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7" r:id="rId2"/>
  </p:sldMasterIdLst>
  <p:notesMasterIdLst>
    <p:notesMasterId r:id="rId18"/>
  </p:notesMasterIdLst>
  <p:handoutMasterIdLst>
    <p:handoutMasterId r:id="rId19"/>
  </p:handoutMasterIdLst>
  <p:sldIdLst>
    <p:sldId id="586" r:id="rId3"/>
    <p:sldId id="593" r:id="rId4"/>
    <p:sldId id="1081" r:id="rId5"/>
    <p:sldId id="1083" r:id="rId6"/>
    <p:sldId id="1084" r:id="rId7"/>
    <p:sldId id="1086" r:id="rId8"/>
    <p:sldId id="1085" r:id="rId9"/>
    <p:sldId id="1088" r:id="rId10"/>
    <p:sldId id="1090" r:id="rId11"/>
    <p:sldId id="1091" r:id="rId12"/>
    <p:sldId id="1092" r:id="rId13"/>
    <p:sldId id="1089" r:id="rId14"/>
    <p:sldId id="1093" r:id="rId15"/>
    <p:sldId id="1094" r:id="rId16"/>
    <p:sldId id="461" r:id="rId17"/>
  </p:sldIdLst>
  <p:sldSz cx="12192000" cy="6858000"/>
  <p:notesSz cx="6858000" cy="91440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echangqing" initials="y" lastIdx="3" clrIdx="0">
    <p:extLst>
      <p:ext uri="{19B8F6BF-5375-455C-9EA6-DF929625EA0E}">
        <p15:presenceInfo xmlns:p15="http://schemas.microsoft.com/office/powerpoint/2012/main" userId="yechangq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72BD"/>
    <a:srgbClr val="D8D8D8"/>
    <a:srgbClr val="FF3300"/>
    <a:srgbClr val="9090E9"/>
    <a:srgbClr val="8D8EE8"/>
    <a:srgbClr val="F6A3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84185" autoAdjust="0"/>
  </p:normalViewPr>
  <p:slideViewPr>
    <p:cSldViewPr showGuides="1">
      <p:cViewPr varScale="1">
        <p:scale>
          <a:sx n="95" d="100"/>
          <a:sy n="95" d="100"/>
        </p:scale>
        <p:origin x="1194" y="72"/>
      </p:cViewPr>
      <p:guideLst>
        <p:guide orient="horz" pos="2160"/>
        <p:guide pos="3840"/>
      </p:guideLst>
    </p:cSldViewPr>
  </p:slideViewPr>
  <p:outlineViewPr>
    <p:cViewPr>
      <p:scale>
        <a:sx n="33" d="100"/>
        <a:sy n="33" d="100"/>
      </p:scale>
      <p:origin x="0" y="-318"/>
    </p:cViewPr>
  </p:outlineViewPr>
  <p:notesTextViewPr>
    <p:cViewPr>
      <p:scale>
        <a:sx n="200" d="100"/>
        <a:sy n="200" d="100"/>
      </p:scale>
      <p:origin x="0" y="0"/>
    </p:cViewPr>
  </p:notesTextViewPr>
  <p:notesViewPr>
    <p:cSldViewPr>
      <p:cViewPr varScale="1">
        <p:scale>
          <a:sx n="73" d="100"/>
          <a:sy n="73" d="100"/>
        </p:scale>
        <p:origin x="-274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vl1pPr>
          </a:lstStyle>
          <a:p>
            <a:pPr>
              <a:defRPr/>
            </a:pPr>
            <a:endParaRPr lang="en-US" altLang="zh-CN" dirty="0">
              <a:ea typeface="黑体" panose="02010609060101010101" pitchFamily="49" charset="-122"/>
            </a:endParaRPr>
          </a:p>
        </p:txBody>
      </p:sp>
      <p:sp>
        <p:nvSpPr>
          <p:cNvPr id="2355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vl1pPr>
          </a:lstStyle>
          <a:p>
            <a:pPr>
              <a:defRPr/>
            </a:pPr>
            <a:endParaRPr lang="en-US" altLang="zh-CN" dirty="0">
              <a:ea typeface="黑体" panose="02010609060101010101" pitchFamily="49" charset="-122"/>
            </a:endParaRPr>
          </a:p>
        </p:txBody>
      </p:sp>
      <p:sp>
        <p:nvSpPr>
          <p:cNvPr id="2355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vl1pPr>
          </a:lstStyle>
          <a:p>
            <a:pPr>
              <a:defRPr/>
            </a:pPr>
            <a:endParaRPr lang="en-US" altLang="zh-CN" dirty="0">
              <a:ea typeface="黑体" panose="02010609060101010101" pitchFamily="49" charset="-122"/>
            </a:endParaRPr>
          </a:p>
        </p:txBody>
      </p:sp>
      <p:sp>
        <p:nvSpPr>
          <p:cNvPr id="2355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901A067B-C9D1-4EEE-8D82-339154AE0F2C}" type="slidenum">
              <a:rPr lang="en-US" altLang="zh-CN">
                <a:ea typeface="黑体" panose="02010609060101010101" pitchFamily="49" charset="-122"/>
              </a:rPr>
              <a:t>‹#›</a:t>
            </a:fld>
            <a:endParaRPr lang="en-US" altLang="zh-CN" dirty="0">
              <a:ea typeface="黑体" panose="02010609060101010101" pitchFamily="49"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ea typeface="黑体" panose="02010609060101010101" pitchFamily="49" charset="-122"/>
              </a:defRPr>
            </a:lvl1pPr>
          </a:lstStyle>
          <a:p>
            <a:pPr>
              <a:defRPr/>
            </a:pPr>
            <a:endParaRPr lang="en-US" altLang="zh-CN" dirty="0"/>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ea typeface="黑体" panose="02010609060101010101" pitchFamily="49" charset="-122"/>
              </a:defRPr>
            </a:lvl1pPr>
          </a:lstStyle>
          <a:p>
            <a:pPr>
              <a:defRPr/>
            </a:pPr>
            <a:endParaRPr lang="en-US" altLang="zh-CN" dirty="0"/>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ea typeface="黑体" panose="02010609060101010101" pitchFamily="49" charset="-122"/>
              </a:defRPr>
            </a:lvl1pPr>
          </a:lstStyle>
          <a:p>
            <a:pPr>
              <a:defRPr/>
            </a:pPr>
            <a:endParaRPr lang="en-US" altLang="zh-CN" dirty="0"/>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ea typeface="黑体" panose="02010609060101010101" pitchFamily="49" charset="-122"/>
              </a:defRPr>
            </a:lvl1pPr>
          </a:lstStyle>
          <a:p>
            <a:pPr>
              <a:defRPr/>
            </a:pPr>
            <a:fld id="{DEEC9269-A41C-42AF-81F6-4148AA9CE22C}" type="slidenum">
              <a:rPr lang="en-US" altLang="zh-CN" smtClean="0"/>
              <a:t>‹#›</a:t>
            </a:fld>
            <a:endParaRPr lang="en-US" altLang="zh-CN"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B540505-FCA4-4619-BB1A-2C933C6F06C6}" type="slidenum">
              <a:rPr kumimoji="0" lang="zh-CN" altLang="en-US" sz="1200" b="0" i="0" u="none" strike="noStrike" kern="1200" cap="none" spc="0" normalizeH="0" baseline="0" noProof="0" smtClean="0">
                <a:ln>
                  <a:noFill/>
                </a:ln>
                <a:solidFill>
                  <a:prstClr val="black"/>
                </a:solidFill>
                <a:effectLst/>
                <a:uLnTx/>
                <a:uFillTx/>
                <a:latin typeface="黑体" panose="02010609060101010101" pitchFamily="49" charset="-122"/>
                <a:cs typeface="+mn-cs"/>
              </a:rPr>
              <a:t>1</a:t>
            </a:fld>
            <a:endParaRPr kumimoji="0" lang="zh-CN" altLang="en-US" sz="1200" b="0" i="0" u="none" strike="noStrike" kern="1200" cap="none" spc="0" normalizeH="0" baseline="0" noProof="0" dirty="0">
              <a:ln>
                <a:noFill/>
              </a:ln>
              <a:solidFill>
                <a:prstClr val="black"/>
              </a:solidFill>
              <a:effectLst/>
              <a:uLnTx/>
              <a:uFillTx/>
              <a:latin typeface="黑体" panose="02010609060101010101" pitchFamily="49"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10</a:t>
            </a:fld>
            <a:endParaRPr lang="en-US" altLang="zh-CN" dirty="0"/>
          </a:p>
        </p:txBody>
      </p:sp>
    </p:spTree>
    <p:extLst>
      <p:ext uri="{BB962C8B-B14F-4D97-AF65-F5344CB8AC3E}">
        <p14:creationId xmlns:p14="http://schemas.microsoft.com/office/powerpoint/2010/main" val="3940673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11</a:t>
            </a:fld>
            <a:endParaRPr lang="en-US" altLang="zh-CN" dirty="0"/>
          </a:p>
        </p:txBody>
      </p:sp>
    </p:spTree>
    <p:extLst>
      <p:ext uri="{BB962C8B-B14F-4D97-AF65-F5344CB8AC3E}">
        <p14:creationId xmlns:p14="http://schemas.microsoft.com/office/powerpoint/2010/main" val="1643139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12</a:t>
            </a:fld>
            <a:endParaRPr lang="en-US" altLang="zh-CN" dirty="0"/>
          </a:p>
        </p:txBody>
      </p:sp>
    </p:spTree>
    <p:extLst>
      <p:ext uri="{BB962C8B-B14F-4D97-AF65-F5344CB8AC3E}">
        <p14:creationId xmlns:p14="http://schemas.microsoft.com/office/powerpoint/2010/main" val="762040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13</a:t>
            </a:fld>
            <a:endParaRPr lang="en-US" altLang="zh-CN" dirty="0"/>
          </a:p>
        </p:txBody>
      </p:sp>
    </p:spTree>
    <p:extLst>
      <p:ext uri="{BB962C8B-B14F-4D97-AF65-F5344CB8AC3E}">
        <p14:creationId xmlns:p14="http://schemas.microsoft.com/office/powerpoint/2010/main" val="1100056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14</a:t>
            </a:fld>
            <a:endParaRPr lang="en-US" altLang="zh-CN" dirty="0"/>
          </a:p>
        </p:txBody>
      </p:sp>
    </p:spTree>
    <p:extLst>
      <p:ext uri="{BB962C8B-B14F-4D97-AF65-F5344CB8AC3E}">
        <p14:creationId xmlns:p14="http://schemas.microsoft.com/office/powerpoint/2010/main" val="2716197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2</a:t>
            </a:fld>
            <a:endParaRPr lang="en-US" altLang="zh-CN" dirty="0"/>
          </a:p>
        </p:txBody>
      </p:sp>
    </p:spTree>
    <p:extLst>
      <p:ext uri="{BB962C8B-B14F-4D97-AF65-F5344CB8AC3E}">
        <p14:creationId xmlns:p14="http://schemas.microsoft.com/office/powerpoint/2010/main" val="2569329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3</a:t>
            </a:fld>
            <a:endParaRPr lang="en-US" altLang="zh-CN" dirty="0"/>
          </a:p>
        </p:txBody>
      </p:sp>
    </p:spTree>
    <p:extLst>
      <p:ext uri="{BB962C8B-B14F-4D97-AF65-F5344CB8AC3E}">
        <p14:creationId xmlns:p14="http://schemas.microsoft.com/office/powerpoint/2010/main" val="646003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4</a:t>
            </a:fld>
            <a:endParaRPr lang="en-US" altLang="zh-CN" dirty="0"/>
          </a:p>
        </p:txBody>
      </p:sp>
    </p:spTree>
    <p:extLst>
      <p:ext uri="{BB962C8B-B14F-4D97-AF65-F5344CB8AC3E}">
        <p14:creationId xmlns:p14="http://schemas.microsoft.com/office/powerpoint/2010/main" val="1984885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dirty="0"/>
              <a:t>线圈半径做了修正，磁芯半径只修正了</a:t>
            </a:r>
            <a:r>
              <a:rPr lang="en-US" altLang="zh-CN" dirty="0"/>
              <a:t>core1</a:t>
            </a:r>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5</a:t>
            </a:fld>
            <a:endParaRPr lang="en-US" altLang="zh-CN" dirty="0"/>
          </a:p>
        </p:txBody>
      </p:sp>
    </p:spTree>
    <p:extLst>
      <p:ext uri="{BB962C8B-B14F-4D97-AF65-F5344CB8AC3E}">
        <p14:creationId xmlns:p14="http://schemas.microsoft.com/office/powerpoint/2010/main" val="2472153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6</a:t>
            </a:fld>
            <a:endParaRPr lang="en-US" altLang="zh-CN" dirty="0"/>
          </a:p>
        </p:txBody>
      </p:sp>
    </p:spTree>
    <p:extLst>
      <p:ext uri="{BB962C8B-B14F-4D97-AF65-F5344CB8AC3E}">
        <p14:creationId xmlns:p14="http://schemas.microsoft.com/office/powerpoint/2010/main" val="2143858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7</a:t>
            </a:fld>
            <a:endParaRPr lang="en-US" altLang="zh-CN" dirty="0"/>
          </a:p>
        </p:txBody>
      </p:sp>
    </p:spTree>
    <p:extLst>
      <p:ext uri="{BB962C8B-B14F-4D97-AF65-F5344CB8AC3E}">
        <p14:creationId xmlns:p14="http://schemas.microsoft.com/office/powerpoint/2010/main" val="1593720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8</a:t>
            </a:fld>
            <a:endParaRPr lang="en-US" altLang="zh-CN" dirty="0"/>
          </a:p>
        </p:txBody>
      </p:sp>
    </p:spTree>
    <p:extLst>
      <p:ext uri="{BB962C8B-B14F-4D97-AF65-F5344CB8AC3E}">
        <p14:creationId xmlns:p14="http://schemas.microsoft.com/office/powerpoint/2010/main" val="3838241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a:defRPr/>
            </a:pPr>
            <a:fld id="{DEEC9269-A41C-42AF-81F6-4148AA9CE22C}" type="slidenum">
              <a:rPr lang="en-US" altLang="zh-CN" smtClean="0"/>
              <a:t>9</a:t>
            </a:fld>
            <a:endParaRPr lang="en-US" altLang="zh-CN" dirty="0"/>
          </a:p>
        </p:txBody>
      </p:sp>
    </p:spTree>
    <p:extLst>
      <p:ext uri="{BB962C8B-B14F-4D97-AF65-F5344CB8AC3E}">
        <p14:creationId xmlns:p14="http://schemas.microsoft.com/office/powerpoint/2010/main" val="3512547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4/16/2025</a:t>
            </a:fld>
            <a:endParaRPr lang="en-US" dirty="0"/>
          </a:p>
        </p:txBody>
      </p:sp>
      <p:sp>
        <p:nvSpPr>
          <p:cNvPr id="5" name="Footer Placeholder 4"/>
          <p:cNvSpPr>
            <a:spLocks noGrp="1"/>
          </p:cNvSpPr>
          <p:nvPr>
            <p:ph type="ftr" sz="quarter" idx="11"/>
          </p:nvPr>
        </p:nvSpPr>
        <p:spPr/>
        <p:txBody>
          <a:bodyPr/>
          <a:lstStyle/>
          <a:p>
            <a:pPr>
              <a:defRPr/>
            </a:pPr>
            <a:endParaRPr lang="en-US" altLang="zh-CN" dirty="0"/>
          </a:p>
        </p:txBody>
      </p:sp>
      <p:sp>
        <p:nvSpPr>
          <p:cNvPr id="6" name="Slide Number Placeholder 5"/>
          <p:cNvSpPr>
            <a:spLocks noGrp="1"/>
          </p:cNvSpPr>
          <p:nvPr>
            <p:ph type="sldNum" sz="quarter" idx="12"/>
          </p:nvPr>
        </p:nvSpPr>
        <p:spPr/>
        <p:txBody>
          <a:bodyPr/>
          <a:lstStyle/>
          <a:p>
            <a:pPr>
              <a:defRPr/>
            </a:pPr>
            <a:fld id="{BC30B57F-27FC-44AC-874C-03454C828B8C}" type="slidenum">
              <a:rPr lang="en-US" altLang="zh-CN" smtClean="0"/>
              <a:t>‹#›</a:t>
            </a:fld>
            <a:endParaRPr lang="en-US" altLang="zh-CN" dirty="0"/>
          </a:p>
        </p:txBody>
      </p:sp>
    </p:spTree>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lvl1pPr>
              <a:defRPr>
                <a:ea typeface="黑体" panose="02010609060101010101" pitchFamily="49" charset="-122"/>
              </a:defRPr>
            </a:lvl1pPr>
          </a:lstStyle>
          <a:p>
            <a:fld id="{5AB69122-C3D0-44B0-9AEC-44CC5CA304EB}" type="datetime1">
              <a:rPr lang="zh-CN" altLang="en-US" smtClean="0"/>
              <a:t>2025/4/16</a:t>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lvl1pPr>
              <a:defRPr>
                <a:ea typeface="黑体" panose="02010609060101010101" pitchFamily="49" charset="-122"/>
              </a:defRPr>
            </a:lvl1pPr>
          </a:lstStyle>
          <a:p>
            <a:fld id="{87EE1983-CE82-49FC-965E-E579DD9B8F33}" type="datetime1">
              <a:rPr lang="zh-CN" altLang="en-US" smtClean="0"/>
              <a:t>2025/4/16</a:t>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0"/>
            <a:ext cx="12192000" cy="990600"/>
          </a:xfrm>
          <a:prstGeom prst="rect">
            <a:avLst/>
          </a:prstGeom>
        </p:spPr>
      </p:pic>
      <p:sp>
        <p:nvSpPr>
          <p:cNvPr id="3" name="Content Placeholder 2"/>
          <p:cNvSpPr>
            <a:spLocks noGrp="1"/>
          </p:cNvSpPr>
          <p:nvPr>
            <p:ph idx="1" hasCustomPrompt="1"/>
          </p:nvPr>
        </p:nvSpPr>
        <p:spPr>
          <a:xfrm>
            <a:off x="310342" y="1247775"/>
            <a:ext cx="10979959" cy="5101161"/>
          </a:xfrm>
        </p:spPr>
        <p:txBody>
          <a:bodyPr/>
          <a:lstStyle>
            <a:lvl1pPr marL="228600" indent="-228600">
              <a:buFont typeface="Wingdings" panose="05000000000000000000" pitchFamily="2" charset="2"/>
              <a:buChar char="Ø"/>
              <a:defRPr baseline="0">
                <a:latin typeface="Arial" panose="020B0604020202020204" pitchFamily="34" charset="0"/>
              </a:defRPr>
            </a:lvl1pPr>
            <a:lvl2pPr>
              <a:defRPr baseline="0">
                <a:latin typeface="Arial" panose="020B0604020202020204" pitchFamily="34" charset="0"/>
              </a:defRPr>
            </a:lvl2pPr>
            <a:lvl3pPr>
              <a:defRPr/>
            </a:lvl3pPr>
            <a:lvl4pPr>
              <a:defRPr/>
            </a:lvl4pPr>
            <a:lvl5pPr>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a:xfrm>
            <a:off x="104313" y="6553201"/>
            <a:ext cx="2743200" cy="365125"/>
          </a:xfrm>
        </p:spPr>
        <p:txBody>
          <a:bodyPr/>
          <a:lstStyle>
            <a:lvl1pPr>
              <a:defRPr>
                <a:ea typeface="黑体" panose="02010609060101010101" pitchFamily="49" charset="-122"/>
              </a:defRPr>
            </a:lvl1pPr>
          </a:lstStyle>
          <a:p>
            <a:fld id="{C6CE2DF2-BCA6-42AD-9EC2-91507C44706D}" type="datetime1">
              <a:rPr lang="zh-CN" altLang="en-US" smtClean="0"/>
              <a:t>2025/4/16</a:t>
            </a:fld>
            <a:endParaRPr lang="zh-CN" altLang="en-US" dirty="0"/>
          </a:p>
        </p:txBody>
      </p:sp>
      <p:sp>
        <p:nvSpPr>
          <p:cNvPr id="5" name="Footer Placeholder 4"/>
          <p:cNvSpPr>
            <a:spLocks noGrp="1"/>
          </p:cNvSpPr>
          <p:nvPr>
            <p:ph type="ftr" sz="quarter" idx="11"/>
          </p:nvPr>
        </p:nvSpPr>
        <p:spPr>
          <a:xfrm>
            <a:off x="4330700" y="6489701"/>
            <a:ext cx="4114800" cy="365125"/>
          </a:xfrm>
        </p:spPr>
        <p:txBody>
          <a:bodyPr/>
          <a:lstStyle/>
          <a:p>
            <a:endParaRPr lang="zh-CN" altLang="en-US"/>
          </a:p>
        </p:txBody>
      </p:sp>
      <p:sp>
        <p:nvSpPr>
          <p:cNvPr id="6" name="Slide Number Placeholder 5"/>
          <p:cNvSpPr>
            <a:spLocks noGrp="1"/>
          </p:cNvSpPr>
          <p:nvPr>
            <p:ph type="sldNum" sz="quarter" idx="12"/>
          </p:nvPr>
        </p:nvSpPr>
        <p:spPr>
          <a:xfrm>
            <a:off x="9034272" y="6492876"/>
            <a:ext cx="2743200" cy="365125"/>
          </a:xfrm>
        </p:spPr>
        <p:txBody>
          <a:bodyPr/>
          <a:lstStyle>
            <a:lvl1pPr>
              <a:defRPr sz="1800" b="1">
                <a:solidFill>
                  <a:srgbClr val="004D94"/>
                </a:solidFill>
                <a:latin typeface="黑体" panose="02010609060101010101" pitchFamily="49" charset="-122"/>
                <a:ea typeface="黑体" panose="02010609060101010101" pitchFamily="49" charset="-122"/>
              </a:defRPr>
            </a:lvl1pPr>
          </a:lstStyle>
          <a:p>
            <a:fld id="{7233DC2A-5E92-482B-9DB5-24AB4AD1E5BC}" type="slidenum">
              <a:rPr lang="zh-CN" altLang="en-US" smtClean="0"/>
              <a:t>‹#›</a:t>
            </a:fld>
            <a:endParaRPr lang="zh-CN" altLang="en-US" dirty="0"/>
          </a:p>
        </p:txBody>
      </p:sp>
      <p:sp>
        <p:nvSpPr>
          <p:cNvPr id="2" name="矩形 1"/>
          <p:cNvSpPr/>
          <p:nvPr userDrawn="1"/>
        </p:nvSpPr>
        <p:spPr>
          <a:xfrm>
            <a:off x="7614416" y="86996"/>
            <a:ext cx="4378787" cy="844136"/>
          </a:xfrm>
          <a:prstGeom prst="rect">
            <a:avLst/>
          </a:prstGeom>
          <a:solidFill>
            <a:srgbClr val="004D94"/>
          </a:solidFill>
          <a:ln>
            <a:solidFill>
              <a:srgbClr val="004D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黑体" panose="02010609060101010101" pitchFamily="49" charset="-122"/>
            </a:endParaRPr>
          </a:p>
        </p:txBody>
      </p:sp>
      <p:sp>
        <p:nvSpPr>
          <p:cNvPr id="10" name="Title 1"/>
          <p:cNvSpPr>
            <a:spLocks noGrp="1"/>
          </p:cNvSpPr>
          <p:nvPr>
            <p:ph type="title"/>
          </p:nvPr>
        </p:nvSpPr>
        <p:spPr>
          <a:xfrm>
            <a:off x="104314" y="135064"/>
            <a:ext cx="7835900" cy="709072"/>
          </a:xfrm>
        </p:spPr>
        <p:txBody>
          <a:bodyPr>
            <a:normAutofit/>
          </a:bodyPr>
          <a:lstStyle>
            <a:lvl1pPr algn="l">
              <a:defRPr sz="3600">
                <a:solidFill>
                  <a:schemeClr val="bg1"/>
                </a:solidFill>
              </a:defRPr>
            </a:lvl1pPr>
          </a:lstStyle>
          <a:p>
            <a:r>
              <a:rPr lang="zh-CN" altLang="en-US" dirty="0"/>
              <a:t>单击此处编辑母版标题样式</a:t>
            </a:r>
            <a:endParaRPr lang="en-US" dirty="0"/>
          </a:p>
        </p:txBody>
      </p:sp>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80313" y="154528"/>
            <a:ext cx="4046991" cy="70907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1287213"/>
          </a:xfrm>
        </p:spPr>
        <p:txBody>
          <a:bodyPr anchor="b"/>
          <a:lstStyle>
            <a:lvl1pPr algn="ctr">
              <a:defRPr sz="4800"/>
            </a:lvl1pPr>
          </a:lstStyle>
          <a:p>
            <a:r>
              <a:rPr lang="zh-CN" altLang="en-US" dirty="0"/>
              <a:t>单击此处编辑母版标题样式</a:t>
            </a:r>
          </a:p>
        </p:txBody>
      </p:sp>
      <p:sp>
        <p:nvSpPr>
          <p:cNvPr id="3" name="文本占位符 2"/>
          <p:cNvSpPr>
            <a:spLocks noGrp="1"/>
          </p:cNvSpPr>
          <p:nvPr>
            <p:ph type="body" idx="1"/>
          </p:nvPr>
        </p:nvSpPr>
        <p:spPr>
          <a:xfrm>
            <a:off x="831851" y="4621089"/>
            <a:ext cx="10515600" cy="495721"/>
          </a:xfrm>
        </p:spPr>
        <p:txBody>
          <a:bodyPr/>
          <a:lstStyle>
            <a:lvl1pPr marL="0" indent="0" algn="ctr">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ea typeface="黑体" panose="02010609060101010101" pitchFamily="49" charset="-122"/>
              </a:defRPr>
            </a:lvl1pPr>
          </a:lstStyle>
          <a:p>
            <a:pPr>
              <a:defRPr/>
            </a:pPr>
            <a:fld id="{C9E98AC5-B75A-4C2D-BFB3-C23066DB2A3D}" type="datetime1">
              <a:rPr lang="zh-CN" altLang="en-US" smtClean="0"/>
              <a:t>2025/4/16</a:t>
            </a:fld>
            <a:endParaRPr lang="en-US" altLang="zh-CN" dirty="0"/>
          </a:p>
        </p:txBody>
      </p:sp>
      <p:sp>
        <p:nvSpPr>
          <p:cNvPr id="5"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p:txBody>
          <a:bodyPr/>
          <a:lstStyle>
            <a:lvl1pPr>
              <a:defRPr/>
            </a:lvl1pPr>
          </a:lstStyle>
          <a:p>
            <a:pPr>
              <a:defRPr/>
            </a:pPr>
            <a:fld id="{68F2E7C8-8254-4703-8840-58745B7490E5}" type="slidenum">
              <a:rPr lang="en-US" altLang="zh-CN"/>
              <a:t>‹#›</a:t>
            </a:fld>
            <a:endParaRPr lang="en-US" altLang="zh-CN" dirty="0"/>
          </a:p>
        </p:txBody>
      </p:sp>
      <p:sp>
        <p:nvSpPr>
          <p:cNvPr id="7" name="文本占位符 2"/>
          <p:cNvSpPr>
            <a:spLocks noGrp="1"/>
          </p:cNvSpPr>
          <p:nvPr>
            <p:ph type="body" idx="13"/>
          </p:nvPr>
        </p:nvSpPr>
        <p:spPr>
          <a:xfrm>
            <a:off x="3497363" y="3877508"/>
            <a:ext cx="5184576" cy="495721"/>
          </a:xfrm>
        </p:spPr>
        <p:txBody>
          <a:bodyPr/>
          <a:lstStyle>
            <a:lvl1pPr marL="0" indent="0" algn="ctr">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dirty="0"/>
              <a:t>单击此处编辑母版文本样式</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5"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p:txBody>
          <a:bodyPr/>
          <a:lstStyle>
            <a:lvl1pPr>
              <a:defRPr/>
            </a:lvl1pPr>
          </a:lstStyle>
          <a:p>
            <a:pPr>
              <a:defRPr/>
            </a:pPr>
            <a:fld id="{F1BBB27C-A5E9-4D02-B4D8-BED7E3995897}" type="slidenum">
              <a:rPr lang="en-US" altLang="zh-CN"/>
              <a:t>‹#›</a:t>
            </a:fld>
            <a:endParaRPr lang="en-US" altLang="zh-CN" dirty="0"/>
          </a:p>
        </p:txBody>
      </p:sp>
      <p:sp>
        <p:nvSpPr>
          <p:cNvPr id="7" name="内容占位符 2"/>
          <p:cNvSpPr>
            <a:spLocks noGrp="1"/>
          </p:cNvSpPr>
          <p:nvPr>
            <p:ph sz="half" idx="1"/>
          </p:nvPr>
        </p:nvSpPr>
        <p:spPr>
          <a:xfrm>
            <a:off x="609600" y="1063518"/>
            <a:ext cx="5384800" cy="5062646"/>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8" name="内容占位符 3"/>
          <p:cNvSpPr>
            <a:spLocks noGrp="1"/>
          </p:cNvSpPr>
          <p:nvPr>
            <p:ph sz="half" idx="2"/>
          </p:nvPr>
        </p:nvSpPr>
        <p:spPr>
          <a:xfrm>
            <a:off x="6197600" y="1063519"/>
            <a:ext cx="5384800" cy="506264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标题 1"/>
          <p:cNvSpPr>
            <a:spLocks noGrp="1"/>
          </p:cNvSpPr>
          <p:nvPr>
            <p:ph type="title"/>
          </p:nvPr>
        </p:nvSpPr>
        <p:spPr>
          <a:xfrm>
            <a:off x="0" y="44624"/>
            <a:ext cx="10979989" cy="669600"/>
          </a:xfrm>
          <a:solidFill>
            <a:schemeClr val="bg1"/>
          </a:solidFill>
        </p:spPr>
        <p:txBody>
          <a:bodyPr/>
          <a:lstStyle>
            <a:lvl1pPr marL="396240" algn="l">
              <a:defRPr sz="3600"/>
            </a:lvl1pPr>
          </a:lstStyle>
          <a:p>
            <a:r>
              <a:rPr lang="zh-CN" altLang="en-US" dirty="0"/>
              <a:t>单击此处编辑母版标题样式</a:t>
            </a:r>
          </a:p>
        </p:txBody>
      </p:sp>
      <p:sp>
        <p:nvSpPr>
          <p:cNvPr id="11" name="矩形 7"/>
          <p:cNvSpPr>
            <a:spLocks noChangeArrowheads="1"/>
          </p:cNvSpPr>
          <p:nvPr userDrawn="1"/>
        </p:nvSpPr>
        <p:spPr bwMode="auto">
          <a:xfrm>
            <a:off x="-4233" y="764704"/>
            <a:ext cx="12192000" cy="134938"/>
          </a:xfrm>
          <a:prstGeom prst="rect">
            <a:avLst/>
          </a:prstGeom>
          <a:gradFill flip="none" rotWithShape="1">
            <a:gsLst>
              <a:gs pos="35000">
                <a:srgbClr val="0061B2">
                  <a:lumMod val="20000"/>
                  <a:lumOff val="80000"/>
                </a:srgbClr>
              </a:gs>
              <a:gs pos="0">
                <a:srgbClr val="0061B2">
                  <a:lumMod val="60000"/>
                  <a:lumOff val="40000"/>
                </a:srgbClr>
              </a:gs>
              <a:gs pos="51000">
                <a:srgbClr val="0061B2">
                  <a:lumMod val="20000"/>
                  <a:lumOff val="80000"/>
                </a:srgbClr>
              </a:gs>
              <a:gs pos="100000">
                <a:srgbClr val="4C7013">
                  <a:lumMod val="20000"/>
                  <a:lumOff val="80000"/>
                </a:srgbClr>
              </a:gs>
            </a:gsLst>
            <a:lin ang="0" scaled="1"/>
            <a:tileRect/>
          </a:gradFill>
          <a:ln>
            <a:noFill/>
          </a:ln>
        </p:spPr>
        <p:txBody>
          <a:bodyPr wrap="none" lIns="90000" tIns="46800" rIns="90000" bIns="4680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a:endParaRPr>
          </a:p>
        </p:txBody>
      </p:sp>
      <p:pic>
        <p:nvPicPr>
          <p:cNvPr id="10" name="图片 10" descr="未命名-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989" y="4948"/>
            <a:ext cx="1164683" cy="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4" name="Rectangle 6"/>
          <p:cNvSpPr>
            <a:spLocks noGrp="1" noChangeArrowheads="1"/>
          </p:cNvSpPr>
          <p:nvPr>
            <p:ph type="sldNum" sz="quarter" idx="12"/>
          </p:nvPr>
        </p:nvSpPr>
        <p:spPr/>
        <p:txBody>
          <a:bodyPr/>
          <a:lstStyle>
            <a:lvl1pPr>
              <a:defRPr/>
            </a:lvl1pPr>
          </a:lstStyle>
          <a:p>
            <a:pPr>
              <a:defRPr/>
            </a:pPr>
            <a:fld id="{29C65A9D-8006-47C7-A12B-C488D274BF24}" type="slidenum">
              <a:rPr lang="en-US" altLang="zh-CN"/>
              <a:t>‹#›</a:t>
            </a:fld>
            <a:endParaRPr lang="en-US" altLang="zh-CN" dirty="0"/>
          </a:p>
        </p:txBody>
      </p:sp>
      <p:sp>
        <p:nvSpPr>
          <p:cNvPr id="5" name="标题 1"/>
          <p:cNvSpPr>
            <a:spLocks noGrp="1"/>
          </p:cNvSpPr>
          <p:nvPr>
            <p:ph type="title"/>
          </p:nvPr>
        </p:nvSpPr>
        <p:spPr>
          <a:xfrm>
            <a:off x="0" y="44624"/>
            <a:ext cx="10979989" cy="669600"/>
          </a:xfrm>
          <a:solidFill>
            <a:schemeClr val="bg1"/>
          </a:solidFill>
        </p:spPr>
        <p:txBody>
          <a:bodyPr/>
          <a:lstStyle>
            <a:lvl1pPr marL="396240" algn="l">
              <a:defRPr sz="3600"/>
            </a:lvl1pPr>
          </a:lstStyle>
          <a:p>
            <a:r>
              <a:rPr lang="zh-CN" altLang="en-US" dirty="0"/>
              <a:t>单击此处编辑母版标题样式</a:t>
            </a:r>
          </a:p>
        </p:txBody>
      </p:sp>
      <p:pic>
        <p:nvPicPr>
          <p:cNvPr id="6" name="图片 10" descr="未命名-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989" y="4948"/>
            <a:ext cx="1164683" cy="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p:txBody>
          <a:bodyPr/>
          <a:lstStyle>
            <a:lvl1pPr>
              <a:defRPr/>
            </a:lvl1pPr>
          </a:lstStyle>
          <a:p>
            <a:pPr>
              <a:defRPr/>
            </a:pPr>
            <a:endParaRPr lang="en-US" altLang="zh-CN" dirty="0"/>
          </a:p>
        </p:txBody>
      </p:sp>
      <p:sp>
        <p:nvSpPr>
          <p:cNvPr id="4" name="Rectangle 6"/>
          <p:cNvSpPr>
            <a:spLocks noGrp="1" noChangeArrowheads="1"/>
          </p:cNvSpPr>
          <p:nvPr>
            <p:ph type="sldNum" sz="quarter" idx="12"/>
          </p:nvPr>
        </p:nvSpPr>
        <p:spPr/>
        <p:txBody>
          <a:bodyPr/>
          <a:lstStyle>
            <a:lvl1pPr>
              <a:defRPr/>
            </a:lvl1pPr>
          </a:lstStyle>
          <a:p>
            <a:pPr>
              <a:defRPr/>
            </a:pPr>
            <a:fld id="{29C65A9D-8006-47C7-A12B-C488D274BF24}" type="slidenum">
              <a:rPr lang="en-US" altLang="zh-CN"/>
              <a:t>‹#›</a:t>
            </a:fld>
            <a:endParaRPr lang="en-US" altLang="zh-CN" dirty="0"/>
          </a:p>
        </p:txBody>
      </p:sp>
      <p:sp>
        <p:nvSpPr>
          <p:cNvPr id="5" name="标题 1"/>
          <p:cNvSpPr>
            <a:spLocks noGrp="1"/>
          </p:cNvSpPr>
          <p:nvPr>
            <p:ph type="title"/>
          </p:nvPr>
        </p:nvSpPr>
        <p:spPr>
          <a:xfrm>
            <a:off x="0" y="44624"/>
            <a:ext cx="10979989" cy="669600"/>
          </a:xfrm>
          <a:solidFill>
            <a:schemeClr val="bg1"/>
          </a:solidFill>
        </p:spPr>
        <p:txBody>
          <a:bodyPr/>
          <a:lstStyle>
            <a:lvl1pPr marL="396240" algn="l">
              <a:defRPr sz="3600"/>
            </a:lvl1pPr>
          </a:lstStyle>
          <a:p>
            <a:r>
              <a:rPr lang="zh-CN" altLang="en-US" dirty="0"/>
              <a:t>单击此处编辑母版标题样式</a:t>
            </a:r>
          </a:p>
        </p:txBody>
      </p:sp>
      <p:sp>
        <p:nvSpPr>
          <p:cNvPr id="7" name="矩形 7"/>
          <p:cNvSpPr>
            <a:spLocks noChangeArrowheads="1"/>
          </p:cNvSpPr>
          <p:nvPr userDrawn="1"/>
        </p:nvSpPr>
        <p:spPr bwMode="auto">
          <a:xfrm>
            <a:off x="-4233" y="764704"/>
            <a:ext cx="12192000" cy="134938"/>
          </a:xfrm>
          <a:prstGeom prst="rect">
            <a:avLst/>
          </a:prstGeom>
          <a:gradFill flip="none" rotWithShape="1">
            <a:gsLst>
              <a:gs pos="35000">
                <a:srgbClr val="0061B2">
                  <a:lumMod val="20000"/>
                  <a:lumOff val="80000"/>
                </a:srgbClr>
              </a:gs>
              <a:gs pos="0">
                <a:srgbClr val="0061B2">
                  <a:lumMod val="60000"/>
                  <a:lumOff val="40000"/>
                </a:srgbClr>
              </a:gs>
              <a:gs pos="51000">
                <a:srgbClr val="0061B2">
                  <a:lumMod val="20000"/>
                  <a:lumOff val="80000"/>
                </a:srgbClr>
              </a:gs>
              <a:gs pos="100000">
                <a:srgbClr val="4C7013">
                  <a:lumMod val="20000"/>
                  <a:lumOff val="80000"/>
                </a:srgbClr>
              </a:gs>
            </a:gsLst>
            <a:lin ang="0" scaled="1"/>
            <a:tileRect/>
          </a:gradFill>
          <a:ln>
            <a:noFill/>
          </a:ln>
        </p:spPr>
        <p:txBody>
          <a:bodyPr wrap="none" lIns="90000" tIns="46800" rIns="90000" bIns="4680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8200" y="132733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8200" y="2343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0613" y="1335459"/>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0613" y="2343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lvl1pPr>
              <a:defRPr>
                <a:ea typeface="黑体" panose="02010609060101010101" pitchFamily="49" charset="-122"/>
              </a:defRPr>
            </a:lvl1pPr>
          </a:lstStyle>
          <a:p>
            <a:fld id="{E3027FC5-1019-42DE-B68E-F10218D4686A}" type="datetime1">
              <a:rPr lang="zh-CN" altLang="en-US" smtClean="0"/>
              <a:t>2025/4/16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233DC2A-5E92-482B-9DB5-24AB4AD1E5BC}" type="slidenum">
              <a:rPr lang="zh-CN" altLang="en-US" smtClean="0"/>
              <a:t>‹#›</a:t>
            </a:fld>
            <a:endParaRPr lang="zh-CN" altLang="en-US"/>
          </a:p>
        </p:txBody>
      </p:sp>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0"/>
            <a:ext cx="12192000" cy="990600"/>
          </a:xfrm>
          <a:prstGeom prst="rect">
            <a:avLst/>
          </a:prstGeom>
        </p:spPr>
      </p:pic>
      <p:sp>
        <p:nvSpPr>
          <p:cNvPr id="13" name="Title 1"/>
          <p:cNvSpPr>
            <a:spLocks noGrp="1"/>
          </p:cNvSpPr>
          <p:nvPr>
            <p:ph type="title"/>
          </p:nvPr>
        </p:nvSpPr>
        <p:spPr>
          <a:xfrm>
            <a:off x="104314" y="135064"/>
            <a:ext cx="7835900" cy="709072"/>
          </a:xfrm>
        </p:spPr>
        <p:txBody>
          <a:bodyPr>
            <a:normAutofit/>
          </a:bodyPr>
          <a:lstStyle>
            <a:lvl1pPr algn="l">
              <a:defRPr sz="3600">
                <a:solidFill>
                  <a:schemeClr val="bg1"/>
                </a:solidFill>
              </a:defRPr>
            </a:lvl1pPr>
          </a:lstStyle>
          <a:p>
            <a:r>
              <a:rPr lang="zh-CN" altLang="en-US" dirty="0"/>
              <a:t>单击此处编辑母版标题样式</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ea typeface="黑体" panose="02010609060101010101" pitchFamily="49" charset="-122"/>
              </a:defRPr>
            </a:lvl1pPr>
          </a:lstStyle>
          <a:p>
            <a:fld id="{EE1BBCB0-AE5D-4958-824D-71B704BCA2AD}" type="datetime1">
              <a:rPr lang="zh-CN" altLang="en-US" smtClean="0"/>
              <a:t>2025/4/16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233DC2A-5E92-482B-9DB5-24AB4AD1E5BC}" type="slidenum">
              <a:rPr lang="zh-CN" altLang="en-US" smtClean="0"/>
              <a:t>‹#›</a:t>
            </a:fld>
            <a:endParaRPr lang="zh-CN" altLang="en-US"/>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68" y="0"/>
            <a:ext cx="12192000" cy="990600"/>
          </a:xfrm>
          <a:prstGeom prst="rect">
            <a:avLst/>
          </a:prstGeom>
        </p:spPr>
      </p:pic>
      <p:sp>
        <p:nvSpPr>
          <p:cNvPr id="8" name="Title 1"/>
          <p:cNvSpPr>
            <a:spLocks noGrp="1"/>
          </p:cNvSpPr>
          <p:nvPr>
            <p:ph type="title"/>
          </p:nvPr>
        </p:nvSpPr>
        <p:spPr>
          <a:xfrm>
            <a:off x="104314" y="135064"/>
            <a:ext cx="7835900" cy="709072"/>
          </a:xfrm>
        </p:spPr>
        <p:txBody>
          <a:bodyPr>
            <a:normAutofit/>
          </a:bodyPr>
          <a:lstStyle>
            <a:lvl1pPr algn="l">
              <a:defRPr sz="3600">
                <a:solidFill>
                  <a:schemeClr val="bg1"/>
                </a:solidFill>
              </a:defRPr>
            </a:lvl1pPr>
          </a:lstStyle>
          <a:p>
            <a:r>
              <a:rPr lang="zh-CN" altLang="en-US" dirty="0"/>
              <a:t>单击此处编辑母版标题样式</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4"/>
            <a:ext cx="9144000" cy="2387600"/>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125" indent="0" algn="ctr">
              <a:buNone/>
              <a:defRPr sz="1600"/>
            </a:lvl8pPr>
            <a:lvl9pPr marL="3656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1415160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4/16/2025</a:t>
            </a:fld>
            <a:endParaRPr lang="en-US" dirty="0"/>
          </a:p>
        </p:txBody>
      </p:sp>
      <p:sp>
        <p:nvSpPr>
          <p:cNvPr id="5" name="Footer Placeholder 4"/>
          <p:cNvSpPr>
            <a:spLocks noGrp="1"/>
          </p:cNvSpPr>
          <p:nvPr>
            <p:ph type="ftr" sz="quarter" idx="11"/>
          </p:nvPr>
        </p:nvSpPr>
        <p:spPr/>
        <p:txBody>
          <a:bodyPr/>
          <a:lstStyle/>
          <a:p>
            <a:pPr>
              <a:defRPr/>
            </a:pPr>
            <a:endParaRPr lang="en-US" altLang="zh-CN" dirty="0"/>
          </a:p>
        </p:txBody>
      </p:sp>
      <p:sp>
        <p:nvSpPr>
          <p:cNvPr id="6" name="Slide Number Placeholder 5"/>
          <p:cNvSpPr>
            <a:spLocks noGrp="1"/>
          </p:cNvSpPr>
          <p:nvPr>
            <p:ph type="sldNum" sz="quarter" idx="12"/>
          </p:nvPr>
        </p:nvSpPr>
        <p:spPr/>
        <p:txBody>
          <a:bodyPr/>
          <a:lstStyle/>
          <a:p>
            <a:pPr>
              <a:defRPr/>
            </a:pPr>
            <a:fld id="{F1BBB27C-A5E9-4D02-B4D8-BED7E3995897}" type="slidenum">
              <a:rPr lang="en-US" altLang="zh-CN" smtClean="0"/>
              <a:t>‹#›</a:t>
            </a:fld>
            <a:endParaRPr lang="en-US" altLang="zh-CN" dirty="0"/>
          </a:p>
        </p:txBody>
      </p:sp>
      <p:sp>
        <p:nvSpPr>
          <p:cNvPr id="7" name="矩形 6"/>
          <p:cNvSpPr>
            <a:spLocks noChangeArrowheads="1"/>
          </p:cNvSpPr>
          <p:nvPr userDrawn="1"/>
        </p:nvSpPr>
        <p:spPr bwMode="auto">
          <a:xfrm>
            <a:off x="-4233" y="764704"/>
            <a:ext cx="12192000" cy="134938"/>
          </a:xfrm>
          <a:prstGeom prst="rect">
            <a:avLst/>
          </a:prstGeom>
          <a:gradFill flip="none" rotWithShape="1">
            <a:gsLst>
              <a:gs pos="35000">
                <a:srgbClr val="0061B2">
                  <a:lumMod val="20000"/>
                  <a:lumOff val="80000"/>
                </a:srgbClr>
              </a:gs>
              <a:gs pos="0">
                <a:srgbClr val="0061B2">
                  <a:lumMod val="60000"/>
                  <a:lumOff val="40000"/>
                </a:srgbClr>
              </a:gs>
              <a:gs pos="51000">
                <a:srgbClr val="0061B2">
                  <a:lumMod val="20000"/>
                  <a:lumOff val="80000"/>
                </a:srgbClr>
              </a:gs>
              <a:gs pos="100000">
                <a:srgbClr val="4C7013">
                  <a:lumMod val="20000"/>
                  <a:lumOff val="80000"/>
                </a:srgbClr>
              </a:gs>
            </a:gsLst>
            <a:lin ang="0" scaled="1"/>
            <a:tileRect/>
          </a:gradFill>
          <a:ln>
            <a:noFill/>
          </a:ln>
        </p:spPr>
        <p:txBody>
          <a:bodyPr wrap="none" lIns="90000" tIns="46800" rIns="90000" bIns="4680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a:endParaRPr>
          </a:p>
        </p:txBody>
      </p:sp>
      <p:pic>
        <p:nvPicPr>
          <p:cNvPr id="8" name="图片 10" descr="未命名-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989" y="4948"/>
            <a:ext cx="1164683" cy="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373675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125" indent="0">
              <a:buNone/>
              <a:defRPr sz="1600">
                <a:solidFill>
                  <a:schemeClr val="tx1">
                    <a:tint val="75000"/>
                  </a:schemeClr>
                </a:solidFill>
              </a:defRPr>
            </a:lvl8pPr>
            <a:lvl9pPr marL="3656234"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2448139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3590753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125" indent="0">
              <a:buNone/>
              <a:defRPr sz="1600" b="1"/>
            </a:lvl8pPr>
            <a:lvl9pPr marL="3656234"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125" indent="0">
              <a:buNone/>
              <a:defRPr sz="1600" b="1"/>
            </a:lvl8pPr>
            <a:lvl9pPr marL="3656234"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1728893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72229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1652671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125" indent="0">
              <a:buNone/>
              <a:defRPr sz="1000"/>
            </a:lvl8pPr>
            <a:lvl9pPr marL="3656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2660691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125" indent="0">
              <a:buNone/>
              <a:defRPr sz="2000"/>
            </a:lvl8pPr>
            <a:lvl9pPr marL="3656234"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125" indent="0">
              <a:buNone/>
              <a:defRPr sz="1000"/>
            </a:lvl8pPr>
            <a:lvl9pPr marL="3656234"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89201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622873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8B8759D3-B92F-4BE5-BE49-ED8937E3BC1B}" type="slidenum">
              <a:rPr lang="en-US" smtClean="0"/>
              <a:t>‹#›</a:t>
            </a:fld>
            <a:endParaRPr lang="en-US"/>
          </a:p>
        </p:txBody>
      </p:sp>
    </p:spTree>
    <p:extLst>
      <p:ext uri="{BB962C8B-B14F-4D97-AF65-F5344CB8AC3E}">
        <p14:creationId xmlns:p14="http://schemas.microsoft.com/office/powerpoint/2010/main" val="1299326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lvl1pPr>
              <a:defRPr>
                <a:ea typeface="黑体" panose="02010609060101010101" pitchFamily="49" charset="-122"/>
              </a:defRPr>
            </a:lvl1pPr>
          </a:lstStyle>
          <a:p>
            <a:fld id="{743274A9-3A6B-4B98-92E4-585FEDF8606B}" type="datetime1">
              <a:rPr lang="zh-CN" altLang="en-US" smtClean="0"/>
              <a:t>2025/4/16</a:t>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523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9" name="图片 8"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347" y="0"/>
            <a:ext cx="9147308" cy="6858000"/>
          </a:xfrm>
          <a:prstGeom prst="rect">
            <a:avLst/>
          </a:prstGeom>
        </p:spPr>
      </p:pic>
    </p:spTree>
    <p:extLst>
      <p:ext uri="{BB962C8B-B14F-4D97-AF65-F5344CB8AC3E}">
        <p14:creationId xmlns:p14="http://schemas.microsoft.com/office/powerpoint/2010/main" val="3913363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69" y="-4405"/>
            <a:ext cx="12255868" cy="6862405"/>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266"/>
            <a:ext cx="12192000" cy="1554694"/>
          </a:xfrm>
          <a:prstGeom prst="rect">
            <a:avLst/>
          </a:prstGeom>
        </p:spPr>
      </p:pic>
    </p:spTree>
    <p:extLst>
      <p:ext uri="{BB962C8B-B14F-4D97-AF65-F5344CB8AC3E}">
        <p14:creationId xmlns:p14="http://schemas.microsoft.com/office/powerpoint/2010/main" val="2449475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69" y="-4405"/>
            <a:ext cx="12255868" cy="6862405"/>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266"/>
            <a:ext cx="12192000" cy="1554694"/>
          </a:xfrm>
          <a:prstGeom prst="rect">
            <a:avLst/>
          </a:prstGeom>
        </p:spPr>
      </p:pic>
    </p:spTree>
    <p:extLst>
      <p:ext uri="{BB962C8B-B14F-4D97-AF65-F5344CB8AC3E}">
        <p14:creationId xmlns:p14="http://schemas.microsoft.com/office/powerpoint/2010/main" val="860948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859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4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4419" y="142875"/>
            <a:ext cx="10943166" cy="649288"/>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1683221"/>
      </p:ext>
    </p:extLst>
  </p:cSld>
  <p:clrMapOvr>
    <a:masterClrMapping/>
  </p:clrMapOvr>
  <p:transition advClick="0" advTm="7000">
    <p:newsfla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69" y="-4405"/>
            <a:ext cx="12255868" cy="6862405"/>
          </a:xfrm>
          <a:prstGeom prst="rect">
            <a:avLst/>
          </a:prstGeom>
        </p:spPr>
      </p:pic>
      <p:pic>
        <p:nvPicPr>
          <p:cNvPr id="9" name="图片 8"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732723"/>
            <a:ext cx="2570885" cy="1151861"/>
          </a:xfrm>
          <a:prstGeom prst="rect">
            <a:avLst/>
          </a:prstGeom>
        </p:spPr>
      </p:pic>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12192000" cy="1557225"/>
          </a:xfrm>
          <a:prstGeom prst="rect">
            <a:avLst/>
          </a:prstGeom>
        </p:spPr>
      </p:pic>
    </p:spTree>
    <p:extLst>
      <p:ext uri="{BB962C8B-B14F-4D97-AF65-F5344CB8AC3E}">
        <p14:creationId xmlns:p14="http://schemas.microsoft.com/office/powerpoint/2010/main" val="227437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3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lvl1pPr>
              <a:defRPr>
                <a:ea typeface="黑体" panose="02010609060101010101" pitchFamily="49" charset="-122"/>
              </a:defRPr>
            </a:lvl1pPr>
          </a:lstStyle>
          <a:p>
            <a:fld id="{FA31E221-E713-4B94-9B52-1044CBE4AD5A}" type="datetime1">
              <a:rPr lang="zh-CN" altLang="en-US" smtClean="0"/>
              <a:t>2025/4/16</a:t>
            </a:fld>
            <a:endParaRPr lang="zh-CN" altLang="en-US" dirty="0"/>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lvl1pPr>
              <a:defRPr>
                <a:ea typeface="黑体" panose="02010609060101010101" pitchFamily="49" charset="-122"/>
              </a:defRPr>
            </a:lvl1pPr>
          </a:lstStyle>
          <a:p>
            <a:fld id="{E3027FC5-1019-42DE-B68E-F10218D4686A}" type="datetime1">
              <a:rPr lang="zh-CN" altLang="en-US" smtClean="0"/>
              <a:t>2025/4/16</a:t>
            </a:fld>
            <a:endParaRPr lang="zh-CN" altLang="en-US" dirty="0"/>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233DC2A-5E92-482B-9DB5-24AB4AD1E5BC}" type="slidenum">
              <a:rPr lang="zh-CN" altLang="en-US" smtClean="0"/>
              <a:t>‹#›</a:t>
            </a:fld>
            <a:endParaRPr lang="zh-CN" altLang="en-US"/>
          </a:p>
        </p:txBody>
      </p:sp>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0"/>
            <a:ext cx="12192000" cy="9906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lvl1pPr>
              <a:defRPr>
                <a:ea typeface="黑体" panose="02010609060101010101" pitchFamily="49" charset="-122"/>
              </a:defRPr>
            </a:lvl1pPr>
          </a:lstStyle>
          <a:p>
            <a:fld id="{EE1BBCB0-AE5D-4958-824D-71B704BCA2AD}" type="datetime1">
              <a:rPr lang="zh-CN" altLang="en-US" smtClean="0"/>
              <a:t>2025/4/16</a:t>
            </a:fld>
            <a:endParaRPr lang="zh-CN" altLang="en-US" dirty="0"/>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233DC2A-5E92-482B-9DB5-24AB4AD1E5BC}" type="slidenum">
              <a:rPr lang="zh-CN" altLang="en-US" smtClean="0"/>
              <a:t>‹#›</a:t>
            </a:fld>
            <a:endParaRPr lang="zh-CN" altLang="en-US"/>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0"/>
            <a:ext cx="12192000" cy="9906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4/16/2025</a:t>
            </a:fld>
            <a:endParaRPr lang="en-US" dirty="0"/>
          </a:p>
        </p:txBody>
      </p:sp>
      <p:sp>
        <p:nvSpPr>
          <p:cNvPr id="3" name="Footer Placeholder 2"/>
          <p:cNvSpPr>
            <a:spLocks noGrp="1"/>
          </p:cNvSpPr>
          <p:nvPr>
            <p:ph type="ftr" sz="quarter" idx="11"/>
          </p:nvPr>
        </p:nvSpPr>
        <p:spPr/>
        <p:txBody>
          <a:bodyPr/>
          <a:lstStyle/>
          <a:p>
            <a:pPr>
              <a:defRPr/>
            </a:pPr>
            <a:endParaRPr lang="en-US" altLang="zh-CN" dirty="0"/>
          </a:p>
        </p:txBody>
      </p:sp>
      <p:sp>
        <p:nvSpPr>
          <p:cNvPr id="4" name="Slide Number Placeholder 3"/>
          <p:cNvSpPr>
            <a:spLocks noGrp="1"/>
          </p:cNvSpPr>
          <p:nvPr>
            <p:ph type="sldNum" sz="quarter" idx="12"/>
          </p:nvPr>
        </p:nvSpPr>
        <p:spPr/>
        <p:txBody>
          <a:bodyPr/>
          <a:lstStyle/>
          <a:p>
            <a:pPr>
              <a:defRPr/>
            </a:pPr>
            <a:fld id="{BC30B57F-27FC-44AC-874C-03454C828B8C}" type="slidenum">
              <a:rPr lang="en-US" altLang="zh-CN" smtClean="0"/>
              <a:t>‹#›</a:t>
            </a:fld>
            <a:endParaRPr lang="en-US" altLang="zh-CN" dirty="0"/>
          </a:p>
        </p:txBody>
      </p:sp>
    </p:spTree>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lvl1pPr>
              <a:defRPr>
                <a:ea typeface="黑体" panose="02010609060101010101" pitchFamily="49" charset="-122"/>
              </a:defRPr>
            </a:lvl1pPr>
          </a:lstStyle>
          <a:p>
            <a:fld id="{7FE2593F-66C2-44AC-9B2A-40FCB8B9055B}" type="datetime1">
              <a:rPr lang="zh-CN" altLang="en-US" smtClean="0"/>
              <a:t>2025/4/16</a:t>
            </a:fld>
            <a:endParaRPr lang="zh-CN" altLang="en-US" dirty="0"/>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lvl1pPr>
              <a:defRPr>
                <a:ea typeface="黑体" panose="02010609060101010101" pitchFamily="49" charset="-122"/>
              </a:defRPr>
            </a:lvl1pPr>
          </a:lstStyle>
          <a:p>
            <a:fld id="{1F616D7E-6750-4BA3-8786-082CA047DA46}" type="datetime1">
              <a:rPr lang="zh-CN" altLang="en-US" smtClean="0"/>
              <a:t>2025/4/16</a:t>
            </a:fld>
            <a:endParaRPr lang="zh-CN" altLang="en-US" dirty="0"/>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233DC2A-5E92-482B-9DB5-24AB4AD1E5BC}"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黑体" panose="02010609060101010101" pitchFamily="49" charset="-122"/>
              </a:defRPr>
            </a:lvl1pPr>
          </a:lstStyle>
          <a:p>
            <a:pPr>
              <a:defRPr/>
            </a:pPr>
            <a:endParaRPr lang="en-US" altLang="zh-C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黑体" panose="02010609060101010101" pitchFamily="49" charset="-122"/>
              </a:defRPr>
            </a:lvl1pPr>
          </a:lstStyle>
          <a:p>
            <a:pPr>
              <a:defRPr/>
            </a:pPr>
            <a:fld id="{BC30B57F-27FC-44AC-874C-03454C828B8C}" type="slidenum">
              <a:rPr lang="en-US" altLang="zh-CN" smtClean="0"/>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页脚占位符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759D3-B92F-4BE5-BE49-ED8937E3BC1B}" type="slidenum">
              <a:rPr lang="en-US" smtClean="0"/>
              <a:t>‹#›</a:t>
            </a:fld>
            <a:endParaRPr lang="en-US"/>
          </a:p>
        </p:txBody>
      </p:sp>
    </p:spTree>
    <p:extLst>
      <p:ext uri="{BB962C8B-B14F-4D97-AF65-F5344CB8AC3E}">
        <p14:creationId xmlns:p14="http://schemas.microsoft.com/office/powerpoint/2010/main" val="122809741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67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788"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125" algn="l" defTabSz="914217" rtl="0" eaLnBrk="1" latinLnBrk="0" hangingPunct="1">
        <a:defRPr sz="1800" kern="1200">
          <a:solidFill>
            <a:schemeClr val="tx1"/>
          </a:solidFill>
          <a:latin typeface="+mn-lt"/>
          <a:ea typeface="+mn-ea"/>
          <a:cs typeface="+mn-cs"/>
        </a:defRPr>
      </a:lvl8pPr>
      <a:lvl9pPr marL="3656234"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90.png"/></Relationships>
</file>

<file path=ppt/slides/_rels/slide13.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image" Target="../media/image45.emf"/><Relationship Id="rId3" Type="http://schemas.openxmlformats.org/officeDocument/2006/relationships/image" Target="../media/image35.emf"/><Relationship Id="rId7" Type="http://schemas.openxmlformats.org/officeDocument/2006/relationships/image" Target="../media/image39.emf"/><Relationship Id="rId12"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8.emf"/><Relationship Id="rId11" Type="http://schemas.openxmlformats.org/officeDocument/2006/relationships/image" Target="../media/image43.emf"/><Relationship Id="rId5" Type="http://schemas.openxmlformats.org/officeDocument/2006/relationships/image" Target="../media/image37.emf"/><Relationship Id="rId15" Type="http://schemas.openxmlformats.org/officeDocument/2006/relationships/image" Target="../media/image52.png"/><Relationship Id="rId10" Type="http://schemas.openxmlformats.org/officeDocument/2006/relationships/image" Target="../media/image42.emf"/><Relationship Id="rId4" Type="http://schemas.openxmlformats.org/officeDocument/2006/relationships/image" Target="../media/image36.emf"/><Relationship Id="rId9" Type="http://schemas.openxmlformats.org/officeDocument/2006/relationships/image" Target="../media/image41.emf"/><Relationship Id="rId14" Type="http://schemas.openxmlformats.org/officeDocument/2006/relationships/image" Target="../media/image46.emf"/></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0.pn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png"/><Relationship Id="rId9" Type="http://schemas.openxmlformats.org/officeDocument/2006/relationships/image" Target="../media/image20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2640" y="2267114"/>
            <a:ext cx="7526720" cy="1385039"/>
          </a:xfrm>
          <a:ln>
            <a:noFill/>
          </a:ln>
        </p:spPr>
        <p:txBody>
          <a:bodyPr>
            <a:noAutofit/>
          </a:bodyPr>
          <a:lstStyle/>
          <a:p>
            <a:pPr>
              <a:lnSpc>
                <a:spcPct val="100000"/>
              </a:lnSpc>
            </a:pPr>
            <a:r>
              <a:rPr lang="zh-CN" altLang="en-US" sz="4400" b="1" dirty="0">
                <a:solidFill>
                  <a:srgbClr val="16558E"/>
                </a:solidFill>
                <a:latin typeface="+mn-lt"/>
                <a:ea typeface="黑体" panose="02010609060101010101" pitchFamily="49" charset="-122"/>
              </a:rPr>
              <a:t>感应信号探测优化方案</a:t>
            </a:r>
            <a:endParaRPr lang="zh-CN" altLang="en-US" sz="4400" b="1" dirty="0">
              <a:solidFill>
                <a:srgbClr val="16558E"/>
              </a:solidFill>
              <a:latin typeface="黑体" panose="02010609060101010101" pitchFamily="49" charset="-122"/>
              <a:ea typeface="黑体" panose="02010609060101010101" pitchFamily="49" charset="-122"/>
            </a:endParaRPr>
          </a:p>
        </p:txBody>
      </p:sp>
      <p:sp>
        <p:nvSpPr>
          <p:cNvPr id="3" name="Subtitle 2"/>
          <p:cNvSpPr>
            <a:spLocks noGrp="1"/>
          </p:cNvSpPr>
          <p:nvPr>
            <p:ph type="subTitle" idx="1"/>
          </p:nvPr>
        </p:nvSpPr>
        <p:spPr>
          <a:xfrm>
            <a:off x="2144438" y="4369720"/>
            <a:ext cx="7837762" cy="2246926"/>
          </a:xfrm>
        </p:spPr>
        <p:txBody>
          <a:bodyPr>
            <a:normAutofit/>
          </a:bodyPr>
          <a:lstStyle/>
          <a:p>
            <a:pPr>
              <a:lnSpc>
                <a:spcPct val="100000"/>
              </a:lnSpc>
            </a:pPr>
            <a:r>
              <a:rPr lang="zh-CN" altLang="en-US" b="1" u="sng" dirty="0">
                <a:latin typeface="黑体" panose="02010609060101010101" pitchFamily="49" charset="-122"/>
                <a:ea typeface="黑体" panose="02010609060101010101" pitchFamily="49" charset="-122"/>
              </a:rPr>
              <a:t>叶昌庆</a:t>
            </a:r>
            <a:endParaRPr lang="zh-CN" altLang="en-US" dirty="0">
              <a:latin typeface="黑体" panose="02010609060101010101" pitchFamily="49" charset="-122"/>
              <a:ea typeface="黑体" panose="02010609060101010101" pitchFamily="49" charset="-122"/>
            </a:endParaRPr>
          </a:p>
          <a:p>
            <a:pPr>
              <a:lnSpc>
                <a:spcPct val="100000"/>
              </a:lnSpc>
            </a:pPr>
            <a:r>
              <a:rPr lang="en-US" altLang="zh-CN" dirty="0">
                <a:latin typeface="黑体" panose="02010609060101010101" pitchFamily="49" charset="-122"/>
                <a:ea typeface="黑体" panose="02010609060101010101" pitchFamily="49" charset="-122"/>
              </a:rPr>
              <a:t>2025-04-16</a:t>
            </a:r>
            <a:endParaRPr lang="en-US" altLang="zh-CN" dirty="0">
              <a:solidFill>
                <a:srgbClr val="14446A"/>
              </a:solidFill>
              <a:latin typeface="Arial" panose="020B0604020202020204" pitchFamily="34" charset="0"/>
              <a:ea typeface="黑体" panose="02010609060101010101" pitchFamily="49" charset="-122"/>
              <a:cs typeface="Arial" panose="020B0604020202020204" pitchFamily="34" charset="0"/>
            </a:endParaRPr>
          </a:p>
        </p:txBody>
      </p:sp>
      <p:sp>
        <p:nvSpPr>
          <p:cNvPr id="8" name="灯片编号占位符 7"/>
          <p:cNvSpPr>
            <a:spLocks noGrp="1"/>
          </p:cNvSpPr>
          <p:nvPr>
            <p:ph type="sldNum" sz="quarter" idx="12"/>
          </p:nvPr>
        </p:nvSpPr>
        <p:spPr/>
        <p:txBody>
          <a:bodyPr/>
          <a:lstStyle/>
          <a:p>
            <a:pPr fontAlgn="auto">
              <a:spcBef>
                <a:spcPts val="0"/>
              </a:spcBef>
              <a:spcAft>
                <a:spcPts val="0"/>
              </a:spcAft>
              <a:defRPr/>
            </a:pPr>
            <a:fld id="{038D56A4-8299-4602-A79C-45F5F09B0079}" type="slidenum">
              <a:rPr lang="zh-CN" altLang="en-US" sz="1700">
                <a:solidFill>
                  <a:prstClr val="white"/>
                </a:solidFill>
              </a:rPr>
              <a:t>1</a:t>
            </a:fld>
            <a:endParaRPr lang="zh-CN" altLang="en-US" sz="1700" dirty="0">
              <a:solidFill>
                <a:prstClr val="white"/>
              </a:solidFill>
            </a:endParaRPr>
          </a:p>
        </p:txBody>
      </p:sp>
      <p:sp>
        <p:nvSpPr>
          <p:cNvPr id="5" name="Rectangle 4"/>
          <p:cNvSpPr/>
          <p:nvPr/>
        </p:nvSpPr>
        <p:spPr>
          <a:xfrm>
            <a:off x="8815915" y="162330"/>
            <a:ext cx="3055372" cy="707886"/>
          </a:xfrm>
          <a:prstGeom prst="rect">
            <a:avLst/>
          </a:prstGeom>
          <a:noFill/>
        </p:spPr>
        <p:txBody>
          <a:bodyPr wrap="square" lIns="91440" tIns="45720" rIns="91440" bIns="45720">
            <a:spAutoFit/>
          </a:bodyPr>
          <a:lstStyle/>
          <a:p>
            <a:pPr algn="ctr" eaLnBrk="1" fontAlgn="auto" hangingPunct="1">
              <a:spcBef>
                <a:spcPts val="0"/>
              </a:spcBef>
              <a:spcAft>
                <a:spcPts val="0"/>
              </a:spcAft>
              <a:defRPr/>
            </a:pPr>
            <a:r>
              <a:rPr lang="zh-CN" altLang="en-US" sz="2800" dirty="0">
                <a:ln w="0"/>
                <a:solidFill>
                  <a:srgbClr val="225E94"/>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中国科学技术大学</a:t>
            </a:r>
            <a:endParaRPr lang="en-US" altLang="zh-CN" sz="2800" dirty="0">
              <a:ln w="0"/>
              <a:solidFill>
                <a:srgbClr val="225E94"/>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endParaRPr>
          </a:p>
          <a:p>
            <a:pPr algn="ctr" eaLnBrk="1" fontAlgn="auto" hangingPunct="1">
              <a:spcBef>
                <a:spcPts val="0"/>
              </a:spcBef>
              <a:spcAft>
                <a:spcPts val="0"/>
              </a:spcAft>
              <a:defRPr/>
            </a:pPr>
            <a:r>
              <a:rPr lang="en-US" altLang="zh-CN" sz="1200" dirty="0">
                <a:ln w="0"/>
                <a:solidFill>
                  <a:srgbClr val="225E94"/>
                </a:solidFill>
                <a:effectLst>
                  <a:reflection blurRad="6350" stA="53000" endA="300" endPos="35500" dir="5400000" sy="-90000" algn="bl" rotWithShape="0"/>
                </a:effectLst>
                <a:latin typeface="Calibri" panose="020F0502020204030204" pitchFamily="34" charset="0"/>
                <a:ea typeface="华文行楷" panose="02010800040101010101" pitchFamily="2" charset="-122"/>
                <a:cs typeface="Calibri" panose="020F0502020204030204" pitchFamily="34" charset="0"/>
              </a:rPr>
              <a:t>University of Science and Technology of China</a:t>
            </a:r>
          </a:p>
        </p:txBody>
      </p:sp>
      <p:sp>
        <p:nvSpPr>
          <p:cNvPr id="4" name="TextBox 3"/>
          <p:cNvSpPr txBox="1"/>
          <p:nvPr/>
        </p:nvSpPr>
        <p:spPr>
          <a:xfrm>
            <a:off x="320713" y="331607"/>
            <a:ext cx="7287455" cy="369332"/>
          </a:xfrm>
          <a:prstGeom prst="rect">
            <a:avLst/>
          </a:prstGeom>
          <a:noFill/>
        </p:spPr>
        <p:txBody>
          <a:bodyPr wrap="square" rtlCol="0">
            <a:spAutoFit/>
          </a:bodyPr>
          <a:lstStyle/>
          <a:p>
            <a:pPr eaLnBrk="1" fontAlgn="auto" hangingPunct="1">
              <a:lnSpc>
                <a:spcPct val="90000"/>
              </a:lnSpc>
              <a:spcAft>
                <a:spcPts val="0"/>
              </a:spcAft>
              <a:defRPr/>
            </a:pPr>
            <a:r>
              <a:rPr lang="zh-CN" altLang="en-US" sz="2000" b="1" dirty="0">
                <a:solidFill>
                  <a:srgbClr val="16558E"/>
                </a:solidFill>
                <a:latin typeface="黑体" panose="02010609060101010101" pitchFamily="49" charset="-122"/>
                <a:ea typeface="黑体" panose="02010609060101010101" pitchFamily="49" charset="-122"/>
              </a:rPr>
              <a:t>院士工作站月会</a:t>
            </a:r>
          </a:p>
        </p:txBody>
      </p:sp>
      <p:pic>
        <p:nvPicPr>
          <p:cNvPr id="7"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6483" y="244997"/>
            <a:ext cx="539432" cy="554651"/>
          </a:xfrm>
          <a:prstGeom prst="rect">
            <a:avLst/>
          </a:prstGeom>
        </p:spPr>
      </p:pic>
      <p:cxnSp>
        <p:nvCxnSpPr>
          <p:cNvPr id="12" name="直接连接符 11"/>
          <p:cNvCxnSpPr/>
          <p:nvPr/>
        </p:nvCxnSpPr>
        <p:spPr>
          <a:xfrm>
            <a:off x="2275006" y="3898366"/>
            <a:ext cx="7526720" cy="11575"/>
          </a:xfrm>
          <a:prstGeom prst="line">
            <a:avLst/>
          </a:prstGeom>
          <a:ln w="41275">
            <a:solidFill>
              <a:srgbClr val="0B4C9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703"/>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10</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磁芯部分修正</a:t>
            </a:r>
          </a:p>
        </p:txBody>
      </p:sp>
      <p:graphicFrame>
        <p:nvGraphicFramePr>
          <p:cNvPr id="6" name="表格 4">
            <a:extLst>
              <a:ext uri="{FF2B5EF4-FFF2-40B4-BE49-F238E27FC236}">
                <a16:creationId xmlns:a16="http://schemas.microsoft.com/office/drawing/2014/main" id="{D09E91CB-4FD0-428C-B4BF-D44B1FF42DAB}"/>
              </a:ext>
            </a:extLst>
          </p:cNvPr>
          <p:cNvGraphicFramePr>
            <a:graphicFrameLocks noGrp="1"/>
          </p:cNvGraphicFramePr>
          <p:nvPr>
            <p:extLst>
              <p:ext uri="{D42A27DB-BD31-4B8C-83A1-F6EECF244321}">
                <p14:modId xmlns:p14="http://schemas.microsoft.com/office/powerpoint/2010/main" val="2255961903"/>
              </p:ext>
            </p:extLst>
          </p:nvPr>
        </p:nvGraphicFramePr>
        <p:xfrm>
          <a:off x="97616" y="2083786"/>
          <a:ext cx="8936656" cy="4657582"/>
        </p:xfrm>
        <a:graphic>
          <a:graphicData uri="http://schemas.openxmlformats.org/drawingml/2006/table">
            <a:tbl>
              <a:tblPr firstRow="1" bandRow="1">
                <a:tableStyleId>{69CF1AB2-1976-4502-BF36-3FF5EA218861}</a:tableStyleId>
              </a:tblPr>
              <a:tblGrid>
                <a:gridCol w="1176832">
                  <a:extLst>
                    <a:ext uri="{9D8B030D-6E8A-4147-A177-3AD203B41FA5}">
                      <a16:colId xmlns:a16="http://schemas.microsoft.com/office/drawing/2014/main" val="4224021009"/>
                    </a:ext>
                  </a:extLst>
                </a:gridCol>
                <a:gridCol w="646652">
                  <a:extLst>
                    <a:ext uri="{9D8B030D-6E8A-4147-A177-3AD203B41FA5}">
                      <a16:colId xmlns:a16="http://schemas.microsoft.com/office/drawing/2014/main" val="3354536450"/>
                    </a:ext>
                  </a:extLst>
                </a:gridCol>
                <a:gridCol w="646652">
                  <a:extLst>
                    <a:ext uri="{9D8B030D-6E8A-4147-A177-3AD203B41FA5}">
                      <a16:colId xmlns:a16="http://schemas.microsoft.com/office/drawing/2014/main" val="700873961"/>
                    </a:ext>
                  </a:extLst>
                </a:gridCol>
                <a:gridCol w="646652">
                  <a:extLst>
                    <a:ext uri="{9D8B030D-6E8A-4147-A177-3AD203B41FA5}">
                      <a16:colId xmlns:a16="http://schemas.microsoft.com/office/drawing/2014/main" val="2094899557"/>
                    </a:ext>
                  </a:extLst>
                </a:gridCol>
                <a:gridCol w="646652">
                  <a:extLst>
                    <a:ext uri="{9D8B030D-6E8A-4147-A177-3AD203B41FA5}">
                      <a16:colId xmlns:a16="http://schemas.microsoft.com/office/drawing/2014/main" val="2382896019"/>
                    </a:ext>
                  </a:extLst>
                </a:gridCol>
                <a:gridCol w="646652">
                  <a:extLst>
                    <a:ext uri="{9D8B030D-6E8A-4147-A177-3AD203B41FA5}">
                      <a16:colId xmlns:a16="http://schemas.microsoft.com/office/drawing/2014/main" val="1309082992"/>
                    </a:ext>
                  </a:extLst>
                </a:gridCol>
                <a:gridCol w="646652">
                  <a:extLst>
                    <a:ext uri="{9D8B030D-6E8A-4147-A177-3AD203B41FA5}">
                      <a16:colId xmlns:a16="http://schemas.microsoft.com/office/drawing/2014/main" val="3277593476"/>
                    </a:ext>
                  </a:extLst>
                </a:gridCol>
                <a:gridCol w="646652">
                  <a:extLst>
                    <a:ext uri="{9D8B030D-6E8A-4147-A177-3AD203B41FA5}">
                      <a16:colId xmlns:a16="http://schemas.microsoft.com/office/drawing/2014/main" val="4119147009"/>
                    </a:ext>
                  </a:extLst>
                </a:gridCol>
                <a:gridCol w="646652">
                  <a:extLst>
                    <a:ext uri="{9D8B030D-6E8A-4147-A177-3AD203B41FA5}">
                      <a16:colId xmlns:a16="http://schemas.microsoft.com/office/drawing/2014/main" val="3496340955"/>
                    </a:ext>
                  </a:extLst>
                </a:gridCol>
                <a:gridCol w="646652">
                  <a:extLst>
                    <a:ext uri="{9D8B030D-6E8A-4147-A177-3AD203B41FA5}">
                      <a16:colId xmlns:a16="http://schemas.microsoft.com/office/drawing/2014/main" val="3370566477"/>
                    </a:ext>
                  </a:extLst>
                </a:gridCol>
                <a:gridCol w="646652">
                  <a:extLst>
                    <a:ext uri="{9D8B030D-6E8A-4147-A177-3AD203B41FA5}">
                      <a16:colId xmlns:a16="http://schemas.microsoft.com/office/drawing/2014/main" val="495786981"/>
                    </a:ext>
                  </a:extLst>
                </a:gridCol>
                <a:gridCol w="646652">
                  <a:extLst>
                    <a:ext uri="{9D8B030D-6E8A-4147-A177-3AD203B41FA5}">
                      <a16:colId xmlns:a16="http://schemas.microsoft.com/office/drawing/2014/main" val="175742872"/>
                    </a:ext>
                  </a:extLst>
                </a:gridCol>
                <a:gridCol w="646652">
                  <a:extLst>
                    <a:ext uri="{9D8B030D-6E8A-4147-A177-3AD203B41FA5}">
                      <a16:colId xmlns:a16="http://schemas.microsoft.com/office/drawing/2014/main" val="3604433107"/>
                    </a:ext>
                  </a:extLst>
                </a:gridCol>
              </a:tblGrid>
              <a:tr h="691227">
                <a:tc>
                  <a:txBody>
                    <a:bodyPr/>
                    <a:lstStyle/>
                    <a:p>
                      <a:pPr algn="ctr"/>
                      <a:endParaRPr lang="zh-CN" altLang="en-US" dirty="0"/>
                    </a:p>
                  </a:txBody>
                  <a:tcPr anchor="ctr">
                    <a:noFill/>
                  </a:tcPr>
                </a:tc>
                <a:tc gridSpan="4">
                  <a:txBody>
                    <a:bodyPr/>
                    <a:lstStyle/>
                    <a:p>
                      <a:pPr algn="ctr"/>
                      <a:r>
                        <a:rPr lang="zh-CN" altLang="en-US" dirty="0"/>
                        <a:t>低频电阻（</a:t>
                      </a:r>
                      <a:r>
                        <a:rPr lang="en-US" altLang="zh-CN" dirty="0"/>
                        <a:t>@1kHz</a:t>
                      </a:r>
                      <a:r>
                        <a:rPr lang="zh-CN" altLang="en-US" dirty="0"/>
                        <a:t>）</a:t>
                      </a:r>
                      <a:endParaRPr lang="en-US" altLang="zh-CN" dirty="0"/>
                    </a:p>
                  </a:txBody>
                  <a:tcPr anchor="ctr">
                    <a:noFill/>
                  </a:tcPr>
                </a:tc>
                <a:tc hMerge="1">
                  <a:txBody>
                    <a:bodyPr/>
                    <a:lstStyle/>
                    <a:p>
                      <a:endParaRPr lang="zh-CN" altLang="en-US" dirty="0"/>
                    </a:p>
                  </a:txBody>
                  <a:tcPr/>
                </a:tc>
                <a:tc hMerge="1">
                  <a:txBody>
                    <a:bodyPr/>
                    <a:lstStyle/>
                    <a:p>
                      <a:endParaRPr lang="zh-CN" altLang="en-US"/>
                    </a:p>
                  </a:txBody>
                  <a:tcPr/>
                </a:tc>
                <a:tc hMerge="1">
                  <a:txBody>
                    <a:bodyPr/>
                    <a:lstStyle/>
                    <a:p>
                      <a:endParaRPr lang="zh-CN" altLang="en-US" dirty="0"/>
                    </a:p>
                  </a:txBody>
                  <a:tcPr/>
                </a:tc>
                <a:tc gridSpan="4">
                  <a:txBody>
                    <a:bodyPr/>
                    <a:lstStyle/>
                    <a:p>
                      <a:pPr algn="ctr"/>
                      <a:r>
                        <a:rPr lang="zh-CN" altLang="en-US" dirty="0"/>
                        <a:t>高频电阻（</a:t>
                      </a:r>
                      <a:r>
                        <a:rPr lang="en-US" altLang="zh-CN" dirty="0"/>
                        <a:t>@10kHz</a:t>
                      </a:r>
                      <a:r>
                        <a:rPr lang="zh-CN" altLang="en-US" dirty="0"/>
                        <a:t>）</a:t>
                      </a:r>
                      <a:endParaRPr lang="en-US" altLang="zh-CN" dirty="0"/>
                    </a:p>
                  </a:txBody>
                  <a:tcPr anchor="ctr">
                    <a:noFill/>
                  </a:tcPr>
                </a:tc>
                <a:tc hMerge="1">
                  <a:txBody>
                    <a:bodyPr/>
                    <a:lstStyle/>
                    <a:p>
                      <a:endParaRPr lang="zh-CN" altLang="en-US" dirty="0"/>
                    </a:p>
                  </a:txBody>
                  <a:tcPr/>
                </a:tc>
                <a:tc hMerge="1">
                  <a:txBody>
                    <a:bodyPr/>
                    <a:lstStyle/>
                    <a:p>
                      <a:endParaRPr lang="zh-CN" altLang="en-US"/>
                    </a:p>
                  </a:txBody>
                  <a:tcPr/>
                </a:tc>
                <a:tc hMerge="1">
                  <a:txBody>
                    <a:bodyPr/>
                    <a:lstStyle/>
                    <a:p>
                      <a:endParaRPr lang="zh-CN" altLang="en-US" dirty="0"/>
                    </a:p>
                  </a:txBody>
                  <a:tcPr/>
                </a:tc>
                <a:tc gridSpan="4">
                  <a:txBody>
                    <a:bodyPr/>
                    <a:lstStyle/>
                    <a:p>
                      <a:pPr algn="ctr"/>
                      <a:r>
                        <a:rPr lang="zh-CN" altLang="en-US" dirty="0"/>
                        <a:t>电感</a:t>
                      </a:r>
                    </a:p>
                  </a:txBody>
                  <a:tcPr anchor="ctr">
                    <a:noFill/>
                  </a:tcPr>
                </a:tc>
                <a:tc hMerge="1">
                  <a:txBody>
                    <a:bodyPr/>
                    <a:lstStyle/>
                    <a:p>
                      <a:endParaRPr lang="zh-CN" altLang="en-US" dirty="0"/>
                    </a:p>
                  </a:txBody>
                  <a:tcPr/>
                </a:tc>
                <a:tc hMerge="1">
                  <a:txBody>
                    <a:bodyPr/>
                    <a:lstStyle/>
                    <a:p>
                      <a:endParaRPr lang="zh-CN" altLang="en-US"/>
                    </a:p>
                  </a:txBody>
                  <a:tcPr/>
                </a:tc>
                <a:tc hMerge="1">
                  <a:txBody>
                    <a:bodyPr/>
                    <a:lstStyle/>
                    <a:p>
                      <a:endParaRPr lang="zh-CN" altLang="en-US" dirty="0"/>
                    </a:p>
                  </a:txBody>
                  <a:tcPr/>
                </a:tc>
                <a:extLst>
                  <a:ext uri="{0D108BD9-81ED-4DB2-BD59-A6C34878D82A}">
                    <a16:rowId xmlns:a16="http://schemas.microsoft.com/office/drawing/2014/main" val="2710148922"/>
                  </a:ext>
                </a:extLst>
              </a:tr>
              <a:tr h="691227">
                <a:tc>
                  <a:txBody>
                    <a:bodyPr/>
                    <a:lstStyle/>
                    <a:p>
                      <a:pPr algn="ctr"/>
                      <a:r>
                        <a:rPr lang="zh-CN" altLang="en-US" dirty="0"/>
                        <a:t>影响因素</a:t>
                      </a:r>
                    </a:p>
                  </a:txBody>
                  <a:tcPr anchor="ctr">
                    <a:noFill/>
                  </a:tcPr>
                </a:tc>
                <a:tc>
                  <a:txBody>
                    <a:bodyPr/>
                    <a:lstStyle/>
                    <a:p>
                      <a:pPr algn="ctr"/>
                      <a:r>
                        <a:rPr lang="en-US" altLang="zh-CN" sz="1400" b="1" dirty="0"/>
                        <a:t>Core1</a:t>
                      </a:r>
                    </a:p>
                  </a:txBody>
                  <a:tcPr anchor="ctr">
                    <a:noFill/>
                  </a:tcPr>
                </a:tc>
                <a:tc>
                  <a:txBody>
                    <a:bodyPr/>
                    <a:lstStyle/>
                    <a:p>
                      <a:pPr algn="ctr"/>
                      <a:r>
                        <a:rPr lang="en-US" altLang="zh-CN" sz="1400" b="1" dirty="0"/>
                        <a:t>Core2</a:t>
                      </a:r>
                      <a:endParaRPr lang="zh-CN" altLang="en-US" sz="1400" b="1"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t>Core3</a:t>
                      </a:r>
                      <a:endParaRPr lang="zh-CN" altLang="en-US" sz="1400" b="1" dirty="0"/>
                    </a:p>
                  </a:txBody>
                  <a:tcPr anchor="ctr">
                    <a:noFill/>
                  </a:tcPr>
                </a:tc>
                <a:tc>
                  <a:txBody>
                    <a:bodyPr/>
                    <a:lstStyle/>
                    <a:p>
                      <a:pPr algn="ctr"/>
                      <a:r>
                        <a:rPr lang="en-US" altLang="zh-CN" sz="1400" b="1" dirty="0"/>
                        <a:t>Core4</a:t>
                      </a:r>
                      <a:endParaRPr lang="zh-CN" altLang="en-US" sz="1400" b="1" dirty="0"/>
                    </a:p>
                  </a:txBody>
                  <a:tcPr anchor="ctr">
                    <a:noFill/>
                  </a:tcPr>
                </a:tc>
                <a:tc>
                  <a:txBody>
                    <a:bodyPr/>
                    <a:lstStyle/>
                    <a:p>
                      <a:pPr algn="ctr"/>
                      <a:r>
                        <a:rPr lang="en-US" altLang="zh-CN" sz="1400" b="1" dirty="0"/>
                        <a:t>Core1</a:t>
                      </a:r>
                    </a:p>
                  </a:txBody>
                  <a:tcPr anchor="ctr">
                    <a:noFill/>
                  </a:tcPr>
                </a:tc>
                <a:tc>
                  <a:txBody>
                    <a:bodyPr/>
                    <a:lstStyle/>
                    <a:p>
                      <a:pPr algn="ctr"/>
                      <a:r>
                        <a:rPr lang="en-US" altLang="zh-CN" sz="1400" b="1" dirty="0"/>
                        <a:t>Core2</a:t>
                      </a:r>
                      <a:endParaRPr lang="zh-CN" altLang="en-US" sz="1400" b="1"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t>Core3</a:t>
                      </a:r>
                      <a:endParaRPr lang="zh-CN" altLang="en-US" sz="1400" b="1" dirty="0"/>
                    </a:p>
                  </a:txBody>
                  <a:tcPr anchor="ctr">
                    <a:noFill/>
                  </a:tcPr>
                </a:tc>
                <a:tc>
                  <a:txBody>
                    <a:bodyPr/>
                    <a:lstStyle/>
                    <a:p>
                      <a:pPr algn="ctr"/>
                      <a:r>
                        <a:rPr lang="en-US" altLang="zh-CN" sz="1400" b="1" dirty="0"/>
                        <a:t>Core4</a:t>
                      </a:r>
                      <a:endParaRPr lang="zh-CN" altLang="en-US" sz="1400" b="1" dirty="0"/>
                    </a:p>
                  </a:txBody>
                  <a:tcPr anchor="ctr">
                    <a:noFill/>
                  </a:tcPr>
                </a:tc>
                <a:tc>
                  <a:txBody>
                    <a:bodyPr/>
                    <a:lstStyle/>
                    <a:p>
                      <a:pPr algn="ctr"/>
                      <a:r>
                        <a:rPr lang="en-US" altLang="zh-CN" sz="1400" b="1" dirty="0"/>
                        <a:t>Core1</a:t>
                      </a:r>
                    </a:p>
                  </a:txBody>
                  <a:tcPr anchor="ctr">
                    <a:noFill/>
                  </a:tcPr>
                </a:tc>
                <a:tc>
                  <a:txBody>
                    <a:bodyPr/>
                    <a:lstStyle/>
                    <a:p>
                      <a:pPr algn="ctr"/>
                      <a:r>
                        <a:rPr lang="en-US" altLang="zh-CN" sz="1400" b="1" dirty="0"/>
                        <a:t>Core2</a:t>
                      </a:r>
                      <a:endParaRPr lang="zh-CN" altLang="en-US" sz="1400" b="1"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t>Core3</a:t>
                      </a:r>
                      <a:endParaRPr lang="zh-CN" altLang="en-US" sz="1400" b="1" dirty="0"/>
                    </a:p>
                  </a:txBody>
                  <a:tcPr anchor="ctr">
                    <a:noFill/>
                  </a:tcPr>
                </a:tc>
                <a:tc>
                  <a:txBody>
                    <a:bodyPr/>
                    <a:lstStyle/>
                    <a:p>
                      <a:pPr algn="ctr"/>
                      <a:r>
                        <a:rPr lang="en-US" altLang="zh-CN" sz="1400" b="1" dirty="0"/>
                        <a:t>Core4</a:t>
                      </a:r>
                      <a:endParaRPr lang="zh-CN" altLang="en-US" sz="1400" b="1" dirty="0"/>
                    </a:p>
                  </a:txBody>
                  <a:tcPr anchor="ctr">
                    <a:noFill/>
                  </a:tcPr>
                </a:tc>
                <a:extLst>
                  <a:ext uri="{0D108BD9-81ED-4DB2-BD59-A6C34878D82A}">
                    <a16:rowId xmlns:a16="http://schemas.microsoft.com/office/drawing/2014/main" val="395565066"/>
                  </a:ext>
                </a:extLst>
              </a:tr>
              <a:tr h="127896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800" kern="1200" dirty="0">
                          <a:solidFill>
                            <a:schemeClr val="dk1"/>
                          </a:solidFill>
                          <a:latin typeface="+mn-lt"/>
                          <a:ea typeface="+mn-ea"/>
                          <a:cs typeface="+mn-cs"/>
                        </a:rPr>
                        <a:t>磁芯半径</a:t>
                      </a:r>
                      <a:endParaRPr lang="en-US" altLang="zh-CN" sz="1800" kern="1200" dirty="0">
                        <a:solidFill>
                          <a:schemeClr val="dk1"/>
                        </a:solidFill>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800" kern="1200" dirty="0">
                          <a:solidFill>
                            <a:schemeClr val="dk1"/>
                          </a:solidFill>
                          <a:latin typeface="+mn-lt"/>
                          <a:ea typeface="+mn-ea"/>
                          <a:cs typeface="+mn-cs"/>
                        </a:rPr>
                        <a:t>变化</a:t>
                      </a:r>
                      <a:r>
                        <a:rPr lang="en-US" altLang="zh-CN" sz="1800" kern="1200" dirty="0">
                          <a:solidFill>
                            <a:schemeClr val="dk1"/>
                          </a:solidFill>
                          <a:latin typeface="+mn-lt"/>
                          <a:ea typeface="+mn-ea"/>
                          <a:cs typeface="+mn-cs"/>
                        </a:rPr>
                        <a:t>+0.1mm</a:t>
                      </a:r>
                      <a:r>
                        <a:rPr lang="en-US" altLang="zh-CN" dirty="0"/>
                        <a:t>@ 16mm</a:t>
                      </a:r>
                      <a:endParaRPr lang="en-US" altLang="zh-CN" sz="1800" kern="1200" dirty="0">
                        <a:solidFill>
                          <a:schemeClr val="dk1"/>
                        </a:solidFill>
                        <a:latin typeface="+mn-lt"/>
                        <a:ea typeface="+mn-ea"/>
                        <a:cs typeface="+mn-cs"/>
                      </a:endParaRPr>
                    </a:p>
                  </a:txBody>
                  <a:tcPr anchor="ctr">
                    <a:solidFill>
                      <a:schemeClr val="accent6">
                        <a:lumMod val="40000"/>
                        <a:lumOff val="60000"/>
                      </a:schemeClr>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0.03%</a:t>
                      </a:r>
                    </a:p>
                  </a:txBody>
                  <a:tcPr marL="9525" marR="9525" marT="9525" marB="0" anchor="ctr">
                    <a:solidFill>
                      <a:schemeClr val="accent6">
                        <a:lumMod val="40000"/>
                        <a:lumOff val="60000"/>
                      </a:schemeClr>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0.01%</a:t>
                      </a:r>
                    </a:p>
                  </a:txBody>
                  <a:tcPr marL="9525" marR="9525" marT="9525" marB="0" anchor="ctr">
                    <a:solidFill>
                      <a:schemeClr val="accent6">
                        <a:lumMod val="40000"/>
                        <a:lumOff val="60000"/>
                      </a:schemeClr>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-0.04%</a:t>
                      </a:r>
                    </a:p>
                  </a:txBody>
                  <a:tcPr marL="9525" marR="9525" marT="9525" marB="0" anchor="ctr">
                    <a:solidFill>
                      <a:schemeClr val="accent6">
                        <a:lumMod val="40000"/>
                        <a:lumOff val="60000"/>
                      </a:schemeClr>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-0.08%</a:t>
                      </a:r>
                    </a:p>
                  </a:txBody>
                  <a:tcPr marL="9525" marR="9525" marT="9525" marB="0" anchor="ctr">
                    <a:solidFill>
                      <a:schemeClr val="accent6">
                        <a:lumMod val="40000"/>
                        <a:lumOff val="60000"/>
                      </a:schemeClr>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0.75%</a:t>
                      </a:r>
                    </a:p>
                  </a:txBody>
                  <a:tcPr marL="9525" marR="9525" marT="9525" marB="0" anchor="ctr">
                    <a:solidFill>
                      <a:schemeClr val="accent6">
                        <a:lumMod val="40000"/>
                        <a:lumOff val="60000"/>
                      </a:schemeClr>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0.56%</a:t>
                      </a:r>
                    </a:p>
                  </a:txBody>
                  <a:tcPr marL="9525" marR="9525" marT="9525" marB="0" anchor="ctr">
                    <a:solidFill>
                      <a:schemeClr val="accent6">
                        <a:lumMod val="40000"/>
                        <a:lumOff val="60000"/>
                      </a:schemeClr>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0.37%</a:t>
                      </a:r>
                    </a:p>
                  </a:txBody>
                  <a:tcPr marL="9525" marR="9525" marT="9525" marB="0" anchor="ctr">
                    <a:solidFill>
                      <a:schemeClr val="accent6">
                        <a:lumMod val="40000"/>
                        <a:lumOff val="60000"/>
                      </a:schemeClr>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0.20%</a:t>
                      </a:r>
                    </a:p>
                  </a:txBody>
                  <a:tcPr marL="9525" marR="9525" marT="9525" marB="0" anchor="ctr">
                    <a:solidFill>
                      <a:schemeClr val="accent6">
                        <a:lumMod val="40000"/>
                        <a:lumOff val="60000"/>
                      </a:schemeClr>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0.57%</a:t>
                      </a:r>
                    </a:p>
                  </a:txBody>
                  <a:tcPr marL="9525" marR="9525" marT="9525" marB="0" anchor="ctr">
                    <a:solidFill>
                      <a:schemeClr val="accent6">
                        <a:lumMod val="40000"/>
                        <a:lumOff val="60000"/>
                      </a:schemeClr>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0.50%</a:t>
                      </a:r>
                    </a:p>
                  </a:txBody>
                  <a:tcPr marL="9525" marR="9525" marT="9525" marB="0" anchor="ctr">
                    <a:solidFill>
                      <a:schemeClr val="accent6">
                        <a:lumMod val="40000"/>
                        <a:lumOff val="60000"/>
                      </a:schemeClr>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0.47%</a:t>
                      </a:r>
                    </a:p>
                  </a:txBody>
                  <a:tcPr marL="9525" marR="9525" marT="9525" marB="0" anchor="ctr">
                    <a:solidFill>
                      <a:schemeClr val="accent6">
                        <a:lumMod val="40000"/>
                        <a:lumOff val="60000"/>
                      </a:schemeClr>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0.43%</a:t>
                      </a:r>
                    </a:p>
                  </a:txBody>
                  <a:tcPr marL="9525" marR="9525" marT="9525" marB="0" anchor="ctr">
                    <a:solidFill>
                      <a:schemeClr val="accent6">
                        <a:lumMod val="40000"/>
                        <a:lumOff val="60000"/>
                      </a:schemeClr>
                    </a:solidFill>
                  </a:tcPr>
                </a:tc>
                <a:extLst>
                  <a:ext uri="{0D108BD9-81ED-4DB2-BD59-A6C34878D82A}">
                    <a16:rowId xmlns:a16="http://schemas.microsoft.com/office/drawing/2014/main" val="805048566"/>
                  </a:ext>
                </a:extLst>
              </a:tr>
              <a:tr h="1304940">
                <a:tc>
                  <a:txBody>
                    <a:bodyPr/>
                    <a:lstStyle/>
                    <a:p>
                      <a:pPr algn="ctr"/>
                      <a:r>
                        <a:rPr lang="zh-CN" altLang="en-US" b="1" dirty="0">
                          <a:effectLst>
                            <a:outerShdw blurRad="38100" dist="38100" dir="2700000" algn="tl">
                              <a:srgbClr val="000000">
                                <a:alpha val="43137"/>
                              </a:srgbClr>
                            </a:outerShdw>
                          </a:effectLst>
                        </a:rPr>
                        <a:t>测量误差</a:t>
                      </a:r>
                      <a:endParaRPr lang="en-US" altLang="zh-CN" b="1" dirty="0">
                        <a:effectLst>
                          <a:outerShdw blurRad="38100" dist="38100" dir="2700000" algn="tl">
                            <a:srgbClr val="000000">
                              <a:alpha val="43137"/>
                            </a:srgbClr>
                          </a:outerShdw>
                        </a:effectLst>
                      </a:endParaRPr>
                    </a:p>
                    <a:p>
                      <a:pPr algn="ctr"/>
                      <a:r>
                        <a:rPr lang="en-US" altLang="zh-CN" b="1" dirty="0">
                          <a:effectLst>
                            <a:outerShdw blurRad="38100" dist="38100" dir="2700000" algn="tl">
                              <a:srgbClr val="000000">
                                <a:alpha val="43137"/>
                              </a:srgbClr>
                            </a:outerShdw>
                          </a:effectLst>
                        </a:rPr>
                        <a:t>Bootstrap 1000</a:t>
                      </a:r>
                      <a:r>
                        <a:rPr lang="zh-CN" altLang="en-US" b="1" dirty="0">
                          <a:effectLst>
                            <a:outerShdw blurRad="38100" dist="38100" dir="2700000" algn="tl">
                              <a:srgbClr val="000000">
                                <a:alpha val="43137"/>
                              </a:srgbClr>
                            </a:outerShdw>
                          </a:effectLst>
                        </a:rPr>
                        <a:t>次</a:t>
                      </a:r>
                      <a:endParaRPr lang="en-US" altLang="zh-CN" b="1" dirty="0">
                        <a:effectLst>
                          <a:outerShdw blurRad="38100" dist="38100" dir="2700000" algn="tl">
                            <a:srgbClr val="000000">
                              <a:alpha val="43137"/>
                            </a:srgbClr>
                          </a:outerShdw>
                        </a:effectLst>
                      </a:endParaRPr>
                    </a:p>
                  </a:txBody>
                  <a:tcPr anchor="ctr">
                    <a:solidFill>
                      <a:srgbClr val="FFFF00"/>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2.31%</a:t>
                      </a:r>
                    </a:p>
                  </a:txBody>
                  <a:tcPr marL="9525" marR="9525" marT="9525" marB="0" anchor="ctr">
                    <a:solidFill>
                      <a:srgbClr val="FFFF00"/>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3.32%</a:t>
                      </a:r>
                    </a:p>
                  </a:txBody>
                  <a:tcPr marL="9525" marR="9525" marT="9525" marB="0" anchor="ctr">
                    <a:solidFill>
                      <a:srgbClr val="FFFF00"/>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2.86%</a:t>
                      </a:r>
                    </a:p>
                  </a:txBody>
                  <a:tcPr marL="9525" marR="9525" marT="9525" marB="0" anchor="ctr">
                    <a:solidFill>
                      <a:srgbClr val="FFFF00"/>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3.38%</a:t>
                      </a:r>
                    </a:p>
                  </a:txBody>
                  <a:tcPr marL="9525" marR="9525" marT="9525" marB="0" anchor="ctr">
                    <a:solidFill>
                      <a:srgbClr val="FFFF00"/>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5.03%</a:t>
                      </a:r>
                    </a:p>
                  </a:txBody>
                  <a:tcPr marL="9525" marR="9525" marT="9525" marB="0" anchor="ctr">
                    <a:solidFill>
                      <a:srgbClr val="FFFF00"/>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5.48%</a:t>
                      </a:r>
                    </a:p>
                  </a:txBody>
                  <a:tcPr marL="9525" marR="9525" marT="9525" marB="0" anchor="ctr">
                    <a:solidFill>
                      <a:srgbClr val="FFFF00"/>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5.34%</a:t>
                      </a:r>
                    </a:p>
                  </a:txBody>
                  <a:tcPr marL="9525" marR="9525" marT="9525" marB="0" anchor="ctr">
                    <a:solidFill>
                      <a:srgbClr val="FFFF00"/>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5.91%</a:t>
                      </a:r>
                    </a:p>
                  </a:txBody>
                  <a:tcPr marL="9525" marR="9525" marT="9525" marB="0" anchor="ctr">
                    <a:solidFill>
                      <a:srgbClr val="FFFF00"/>
                    </a:solidFill>
                  </a:tcPr>
                </a:tc>
                <a:tc>
                  <a:txBody>
                    <a:bodyPr/>
                    <a:lstStyle/>
                    <a:p>
                      <a:pPr marL="0" algn="ctr" defTabSz="914400" rtl="0" eaLnBrk="1" fontAlgn="ctr" latinLnBrk="0" hangingPunct="1"/>
                      <a:r>
                        <a:rPr lang="en-US"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0.00%</a:t>
                      </a:r>
                      <a:endParaRPr lang="zh-CN" altLang="en-US"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algn="ctr"/>
                      <a:r>
                        <a:rPr lang="en-US"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0.00%</a:t>
                      </a:r>
                      <a:endParaRPr lang="zh-CN" sz="9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algn="ctr"/>
                      <a:r>
                        <a:rPr lang="en-US"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0.00%</a:t>
                      </a:r>
                      <a:endParaRPr lang="zh-CN" sz="9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algn="ctr"/>
                      <a:r>
                        <a:rPr lang="en-US"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0.00%</a:t>
                      </a:r>
                      <a:endParaRPr lang="zh-CN" sz="9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FFFF00"/>
                    </a:solidFill>
                  </a:tcPr>
                </a:tc>
                <a:extLst>
                  <a:ext uri="{0D108BD9-81ED-4DB2-BD59-A6C34878D82A}">
                    <a16:rowId xmlns:a16="http://schemas.microsoft.com/office/drawing/2014/main" val="2881567441"/>
                  </a:ext>
                </a:extLst>
              </a:tr>
              <a:tr h="69122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b="1" dirty="0">
                          <a:effectLst>
                            <a:outerShdw blurRad="38100" dist="38100" dir="2700000" algn="tl">
                              <a:srgbClr val="000000">
                                <a:alpha val="43137"/>
                              </a:srgbClr>
                            </a:outerShdw>
                          </a:effectLst>
                        </a:rPr>
                        <a:t>工艺偏差</a:t>
                      </a:r>
                      <a:endParaRPr lang="en-US" altLang="zh-CN" b="1" dirty="0">
                        <a:effectLst>
                          <a:outerShdw blurRad="38100" dist="38100" dir="2700000" algn="tl">
                            <a:srgbClr val="000000">
                              <a:alpha val="43137"/>
                            </a:srgbClr>
                          </a:outerShdw>
                        </a:effectLst>
                      </a:endParaRPr>
                    </a:p>
                  </a:txBody>
                  <a:tcPr anchor="ctr">
                    <a:solidFill>
                      <a:srgbClr val="FFFF00"/>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0.52%</a:t>
                      </a:r>
                    </a:p>
                  </a:txBody>
                  <a:tcPr marL="9525" marR="9525" marT="9525" marB="0" anchor="ctr">
                    <a:solidFill>
                      <a:srgbClr val="FFFF00"/>
                    </a:solidFill>
                  </a:tcPr>
                </a:tc>
                <a:tc>
                  <a:txBody>
                    <a:bodyPr/>
                    <a:lstStyle/>
                    <a:p>
                      <a:pPr marL="0" algn="ctr" defTabSz="914400" rtl="0" eaLnBrk="1" fontAlgn="ctr" latinLnBrk="0" hangingPunct="1"/>
                      <a:r>
                        <a:rPr lang="en-US"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a:t>
                      </a:r>
                      <a:endParaRPr lang="zh-CN" altLang="en-US"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kern="0" noProof="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a:t>
                      </a:r>
                      <a:endParaRPr lang="zh-CN" altLang="zh-CN" sz="1400" kern="0" noProof="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kern="0" noProof="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a:t>
                      </a:r>
                      <a:endParaRPr lang="zh-CN" altLang="zh-CN" sz="1400" kern="0" noProof="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0.38%</a:t>
                      </a:r>
                    </a:p>
                  </a:txBody>
                  <a:tcPr marL="9525" marR="9525" marT="9525" marB="0" anchor="ctr">
                    <a:solidFill>
                      <a:srgbClr val="FFFF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kern="0" noProof="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a:t>
                      </a:r>
                      <a:endParaRPr lang="zh-CN" altLang="zh-CN" sz="1400" kern="0" noProof="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kern="0" noProof="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a:t>
                      </a:r>
                      <a:endParaRPr lang="zh-CN" altLang="zh-CN" sz="1400" kern="0" noProof="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kern="0" noProof="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a:t>
                      </a:r>
                      <a:endParaRPr lang="zh-CN" altLang="zh-CN" sz="1400" kern="0" noProof="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marL="0" algn="ctr" defTabSz="914400" rtl="0" eaLnBrk="1" fontAlgn="ctr" latinLnBrk="0" hangingPunct="1"/>
                      <a:r>
                        <a:rPr lang="en-US" altLang="zh-CN" sz="14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0.96%</a:t>
                      </a:r>
                    </a:p>
                  </a:txBody>
                  <a:tcPr marL="9525" marR="9525" marT="9525" marB="0" anchor="ctr">
                    <a:solidFill>
                      <a:srgbClr val="FFFF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kern="0" noProof="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a:t>
                      </a:r>
                      <a:endParaRPr lang="zh-CN" altLang="zh-CN" sz="1400" kern="0" noProof="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kern="0" noProof="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a:t>
                      </a:r>
                      <a:endParaRPr lang="zh-CN" altLang="zh-CN" sz="1400" kern="0" noProof="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kern="0" noProof="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a:t>
                      </a:r>
                      <a:endParaRPr lang="zh-CN" altLang="zh-CN" sz="1400" kern="0" noProof="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rgbClr val="FFFF00"/>
                    </a:solidFill>
                  </a:tcPr>
                </a:tc>
                <a:extLst>
                  <a:ext uri="{0D108BD9-81ED-4DB2-BD59-A6C34878D82A}">
                    <a16:rowId xmlns:a16="http://schemas.microsoft.com/office/drawing/2014/main" val="1992240971"/>
                  </a:ext>
                </a:extLst>
              </a:tr>
            </a:tbl>
          </a:graphicData>
        </a:graphic>
      </p:graphicFrame>
      <p:sp>
        <p:nvSpPr>
          <p:cNvPr id="7" name="矩形 6">
            <a:extLst>
              <a:ext uri="{FF2B5EF4-FFF2-40B4-BE49-F238E27FC236}">
                <a16:creationId xmlns:a16="http://schemas.microsoft.com/office/drawing/2014/main" id="{B9629C4B-176F-4BD9-B7A2-7E6A9A7F8857}"/>
              </a:ext>
            </a:extLst>
          </p:cNvPr>
          <p:cNvSpPr/>
          <p:nvPr/>
        </p:nvSpPr>
        <p:spPr>
          <a:xfrm>
            <a:off x="191344" y="1169325"/>
            <a:ext cx="228600" cy="228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6230A88E-5330-408F-89B2-ECE52795A206}"/>
              </a:ext>
            </a:extLst>
          </p:cNvPr>
          <p:cNvSpPr txBox="1"/>
          <p:nvPr/>
        </p:nvSpPr>
        <p:spPr>
          <a:xfrm>
            <a:off x="458044" y="1098959"/>
            <a:ext cx="1107996" cy="369332"/>
          </a:xfrm>
          <a:prstGeom prst="rect">
            <a:avLst/>
          </a:prstGeom>
          <a:noFill/>
        </p:spPr>
        <p:txBody>
          <a:bodyPr wrap="none" rtlCol="0">
            <a:spAutoFit/>
          </a:bodyPr>
          <a:lstStyle/>
          <a:p>
            <a:r>
              <a:rPr lang="zh-CN" altLang="en-US" dirty="0"/>
              <a:t>仿真结果</a:t>
            </a:r>
          </a:p>
        </p:txBody>
      </p:sp>
      <p:sp>
        <p:nvSpPr>
          <p:cNvPr id="9" name="矩形 8">
            <a:extLst>
              <a:ext uri="{FF2B5EF4-FFF2-40B4-BE49-F238E27FC236}">
                <a16:creationId xmlns:a16="http://schemas.microsoft.com/office/drawing/2014/main" id="{AD475A5B-EF92-4499-85AA-D1C5BFCA50B8}"/>
              </a:ext>
            </a:extLst>
          </p:cNvPr>
          <p:cNvSpPr/>
          <p:nvPr/>
        </p:nvSpPr>
        <p:spPr>
          <a:xfrm>
            <a:off x="6168008" y="1182652"/>
            <a:ext cx="228600" cy="228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FFC0F7D9-0DC7-43BB-8220-37F086702899}"/>
              </a:ext>
            </a:extLst>
          </p:cNvPr>
          <p:cNvSpPr txBox="1"/>
          <p:nvPr/>
        </p:nvSpPr>
        <p:spPr>
          <a:xfrm>
            <a:off x="6414492" y="1112286"/>
            <a:ext cx="1107996" cy="369332"/>
          </a:xfrm>
          <a:prstGeom prst="rect">
            <a:avLst/>
          </a:prstGeom>
          <a:noFill/>
        </p:spPr>
        <p:txBody>
          <a:bodyPr wrap="none" rtlCol="0">
            <a:spAutoFit/>
          </a:bodyPr>
          <a:lstStyle/>
          <a:p>
            <a:r>
              <a:rPr lang="zh-CN" altLang="en-US" dirty="0"/>
              <a:t>测试结果</a:t>
            </a: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6304AFC1-31CC-4F9D-9390-02337C7144FD}"/>
                  </a:ext>
                </a:extLst>
              </p:cNvPr>
              <p:cNvSpPr txBox="1"/>
              <p:nvPr/>
            </p:nvSpPr>
            <p:spPr>
              <a:xfrm>
                <a:off x="1621376" y="1112286"/>
                <a:ext cx="3657600" cy="6674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en-US" altLang="zh-CN" i="1">
                              <a:latin typeface="Cambria Math" panose="02040503050406030204" pitchFamily="18" charset="0"/>
                            </a:rPr>
                            <m:t>𝑐h𝑎𝑛𝑔𝑒</m:t>
                          </m:r>
                          <m:r>
                            <a:rPr lang="en-US" altLang="zh-CN" b="0" i="1" smtClean="0">
                              <a:latin typeface="Cambria Math" panose="02040503050406030204" pitchFamily="18" charset="0"/>
                            </a:rPr>
                            <m:t>𝑑</m:t>
                          </m:r>
                          <m:r>
                            <a:rPr lang="en-US" altLang="zh-CN" b="0" i="1" smtClean="0">
                              <a:latin typeface="Cambria Math" panose="02040503050406030204" pitchFamily="18" charset="0"/>
                            </a:rPr>
                            <m:t> </m:t>
                          </m:r>
                          <m:r>
                            <a:rPr lang="en-US" altLang="zh-CN" b="0" i="1" smtClean="0">
                              <a:latin typeface="Cambria Math" panose="02040503050406030204" pitchFamily="18" charset="0"/>
                            </a:rPr>
                            <m:t>𝑣𝑎𝑙𝑢𝑒</m:t>
                          </m:r>
                          <m:r>
                            <a:rPr lang="en-US" altLang="zh-CN" i="1">
                              <a:latin typeface="Cambria Math" panose="02040503050406030204" pitchFamily="18" charset="0"/>
                            </a:rPr>
                            <m:t>−</m:t>
                          </m:r>
                          <m:r>
                            <a:rPr lang="en-US" altLang="zh-CN" b="0" i="1" smtClean="0">
                              <a:latin typeface="Cambria Math" panose="02040503050406030204" pitchFamily="18" charset="0"/>
                            </a:rPr>
                            <m:t>𝑜𝑟𝑖𝑔𝑖𝑛𝑎𝑙</m:t>
                          </m:r>
                          <m:r>
                            <a:rPr lang="en-US" altLang="zh-CN" b="0" i="1" smtClean="0">
                              <a:latin typeface="Cambria Math" panose="02040503050406030204" pitchFamily="18" charset="0"/>
                            </a:rPr>
                            <m:t> </m:t>
                          </m:r>
                          <m:r>
                            <a:rPr lang="en-US" altLang="zh-CN" b="0" i="1" smtClean="0">
                              <a:latin typeface="Cambria Math" panose="02040503050406030204" pitchFamily="18" charset="0"/>
                            </a:rPr>
                            <m:t>𝑣𝑎𝑙𝑢𝑒</m:t>
                          </m:r>
                        </m:num>
                        <m:den>
                          <m:r>
                            <a:rPr lang="en-US" altLang="zh-CN" i="1">
                              <a:latin typeface="Cambria Math" panose="02040503050406030204" pitchFamily="18" charset="0"/>
                            </a:rPr>
                            <m:t>𝑜𝑟𝑖𝑔𝑖𝑛𝑎𝑙</m:t>
                          </m:r>
                          <m:r>
                            <a:rPr lang="en-US" altLang="zh-CN" b="0" i="1" smtClean="0">
                              <a:latin typeface="Cambria Math" panose="02040503050406030204" pitchFamily="18" charset="0"/>
                            </a:rPr>
                            <m:t> </m:t>
                          </m:r>
                          <m:r>
                            <a:rPr lang="en-US" altLang="zh-CN" b="0" i="1" smtClean="0">
                              <a:latin typeface="Cambria Math" panose="02040503050406030204" pitchFamily="18" charset="0"/>
                            </a:rPr>
                            <m:t>𝑣𝑎𝑙𝑢𝑒</m:t>
                          </m:r>
                        </m:den>
                      </m:f>
                    </m:oMath>
                  </m:oMathPara>
                </a14:m>
                <a:endParaRPr lang="zh-CN" altLang="en-US" dirty="0"/>
              </a:p>
            </p:txBody>
          </p:sp>
        </mc:Choice>
        <mc:Fallback xmlns="">
          <p:sp>
            <p:nvSpPr>
              <p:cNvPr id="11" name="文本框 10">
                <a:extLst>
                  <a:ext uri="{FF2B5EF4-FFF2-40B4-BE49-F238E27FC236}">
                    <a16:creationId xmlns:a16="http://schemas.microsoft.com/office/drawing/2014/main" id="{6304AFC1-31CC-4F9D-9390-02337C7144FD}"/>
                  </a:ext>
                </a:extLst>
              </p:cNvPr>
              <p:cNvSpPr txBox="1">
                <a:spLocks noRot="1" noChangeAspect="1" noMove="1" noResize="1" noEditPoints="1" noAdjustHandles="1" noChangeArrowheads="1" noChangeShapeType="1" noTextEdit="1"/>
              </p:cNvSpPr>
              <p:nvPr/>
            </p:nvSpPr>
            <p:spPr>
              <a:xfrm>
                <a:off x="1621376" y="1112286"/>
                <a:ext cx="3657600" cy="667490"/>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56313C91-3B71-4753-977B-423045C9FC7A}"/>
                  </a:ext>
                </a:extLst>
              </p:cNvPr>
              <p:cNvSpPr txBox="1"/>
              <p:nvPr/>
            </p:nvSpPr>
            <p:spPr>
              <a:xfrm>
                <a:off x="6744072" y="1102065"/>
                <a:ext cx="2838436" cy="6183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CN" i="1">
                              <a:latin typeface="Cambria Math" panose="02040503050406030204" pitchFamily="18" charset="0"/>
                            </a:rPr>
                          </m:ctrlPr>
                        </m:fPr>
                        <m:num>
                          <m:r>
                            <a:rPr lang="en-US" altLang="zh-CN" i="1">
                              <a:latin typeface="Cambria Math" panose="02040503050406030204" pitchFamily="18" charset="0"/>
                            </a:rPr>
                            <m:t>𝒔𝒕𝒅</m:t>
                          </m:r>
                        </m:num>
                        <m:den>
                          <m:r>
                            <a:rPr lang="en-US" altLang="zh-CN" i="1">
                              <a:latin typeface="Cambria Math" panose="02040503050406030204" pitchFamily="18" charset="0"/>
                            </a:rPr>
                            <m:t>𝒎𝒆𝒂𝒏</m:t>
                          </m:r>
                        </m:den>
                      </m:f>
                    </m:oMath>
                  </m:oMathPara>
                </a14:m>
                <a:endParaRPr lang="zh-CN" altLang="en-US" i="1" dirty="0">
                  <a:latin typeface="Cambria Math" panose="02040503050406030204" pitchFamily="18" charset="0"/>
                </a:endParaRPr>
              </a:p>
            </p:txBody>
          </p:sp>
        </mc:Choice>
        <mc:Fallback xmlns="">
          <p:sp>
            <p:nvSpPr>
              <p:cNvPr id="12" name="文本框 11">
                <a:extLst>
                  <a:ext uri="{FF2B5EF4-FFF2-40B4-BE49-F238E27FC236}">
                    <a16:creationId xmlns:a16="http://schemas.microsoft.com/office/drawing/2014/main" id="{56313C91-3B71-4753-977B-423045C9FC7A}"/>
                  </a:ext>
                </a:extLst>
              </p:cNvPr>
              <p:cNvSpPr txBox="1">
                <a:spLocks noRot="1" noChangeAspect="1" noMove="1" noResize="1" noEditPoints="1" noAdjustHandles="1" noChangeArrowheads="1" noChangeShapeType="1" noTextEdit="1"/>
              </p:cNvSpPr>
              <p:nvPr/>
            </p:nvSpPr>
            <p:spPr>
              <a:xfrm>
                <a:off x="6744072" y="1102065"/>
                <a:ext cx="2838436" cy="618374"/>
              </a:xfrm>
              <a:prstGeom prst="rect">
                <a:avLst/>
              </a:prstGeom>
              <a:blipFill>
                <a:blip r:embed="rId4"/>
                <a:stretch>
                  <a:fillRect/>
                </a:stretch>
              </a:blipFill>
            </p:spPr>
            <p:txBody>
              <a:bodyPr/>
              <a:lstStyle/>
              <a:p>
                <a:r>
                  <a:rPr lang="zh-CN" altLang="en-US">
                    <a:noFill/>
                  </a:rPr>
                  <a:t> </a:t>
                </a:r>
              </a:p>
            </p:txBody>
          </p:sp>
        </mc:Fallback>
      </mc:AlternateContent>
      <p:sp>
        <p:nvSpPr>
          <p:cNvPr id="41" name="文本框 40">
            <a:extLst>
              <a:ext uri="{FF2B5EF4-FFF2-40B4-BE49-F238E27FC236}">
                <a16:creationId xmlns:a16="http://schemas.microsoft.com/office/drawing/2014/main" id="{E4EC16D9-452E-45E4-9C8A-3886C514CCAE}"/>
              </a:ext>
            </a:extLst>
          </p:cNvPr>
          <p:cNvSpPr txBox="1"/>
          <p:nvPr/>
        </p:nvSpPr>
        <p:spPr>
          <a:xfrm>
            <a:off x="9267302" y="2119496"/>
            <a:ext cx="2825428" cy="2677656"/>
          </a:xfrm>
          <a:prstGeom prst="rect">
            <a:avLst/>
          </a:prstGeom>
          <a:noFill/>
          <a:ln w="28575">
            <a:solidFill>
              <a:srgbClr val="FF0000"/>
            </a:solidFill>
            <a:prstDash val="sysDash"/>
          </a:ln>
        </p:spPr>
        <p:txBody>
          <a:bodyPr wrap="square" rtlCol="0">
            <a:spAutoFit/>
          </a:bodyPr>
          <a:lstStyle/>
          <a:p>
            <a:pPr algn="just"/>
            <a:r>
              <a:rPr lang="zh-CN" altLang="en-US" sz="1400" b="1" dirty="0">
                <a:solidFill>
                  <a:srgbClr val="0000FF"/>
                </a:solidFill>
              </a:rPr>
              <a:t>磁芯的形状不是标准的圆柱形，需要进行修正得到磁芯的等效半径</a:t>
            </a:r>
            <a:endParaRPr lang="en-US" altLang="zh-CN" sz="1400" b="1" dirty="0">
              <a:solidFill>
                <a:srgbClr val="0000FF"/>
              </a:solidFill>
            </a:endParaRPr>
          </a:p>
          <a:p>
            <a:pPr algn="just"/>
            <a:endParaRPr lang="en-US" altLang="zh-CN" sz="1400" b="1" dirty="0">
              <a:solidFill>
                <a:srgbClr val="0000FF"/>
              </a:solidFill>
            </a:endParaRPr>
          </a:p>
          <a:p>
            <a:pPr algn="just"/>
            <a:endParaRPr lang="en-US" altLang="zh-CN" sz="1400" b="1" dirty="0">
              <a:solidFill>
                <a:srgbClr val="0000FF"/>
              </a:solidFill>
            </a:endParaRPr>
          </a:p>
          <a:p>
            <a:pPr algn="just"/>
            <a:endParaRPr lang="en-US" altLang="zh-CN" sz="1400" b="1" dirty="0">
              <a:solidFill>
                <a:srgbClr val="0000FF"/>
              </a:solidFill>
            </a:endParaRPr>
          </a:p>
          <a:p>
            <a:pPr algn="just"/>
            <a:endParaRPr lang="en-US" altLang="zh-CN" sz="1400" b="1" dirty="0">
              <a:solidFill>
                <a:srgbClr val="0000FF"/>
              </a:solidFill>
            </a:endParaRPr>
          </a:p>
          <a:p>
            <a:pPr algn="just"/>
            <a:endParaRPr lang="en-US" altLang="zh-CN" sz="1400" b="1" dirty="0">
              <a:solidFill>
                <a:srgbClr val="0000FF"/>
              </a:solidFill>
            </a:endParaRPr>
          </a:p>
          <a:p>
            <a:pPr algn="just"/>
            <a:endParaRPr lang="en-US" altLang="zh-CN" sz="1400" b="1" dirty="0">
              <a:solidFill>
                <a:srgbClr val="0000FF"/>
              </a:solidFill>
            </a:endParaRPr>
          </a:p>
          <a:p>
            <a:pPr algn="just"/>
            <a:endParaRPr lang="en-US" altLang="zh-CN" sz="1400" b="1" dirty="0">
              <a:solidFill>
                <a:srgbClr val="0000FF"/>
              </a:solidFill>
            </a:endParaRPr>
          </a:p>
          <a:p>
            <a:pPr algn="just"/>
            <a:endParaRPr lang="en-US" altLang="zh-CN" sz="1400" b="1" dirty="0">
              <a:solidFill>
                <a:srgbClr val="0000FF"/>
              </a:solidFill>
            </a:endParaRPr>
          </a:p>
          <a:p>
            <a:pPr algn="just"/>
            <a:endParaRPr lang="en-US" altLang="zh-CN" sz="1400" b="1" dirty="0">
              <a:solidFill>
                <a:srgbClr val="0000FF"/>
              </a:solidFill>
            </a:endParaRPr>
          </a:p>
        </p:txBody>
      </p:sp>
      <p:cxnSp>
        <p:nvCxnSpPr>
          <p:cNvPr id="42" name="直接箭头连接符 41">
            <a:extLst>
              <a:ext uri="{FF2B5EF4-FFF2-40B4-BE49-F238E27FC236}">
                <a16:creationId xmlns:a16="http://schemas.microsoft.com/office/drawing/2014/main" id="{A2070798-352D-4FFD-959F-8830CB74A9AB}"/>
              </a:ext>
            </a:extLst>
          </p:cNvPr>
          <p:cNvCxnSpPr>
            <a:cxnSpLocks/>
            <a:stCxn id="41" idx="1"/>
          </p:cNvCxnSpPr>
          <p:nvPr/>
        </p:nvCxnSpPr>
        <p:spPr>
          <a:xfrm flipH="1">
            <a:off x="9034272" y="3458324"/>
            <a:ext cx="233030" cy="474732"/>
          </a:xfrm>
          <a:prstGeom prst="straightConnector1">
            <a:avLst/>
          </a:prstGeom>
          <a:noFill/>
          <a:ln w="28575">
            <a:solidFill>
              <a:srgbClr val="FF0000"/>
            </a:solidFill>
            <a:prstDash val="sysDash"/>
            <a:headEnd type="none" w="med" len="med"/>
            <a:tailEnd type="arrow" w="med" len="med"/>
          </a:ln>
        </p:spPr>
      </p:cxnSp>
      <p:sp>
        <p:nvSpPr>
          <p:cNvPr id="45" name="文本框 44">
            <a:extLst>
              <a:ext uri="{FF2B5EF4-FFF2-40B4-BE49-F238E27FC236}">
                <a16:creationId xmlns:a16="http://schemas.microsoft.com/office/drawing/2014/main" id="{69F46C74-4A42-4A6D-8C9E-497F0B14C91F}"/>
              </a:ext>
            </a:extLst>
          </p:cNvPr>
          <p:cNvSpPr txBox="1"/>
          <p:nvPr/>
        </p:nvSpPr>
        <p:spPr>
          <a:xfrm>
            <a:off x="9268962" y="4869160"/>
            <a:ext cx="2825428" cy="954107"/>
          </a:xfrm>
          <a:prstGeom prst="rect">
            <a:avLst/>
          </a:prstGeom>
          <a:noFill/>
          <a:ln w="28575">
            <a:solidFill>
              <a:schemeClr val="tx1"/>
            </a:solidFill>
            <a:prstDash val="sysDash"/>
          </a:ln>
        </p:spPr>
        <p:txBody>
          <a:bodyPr wrap="square" rtlCol="0">
            <a:spAutoFit/>
          </a:bodyPr>
          <a:lstStyle/>
          <a:p>
            <a:pPr algn="just"/>
            <a:r>
              <a:rPr lang="zh-CN" altLang="en-US" sz="1400" b="1" dirty="0">
                <a:solidFill>
                  <a:srgbClr val="0000FF"/>
                </a:solidFill>
              </a:rPr>
              <a:t>测试磁芯线圈过程中也会引入误差</a:t>
            </a:r>
            <a:endParaRPr lang="en-US" altLang="zh-CN" sz="1400" b="1" dirty="0">
              <a:solidFill>
                <a:srgbClr val="0000FF"/>
              </a:solidFill>
            </a:endParaRPr>
          </a:p>
          <a:p>
            <a:pPr algn="just"/>
            <a:r>
              <a:rPr lang="zh-CN" altLang="en-US" sz="1400" b="1" dirty="0">
                <a:solidFill>
                  <a:srgbClr val="0000FF"/>
                </a:solidFill>
              </a:rPr>
              <a:t>通过</a:t>
            </a:r>
            <a:r>
              <a:rPr lang="en-US" altLang="zh-CN" sz="1400" b="1" dirty="0">
                <a:solidFill>
                  <a:srgbClr val="0000FF"/>
                </a:solidFill>
              </a:rPr>
              <a:t>Bootstrap </a:t>
            </a:r>
            <a:r>
              <a:rPr lang="zh-CN" altLang="en-US" sz="1400" b="1" dirty="0">
                <a:solidFill>
                  <a:srgbClr val="0000FF"/>
                </a:solidFill>
              </a:rPr>
              <a:t>估计测试标准差</a:t>
            </a:r>
            <a:endParaRPr lang="en-US" altLang="zh-CN" sz="1400" b="1" dirty="0">
              <a:solidFill>
                <a:srgbClr val="0000FF"/>
              </a:solidFill>
            </a:endParaRPr>
          </a:p>
          <a:p>
            <a:pPr algn="just"/>
            <a:r>
              <a:rPr lang="zh-CN" altLang="en-US" sz="1400" b="1" dirty="0">
                <a:solidFill>
                  <a:srgbClr val="0000FF"/>
                </a:solidFill>
              </a:rPr>
              <a:t>多次测量能得到一定改善</a:t>
            </a:r>
            <a:endParaRPr lang="en-US" altLang="zh-CN" sz="1400" b="1" dirty="0">
              <a:solidFill>
                <a:srgbClr val="0000FF"/>
              </a:solidFill>
            </a:endParaRPr>
          </a:p>
        </p:txBody>
      </p:sp>
      <p:cxnSp>
        <p:nvCxnSpPr>
          <p:cNvPr id="46" name="直接箭头连接符 45">
            <a:extLst>
              <a:ext uri="{FF2B5EF4-FFF2-40B4-BE49-F238E27FC236}">
                <a16:creationId xmlns:a16="http://schemas.microsoft.com/office/drawing/2014/main" id="{B054B6E3-10F1-4F9C-B31A-7ECA0EBB74D8}"/>
              </a:ext>
            </a:extLst>
          </p:cNvPr>
          <p:cNvCxnSpPr>
            <a:cxnSpLocks/>
            <a:stCxn id="45" idx="1"/>
          </p:cNvCxnSpPr>
          <p:nvPr/>
        </p:nvCxnSpPr>
        <p:spPr>
          <a:xfrm flipH="1">
            <a:off x="9068562" y="5346214"/>
            <a:ext cx="200400" cy="142789"/>
          </a:xfrm>
          <a:prstGeom prst="straightConnector1">
            <a:avLst/>
          </a:prstGeom>
          <a:noFill/>
          <a:ln w="28575">
            <a:solidFill>
              <a:schemeClr val="tx1"/>
            </a:solidFill>
            <a:prstDash val="sysDash"/>
            <a:headEnd type="none" w="med" len="med"/>
            <a:tailEnd type="arrow" w="med" len="med"/>
          </a:ln>
        </p:spPr>
      </p:cxnSp>
      <p:sp>
        <p:nvSpPr>
          <p:cNvPr id="48" name="文本框 47">
            <a:extLst>
              <a:ext uri="{FF2B5EF4-FFF2-40B4-BE49-F238E27FC236}">
                <a16:creationId xmlns:a16="http://schemas.microsoft.com/office/drawing/2014/main" id="{7F56745F-4D98-419E-8BF8-92040F8E731C}"/>
              </a:ext>
            </a:extLst>
          </p:cNvPr>
          <p:cNvSpPr txBox="1"/>
          <p:nvPr/>
        </p:nvSpPr>
        <p:spPr>
          <a:xfrm>
            <a:off x="9267302" y="5877272"/>
            <a:ext cx="2825428" cy="954107"/>
          </a:xfrm>
          <a:prstGeom prst="rect">
            <a:avLst/>
          </a:prstGeom>
          <a:noFill/>
          <a:ln w="28575">
            <a:solidFill>
              <a:schemeClr val="tx1"/>
            </a:solidFill>
            <a:prstDash val="sysDash"/>
          </a:ln>
        </p:spPr>
        <p:txBody>
          <a:bodyPr wrap="square" rtlCol="0">
            <a:spAutoFit/>
          </a:bodyPr>
          <a:lstStyle/>
          <a:p>
            <a:pPr algn="just"/>
            <a:r>
              <a:rPr lang="zh-CN" altLang="en-US" sz="1400" b="1" dirty="0">
                <a:solidFill>
                  <a:srgbClr val="0000FF"/>
                </a:solidFill>
              </a:rPr>
              <a:t>实际磁芯加工过程中存在工艺偏差</a:t>
            </a:r>
            <a:endParaRPr lang="en-US" altLang="zh-CN" sz="1400" b="1" dirty="0">
              <a:solidFill>
                <a:srgbClr val="0000FF"/>
              </a:solidFill>
            </a:endParaRPr>
          </a:p>
          <a:p>
            <a:pPr algn="just"/>
            <a:r>
              <a:rPr lang="zh-CN" altLang="en-US" sz="1400" b="1" dirty="0">
                <a:solidFill>
                  <a:srgbClr val="0000FF"/>
                </a:solidFill>
              </a:rPr>
              <a:t>可以通过取多组相同参数的磁芯线圈的测试结果平均值改善</a:t>
            </a:r>
            <a:endParaRPr lang="en-US" altLang="zh-CN" sz="1400" b="1" dirty="0">
              <a:solidFill>
                <a:srgbClr val="0000FF"/>
              </a:solidFill>
            </a:endParaRPr>
          </a:p>
        </p:txBody>
      </p:sp>
      <p:cxnSp>
        <p:nvCxnSpPr>
          <p:cNvPr id="49" name="直接箭头连接符 48">
            <a:extLst>
              <a:ext uri="{FF2B5EF4-FFF2-40B4-BE49-F238E27FC236}">
                <a16:creationId xmlns:a16="http://schemas.microsoft.com/office/drawing/2014/main" id="{A5E77365-5BD4-43A1-B32A-72186AECC6F5}"/>
              </a:ext>
            </a:extLst>
          </p:cNvPr>
          <p:cNvCxnSpPr>
            <a:cxnSpLocks/>
            <a:stCxn id="48" idx="1"/>
          </p:cNvCxnSpPr>
          <p:nvPr/>
        </p:nvCxnSpPr>
        <p:spPr>
          <a:xfrm flipH="1">
            <a:off x="9068562" y="6354326"/>
            <a:ext cx="198740" cy="99010"/>
          </a:xfrm>
          <a:prstGeom prst="straightConnector1">
            <a:avLst/>
          </a:prstGeom>
          <a:noFill/>
          <a:ln w="28575">
            <a:solidFill>
              <a:schemeClr val="tx1"/>
            </a:solidFill>
            <a:prstDash val="sysDash"/>
            <a:headEnd type="none" w="med" len="med"/>
            <a:tailEnd type="arrow" w="med" len="med"/>
          </a:ln>
        </p:spPr>
      </p:cxnSp>
      <p:pic>
        <p:nvPicPr>
          <p:cNvPr id="21" name="图片 20">
            <a:extLst>
              <a:ext uri="{FF2B5EF4-FFF2-40B4-BE49-F238E27FC236}">
                <a16:creationId xmlns:a16="http://schemas.microsoft.com/office/drawing/2014/main" id="{7B2A4210-C707-466D-811B-AAE4D16C54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949" t="10392" r="20431" b="38155"/>
          <a:stretch/>
        </p:blipFill>
        <p:spPr>
          <a:xfrm>
            <a:off x="9763077" y="2807289"/>
            <a:ext cx="1833877" cy="1832487"/>
          </a:xfrm>
          <a:prstGeom prst="rect">
            <a:avLst/>
          </a:prstGeom>
        </p:spPr>
      </p:pic>
    </p:spTree>
    <p:extLst>
      <p:ext uri="{BB962C8B-B14F-4D97-AF65-F5344CB8AC3E}">
        <p14:creationId xmlns:p14="http://schemas.microsoft.com/office/powerpoint/2010/main" val="3875168709"/>
      </p:ext>
    </p:extLst>
  </p:cSld>
  <p:clrMapOvr>
    <a:masterClrMapping/>
  </p:clrMapOvr>
  <p:transition advTm="1359"/>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11</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磁芯部分修正</a:t>
            </a:r>
          </a:p>
        </p:txBody>
      </p:sp>
      <p:sp>
        <p:nvSpPr>
          <p:cNvPr id="4" name="文本框 3">
            <a:extLst>
              <a:ext uri="{FF2B5EF4-FFF2-40B4-BE49-F238E27FC236}">
                <a16:creationId xmlns:a16="http://schemas.microsoft.com/office/drawing/2014/main" id="{18BB97AE-C074-4E1C-9650-82DF89AEF833}"/>
              </a:ext>
            </a:extLst>
          </p:cNvPr>
          <p:cNvSpPr txBox="1"/>
          <p:nvPr/>
        </p:nvSpPr>
        <p:spPr>
          <a:xfrm>
            <a:off x="263352" y="1100018"/>
            <a:ext cx="3589316" cy="91582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仿真模型修正</a:t>
            </a:r>
            <a:endParaRPr kumimoji="0" lang="en-US" altLang="zh-CN"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742950" lvl="1" indent="-285750" algn="just" defTabSz="914400">
              <a:lnSpc>
                <a:spcPct val="130000"/>
              </a:lnSpc>
              <a:buFont typeface="Arial" panose="020B0604020202020204" pitchFamily="34" charset="0"/>
              <a:buChar char="•"/>
              <a:defRPr/>
            </a:pPr>
            <a:r>
              <a:rPr lang="zh-CN" altLang="en-US" sz="2000" b="1" dirty="0">
                <a:solidFill>
                  <a:srgbClr val="000000"/>
                </a:solidFill>
                <a:latin typeface="黑体" panose="02010609060101010101" pitchFamily="49" charset="-122"/>
                <a:ea typeface="黑体" panose="02010609060101010101" pitchFamily="49" charset="-122"/>
              </a:rPr>
              <a:t>修正磁芯等效半径</a:t>
            </a:r>
            <a:endParaRPr kumimoji="0" lang="en-US" altLang="zh-CN"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5" name="文本框 14">
            <a:extLst>
              <a:ext uri="{FF2B5EF4-FFF2-40B4-BE49-F238E27FC236}">
                <a16:creationId xmlns:a16="http://schemas.microsoft.com/office/drawing/2014/main" id="{318C0D74-4379-401B-B4E1-9D40E32786CF}"/>
              </a:ext>
            </a:extLst>
          </p:cNvPr>
          <p:cNvSpPr txBox="1"/>
          <p:nvPr/>
        </p:nvSpPr>
        <p:spPr>
          <a:xfrm>
            <a:off x="8375358" y="5331340"/>
            <a:ext cx="3542448" cy="1161536"/>
          </a:xfrm>
          <a:prstGeom prst="rect">
            <a:avLst/>
          </a:prstGeom>
          <a:noFill/>
        </p:spPr>
        <p:txBody>
          <a:bodyPr wrap="square" rtlCol="0">
            <a:spAutoFit/>
          </a:bodyPr>
          <a:lstStyle/>
          <a:p>
            <a:pPr algn="just">
              <a:lnSpc>
                <a:spcPct val="130000"/>
              </a:lnSpc>
            </a:pPr>
            <a:r>
              <a:rPr lang="zh-CN" altLang="en-US" sz="2000" b="1" dirty="0">
                <a:solidFill>
                  <a:srgbClr val="FF0000"/>
                </a:solidFill>
                <a:latin typeface="黑体" panose="02010609060101010101" pitchFamily="49" charset="-122"/>
                <a:ea typeface="黑体" panose="02010609060101010101" pitchFamily="49" charset="-122"/>
              </a:rPr>
              <a:t>磁芯半径修正为：</a:t>
            </a:r>
            <a:r>
              <a:rPr lang="en-US" altLang="zh-CN" sz="2000" b="1" dirty="0">
                <a:solidFill>
                  <a:srgbClr val="FF0000"/>
                </a:solidFill>
                <a:latin typeface="黑体" panose="02010609060101010101" pitchFamily="49" charset="-122"/>
                <a:ea typeface="黑体" panose="02010609060101010101" pitchFamily="49" charset="-122"/>
              </a:rPr>
              <a:t>14.95mm</a:t>
            </a:r>
            <a:endParaRPr lang="en-US" altLang="zh-CN" b="1" dirty="0">
              <a:solidFill>
                <a:srgbClr val="FF0000"/>
              </a:solidFill>
              <a:latin typeface="黑体" panose="02010609060101010101" pitchFamily="49" charset="-122"/>
              <a:ea typeface="黑体" panose="02010609060101010101" pitchFamily="49" charset="-122"/>
            </a:endParaRPr>
          </a:p>
          <a:p>
            <a:pPr marL="285750" indent="-285750" algn="just">
              <a:lnSpc>
                <a:spcPct val="130000"/>
              </a:lnSpc>
              <a:buFont typeface="Arial" panose="020B0604020202020204" pitchFamily="34" charset="0"/>
              <a:buChar char="•"/>
            </a:pPr>
            <a:r>
              <a:rPr lang="zh-CN" altLang="en-US" dirty="0">
                <a:latin typeface="黑体" panose="02010609060101010101" pitchFamily="49" charset="-122"/>
                <a:ea typeface="黑体" panose="02010609060101010101" pitchFamily="49" charset="-122"/>
              </a:rPr>
              <a:t>电感偏差：</a:t>
            </a:r>
            <a:r>
              <a:rPr lang="en-US" altLang="zh-CN" dirty="0">
                <a:latin typeface="黑体" panose="02010609060101010101" pitchFamily="49" charset="-122"/>
                <a:ea typeface="黑体" panose="02010609060101010101" pitchFamily="49" charset="-122"/>
              </a:rPr>
              <a:t>0.03%</a:t>
            </a:r>
          </a:p>
          <a:p>
            <a:pPr marL="285750" indent="-285750" algn="just">
              <a:lnSpc>
                <a:spcPct val="130000"/>
              </a:lnSpc>
              <a:buFont typeface="Arial" panose="020B0604020202020204" pitchFamily="34" charset="0"/>
              <a:buChar char="•"/>
            </a:pPr>
            <a:endParaRPr lang="zh-CN" altLang="en-US" dirty="0">
              <a:latin typeface="黑体" panose="02010609060101010101" pitchFamily="49" charset="-122"/>
              <a:ea typeface="黑体" panose="02010609060101010101" pitchFamily="49" charset="-122"/>
            </a:endParaRPr>
          </a:p>
        </p:txBody>
      </p:sp>
      <p:graphicFrame>
        <p:nvGraphicFramePr>
          <p:cNvPr id="22" name="表格 21">
            <a:extLst>
              <a:ext uri="{FF2B5EF4-FFF2-40B4-BE49-F238E27FC236}">
                <a16:creationId xmlns:a16="http://schemas.microsoft.com/office/drawing/2014/main" id="{74473727-68EF-4E64-84AA-C9CCBCC0FD27}"/>
              </a:ext>
            </a:extLst>
          </p:cNvPr>
          <p:cNvGraphicFramePr>
            <a:graphicFrameLocks noGrp="1"/>
          </p:cNvGraphicFramePr>
          <p:nvPr>
            <p:extLst>
              <p:ext uri="{D42A27DB-BD31-4B8C-83A1-F6EECF244321}">
                <p14:modId xmlns:p14="http://schemas.microsoft.com/office/powerpoint/2010/main" val="3626652987"/>
              </p:ext>
            </p:extLst>
          </p:nvPr>
        </p:nvGraphicFramePr>
        <p:xfrm>
          <a:off x="247309" y="2060849"/>
          <a:ext cx="7713315" cy="4614597"/>
        </p:xfrm>
        <a:graphic>
          <a:graphicData uri="http://schemas.openxmlformats.org/drawingml/2006/table">
            <a:tbl>
              <a:tblPr>
                <a:tableStyleId>{BDBED569-4797-4DF1-A0F4-6AAB3CD982D8}</a:tableStyleId>
              </a:tblPr>
              <a:tblGrid>
                <a:gridCol w="2571105">
                  <a:extLst>
                    <a:ext uri="{9D8B030D-6E8A-4147-A177-3AD203B41FA5}">
                      <a16:colId xmlns:a16="http://schemas.microsoft.com/office/drawing/2014/main" val="307092300"/>
                    </a:ext>
                  </a:extLst>
                </a:gridCol>
                <a:gridCol w="2571105">
                  <a:extLst>
                    <a:ext uri="{9D8B030D-6E8A-4147-A177-3AD203B41FA5}">
                      <a16:colId xmlns:a16="http://schemas.microsoft.com/office/drawing/2014/main" val="3801401555"/>
                    </a:ext>
                  </a:extLst>
                </a:gridCol>
                <a:gridCol w="2571105">
                  <a:extLst>
                    <a:ext uri="{9D8B030D-6E8A-4147-A177-3AD203B41FA5}">
                      <a16:colId xmlns:a16="http://schemas.microsoft.com/office/drawing/2014/main" val="1178035177"/>
                    </a:ext>
                  </a:extLst>
                </a:gridCol>
              </a:tblGrid>
              <a:tr h="354969">
                <a:tc gridSpan="3">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2000" b="1" u="none" strike="noStrike" kern="1200" dirty="0" err="1">
                          <a:solidFill>
                            <a:schemeClr val="tx1"/>
                          </a:solidFill>
                          <a:effectLst/>
                          <a:latin typeface="+mn-lt"/>
                          <a:ea typeface="+mn-ea"/>
                          <a:cs typeface="+mn-cs"/>
                        </a:rPr>
                        <a:t>L_test</a:t>
                      </a:r>
                      <a:r>
                        <a:rPr lang="en-US" altLang="zh-CN" sz="2000" b="1" u="none" strike="noStrike" kern="1200" dirty="0">
                          <a:solidFill>
                            <a:schemeClr val="tx1"/>
                          </a:solidFill>
                          <a:effectLst/>
                          <a:latin typeface="+mn-lt"/>
                          <a:ea typeface="+mn-ea"/>
                          <a:cs typeface="+mn-cs"/>
                        </a:rPr>
                        <a:t>(H)</a:t>
                      </a:r>
                    </a:p>
                  </a:txBody>
                  <a:tcPr marL="9525" marR="9525" marT="9525" marB="0" anchor="ctr">
                    <a:noFill/>
                  </a:tcPr>
                </a:tc>
                <a:tc hMerge="1">
                  <a:txBody>
                    <a:bodyPr/>
                    <a:lstStyle/>
                    <a:p>
                      <a:pPr marL="0" algn="ctr" defTabSz="685800" rtl="0" eaLnBrk="1" fontAlgn="ctr" latinLnBrk="0" hangingPunct="1"/>
                      <a:endParaRPr lang="en-US" sz="1600" u="none" strike="noStrike" kern="1200" dirty="0">
                        <a:solidFill>
                          <a:schemeClr val="tx1"/>
                        </a:solidFill>
                        <a:effectLst/>
                        <a:latin typeface="+mn-lt"/>
                        <a:ea typeface="+mn-ea"/>
                        <a:cs typeface="+mn-cs"/>
                      </a:endParaRPr>
                    </a:p>
                  </a:txBody>
                  <a:tcPr marL="9525" marR="9525" marT="9525" marB="0" anchor="ctr"/>
                </a:tc>
                <a:tc hMerge="1">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en-US" altLang="zh-CN" sz="1600" u="none" strike="noStrike" kern="1200" dirty="0">
                        <a:solidFill>
                          <a:schemeClr val="tx1"/>
                        </a:solidFill>
                        <a:effectLst/>
                        <a:latin typeface="+mn-lt"/>
                        <a:ea typeface="+mn-ea"/>
                        <a:cs typeface="+mn-cs"/>
                      </a:endParaRPr>
                    </a:p>
                  </a:txBody>
                  <a:tcPr marL="9525" marR="9525" marT="9525" marB="0" anchor="ctr">
                    <a:noFill/>
                  </a:tcPr>
                </a:tc>
                <a:extLst>
                  <a:ext uri="{0D108BD9-81ED-4DB2-BD59-A6C34878D82A}">
                    <a16:rowId xmlns:a16="http://schemas.microsoft.com/office/drawing/2014/main" val="1587353717"/>
                  </a:ext>
                </a:extLst>
              </a:tr>
              <a:tr h="354969">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2000" b="1" u="none" strike="noStrike" kern="1200" dirty="0">
                          <a:solidFill>
                            <a:schemeClr val="tx1"/>
                          </a:solidFill>
                          <a:effectLst/>
                          <a:latin typeface="+mn-lt"/>
                          <a:ea typeface="+mn-ea"/>
                          <a:cs typeface="+mn-cs"/>
                        </a:rPr>
                        <a:t>Core_1</a:t>
                      </a:r>
                    </a:p>
                  </a:txBody>
                  <a:tcPr marL="9525" marR="9525" marT="9525" marB="0" anchor="c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2000" b="1" dirty="0"/>
                        <a:t>Coil1_1</a:t>
                      </a:r>
                      <a:endParaRPr lang="en-US" altLang="zh-CN" sz="2000" b="1" u="none" strike="noStrike" kern="1200" dirty="0">
                        <a:solidFill>
                          <a:schemeClr val="tx1"/>
                        </a:solidFill>
                        <a:effectLst/>
                        <a:latin typeface="+mn-lt"/>
                        <a:ea typeface="+mn-ea"/>
                        <a:cs typeface="+mn-cs"/>
                      </a:endParaRPr>
                    </a:p>
                  </a:txBody>
                  <a:tcPr marL="9525" marR="9525" marT="9525" marB="0" anchor="c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2000" b="1" dirty="0"/>
                        <a:t>Coil1_2</a:t>
                      </a:r>
                      <a:endParaRPr lang="en-US" altLang="zh-CN" sz="2000" b="1" u="none" strike="noStrike" kern="1200" dirty="0">
                        <a:solidFill>
                          <a:schemeClr val="tx1"/>
                        </a:solidFill>
                        <a:effectLst/>
                        <a:latin typeface="+mn-lt"/>
                        <a:ea typeface="+mn-ea"/>
                        <a:cs typeface="+mn-cs"/>
                      </a:endParaRPr>
                    </a:p>
                  </a:txBody>
                  <a:tcPr marL="9525" marR="9525" marT="9525" marB="0" anchor="ctr">
                    <a:noFill/>
                  </a:tcPr>
                </a:tc>
                <a:extLst>
                  <a:ext uri="{0D108BD9-81ED-4DB2-BD59-A6C34878D82A}">
                    <a16:rowId xmlns:a16="http://schemas.microsoft.com/office/drawing/2014/main" val="2759207845"/>
                  </a:ext>
                </a:extLst>
              </a:tr>
              <a:tr h="354969">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2000" b="1" u="none" strike="noStrike" kern="1200" dirty="0">
                          <a:solidFill>
                            <a:schemeClr val="tx1"/>
                          </a:solidFill>
                          <a:effectLst/>
                          <a:latin typeface="+mn-lt"/>
                          <a:ea typeface="+mn-ea"/>
                          <a:cs typeface="+mn-cs"/>
                        </a:rPr>
                        <a:t>1</a:t>
                      </a:r>
                    </a:p>
                  </a:txBody>
                  <a:tcPr marL="9525" marR="9525" marT="9525" marB="0" anchor="ctr">
                    <a:noFill/>
                  </a:tcPr>
                </a:tc>
                <a:tc>
                  <a:txBody>
                    <a:bodyPr/>
                    <a:lstStyle/>
                    <a:p>
                      <a:pPr marL="0" algn="ctr" defTabSz="685800" rtl="0" eaLnBrk="1" fontAlgn="ctr" latinLnBrk="0" hangingPunct="1"/>
                      <a:r>
                        <a:rPr lang="en-US" altLang="zh-CN" sz="2000" b="1" u="none" strike="noStrike" kern="1200" dirty="0">
                          <a:solidFill>
                            <a:schemeClr val="tx1"/>
                          </a:solidFill>
                          <a:effectLst/>
                          <a:latin typeface="+mn-lt"/>
                          <a:ea typeface="+mn-ea"/>
                          <a:cs typeface="+mn-cs"/>
                        </a:rPr>
                        <a:t>0.069366</a:t>
                      </a:r>
                    </a:p>
                  </a:txBody>
                  <a:tcPr marL="9525" marR="9525" marT="9525" marB="0" anchor="ctr">
                    <a:noFill/>
                  </a:tcPr>
                </a:tc>
                <a:tc>
                  <a:txBody>
                    <a:bodyPr/>
                    <a:lstStyle/>
                    <a:p>
                      <a:pPr marL="0" algn="ctr" defTabSz="685800" rtl="0" eaLnBrk="1" fontAlgn="ctr" latinLnBrk="0" hangingPunct="1"/>
                      <a:r>
                        <a:rPr lang="en-US" altLang="zh-CN" sz="2000" b="1" u="none" strike="noStrike" kern="1200" dirty="0">
                          <a:solidFill>
                            <a:schemeClr val="tx1"/>
                          </a:solidFill>
                          <a:effectLst/>
                          <a:latin typeface="+mn-lt"/>
                          <a:ea typeface="+mn-ea"/>
                          <a:cs typeface="+mn-cs"/>
                        </a:rPr>
                        <a:t>0.069118</a:t>
                      </a:r>
                    </a:p>
                  </a:txBody>
                  <a:tcPr marL="9525" marR="9525" marT="9525" marB="0" anchor="ctr">
                    <a:noFill/>
                  </a:tcPr>
                </a:tc>
                <a:extLst>
                  <a:ext uri="{0D108BD9-81ED-4DB2-BD59-A6C34878D82A}">
                    <a16:rowId xmlns:a16="http://schemas.microsoft.com/office/drawing/2014/main" val="1890543693"/>
                  </a:ext>
                </a:extLst>
              </a:tr>
              <a:tr h="354969">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2000" b="1" u="none" strike="noStrike" kern="1200" dirty="0">
                          <a:solidFill>
                            <a:schemeClr val="tx1"/>
                          </a:solidFill>
                          <a:effectLst/>
                          <a:latin typeface="+mn-lt"/>
                          <a:ea typeface="+mn-ea"/>
                          <a:cs typeface="+mn-cs"/>
                        </a:rPr>
                        <a:t>2</a:t>
                      </a:r>
                    </a:p>
                  </a:txBody>
                  <a:tcPr marL="9525" marR="9525" marT="9525" marB="0" anchor="ctr">
                    <a:noFill/>
                  </a:tcPr>
                </a:tc>
                <a:tc>
                  <a:txBody>
                    <a:bodyPr/>
                    <a:lstStyle/>
                    <a:p>
                      <a:pPr marL="0" algn="ctr" defTabSz="685800" rtl="0" eaLnBrk="1" fontAlgn="ctr" latinLnBrk="0" hangingPunct="1"/>
                      <a:r>
                        <a:rPr lang="en-US" altLang="zh-CN" sz="2000" b="1" u="none" strike="noStrike" kern="1200" dirty="0">
                          <a:solidFill>
                            <a:schemeClr val="tx1"/>
                          </a:solidFill>
                          <a:effectLst/>
                          <a:latin typeface="+mn-lt"/>
                          <a:ea typeface="+mn-ea"/>
                          <a:cs typeface="+mn-cs"/>
                        </a:rPr>
                        <a:t>0.070347</a:t>
                      </a:r>
                    </a:p>
                  </a:txBody>
                  <a:tcPr marL="9525" marR="9525" marT="9525" marB="0" anchor="ctr">
                    <a:noFill/>
                  </a:tcPr>
                </a:tc>
                <a:tc>
                  <a:txBody>
                    <a:bodyPr/>
                    <a:lstStyle/>
                    <a:p>
                      <a:pPr marL="0" algn="ctr" defTabSz="685800" rtl="0" eaLnBrk="1" fontAlgn="ctr" latinLnBrk="0" hangingPunct="1"/>
                      <a:r>
                        <a:rPr lang="en-US" altLang="zh-CN" sz="2000" b="1" u="none" strike="noStrike" kern="1200">
                          <a:solidFill>
                            <a:schemeClr val="tx1"/>
                          </a:solidFill>
                          <a:effectLst/>
                          <a:latin typeface="+mn-lt"/>
                          <a:ea typeface="+mn-ea"/>
                          <a:cs typeface="+mn-cs"/>
                        </a:rPr>
                        <a:t>0.070127</a:t>
                      </a:r>
                    </a:p>
                  </a:txBody>
                  <a:tcPr marL="9525" marR="9525" marT="9525" marB="0" anchor="ctr">
                    <a:noFill/>
                  </a:tcPr>
                </a:tc>
                <a:extLst>
                  <a:ext uri="{0D108BD9-81ED-4DB2-BD59-A6C34878D82A}">
                    <a16:rowId xmlns:a16="http://schemas.microsoft.com/office/drawing/2014/main" val="3009467097"/>
                  </a:ext>
                </a:extLst>
              </a:tr>
              <a:tr h="354969">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2000" b="1" u="none" strike="noStrike" kern="1200" dirty="0">
                          <a:solidFill>
                            <a:schemeClr val="tx1"/>
                          </a:solidFill>
                          <a:effectLst/>
                          <a:latin typeface="+mn-lt"/>
                          <a:ea typeface="+mn-ea"/>
                          <a:cs typeface="+mn-cs"/>
                        </a:rPr>
                        <a:t>3</a:t>
                      </a:r>
                    </a:p>
                  </a:txBody>
                  <a:tcPr marL="9525" marR="9525" marT="9525" marB="0" anchor="ctr">
                    <a:noFill/>
                  </a:tcPr>
                </a:tc>
                <a:tc>
                  <a:txBody>
                    <a:bodyPr/>
                    <a:lstStyle/>
                    <a:p>
                      <a:pPr marL="0" algn="ctr" defTabSz="685800" rtl="0" eaLnBrk="1" fontAlgn="ctr" latinLnBrk="0" hangingPunct="1"/>
                      <a:r>
                        <a:rPr lang="en-US" altLang="zh-CN" sz="2000" b="1" u="none" strike="noStrike" kern="1200" dirty="0">
                          <a:solidFill>
                            <a:schemeClr val="tx1"/>
                          </a:solidFill>
                          <a:effectLst/>
                          <a:latin typeface="+mn-lt"/>
                          <a:ea typeface="+mn-ea"/>
                          <a:cs typeface="+mn-cs"/>
                        </a:rPr>
                        <a:t>0.06988</a:t>
                      </a:r>
                    </a:p>
                  </a:txBody>
                  <a:tcPr marL="9525" marR="9525" marT="9525" marB="0" anchor="ctr">
                    <a:noFill/>
                  </a:tcPr>
                </a:tc>
                <a:tc>
                  <a:txBody>
                    <a:bodyPr/>
                    <a:lstStyle/>
                    <a:p>
                      <a:pPr marL="0" algn="ctr" defTabSz="685800" rtl="0" eaLnBrk="1" fontAlgn="ctr" latinLnBrk="0" hangingPunct="1"/>
                      <a:r>
                        <a:rPr lang="en-US" altLang="zh-CN" sz="2000" b="1" u="none" strike="noStrike" kern="1200">
                          <a:solidFill>
                            <a:schemeClr val="tx1"/>
                          </a:solidFill>
                          <a:effectLst/>
                          <a:latin typeface="+mn-lt"/>
                          <a:ea typeface="+mn-ea"/>
                          <a:cs typeface="+mn-cs"/>
                        </a:rPr>
                        <a:t>0.069655</a:t>
                      </a:r>
                    </a:p>
                  </a:txBody>
                  <a:tcPr marL="9525" marR="9525" marT="9525" marB="0" anchor="ctr">
                    <a:noFill/>
                  </a:tcPr>
                </a:tc>
                <a:extLst>
                  <a:ext uri="{0D108BD9-81ED-4DB2-BD59-A6C34878D82A}">
                    <a16:rowId xmlns:a16="http://schemas.microsoft.com/office/drawing/2014/main" val="1716240244"/>
                  </a:ext>
                </a:extLst>
              </a:tr>
              <a:tr h="354969">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2000" b="1" u="none" strike="noStrike" kern="1200" dirty="0">
                          <a:solidFill>
                            <a:schemeClr val="tx1"/>
                          </a:solidFill>
                          <a:effectLst/>
                          <a:latin typeface="+mn-lt"/>
                          <a:ea typeface="+mn-ea"/>
                          <a:cs typeface="+mn-cs"/>
                        </a:rPr>
                        <a:t>4</a:t>
                      </a:r>
                    </a:p>
                  </a:txBody>
                  <a:tcPr marL="9525" marR="9525" marT="9525" marB="0" anchor="ctr">
                    <a:noFill/>
                  </a:tcPr>
                </a:tc>
                <a:tc>
                  <a:txBody>
                    <a:bodyPr/>
                    <a:lstStyle/>
                    <a:p>
                      <a:pPr marL="0" algn="ctr" defTabSz="685800" rtl="0" eaLnBrk="1" fontAlgn="ctr" latinLnBrk="0" hangingPunct="1"/>
                      <a:r>
                        <a:rPr lang="en-US" altLang="zh-CN" sz="2000" b="1" u="none" strike="noStrike" kern="1200" dirty="0">
                          <a:solidFill>
                            <a:schemeClr val="tx1"/>
                          </a:solidFill>
                          <a:effectLst/>
                          <a:latin typeface="+mn-lt"/>
                          <a:ea typeface="+mn-ea"/>
                          <a:cs typeface="+mn-cs"/>
                        </a:rPr>
                        <a:t>0.069862 </a:t>
                      </a:r>
                    </a:p>
                  </a:txBody>
                  <a:tcPr marL="9525" marR="9525" marT="9525" marB="0" anchor="ctr">
                    <a:noFill/>
                  </a:tcPr>
                </a:tc>
                <a:tc>
                  <a:txBody>
                    <a:bodyPr/>
                    <a:lstStyle/>
                    <a:p>
                      <a:pPr marL="0" algn="ctr" defTabSz="685800" rtl="0" eaLnBrk="1" fontAlgn="ctr" latinLnBrk="0" hangingPunct="1"/>
                      <a:r>
                        <a:rPr lang="en-US" altLang="zh-CN" sz="2000" b="1" u="none" strike="noStrike" kern="1200" dirty="0">
                          <a:solidFill>
                            <a:schemeClr val="tx1"/>
                          </a:solidFill>
                          <a:effectLst/>
                          <a:latin typeface="+mn-lt"/>
                          <a:ea typeface="+mn-ea"/>
                          <a:cs typeface="+mn-cs"/>
                        </a:rPr>
                        <a:t>0.069882</a:t>
                      </a:r>
                    </a:p>
                  </a:txBody>
                  <a:tcPr marL="9525" marR="9525" marT="9525" marB="0" anchor="ctr">
                    <a:noFill/>
                  </a:tcPr>
                </a:tc>
                <a:extLst>
                  <a:ext uri="{0D108BD9-81ED-4DB2-BD59-A6C34878D82A}">
                    <a16:rowId xmlns:a16="http://schemas.microsoft.com/office/drawing/2014/main" val="3029209743"/>
                  </a:ext>
                </a:extLst>
              </a:tr>
              <a:tr h="354969">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2000" b="1" u="none" strike="noStrike" kern="1200" dirty="0">
                          <a:solidFill>
                            <a:schemeClr val="tx1"/>
                          </a:solidFill>
                          <a:effectLst/>
                          <a:latin typeface="+mn-lt"/>
                          <a:ea typeface="+mn-ea"/>
                          <a:cs typeface="+mn-cs"/>
                        </a:rPr>
                        <a:t>Average</a:t>
                      </a:r>
                    </a:p>
                  </a:txBody>
                  <a:tcPr marL="9525" marR="9525" marT="9525" marB="0" anchor="ctr">
                    <a:noFill/>
                  </a:tcPr>
                </a:tc>
                <a:tc gridSpan="2">
                  <a:txBody>
                    <a:bodyPr/>
                    <a:lstStyle/>
                    <a:p>
                      <a:pPr marL="0" algn="ctr" defTabSz="685800" rtl="0" eaLnBrk="1" fontAlgn="ctr" latinLnBrk="0" hangingPunct="1"/>
                      <a:r>
                        <a:rPr lang="en-US" altLang="zh-CN" sz="2000" b="1" u="none" strike="noStrike" kern="1200" dirty="0">
                          <a:solidFill>
                            <a:schemeClr val="tx1"/>
                          </a:solidFill>
                          <a:effectLst/>
                          <a:latin typeface="+mn-lt"/>
                          <a:ea typeface="+mn-ea"/>
                          <a:cs typeface="+mn-cs"/>
                        </a:rPr>
                        <a:t>0.069809666</a:t>
                      </a:r>
                    </a:p>
                  </a:txBody>
                  <a:tcPr marL="9525" marR="9525" marT="9525" marB="0" anchor="ctr">
                    <a:noFill/>
                  </a:tcPr>
                </a:tc>
                <a:tc hMerge="1">
                  <a:txBody>
                    <a:bodyPr/>
                    <a:lstStyle/>
                    <a:p>
                      <a:pPr algn="r" fontAlgn="ct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solidFill>
                      <a:schemeClr val="accent6">
                        <a:lumMod val="60000"/>
                        <a:lumOff val="40000"/>
                      </a:schemeClr>
                    </a:solidFill>
                  </a:tcPr>
                </a:tc>
                <a:extLst>
                  <a:ext uri="{0D108BD9-81ED-4DB2-BD59-A6C34878D82A}">
                    <a16:rowId xmlns:a16="http://schemas.microsoft.com/office/drawing/2014/main" val="2628709909"/>
                  </a:ext>
                </a:extLst>
              </a:tr>
              <a:tr h="354969">
                <a:tc gridSpan="3">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2000" b="1" u="none" strike="noStrike" kern="1200" dirty="0" err="1">
                          <a:solidFill>
                            <a:schemeClr val="tx1"/>
                          </a:solidFill>
                          <a:effectLst/>
                          <a:latin typeface="+mn-lt"/>
                          <a:ea typeface="+mn-ea"/>
                          <a:cs typeface="+mn-cs"/>
                        </a:rPr>
                        <a:t>L_simu</a:t>
                      </a:r>
                      <a:r>
                        <a:rPr lang="en-US" altLang="zh-CN" sz="2000" b="1" u="none" strike="noStrike" kern="1200" dirty="0">
                          <a:solidFill>
                            <a:schemeClr val="tx1"/>
                          </a:solidFill>
                          <a:effectLst/>
                          <a:latin typeface="+mn-lt"/>
                          <a:ea typeface="+mn-ea"/>
                          <a:cs typeface="+mn-cs"/>
                        </a:rPr>
                        <a:t>(H)</a:t>
                      </a:r>
                    </a:p>
                  </a:txBody>
                  <a:tcPr marL="9525" marR="9525" marT="9525" marB="0" anchor="ctr">
                    <a:noFill/>
                  </a:tcPr>
                </a:tc>
                <a:tc hMerge="1">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1600" u="none" strike="noStrike" kern="1200" dirty="0" err="1">
                          <a:solidFill>
                            <a:schemeClr val="tx1"/>
                          </a:solidFill>
                          <a:effectLst/>
                          <a:latin typeface="+mn-lt"/>
                          <a:ea typeface="+mn-ea"/>
                          <a:cs typeface="+mn-cs"/>
                        </a:rPr>
                        <a:t>L_simu</a:t>
                      </a:r>
                      <a:r>
                        <a:rPr lang="en-US" altLang="zh-CN" sz="1600" u="none" strike="noStrike" kern="1200" dirty="0">
                          <a:solidFill>
                            <a:schemeClr val="tx1"/>
                          </a:solidFill>
                          <a:effectLst/>
                          <a:latin typeface="+mn-lt"/>
                          <a:ea typeface="+mn-ea"/>
                          <a:cs typeface="+mn-cs"/>
                        </a:rPr>
                        <a:t>(H)</a:t>
                      </a:r>
                    </a:p>
                  </a:txBody>
                  <a:tcPr marL="9525" marR="9525" marT="9525" marB="0" anchor="ctr">
                    <a:noFill/>
                  </a:tcPr>
                </a:tc>
                <a:tc hMerge="1">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en-US" altLang="zh-CN" sz="1600" u="none" strike="noStrike" kern="1200" dirty="0">
                        <a:solidFill>
                          <a:schemeClr val="tx1"/>
                        </a:solidFill>
                        <a:effectLst/>
                        <a:latin typeface="+mn-lt"/>
                        <a:ea typeface="+mn-ea"/>
                        <a:cs typeface="+mn-cs"/>
                      </a:endParaRPr>
                    </a:p>
                  </a:txBody>
                  <a:tcPr marL="9525" marR="9525" marT="9525" marB="0" anchor="ctr"/>
                </a:tc>
                <a:extLst>
                  <a:ext uri="{0D108BD9-81ED-4DB2-BD59-A6C34878D82A}">
                    <a16:rowId xmlns:a16="http://schemas.microsoft.com/office/drawing/2014/main" val="800307608"/>
                  </a:ext>
                </a:extLst>
              </a:tr>
              <a:tr h="354969">
                <a:tc>
                  <a:txBody>
                    <a:bodyPr/>
                    <a:lstStyle/>
                    <a:p>
                      <a:pPr marL="0" algn="ctr" defTabSz="685800" rtl="0" eaLnBrk="1" fontAlgn="ctr" latinLnBrk="0" hangingPunct="1"/>
                      <a:r>
                        <a:rPr lang="zh-CN" altLang="en-US" sz="2000" b="1" u="none" strike="noStrike" kern="1200" dirty="0">
                          <a:solidFill>
                            <a:schemeClr val="tx1"/>
                          </a:solidFill>
                          <a:effectLst/>
                          <a:latin typeface="+mn-lt"/>
                          <a:ea typeface="+mn-ea"/>
                          <a:cs typeface="+mn-cs"/>
                        </a:rPr>
                        <a:t>磁芯半径（</a:t>
                      </a:r>
                      <a:r>
                        <a:rPr lang="en-US" altLang="zh-CN" sz="2000" b="1" u="none" strike="noStrike" kern="1200" dirty="0">
                          <a:solidFill>
                            <a:schemeClr val="tx1"/>
                          </a:solidFill>
                          <a:effectLst/>
                          <a:latin typeface="+mn-lt"/>
                          <a:ea typeface="+mn-ea"/>
                          <a:cs typeface="+mn-cs"/>
                        </a:rPr>
                        <a:t>mm</a:t>
                      </a:r>
                      <a:r>
                        <a:rPr lang="zh-CN" altLang="en-US" sz="2000" b="1" u="none" strike="noStrike" kern="1200" dirty="0">
                          <a:solidFill>
                            <a:schemeClr val="tx1"/>
                          </a:solidFill>
                          <a:effectLst/>
                          <a:latin typeface="+mn-lt"/>
                          <a:ea typeface="+mn-ea"/>
                          <a:cs typeface="+mn-cs"/>
                        </a:rPr>
                        <a:t>）</a:t>
                      </a:r>
                    </a:p>
                  </a:txBody>
                  <a:tcPr marL="9525" marR="9525" marT="9525" marB="0" anchor="ctr">
                    <a:noFill/>
                  </a:tcP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2000" b="1" dirty="0"/>
                        <a:t>Coil1_Core1</a:t>
                      </a:r>
                      <a:r>
                        <a:rPr lang="zh-CN" altLang="en-US" sz="2000" b="1" dirty="0"/>
                        <a:t>（</a:t>
                      </a:r>
                      <a:r>
                        <a:rPr lang="en-US" altLang="zh-CN" sz="2000" b="1" dirty="0"/>
                        <a:t>H</a:t>
                      </a:r>
                      <a:r>
                        <a:rPr lang="zh-CN" altLang="en-US" sz="2000" b="1" dirty="0"/>
                        <a:t>）</a:t>
                      </a:r>
                      <a:endParaRPr lang="en-US" altLang="zh-CN" sz="2000" b="1" u="none" strike="noStrike" kern="1200" dirty="0">
                        <a:solidFill>
                          <a:schemeClr val="tx1"/>
                        </a:solidFill>
                        <a:effectLst/>
                        <a:latin typeface="+mn-lt"/>
                        <a:ea typeface="+mn-ea"/>
                        <a:cs typeface="+mn-cs"/>
                      </a:endParaRPr>
                    </a:p>
                  </a:txBody>
                  <a:tcPr marL="9525" marR="9525" marT="9525" marB="0" anchor="ctr"/>
                </a:tc>
                <a:tc hMerge="1">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en-US" altLang="zh-CN" sz="1600" u="none" strike="noStrike" kern="1200" dirty="0">
                        <a:solidFill>
                          <a:schemeClr val="tx1"/>
                        </a:solidFill>
                        <a:effectLst/>
                        <a:latin typeface="+mn-lt"/>
                        <a:ea typeface="+mn-ea"/>
                        <a:cs typeface="+mn-cs"/>
                      </a:endParaRPr>
                    </a:p>
                  </a:txBody>
                  <a:tcPr marL="9525" marR="9525" marT="9525" marB="0" anchor="ctr"/>
                </a:tc>
                <a:extLst>
                  <a:ext uri="{0D108BD9-81ED-4DB2-BD59-A6C34878D82A}">
                    <a16:rowId xmlns:a16="http://schemas.microsoft.com/office/drawing/2014/main" val="2570452102"/>
                  </a:ext>
                </a:extLst>
              </a:tr>
              <a:tr h="354969">
                <a:tc>
                  <a:txBody>
                    <a:bodyPr/>
                    <a:lstStyle/>
                    <a:p>
                      <a:pPr marL="0" algn="ctr" defTabSz="685800" rtl="0" eaLnBrk="1" fontAlgn="ctr" latinLnBrk="0" hangingPunct="1"/>
                      <a:r>
                        <a:rPr lang="en-US" sz="2000" b="1" u="none" strike="noStrike" kern="1200" dirty="0">
                          <a:solidFill>
                            <a:schemeClr val="tx1"/>
                          </a:solidFill>
                          <a:effectLst/>
                          <a:latin typeface="+mn-lt"/>
                          <a:ea typeface="+mn-ea"/>
                          <a:cs typeface="+mn-cs"/>
                        </a:rPr>
                        <a:t>14.90</a:t>
                      </a:r>
                    </a:p>
                  </a:txBody>
                  <a:tcPr marL="9525" marR="9525" marT="9525" marB="0" anchor="ctr">
                    <a:noFill/>
                  </a:tcPr>
                </a:tc>
                <a:tc gridSpan="2">
                  <a:txBody>
                    <a:bodyPr/>
                    <a:lstStyle/>
                    <a:p>
                      <a:pPr marL="0" algn="ctr" defTabSz="685800" rtl="0" eaLnBrk="1" fontAlgn="ctr" latinLnBrk="0" hangingPunct="1"/>
                      <a:r>
                        <a:rPr lang="en-US" sz="2000" b="1" u="none" strike="noStrike" kern="1200" dirty="0">
                          <a:solidFill>
                            <a:schemeClr val="tx1"/>
                          </a:solidFill>
                          <a:effectLst/>
                          <a:latin typeface="+mn-lt"/>
                          <a:ea typeface="+mn-ea"/>
                          <a:cs typeface="+mn-cs"/>
                        </a:rPr>
                        <a:t>0.069609</a:t>
                      </a:r>
                    </a:p>
                  </a:txBody>
                  <a:tcPr marL="9525" marR="9525" marT="9525" marB="0" anchor="ctr"/>
                </a:tc>
                <a:tc hMerge="1">
                  <a:txBody>
                    <a:bodyPr/>
                    <a:lstStyle/>
                    <a:p>
                      <a:pPr marL="0" algn="ctr" defTabSz="685800" rtl="0" eaLnBrk="1" fontAlgn="ctr" latinLnBrk="0" hangingPunct="1"/>
                      <a:endParaRPr lang="en-US" sz="1600" u="none" strike="noStrike" kern="1200" dirty="0">
                        <a:solidFill>
                          <a:schemeClr val="tx1"/>
                        </a:solidFill>
                        <a:effectLst/>
                        <a:latin typeface="+mn-lt"/>
                        <a:ea typeface="+mn-ea"/>
                        <a:cs typeface="+mn-cs"/>
                      </a:endParaRPr>
                    </a:p>
                  </a:txBody>
                  <a:tcPr marL="9525" marR="9525" marT="9525" marB="0" anchor="ctr"/>
                </a:tc>
                <a:extLst>
                  <a:ext uri="{0D108BD9-81ED-4DB2-BD59-A6C34878D82A}">
                    <a16:rowId xmlns:a16="http://schemas.microsoft.com/office/drawing/2014/main" val="3704432378"/>
                  </a:ext>
                </a:extLst>
              </a:tr>
              <a:tr h="354969">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2000" b="1" u="none" strike="noStrike" kern="1200" dirty="0">
                          <a:solidFill>
                            <a:schemeClr val="tx1"/>
                          </a:solidFill>
                          <a:effectLst/>
                          <a:latin typeface="+mn-lt"/>
                          <a:ea typeface="+mn-ea"/>
                          <a:cs typeface="+mn-cs"/>
                        </a:rPr>
                        <a:t>14.95</a:t>
                      </a:r>
                    </a:p>
                  </a:txBody>
                  <a:tcPr marL="9525" marR="9525" marT="9525" marB="0" anchor="ctr">
                    <a:solidFill>
                      <a:schemeClr val="accent6">
                        <a:lumMod val="60000"/>
                        <a:lumOff val="40000"/>
                      </a:schemeClr>
                    </a:solidFill>
                  </a:tcPr>
                </a:tc>
                <a:tc gridSpan="2">
                  <a:txBody>
                    <a:bodyPr/>
                    <a:lstStyle/>
                    <a:p>
                      <a:pPr marL="0" algn="ctr" defTabSz="685800" rtl="0" eaLnBrk="1" fontAlgn="ctr" latinLnBrk="0" hangingPunct="1"/>
                      <a:r>
                        <a:rPr lang="en-US" sz="2000" b="1" u="none" strike="noStrike" kern="1200" dirty="0">
                          <a:solidFill>
                            <a:schemeClr val="tx1"/>
                          </a:solidFill>
                          <a:effectLst/>
                          <a:latin typeface="+mn-lt"/>
                          <a:ea typeface="+mn-ea"/>
                          <a:cs typeface="+mn-cs"/>
                        </a:rPr>
                        <a:t>0.069802</a:t>
                      </a:r>
                    </a:p>
                  </a:txBody>
                  <a:tcPr marL="9525" marR="9525" marT="9525" marB="0" anchor="ctr">
                    <a:solidFill>
                      <a:schemeClr val="accent6">
                        <a:lumMod val="60000"/>
                        <a:lumOff val="40000"/>
                      </a:schemeClr>
                    </a:solidFill>
                  </a:tcPr>
                </a:tc>
                <a:tc hMerge="1">
                  <a:txBody>
                    <a:bodyPr/>
                    <a:lstStyle/>
                    <a:p>
                      <a:pPr marL="0" algn="ctr" defTabSz="685800" rtl="0" eaLnBrk="1" fontAlgn="ctr" latinLnBrk="0" hangingPunct="1"/>
                      <a:endParaRPr lang="en-US" sz="1600" u="none" strike="noStrike" kern="1200" dirty="0">
                        <a:solidFill>
                          <a:schemeClr val="tx1"/>
                        </a:solidFill>
                        <a:effectLst/>
                        <a:latin typeface="+mn-lt"/>
                        <a:ea typeface="+mn-ea"/>
                        <a:cs typeface="+mn-cs"/>
                      </a:endParaRPr>
                    </a:p>
                  </a:txBody>
                  <a:tcPr marL="9525" marR="9525" marT="9525" marB="0" anchor="ctr"/>
                </a:tc>
                <a:extLst>
                  <a:ext uri="{0D108BD9-81ED-4DB2-BD59-A6C34878D82A}">
                    <a16:rowId xmlns:a16="http://schemas.microsoft.com/office/drawing/2014/main" val="2505049908"/>
                  </a:ext>
                </a:extLst>
              </a:tr>
              <a:tr h="354969">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2000" b="1" u="none" strike="noStrike" kern="1200" dirty="0">
                          <a:solidFill>
                            <a:schemeClr val="tx1"/>
                          </a:solidFill>
                          <a:effectLst/>
                          <a:latin typeface="+mn-lt"/>
                          <a:ea typeface="+mn-ea"/>
                          <a:cs typeface="+mn-cs"/>
                        </a:rPr>
                        <a:t>15.00</a:t>
                      </a:r>
                    </a:p>
                  </a:txBody>
                  <a:tcPr marL="9525" marR="9525" marT="9525" marB="0" anchor="ctr">
                    <a:noFill/>
                  </a:tcPr>
                </a:tc>
                <a:tc gridSpan="2">
                  <a:txBody>
                    <a:bodyPr/>
                    <a:lstStyle/>
                    <a:p>
                      <a:pPr marL="0" algn="ctr" defTabSz="685800" rtl="0" eaLnBrk="1" fontAlgn="ctr" latinLnBrk="0" hangingPunct="1"/>
                      <a:r>
                        <a:rPr lang="en-US" sz="2000" b="1" u="none" strike="noStrike" kern="1200" dirty="0">
                          <a:solidFill>
                            <a:schemeClr val="tx1"/>
                          </a:solidFill>
                          <a:effectLst/>
                          <a:latin typeface="+mn-lt"/>
                          <a:ea typeface="+mn-ea"/>
                          <a:cs typeface="+mn-cs"/>
                        </a:rPr>
                        <a:t>0.069983</a:t>
                      </a:r>
                    </a:p>
                  </a:txBody>
                  <a:tcPr marL="9525" marR="9525" marT="9525" marB="0" anchor="ctr"/>
                </a:tc>
                <a:tc hMerge="1">
                  <a:txBody>
                    <a:bodyPr/>
                    <a:lstStyle/>
                    <a:p>
                      <a:pPr marL="0" algn="ctr" defTabSz="685800" rtl="0" eaLnBrk="1" fontAlgn="ctr" latinLnBrk="0" hangingPunct="1"/>
                      <a:endParaRPr lang="en-US" sz="1600" u="none" strike="noStrike" kern="1200" dirty="0">
                        <a:solidFill>
                          <a:schemeClr val="tx1"/>
                        </a:solidFill>
                        <a:effectLst/>
                        <a:latin typeface="+mn-lt"/>
                        <a:ea typeface="+mn-ea"/>
                        <a:cs typeface="+mn-cs"/>
                      </a:endParaRPr>
                    </a:p>
                  </a:txBody>
                  <a:tcPr marL="9525" marR="9525" marT="9525" marB="0" anchor="ctr"/>
                </a:tc>
                <a:extLst>
                  <a:ext uri="{0D108BD9-81ED-4DB2-BD59-A6C34878D82A}">
                    <a16:rowId xmlns:a16="http://schemas.microsoft.com/office/drawing/2014/main" val="3475809534"/>
                  </a:ext>
                </a:extLst>
              </a:tr>
              <a:tr h="354969">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2000" b="1" u="none" strike="noStrike" kern="1200" dirty="0">
                          <a:solidFill>
                            <a:schemeClr val="tx1"/>
                          </a:solidFill>
                          <a:effectLst/>
                          <a:latin typeface="+mn-lt"/>
                          <a:ea typeface="+mn-ea"/>
                          <a:cs typeface="+mn-cs"/>
                        </a:rPr>
                        <a:t>15.05</a:t>
                      </a:r>
                    </a:p>
                  </a:txBody>
                  <a:tcPr marL="9525" marR="9525" marT="9525" marB="0" anchor="ctr">
                    <a:noFill/>
                  </a:tcPr>
                </a:tc>
                <a:tc gridSpan="2">
                  <a:txBody>
                    <a:bodyPr/>
                    <a:lstStyle/>
                    <a:p>
                      <a:pPr marL="0" algn="ctr" defTabSz="685800" rtl="0" eaLnBrk="1" fontAlgn="ctr" latinLnBrk="0" hangingPunct="1"/>
                      <a:r>
                        <a:rPr lang="en-US" sz="2000" b="1" u="none" strike="noStrike" kern="1200" dirty="0">
                          <a:solidFill>
                            <a:schemeClr val="tx1"/>
                          </a:solidFill>
                          <a:effectLst/>
                          <a:latin typeface="+mn-lt"/>
                          <a:ea typeface="+mn-ea"/>
                          <a:cs typeface="+mn-cs"/>
                        </a:rPr>
                        <a:t>0.070181</a:t>
                      </a:r>
                    </a:p>
                  </a:txBody>
                  <a:tcPr marL="9525" marR="9525" marT="9525" marB="0" anchor="ctr"/>
                </a:tc>
                <a:tc hMerge="1">
                  <a:txBody>
                    <a:bodyPr/>
                    <a:lstStyle/>
                    <a:p>
                      <a:pPr marL="0" algn="ctr" defTabSz="685800" rtl="0" eaLnBrk="1" fontAlgn="ctr" latinLnBrk="0" hangingPunct="1"/>
                      <a:endParaRPr lang="en-US" sz="1600" u="none" strike="noStrike" kern="1200" dirty="0">
                        <a:solidFill>
                          <a:schemeClr val="tx1"/>
                        </a:solidFill>
                        <a:effectLst/>
                        <a:latin typeface="+mn-lt"/>
                        <a:ea typeface="+mn-ea"/>
                        <a:cs typeface="+mn-cs"/>
                      </a:endParaRPr>
                    </a:p>
                  </a:txBody>
                  <a:tcPr marL="9525" marR="9525" marT="9525" marB="0" anchor="ctr"/>
                </a:tc>
                <a:extLst>
                  <a:ext uri="{0D108BD9-81ED-4DB2-BD59-A6C34878D82A}">
                    <a16:rowId xmlns:a16="http://schemas.microsoft.com/office/drawing/2014/main" val="255543201"/>
                  </a:ext>
                </a:extLst>
              </a:tr>
            </a:tbl>
          </a:graphicData>
        </a:graphic>
      </p:graphicFrame>
      <p:pic>
        <p:nvPicPr>
          <p:cNvPr id="7" name="图片 6">
            <a:extLst>
              <a:ext uri="{FF2B5EF4-FFF2-40B4-BE49-F238E27FC236}">
                <a16:creationId xmlns:a16="http://schemas.microsoft.com/office/drawing/2014/main" id="{FE54F959-B0DC-4BE5-80FA-1C2B5D1086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00" t="17289" r="10284" b="15350"/>
          <a:stretch/>
        </p:blipFill>
        <p:spPr>
          <a:xfrm rot="16200000">
            <a:off x="8556231" y="1941493"/>
            <a:ext cx="3003633" cy="3301282"/>
          </a:xfrm>
          <a:prstGeom prst="rect">
            <a:avLst/>
          </a:prstGeom>
        </p:spPr>
      </p:pic>
    </p:spTree>
    <p:extLst>
      <p:ext uri="{BB962C8B-B14F-4D97-AF65-F5344CB8AC3E}">
        <p14:creationId xmlns:p14="http://schemas.microsoft.com/office/powerpoint/2010/main" val="2828641765"/>
      </p:ext>
    </p:extLst>
  </p:cSld>
  <p:clrMapOvr>
    <a:masterClrMapping/>
  </p:clrMapOvr>
  <p:transition advTm="1359"/>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12</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磁滞损耗</a:t>
            </a:r>
          </a:p>
        </p:txBody>
      </p:sp>
      <mc:AlternateContent xmlns:mc="http://schemas.openxmlformats.org/markup-compatibility/2006" xmlns:a14="http://schemas.microsoft.com/office/drawing/2010/main">
        <mc:Choice Requires="a14">
          <p:sp>
            <p:nvSpPr>
              <p:cNvPr id="15" name="Rectangle 10">
                <a:extLst>
                  <a:ext uri="{FF2B5EF4-FFF2-40B4-BE49-F238E27FC236}">
                    <a16:creationId xmlns:a16="http://schemas.microsoft.com/office/drawing/2014/main" id="{4EE78D0A-2C7E-4042-BBD9-C1E555B4D08F}"/>
                  </a:ext>
                </a:extLst>
              </p:cNvPr>
              <p:cNvSpPr txBox="1">
                <a:spLocks noChangeArrowheads="1"/>
              </p:cNvSpPr>
              <p:nvPr/>
            </p:nvSpPr>
            <p:spPr bwMode="auto">
              <a:xfrm>
                <a:off x="197574" y="1052736"/>
                <a:ext cx="11796852" cy="572658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914400">
                  <a:lnSpc>
                    <a:spcPct val="150000"/>
                  </a:lnSpc>
                  <a:buNone/>
                  <a:defRPr/>
                </a:pPr>
                <a:r>
                  <a:rPr lang="zh-CN" altLang="en-US" sz="2000" b="1" dirty="0">
                    <a:solidFill>
                      <a:srgbClr val="000000"/>
                    </a:solidFill>
                    <a:latin typeface="黑体" panose="02010609060101010101" pitchFamily="49" charset="-122"/>
                    <a:ea typeface="黑体" panose="02010609060101010101" pitchFamily="49" charset="-122"/>
                  </a:rPr>
                  <a:t>磁芯线圈的磁滞损耗由下式给出</a:t>
                </a:r>
                <a:endParaRPr lang="en-US" altLang="zh-CN" sz="2000" b="1" dirty="0">
                  <a:solidFill>
                    <a:srgbClr val="000000"/>
                  </a:solidFill>
                  <a:latin typeface="黑体" panose="02010609060101010101" pitchFamily="49" charset="-122"/>
                  <a:ea typeface="黑体" panose="02010609060101010101" pitchFamily="49" charset="-122"/>
                </a:endParaRPr>
              </a:p>
              <a:p>
                <a:pPr marL="0" indent="0" algn="ctr" defTabSz="914400">
                  <a:lnSpc>
                    <a:spcPct val="150000"/>
                  </a:lnSpc>
                  <a:buNone/>
                  <a:defRPr/>
                </a:pPr>
                <a14:m>
                  <m:oMath xmlns:m="http://schemas.openxmlformats.org/officeDocument/2006/math">
                    <m:sSub>
                      <m:sSubPr>
                        <m:ctrlPr>
                          <a:rPr lang="en-US" altLang="zh-CN" sz="2000" i="1" smtClean="0">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𝑅</m:t>
                        </m:r>
                      </m:e>
                      <m:sub>
                        <m:r>
                          <a:rPr lang="en-US" altLang="zh-CN" sz="2000" i="1">
                            <a:solidFill>
                              <a:schemeClr val="tx1"/>
                            </a:solidFill>
                            <a:latin typeface="Cambria Math" panose="02040503050406030204" pitchFamily="18" charset="0"/>
                          </a:rPr>
                          <m:t>𝑎𝑐</m:t>
                        </m:r>
                        <m:r>
                          <a:rPr lang="en-US" altLang="zh-CN" sz="2000" i="1">
                            <a:solidFill>
                              <a:schemeClr val="tx1"/>
                            </a:solidFill>
                            <a:latin typeface="Cambria Math" panose="02040503050406030204" pitchFamily="18" charset="0"/>
                          </a:rPr>
                          <m:t>_</m:t>
                        </m:r>
                        <m:r>
                          <a:rPr lang="en-US" altLang="zh-CN" sz="2000" i="1">
                            <a:solidFill>
                              <a:schemeClr val="tx1"/>
                            </a:solidFill>
                            <a:latin typeface="Cambria Math" panose="02040503050406030204" pitchFamily="18" charset="0"/>
                          </a:rPr>
                          <m:t>𝐻</m:t>
                        </m:r>
                      </m:sub>
                    </m:sSub>
                    <m:r>
                      <a:rPr lang="en-US" altLang="zh-CN" sz="2000" b="0" i="1" smtClean="0">
                        <a:solidFill>
                          <a:schemeClr val="tx1"/>
                        </a:solidFill>
                        <a:latin typeface="Cambria Math" panose="02040503050406030204" pitchFamily="18" charset="0"/>
                      </a:rPr>
                      <m:t>=</m:t>
                    </m:r>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𝑅</m:t>
                        </m:r>
                      </m:e>
                      <m:sub>
                        <m:r>
                          <a:rPr lang="en-US" altLang="zh-CN" sz="2000" i="1">
                            <a:solidFill>
                              <a:schemeClr val="tx1"/>
                            </a:solidFill>
                            <a:latin typeface="Cambria Math" panose="02040503050406030204" pitchFamily="18" charset="0"/>
                          </a:rPr>
                          <m:t>𝑎𝑐</m:t>
                        </m:r>
                        <m:r>
                          <a:rPr lang="en-US" altLang="zh-CN" sz="2000" i="1">
                            <a:solidFill>
                              <a:schemeClr val="tx1"/>
                            </a:solidFill>
                            <a:latin typeface="Cambria Math" panose="02040503050406030204" pitchFamily="18" charset="0"/>
                          </a:rPr>
                          <m:t>_</m:t>
                        </m:r>
                        <m:r>
                          <a:rPr lang="en-US" altLang="zh-CN" sz="2000" i="1">
                            <a:solidFill>
                              <a:schemeClr val="tx1"/>
                            </a:solidFill>
                            <a:latin typeface="Cambria Math" panose="02040503050406030204" pitchFamily="18" charset="0"/>
                          </a:rPr>
                          <m:t>𝑡𝑜𝑡𝑎𝑙</m:t>
                        </m:r>
                        <m:r>
                          <a:rPr lang="en-US" altLang="zh-CN" sz="2000" b="0" i="1" smtClean="0">
                            <a:solidFill>
                              <a:schemeClr val="tx1"/>
                            </a:solidFill>
                            <a:latin typeface="Cambria Math" panose="02040503050406030204" pitchFamily="18" charset="0"/>
                          </a:rPr>
                          <m:t>_</m:t>
                        </m:r>
                        <m:r>
                          <a:rPr lang="en-US" altLang="zh-CN" sz="2000" b="0" i="1" smtClean="0">
                            <a:solidFill>
                              <a:schemeClr val="tx1"/>
                            </a:solidFill>
                            <a:latin typeface="Cambria Math" panose="02040503050406030204" pitchFamily="18" charset="0"/>
                          </a:rPr>
                          <m:t>𝑡𝑒𝑠𝑡</m:t>
                        </m:r>
                      </m:sub>
                    </m:sSub>
                    <m:r>
                      <a:rPr lang="en-US" altLang="zh-CN" sz="2000" b="1" dirty="0">
                        <a:solidFill>
                          <a:schemeClr val="tx1"/>
                        </a:solidFill>
                        <a:latin typeface="Cambria Math" panose="02040503050406030204" pitchFamily="18" charset="0"/>
                      </a:rPr>
                      <m:t>−</m:t>
                    </m:r>
                  </m:oMath>
                </a14:m>
                <a:r>
                  <a:rPr lang="en-US" altLang="zh-CN" sz="2000" dirty="0">
                    <a:solidFill>
                      <a:schemeClr val="tx1"/>
                    </a:solidFill>
                  </a:rPr>
                  <a:t> </a:t>
                </a:r>
                <a14:m>
                  <m:oMath xmlns:m="http://schemas.openxmlformats.org/officeDocument/2006/math">
                    <m:sSub>
                      <m:sSubPr>
                        <m:ctrlPr>
                          <a:rPr lang="en-US" altLang="zh-CN" sz="2000" i="1" smtClean="0">
                            <a:solidFill>
                              <a:srgbClr val="FF0000"/>
                            </a:solidFill>
                            <a:latin typeface="Cambria Math" panose="02040503050406030204" pitchFamily="18" charset="0"/>
                          </a:rPr>
                        </m:ctrlPr>
                      </m:sSubPr>
                      <m:e>
                        <m:r>
                          <a:rPr lang="en-US" altLang="zh-CN" sz="2000" i="1">
                            <a:solidFill>
                              <a:srgbClr val="FF0000"/>
                            </a:solidFill>
                            <a:latin typeface="Cambria Math" panose="02040503050406030204" pitchFamily="18" charset="0"/>
                          </a:rPr>
                          <m:t>𝑅</m:t>
                        </m:r>
                      </m:e>
                      <m:sub>
                        <m:r>
                          <a:rPr lang="en-US" altLang="zh-CN" sz="2000" i="1">
                            <a:solidFill>
                              <a:srgbClr val="FF0000"/>
                            </a:solidFill>
                            <a:latin typeface="Cambria Math" panose="02040503050406030204" pitchFamily="18" charset="0"/>
                          </a:rPr>
                          <m:t>𝑎𝑐</m:t>
                        </m:r>
                        <m:r>
                          <a:rPr lang="en-US" altLang="zh-CN" sz="2000" i="1">
                            <a:solidFill>
                              <a:srgbClr val="FF0000"/>
                            </a:solidFill>
                            <a:latin typeface="Cambria Math" panose="02040503050406030204" pitchFamily="18" charset="0"/>
                          </a:rPr>
                          <m:t>_</m:t>
                        </m:r>
                        <m:r>
                          <a:rPr lang="en-US" altLang="zh-CN" sz="2000" i="1">
                            <a:solidFill>
                              <a:srgbClr val="FF0000"/>
                            </a:solidFill>
                            <a:latin typeface="Cambria Math" panose="02040503050406030204" pitchFamily="18" charset="0"/>
                          </a:rPr>
                          <m:t>𝑐𝑜𝑖𝑙</m:t>
                        </m:r>
                        <m:r>
                          <a:rPr lang="en-US" altLang="zh-CN" sz="2000" b="0" i="1" smtClean="0">
                            <a:solidFill>
                              <a:srgbClr val="FF0000"/>
                            </a:solidFill>
                            <a:latin typeface="Cambria Math" panose="02040503050406030204" pitchFamily="18" charset="0"/>
                          </a:rPr>
                          <m:t>_</m:t>
                        </m:r>
                        <m:r>
                          <a:rPr lang="en-US" altLang="zh-CN" sz="2000" b="0" i="1" smtClean="0">
                            <a:solidFill>
                              <a:srgbClr val="FF0000"/>
                            </a:solidFill>
                            <a:latin typeface="Cambria Math" panose="02040503050406030204" pitchFamily="18" charset="0"/>
                          </a:rPr>
                          <m:t>𝑠𝑖𝑚𝑢</m:t>
                        </m:r>
                      </m:sub>
                    </m:sSub>
                  </m:oMath>
                </a14:m>
                <a:endParaRPr lang="en-US" altLang="zh-CN" sz="2000" b="0" dirty="0"/>
              </a:p>
              <a:p>
                <a:pPr marL="0" indent="0" defTabSz="914400">
                  <a:lnSpc>
                    <a:spcPct val="150000"/>
                  </a:lnSpc>
                  <a:buNone/>
                  <a:defRPr/>
                </a:pPr>
                <a:r>
                  <a:rPr lang="zh-CN" altLang="en-US" sz="2000" b="1" dirty="0">
                    <a:solidFill>
                      <a:srgbClr val="000000"/>
                    </a:solidFill>
                    <a:latin typeface="黑体" panose="02010609060101010101" pitchFamily="49" charset="-122"/>
                    <a:ea typeface="黑体" panose="02010609060101010101" pitchFamily="49" charset="-122"/>
                  </a:rPr>
                  <a:t>引入复数磁导率描述磁滞损耗</a:t>
                </a:r>
                <a:endParaRPr lang="en-US" altLang="zh-CN" sz="2000" b="1" dirty="0">
                  <a:solidFill>
                    <a:srgbClr val="000000"/>
                  </a:solidFill>
                  <a:latin typeface="黑体" panose="02010609060101010101" pitchFamily="49" charset="-122"/>
                  <a:ea typeface="黑体" panose="02010609060101010101" pitchFamily="49" charset="-122"/>
                </a:endParaRPr>
              </a:p>
              <a:p>
                <a:pPr marL="0" indent="0" defTabSz="914400">
                  <a:lnSpc>
                    <a:spcPct val="150000"/>
                  </a:lnSpc>
                  <a:buNone/>
                  <a:defRPr/>
                </a:pPr>
                <a14:m>
                  <m:oMathPara xmlns:m="http://schemas.openxmlformats.org/officeDocument/2006/math">
                    <m:oMathParaPr>
                      <m:jc m:val="centerGroup"/>
                    </m:oMathParaPr>
                    <m:oMath xmlns:m="http://schemas.openxmlformats.org/officeDocument/2006/math">
                      <m:r>
                        <a:rPr lang="zh-CN" altLang="en-US" sz="2000" i="1">
                          <a:latin typeface="Cambria Math" panose="02040503050406030204" pitchFamily="18" charset="0"/>
                        </a:rPr>
                        <m:t>𝜇</m:t>
                      </m:r>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𝜇</m:t>
                          </m:r>
                        </m:e>
                        <m:sub>
                          <m:r>
                            <a:rPr lang="en-US" altLang="zh-CN" sz="2000" i="1">
                              <a:latin typeface="Cambria Math" panose="02040503050406030204" pitchFamily="18" charset="0"/>
                            </a:rPr>
                            <m:t>0</m:t>
                          </m:r>
                        </m:sub>
                      </m:sSub>
                      <m:d>
                        <m:dPr>
                          <m:ctrlPr>
                            <a:rPr lang="en-US" altLang="zh-CN" sz="2000" i="1">
                              <a:latin typeface="Cambria Math" panose="02040503050406030204" pitchFamily="18" charset="0"/>
                            </a:rPr>
                          </m:ctrlPr>
                        </m:dPr>
                        <m:e>
                          <m:sSup>
                            <m:sSupPr>
                              <m:ctrlPr>
                                <a:rPr lang="en-US" altLang="zh-CN" sz="2000" i="1">
                                  <a:latin typeface="Cambria Math" panose="02040503050406030204" pitchFamily="18" charset="0"/>
                                </a:rPr>
                              </m:ctrlPr>
                            </m:sSupPr>
                            <m:e>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𝜇</m:t>
                                  </m:r>
                                </m:e>
                                <m:sub>
                                  <m:r>
                                    <a:rPr lang="en-US" altLang="zh-CN" sz="2000" i="1">
                                      <a:latin typeface="Cambria Math" panose="02040503050406030204" pitchFamily="18" charset="0"/>
                                    </a:rPr>
                                    <m:t>𝑟</m:t>
                                  </m:r>
                                </m:sub>
                              </m:sSub>
                            </m:e>
                            <m:sup>
                              <m:r>
                                <a:rPr lang="en-US" altLang="zh-CN" sz="2000" i="1">
                                  <a:latin typeface="Cambria Math" panose="02040503050406030204" pitchFamily="18" charset="0"/>
                                </a:rPr>
                                <m:t>′</m:t>
                              </m:r>
                            </m:sup>
                          </m:sSup>
                          <m:r>
                            <a:rPr lang="en-US" altLang="zh-CN" sz="2000" i="1">
                              <a:latin typeface="Cambria Math" panose="02040503050406030204" pitchFamily="18" charset="0"/>
                            </a:rPr>
                            <m:t>−</m:t>
                          </m:r>
                          <m:r>
                            <a:rPr lang="en-US" altLang="zh-CN" sz="2000" i="1">
                              <a:latin typeface="Cambria Math" panose="02040503050406030204" pitchFamily="18" charset="0"/>
                            </a:rPr>
                            <m:t>𝑗</m:t>
                          </m:r>
                          <m:sSup>
                            <m:sSupPr>
                              <m:ctrlPr>
                                <a:rPr lang="en-US" altLang="zh-CN" sz="2000" i="1">
                                  <a:latin typeface="Cambria Math" panose="02040503050406030204" pitchFamily="18" charset="0"/>
                                </a:rPr>
                              </m:ctrlPr>
                            </m:sSupPr>
                            <m:e>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𝜇</m:t>
                                  </m:r>
                                </m:e>
                                <m:sub>
                                  <m:r>
                                    <a:rPr lang="en-US" altLang="zh-CN" sz="2000" i="1">
                                      <a:latin typeface="Cambria Math" panose="02040503050406030204" pitchFamily="18" charset="0"/>
                                    </a:rPr>
                                    <m:t>𝑟</m:t>
                                  </m:r>
                                </m:sub>
                              </m:sSub>
                            </m:e>
                            <m:sup>
                              <m:r>
                                <a:rPr lang="en-US" altLang="zh-CN" sz="2000" i="1">
                                  <a:latin typeface="Cambria Math" panose="02040503050406030204" pitchFamily="18" charset="0"/>
                                </a:rPr>
                                <m:t>′′</m:t>
                              </m:r>
                            </m:sup>
                          </m:sSup>
                        </m:e>
                      </m:d>
                    </m:oMath>
                  </m:oMathPara>
                </a14:m>
                <a:endParaRPr lang="en-US" altLang="zh-CN" sz="2000" i="1" dirty="0">
                  <a:latin typeface="Cambria Math" panose="02040503050406030204" pitchFamily="18" charset="0"/>
                </a:endParaRPr>
              </a:p>
              <a:p>
                <a:pPr marL="0" indent="0" defTabSz="914400">
                  <a:lnSpc>
                    <a:spcPct val="150000"/>
                  </a:lnSpc>
                  <a:buNone/>
                  <a:defRPr/>
                </a:pPr>
                <a:r>
                  <a:rPr lang="zh-CN" altLang="en-US" sz="2000" b="1" dirty="0">
                    <a:solidFill>
                      <a:srgbClr val="000000"/>
                    </a:solidFill>
                    <a:latin typeface="黑体" panose="02010609060101010101" pitchFamily="49" charset="-122"/>
                    <a:ea typeface="黑体" panose="02010609060101010101" pitchFamily="49" charset="-122"/>
                  </a:rPr>
                  <a:t>磁滞损耗与复数磁导率关系</a:t>
                </a:r>
              </a:p>
              <a:p>
                <a:pPr marL="0" indent="0" algn="ctr" defTabSz="914400">
                  <a:lnSpc>
                    <a:spcPct val="150000"/>
                  </a:lnSpc>
                  <a:buNone/>
                  <a:defRPr/>
                </a:pPr>
                <a14:m>
                  <m:oMathPara xmlns:m="http://schemas.openxmlformats.org/officeDocument/2006/math">
                    <m:oMathParaPr>
                      <m:jc m:val="centerGroup"/>
                    </m:oMathParaPr>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𝑅</m:t>
                          </m:r>
                        </m:e>
                        <m:sub>
                          <m:r>
                            <a:rPr lang="en-US" altLang="zh-CN" sz="2000" i="1">
                              <a:latin typeface="Cambria Math" panose="02040503050406030204" pitchFamily="18" charset="0"/>
                            </a:rPr>
                            <m:t>𝑎𝑐</m:t>
                          </m:r>
                          <m:r>
                            <a:rPr lang="en-US" altLang="zh-CN" sz="2000" i="1">
                              <a:latin typeface="Cambria Math" panose="02040503050406030204" pitchFamily="18" charset="0"/>
                            </a:rPr>
                            <m:t>_</m:t>
                          </m:r>
                          <m:r>
                            <a:rPr lang="en-US" altLang="zh-CN" sz="2000" i="1">
                              <a:latin typeface="Cambria Math" panose="02040503050406030204" pitchFamily="18" charset="0"/>
                            </a:rPr>
                            <m:t>𝐻</m:t>
                          </m:r>
                        </m:sub>
                      </m:sSub>
                      <m:r>
                        <a:rPr lang="en-US" altLang="zh-CN" sz="2000" i="1">
                          <a:latin typeface="Cambria Math" panose="02040503050406030204" pitchFamily="18" charset="0"/>
                        </a:rPr>
                        <m:t>=</m:t>
                      </m:r>
                      <m:f>
                        <m:fPr>
                          <m:ctrlPr>
                            <a:rPr lang="en-US" altLang="zh-CN" sz="2000" i="1">
                              <a:latin typeface="Cambria Math" panose="02040503050406030204" pitchFamily="18" charset="0"/>
                            </a:rPr>
                          </m:ctrlPr>
                        </m:fPr>
                        <m:num>
                          <m:r>
                            <a:rPr lang="zh-CN" altLang="en-US" sz="2000" i="1">
                              <a:latin typeface="Cambria Math" panose="02040503050406030204" pitchFamily="18" charset="0"/>
                            </a:rPr>
                            <m:t>𝜔</m:t>
                          </m:r>
                        </m:num>
                        <m:den>
                          <m:sSub>
                            <m:sSubPr>
                              <m:ctrlPr>
                                <a:rPr lang="en-US" altLang="zh-CN" sz="2000" i="1" dirty="0">
                                  <a:latin typeface="Cambria Math" panose="02040503050406030204" pitchFamily="18" charset="0"/>
                                </a:rPr>
                              </m:ctrlPr>
                            </m:sSubPr>
                            <m:e>
                              <m:r>
                                <a:rPr lang="zh-CN" altLang="en-US" sz="2000" i="1" dirty="0">
                                  <a:latin typeface="Cambria Math" panose="02040503050406030204" pitchFamily="18" charset="0"/>
                                </a:rPr>
                                <m:t>𝜇</m:t>
                              </m:r>
                            </m:e>
                            <m:sub>
                              <m:r>
                                <a:rPr lang="en-US" altLang="zh-CN" sz="2000" i="1" dirty="0">
                                  <a:latin typeface="Cambria Math" panose="02040503050406030204" pitchFamily="18" charset="0"/>
                                </a:rPr>
                                <m:t>0</m:t>
                              </m:r>
                            </m:sub>
                          </m:sSub>
                          <m:sSup>
                            <m:sSupPr>
                              <m:ctrlPr>
                                <a:rPr lang="en-US" altLang="zh-CN" sz="2000" i="1">
                                  <a:latin typeface="Cambria Math" panose="02040503050406030204" pitchFamily="18" charset="0"/>
                                </a:rPr>
                              </m:ctrlPr>
                            </m:sSupPr>
                            <m:e>
                              <m:r>
                                <a:rPr lang="en-US" altLang="zh-CN" sz="2000" i="1">
                                  <a:latin typeface="Cambria Math" panose="02040503050406030204" pitchFamily="18" charset="0"/>
                                </a:rPr>
                                <m:t>𝐼</m:t>
                              </m:r>
                            </m:e>
                            <m:sup>
                              <m:r>
                                <a:rPr lang="en-US" altLang="zh-CN" sz="2000" i="1">
                                  <a:latin typeface="Cambria Math" panose="02040503050406030204" pitchFamily="18" charset="0"/>
                                </a:rPr>
                                <m:t>2</m:t>
                              </m:r>
                            </m:sup>
                          </m:sSup>
                        </m:den>
                      </m:f>
                      <m:f>
                        <m:fPr>
                          <m:ctrlPr>
                            <a:rPr lang="en-US" altLang="zh-CN" sz="2000" i="1">
                              <a:latin typeface="Cambria Math" panose="02040503050406030204" pitchFamily="18" charset="0"/>
                            </a:rPr>
                          </m:ctrlPr>
                        </m:fPr>
                        <m:num>
                          <m:sSup>
                            <m:sSupPr>
                              <m:ctrlPr>
                                <a:rPr lang="en-US" altLang="zh-CN" sz="2000" i="1">
                                  <a:latin typeface="Cambria Math" panose="02040503050406030204" pitchFamily="18" charset="0"/>
                                </a:rPr>
                              </m:ctrlPr>
                            </m:sSupPr>
                            <m:e>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𝜇</m:t>
                                  </m:r>
                                </m:e>
                                <m:sub>
                                  <m:r>
                                    <a:rPr lang="en-US" altLang="zh-CN" sz="2000" i="1">
                                      <a:latin typeface="Cambria Math" panose="02040503050406030204" pitchFamily="18" charset="0"/>
                                    </a:rPr>
                                    <m:t>𝑟</m:t>
                                  </m:r>
                                </m:sub>
                              </m:sSub>
                            </m:e>
                            <m:sup>
                              <m:r>
                                <a:rPr lang="en-US" altLang="zh-CN" sz="2000" i="1">
                                  <a:latin typeface="Cambria Math" panose="02040503050406030204" pitchFamily="18" charset="0"/>
                                </a:rPr>
                                <m:t>′′</m:t>
                              </m:r>
                            </m:sup>
                          </m:sSup>
                        </m:num>
                        <m:den>
                          <m:sSup>
                            <m:sSupPr>
                              <m:ctrlPr>
                                <a:rPr lang="en-US" altLang="zh-CN" sz="2000" i="1">
                                  <a:latin typeface="Cambria Math" panose="02040503050406030204" pitchFamily="18" charset="0"/>
                                </a:rPr>
                              </m:ctrlPr>
                            </m:sSupPr>
                            <m:e>
                              <m:sSup>
                                <m:sSupPr>
                                  <m:ctrlPr>
                                    <a:rPr lang="en-US" altLang="zh-CN" sz="2000" i="1">
                                      <a:latin typeface="Cambria Math" panose="02040503050406030204" pitchFamily="18" charset="0"/>
                                    </a:rPr>
                                  </m:ctrlPr>
                                </m:sSupPr>
                                <m:e>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𝜇</m:t>
                                      </m:r>
                                    </m:e>
                                    <m:sub>
                                      <m:r>
                                        <a:rPr lang="en-US" altLang="zh-CN" sz="2000" i="1">
                                          <a:latin typeface="Cambria Math" panose="02040503050406030204" pitchFamily="18" charset="0"/>
                                        </a:rPr>
                                        <m:t>𝑟</m:t>
                                      </m:r>
                                    </m:sub>
                                  </m:sSub>
                                </m:e>
                                <m:sup>
                                  <m:r>
                                    <a:rPr lang="en-US" altLang="zh-CN" sz="2000" i="1">
                                      <a:latin typeface="Cambria Math" panose="02040503050406030204" pitchFamily="18" charset="0"/>
                                    </a:rPr>
                                    <m:t>′</m:t>
                                  </m:r>
                                </m:sup>
                              </m:sSup>
                            </m:e>
                            <m:sup>
                              <m:r>
                                <a:rPr lang="en-US" altLang="zh-CN" sz="2000" i="1">
                                  <a:latin typeface="Cambria Math" panose="02040503050406030204" pitchFamily="18" charset="0"/>
                                </a:rPr>
                                <m:t>2</m:t>
                              </m:r>
                            </m:sup>
                          </m:sSup>
                          <m:r>
                            <a:rPr lang="en-US" altLang="zh-CN" sz="2000" i="1">
                              <a:latin typeface="Cambria Math" panose="02040503050406030204" pitchFamily="18" charset="0"/>
                            </a:rPr>
                            <m:t>+</m:t>
                          </m:r>
                          <m:sSup>
                            <m:sSupPr>
                              <m:ctrlPr>
                                <a:rPr lang="en-US" altLang="zh-CN" sz="2000" i="1">
                                  <a:latin typeface="Cambria Math" panose="02040503050406030204" pitchFamily="18" charset="0"/>
                                </a:rPr>
                              </m:ctrlPr>
                            </m:sSupPr>
                            <m:e>
                              <m:sSup>
                                <m:sSupPr>
                                  <m:ctrlPr>
                                    <a:rPr lang="en-US" altLang="zh-CN" sz="2000" i="1">
                                      <a:latin typeface="Cambria Math" panose="02040503050406030204" pitchFamily="18" charset="0"/>
                                    </a:rPr>
                                  </m:ctrlPr>
                                </m:sSupPr>
                                <m:e>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𝜇</m:t>
                                      </m:r>
                                    </m:e>
                                    <m:sub>
                                      <m:r>
                                        <a:rPr lang="en-US" altLang="zh-CN" sz="2000" i="1">
                                          <a:latin typeface="Cambria Math" panose="02040503050406030204" pitchFamily="18" charset="0"/>
                                        </a:rPr>
                                        <m:t>𝑟</m:t>
                                      </m:r>
                                    </m:sub>
                                  </m:sSub>
                                </m:e>
                                <m:sup>
                                  <m:r>
                                    <a:rPr lang="en-US" altLang="zh-CN" sz="2000" i="1">
                                      <a:latin typeface="Cambria Math" panose="02040503050406030204" pitchFamily="18" charset="0"/>
                                    </a:rPr>
                                    <m:t>′′</m:t>
                                  </m:r>
                                </m:sup>
                              </m:sSup>
                            </m:e>
                            <m:sup>
                              <m:r>
                                <a:rPr lang="en-US" altLang="zh-CN" sz="2000" i="1">
                                  <a:latin typeface="Cambria Math" panose="02040503050406030204" pitchFamily="18" charset="0"/>
                                </a:rPr>
                                <m:t>2</m:t>
                              </m:r>
                            </m:sup>
                          </m:sSup>
                        </m:den>
                      </m:f>
                      <m:nary>
                        <m:naryPr>
                          <m:ctrlPr>
                            <a:rPr lang="en-US" altLang="zh-CN" sz="2000" i="1">
                              <a:latin typeface="Cambria Math" panose="02040503050406030204" pitchFamily="18" charset="0"/>
                            </a:rPr>
                          </m:ctrlPr>
                        </m:naryPr>
                        <m:sub>
                          <m:r>
                            <m:rPr>
                              <m:brk m:alnAt="23"/>
                            </m:rPr>
                            <a:rPr lang="en-US" altLang="zh-CN" sz="2000" i="1">
                              <a:latin typeface="Cambria Math" panose="02040503050406030204" pitchFamily="18" charset="0"/>
                            </a:rPr>
                            <m:t>𝑐</m:t>
                          </m:r>
                          <m:r>
                            <a:rPr lang="en-US" altLang="zh-CN" sz="2000" i="1">
                              <a:latin typeface="Cambria Math" panose="02040503050406030204" pitchFamily="18" charset="0"/>
                            </a:rPr>
                            <m:t>𝑜𝑟𝑒</m:t>
                          </m:r>
                        </m:sub>
                        <m:sup/>
                        <m:e>
                          <m:sSup>
                            <m:sSupPr>
                              <m:ctrlPr>
                                <a:rPr lang="en-US" altLang="zh-CN" sz="2000" i="1">
                                  <a:latin typeface="Cambria Math" panose="02040503050406030204" pitchFamily="18" charset="0"/>
                                </a:rPr>
                              </m:ctrlPr>
                            </m:sSupPr>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𝐵</m:t>
                                  </m:r>
                                </m:e>
                                <m:sub>
                                  <m:r>
                                    <a:rPr lang="en-US" altLang="zh-CN" sz="2000" i="1">
                                      <a:latin typeface="Cambria Math" panose="02040503050406030204" pitchFamily="18" charset="0"/>
                                    </a:rPr>
                                    <m:t>0</m:t>
                                  </m:r>
                                </m:sub>
                              </m:sSub>
                            </m:e>
                            <m:sup>
                              <m:r>
                                <a:rPr lang="en-US" altLang="zh-CN" sz="2000" i="1">
                                  <a:latin typeface="Cambria Math" panose="02040503050406030204" pitchFamily="18" charset="0"/>
                                </a:rPr>
                                <m:t>2</m:t>
                              </m:r>
                            </m:sup>
                          </m:sSup>
                          <m:r>
                            <a:rPr lang="en-US" altLang="zh-CN" sz="2000" i="1">
                              <a:latin typeface="Cambria Math" panose="02040503050406030204" pitchFamily="18" charset="0"/>
                            </a:rPr>
                            <m:t>𝑑𝑉</m:t>
                          </m:r>
                        </m:e>
                      </m:nary>
                      <m:r>
                        <a:rPr lang="en-US" altLang="zh-CN" sz="2000" i="1">
                          <a:latin typeface="Cambria Math" panose="02040503050406030204" pitchFamily="18" charset="0"/>
                        </a:rPr>
                        <m:t>=</m:t>
                      </m:r>
                      <m:r>
                        <a:rPr lang="en-US" altLang="zh-CN" sz="2000" i="1">
                          <a:latin typeface="Cambria Math" panose="02040503050406030204" pitchFamily="18" charset="0"/>
                        </a:rPr>
                        <m:t>𝑘</m:t>
                      </m:r>
                      <m:f>
                        <m:fPr>
                          <m:ctrlPr>
                            <a:rPr lang="en-US" altLang="zh-CN" sz="2000" i="1">
                              <a:latin typeface="Cambria Math" panose="02040503050406030204" pitchFamily="18" charset="0"/>
                            </a:rPr>
                          </m:ctrlPr>
                        </m:fPr>
                        <m:num>
                          <m:sSup>
                            <m:sSupPr>
                              <m:ctrlPr>
                                <a:rPr lang="en-US" altLang="zh-CN" sz="2000" i="1">
                                  <a:latin typeface="Cambria Math" panose="02040503050406030204" pitchFamily="18" charset="0"/>
                                </a:rPr>
                              </m:ctrlPr>
                            </m:sSupPr>
                            <m:e>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𝜇</m:t>
                                  </m:r>
                                </m:e>
                                <m:sub>
                                  <m:r>
                                    <a:rPr lang="en-US" altLang="zh-CN" sz="2000" i="1">
                                      <a:latin typeface="Cambria Math" panose="02040503050406030204" pitchFamily="18" charset="0"/>
                                    </a:rPr>
                                    <m:t>𝑟</m:t>
                                  </m:r>
                                </m:sub>
                              </m:sSub>
                            </m:e>
                            <m:sup>
                              <m:r>
                                <a:rPr lang="en-US" altLang="zh-CN" sz="2000" i="1">
                                  <a:latin typeface="Cambria Math" panose="02040503050406030204" pitchFamily="18" charset="0"/>
                                </a:rPr>
                                <m:t>′′</m:t>
                              </m:r>
                            </m:sup>
                          </m:sSup>
                        </m:num>
                        <m:den>
                          <m:sSup>
                            <m:sSupPr>
                              <m:ctrlPr>
                                <a:rPr lang="en-US" altLang="zh-CN" sz="2000" i="1">
                                  <a:latin typeface="Cambria Math" panose="02040503050406030204" pitchFamily="18" charset="0"/>
                                </a:rPr>
                              </m:ctrlPr>
                            </m:sSupPr>
                            <m:e>
                              <m:sSup>
                                <m:sSupPr>
                                  <m:ctrlPr>
                                    <a:rPr lang="en-US" altLang="zh-CN" sz="2000" i="1">
                                      <a:latin typeface="Cambria Math" panose="02040503050406030204" pitchFamily="18" charset="0"/>
                                    </a:rPr>
                                  </m:ctrlPr>
                                </m:sSupPr>
                                <m:e>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𝜇</m:t>
                                      </m:r>
                                    </m:e>
                                    <m:sub>
                                      <m:r>
                                        <a:rPr lang="en-US" altLang="zh-CN" sz="2000" i="1">
                                          <a:latin typeface="Cambria Math" panose="02040503050406030204" pitchFamily="18" charset="0"/>
                                        </a:rPr>
                                        <m:t>𝑟</m:t>
                                      </m:r>
                                    </m:sub>
                                  </m:sSub>
                                </m:e>
                                <m:sup>
                                  <m:r>
                                    <a:rPr lang="en-US" altLang="zh-CN" sz="2000" i="1">
                                      <a:latin typeface="Cambria Math" panose="02040503050406030204" pitchFamily="18" charset="0"/>
                                    </a:rPr>
                                    <m:t>′</m:t>
                                  </m:r>
                                </m:sup>
                              </m:sSup>
                            </m:e>
                            <m:sup>
                              <m:r>
                                <a:rPr lang="en-US" altLang="zh-CN" sz="2000" i="1">
                                  <a:latin typeface="Cambria Math" panose="02040503050406030204" pitchFamily="18" charset="0"/>
                                </a:rPr>
                                <m:t>2</m:t>
                              </m:r>
                            </m:sup>
                          </m:sSup>
                          <m:r>
                            <a:rPr lang="en-US" altLang="zh-CN" sz="2000" i="1">
                              <a:latin typeface="Cambria Math" panose="02040503050406030204" pitchFamily="18" charset="0"/>
                            </a:rPr>
                            <m:t>+</m:t>
                          </m:r>
                          <m:sSup>
                            <m:sSupPr>
                              <m:ctrlPr>
                                <a:rPr lang="en-US" altLang="zh-CN" sz="2000" i="1">
                                  <a:latin typeface="Cambria Math" panose="02040503050406030204" pitchFamily="18" charset="0"/>
                                </a:rPr>
                              </m:ctrlPr>
                            </m:sSupPr>
                            <m:e>
                              <m:sSup>
                                <m:sSupPr>
                                  <m:ctrlPr>
                                    <a:rPr lang="en-US" altLang="zh-CN" sz="2000" i="1">
                                      <a:latin typeface="Cambria Math" panose="02040503050406030204" pitchFamily="18" charset="0"/>
                                    </a:rPr>
                                  </m:ctrlPr>
                                </m:sSupPr>
                                <m:e>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𝜇</m:t>
                                      </m:r>
                                    </m:e>
                                    <m:sub>
                                      <m:r>
                                        <a:rPr lang="en-US" altLang="zh-CN" sz="2000" i="1">
                                          <a:latin typeface="Cambria Math" panose="02040503050406030204" pitchFamily="18" charset="0"/>
                                        </a:rPr>
                                        <m:t>𝑟</m:t>
                                      </m:r>
                                    </m:sub>
                                  </m:sSub>
                                </m:e>
                                <m:sup>
                                  <m:r>
                                    <a:rPr lang="en-US" altLang="zh-CN" sz="2000" i="1">
                                      <a:latin typeface="Cambria Math" panose="02040503050406030204" pitchFamily="18" charset="0"/>
                                    </a:rPr>
                                    <m:t>′′</m:t>
                                  </m:r>
                                </m:sup>
                              </m:sSup>
                            </m:e>
                            <m:sup>
                              <m:r>
                                <a:rPr lang="en-US" altLang="zh-CN" sz="2000" i="1">
                                  <a:latin typeface="Cambria Math" panose="02040503050406030204" pitchFamily="18" charset="0"/>
                                </a:rPr>
                                <m:t>2</m:t>
                              </m:r>
                            </m:sup>
                          </m:sSup>
                        </m:den>
                      </m:f>
                    </m:oMath>
                  </m:oMathPara>
                </a14:m>
                <a:endParaRPr lang="en-US" altLang="zh-CN" sz="2000" i="1" dirty="0">
                  <a:latin typeface="Cambria Math" panose="02040503050406030204" pitchFamily="18" charset="0"/>
                </a:endParaRPr>
              </a:p>
              <a:p>
                <a:pPr marL="0" indent="0" defTabSz="914400">
                  <a:lnSpc>
                    <a:spcPct val="150000"/>
                  </a:lnSpc>
                  <a:buNone/>
                  <a:defRPr/>
                </a:pPr>
                <a:r>
                  <a:rPr lang="zh-CN" altLang="en-US" sz="2000" b="1" dirty="0">
                    <a:solidFill>
                      <a:srgbClr val="FF0000"/>
                    </a:solidFill>
                    <a:latin typeface="黑体" panose="02010609060101010101" pitchFamily="49" charset="-122"/>
                    <a:ea typeface="黑体" panose="02010609060101010101" pitchFamily="49" charset="-122"/>
                  </a:rPr>
                  <a:t>通过</a:t>
                </a:r>
                <a14:m>
                  <m:oMath xmlns:m="http://schemas.openxmlformats.org/officeDocument/2006/math">
                    <m:sSub>
                      <m:sSubPr>
                        <m:ctrlPr>
                          <a:rPr lang="en-US" altLang="zh-CN" sz="2000" i="1" smtClean="0">
                            <a:solidFill>
                              <a:srgbClr val="FF0000"/>
                            </a:solidFill>
                            <a:latin typeface="Cambria Math" panose="02040503050406030204" pitchFamily="18" charset="0"/>
                          </a:rPr>
                        </m:ctrlPr>
                      </m:sSubPr>
                      <m:e>
                        <m:r>
                          <a:rPr lang="en-US" altLang="zh-CN" sz="2000" i="1">
                            <a:solidFill>
                              <a:srgbClr val="FF0000"/>
                            </a:solidFill>
                            <a:latin typeface="Cambria Math" panose="02040503050406030204" pitchFamily="18" charset="0"/>
                          </a:rPr>
                          <m:t>𝑅</m:t>
                        </m:r>
                      </m:e>
                      <m:sub>
                        <m:r>
                          <a:rPr lang="en-US" altLang="zh-CN" sz="2000" i="1">
                            <a:solidFill>
                              <a:srgbClr val="FF0000"/>
                            </a:solidFill>
                            <a:latin typeface="Cambria Math" panose="02040503050406030204" pitchFamily="18" charset="0"/>
                          </a:rPr>
                          <m:t>𝑎𝑐</m:t>
                        </m:r>
                        <m:r>
                          <a:rPr lang="en-US" altLang="zh-CN" sz="2000" i="1">
                            <a:solidFill>
                              <a:srgbClr val="FF0000"/>
                            </a:solidFill>
                            <a:latin typeface="Cambria Math" panose="02040503050406030204" pitchFamily="18" charset="0"/>
                          </a:rPr>
                          <m:t>_</m:t>
                        </m:r>
                        <m:r>
                          <a:rPr lang="en-US" altLang="zh-CN" sz="2000" i="1">
                            <a:solidFill>
                              <a:srgbClr val="FF0000"/>
                            </a:solidFill>
                            <a:latin typeface="Cambria Math" panose="02040503050406030204" pitchFamily="18" charset="0"/>
                          </a:rPr>
                          <m:t>𝐻</m:t>
                        </m:r>
                      </m:sub>
                    </m:sSub>
                  </m:oMath>
                </a14:m>
                <a:r>
                  <a:rPr lang="zh-CN" altLang="en-US" sz="2000" b="1" dirty="0">
                    <a:solidFill>
                      <a:srgbClr val="FF0000"/>
                    </a:solidFill>
                    <a:latin typeface="黑体" panose="02010609060101010101" pitchFamily="49" charset="-122"/>
                    <a:ea typeface="黑体" panose="02010609060101010101" pitchFamily="49" charset="-122"/>
                  </a:rPr>
                  <a:t>的结果可以得到磁芯的</a:t>
                </a:r>
                <a14:m>
                  <m:oMath xmlns:m="http://schemas.openxmlformats.org/officeDocument/2006/math">
                    <m:sSup>
                      <m:sSupPr>
                        <m:ctrlPr>
                          <a:rPr lang="en-US" altLang="zh-CN" sz="2000" i="1">
                            <a:solidFill>
                              <a:srgbClr val="FF0000"/>
                            </a:solidFill>
                            <a:latin typeface="Cambria Math" panose="02040503050406030204" pitchFamily="18" charset="0"/>
                          </a:rPr>
                        </m:ctrlPr>
                      </m:sSupPr>
                      <m:e>
                        <m:sSub>
                          <m:sSubPr>
                            <m:ctrlPr>
                              <a:rPr lang="en-US" altLang="zh-CN" sz="2000" i="1">
                                <a:solidFill>
                                  <a:srgbClr val="FF0000"/>
                                </a:solidFill>
                                <a:latin typeface="Cambria Math" panose="02040503050406030204" pitchFamily="18" charset="0"/>
                              </a:rPr>
                            </m:ctrlPr>
                          </m:sSubPr>
                          <m:e>
                            <m:r>
                              <a:rPr lang="zh-CN" altLang="en-US" sz="2000" i="1">
                                <a:solidFill>
                                  <a:srgbClr val="FF0000"/>
                                </a:solidFill>
                                <a:latin typeface="Cambria Math" panose="02040503050406030204" pitchFamily="18" charset="0"/>
                              </a:rPr>
                              <m:t>𝜇</m:t>
                            </m:r>
                          </m:e>
                          <m:sub>
                            <m:r>
                              <a:rPr lang="en-US" altLang="zh-CN" sz="2000" i="1">
                                <a:solidFill>
                                  <a:srgbClr val="FF0000"/>
                                </a:solidFill>
                                <a:latin typeface="Cambria Math" panose="02040503050406030204" pitchFamily="18" charset="0"/>
                              </a:rPr>
                              <m:t>𝑟</m:t>
                            </m:r>
                          </m:sub>
                        </m:sSub>
                      </m:e>
                      <m:sup>
                        <m:r>
                          <a:rPr lang="en-US" altLang="zh-CN" sz="2000" i="1">
                            <a:solidFill>
                              <a:srgbClr val="FF0000"/>
                            </a:solidFill>
                            <a:latin typeface="Cambria Math" panose="02040503050406030204" pitchFamily="18" charset="0"/>
                          </a:rPr>
                          <m:t>′′</m:t>
                        </m:r>
                      </m:sup>
                    </m:sSup>
                  </m:oMath>
                </a14:m>
                <a:r>
                  <a:rPr lang="zh-CN" altLang="en-US" sz="2000" b="1" dirty="0">
                    <a:solidFill>
                      <a:srgbClr val="FF0000"/>
                    </a:solidFill>
                    <a:latin typeface="黑体" panose="02010609060101010101" pitchFamily="49" charset="-122"/>
                    <a:ea typeface="黑体" panose="02010609060101010101" pitchFamily="49" charset="-122"/>
                  </a:rPr>
                  <a:t>参数，认为</a:t>
                </a:r>
                <a14:m>
                  <m:oMath xmlns:m="http://schemas.openxmlformats.org/officeDocument/2006/math">
                    <m:sSup>
                      <m:sSupPr>
                        <m:ctrlPr>
                          <a:rPr lang="en-US" altLang="zh-CN" sz="2000" i="1">
                            <a:solidFill>
                              <a:srgbClr val="FF0000"/>
                            </a:solidFill>
                            <a:latin typeface="Cambria Math" panose="02040503050406030204" pitchFamily="18" charset="0"/>
                          </a:rPr>
                        </m:ctrlPr>
                      </m:sSupPr>
                      <m:e>
                        <m:sSub>
                          <m:sSubPr>
                            <m:ctrlPr>
                              <a:rPr lang="en-US" altLang="zh-CN" sz="2000" i="1">
                                <a:solidFill>
                                  <a:srgbClr val="FF0000"/>
                                </a:solidFill>
                                <a:latin typeface="Cambria Math" panose="02040503050406030204" pitchFamily="18" charset="0"/>
                              </a:rPr>
                            </m:ctrlPr>
                          </m:sSubPr>
                          <m:e>
                            <m:r>
                              <a:rPr lang="zh-CN" altLang="en-US" sz="2000" i="1">
                                <a:solidFill>
                                  <a:srgbClr val="FF0000"/>
                                </a:solidFill>
                                <a:latin typeface="Cambria Math" panose="02040503050406030204" pitchFamily="18" charset="0"/>
                              </a:rPr>
                              <m:t>𝜇</m:t>
                            </m:r>
                          </m:e>
                          <m:sub>
                            <m:r>
                              <a:rPr lang="en-US" altLang="zh-CN" sz="2000" i="1">
                                <a:solidFill>
                                  <a:srgbClr val="FF0000"/>
                                </a:solidFill>
                                <a:latin typeface="Cambria Math" panose="02040503050406030204" pitchFamily="18" charset="0"/>
                              </a:rPr>
                              <m:t>𝑟</m:t>
                            </m:r>
                          </m:sub>
                        </m:sSub>
                      </m:e>
                      <m:sup>
                        <m:r>
                          <a:rPr lang="en-US" altLang="zh-CN" sz="2000" i="1">
                            <a:solidFill>
                              <a:srgbClr val="FF0000"/>
                            </a:solidFill>
                            <a:latin typeface="Cambria Math" panose="02040503050406030204" pitchFamily="18" charset="0"/>
                          </a:rPr>
                          <m:t>′′</m:t>
                        </m:r>
                      </m:sup>
                    </m:sSup>
                  </m:oMath>
                </a14:m>
                <a:r>
                  <a:rPr lang="zh-CN" altLang="en-US" sz="2000" b="1" dirty="0">
                    <a:solidFill>
                      <a:srgbClr val="FF0000"/>
                    </a:solidFill>
                    <a:latin typeface="黑体" panose="02010609060101010101" pitchFamily="49" charset="-122"/>
                    <a:ea typeface="黑体" panose="02010609060101010101" pitchFamily="49" charset="-122"/>
                  </a:rPr>
                  <a:t>是材料固有的参数</a:t>
                </a:r>
                <a:endParaRPr lang="en-US" altLang="zh-CN" sz="2000" b="1" dirty="0">
                  <a:solidFill>
                    <a:srgbClr val="FF0000"/>
                  </a:solidFill>
                  <a:latin typeface="黑体" panose="02010609060101010101" pitchFamily="49" charset="-122"/>
                  <a:ea typeface="黑体" panose="02010609060101010101" pitchFamily="49" charset="-122"/>
                </a:endParaRPr>
              </a:p>
              <a:p>
                <a:pPr algn="just">
                  <a:lnSpc>
                    <a:spcPct val="150000"/>
                  </a:lnSpc>
                </a:pPr>
                <a:r>
                  <a:rPr lang="zh-CN" altLang="en-US" sz="1800" b="1" dirty="0">
                    <a:solidFill>
                      <a:srgbClr val="000000"/>
                    </a:solidFill>
                    <a:latin typeface="黑体" panose="02010609060101010101" pitchFamily="49" charset="-122"/>
                    <a:ea typeface="黑体" panose="02010609060101010101" pitchFamily="49" charset="-122"/>
                  </a:rPr>
                  <a:t>在仿真中任意给定</a:t>
                </a:r>
                <a14:m>
                  <m:oMath xmlns:m="http://schemas.openxmlformats.org/officeDocument/2006/math">
                    <m:sSup>
                      <m:sSupPr>
                        <m:ctrlPr>
                          <a:rPr lang="en-US" altLang="zh-CN" sz="1800" b="1" i="1">
                            <a:solidFill>
                              <a:srgbClr val="000000"/>
                            </a:solidFill>
                            <a:latin typeface="Cambria Math" panose="02040503050406030204" pitchFamily="18" charset="0"/>
                            <a:ea typeface="黑体" panose="02010609060101010101" pitchFamily="49" charset="-122"/>
                          </a:rPr>
                        </m:ctrlPr>
                      </m:sSupPr>
                      <m:e>
                        <m:sSub>
                          <m:sSubPr>
                            <m:ctrlPr>
                              <a:rPr lang="en-US" altLang="zh-CN" sz="1800" b="1" i="1">
                                <a:solidFill>
                                  <a:srgbClr val="000000"/>
                                </a:solidFill>
                                <a:latin typeface="Cambria Math" panose="02040503050406030204" pitchFamily="18" charset="0"/>
                                <a:ea typeface="黑体" panose="02010609060101010101" pitchFamily="49" charset="-122"/>
                              </a:rPr>
                            </m:ctrlPr>
                          </m:sSubPr>
                          <m:e>
                            <m:r>
                              <a:rPr lang="zh-CN" altLang="en-US" sz="1800" b="1">
                                <a:solidFill>
                                  <a:srgbClr val="000000"/>
                                </a:solidFill>
                                <a:latin typeface="Cambria Math" panose="02040503050406030204" pitchFamily="18" charset="0"/>
                                <a:ea typeface="黑体" panose="02010609060101010101" pitchFamily="49" charset="-122"/>
                              </a:rPr>
                              <m:t>𝜇</m:t>
                            </m:r>
                          </m:e>
                          <m:sub>
                            <m:r>
                              <a:rPr lang="en-US" altLang="zh-CN" sz="1800" b="1">
                                <a:solidFill>
                                  <a:srgbClr val="000000"/>
                                </a:solidFill>
                                <a:latin typeface="Cambria Math" panose="02040503050406030204" pitchFamily="18" charset="0"/>
                                <a:ea typeface="黑体" panose="02010609060101010101" pitchFamily="49" charset="-122"/>
                              </a:rPr>
                              <m:t>𝑟</m:t>
                            </m:r>
                          </m:sub>
                        </m:sSub>
                      </m:e>
                      <m:sup>
                        <m:r>
                          <a:rPr lang="en-US" altLang="zh-CN" sz="1800" b="1">
                            <a:solidFill>
                              <a:srgbClr val="000000"/>
                            </a:solidFill>
                            <a:latin typeface="Cambria Math" panose="02040503050406030204" pitchFamily="18" charset="0"/>
                            <a:ea typeface="黑体" panose="02010609060101010101" pitchFamily="49" charset="-122"/>
                          </a:rPr>
                          <m:t>′′</m:t>
                        </m:r>
                      </m:sup>
                    </m:sSup>
                    <m:r>
                      <a:rPr lang="en-US" altLang="zh-CN" sz="1800" b="1">
                        <a:solidFill>
                          <a:srgbClr val="000000"/>
                        </a:solidFill>
                        <a:latin typeface="Cambria Math" panose="02040503050406030204" pitchFamily="18" charset="0"/>
                        <a:ea typeface="黑体" panose="02010609060101010101" pitchFamily="49" charset="-122"/>
                      </a:rPr>
                      <m:t>_0</m:t>
                    </m:r>
                  </m:oMath>
                </a14:m>
                <a:r>
                  <a:rPr lang="zh-CN" altLang="en-US" sz="1800" b="1" dirty="0">
                    <a:solidFill>
                      <a:srgbClr val="000000"/>
                    </a:solidFill>
                    <a:latin typeface="黑体" panose="02010609060101010101" pitchFamily="49" charset="-122"/>
                    <a:ea typeface="黑体" panose="02010609060101010101" pitchFamily="49" charset="-122"/>
                  </a:rPr>
                  <a:t>仿真得到</a:t>
                </a:r>
                <a14:m>
                  <m:oMath xmlns:m="http://schemas.openxmlformats.org/officeDocument/2006/math">
                    <m:sSub>
                      <m:sSubPr>
                        <m:ctrlPr>
                          <a:rPr lang="en-US" altLang="zh-CN" sz="1800" b="1" i="1">
                            <a:solidFill>
                              <a:srgbClr val="000000"/>
                            </a:solidFill>
                            <a:latin typeface="Cambria Math" panose="02040503050406030204" pitchFamily="18" charset="0"/>
                            <a:ea typeface="黑体" panose="02010609060101010101" pitchFamily="49" charset="-122"/>
                          </a:rPr>
                        </m:ctrlPr>
                      </m:sSubPr>
                      <m:e>
                        <m:r>
                          <a:rPr lang="en-US" altLang="zh-CN" sz="1800" b="1">
                            <a:solidFill>
                              <a:srgbClr val="000000"/>
                            </a:solidFill>
                            <a:latin typeface="Cambria Math" panose="02040503050406030204" pitchFamily="18" charset="0"/>
                            <a:ea typeface="黑体" panose="02010609060101010101" pitchFamily="49" charset="-122"/>
                          </a:rPr>
                          <m:t>𝑅</m:t>
                        </m:r>
                      </m:e>
                      <m:sub>
                        <m:r>
                          <a:rPr lang="en-US" altLang="zh-CN" sz="1800" b="1">
                            <a:solidFill>
                              <a:srgbClr val="000000"/>
                            </a:solidFill>
                            <a:latin typeface="Cambria Math" panose="02040503050406030204" pitchFamily="18" charset="0"/>
                            <a:ea typeface="黑体" panose="02010609060101010101" pitchFamily="49" charset="-122"/>
                          </a:rPr>
                          <m:t>𝑎𝑐</m:t>
                        </m:r>
                        <m:r>
                          <a:rPr lang="en-US" altLang="zh-CN" sz="1800" b="1">
                            <a:solidFill>
                              <a:srgbClr val="000000"/>
                            </a:solidFill>
                            <a:latin typeface="Cambria Math" panose="02040503050406030204" pitchFamily="18" charset="0"/>
                            <a:ea typeface="黑体" panose="02010609060101010101" pitchFamily="49" charset="-122"/>
                          </a:rPr>
                          <m:t>_</m:t>
                        </m:r>
                        <m:r>
                          <a:rPr lang="en-US" altLang="zh-CN" sz="1800" b="1">
                            <a:solidFill>
                              <a:srgbClr val="000000"/>
                            </a:solidFill>
                            <a:latin typeface="Cambria Math" panose="02040503050406030204" pitchFamily="18" charset="0"/>
                            <a:ea typeface="黑体" panose="02010609060101010101" pitchFamily="49" charset="-122"/>
                          </a:rPr>
                          <m:t>𝑐𝑜𝑖𝑙</m:t>
                        </m:r>
                      </m:sub>
                    </m:sSub>
                    <m:r>
                      <a:rPr lang="en-US" altLang="zh-CN" sz="1800" b="1">
                        <a:solidFill>
                          <a:srgbClr val="000000"/>
                        </a:solidFill>
                        <a:latin typeface="Cambria Math" panose="02040503050406030204" pitchFamily="18" charset="0"/>
                        <a:ea typeface="黑体" panose="02010609060101010101" pitchFamily="49" charset="-122"/>
                      </a:rPr>
                      <m:t>_0</m:t>
                    </m:r>
                    <m:r>
                      <a:rPr lang="zh-CN" altLang="en-US" sz="1800" b="1">
                        <a:solidFill>
                          <a:srgbClr val="000000"/>
                        </a:solidFill>
                        <a:latin typeface="Cambria Math" panose="02040503050406030204" pitchFamily="18" charset="0"/>
                        <a:ea typeface="黑体" panose="02010609060101010101" pitchFamily="49" charset="-122"/>
                      </a:rPr>
                      <m:t>，</m:t>
                    </m:r>
                  </m:oMath>
                </a14:m>
                <a:r>
                  <a:rPr lang="en-US" altLang="zh-CN" sz="1800" b="1" dirty="0">
                    <a:solidFill>
                      <a:srgbClr val="000000"/>
                    </a:solidFill>
                    <a:latin typeface="黑体" panose="02010609060101010101" pitchFamily="49" charset="-122"/>
                    <a:ea typeface="黑体" panose="02010609060101010101" pitchFamily="49" charset="-122"/>
                  </a:rPr>
                  <a:t> </a:t>
                </a:r>
                <a14:m>
                  <m:oMath xmlns:m="http://schemas.openxmlformats.org/officeDocument/2006/math">
                    <m:sSub>
                      <m:sSubPr>
                        <m:ctrlPr>
                          <a:rPr lang="en-US" altLang="zh-CN" sz="1800" b="1" i="1">
                            <a:solidFill>
                              <a:srgbClr val="000000"/>
                            </a:solidFill>
                            <a:latin typeface="Cambria Math" panose="02040503050406030204" pitchFamily="18" charset="0"/>
                            <a:ea typeface="黑体" panose="02010609060101010101" pitchFamily="49" charset="-122"/>
                          </a:rPr>
                        </m:ctrlPr>
                      </m:sSubPr>
                      <m:e>
                        <m:r>
                          <a:rPr lang="en-US" altLang="zh-CN" sz="1800" b="1">
                            <a:solidFill>
                              <a:srgbClr val="000000"/>
                            </a:solidFill>
                            <a:latin typeface="Cambria Math" panose="02040503050406030204" pitchFamily="18" charset="0"/>
                            <a:ea typeface="黑体" panose="02010609060101010101" pitchFamily="49" charset="-122"/>
                          </a:rPr>
                          <m:t>𝑅</m:t>
                        </m:r>
                      </m:e>
                      <m:sub>
                        <m:r>
                          <a:rPr lang="en-US" altLang="zh-CN" sz="1800" b="1">
                            <a:solidFill>
                              <a:srgbClr val="000000"/>
                            </a:solidFill>
                            <a:latin typeface="Cambria Math" panose="02040503050406030204" pitchFamily="18" charset="0"/>
                            <a:ea typeface="黑体" panose="02010609060101010101" pitchFamily="49" charset="-122"/>
                          </a:rPr>
                          <m:t>𝑎𝑐</m:t>
                        </m:r>
                        <m:r>
                          <a:rPr lang="en-US" altLang="zh-CN" sz="1800" b="1">
                            <a:solidFill>
                              <a:srgbClr val="000000"/>
                            </a:solidFill>
                            <a:latin typeface="Cambria Math" panose="02040503050406030204" pitchFamily="18" charset="0"/>
                            <a:ea typeface="黑体" panose="02010609060101010101" pitchFamily="49" charset="-122"/>
                          </a:rPr>
                          <m:t>_</m:t>
                        </m:r>
                        <m:r>
                          <a:rPr lang="en-US" altLang="zh-CN" sz="1800" b="1">
                            <a:solidFill>
                              <a:srgbClr val="000000"/>
                            </a:solidFill>
                            <a:latin typeface="Cambria Math" panose="02040503050406030204" pitchFamily="18" charset="0"/>
                            <a:ea typeface="黑体" panose="02010609060101010101" pitchFamily="49" charset="-122"/>
                          </a:rPr>
                          <m:t>𝐻</m:t>
                        </m:r>
                      </m:sub>
                    </m:sSub>
                    <m:r>
                      <a:rPr lang="en-US" altLang="zh-CN" sz="1800" b="1">
                        <a:solidFill>
                          <a:srgbClr val="000000"/>
                        </a:solidFill>
                        <a:latin typeface="Cambria Math" panose="02040503050406030204" pitchFamily="18" charset="0"/>
                        <a:ea typeface="黑体" panose="02010609060101010101" pitchFamily="49" charset="-122"/>
                      </a:rPr>
                      <m:t>_0</m:t>
                    </m:r>
                    <m:r>
                      <a:rPr lang="zh-CN" altLang="en-US" sz="1800" b="1">
                        <a:solidFill>
                          <a:srgbClr val="000000"/>
                        </a:solidFill>
                        <a:latin typeface="Cambria Math" panose="02040503050406030204" pitchFamily="18" charset="0"/>
                        <a:ea typeface="黑体" panose="02010609060101010101" pitchFamily="49" charset="-122"/>
                      </a:rPr>
                      <m:t>，</m:t>
                    </m:r>
                  </m:oMath>
                </a14:m>
                <a:r>
                  <a:rPr lang="zh-CN" altLang="en-US" sz="1800" b="1" dirty="0">
                    <a:solidFill>
                      <a:srgbClr val="000000"/>
                    </a:solidFill>
                    <a:latin typeface="黑体" panose="02010609060101010101" pitchFamily="49" charset="-122"/>
                    <a:ea typeface="黑体" panose="02010609060101010101" pitchFamily="49" charset="-122"/>
                  </a:rPr>
                  <a:t>可以求得</a:t>
                </a:r>
                <a14:m>
                  <m:oMath xmlns:m="http://schemas.openxmlformats.org/officeDocument/2006/math">
                    <m:r>
                      <a:rPr lang="en-US" altLang="zh-CN" sz="1800" b="1">
                        <a:solidFill>
                          <a:srgbClr val="000000"/>
                        </a:solidFill>
                        <a:latin typeface="Cambria Math" panose="02040503050406030204" pitchFamily="18" charset="0"/>
                        <a:ea typeface="黑体" panose="02010609060101010101" pitchFamily="49" charset="-122"/>
                      </a:rPr>
                      <m:t>𝑘</m:t>
                    </m:r>
                  </m:oMath>
                </a14:m>
                <a:endParaRPr lang="en-US" altLang="zh-CN" sz="1800" b="1" dirty="0">
                  <a:solidFill>
                    <a:srgbClr val="000000"/>
                  </a:solidFill>
                  <a:latin typeface="黑体" panose="02010609060101010101" pitchFamily="49" charset="-122"/>
                  <a:ea typeface="黑体" panose="02010609060101010101" pitchFamily="49" charset="-122"/>
                </a:endParaRPr>
              </a:p>
              <a:p>
                <a:pPr algn="just">
                  <a:lnSpc>
                    <a:spcPct val="150000"/>
                  </a:lnSpc>
                </a:pPr>
                <a:r>
                  <a:rPr lang="zh-CN" altLang="en-US" sz="1800" b="1" dirty="0">
                    <a:solidFill>
                      <a:srgbClr val="000000"/>
                    </a:solidFill>
                    <a:latin typeface="黑体" panose="02010609060101010101" pitchFamily="49" charset="-122"/>
                    <a:ea typeface="黑体" panose="02010609060101010101" pitchFamily="49" charset="-122"/>
                  </a:rPr>
                  <a:t>测试得到</a:t>
                </a:r>
                <a14:m>
                  <m:oMath xmlns:m="http://schemas.openxmlformats.org/officeDocument/2006/math">
                    <m:sSub>
                      <m:sSubPr>
                        <m:ctrlPr>
                          <a:rPr lang="en-US" altLang="zh-CN" sz="1800" b="1" i="1">
                            <a:solidFill>
                              <a:srgbClr val="000000"/>
                            </a:solidFill>
                            <a:latin typeface="Cambria Math" panose="02040503050406030204" pitchFamily="18" charset="0"/>
                            <a:ea typeface="黑体" panose="02010609060101010101" pitchFamily="49" charset="-122"/>
                          </a:rPr>
                        </m:ctrlPr>
                      </m:sSubPr>
                      <m:e>
                        <m:r>
                          <a:rPr lang="en-US" altLang="zh-CN" sz="1800" b="1">
                            <a:solidFill>
                              <a:srgbClr val="000000"/>
                            </a:solidFill>
                            <a:latin typeface="Cambria Math" panose="02040503050406030204" pitchFamily="18" charset="0"/>
                            <a:ea typeface="黑体" panose="02010609060101010101" pitchFamily="49" charset="-122"/>
                          </a:rPr>
                          <m:t>𝑅</m:t>
                        </m:r>
                      </m:e>
                      <m:sub>
                        <m:r>
                          <a:rPr lang="en-US" altLang="zh-CN" sz="1800" b="1">
                            <a:solidFill>
                              <a:srgbClr val="000000"/>
                            </a:solidFill>
                            <a:latin typeface="Cambria Math" panose="02040503050406030204" pitchFamily="18" charset="0"/>
                            <a:ea typeface="黑体" panose="02010609060101010101" pitchFamily="49" charset="-122"/>
                          </a:rPr>
                          <m:t>𝑎𝑐</m:t>
                        </m:r>
                        <m:r>
                          <a:rPr lang="en-US" altLang="zh-CN" sz="1800" b="1">
                            <a:solidFill>
                              <a:srgbClr val="000000"/>
                            </a:solidFill>
                            <a:latin typeface="Cambria Math" panose="02040503050406030204" pitchFamily="18" charset="0"/>
                            <a:ea typeface="黑体" panose="02010609060101010101" pitchFamily="49" charset="-122"/>
                          </a:rPr>
                          <m:t>_</m:t>
                        </m:r>
                        <m:r>
                          <a:rPr lang="en-US" altLang="zh-CN" sz="1800" b="1">
                            <a:solidFill>
                              <a:srgbClr val="000000"/>
                            </a:solidFill>
                            <a:latin typeface="Cambria Math" panose="02040503050406030204" pitchFamily="18" charset="0"/>
                            <a:ea typeface="黑体" panose="02010609060101010101" pitchFamily="49" charset="-122"/>
                          </a:rPr>
                          <m:t>𝑡𝑜𝑡𝑎𝑙</m:t>
                        </m:r>
                      </m:sub>
                    </m:sSub>
                  </m:oMath>
                </a14:m>
                <a:r>
                  <a:rPr lang="zh-CN" altLang="en-US" sz="1800" b="1" dirty="0">
                    <a:solidFill>
                      <a:srgbClr val="000000"/>
                    </a:solidFill>
                    <a:latin typeface="黑体" panose="02010609060101010101" pitchFamily="49" charset="-122"/>
                    <a:ea typeface="黑体" panose="02010609060101010101" pitchFamily="49" charset="-122"/>
                  </a:rPr>
                  <a:t>，减去</a:t>
                </a:r>
                <a14:m>
                  <m:oMath xmlns:m="http://schemas.openxmlformats.org/officeDocument/2006/math">
                    <m:sSub>
                      <m:sSubPr>
                        <m:ctrlPr>
                          <a:rPr lang="en-US" altLang="zh-CN" sz="1800" b="1" i="1">
                            <a:solidFill>
                              <a:srgbClr val="000000"/>
                            </a:solidFill>
                            <a:latin typeface="Cambria Math" panose="02040503050406030204" pitchFamily="18" charset="0"/>
                            <a:ea typeface="黑体" panose="02010609060101010101" pitchFamily="49" charset="-122"/>
                          </a:rPr>
                        </m:ctrlPr>
                      </m:sSubPr>
                      <m:e>
                        <m:r>
                          <a:rPr lang="en-US" altLang="zh-CN" sz="1800" b="1">
                            <a:solidFill>
                              <a:srgbClr val="000000"/>
                            </a:solidFill>
                            <a:latin typeface="Cambria Math" panose="02040503050406030204" pitchFamily="18" charset="0"/>
                            <a:ea typeface="黑体" panose="02010609060101010101" pitchFamily="49" charset="-122"/>
                          </a:rPr>
                          <m:t>𝑅</m:t>
                        </m:r>
                      </m:e>
                      <m:sub>
                        <m:r>
                          <a:rPr lang="en-US" altLang="zh-CN" sz="1800" b="1">
                            <a:solidFill>
                              <a:srgbClr val="000000"/>
                            </a:solidFill>
                            <a:latin typeface="Cambria Math" panose="02040503050406030204" pitchFamily="18" charset="0"/>
                            <a:ea typeface="黑体" panose="02010609060101010101" pitchFamily="49" charset="-122"/>
                          </a:rPr>
                          <m:t>𝑎𝑐</m:t>
                        </m:r>
                        <m:r>
                          <a:rPr lang="en-US" altLang="zh-CN" sz="1800" b="1">
                            <a:solidFill>
                              <a:srgbClr val="000000"/>
                            </a:solidFill>
                            <a:latin typeface="Cambria Math" panose="02040503050406030204" pitchFamily="18" charset="0"/>
                            <a:ea typeface="黑体" panose="02010609060101010101" pitchFamily="49" charset="-122"/>
                          </a:rPr>
                          <m:t>_</m:t>
                        </m:r>
                        <m:r>
                          <a:rPr lang="en-US" altLang="zh-CN" sz="1800" b="1">
                            <a:solidFill>
                              <a:srgbClr val="000000"/>
                            </a:solidFill>
                            <a:latin typeface="Cambria Math" panose="02040503050406030204" pitchFamily="18" charset="0"/>
                            <a:ea typeface="黑体" panose="02010609060101010101" pitchFamily="49" charset="-122"/>
                          </a:rPr>
                          <m:t>𝑐𝑜𝑖𝑙</m:t>
                        </m:r>
                      </m:sub>
                    </m:sSub>
                    <m:r>
                      <a:rPr lang="en-US" altLang="zh-CN" sz="1800" b="1">
                        <a:solidFill>
                          <a:srgbClr val="000000"/>
                        </a:solidFill>
                        <a:latin typeface="Cambria Math" panose="02040503050406030204" pitchFamily="18" charset="0"/>
                        <a:ea typeface="黑体" panose="02010609060101010101" pitchFamily="49" charset="-122"/>
                      </a:rPr>
                      <m:t>_0</m:t>
                    </m:r>
                  </m:oMath>
                </a14:m>
                <a:r>
                  <a:rPr lang="zh-CN" altLang="en-US" sz="1800" b="1" dirty="0">
                    <a:solidFill>
                      <a:srgbClr val="000000"/>
                    </a:solidFill>
                    <a:latin typeface="黑体" panose="02010609060101010101" pitchFamily="49" charset="-122"/>
                    <a:ea typeface="黑体" panose="02010609060101010101" pitchFamily="49" charset="-122"/>
                  </a:rPr>
                  <a:t>，得到</a:t>
                </a:r>
                <a14:m>
                  <m:oMath xmlns:m="http://schemas.openxmlformats.org/officeDocument/2006/math">
                    <m:sSub>
                      <m:sSubPr>
                        <m:ctrlPr>
                          <a:rPr lang="en-US" altLang="zh-CN" sz="1800" b="1" i="1">
                            <a:solidFill>
                              <a:srgbClr val="000000"/>
                            </a:solidFill>
                            <a:latin typeface="Cambria Math" panose="02040503050406030204" pitchFamily="18" charset="0"/>
                            <a:ea typeface="黑体" panose="02010609060101010101" pitchFamily="49" charset="-122"/>
                          </a:rPr>
                        </m:ctrlPr>
                      </m:sSubPr>
                      <m:e>
                        <m:r>
                          <a:rPr lang="en-US" altLang="zh-CN" sz="1800" b="1">
                            <a:solidFill>
                              <a:srgbClr val="000000"/>
                            </a:solidFill>
                            <a:latin typeface="Cambria Math" panose="02040503050406030204" pitchFamily="18" charset="0"/>
                            <a:ea typeface="黑体" panose="02010609060101010101" pitchFamily="49" charset="-122"/>
                          </a:rPr>
                          <m:t>𝑅</m:t>
                        </m:r>
                      </m:e>
                      <m:sub>
                        <m:r>
                          <a:rPr lang="en-US" altLang="zh-CN" sz="1800" b="1">
                            <a:solidFill>
                              <a:srgbClr val="000000"/>
                            </a:solidFill>
                            <a:latin typeface="Cambria Math" panose="02040503050406030204" pitchFamily="18" charset="0"/>
                            <a:ea typeface="黑体" panose="02010609060101010101" pitchFamily="49" charset="-122"/>
                          </a:rPr>
                          <m:t>𝑎𝑐</m:t>
                        </m:r>
                        <m:r>
                          <a:rPr lang="en-US" altLang="zh-CN" sz="1800" b="1">
                            <a:solidFill>
                              <a:srgbClr val="000000"/>
                            </a:solidFill>
                            <a:latin typeface="Cambria Math" panose="02040503050406030204" pitchFamily="18" charset="0"/>
                            <a:ea typeface="黑体" panose="02010609060101010101" pitchFamily="49" charset="-122"/>
                          </a:rPr>
                          <m:t>_</m:t>
                        </m:r>
                        <m:r>
                          <a:rPr lang="en-US" altLang="zh-CN" sz="1800" b="1">
                            <a:solidFill>
                              <a:srgbClr val="000000"/>
                            </a:solidFill>
                            <a:latin typeface="Cambria Math" panose="02040503050406030204" pitchFamily="18" charset="0"/>
                            <a:ea typeface="黑体" panose="02010609060101010101" pitchFamily="49" charset="-122"/>
                          </a:rPr>
                          <m:t>𝐻</m:t>
                        </m:r>
                      </m:sub>
                    </m:sSub>
                  </m:oMath>
                </a14:m>
                <a:r>
                  <a:rPr lang="zh-CN" altLang="en-US" sz="1800" b="1" dirty="0">
                    <a:solidFill>
                      <a:srgbClr val="000000"/>
                    </a:solidFill>
                    <a:latin typeface="黑体" panose="02010609060101010101" pitchFamily="49" charset="-122"/>
                    <a:ea typeface="黑体" panose="02010609060101010101" pitchFamily="49" charset="-122"/>
                  </a:rPr>
                  <a:t>，已知</a:t>
                </a:r>
                <a14:m>
                  <m:oMath xmlns:m="http://schemas.openxmlformats.org/officeDocument/2006/math">
                    <m:r>
                      <a:rPr lang="en-US" altLang="zh-CN" sz="1800" b="1">
                        <a:solidFill>
                          <a:srgbClr val="000000"/>
                        </a:solidFill>
                        <a:latin typeface="Cambria Math" panose="02040503050406030204" pitchFamily="18" charset="0"/>
                        <a:ea typeface="黑体" panose="02010609060101010101" pitchFamily="49" charset="-122"/>
                      </a:rPr>
                      <m:t>𝑘</m:t>
                    </m:r>
                  </m:oMath>
                </a14:m>
                <a:r>
                  <a:rPr lang="zh-CN" altLang="en-US" sz="1800" b="1" dirty="0">
                    <a:solidFill>
                      <a:srgbClr val="000000"/>
                    </a:solidFill>
                    <a:latin typeface="黑体" panose="02010609060101010101" pitchFamily="49" charset="-122"/>
                    <a:ea typeface="黑体" panose="02010609060101010101" pitchFamily="49" charset="-122"/>
                  </a:rPr>
                  <a:t>求得</a:t>
                </a:r>
                <a14:m>
                  <m:oMath xmlns:m="http://schemas.openxmlformats.org/officeDocument/2006/math">
                    <m:sSup>
                      <m:sSupPr>
                        <m:ctrlPr>
                          <a:rPr lang="en-US" altLang="zh-CN" sz="1800" b="1" i="1">
                            <a:solidFill>
                              <a:srgbClr val="000000"/>
                            </a:solidFill>
                            <a:latin typeface="Cambria Math" panose="02040503050406030204" pitchFamily="18" charset="0"/>
                            <a:ea typeface="黑体" panose="02010609060101010101" pitchFamily="49" charset="-122"/>
                          </a:rPr>
                        </m:ctrlPr>
                      </m:sSupPr>
                      <m:e>
                        <m:sSub>
                          <m:sSubPr>
                            <m:ctrlPr>
                              <a:rPr lang="en-US" altLang="zh-CN" sz="1800" b="1" i="1">
                                <a:solidFill>
                                  <a:srgbClr val="000000"/>
                                </a:solidFill>
                                <a:latin typeface="Cambria Math" panose="02040503050406030204" pitchFamily="18" charset="0"/>
                                <a:ea typeface="黑体" panose="02010609060101010101" pitchFamily="49" charset="-122"/>
                              </a:rPr>
                            </m:ctrlPr>
                          </m:sSubPr>
                          <m:e>
                            <m:r>
                              <a:rPr lang="zh-CN" altLang="en-US" sz="1800" b="1">
                                <a:solidFill>
                                  <a:srgbClr val="000000"/>
                                </a:solidFill>
                                <a:latin typeface="Cambria Math" panose="02040503050406030204" pitchFamily="18" charset="0"/>
                                <a:ea typeface="黑体" panose="02010609060101010101" pitchFamily="49" charset="-122"/>
                              </a:rPr>
                              <m:t>𝜇</m:t>
                            </m:r>
                          </m:e>
                          <m:sub>
                            <m:r>
                              <a:rPr lang="en-US" altLang="zh-CN" sz="1800" b="1">
                                <a:solidFill>
                                  <a:srgbClr val="000000"/>
                                </a:solidFill>
                                <a:latin typeface="Cambria Math" panose="02040503050406030204" pitchFamily="18" charset="0"/>
                                <a:ea typeface="黑体" panose="02010609060101010101" pitchFamily="49" charset="-122"/>
                              </a:rPr>
                              <m:t>𝑟</m:t>
                            </m:r>
                          </m:sub>
                        </m:sSub>
                      </m:e>
                      <m:sup>
                        <m:r>
                          <a:rPr lang="en-US" altLang="zh-CN" sz="1800" b="1">
                            <a:solidFill>
                              <a:srgbClr val="000000"/>
                            </a:solidFill>
                            <a:latin typeface="Cambria Math" panose="02040503050406030204" pitchFamily="18" charset="0"/>
                            <a:ea typeface="黑体" panose="02010609060101010101" pitchFamily="49" charset="-122"/>
                          </a:rPr>
                          <m:t>′′</m:t>
                        </m:r>
                      </m:sup>
                    </m:sSup>
                  </m:oMath>
                </a14:m>
                <a:endParaRPr lang="en-US" altLang="zh-CN" sz="1800" b="1" dirty="0">
                  <a:solidFill>
                    <a:srgbClr val="000000"/>
                  </a:solidFill>
                  <a:latin typeface="黑体" panose="02010609060101010101" pitchFamily="49" charset="-122"/>
                  <a:ea typeface="黑体" panose="02010609060101010101" pitchFamily="49" charset="-122"/>
                </a:endParaRPr>
              </a:p>
              <a:p>
                <a:pPr marL="0" indent="0" algn="just">
                  <a:lnSpc>
                    <a:spcPct val="150000"/>
                  </a:lnSpc>
                  <a:buNone/>
                </a:pPr>
                <a:r>
                  <a:rPr lang="zh-CN" altLang="en-US" sz="2000" b="1" dirty="0">
                    <a:solidFill>
                      <a:srgbClr val="FF0000"/>
                    </a:solidFill>
                    <a:latin typeface="黑体" panose="02010609060101010101" pitchFamily="49" charset="-122"/>
                    <a:ea typeface="黑体" panose="02010609060101010101" pitchFamily="49" charset="-122"/>
                  </a:rPr>
                  <a:t>将</a:t>
                </a:r>
                <a14:m>
                  <m:oMath xmlns:m="http://schemas.openxmlformats.org/officeDocument/2006/math">
                    <m:sSup>
                      <m:sSupPr>
                        <m:ctrlPr>
                          <a:rPr lang="en-US" altLang="zh-CN" sz="2000" b="1" i="1">
                            <a:solidFill>
                              <a:srgbClr val="FF0000"/>
                            </a:solidFill>
                            <a:latin typeface="Cambria Math" panose="02040503050406030204" pitchFamily="18" charset="0"/>
                            <a:ea typeface="黑体" panose="02010609060101010101" pitchFamily="49" charset="-122"/>
                          </a:rPr>
                        </m:ctrlPr>
                      </m:sSupPr>
                      <m:e>
                        <m:sSub>
                          <m:sSubPr>
                            <m:ctrlPr>
                              <a:rPr lang="en-US" altLang="zh-CN" sz="2000" b="1" i="1">
                                <a:solidFill>
                                  <a:srgbClr val="FF0000"/>
                                </a:solidFill>
                                <a:latin typeface="Cambria Math" panose="02040503050406030204" pitchFamily="18" charset="0"/>
                                <a:ea typeface="黑体" panose="02010609060101010101" pitchFamily="49" charset="-122"/>
                              </a:rPr>
                            </m:ctrlPr>
                          </m:sSubPr>
                          <m:e>
                            <m:r>
                              <a:rPr lang="zh-CN" altLang="en-US" sz="2000" b="1">
                                <a:solidFill>
                                  <a:srgbClr val="FF0000"/>
                                </a:solidFill>
                                <a:latin typeface="Cambria Math" panose="02040503050406030204" pitchFamily="18" charset="0"/>
                                <a:ea typeface="黑体" panose="02010609060101010101" pitchFamily="49" charset="-122"/>
                              </a:rPr>
                              <m:t>𝜇</m:t>
                            </m:r>
                          </m:e>
                          <m:sub>
                            <m:r>
                              <a:rPr lang="en-US" altLang="zh-CN" sz="2000" b="1">
                                <a:solidFill>
                                  <a:srgbClr val="FF0000"/>
                                </a:solidFill>
                                <a:latin typeface="Cambria Math" panose="02040503050406030204" pitchFamily="18" charset="0"/>
                                <a:ea typeface="黑体" panose="02010609060101010101" pitchFamily="49" charset="-122"/>
                              </a:rPr>
                              <m:t>𝑟</m:t>
                            </m:r>
                          </m:sub>
                        </m:sSub>
                      </m:e>
                      <m:sup>
                        <m:r>
                          <a:rPr lang="en-US" altLang="zh-CN" sz="2000" b="1">
                            <a:solidFill>
                              <a:srgbClr val="FF0000"/>
                            </a:solidFill>
                            <a:latin typeface="Cambria Math" panose="02040503050406030204" pitchFamily="18" charset="0"/>
                            <a:ea typeface="黑体" panose="02010609060101010101" pitchFamily="49" charset="-122"/>
                          </a:rPr>
                          <m:t>′′</m:t>
                        </m:r>
                      </m:sup>
                    </m:sSup>
                    <m:r>
                      <a:rPr lang="en-US" altLang="zh-CN" sz="2000" b="1" smtClean="0">
                        <a:solidFill>
                          <a:srgbClr val="FF0000"/>
                        </a:solidFill>
                        <a:latin typeface="Cambria Math" panose="02040503050406030204" pitchFamily="18" charset="0"/>
                        <a:ea typeface="黑体" panose="02010609060101010101" pitchFamily="49" charset="-122"/>
                      </a:rPr>
                      <m:t> </m:t>
                    </m:r>
                  </m:oMath>
                </a14:m>
                <a:r>
                  <a:rPr lang="zh-CN" altLang="en-US" sz="2000" b="1" dirty="0">
                    <a:solidFill>
                      <a:srgbClr val="FF0000"/>
                    </a:solidFill>
                    <a:latin typeface="黑体" panose="02010609060101010101" pitchFamily="49" charset="-122"/>
                    <a:ea typeface="黑体" panose="02010609060101010101" pitchFamily="49" charset="-122"/>
                  </a:rPr>
                  <a:t>代入仿真模型可以得到任意尺寸下的磁芯线圈的损耗</a:t>
                </a:r>
                <a:endParaRPr lang="en-US" altLang="zh-CN" sz="2000" b="1" dirty="0">
                  <a:solidFill>
                    <a:srgbClr val="FF0000"/>
                  </a:solidFill>
                  <a:latin typeface="黑体" panose="02010609060101010101" pitchFamily="49" charset="-122"/>
                  <a:ea typeface="黑体" panose="02010609060101010101" pitchFamily="49" charset="-122"/>
                </a:endParaRPr>
              </a:p>
            </p:txBody>
          </p:sp>
        </mc:Choice>
        <mc:Fallback xmlns="">
          <p:sp>
            <p:nvSpPr>
              <p:cNvPr id="15" name="Rectangle 10">
                <a:extLst>
                  <a:ext uri="{FF2B5EF4-FFF2-40B4-BE49-F238E27FC236}">
                    <a16:creationId xmlns:a16="http://schemas.microsoft.com/office/drawing/2014/main" id="{4EE78D0A-2C7E-4042-BBD9-C1E555B4D08F}"/>
                  </a:ext>
                </a:extLst>
              </p:cNvPr>
              <p:cNvSpPr txBox="1">
                <a:spLocks noRot="1" noChangeAspect="1" noMove="1" noResize="1" noEditPoints="1" noAdjustHandles="1" noChangeArrowheads="1" noChangeShapeType="1" noTextEdit="1"/>
              </p:cNvSpPr>
              <p:nvPr/>
            </p:nvSpPr>
            <p:spPr bwMode="auto">
              <a:xfrm>
                <a:off x="197574" y="1052736"/>
                <a:ext cx="11796852" cy="5726580"/>
              </a:xfrm>
              <a:prstGeom prst="rect">
                <a:avLst/>
              </a:prstGeom>
              <a:blipFill>
                <a:blip r:embed="rId3"/>
                <a:stretch>
                  <a:fillRect l="-51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387C64FE-11BA-45D6-99FA-E080D411FEC9}"/>
                  </a:ext>
                </a:extLst>
              </p:cNvPr>
              <p:cNvSpPr txBox="1"/>
              <p:nvPr/>
            </p:nvSpPr>
            <p:spPr>
              <a:xfrm>
                <a:off x="9480376" y="3068960"/>
                <a:ext cx="2599448" cy="646331"/>
              </a:xfrm>
              <a:prstGeom prst="rect">
                <a:avLst/>
              </a:prstGeom>
              <a:noFill/>
              <a:ln w="28575">
                <a:solidFill>
                  <a:srgbClr val="0000FF"/>
                </a:solidFill>
                <a:prstDash val="sysDash"/>
              </a:ln>
            </p:spPr>
            <p:txBody>
              <a:bodyPr wrap="square">
                <a:spAutoFit/>
              </a:bodyPr>
              <a:lstStyle/>
              <a:p>
                <a:pPr algn="just"/>
                <a14:m>
                  <m:oMath xmlns:m="http://schemas.openxmlformats.org/officeDocument/2006/math">
                    <m:r>
                      <a:rPr lang="zh-CN" altLang="en-US" sz="1800" i="1" smtClean="0">
                        <a:solidFill>
                          <a:srgbClr val="0000FF"/>
                        </a:solidFill>
                        <a:latin typeface="Cambria Math" panose="02040503050406030204" pitchFamily="18" charset="0"/>
                      </a:rPr>
                      <m:t>𝜔</m:t>
                    </m:r>
                  </m:oMath>
                </a14:m>
                <a:r>
                  <a:rPr lang="zh-CN" altLang="en-US" dirty="0">
                    <a:solidFill>
                      <a:srgbClr val="0000FF"/>
                    </a:solidFill>
                  </a:rPr>
                  <a:t>为角频率</a:t>
                </a:r>
                <a:endParaRPr lang="en-US" altLang="zh-CN" dirty="0">
                  <a:solidFill>
                    <a:srgbClr val="0000FF"/>
                  </a:solidFill>
                </a:endParaRPr>
              </a:p>
              <a:p>
                <a:pPr algn="just"/>
                <a14:m>
                  <m:oMath xmlns:m="http://schemas.openxmlformats.org/officeDocument/2006/math">
                    <m:r>
                      <a:rPr lang="en-US" altLang="zh-CN" b="0" i="1" smtClean="0">
                        <a:solidFill>
                          <a:srgbClr val="0000FF"/>
                        </a:solidFill>
                        <a:latin typeface="Cambria Math" panose="02040503050406030204" pitchFamily="18" charset="0"/>
                      </a:rPr>
                      <m:t>𝐼</m:t>
                    </m:r>
                  </m:oMath>
                </a14:m>
                <a:r>
                  <a:rPr lang="zh-CN" altLang="en-US" dirty="0">
                    <a:solidFill>
                      <a:srgbClr val="0000FF"/>
                    </a:solidFill>
                  </a:rPr>
                  <a:t>为输入线圈电流的幅值</a:t>
                </a:r>
              </a:p>
            </p:txBody>
          </p:sp>
        </mc:Choice>
        <mc:Fallback xmlns="">
          <p:sp>
            <p:nvSpPr>
              <p:cNvPr id="6" name="文本框 5">
                <a:extLst>
                  <a:ext uri="{FF2B5EF4-FFF2-40B4-BE49-F238E27FC236}">
                    <a16:creationId xmlns:a16="http://schemas.microsoft.com/office/drawing/2014/main" id="{387C64FE-11BA-45D6-99FA-E080D411FEC9}"/>
                  </a:ext>
                </a:extLst>
              </p:cNvPr>
              <p:cNvSpPr txBox="1">
                <a:spLocks noRot="1" noChangeAspect="1" noMove="1" noResize="1" noEditPoints="1" noAdjustHandles="1" noChangeArrowheads="1" noChangeShapeType="1" noTextEdit="1"/>
              </p:cNvSpPr>
              <p:nvPr/>
            </p:nvSpPr>
            <p:spPr>
              <a:xfrm>
                <a:off x="9480376" y="3068960"/>
                <a:ext cx="2599448" cy="646331"/>
              </a:xfrm>
              <a:prstGeom prst="rect">
                <a:avLst/>
              </a:prstGeom>
              <a:blipFill>
                <a:blip r:embed="rId4"/>
                <a:stretch>
                  <a:fillRect t="-2703" r="-694" b="-10811"/>
                </a:stretch>
              </a:blipFill>
              <a:ln w="28575">
                <a:solidFill>
                  <a:srgbClr val="0000FF"/>
                </a:solidFill>
                <a:prstDash val="sysDash"/>
              </a:ln>
            </p:spPr>
            <p:txBody>
              <a:bodyPr/>
              <a:lstStyle/>
              <a:p>
                <a:r>
                  <a:rPr lang="zh-CN" altLang="en-US">
                    <a:noFill/>
                  </a:rPr>
                  <a:t> </a:t>
                </a:r>
              </a:p>
            </p:txBody>
          </p:sp>
        </mc:Fallback>
      </mc:AlternateContent>
    </p:spTree>
    <p:extLst>
      <p:ext uri="{BB962C8B-B14F-4D97-AF65-F5344CB8AC3E}">
        <p14:creationId xmlns:p14="http://schemas.microsoft.com/office/powerpoint/2010/main" val="172897388"/>
      </p:ext>
    </p:extLst>
  </p:cSld>
  <p:clrMapOvr>
    <a:masterClrMapping/>
  </p:clrMapOvr>
  <p:transition advTm="1359"/>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6">
            <a:extLst>
              <a:ext uri="{FF2B5EF4-FFF2-40B4-BE49-F238E27FC236}">
                <a16:creationId xmlns:a16="http://schemas.microsoft.com/office/drawing/2014/main" id="{CD81A8CD-6987-4019-819D-4F7DEE8B641C}"/>
              </a:ext>
            </a:extLst>
          </p:cNvPr>
          <p:cNvGraphicFramePr>
            <a:graphicFrameLocks noGrp="1"/>
          </p:cNvGraphicFramePr>
          <p:nvPr>
            <p:extLst>
              <p:ext uri="{D42A27DB-BD31-4B8C-83A1-F6EECF244321}">
                <p14:modId xmlns:p14="http://schemas.microsoft.com/office/powerpoint/2010/main" val="4268803875"/>
              </p:ext>
            </p:extLst>
          </p:nvPr>
        </p:nvGraphicFramePr>
        <p:xfrm>
          <a:off x="191345" y="1124744"/>
          <a:ext cx="9426303" cy="5652064"/>
        </p:xfrm>
        <a:graphic>
          <a:graphicData uri="http://schemas.openxmlformats.org/drawingml/2006/table">
            <a:tbl>
              <a:tblPr firstRow="1" bandRow="1">
                <a:tableStyleId>{69CF1AB2-1976-4502-BF36-3FF5EA218861}</a:tableStyleId>
              </a:tblPr>
              <a:tblGrid>
                <a:gridCol w="742755">
                  <a:extLst>
                    <a:ext uri="{9D8B030D-6E8A-4147-A177-3AD203B41FA5}">
                      <a16:colId xmlns:a16="http://schemas.microsoft.com/office/drawing/2014/main" val="2455304728"/>
                    </a:ext>
                  </a:extLst>
                </a:gridCol>
                <a:gridCol w="2170887">
                  <a:extLst>
                    <a:ext uri="{9D8B030D-6E8A-4147-A177-3AD203B41FA5}">
                      <a16:colId xmlns:a16="http://schemas.microsoft.com/office/drawing/2014/main" val="3189882876"/>
                    </a:ext>
                  </a:extLst>
                </a:gridCol>
                <a:gridCol w="2170887">
                  <a:extLst>
                    <a:ext uri="{9D8B030D-6E8A-4147-A177-3AD203B41FA5}">
                      <a16:colId xmlns:a16="http://schemas.microsoft.com/office/drawing/2014/main" val="2818579323"/>
                    </a:ext>
                  </a:extLst>
                </a:gridCol>
                <a:gridCol w="2170887">
                  <a:extLst>
                    <a:ext uri="{9D8B030D-6E8A-4147-A177-3AD203B41FA5}">
                      <a16:colId xmlns:a16="http://schemas.microsoft.com/office/drawing/2014/main" val="2563439767"/>
                    </a:ext>
                  </a:extLst>
                </a:gridCol>
                <a:gridCol w="2170887">
                  <a:extLst>
                    <a:ext uri="{9D8B030D-6E8A-4147-A177-3AD203B41FA5}">
                      <a16:colId xmlns:a16="http://schemas.microsoft.com/office/drawing/2014/main" val="2181870691"/>
                    </a:ext>
                  </a:extLst>
                </a:gridCol>
              </a:tblGrid>
              <a:tr h="576064">
                <a:tc>
                  <a:txBody>
                    <a:bodyPr/>
                    <a:lstStyle/>
                    <a:p>
                      <a:pPr algn="ctr"/>
                      <a:endParaRPr lang="zh-CN" altLang="en-US" dirty="0"/>
                    </a:p>
                  </a:txBody>
                  <a:tcPr anchor="ctr">
                    <a:noFill/>
                  </a:tcPr>
                </a:tc>
                <a:tc>
                  <a:txBody>
                    <a:bodyPr/>
                    <a:lstStyle/>
                    <a:p>
                      <a:pPr algn="ctr"/>
                      <a:r>
                        <a:rPr lang="en-US" altLang="zh-CN" dirty="0"/>
                        <a:t>Core1</a:t>
                      </a:r>
                      <a:endParaRPr lang="zh-CN" altLang="en-US" dirty="0"/>
                    </a:p>
                  </a:txBody>
                  <a:tcPr anchor="ctr">
                    <a:noFill/>
                  </a:tcPr>
                </a:tc>
                <a:tc>
                  <a:txBody>
                    <a:bodyPr/>
                    <a:lstStyle/>
                    <a:p>
                      <a:pPr algn="ctr"/>
                      <a:r>
                        <a:rPr lang="en-US" altLang="zh-CN" dirty="0"/>
                        <a:t>Core2</a:t>
                      </a:r>
                      <a:endParaRPr lang="zh-CN" altLang="en-US" dirty="0"/>
                    </a:p>
                  </a:txBody>
                  <a:tcPr anchor="ctr">
                    <a:noFill/>
                  </a:tcPr>
                </a:tc>
                <a:tc>
                  <a:txBody>
                    <a:bodyPr/>
                    <a:lstStyle/>
                    <a:p>
                      <a:pPr algn="ctr"/>
                      <a:r>
                        <a:rPr lang="en-US" altLang="zh-CN" dirty="0"/>
                        <a:t>Core3</a:t>
                      </a:r>
                      <a:endParaRPr lang="zh-CN" altLang="en-US" dirty="0"/>
                    </a:p>
                  </a:txBody>
                  <a:tcPr anchor="ctr">
                    <a:noFill/>
                  </a:tcPr>
                </a:tc>
                <a:tc>
                  <a:txBody>
                    <a:bodyPr/>
                    <a:lstStyle/>
                    <a:p>
                      <a:pPr algn="ctr"/>
                      <a:r>
                        <a:rPr lang="en-US" altLang="zh-CN" dirty="0"/>
                        <a:t>Core4</a:t>
                      </a:r>
                      <a:endParaRPr lang="zh-CN" altLang="en-US" dirty="0"/>
                    </a:p>
                  </a:txBody>
                  <a:tcPr anchor="ctr">
                    <a:noFill/>
                  </a:tcPr>
                </a:tc>
                <a:extLst>
                  <a:ext uri="{0D108BD9-81ED-4DB2-BD59-A6C34878D82A}">
                    <a16:rowId xmlns:a16="http://schemas.microsoft.com/office/drawing/2014/main" val="3649083884"/>
                  </a:ext>
                </a:extLst>
              </a:tr>
              <a:tr h="1692000">
                <a:tc>
                  <a:txBody>
                    <a:bodyPr/>
                    <a:lstStyle/>
                    <a:p>
                      <a:pPr marL="0" algn="ctr" defTabSz="914400" rtl="0" eaLnBrk="1" latinLnBrk="0" hangingPunct="1"/>
                      <a:r>
                        <a:rPr lang="en-US" altLang="zh-CN" sz="1800" b="1" kern="1200" dirty="0">
                          <a:solidFill>
                            <a:schemeClr val="dk1"/>
                          </a:solidFill>
                          <a:latin typeface="+mn-lt"/>
                          <a:ea typeface="+mn-ea"/>
                          <a:cs typeface="+mn-cs"/>
                        </a:rPr>
                        <a:t>Coil1</a:t>
                      </a:r>
                      <a:endParaRPr lang="zh-CN" altLang="en-US" sz="1800" b="1" kern="1200" dirty="0">
                        <a:solidFill>
                          <a:schemeClr val="dk1"/>
                        </a:solidFill>
                        <a:latin typeface="+mn-lt"/>
                        <a:ea typeface="+mn-ea"/>
                        <a:cs typeface="+mn-cs"/>
                      </a:endParaRPr>
                    </a:p>
                  </a:txBody>
                  <a:tcPr anchor="ctr">
                    <a:noFill/>
                  </a:tcPr>
                </a:tc>
                <a:tc>
                  <a:txBody>
                    <a:bodyPr/>
                    <a:lstStyle/>
                    <a:p>
                      <a:pPr algn="ctr"/>
                      <a:endParaRPr lang="zh-CN" altLang="en-US" dirty="0"/>
                    </a:p>
                  </a:txBody>
                  <a:tcPr anchor="ctr">
                    <a:solidFill>
                      <a:schemeClr val="accent6">
                        <a:lumMod val="40000"/>
                        <a:lumOff val="60000"/>
                      </a:schemeClr>
                    </a:solidFill>
                  </a:tcPr>
                </a:tc>
                <a:tc>
                  <a:txBody>
                    <a:bodyPr/>
                    <a:lstStyle/>
                    <a:p>
                      <a:pPr algn="ctr"/>
                      <a:endParaRPr lang="zh-CN" altLang="en-US" dirty="0"/>
                    </a:p>
                  </a:txBody>
                  <a:tcPr anchor="ctr">
                    <a:noFill/>
                  </a:tcPr>
                </a:tc>
                <a:tc>
                  <a:txBody>
                    <a:bodyPr/>
                    <a:lstStyle/>
                    <a:p>
                      <a:pPr algn="ctr"/>
                      <a:endParaRPr lang="zh-CN" altLang="en-US"/>
                    </a:p>
                  </a:txBody>
                  <a:tcPr anchor="ctr">
                    <a:noFill/>
                  </a:tcPr>
                </a:tc>
                <a:tc>
                  <a:txBody>
                    <a:bodyPr/>
                    <a:lstStyle/>
                    <a:p>
                      <a:pPr algn="ctr"/>
                      <a:endParaRPr lang="zh-CN" altLang="en-US" dirty="0"/>
                    </a:p>
                  </a:txBody>
                  <a:tcPr anchor="ctr">
                    <a:noFill/>
                  </a:tcPr>
                </a:tc>
                <a:extLst>
                  <a:ext uri="{0D108BD9-81ED-4DB2-BD59-A6C34878D82A}">
                    <a16:rowId xmlns:a16="http://schemas.microsoft.com/office/drawing/2014/main" val="1698884285"/>
                  </a:ext>
                </a:extLst>
              </a:tr>
              <a:tr h="1692000">
                <a:tc>
                  <a:txBody>
                    <a:bodyPr/>
                    <a:lstStyle/>
                    <a:p>
                      <a:pPr marL="0" algn="ctr" defTabSz="914400" rtl="0" eaLnBrk="1" latinLnBrk="0" hangingPunct="1"/>
                      <a:r>
                        <a:rPr lang="en-US" altLang="zh-CN" sz="1800" b="1" kern="1200" dirty="0">
                          <a:solidFill>
                            <a:schemeClr val="dk1"/>
                          </a:solidFill>
                          <a:latin typeface="+mn-lt"/>
                          <a:ea typeface="+mn-ea"/>
                          <a:cs typeface="+mn-cs"/>
                        </a:rPr>
                        <a:t>Coil2</a:t>
                      </a:r>
                      <a:endParaRPr lang="zh-CN" altLang="en-US" sz="1800" b="1" kern="1200" dirty="0">
                        <a:solidFill>
                          <a:schemeClr val="dk1"/>
                        </a:solidFill>
                        <a:latin typeface="+mn-lt"/>
                        <a:ea typeface="+mn-ea"/>
                        <a:cs typeface="+mn-cs"/>
                      </a:endParaRPr>
                    </a:p>
                  </a:txBody>
                  <a:tcPr anchor="ctr">
                    <a:noFill/>
                  </a:tcPr>
                </a:tc>
                <a:tc>
                  <a:txBody>
                    <a:bodyPr/>
                    <a:lstStyle/>
                    <a:p>
                      <a:pPr algn="ctr"/>
                      <a:endParaRPr lang="zh-CN" altLang="en-US" dirty="0"/>
                    </a:p>
                  </a:txBody>
                  <a:tcPr anchor="ctr">
                    <a:noFill/>
                  </a:tcPr>
                </a:tc>
                <a:tc>
                  <a:txBody>
                    <a:bodyPr/>
                    <a:lstStyle/>
                    <a:p>
                      <a:pPr algn="ctr"/>
                      <a:endParaRPr lang="zh-CN" altLang="en-US" dirty="0"/>
                    </a:p>
                  </a:txBody>
                  <a:tcPr anchor="ctr">
                    <a:noFill/>
                  </a:tcPr>
                </a:tc>
                <a:tc>
                  <a:txBody>
                    <a:bodyPr/>
                    <a:lstStyle/>
                    <a:p>
                      <a:pPr algn="ctr"/>
                      <a:endParaRPr lang="zh-CN" altLang="en-US" dirty="0"/>
                    </a:p>
                  </a:txBody>
                  <a:tcPr anchor="ctr">
                    <a:noFill/>
                  </a:tcPr>
                </a:tc>
                <a:tc>
                  <a:txBody>
                    <a:bodyPr/>
                    <a:lstStyle/>
                    <a:p>
                      <a:pPr algn="ctr"/>
                      <a:endParaRPr lang="zh-CN" altLang="en-US" dirty="0"/>
                    </a:p>
                  </a:txBody>
                  <a:tcPr anchor="ctr">
                    <a:noFill/>
                  </a:tcPr>
                </a:tc>
                <a:extLst>
                  <a:ext uri="{0D108BD9-81ED-4DB2-BD59-A6C34878D82A}">
                    <a16:rowId xmlns:a16="http://schemas.microsoft.com/office/drawing/2014/main" val="7411230"/>
                  </a:ext>
                </a:extLst>
              </a:tr>
              <a:tr h="1692000">
                <a:tc>
                  <a:txBody>
                    <a:bodyPr/>
                    <a:lstStyle/>
                    <a:p>
                      <a:pPr marL="0" algn="ctr" defTabSz="914400" rtl="0" eaLnBrk="1" latinLnBrk="0" hangingPunct="1"/>
                      <a:r>
                        <a:rPr lang="en-US" altLang="zh-CN" sz="1800" b="1" kern="1200" dirty="0">
                          <a:solidFill>
                            <a:schemeClr val="dk1"/>
                          </a:solidFill>
                          <a:latin typeface="+mn-lt"/>
                          <a:ea typeface="+mn-ea"/>
                          <a:cs typeface="+mn-cs"/>
                        </a:rPr>
                        <a:t>Coil3</a:t>
                      </a:r>
                      <a:endParaRPr lang="zh-CN" altLang="en-US" sz="1800" b="1" kern="1200" dirty="0">
                        <a:solidFill>
                          <a:schemeClr val="dk1"/>
                        </a:solidFill>
                        <a:latin typeface="+mn-lt"/>
                        <a:ea typeface="+mn-ea"/>
                        <a:cs typeface="+mn-cs"/>
                      </a:endParaRPr>
                    </a:p>
                  </a:txBody>
                  <a:tcPr anchor="ctr">
                    <a:noFill/>
                  </a:tcPr>
                </a:tc>
                <a:tc>
                  <a:txBody>
                    <a:bodyPr/>
                    <a:lstStyle/>
                    <a:p>
                      <a:pPr algn="ctr"/>
                      <a:endParaRPr lang="zh-CN" altLang="en-US"/>
                    </a:p>
                  </a:txBody>
                  <a:tcPr anchor="ctr">
                    <a:noFill/>
                  </a:tcPr>
                </a:tc>
                <a:tc>
                  <a:txBody>
                    <a:bodyPr/>
                    <a:lstStyle/>
                    <a:p>
                      <a:pPr algn="ctr"/>
                      <a:endParaRPr lang="zh-CN" altLang="en-US"/>
                    </a:p>
                  </a:txBody>
                  <a:tcPr anchor="ctr">
                    <a:noFill/>
                  </a:tcPr>
                </a:tc>
                <a:tc>
                  <a:txBody>
                    <a:bodyPr/>
                    <a:lstStyle/>
                    <a:p>
                      <a:pPr algn="ctr"/>
                      <a:endParaRPr lang="zh-CN" altLang="en-US" dirty="0"/>
                    </a:p>
                  </a:txBody>
                  <a:tcPr anchor="ctr">
                    <a:noFill/>
                  </a:tcPr>
                </a:tc>
                <a:tc>
                  <a:txBody>
                    <a:bodyPr/>
                    <a:lstStyle/>
                    <a:p>
                      <a:pPr algn="ctr"/>
                      <a:endParaRPr lang="zh-CN" altLang="en-US" dirty="0"/>
                    </a:p>
                  </a:txBody>
                  <a:tcPr anchor="ctr">
                    <a:noFill/>
                  </a:tcPr>
                </a:tc>
                <a:extLst>
                  <a:ext uri="{0D108BD9-81ED-4DB2-BD59-A6C34878D82A}">
                    <a16:rowId xmlns:a16="http://schemas.microsoft.com/office/drawing/2014/main" val="3046674562"/>
                  </a:ext>
                </a:extLst>
              </a:tr>
            </a:tbl>
          </a:graphicData>
        </a:graphic>
      </p:graphicFrame>
      <p:pic>
        <p:nvPicPr>
          <p:cNvPr id="10" name="图片 9">
            <a:extLst>
              <a:ext uri="{FF2B5EF4-FFF2-40B4-BE49-F238E27FC236}">
                <a16:creationId xmlns:a16="http://schemas.microsoft.com/office/drawing/2014/main" id="{28DA21EB-29A5-4EA2-A69D-4183BA91067A}"/>
              </a:ext>
            </a:extLst>
          </p:cNvPr>
          <p:cNvPicPr>
            <a:picLocks noChangeAspect="1"/>
          </p:cNvPicPr>
          <p:nvPr/>
        </p:nvPicPr>
        <p:blipFill>
          <a:blip r:embed="rId3"/>
          <a:stretch>
            <a:fillRect/>
          </a:stretch>
        </p:blipFill>
        <p:spPr>
          <a:xfrm>
            <a:off x="911289" y="3387472"/>
            <a:ext cx="2208000" cy="1656000"/>
          </a:xfrm>
          <a:prstGeom prst="rect">
            <a:avLst/>
          </a:prstGeom>
        </p:spPr>
      </p:pic>
      <p:pic>
        <p:nvPicPr>
          <p:cNvPr id="21" name="图片 20">
            <a:extLst>
              <a:ext uri="{FF2B5EF4-FFF2-40B4-BE49-F238E27FC236}">
                <a16:creationId xmlns:a16="http://schemas.microsoft.com/office/drawing/2014/main" id="{9E48EEB2-A91B-44EA-806A-957FA31345E7}"/>
              </a:ext>
            </a:extLst>
          </p:cNvPr>
          <p:cNvPicPr>
            <a:picLocks noChangeAspect="1"/>
          </p:cNvPicPr>
          <p:nvPr/>
        </p:nvPicPr>
        <p:blipFill>
          <a:blip r:embed="rId4"/>
          <a:stretch>
            <a:fillRect/>
          </a:stretch>
        </p:blipFill>
        <p:spPr>
          <a:xfrm>
            <a:off x="3075446" y="3387472"/>
            <a:ext cx="2208000" cy="1656000"/>
          </a:xfrm>
          <a:prstGeom prst="rect">
            <a:avLst/>
          </a:prstGeom>
        </p:spPr>
      </p:pic>
      <p:pic>
        <p:nvPicPr>
          <p:cNvPr id="23" name="图片 22">
            <a:extLst>
              <a:ext uri="{FF2B5EF4-FFF2-40B4-BE49-F238E27FC236}">
                <a16:creationId xmlns:a16="http://schemas.microsoft.com/office/drawing/2014/main" id="{09CD325B-42A5-4A1B-89DD-AD557DD45721}"/>
              </a:ext>
            </a:extLst>
          </p:cNvPr>
          <p:cNvPicPr>
            <a:picLocks noChangeAspect="1"/>
          </p:cNvPicPr>
          <p:nvPr/>
        </p:nvPicPr>
        <p:blipFill>
          <a:blip r:embed="rId5"/>
          <a:stretch>
            <a:fillRect/>
          </a:stretch>
        </p:blipFill>
        <p:spPr>
          <a:xfrm>
            <a:off x="5221296" y="3387472"/>
            <a:ext cx="2208000" cy="1656000"/>
          </a:xfrm>
          <a:prstGeom prst="rect">
            <a:avLst/>
          </a:prstGeom>
        </p:spPr>
      </p:pic>
      <p:pic>
        <p:nvPicPr>
          <p:cNvPr id="25" name="图片 24">
            <a:extLst>
              <a:ext uri="{FF2B5EF4-FFF2-40B4-BE49-F238E27FC236}">
                <a16:creationId xmlns:a16="http://schemas.microsoft.com/office/drawing/2014/main" id="{A669EF4B-6ED5-4F93-9CA9-1B494EA8E09C}"/>
              </a:ext>
            </a:extLst>
          </p:cNvPr>
          <p:cNvPicPr>
            <a:picLocks noChangeAspect="1"/>
          </p:cNvPicPr>
          <p:nvPr/>
        </p:nvPicPr>
        <p:blipFill>
          <a:blip r:embed="rId6"/>
          <a:stretch>
            <a:fillRect/>
          </a:stretch>
        </p:blipFill>
        <p:spPr>
          <a:xfrm>
            <a:off x="7416392" y="3387472"/>
            <a:ext cx="2208000" cy="1656000"/>
          </a:xfrm>
          <a:prstGeom prst="rect">
            <a:avLst/>
          </a:prstGeom>
        </p:spPr>
      </p:pic>
      <p:pic>
        <p:nvPicPr>
          <p:cNvPr id="8" name="图片 7">
            <a:extLst>
              <a:ext uri="{FF2B5EF4-FFF2-40B4-BE49-F238E27FC236}">
                <a16:creationId xmlns:a16="http://schemas.microsoft.com/office/drawing/2014/main" id="{6324F5BE-D9C1-4448-8E36-54197205FA08}"/>
              </a:ext>
            </a:extLst>
          </p:cNvPr>
          <p:cNvPicPr>
            <a:picLocks noChangeAspect="1"/>
          </p:cNvPicPr>
          <p:nvPr/>
        </p:nvPicPr>
        <p:blipFill>
          <a:blip r:embed="rId7"/>
          <a:stretch>
            <a:fillRect/>
          </a:stretch>
        </p:blipFill>
        <p:spPr>
          <a:xfrm>
            <a:off x="907975" y="1715850"/>
            <a:ext cx="2208000" cy="1656000"/>
          </a:xfrm>
          <a:prstGeom prst="rect">
            <a:avLst/>
          </a:prstGeom>
        </p:spPr>
      </p:pic>
      <p:pic>
        <p:nvPicPr>
          <p:cNvPr id="14" name="图片 13">
            <a:extLst>
              <a:ext uri="{FF2B5EF4-FFF2-40B4-BE49-F238E27FC236}">
                <a16:creationId xmlns:a16="http://schemas.microsoft.com/office/drawing/2014/main" id="{A0E5E9DB-5667-4638-AD41-3BCF9846F583}"/>
              </a:ext>
            </a:extLst>
          </p:cNvPr>
          <p:cNvPicPr>
            <a:picLocks noChangeAspect="1"/>
          </p:cNvPicPr>
          <p:nvPr/>
        </p:nvPicPr>
        <p:blipFill>
          <a:blip r:embed="rId8"/>
          <a:stretch>
            <a:fillRect/>
          </a:stretch>
        </p:blipFill>
        <p:spPr>
          <a:xfrm>
            <a:off x="3073237" y="1715850"/>
            <a:ext cx="2208000" cy="1656000"/>
          </a:xfrm>
          <a:prstGeom prst="rect">
            <a:avLst/>
          </a:prstGeom>
        </p:spPr>
      </p:pic>
      <p:pic>
        <p:nvPicPr>
          <p:cNvPr id="17" name="图片 16">
            <a:extLst>
              <a:ext uri="{FF2B5EF4-FFF2-40B4-BE49-F238E27FC236}">
                <a16:creationId xmlns:a16="http://schemas.microsoft.com/office/drawing/2014/main" id="{C7799BF0-48DE-42C1-B8A1-CFCD77CC7F53}"/>
              </a:ext>
            </a:extLst>
          </p:cNvPr>
          <p:cNvPicPr>
            <a:picLocks noChangeAspect="1"/>
          </p:cNvPicPr>
          <p:nvPr/>
        </p:nvPicPr>
        <p:blipFill>
          <a:blip r:embed="rId9"/>
          <a:stretch>
            <a:fillRect/>
          </a:stretch>
        </p:blipFill>
        <p:spPr>
          <a:xfrm>
            <a:off x="5220192" y="1715850"/>
            <a:ext cx="2208000" cy="1656000"/>
          </a:xfrm>
          <a:prstGeom prst="rect">
            <a:avLst/>
          </a:prstGeom>
        </p:spPr>
      </p:pic>
      <p:pic>
        <p:nvPicPr>
          <p:cNvPr id="19" name="图片 18">
            <a:extLst>
              <a:ext uri="{FF2B5EF4-FFF2-40B4-BE49-F238E27FC236}">
                <a16:creationId xmlns:a16="http://schemas.microsoft.com/office/drawing/2014/main" id="{D6D43B27-141C-42AF-8F7B-BACBE2DEE7EA}"/>
              </a:ext>
            </a:extLst>
          </p:cNvPr>
          <p:cNvPicPr>
            <a:picLocks noChangeAspect="1"/>
          </p:cNvPicPr>
          <p:nvPr/>
        </p:nvPicPr>
        <p:blipFill>
          <a:blip r:embed="rId10"/>
          <a:stretch>
            <a:fillRect/>
          </a:stretch>
        </p:blipFill>
        <p:spPr>
          <a:xfrm>
            <a:off x="7416392" y="1715850"/>
            <a:ext cx="2208000" cy="1656000"/>
          </a:xfrm>
          <a:prstGeom prst="rect">
            <a:avLst/>
          </a:prstGeom>
        </p:spPr>
      </p:pic>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13</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交流电阻仿真结果</a:t>
            </a:r>
            <a:r>
              <a:rPr lang="en-US" altLang="zh-CN" b="1" dirty="0">
                <a:latin typeface="黑体" panose="02010609060101010101" pitchFamily="49" charset="-122"/>
                <a:ea typeface="黑体" panose="02010609060101010101" pitchFamily="49" charset="-122"/>
              </a:rPr>
              <a:t>vs</a:t>
            </a:r>
            <a:r>
              <a:rPr lang="zh-CN" altLang="en-US" b="1" dirty="0">
                <a:latin typeface="黑体" panose="02010609060101010101" pitchFamily="49" charset="-122"/>
                <a:ea typeface="黑体" panose="02010609060101010101" pitchFamily="49" charset="-122"/>
              </a:rPr>
              <a:t>实测结果</a:t>
            </a:r>
          </a:p>
        </p:txBody>
      </p:sp>
      <p:pic>
        <p:nvPicPr>
          <p:cNvPr id="12" name="图片 11">
            <a:extLst>
              <a:ext uri="{FF2B5EF4-FFF2-40B4-BE49-F238E27FC236}">
                <a16:creationId xmlns:a16="http://schemas.microsoft.com/office/drawing/2014/main" id="{8C1A98CE-7031-4989-A0A9-5AEA648C2F79}"/>
              </a:ext>
            </a:extLst>
          </p:cNvPr>
          <p:cNvPicPr>
            <a:picLocks noChangeAspect="1"/>
          </p:cNvPicPr>
          <p:nvPr/>
        </p:nvPicPr>
        <p:blipFill>
          <a:blip r:embed="rId11"/>
          <a:stretch>
            <a:fillRect/>
          </a:stretch>
        </p:blipFill>
        <p:spPr>
          <a:xfrm>
            <a:off x="907975" y="5085368"/>
            <a:ext cx="2208000" cy="1656000"/>
          </a:xfrm>
          <a:prstGeom prst="rect">
            <a:avLst/>
          </a:prstGeom>
        </p:spPr>
      </p:pic>
      <p:pic>
        <p:nvPicPr>
          <p:cNvPr id="27" name="图片 26">
            <a:extLst>
              <a:ext uri="{FF2B5EF4-FFF2-40B4-BE49-F238E27FC236}">
                <a16:creationId xmlns:a16="http://schemas.microsoft.com/office/drawing/2014/main" id="{E60A82AB-3136-42DC-96B5-35DC7F131402}"/>
              </a:ext>
            </a:extLst>
          </p:cNvPr>
          <p:cNvPicPr>
            <a:picLocks noChangeAspect="1"/>
          </p:cNvPicPr>
          <p:nvPr/>
        </p:nvPicPr>
        <p:blipFill>
          <a:blip r:embed="rId12"/>
          <a:stretch>
            <a:fillRect/>
          </a:stretch>
        </p:blipFill>
        <p:spPr>
          <a:xfrm>
            <a:off x="3071664" y="5085368"/>
            <a:ext cx="2208000" cy="1656000"/>
          </a:xfrm>
          <a:prstGeom prst="rect">
            <a:avLst/>
          </a:prstGeom>
        </p:spPr>
      </p:pic>
      <p:pic>
        <p:nvPicPr>
          <p:cNvPr id="29" name="图片 28">
            <a:extLst>
              <a:ext uri="{FF2B5EF4-FFF2-40B4-BE49-F238E27FC236}">
                <a16:creationId xmlns:a16="http://schemas.microsoft.com/office/drawing/2014/main" id="{9DBA9D79-D71A-4E59-8E91-A01467F86894}"/>
              </a:ext>
            </a:extLst>
          </p:cNvPr>
          <p:cNvPicPr>
            <a:picLocks noChangeAspect="1"/>
          </p:cNvPicPr>
          <p:nvPr/>
        </p:nvPicPr>
        <p:blipFill>
          <a:blip r:embed="rId13"/>
          <a:stretch>
            <a:fillRect/>
          </a:stretch>
        </p:blipFill>
        <p:spPr>
          <a:xfrm>
            <a:off x="5217046" y="5085368"/>
            <a:ext cx="2208000" cy="1656000"/>
          </a:xfrm>
          <a:prstGeom prst="rect">
            <a:avLst/>
          </a:prstGeom>
        </p:spPr>
      </p:pic>
      <p:pic>
        <p:nvPicPr>
          <p:cNvPr id="31" name="图片 30">
            <a:extLst>
              <a:ext uri="{FF2B5EF4-FFF2-40B4-BE49-F238E27FC236}">
                <a16:creationId xmlns:a16="http://schemas.microsoft.com/office/drawing/2014/main" id="{8FFF2967-8DF3-4735-AE8A-DBB90CB7E80B}"/>
              </a:ext>
            </a:extLst>
          </p:cNvPr>
          <p:cNvPicPr>
            <a:picLocks noChangeAspect="1"/>
          </p:cNvPicPr>
          <p:nvPr/>
        </p:nvPicPr>
        <p:blipFill>
          <a:blip r:embed="rId14"/>
          <a:stretch>
            <a:fillRect/>
          </a:stretch>
        </p:blipFill>
        <p:spPr>
          <a:xfrm>
            <a:off x="7411674" y="5085368"/>
            <a:ext cx="2208000" cy="1656000"/>
          </a:xfrm>
          <a:prstGeom prst="rect">
            <a:avLst/>
          </a:prstGeom>
        </p:spPr>
      </p:pic>
      <p:sp>
        <p:nvSpPr>
          <p:cNvPr id="33" name="文本框 32">
            <a:extLst>
              <a:ext uri="{FF2B5EF4-FFF2-40B4-BE49-F238E27FC236}">
                <a16:creationId xmlns:a16="http://schemas.microsoft.com/office/drawing/2014/main" id="{3CB38E6E-7783-48FD-9DB6-68FF8A2C27B0}"/>
              </a:ext>
            </a:extLst>
          </p:cNvPr>
          <p:cNvSpPr txBox="1"/>
          <p:nvPr/>
        </p:nvSpPr>
        <p:spPr>
          <a:xfrm>
            <a:off x="9696400" y="3987470"/>
            <a:ext cx="2376263" cy="2537874"/>
          </a:xfrm>
          <a:prstGeom prst="rect">
            <a:avLst/>
          </a:prstGeom>
          <a:noFill/>
        </p:spPr>
        <p:txBody>
          <a:bodyPr wrap="square">
            <a:spAutoFit/>
          </a:bodyPr>
          <a:lstStyle/>
          <a:p>
            <a:pPr>
              <a:lnSpc>
                <a:spcPct val="150000"/>
              </a:lnSpc>
            </a:pPr>
            <a:r>
              <a:rPr lang="zh-CN" altLang="en-US" sz="1800" b="1" dirty="0">
                <a:solidFill>
                  <a:srgbClr val="FF0000"/>
                </a:solidFill>
                <a:latin typeface="黑体" panose="02010609060101010101" pitchFamily="49" charset="-122"/>
                <a:ea typeface="黑体" panose="02010609060101010101" pitchFamily="49" charset="-122"/>
              </a:rPr>
              <a:t>对于磁芯线圈的交流电阻估计，在低频时，估计较准确，在高频时，可能会存在较大偏差，但是这部分对信噪比的影响较小</a:t>
            </a:r>
            <a:endParaRPr lang="zh-CN" altLang="en-US" dirty="0"/>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1E954BFE-2ADA-43A5-B401-5BED2CBEE8C5}"/>
                  </a:ext>
                </a:extLst>
              </p:cNvPr>
              <p:cNvSpPr txBox="1"/>
              <p:nvPr/>
            </p:nvSpPr>
            <p:spPr>
              <a:xfrm>
                <a:off x="9696400" y="1274913"/>
                <a:ext cx="2376263" cy="2957861"/>
              </a:xfrm>
              <a:prstGeom prst="rect">
                <a:avLst/>
              </a:prstGeom>
              <a:noFill/>
            </p:spPr>
            <p:txBody>
              <a:bodyPr wrap="square">
                <a:spAutoFit/>
              </a:bodyPr>
              <a:lstStyle/>
              <a:p>
                <a:pPr>
                  <a:lnSpc>
                    <a:spcPct val="150000"/>
                  </a:lnSpc>
                </a:pPr>
                <a:r>
                  <a:rPr lang="zh-CN" altLang="en-US" b="1" dirty="0">
                    <a:solidFill>
                      <a:srgbClr val="0000FF"/>
                    </a:solidFill>
                    <a:latin typeface="黑体" panose="02010609060101010101" pitchFamily="49" charset="-122"/>
                    <a:ea typeface="黑体" panose="02010609060101010101" pitchFamily="49" charset="-122"/>
                  </a:rPr>
                  <a:t>利用</a:t>
                </a:r>
                <a:r>
                  <a:rPr lang="en-US" altLang="zh-CN" b="1" dirty="0">
                    <a:solidFill>
                      <a:srgbClr val="0000FF"/>
                    </a:solidFill>
                    <a:latin typeface="黑体" panose="02010609060101010101" pitchFamily="49" charset="-122"/>
                    <a:ea typeface="黑体" panose="02010609060101010101" pitchFamily="49" charset="-122"/>
                  </a:rPr>
                  <a:t>Coil1_Core1</a:t>
                </a:r>
                <a:r>
                  <a:rPr lang="zh-CN" altLang="en-US" b="1" dirty="0">
                    <a:solidFill>
                      <a:srgbClr val="0000FF"/>
                    </a:solidFill>
                    <a:latin typeface="黑体" panose="02010609060101010101" pitchFamily="49" charset="-122"/>
                    <a:ea typeface="黑体" panose="02010609060101010101" pitchFamily="49" charset="-122"/>
                  </a:rPr>
                  <a:t>求得磁芯材料</a:t>
                </a:r>
                <a14:m>
                  <m:oMath xmlns:m="http://schemas.openxmlformats.org/officeDocument/2006/math">
                    <m:sSup>
                      <m:sSupPr>
                        <m:ctrlPr>
                          <a:rPr lang="en-US" altLang="zh-CN" sz="1800" i="1" smtClean="0">
                            <a:solidFill>
                              <a:srgbClr val="0000FF"/>
                            </a:solidFill>
                            <a:latin typeface="Cambria Math" panose="02040503050406030204" pitchFamily="18" charset="0"/>
                          </a:rPr>
                        </m:ctrlPr>
                      </m:sSupPr>
                      <m:e>
                        <m:sSub>
                          <m:sSubPr>
                            <m:ctrlPr>
                              <a:rPr lang="en-US" altLang="zh-CN" sz="1800" i="1">
                                <a:solidFill>
                                  <a:srgbClr val="0000FF"/>
                                </a:solidFill>
                                <a:latin typeface="Cambria Math" panose="02040503050406030204" pitchFamily="18" charset="0"/>
                              </a:rPr>
                            </m:ctrlPr>
                          </m:sSubPr>
                          <m:e>
                            <m:r>
                              <a:rPr lang="zh-CN" altLang="en-US" sz="1800" i="1">
                                <a:solidFill>
                                  <a:srgbClr val="0000FF"/>
                                </a:solidFill>
                                <a:latin typeface="Cambria Math" panose="02040503050406030204" pitchFamily="18" charset="0"/>
                              </a:rPr>
                              <m:t>𝜇</m:t>
                            </m:r>
                          </m:e>
                          <m:sub>
                            <m:r>
                              <a:rPr lang="en-US" altLang="zh-CN" sz="1800" i="1">
                                <a:solidFill>
                                  <a:srgbClr val="0000FF"/>
                                </a:solidFill>
                                <a:latin typeface="Cambria Math" panose="02040503050406030204" pitchFamily="18" charset="0"/>
                              </a:rPr>
                              <m:t>𝑟</m:t>
                            </m:r>
                          </m:sub>
                        </m:sSub>
                      </m:e>
                      <m:sup>
                        <m:r>
                          <a:rPr lang="en-US" altLang="zh-CN" sz="1800" i="1">
                            <a:solidFill>
                              <a:srgbClr val="0000FF"/>
                            </a:solidFill>
                            <a:latin typeface="Cambria Math" panose="02040503050406030204" pitchFamily="18" charset="0"/>
                          </a:rPr>
                          <m:t>′′</m:t>
                        </m:r>
                      </m:sup>
                    </m:sSup>
                  </m:oMath>
                </a14:m>
                <a:endParaRPr lang="en-US" altLang="zh-CN" dirty="0">
                  <a:solidFill>
                    <a:srgbClr val="0000FF"/>
                  </a:solidFill>
                </a:endParaRPr>
              </a:p>
              <a:p>
                <a:pPr>
                  <a:lnSpc>
                    <a:spcPct val="150000"/>
                  </a:lnSpc>
                </a:pPr>
                <a:r>
                  <a:rPr lang="zh-CN" altLang="en-US" sz="1800" b="1" dirty="0">
                    <a:solidFill>
                      <a:srgbClr val="0000FF"/>
                    </a:solidFill>
                    <a:latin typeface="黑体" panose="02010609060101010101" pitchFamily="49" charset="-122"/>
                    <a:ea typeface="黑体" panose="02010609060101010101" pitchFamily="49" charset="-122"/>
                  </a:rPr>
                  <a:t>将</a:t>
                </a:r>
                <a14:m>
                  <m:oMath xmlns:m="http://schemas.openxmlformats.org/officeDocument/2006/math">
                    <m:sSup>
                      <m:sSupPr>
                        <m:ctrlPr>
                          <a:rPr lang="en-US" altLang="zh-CN" sz="1800" b="1" i="1">
                            <a:solidFill>
                              <a:srgbClr val="0000FF"/>
                            </a:solidFill>
                            <a:latin typeface="Cambria Math" panose="02040503050406030204" pitchFamily="18" charset="0"/>
                            <a:ea typeface="黑体" panose="02010609060101010101" pitchFamily="49" charset="-122"/>
                          </a:rPr>
                        </m:ctrlPr>
                      </m:sSupPr>
                      <m:e>
                        <m:sSub>
                          <m:sSubPr>
                            <m:ctrlPr>
                              <a:rPr lang="en-US" altLang="zh-CN" sz="1800" b="1" i="1">
                                <a:solidFill>
                                  <a:srgbClr val="0000FF"/>
                                </a:solidFill>
                                <a:latin typeface="Cambria Math" panose="02040503050406030204" pitchFamily="18" charset="0"/>
                                <a:ea typeface="黑体" panose="02010609060101010101" pitchFamily="49" charset="-122"/>
                              </a:rPr>
                            </m:ctrlPr>
                          </m:sSubPr>
                          <m:e>
                            <m:r>
                              <a:rPr lang="zh-CN" altLang="en-US" sz="1800" b="1">
                                <a:solidFill>
                                  <a:srgbClr val="0000FF"/>
                                </a:solidFill>
                                <a:latin typeface="Cambria Math" panose="02040503050406030204" pitchFamily="18" charset="0"/>
                                <a:ea typeface="黑体" panose="02010609060101010101" pitchFamily="49" charset="-122"/>
                              </a:rPr>
                              <m:t>𝜇</m:t>
                            </m:r>
                          </m:e>
                          <m:sub>
                            <m:r>
                              <a:rPr lang="en-US" altLang="zh-CN" sz="1800" b="1">
                                <a:solidFill>
                                  <a:srgbClr val="0000FF"/>
                                </a:solidFill>
                                <a:latin typeface="Cambria Math" panose="02040503050406030204" pitchFamily="18" charset="0"/>
                                <a:ea typeface="黑体" panose="02010609060101010101" pitchFamily="49" charset="-122"/>
                              </a:rPr>
                              <m:t>𝑟</m:t>
                            </m:r>
                          </m:sub>
                        </m:sSub>
                      </m:e>
                      <m:sup>
                        <m:r>
                          <a:rPr lang="en-US" altLang="zh-CN" sz="1800" b="1">
                            <a:solidFill>
                              <a:srgbClr val="0000FF"/>
                            </a:solidFill>
                            <a:latin typeface="Cambria Math" panose="02040503050406030204" pitchFamily="18" charset="0"/>
                            <a:ea typeface="黑体" panose="02010609060101010101" pitchFamily="49" charset="-122"/>
                          </a:rPr>
                          <m:t>′′</m:t>
                        </m:r>
                      </m:sup>
                    </m:sSup>
                    <m:r>
                      <a:rPr lang="en-US" altLang="zh-CN" sz="1800" b="1" smtClean="0">
                        <a:solidFill>
                          <a:srgbClr val="0000FF"/>
                        </a:solidFill>
                        <a:latin typeface="Cambria Math" panose="02040503050406030204" pitchFamily="18" charset="0"/>
                        <a:ea typeface="黑体" panose="02010609060101010101" pitchFamily="49" charset="-122"/>
                      </a:rPr>
                      <m:t> </m:t>
                    </m:r>
                  </m:oMath>
                </a14:m>
                <a:r>
                  <a:rPr lang="zh-CN" altLang="en-US" sz="1800" b="1" dirty="0">
                    <a:solidFill>
                      <a:srgbClr val="0000FF"/>
                    </a:solidFill>
                    <a:latin typeface="黑体" panose="02010609060101010101" pitchFamily="49" charset="-122"/>
                    <a:ea typeface="黑体" panose="02010609060101010101" pitchFamily="49" charset="-122"/>
                  </a:rPr>
                  <a:t>代入仿真模型可以得到其他尺寸下的磁芯线圈的损耗与实测结果进行对比</a:t>
                </a:r>
                <a:endParaRPr lang="en-US" altLang="zh-CN" sz="1800" b="1" dirty="0">
                  <a:solidFill>
                    <a:srgbClr val="0000FF"/>
                  </a:solidFill>
                  <a:latin typeface="黑体" panose="02010609060101010101" pitchFamily="49" charset="-122"/>
                  <a:ea typeface="黑体" panose="02010609060101010101" pitchFamily="49" charset="-122"/>
                </a:endParaRPr>
              </a:p>
              <a:p>
                <a:pPr>
                  <a:lnSpc>
                    <a:spcPct val="150000"/>
                  </a:lnSpc>
                </a:pPr>
                <a:endParaRPr lang="zh-CN" altLang="en-US" dirty="0">
                  <a:solidFill>
                    <a:srgbClr val="0000FF"/>
                  </a:solidFill>
                </a:endParaRPr>
              </a:p>
            </p:txBody>
          </p:sp>
        </mc:Choice>
        <mc:Fallback xmlns="">
          <p:sp>
            <p:nvSpPr>
              <p:cNvPr id="20" name="文本框 19">
                <a:extLst>
                  <a:ext uri="{FF2B5EF4-FFF2-40B4-BE49-F238E27FC236}">
                    <a16:creationId xmlns:a16="http://schemas.microsoft.com/office/drawing/2014/main" id="{1E954BFE-2ADA-43A5-B401-5BED2CBEE8C5}"/>
                  </a:ext>
                </a:extLst>
              </p:cNvPr>
              <p:cNvSpPr txBox="1">
                <a:spLocks noRot="1" noChangeAspect="1" noMove="1" noResize="1" noEditPoints="1" noAdjustHandles="1" noChangeArrowheads="1" noChangeShapeType="1" noTextEdit="1"/>
              </p:cNvSpPr>
              <p:nvPr/>
            </p:nvSpPr>
            <p:spPr>
              <a:xfrm>
                <a:off x="9696400" y="1274913"/>
                <a:ext cx="2376263" cy="2957861"/>
              </a:xfrm>
              <a:prstGeom prst="rect">
                <a:avLst/>
              </a:prstGeom>
              <a:blipFill>
                <a:blip r:embed="rId15"/>
                <a:stretch>
                  <a:fillRect l="-231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686292"/>
      </p:ext>
    </p:extLst>
  </p:cSld>
  <p:clrMapOvr>
    <a:masterClrMapping/>
  </p:clrMapOvr>
  <p:transition advTm="1359"/>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14</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仿真结果</a:t>
            </a:r>
            <a:r>
              <a:rPr lang="en-US" altLang="zh-CN" b="1" dirty="0">
                <a:latin typeface="黑体" panose="02010609060101010101" pitchFamily="49" charset="-122"/>
                <a:ea typeface="黑体" panose="02010609060101010101" pitchFamily="49" charset="-122"/>
              </a:rPr>
              <a:t>vs</a:t>
            </a:r>
            <a:r>
              <a:rPr lang="zh-CN" altLang="en-US" b="1" dirty="0">
                <a:latin typeface="黑体" panose="02010609060101010101" pitchFamily="49" charset="-122"/>
                <a:ea typeface="黑体" panose="02010609060101010101" pitchFamily="49" charset="-122"/>
              </a:rPr>
              <a:t>实测结果</a:t>
            </a:r>
          </a:p>
        </p:txBody>
      </p:sp>
      <p:graphicFrame>
        <p:nvGraphicFramePr>
          <p:cNvPr id="4" name="表格 6">
            <a:extLst>
              <a:ext uri="{FF2B5EF4-FFF2-40B4-BE49-F238E27FC236}">
                <a16:creationId xmlns:a16="http://schemas.microsoft.com/office/drawing/2014/main" id="{CD81A8CD-6987-4019-819D-4F7DEE8B641C}"/>
              </a:ext>
            </a:extLst>
          </p:cNvPr>
          <p:cNvGraphicFramePr>
            <a:graphicFrameLocks noGrp="1"/>
          </p:cNvGraphicFramePr>
          <p:nvPr>
            <p:extLst>
              <p:ext uri="{D42A27DB-BD31-4B8C-83A1-F6EECF244321}">
                <p14:modId xmlns:p14="http://schemas.microsoft.com/office/powerpoint/2010/main" val="33008716"/>
              </p:ext>
            </p:extLst>
          </p:nvPr>
        </p:nvGraphicFramePr>
        <p:xfrm>
          <a:off x="191344" y="2863546"/>
          <a:ext cx="11880104" cy="2116902"/>
        </p:xfrm>
        <a:graphic>
          <a:graphicData uri="http://schemas.openxmlformats.org/drawingml/2006/table">
            <a:tbl>
              <a:tblPr firstRow="1" bandRow="1">
                <a:tableStyleId>{69CF1AB2-1976-4502-BF36-3FF5EA218861}</a:tableStyleId>
              </a:tblPr>
              <a:tblGrid>
                <a:gridCol w="760874">
                  <a:extLst>
                    <a:ext uri="{9D8B030D-6E8A-4147-A177-3AD203B41FA5}">
                      <a16:colId xmlns:a16="http://schemas.microsoft.com/office/drawing/2014/main" val="2455304728"/>
                    </a:ext>
                  </a:extLst>
                </a:gridCol>
                <a:gridCol w="1111923">
                  <a:extLst>
                    <a:ext uri="{9D8B030D-6E8A-4147-A177-3AD203B41FA5}">
                      <a16:colId xmlns:a16="http://schemas.microsoft.com/office/drawing/2014/main" val="637380330"/>
                    </a:ext>
                  </a:extLst>
                </a:gridCol>
                <a:gridCol w="1111923">
                  <a:extLst>
                    <a:ext uri="{9D8B030D-6E8A-4147-A177-3AD203B41FA5}">
                      <a16:colId xmlns:a16="http://schemas.microsoft.com/office/drawing/2014/main" val="1700822922"/>
                    </a:ext>
                  </a:extLst>
                </a:gridCol>
                <a:gridCol w="1111923">
                  <a:extLst>
                    <a:ext uri="{9D8B030D-6E8A-4147-A177-3AD203B41FA5}">
                      <a16:colId xmlns:a16="http://schemas.microsoft.com/office/drawing/2014/main" val="3189882876"/>
                    </a:ext>
                  </a:extLst>
                </a:gridCol>
                <a:gridCol w="1111923">
                  <a:extLst>
                    <a:ext uri="{9D8B030D-6E8A-4147-A177-3AD203B41FA5}">
                      <a16:colId xmlns:a16="http://schemas.microsoft.com/office/drawing/2014/main" val="3799626529"/>
                    </a:ext>
                  </a:extLst>
                </a:gridCol>
                <a:gridCol w="1111923">
                  <a:extLst>
                    <a:ext uri="{9D8B030D-6E8A-4147-A177-3AD203B41FA5}">
                      <a16:colId xmlns:a16="http://schemas.microsoft.com/office/drawing/2014/main" val="2818579323"/>
                    </a:ext>
                  </a:extLst>
                </a:gridCol>
                <a:gridCol w="1111923">
                  <a:extLst>
                    <a:ext uri="{9D8B030D-6E8A-4147-A177-3AD203B41FA5}">
                      <a16:colId xmlns:a16="http://schemas.microsoft.com/office/drawing/2014/main" val="1149791929"/>
                    </a:ext>
                  </a:extLst>
                </a:gridCol>
                <a:gridCol w="1111923">
                  <a:extLst>
                    <a:ext uri="{9D8B030D-6E8A-4147-A177-3AD203B41FA5}">
                      <a16:colId xmlns:a16="http://schemas.microsoft.com/office/drawing/2014/main" val="2563439767"/>
                    </a:ext>
                  </a:extLst>
                </a:gridCol>
                <a:gridCol w="1111923">
                  <a:extLst>
                    <a:ext uri="{9D8B030D-6E8A-4147-A177-3AD203B41FA5}">
                      <a16:colId xmlns:a16="http://schemas.microsoft.com/office/drawing/2014/main" val="350643199"/>
                    </a:ext>
                  </a:extLst>
                </a:gridCol>
                <a:gridCol w="1111923">
                  <a:extLst>
                    <a:ext uri="{9D8B030D-6E8A-4147-A177-3AD203B41FA5}">
                      <a16:colId xmlns:a16="http://schemas.microsoft.com/office/drawing/2014/main" val="2181870691"/>
                    </a:ext>
                  </a:extLst>
                </a:gridCol>
                <a:gridCol w="1111923">
                  <a:extLst>
                    <a:ext uri="{9D8B030D-6E8A-4147-A177-3AD203B41FA5}">
                      <a16:colId xmlns:a16="http://schemas.microsoft.com/office/drawing/2014/main" val="2054851334"/>
                    </a:ext>
                  </a:extLst>
                </a:gridCol>
              </a:tblGrid>
              <a:tr h="274111">
                <a:tc>
                  <a:txBody>
                    <a:bodyPr/>
                    <a:lstStyle/>
                    <a:p>
                      <a:pPr algn="ctr"/>
                      <a:endParaRPr lang="zh-CN" altLang="en-US" dirty="0"/>
                    </a:p>
                  </a:txBody>
                  <a:tcPr anchor="ctr">
                    <a:noFill/>
                  </a:tcPr>
                </a:tc>
                <a:tc gridSpan="2">
                  <a:txBody>
                    <a:bodyPr/>
                    <a:lstStyle/>
                    <a:p>
                      <a:pPr algn="ctr"/>
                      <a:r>
                        <a:rPr lang="en-US" altLang="zh-CN" dirty="0"/>
                        <a:t>Air</a:t>
                      </a:r>
                      <a:endParaRPr lang="zh-CN" altLang="en-US" dirty="0"/>
                    </a:p>
                  </a:txBody>
                  <a:tcPr anchor="ctr">
                    <a:solidFill>
                      <a:schemeClr val="accent6">
                        <a:lumMod val="60000"/>
                        <a:lumOff val="40000"/>
                      </a:schemeClr>
                    </a:solidFill>
                  </a:tcPr>
                </a:tc>
                <a:tc hMerge="1">
                  <a:txBody>
                    <a:bodyPr/>
                    <a:lstStyle/>
                    <a:p>
                      <a:endParaRPr lang="zh-CN" altLang="en-US"/>
                    </a:p>
                  </a:txBody>
                  <a:tcPr>
                    <a:noFill/>
                  </a:tcPr>
                </a:tc>
                <a:tc gridSpan="2">
                  <a:txBody>
                    <a:bodyPr/>
                    <a:lstStyle/>
                    <a:p>
                      <a:pPr algn="ctr"/>
                      <a:r>
                        <a:rPr lang="en-US" altLang="zh-CN" dirty="0"/>
                        <a:t>Core1</a:t>
                      </a:r>
                      <a:endParaRPr lang="zh-CN" altLang="en-US" dirty="0"/>
                    </a:p>
                  </a:txBody>
                  <a:tcPr anchor="ctr">
                    <a:solidFill>
                      <a:schemeClr val="accent4">
                        <a:lumMod val="40000"/>
                        <a:lumOff val="60000"/>
                      </a:schemeClr>
                    </a:solidFill>
                  </a:tcPr>
                </a:tc>
                <a:tc hMerge="1">
                  <a:txBody>
                    <a:bodyPr/>
                    <a:lstStyle/>
                    <a:p>
                      <a:endParaRPr lang="zh-CN" altLang="en-US"/>
                    </a:p>
                  </a:txBody>
                  <a:tcPr/>
                </a:tc>
                <a:tc gridSpan="2">
                  <a:txBody>
                    <a:bodyPr/>
                    <a:lstStyle/>
                    <a:p>
                      <a:pPr algn="ctr"/>
                      <a:r>
                        <a:rPr lang="en-US" altLang="zh-CN" dirty="0"/>
                        <a:t>Core2</a:t>
                      </a:r>
                      <a:endParaRPr lang="zh-CN" altLang="en-US" dirty="0"/>
                    </a:p>
                  </a:txBody>
                  <a:tcPr anchor="ctr">
                    <a:solidFill>
                      <a:schemeClr val="accent5">
                        <a:lumMod val="40000"/>
                        <a:lumOff val="60000"/>
                      </a:schemeClr>
                    </a:solidFill>
                  </a:tcPr>
                </a:tc>
                <a:tc hMerge="1">
                  <a:txBody>
                    <a:bodyPr/>
                    <a:lstStyle/>
                    <a:p>
                      <a:endParaRPr lang="zh-CN" altLang="en-US"/>
                    </a:p>
                  </a:txBody>
                  <a:tcPr/>
                </a:tc>
                <a:tc gridSpan="2">
                  <a:txBody>
                    <a:bodyPr/>
                    <a:lstStyle/>
                    <a:p>
                      <a:pPr algn="ctr"/>
                      <a:r>
                        <a:rPr lang="en-US" altLang="zh-CN" dirty="0"/>
                        <a:t>Core3</a:t>
                      </a:r>
                      <a:endParaRPr lang="zh-CN" altLang="en-US" dirty="0"/>
                    </a:p>
                  </a:txBody>
                  <a:tcPr anchor="ctr">
                    <a:solidFill>
                      <a:schemeClr val="accent2">
                        <a:lumMod val="40000"/>
                        <a:lumOff val="60000"/>
                      </a:schemeClr>
                    </a:solidFill>
                  </a:tcPr>
                </a:tc>
                <a:tc hMerge="1">
                  <a:txBody>
                    <a:bodyPr/>
                    <a:lstStyle/>
                    <a:p>
                      <a:endParaRPr lang="zh-CN" altLang="en-US"/>
                    </a:p>
                  </a:txBody>
                  <a:tcPr/>
                </a:tc>
                <a:tc gridSpan="2">
                  <a:txBody>
                    <a:bodyPr/>
                    <a:lstStyle/>
                    <a:p>
                      <a:pPr algn="ctr"/>
                      <a:r>
                        <a:rPr lang="en-US" altLang="zh-CN" dirty="0"/>
                        <a:t>Core4</a:t>
                      </a:r>
                      <a:endParaRPr lang="zh-CN" altLang="en-US" dirty="0"/>
                    </a:p>
                  </a:txBody>
                  <a:tcPr anchor="ctr">
                    <a:solidFill>
                      <a:schemeClr val="tx2">
                        <a:lumMod val="40000"/>
                        <a:lumOff val="60000"/>
                      </a:schemeClr>
                    </a:solidFill>
                  </a:tcPr>
                </a:tc>
                <a:tc hMerge="1">
                  <a:txBody>
                    <a:bodyPr/>
                    <a:lstStyle/>
                    <a:p>
                      <a:endParaRPr lang="zh-CN" altLang="en-US"/>
                    </a:p>
                  </a:txBody>
                  <a:tcPr/>
                </a:tc>
                <a:extLst>
                  <a:ext uri="{0D108BD9-81ED-4DB2-BD59-A6C34878D82A}">
                    <a16:rowId xmlns:a16="http://schemas.microsoft.com/office/drawing/2014/main" val="3649083884"/>
                  </a:ext>
                </a:extLst>
              </a:tr>
              <a:tr h="274111">
                <a:tc>
                  <a:txBody>
                    <a:bodyPr/>
                    <a:lstStyle/>
                    <a:p>
                      <a:pPr algn="ctr"/>
                      <a:endParaRPr lang="zh-CN" altLang="en-US" dirty="0"/>
                    </a:p>
                  </a:txBody>
                  <a:tcPr anchor="ctr">
                    <a:noFill/>
                  </a:tcPr>
                </a:tc>
                <a:tc>
                  <a:txBody>
                    <a:bodyPr/>
                    <a:lstStyle/>
                    <a:p>
                      <a:pPr algn="ctr"/>
                      <a:r>
                        <a:rPr lang="en-US" altLang="zh-CN" dirty="0" err="1"/>
                        <a:t>SNR_pre</a:t>
                      </a:r>
                      <a:endParaRPr lang="zh-CN" altLang="en-US" dirty="0"/>
                    </a:p>
                  </a:txBody>
                  <a:tcPr anchor="ctr">
                    <a:solidFill>
                      <a:schemeClr val="accent6">
                        <a:lumMod val="60000"/>
                        <a:lumOff val="40000"/>
                      </a:schemeClr>
                    </a:solidFill>
                  </a:tcPr>
                </a:tc>
                <a:tc>
                  <a:txBody>
                    <a:bodyPr/>
                    <a:lstStyle/>
                    <a:p>
                      <a:pPr algn="ctr"/>
                      <a:r>
                        <a:rPr lang="en-US" altLang="zh-CN" dirty="0" err="1"/>
                        <a:t>SNR_test</a:t>
                      </a:r>
                      <a:endParaRPr lang="zh-CN" altLang="en-US" dirty="0"/>
                    </a:p>
                  </a:txBody>
                  <a:tcPr anchor="ctr">
                    <a:solidFill>
                      <a:schemeClr val="accent6">
                        <a:lumMod val="60000"/>
                        <a:lumOff val="40000"/>
                      </a:schemeClr>
                    </a:solidFill>
                  </a:tcPr>
                </a:tc>
                <a:tc>
                  <a:txBody>
                    <a:bodyPr/>
                    <a:lstStyle/>
                    <a:p>
                      <a:pPr algn="ctr"/>
                      <a:r>
                        <a:rPr lang="en-US" altLang="zh-CN" dirty="0" err="1"/>
                        <a:t>SNR_pre</a:t>
                      </a:r>
                      <a:endParaRPr lang="zh-CN" altLang="en-US" dirty="0"/>
                    </a:p>
                  </a:txBody>
                  <a:tcPr anchor="ctr">
                    <a:solidFill>
                      <a:schemeClr val="accent4">
                        <a:lumMod val="40000"/>
                        <a:lumOff val="60000"/>
                      </a:schemeClr>
                    </a:solidFill>
                  </a:tcPr>
                </a:tc>
                <a:tc>
                  <a:txBody>
                    <a:bodyPr/>
                    <a:lstStyle/>
                    <a:p>
                      <a:pPr algn="ctr"/>
                      <a:r>
                        <a:rPr lang="en-US" altLang="zh-CN" dirty="0" err="1"/>
                        <a:t>SNR_test</a:t>
                      </a:r>
                      <a:endParaRPr lang="zh-CN" altLang="en-US" dirty="0"/>
                    </a:p>
                  </a:txBody>
                  <a:tcPr anchor="ctr">
                    <a:solidFill>
                      <a:schemeClr val="accent4">
                        <a:lumMod val="40000"/>
                        <a:lumOff val="60000"/>
                      </a:schemeClr>
                    </a:solidFill>
                  </a:tcPr>
                </a:tc>
                <a:tc>
                  <a:txBody>
                    <a:bodyPr/>
                    <a:lstStyle/>
                    <a:p>
                      <a:pPr algn="ctr"/>
                      <a:r>
                        <a:rPr lang="en-US" altLang="zh-CN" dirty="0" err="1"/>
                        <a:t>SNR_pre</a:t>
                      </a:r>
                      <a:endParaRPr lang="zh-CN" altLang="en-US" dirty="0"/>
                    </a:p>
                  </a:txBody>
                  <a:tcPr anchor="ctr">
                    <a:solidFill>
                      <a:schemeClr val="accent5">
                        <a:lumMod val="40000"/>
                        <a:lumOff val="60000"/>
                      </a:schemeClr>
                    </a:solidFill>
                  </a:tcPr>
                </a:tc>
                <a:tc>
                  <a:txBody>
                    <a:bodyPr/>
                    <a:lstStyle/>
                    <a:p>
                      <a:pPr algn="ctr"/>
                      <a:r>
                        <a:rPr lang="en-US" altLang="zh-CN" dirty="0" err="1"/>
                        <a:t>SNR_test</a:t>
                      </a:r>
                      <a:endParaRPr lang="zh-CN" altLang="en-US" dirty="0"/>
                    </a:p>
                  </a:txBody>
                  <a:tcPr anchor="ctr">
                    <a:solidFill>
                      <a:schemeClr val="accent5">
                        <a:lumMod val="40000"/>
                        <a:lumOff val="60000"/>
                      </a:schemeClr>
                    </a:solidFill>
                  </a:tcPr>
                </a:tc>
                <a:tc>
                  <a:txBody>
                    <a:bodyPr/>
                    <a:lstStyle/>
                    <a:p>
                      <a:pPr algn="ctr"/>
                      <a:r>
                        <a:rPr lang="en-US" altLang="zh-CN" dirty="0" err="1"/>
                        <a:t>SNR_pre</a:t>
                      </a:r>
                      <a:endParaRPr lang="zh-CN" altLang="en-US" dirty="0"/>
                    </a:p>
                  </a:txBody>
                  <a:tcPr anchor="ctr">
                    <a:solidFill>
                      <a:schemeClr val="accent2">
                        <a:lumMod val="40000"/>
                        <a:lumOff val="60000"/>
                      </a:schemeClr>
                    </a:solidFill>
                  </a:tcPr>
                </a:tc>
                <a:tc>
                  <a:txBody>
                    <a:bodyPr/>
                    <a:lstStyle/>
                    <a:p>
                      <a:pPr algn="ctr"/>
                      <a:r>
                        <a:rPr lang="en-US" altLang="zh-CN" dirty="0" err="1"/>
                        <a:t>SNR_test</a:t>
                      </a:r>
                      <a:endParaRPr lang="zh-CN" altLang="en-US" dirty="0"/>
                    </a:p>
                  </a:txBody>
                  <a:tcPr anchor="ctr">
                    <a:solidFill>
                      <a:schemeClr val="accent2">
                        <a:lumMod val="40000"/>
                        <a:lumOff val="60000"/>
                      </a:schemeClr>
                    </a:solidFill>
                  </a:tcPr>
                </a:tc>
                <a:tc>
                  <a:txBody>
                    <a:bodyPr/>
                    <a:lstStyle/>
                    <a:p>
                      <a:pPr algn="ctr"/>
                      <a:r>
                        <a:rPr lang="en-US" altLang="zh-CN" dirty="0" err="1"/>
                        <a:t>SNR_pre</a:t>
                      </a:r>
                      <a:endParaRPr lang="zh-CN" altLang="en-US" dirty="0"/>
                    </a:p>
                  </a:txBody>
                  <a:tcPr anchor="ctr">
                    <a:solidFill>
                      <a:schemeClr val="tx2">
                        <a:lumMod val="40000"/>
                        <a:lumOff val="60000"/>
                      </a:schemeClr>
                    </a:solidFill>
                  </a:tcPr>
                </a:tc>
                <a:tc>
                  <a:txBody>
                    <a:bodyPr/>
                    <a:lstStyle/>
                    <a:p>
                      <a:pPr algn="ctr"/>
                      <a:r>
                        <a:rPr lang="en-US" altLang="zh-CN" dirty="0" err="1"/>
                        <a:t>SNR_test</a:t>
                      </a:r>
                      <a:endParaRPr lang="zh-CN" altLang="en-US" dirty="0"/>
                    </a:p>
                  </a:txBody>
                  <a:tcPr anchor="ctr">
                    <a:solidFill>
                      <a:schemeClr val="tx2">
                        <a:lumMod val="40000"/>
                        <a:lumOff val="60000"/>
                      </a:schemeClr>
                    </a:solidFill>
                  </a:tcPr>
                </a:tc>
                <a:extLst>
                  <a:ext uri="{0D108BD9-81ED-4DB2-BD59-A6C34878D82A}">
                    <a16:rowId xmlns:a16="http://schemas.microsoft.com/office/drawing/2014/main" val="1543899504"/>
                  </a:ext>
                </a:extLst>
              </a:tr>
              <a:tr h="461794">
                <a:tc>
                  <a:txBody>
                    <a:bodyPr/>
                    <a:lstStyle/>
                    <a:p>
                      <a:pPr algn="ctr"/>
                      <a:r>
                        <a:rPr lang="en-US" altLang="zh-CN" dirty="0"/>
                        <a:t>Coil1</a:t>
                      </a:r>
                      <a:endParaRPr lang="zh-CN" altLang="en-US" dirty="0"/>
                    </a:p>
                  </a:txBody>
                  <a:tcPr anchor="ctr">
                    <a:no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2.2</a:t>
                      </a:r>
                    </a:p>
                  </a:txBody>
                  <a:tcPr marL="9525" marR="9525" marT="9525" marB="0" anchor="ctr">
                    <a:solidFill>
                      <a:schemeClr val="accent6">
                        <a:lumMod val="60000"/>
                        <a:lumOff val="4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2.19</a:t>
                      </a:r>
                    </a:p>
                  </a:txBody>
                  <a:tcPr marL="9525" marR="9525" marT="9525" marB="0" anchor="ctr">
                    <a:solidFill>
                      <a:schemeClr val="accent6">
                        <a:lumMod val="60000"/>
                        <a:lumOff val="4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30.1</a:t>
                      </a:r>
                    </a:p>
                  </a:txBody>
                  <a:tcPr marL="9525" marR="9525" marT="9525" marB="0" anchor="ctr">
                    <a:solidFill>
                      <a:schemeClr val="accent4">
                        <a:lumMod val="40000"/>
                        <a:lumOff val="60000"/>
                      </a:schemeClr>
                    </a:solidFill>
                  </a:tcPr>
                </a:tc>
                <a:tc>
                  <a:txBody>
                    <a:bodyPr/>
                    <a:lstStyle/>
                    <a:p>
                      <a:pPr algn="ctr" fontAlgn="ctr"/>
                      <a:r>
                        <a:rPr lang="en-US" altLang="zh-CN" sz="1800" b="0" i="0" u="none" strike="noStrike">
                          <a:solidFill>
                            <a:srgbClr val="000000"/>
                          </a:solidFill>
                          <a:effectLst/>
                          <a:latin typeface="Arial" panose="020B0604020202020204" pitchFamily="34" charset="0"/>
                          <a:ea typeface="等线" panose="02010600030101010101" pitchFamily="2" charset="-122"/>
                        </a:rPr>
                        <a:t>29.8</a:t>
                      </a:r>
                    </a:p>
                  </a:txBody>
                  <a:tcPr marL="9525" marR="9525" marT="9525" marB="0" anchor="ctr">
                    <a:solidFill>
                      <a:schemeClr val="accent4">
                        <a:lumMod val="40000"/>
                        <a:lumOff val="6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48.1</a:t>
                      </a:r>
                    </a:p>
                  </a:txBody>
                  <a:tcPr marL="9525" marR="9525" marT="9525" marB="0" anchor="ctr">
                    <a:solidFill>
                      <a:schemeClr val="accent5">
                        <a:lumMod val="40000"/>
                        <a:lumOff val="60000"/>
                      </a:schemeClr>
                    </a:solidFill>
                  </a:tcPr>
                </a:tc>
                <a:tc>
                  <a:txBody>
                    <a:bodyPr/>
                    <a:lstStyle/>
                    <a:p>
                      <a:pPr algn="ctr" fontAlgn="ctr"/>
                      <a:r>
                        <a:rPr lang="en-US" altLang="zh-CN" sz="1800" b="0" i="0" u="none" strike="noStrike">
                          <a:solidFill>
                            <a:srgbClr val="000000"/>
                          </a:solidFill>
                          <a:effectLst/>
                          <a:latin typeface="Arial" panose="020B0604020202020204" pitchFamily="34" charset="0"/>
                          <a:ea typeface="等线" panose="02010600030101010101" pitchFamily="2" charset="-122"/>
                        </a:rPr>
                        <a:t>48.5</a:t>
                      </a:r>
                    </a:p>
                  </a:txBody>
                  <a:tcPr marL="9525" marR="9525" marT="9525" marB="0" anchor="ctr">
                    <a:solidFill>
                      <a:schemeClr val="accent5">
                        <a:lumMod val="40000"/>
                        <a:lumOff val="6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63.85</a:t>
                      </a:r>
                    </a:p>
                  </a:txBody>
                  <a:tcPr marL="9525" marR="9525" marT="9525" marB="0" anchor="ctr">
                    <a:solidFill>
                      <a:schemeClr val="accent2">
                        <a:lumMod val="40000"/>
                        <a:lumOff val="6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65.3</a:t>
                      </a:r>
                    </a:p>
                  </a:txBody>
                  <a:tcPr marL="9525" marR="9525" marT="9525" marB="0" anchor="ctr">
                    <a:solidFill>
                      <a:schemeClr val="accent2">
                        <a:lumMod val="40000"/>
                        <a:lumOff val="6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77.2</a:t>
                      </a:r>
                    </a:p>
                  </a:txBody>
                  <a:tcPr marL="9525" marR="9525" marT="9525" marB="0" anchor="ctr">
                    <a:solidFill>
                      <a:schemeClr val="tx2">
                        <a:lumMod val="40000"/>
                        <a:lumOff val="60000"/>
                      </a:schemeClr>
                    </a:solidFill>
                  </a:tcPr>
                </a:tc>
                <a:tc>
                  <a:txBody>
                    <a:bodyPr/>
                    <a:lstStyle/>
                    <a:p>
                      <a:pPr algn="ctr" fontAlgn="ctr"/>
                      <a:r>
                        <a:rPr lang="en-US" altLang="zh-CN" sz="1800" b="0" i="0" u="none" strike="noStrike">
                          <a:solidFill>
                            <a:srgbClr val="000000"/>
                          </a:solidFill>
                          <a:effectLst/>
                          <a:latin typeface="Arial" panose="020B0604020202020204" pitchFamily="34" charset="0"/>
                          <a:ea typeface="等线" panose="02010600030101010101" pitchFamily="2" charset="-122"/>
                        </a:rPr>
                        <a:t>82.4</a:t>
                      </a:r>
                    </a:p>
                  </a:txBody>
                  <a:tcPr marL="9525" marR="9525" marT="9525" marB="0" anchor="ctr">
                    <a:solidFill>
                      <a:schemeClr val="tx2">
                        <a:lumMod val="40000"/>
                        <a:lumOff val="60000"/>
                      </a:schemeClr>
                    </a:solidFill>
                  </a:tcPr>
                </a:tc>
                <a:extLst>
                  <a:ext uri="{0D108BD9-81ED-4DB2-BD59-A6C34878D82A}">
                    <a16:rowId xmlns:a16="http://schemas.microsoft.com/office/drawing/2014/main" val="1698884285"/>
                  </a:ext>
                </a:extLst>
              </a:tr>
              <a:tr h="461794">
                <a:tc>
                  <a:txBody>
                    <a:bodyPr/>
                    <a:lstStyle/>
                    <a:p>
                      <a:pPr algn="ctr"/>
                      <a:r>
                        <a:rPr lang="en-US" altLang="zh-CN" dirty="0"/>
                        <a:t>Coil2</a:t>
                      </a:r>
                      <a:endParaRPr lang="zh-CN" altLang="en-US" dirty="0"/>
                    </a:p>
                  </a:txBody>
                  <a:tcPr anchor="ctr">
                    <a:noFill/>
                  </a:tcPr>
                </a:tc>
                <a:tc>
                  <a:txBody>
                    <a:bodyPr/>
                    <a:lstStyle/>
                    <a:p>
                      <a:pPr algn="ctr" fontAlgn="ctr"/>
                      <a:r>
                        <a:rPr lang="en-US" altLang="zh-CN" sz="1800" b="0" i="0" u="none" strike="noStrike">
                          <a:solidFill>
                            <a:srgbClr val="000000"/>
                          </a:solidFill>
                          <a:effectLst/>
                          <a:latin typeface="Arial" panose="020B0604020202020204" pitchFamily="34" charset="0"/>
                          <a:ea typeface="等线" panose="02010600030101010101" pitchFamily="2" charset="-122"/>
                        </a:rPr>
                        <a:t>3.05</a:t>
                      </a:r>
                    </a:p>
                  </a:txBody>
                  <a:tcPr marL="9525" marR="9525" marT="9525" marB="0" anchor="ctr">
                    <a:solidFill>
                      <a:schemeClr val="accent6">
                        <a:lumMod val="60000"/>
                        <a:lumOff val="4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3.01</a:t>
                      </a:r>
                    </a:p>
                  </a:txBody>
                  <a:tcPr marL="9525" marR="9525" marT="9525" marB="0" anchor="ctr">
                    <a:solidFill>
                      <a:schemeClr val="accent6">
                        <a:lumMod val="60000"/>
                        <a:lumOff val="4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44.7</a:t>
                      </a:r>
                    </a:p>
                  </a:txBody>
                  <a:tcPr marL="9525" marR="9525" marT="9525" marB="0" anchor="ctr">
                    <a:solidFill>
                      <a:schemeClr val="accent4">
                        <a:lumMod val="40000"/>
                        <a:lumOff val="6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43.8</a:t>
                      </a:r>
                    </a:p>
                  </a:txBody>
                  <a:tcPr marL="9525" marR="9525" marT="9525" marB="0" anchor="ctr">
                    <a:solidFill>
                      <a:schemeClr val="accent4">
                        <a:lumMod val="40000"/>
                        <a:lumOff val="60000"/>
                      </a:schemeClr>
                    </a:solidFill>
                  </a:tcPr>
                </a:tc>
                <a:tc>
                  <a:txBody>
                    <a:bodyPr/>
                    <a:lstStyle/>
                    <a:p>
                      <a:pPr algn="ctr" fontAlgn="ctr"/>
                      <a:r>
                        <a:rPr lang="en-US" altLang="zh-CN" sz="1800" b="0" i="0" u="none" strike="noStrike">
                          <a:solidFill>
                            <a:srgbClr val="000000"/>
                          </a:solidFill>
                          <a:effectLst/>
                          <a:latin typeface="Arial" panose="020B0604020202020204" pitchFamily="34" charset="0"/>
                          <a:ea typeface="等线" panose="02010600030101010101" pitchFamily="2" charset="-122"/>
                        </a:rPr>
                        <a:t>77.7</a:t>
                      </a:r>
                    </a:p>
                  </a:txBody>
                  <a:tcPr marL="9525" marR="9525" marT="9525" marB="0" anchor="ctr">
                    <a:solidFill>
                      <a:schemeClr val="accent5">
                        <a:lumMod val="40000"/>
                        <a:lumOff val="6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76.2</a:t>
                      </a:r>
                    </a:p>
                  </a:txBody>
                  <a:tcPr marL="9525" marR="9525" marT="9525" marB="0" anchor="ctr">
                    <a:solidFill>
                      <a:schemeClr val="accent5">
                        <a:lumMod val="40000"/>
                        <a:lumOff val="60000"/>
                      </a:schemeClr>
                    </a:solidFill>
                  </a:tcPr>
                </a:tc>
                <a:tc>
                  <a:txBody>
                    <a:bodyPr/>
                    <a:lstStyle/>
                    <a:p>
                      <a:pPr algn="ctr" fontAlgn="ctr"/>
                      <a:r>
                        <a:rPr lang="en-US" altLang="zh-CN" sz="1800" b="0" i="0" u="none" strike="noStrike">
                          <a:solidFill>
                            <a:srgbClr val="000000"/>
                          </a:solidFill>
                          <a:effectLst/>
                          <a:latin typeface="Arial" panose="020B0604020202020204" pitchFamily="34" charset="0"/>
                          <a:ea typeface="等线" panose="02010600030101010101" pitchFamily="2" charset="-122"/>
                        </a:rPr>
                        <a:t>106.8</a:t>
                      </a:r>
                    </a:p>
                  </a:txBody>
                  <a:tcPr marL="9525" marR="9525" marT="9525" marB="0" anchor="ctr">
                    <a:solidFill>
                      <a:schemeClr val="accent2">
                        <a:lumMod val="40000"/>
                        <a:lumOff val="6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107</a:t>
                      </a:r>
                    </a:p>
                  </a:txBody>
                  <a:tcPr marL="9525" marR="9525" marT="9525" marB="0" anchor="ctr">
                    <a:solidFill>
                      <a:schemeClr val="accent2">
                        <a:lumMod val="40000"/>
                        <a:lumOff val="60000"/>
                      </a:schemeClr>
                    </a:solidFill>
                  </a:tcPr>
                </a:tc>
                <a:tc>
                  <a:txBody>
                    <a:bodyPr/>
                    <a:lstStyle/>
                    <a:p>
                      <a:pPr algn="ctr" fontAlgn="ctr"/>
                      <a:r>
                        <a:rPr lang="en-US" altLang="zh-CN" sz="1800" b="0" i="0" u="none" strike="noStrike">
                          <a:solidFill>
                            <a:srgbClr val="000000"/>
                          </a:solidFill>
                          <a:effectLst/>
                          <a:latin typeface="Arial" panose="020B0604020202020204" pitchFamily="34" charset="0"/>
                          <a:ea typeface="等线" panose="02010600030101010101" pitchFamily="2" charset="-122"/>
                        </a:rPr>
                        <a:t>131</a:t>
                      </a:r>
                    </a:p>
                  </a:txBody>
                  <a:tcPr marL="9525" marR="9525" marT="9525" marB="0" anchor="ctr">
                    <a:solidFill>
                      <a:schemeClr val="tx2">
                        <a:lumMod val="40000"/>
                        <a:lumOff val="6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134</a:t>
                      </a:r>
                    </a:p>
                  </a:txBody>
                  <a:tcPr marL="9525" marR="9525" marT="9525" marB="0" anchor="ctr">
                    <a:solidFill>
                      <a:schemeClr val="tx2">
                        <a:lumMod val="40000"/>
                        <a:lumOff val="60000"/>
                      </a:schemeClr>
                    </a:solidFill>
                  </a:tcPr>
                </a:tc>
                <a:extLst>
                  <a:ext uri="{0D108BD9-81ED-4DB2-BD59-A6C34878D82A}">
                    <a16:rowId xmlns:a16="http://schemas.microsoft.com/office/drawing/2014/main" val="7411230"/>
                  </a:ext>
                </a:extLst>
              </a:tr>
              <a:tr h="461794">
                <a:tc>
                  <a:txBody>
                    <a:bodyPr/>
                    <a:lstStyle/>
                    <a:p>
                      <a:pPr algn="ctr"/>
                      <a:r>
                        <a:rPr lang="en-US" altLang="zh-CN" dirty="0"/>
                        <a:t>Coil3</a:t>
                      </a:r>
                      <a:endParaRPr lang="zh-CN" altLang="en-US" dirty="0"/>
                    </a:p>
                  </a:txBody>
                  <a:tcPr anchor="ctr">
                    <a:noFill/>
                  </a:tcPr>
                </a:tc>
                <a:tc>
                  <a:txBody>
                    <a:bodyPr/>
                    <a:lstStyle/>
                    <a:p>
                      <a:pPr algn="ctr" fontAlgn="ctr"/>
                      <a:r>
                        <a:rPr lang="en-US" altLang="zh-CN" sz="1800" b="0" i="0" u="none" strike="noStrike">
                          <a:solidFill>
                            <a:srgbClr val="000000"/>
                          </a:solidFill>
                          <a:effectLst/>
                          <a:latin typeface="Arial" panose="020B0604020202020204" pitchFamily="34" charset="0"/>
                          <a:ea typeface="等线" panose="02010600030101010101" pitchFamily="2" charset="-122"/>
                        </a:rPr>
                        <a:t>3.91</a:t>
                      </a:r>
                    </a:p>
                  </a:txBody>
                  <a:tcPr marL="9525" marR="9525" marT="9525" marB="0" anchor="ctr">
                    <a:solidFill>
                      <a:schemeClr val="accent6">
                        <a:lumMod val="60000"/>
                        <a:lumOff val="4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3.87</a:t>
                      </a:r>
                    </a:p>
                  </a:txBody>
                  <a:tcPr marL="9525" marR="9525" marT="9525" marB="0" anchor="ctr">
                    <a:solidFill>
                      <a:schemeClr val="accent6">
                        <a:lumMod val="60000"/>
                        <a:lumOff val="4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57</a:t>
                      </a:r>
                    </a:p>
                  </a:txBody>
                  <a:tcPr marL="9525" marR="9525" marT="9525" marB="0" anchor="ctr">
                    <a:solidFill>
                      <a:schemeClr val="accent4">
                        <a:lumMod val="40000"/>
                        <a:lumOff val="6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54.1</a:t>
                      </a:r>
                    </a:p>
                  </a:txBody>
                  <a:tcPr marL="9525" marR="9525" marT="9525" marB="0" anchor="ctr">
                    <a:solidFill>
                      <a:schemeClr val="accent4">
                        <a:lumMod val="40000"/>
                        <a:lumOff val="6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110</a:t>
                      </a:r>
                    </a:p>
                  </a:txBody>
                  <a:tcPr marL="9525" marR="9525" marT="9525" marB="0" anchor="ctr">
                    <a:solidFill>
                      <a:schemeClr val="accent5">
                        <a:lumMod val="40000"/>
                        <a:lumOff val="6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96.1</a:t>
                      </a:r>
                    </a:p>
                  </a:txBody>
                  <a:tcPr marL="9525" marR="9525" marT="9525" marB="0" anchor="ctr">
                    <a:solidFill>
                      <a:schemeClr val="accent5">
                        <a:lumMod val="40000"/>
                        <a:lumOff val="60000"/>
                      </a:schemeClr>
                    </a:solidFill>
                  </a:tcPr>
                </a:tc>
                <a:tc>
                  <a:txBody>
                    <a:bodyPr/>
                    <a:lstStyle/>
                    <a:p>
                      <a:pPr algn="ctr" fontAlgn="ctr"/>
                      <a:r>
                        <a:rPr lang="en-US" altLang="zh-CN" sz="1800" b="1" i="0" u="sng" strike="noStrike" dirty="0">
                          <a:solidFill>
                            <a:srgbClr val="FF0000"/>
                          </a:solidFill>
                          <a:effectLst>
                            <a:outerShdw blurRad="38100" dist="38100" dir="2700000" algn="tl">
                              <a:srgbClr val="000000">
                                <a:alpha val="43137"/>
                              </a:srgbClr>
                            </a:outerShdw>
                          </a:effectLst>
                          <a:latin typeface="Arial" panose="020B0604020202020204" pitchFamily="34" charset="0"/>
                          <a:ea typeface="等线" panose="02010600030101010101" pitchFamily="2" charset="-122"/>
                        </a:rPr>
                        <a:t>156.1</a:t>
                      </a:r>
                    </a:p>
                  </a:txBody>
                  <a:tcPr marL="9525" marR="9525" marT="9525" marB="0" anchor="ctr">
                    <a:solidFill>
                      <a:schemeClr val="accent2">
                        <a:lumMod val="40000"/>
                        <a:lumOff val="60000"/>
                      </a:schemeClr>
                    </a:solidFill>
                  </a:tcPr>
                </a:tc>
                <a:tc>
                  <a:txBody>
                    <a:bodyPr/>
                    <a:lstStyle/>
                    <a:p>
                      <a:pPr algn="ctr" fontAlgn="ctr"/>
                      <a:r>
                        <a:rPr lang="en-US" altLang="zh-CN" sz="1800" b="1" i="0" u="sng" strike="noStrike" dirty="0">
                          <a:solidFill>
                            <a:srgbClr val="FF0000"/>
                          </a:solidFill>
                          <a:effectLst>
                            <a:outerShdw blurRad="38100" dist="38100" dir="2700000" algn="tl">
                              <a:srgbClr val="000000">
                                <a:alpha val="43137"/>
                              </a:srgbClr>
                            </a:outerShdw>
                          </a:effectLst>
                          <a:latin typeface="Arial" panose="020B0604020202020204" pitchFamily="34" charset="0"/>
                          <a:ea typeface="等线" panose="02010600030101010101" pitchFamily="2" charset="-122"/>
                        </a:rPr>
                        <a:t>136</a:t>
                      </a:r>
                    </a:p>
                  </a:txBody>
                  <a:tcPr marL="9525" marR="9525" marT="9525" marB="0" anchor="ctr">
                    <a:solidFill>
                      <a:schemeClr val="accent2">
                        <a:lumMod val="40000"/>
                        <a:lumOff val="6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193</a:t>
                      </a:r>
                    </a:p>
                  </a:txBody>
                  <a:tcPr marL="9525" marR="9525" marT="9525" marB="0" anchor="ctr">
                    <a:solidFill>
                      <a:schemeClr val="tx2">
                        <a:lumMod val="40000"/>
                        <a:lumOff val="60000"/>
                      </a:schemeClr>
                    </a:solidFill>
                  </a:tcPr>
                </a:tc>
                <a:tc>
                  <a:txBody>
                    <a:bodyPr/>
                    <a:lstStyle/>
                    <a:p>
                      <a:pPr algn="ctr" fontAlgn="ctr"/>
                      <a:r>
                        <a:rPr lang="en-US" altLang="zh-CN" sz="1800" b="0" i="0" u="none" strike="noStrike" dirty="0">
                          <a:solidFill>
                            <a:srgbClr val="000000"/>
                          </a:solidFill>
                          <a:effectLst/>
                          <a:latin typeface="Arial" panose="020B0604020202020204" pitchFamily="34" charset="0"/>
                          <a:ea typeface="等线" panose="02010600030101010101" pitchFamily="2" charset="-122"/>
                        </a:rPr>
                        <a:t>181</a:t>
                      </a:r>
                    </a:p>
                  </a:txBody>
                  <a:tcPr marL="9525" marR="9525" marT="9525" marB="0" anchor="ctr">
                    <a:solidFill>
                      <a:schemeClr val="tx2">
                        <a:lumMod val="40000"/>
                        <a:lumOff val="60000"/>
                      </a:schemeClr>
                    </a:solidFill>
                  </a:tcPr>
                </a:tc>
                <a:extLst>
                  <a:ext uri="{0D108BD9-81ED-4DB2-BD59-A6C34878D82A}">
                    <a16:rowId xmlns:a16="http://schemas.microsoft.com/office/drawing/2014/main" val="3046674562"/>
                  </a:ext>
                </a:extLst>
              </a:tr>
            </a:tbl>
          </a:graphicData>
        </a:graphic>
      </p:graphicFrame>
      <p:sp>
        <p:nvSpPr>
          <p:cNvPr id="6" name="文本框 5">
            <a:extLst>
              <a:ext uri="{FF2B5EF4-FFF2-40B4-BE49-F238E27FC236}">
                <a16:creationId xmlns:a16="http://schemas.microsoft.com/office/drawing/2014/main" id="{91F94BF1-73C6-4A7B-8A6E-977529E217A4}"/>
              </a:ext>
            </a:extLst>
          </p:cNvPr>
          <p:cNvSpPr txBox="1"/>
          <p:nvPr/>
        </p:nvSpPr>
        <p:spPr>
          <a:xfrm>
            <a:off x="335360" y="5013176"/>
            <a:ext cx="11521280" cy="1691104"/>
          </a:xfrm>
          <a:prstGeom prst="rect">
            <a:avLst/>
          </a:prstGeom>
          <a:noFill/>
        </p:spPr>
        <p:txBody>
          <a:bodyPr wrap="square">
            <a:spAutoFit/>
          </a:bodyPr>
          <a:lstStyle/>
          <a:p>
            <a:pPr>
              <a:lnSpc>
                <a:spcPct val="150000"/>
              </a:lnSpc>
            </a:pPr>
            <a:r>
              <a:rPr lang="zh-CN" altLang="en-US" sz="2400" b="1" dirty="0">
                <a:latin typeface="黑体" panose="02010609060101010101" pitchFamily="49" charset="-122"/>
                <a:ea typeface="黑体" panose="02010609060101010101" pitchFamily="49" charset="-122"/>
              </a:rPr>
              <a:t>总结：初步完成了对磁芯线圈的增益和损耗的建模，得到该磁芯线圈预期的信噪比。使用磁芯之后，信噪比得到明显提升，并且信噪比估计偏差</a:t>
            </a:r>
            <a:r>
              <a:rPr lang="en-US" altLang="zh-CN" sz="2400" b="1" dirty="0">
                <a:latin typeface="黑体" panose="02010609060101010101" pitchFamily="49" charset="-122"/>
                <a:ea typeface="黑体" panose="02010609060101010101" pitchFamily="49" charset="-122"/>
              </a:rPr>
              <a:t>&lt;14.9%</a:t>
            </a:r>
          </a:p>
          <a:p>
            <a:pPr>
              <a:lnSpc>
                <a:spcPct val="150000"/>
              </a:lnSpc>
            </a:pPr>
            <a:r>
              <a:rPr lang="zh-CN" altLang="en-US" sz="2400" b="1" dirty="0">
                <a:latin typeface="黑体" panose="02010609060101010101" pitchFamily="49" charset="-122"/>
                <a:ea typeface="黑体" panose="02010609060101010101" pitchFamily="49" charset="-122"/>
              </a:rPr>
              <a:t>后续工作</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通过对更多参数的磁芯线圈进行测试，完善并验证仿真模型的准确性</a:t>
            </a:r>
            <a:endParaRPr lang="zh-CN" altLang="en-US" sz="2400" dirty="0"/>
          </a:p>
        </p:txBody>
      </p:sp>
      <p:pic>
        <p:nvPicPr>
          <p:cNvPr id="7" name="图片 6">
            <a:extLst>
              <a:ext uri="{FF2B5EF4-FFF2-40B4-BE49-F238E27FC236}">
                <a16:creationId xmlns:a16="http://schemas.microsoft.com/office/drawing/2014/main" id="{CE5B1AA4-96F1-4453-A206-C63F26A156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89" t="19551" r="38977" b="19551"/>
          <a:stretch/>
        </p:blipFill>
        <p:spPr>
          <a:xfrm rot="16200000">
            <a:off x="954738" y="289527"/>
            <a:ext cx="1656000" cy="3326802"/>
          </a:xfrm>
          <a:prstGeom prst="rect">
            <a:avLst/>
          </a:prstGeom>
        </p:spPr>
      </p:pic>
      <p:pic>
        <p:nvPicPr>
          <p:cNvPr id="8" name="图片 7">
            <a:extLst>
              <a:ext uri="{FF2B5EF4-FFF2-40B4-BE49-F238E27FC236}">
                <a16:creationId xmlns:a16="http://schemas.microsoft.com/office/drawing/2014/main" id="{27A8FCE8-0E28-40FA-8A17-3D87648EE7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14" t="16448" r="12718" b="19797"/>
          <a:stretch/>
        </p:blipFill>
        <p:spPr>
          <a:xfrm rot="16200000">
            <a:off x="7197101" y="1079306"/>
            <a:ext cx="1656000" cy="1747244"/>
          </a:xfrm>
          <a:prstGeom prst="rect">
            <a:avLst/>
          </a:prstGeom>
        </p:spPr>
      </p:pic>
      <p:sp>
        <p:nvSpPr>
          <p:cNvPr id="10" name="文本框 9">
            <a:extLst>
              <a:ext uri="{FF2B5EF4-FFF2-40B4-BE49-F238E27FC236}">
                <a16:creationId xmlns:a16="http://schemas.microsoft.com/office/drawing/2014/main" id="{935FAFE9-87A5-49F2-8CC2-9B45906D84DE}"/>
              </a:ext>
            </a:extLst>
          </p:cNvPr>
          <p:cNvSpPr txBox="1"/>
          <p:nvPr/>
        </p:nvSpPr>
        <p:spPr>
          <a:xfrm>
            <a:off x="3412842" y="2430128"/>
            <a:ext cx="6139542" cy="338554"/>
          </a:xfrm>
          <a:prstGeom prst="rect">
            <a:avLst/>
          </a:prstGeom>
          <a:noFill/>
        </p:spPr>
        <p:txBody>
          <a:bodyPr wrap="square">
            <a:spAutoFit/>
          </a:bodyPr>
          <a:lstStyle/>
          <a:p>
            <a:r>
              <a:rPr lang="zh-CN" altLang="en-US" sz="1600" b="1" dirty="0">
                <a:solidFill>
                  <a:srgbClr val="0000FF"/>
                </a:solidFill>
                <a:latin typeface="黑体" panose="02010609060101010101" pitchFamily="49" charset="-122"/>
                <a:ea typeface="黑体" panose="02010609060101010101" pitchFamily="49" charset="-122"/>
              </a:rPr>
              <a:t>从左到右依次为</a:t>
            </a:r>
            <a:r>
              <a:rPr lang="en-US" altLang="zh-CN" sz="1600" b="1" dirty="0">
                <a:solidFill>
                  <a:srgbClr val="0000FF"/>
                </a:solidFill>
                <a:latin typeface="黑体" panose="02010609060101010101" pitchFamily="49" charset="-122"/>
                <a:ea typeface="黑体" panose="02010609060101010101" pitchFamily="49" charset="-122"/>
              </a:rPr>
              <a:t>Coil1</a:t>
            </a:r>
            <a:r>
              <a:rPr lang="zh-CN" altLang="en-US" sz="1600" b="1" dirty="0">
                <a:solidFill>
                  <a:srgbClr val="0000FF"/>
                </a:solidFill>
                <a:latin typeface="黑体" panose="02010609060101010101" pitchFamily="49" charset="-122"/>
                <a:ea typeface="黑体" panose="02010609060101010101" pitchFamily="49" charset="-122"/>
              </a:rPr>
              <a:t>，</a:t>
            </a:r>
            <a:r>
              <a:rPr lang="en-US" altLang="zh-CN" sz="1600" b="1" dirty="0">
                <a:solidFill>
                  <a:srgbClr val="0000FF"/>
                </a:solidFill>
                <a:latin typeface="黑体" panose="02010609060101010101" pitchFamily="49" charset="-122"/>
                <a:ea typeface="黑体" panose="02010609060101010101" pitchFamily="49" charset="-122"/>
              </a:rPr>
              <a:t>2</a:t>
            </a:r>
            <a:r>
              <a:rPr lang="zh-CN" altLang="en-US" sz="1600" b="1" dirty="0">
                <a:solidFill>
                  <a:srgbClr val="0000FF"/>
                </a:solidFill>
                <a:latin typeface="黑体" panose="02010609060101010101" pitchFamily="49" charset="-122"/>
                <a:ea typeface="黑体" panose="02010609060101010101" pitchFamily="49" charset="-122"/>
              </a:rPr>
              <a:t>，</a:t>
            </a:r>
            <a:r>
              <a:rPr lang="en-US" altLang="zh-CN" sz="1600" b="1" dirty="0">
                <a:solidFill>
                  <a:srgbClr val="0000FF"/>
                </a:solidFill>
                <a:latin typeface="黑体" panose="02010609060101010101" pitchFamily="49" charset="-122"/>
                <a:ea typeface="黑体" panose="02010609060101010101" pitchFamily="49" charset="-122"/>
              </a:rPr>
              <a:t>3</a:t>
            </a:r>
            <a:endParaRPr lang="zh-CN" altLang="en-US" sz="1600" b="1" dirty="0">
              <a:solidFill>
                <a:srgbClr val="0000FF"/>
              </a:solidFill>
              <a:latin typeface="黑体" panose="02010609060101010101" pitchFamily="49" charset="-122"/>
              <a:ea typeface="黑体" panose="02010609060101010101" pitchFamily="49" charset="-122"/>
            </a:endParaRPr>
          </a:p>
        </p:txBody>
      </p:sp>
      <p:sp>
        <p:nvSpPr>
          <p:cNvPr id="11" name="文本框 10">
            <a:extLst>
              <a:ext uri="{FF2B5EF4-FFF2-40B4-BE49-F238E27FC236}">
                <a16:creationId xmlns:a16="http://schemas.microsoft.com/office/drawing/2014/main" id="{0D547400-4966-4D90-B9AB-9ED9F66468B7}"/>
              </a:ext>
            </a:extLst>
          </p:cNvPr>
          <p:cNvSpPr txBox="1"/>
          <p:nvPr/>
        </p:nvSpPr>
        <p:spPr>
          <a:xfrm>
            <a:off x="8885450" y="2442374"/>
            <a:ext cx="3115206" cy="338554"/>
          </a:xfrm>
          <a:prstGeom prst="rect">
            <a:avLst/>
          </a:prstGeom>
          <a:noFill/>
        </p:spPr>
        <p:txBody>
          <a:bodyPr wrap="square">
            <a:spAutoFit/>
          </a:bodyPr>
          <a:lstStyle/>
          <a:p>
            <a:r>
              <a:rPr lang="zh-CN" altLang="en-US" sz="1600" b="1" dirty="0">
                <a:solidFill>
                  <a:srgbClr val="0000FF"/>
                </a:solidFill>
                <a:latin typeface="黑体" panose="02010609060101010101" pitchFamily="49" charset="-122"/>
                <a:ea typeface="黑体" panose="02010609060101010101" pitchFamily="49" charset="-122"/>
              </a:rPr>
              <a:t>从左到右依次为</a:t>
            </a:r>
            <a:r>
              <a:rPr lang="en-US" altLang="zh-CN" sz="1600" b="1" dirty="0">
                <a:solidFill>
                  <a:srgbClr val="0000FF"/>
                </a:solidFill>
                <a:latin typeface="黑体" panose="02010609060101010101" pitchFamily="49" charset="-122"/>
                <a:ea typeface="黑体" panose="02010609060101010101" pitchFamily="49" charset="-122"/>
              </a:rPr>
              <a:t>Core1</a:t>
            </a:r>
            <a:r>
              <a:rPr lang="zh-CN" altLang="en-US" sz="1600" b="1" dirty="0">
                <a:solidFill>
                  <a:srgbClr val="0000FF"/>
                </a:solidFill>
                <a:latin typeface="黑体" panose="02010609060101010101" pitchFamily="49" charset="-122"/>
                <a:ea typeface="黑体" panose="02010609060101010101" pitchFamily="49" charset="-122"/>
              </a:rPr>
              <a:t>，</a:t>
            </a:r>
            <a:r>
              <a:rPr lang="en-US" altLang="zh-CN" sz="1600" b="1" dirty="0">
                <a:solidFill>
                  <a:srgbClr val="0000FF"/>
                </a:solidFill>
                <a:latin typeface="黑体" panose="02010609060101010101" pitchFamily="49" charset="-122"/>
                <a:ea typeface="黑体" panose="02010609060101010101" pitchFamily="49" charset="-122"/>
              </a:rPr>
              <a:t>2</a:t>
            </a:r>
            <a:r>
              <a:rPr lang="zh-CN" altLang="en-US" sz="1600" b="1" dirty="0">
                <a:solidFill>
                  <a:srgbClr val="0000FF"/>
                </a:solidFill>
                <a:latin typeface="黑体" panose="02010609060101010101" pitchFamily="49" charset="-122"/>
                <a:ea typeface="黑体" panose="02010609060101010101" pitchFamily="49" charset="-122"/>
              </a:rPr>
              <a:t>，</a:t>
            </a:r>
            <a:r>
              <a:rPr lang="en-US" altLang="zh-CN" sz="1600" b="1" dirty="0">
                <a:solidFill>
                  <a:srgbClr val="0000FF"/>
                </a:solidFill>
                <a:latin typeface="黑体" panose="02010609060101010101" pitchFamily="49" charset="-122"/>
                <a:ea typeface="黑体" panose="02010609060101010101" pitchFamily="49" charset="-122"/>
              </a:rPr>
              <a:t>3</a:t>
            </a:r>
            <a:r>
              <a:rPr lang="zh-CN" altLang="en-US" sz="1600" b="1" dirty="0">
                <a:solidFill>
                  <a:srgbClr val="0000FF"/>
                </a:solidFill>
                <a:latin typeface="黑体" panose="02010609060101010101" pitchFamily="49" charset="-122"/>
                <a:ea typeface="黑体" panose="02010609060101010101" pitchFamily="49" charset="-122"/>
              </a:rPr>
              <a:t>，</a:t>
            </a:r>
            <a:r>
              <a:rPr lang="en-US" altLang="zh-CN" sz="1600" b="1" dirty="0">
                <a:solidFill>
                  <a:srgbClr val="0000FF"/>
                </a:solidFill>
                <a:latin typeface="黑体" panose="02010609060101010101" pitchFamily="49" charset="-122"/>
                <a:ea typeface="黑体" panose="02010609060101010101" pitchFamily="49" charset="-122"/>
              </a:rPr>
              <a:t>4</a:t>
            </a:r>
            <a:endParaRPr lang="zh-CN" altLang="en-US" sz="1600" b="1" dirty="0">
              <a:solidFill>
                <a:srgbClr val="0000FF"/>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558046818"/>
      </p:ext>
    </p:extLst>
  </p:cSld>
  <p:clrMapOvr>
    <a:masterClrMapping/>
  </p:clrMapOvr>
  <p:transition advTm="1359"/>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648295" y="2638770"/>
            <a:ext cx="5759307" cy="707722"/>
          </a:xfrm>
          <a:prstGeom prst="rect">
            <a:avLst/>
          </a:prstGeom>
          <a:noFill/>
        </p:spPr>
        <p:txBody>
          <a:bodyPr wrap="square" rtlCol="0">
            <a:spAutoFit/>
          </a:bodyPr>
          <a:lstStyle/>
          <a:p>
            <a:pPr defTabSz="1088172"/>
            <a:r>
              <a:rPr kumimoji="1" lang="en-US" altLang="zh-CN" sz="3999" b="1" dirty="0">
                <a:solidFill>
                  <a:srgbClr val="034A90">
                    <a:lumMod val="75000"/>
                  </a:srgbClr>
                </a:solidFill>
                <a:latin typeface="微软雅黑"/>
                <a:ea typeface="微软雅黑"/>
              </a:rPr>
              <a:t>Thanks for listening!</a:t>
            </a:r>
            <a:endParaRPr kumimoji="1" lang="zh-CN" altLang="en-US" sz="3999" b="1" dirty="0">
              <a:solidFill>
                <a:srgbClr val="034A90">
                  <a:lumMod val="75000"/>
                </a:srgbClr>
              </a:solidFill>
              <a:latin typeface="微软雅黑"/>
              <a:ea typeface="微软雅黑"/>
            </a:endParaRPr>
          </a:p>
        </p:txBody>
      </p:sp>
      <p:sp>
        <p:nvSpPr>
          <p:cNvPr id="5" name="灯片编号占位符 4">
            <a:extLst>
              <a:ext uri="{FF2B5EF4-FFF2-40B4-BE49-F238E27FC236}">
                <a16:creationId xmlns:a16="http://schemas.microsoft.com/office/drawing/2014/main" id="{124DB51B-3DD2-62EC-4C0B-7F4A77056CE0}"/>
              </a:ext>
            </a:extLst>
          </p:cNvPr>
          <p:cNvSpPr>
            <a:spLocks noGrp="1"/>
          </p:cNvSpPr>
          <p:nvPr>
            <p:ph type="sldNum" sz="quarter" idx="12"/>
          </p:nvPr>
        </p:nvSpPr>
        <p:spPr/>
        <p:txBody>
          <a:bodyPr/>
          <a:lstStyle/>
          <a:p>
            <a:pPr defTabSz="1088172"/>
            <a:r>
              <a:rPr lang="en-US" altLang="zh-CN" dirty="0">
                <a:solidFill>
                  <a:prstClr val="black">
                    <a:tint val="75000"/>
                  </a:prstClr>
                </a:solidFill>
                <a:latin typeface="Arial"/>
                <a:ea typeface="微软雅黑"/>
              </a:rPr>
              <a:t>2</a:t>
            </a:r>
            <a:endParaRPr lang="en-US" dirty="0">
              <a:solidFill>
                <a:prstClr val="black">
                  <a:tint val="75000"/>
                </a:prstClr>
              </a:solidFill>
              <a:latin typeface="Arial"/>
              <a:ea typeface="微软雅黑"/>
            </a:endParaRPr>
          </a:p>
        </p:txBody>
      </p:sp>
      <p:sp>
        <p:nvSpPr>
          <p:cNvPr id="10" name="文本框 3">
            <a:extLst>
              <a:ext uri="{FF2B5EF4-FFF2-40B4-BE49-F238E27FC236}">
                <a16:creationId xmlns:a16="http://schemas.microsoft.com/office/drawing/2014/main" id="{CD4A9A51-F023-B94F-B76E-605C8390237B}"/>
              </a:ext>
            </a:extLst>
          </p:cNvPr>
          <p:cNvSpPr txBox="1"/>
          <p:nvPr/>
        </p:nvSpPr>
        <p:spPr>
          <a:xfrm>
            <a:off x="3864269" y="5016544"/>
            <a:ext cx="5759307" cy="476944"/>
          </a:xfrm>
          <a:prstGeom prst="rect">
            <a:avLst/>
          </a:prstGeom>
          <a:noFill/>
        </p:spPr>
        <p:txBody>
          <a:bodyPr wrap="square" rtlCol="0">
            <a:spAutoFit/>
          </a:bodyPr>
          <a:lstStyle/>
          <a:p>
            <a:pPr defTabSz="1088172"/>
            <a:r>
              <a:rPr kumimoji="1" lang="en-US" altLang="zh-CN" sz="2500" b="1" dirty="0">
                <a:solidFill>
                  <a:srgbClr val="034A90">
                    <a:lumMod val="75000"/>
                  </a:srgbClr>
                </a:solidFill>
                <a:latin typeface="微软雅黑"/>
                <a:ea typeface="微软雅黑"/>
              </a:rPr>
              <a:t>Email: ycq@mail.ustc.edu.cn</a:t>
            </a:r>
            <a:endParaRPr kumimoji="1" lang="zh-CN" altLang="en-US" sz="2500" b="1" dirty="0">
              <a:solidFill>
                <a:srgbClr val="034A90">
                  <a:lumMod val="75000"/>
                </a:srgbClr>
              </a:solidFill>
              <a:latin typeface="微软雅黑"/>
              <a:ea typeface="微软雅黑"/>
            </a:endParaRPr>
          </a:p>
        </p:txBody>
      </p:sp>
      <p:sp>
        <p:nvSpPr>
          <p:cNvPr id="7" name="Rectangle 4">
            <a:extLst>
              <a:ext uri="{FF2B5EF4-FFF2-40B4-BE49-F238E27FC236}">
                <a16:creationId xmlns:a16="http://schemas.microsoft.com/office/drawing/2014/main" id="{E825B50F-49FB-48AD-AC17-8802993073BC}"/>
              </a:ext>
            </a:extLst>
          </p:cNvPr>
          <p:cNvSpPr/>
          <p:nvPr/>
        </p:nvSpPr>
        <p:spPr>
          <a:xfrm>
            <a:off x="8815915" y="162330"/>
            <a:ext cx="3055372" cy="707886"/>
          </a:xfrm>
          <a:prstGeom prst="rect">
            <a:avLst/>
          </a:prstGeom>
          <a:noFill/>
        </p:spPr>
        <p:txBody>
          <a:bodyPr wrap="square" lIns="91440" tIns="45720" rIns="91440" bIns="45720">
            <a:spAutoFit/>
          </a:bodyPr>
          <a:lstStyle/>
          <a:p>
            <a:pPr algn="ctr" eaLnBrk="1" fontAlgn="auto" hangingPunct="1">
              <a:spcBef>
                <a:spcPts val="0"/>
              </a:spcBef>
              <a:spcAft>
                <a:spcPts val="0"/>
              </a:spcAft>
              <a:defRPr/>
            </a:pPr>
            <a:r>
              <a:rPr lang="zh-CN" altLang="en-US" sz="2800" dirty="0">
                <a:ln w="0"/>
                <a:solidFill>
                  <a:srgbClr val="225E94"/>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中国科学技术大学</a:t>
            </a:r>
            <a:endParaRPr lang="en-US" altLang="zh-CN" sz="2800" dirty="0">
              <a:ln w="0"/>
              <a:solidFill>
                <a:srgbClr val="225E94"/>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endParaRPr>
          </a:p>
          <a:p>
            <a:pPr algn="ctr" eaLnBrk="1" fontAlgn="auto" hangingPunct="1">
              <a:spcBef>
                <a:spcPts val="0"/>
              </a:spcBef>
              <a:spcAft>
                <a:spcPts val="0"/>
              </a:spcAft>
              <a:defRPr/>
            </a:pPr>
            <a:r>
              <a:rPr lang="en-US" altLang="zh-CN" sz="1200" dirty="0">
                <a:ln w="0"/>
                <a:solidFill>
                  <a:srgbClr val="225E94"/>
                </a:solidFill>
                <a:effectLst>
                  <a:reflection blurRad="6350" stA="53000" endA="300" endPos="35500" dir="5400000" sy="-90000" algn="bl" rotWithShape="0"/>
                </a:effectLst>
                <a:latin typeface="Calibri" panose="020F0502020204030204" pitchFamily="34" charset="0"/>
                <a:ea typeface="华文行楷" panose="02010800040101010101" pitchFamily="2" charset="-122"/>
                <a:cs typeface="Calibri" panose="020F0502020204030204" pitchFamily="34" charset="0"/>
              </a:rPr>
              <a:t>University of Science and Technology of China</a:t>
            </a:r>
          </a:p>
        </p:txBody>
      </p:sp>
      <p:pic>
        <p:nvPicPr>
          <p:cNvPr id="8" name="Picture 17">
            <a:extLst>
              <a:ext uri="{FF2B5EF4-FFF2-40B4-BE49-F238E27FC236}">
                <a16:creationId xmlns:a16="http://schemas.microsoft.com/office/drawing/2014/main" id="{9A503604-439B-44F0-8E67-B63EFF5AE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6483" y="244997"/>
            <a:ext cx="539432" cy="554651"/>
          </a:xfrm>
          <a:prstGeom prst="rect">
            <a:avLst/>
          </a:prstGeom>
        </p:spPr>
      </p:pic>
      <p:sp>
        <p:nvSpPr>
          <p:cNvPr id="9" name="TextBox 3">
            <a:extLst>
              <a:ext uri="{FF2B5EF4-FFF2-40B4-BE49-F238E27FC236}">
                <a16:creationId xmlns:a16="http://schemas.microsoft.com/office/drawing/2014/main" id="{5F851A4B-1962-47C2-A316-ADC8E8AA2511}"/>
              </a:ext>
            </a:extLst>
          </p:cNvPr>
          <p:cNvSpPr txBox="1"/>
          <p:nvPr/>
        </p:nvSpPr>
        <p:spPr>
          <a:xfrm>
            <a:off x="320713" y="331607"/>
            <a:ext cx="7287455" cy="369332"/>
          </a:xfrm>
          <a:prstGeom prst="rect">
            <a:avLst/>
          </a:prstGeom>
          <a:noFill/>
        </p:spPr>
        <p:txBody>
          <a:bodyPr wrap="square" rtlCol="0">
            <a:spAutoFit/>
          </a:bodyPr>
          <a:lstStyle/>
          <a:p>
            <a:pPr eaLnBrk="1" fontAlgn="auto" hangingPunct="1">
              <a:lnSpc>
                <a:spcPct val="90000"/>
              </a:lnSpc>
              <a:spcAft>
                <a:spcPts val="0"/>
              </a:spcAft>
              <a:defRPr/>
            </a:pPr>
            <a:r>
              <a:rPr lang="zh-CN" altLang="en-US" sz="2000" b="1" dirty="0">
                <a:solidFill>
                  <a:srgbClr val="16558E"/>
                </a:solidFill>
                <a:latin typeface="黑体" panose="02010609060101010101" pitchFamily="49" charset="-122"/>
                <a:ea typeface="黑体" panose="02010609060101010101" pitchFamily="49" charset="-122"/>
              </a:rPr>
              <a:t>院士工作站月会</a:t>
            </a:r>
          </a:p>
        </p:txBody>
      </p:sp>
    </p:spTree>
    <p:extLst>
      <p:ext uri="{BB962C8B-B14F-4D97-AF65-F5344CB8AC3E}">
        <p14:creationId xmlns:p14="http://schemas.microsoft.com/office/powerpoint/2010/main" val="3157653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2</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en-US" altLang="zh-CN" b="1" dirty="0">
                <a:latin typeface="黑体" panose="02010609060101010101" pitchFamily="49" charset="-122"/>
                <a:ea typeface="黑体" panose="02010609060101010101" pitchFamily="49" charset="-122"/>
              </a:rPr>
              <a:t>SCEP</a:t>
            </a:r>
            <a:r>
              <a:rPr lang="zh-CN" altLang="en-US" b="1" dirty="0">
                <a:latin typeface="黑体" panose="02010609060101010101" pitchFamily="49" charset="-122"/>
                <a:ea typeface="黑体" panose="02010609060101010101" pitchFamily="49" charset="-122"/>
              </a:rPr>
              <a:t>原理样机</a:t>
            </a:r>
          </a:p>
        </p:txBody>
      </p:sp>
      <p:pic>
        <p:nvPicPr>
          <p:cNvPr id="8" name="图片 7">
            <a:extLst>
              <a:ext uri="{FF2B5EF4-FFF2-40B4-BE49-F238E27FC236}">
                <a16:creationId xmlns:a16="http://schemas.microsoft.com/office/drawing/2014/main" id="{F7436149-04AA-49ED-A9B8-264CC97A85E9}"/>
              </a:ext>
            </a:extLst>
          </p:cNvPr>
          <p:cNvPicPr>
            <a:picLocks noChangeAspect="1"/>
          </p:cNvPicPr>
          <p:nvPr/>
        </p:nvPicPr>
        <p:blipFill>
          <a:blip r:embed="rId3"/>
          <a:stretch>
            <a:fillRect/>
          </a:stretch>
        </p:blipFill>
        <p:spPr>
          <a:xfrm>
            <a:off x="479376" y="1677108"/>
            <a:ext cx="6048672" cy="4404559"/>
          </a:xfrm>
          <a:prstGeom prst="rect">
            <a:avLst/>
          </a:prstGeom>
        </p:spPr>
      </p:pic>
      <p:sp>
        <p:nvSpPr>
          <p:cNvPr id="12" name="文本框 11">
            <a:extLst>
              <a:ext uri="{FF2B5EF4-FFF2-40B4-BE49-F238E27FC236}">
                <a16:creationId xmlns:a16="http://schemas.microsoft.com/office/drawing/2014/main" id="{CC394BB3-7E35-4EE5-BAC7-1FDB89F95C7F}"/>
              </a:ext>
            </a:extLst>
          </p:cNvPr>
          <p:cNvSpPr txBox="1"/>
          <p:nvPr/>
        </p:nvSpPr>
        <p:spPr>
          <a:xfrm>
            <a:off x="6906924" y="2664503"/>
            <a:ext cx="5285076" cy="2429768"/>
          </a:xfrm>
          <a:prstGeom prst="rect">
            <a:avLst/>
          </a:prstGeom>
          <a:noFill/>
        </p:spPr>
        <p:txBody>
          <a:bodyPr wrap="square">
            <a:spAutoFit/>
          </a:bodyPr>
          <a:lstStyle/>
          <a:p>
            <a:pPr>
              <a:lnSpc>
                <a:spcPct val="150000"/>
              </a:lnSpc>
            </a:pPr>
            <a:r>
              <a:rPr lang="en-US" altLang="zh-CN" sz="2800" b="1" dirty="0">
                <a:solidFill>
                  <a:srgbClr val="0000FF"/>
                </a:solidFill>
                <a:ea typeface="黑体" panose="02010609060101010101" pitchFamily="49" charset="-122"/>
              </a:rPr>
              <a:t>S</a:t>
            </a:r>
            <a:r>
              <a:rPr lang="zh-CN" altLang="en-US" sz="2800" b="1" dirty="0">
                <a:solidFill>
                  <a:srgbClr val="0000FF"/>
                </a:solidFill>
                <a:ea typeface="黑体" panose="02010609060101010101" pitchFamily="49" charset="-122"/>
              </a:rPr>
              <a:t>cintillation </a:t>
            </a:r>
            <a:r>
              <a:rPr lang="en-US" altLang="zh-CN" sz="2800" b="1" dirty="0">
                <a:solidFill>
                  <a:srgbClr val="0000FF"/>
                </a:solidFill>
                <a:ea typeface="黑体" panose="02010609060101010101" pitchFamily="49" charset="-122"/>
              </a:rPr>
              <a:t>signal—</a:t>
            </a:r>
            <a:r>
              <a:rPr lang="zh-CN" altLang="en-US" sz="2800" b="1" dirty="0">
                <a:solidFill>
                  <a:srgbClr val="0000FF"/>
                </a:solidFill>
                <a:ea typeface="黑体" panose="02010609060101010101" pitchFamily="49" charset="-122"/>
              </a:rPr>
              <a:t>塑料闪烁体</a:t>
            </a:r>
            <a:endParaRPr lang="en-US" altLang="zh-CN" sz="2800" b="1" dirty="0">
              <a:solidFill>
                <a:srgbClr val="0000FF"/>
              </a:solidFill>
              <a:ea typeface="黑体" panose="02010609060101010101" pitchFamily="49" charset="-122"/>
            </a:endParaRPr>
          </a:p>
          <a:p>
            <a:pPr>
              <a:lnSpc>
                <a:spcPct val="150000"/>
              </a:lnSpc>
            </a:pPr>
            <a:r>
              <a:rPr lang="en-US" altLang="zh-CN" sz="2800" b="1" dirty="0">
                <a:solidFill>
                  <a:srgbClr val="C00000"/>
                </a:solidFill>
                <a:ea typeface="黑体" panose="02010609060101010101" pitchFamily="49" charset="-122"/>
              </a:rPr>
              <a:t>Induction signal—</a:t>
            </a:r>
            <a:r>
              <a:rPr lang="zh-CN" altLang="en-US" sz="2800" b="1" dirty="0">
                <a:solidFill>
                  <a:srgbClr val="C00000"/>
                </a:solidFill>
                <a:latin typeface="Calibri"/>
                <a:ea typeface="黑体" panose="02010609060101010101" pitchFamily="49" charset="-122"/>
              </a:rPr>
              <a:t>感应线圈</a:t>
            </a:r>
            <a:endParaRPr lang="en-US" altLang="zh-CN" sz="2800" b="1" dirty="0">
              <a:solidFill>
                <a:srgbClr val="C00000"/>
              </a:solidFill>
              <a:latin typeface="Calibri"/>
              <a:ea typeface="黑体" panose="02010609060101010101" pitchFamily="49" charset="-122"/>
            </a:endParaRP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2400" b="1" dirty="0">
                <a:solidFill>
                  <a:prstClr val="black"/>
                </a:solidFill>
                <a:latin typeface="Calibri"/>
                <a:ea typeface="黑体" panose="02010609060101010101" pitchFamily="49" charset="-122"/>
              </a:rPr>
              <a:t>直接电压读出方案</a:t>
            </a:r>
            <a:endParaRPr lang="en-US" altLang="zh-CN" sz="2400" b="1" dirty="0">
              <a:solidFill>
                <a:prstClr val="black"/>
              </a:solidFill>
              <a:latin typeface="Calibri"/>
              <a:ea typeface="黑体" panose="02010609060101010101" pitchFamily="49" charset="-122"/>
            </a:endParaRP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zh-CN" altLang="en-US" sz="2400" b="1" dirty="0">
                <a:solidFill>
                  <a:prstClr val="black"/>
                </a:solidFill>
                <a:latin typeface="Calibri"/>
                <a:ea typeface="黑体" panose="02010609060101010101" pitchFamily="49" charset="-122"/>
              </a:rPr>
              <a:t>原子磁力计读出方案</a:t>
            </a:r>
            <a:endParaRPr lang="en-US" altLang="zh-CN" sz="2400" b="1" dirty="0">
              <a:solidFill>
                <a:prstClr val="black"/>
              </a:solidFill>
              <a:latin typeface="Calibri"/>
              <a:ea typeface="黑体" panose="02010609060101010101" pitchFamily="49" charset="-122"/>
            </a:endParaRPr>
          </a:p>
        </p:txBody>
      </p:sp>
    </p:spTree>
    <p:extLst>
      <p:ext uri="{BB962C8B-B14F-4D97-AF65-F5344CB8AC3E}">
        <p14:creationId xmlns:p14="http://schemas.microsoft.com/office/powerpoint/2010/main" val="735698127"/>
      </p:ext>
    </p:extLst>
  </p:cSld>
  <p:clrMapOvr>
    <a:masterClrMapping/>
  </p:clrMapOvr>
  <p:transition advTm="6393"/>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E0EE729-6F27-404E-B1FF-912CA4075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7329" y="4293096"/>
            <a:ext cx="2558597" cy="1918948"/>
          </a:xfrm>
          <a:prstGeom prst="rect">
            <a:avLst/>
          </a:prstGeom>
        </p:spPr>
      </p:pic>
      <mc:AlternateContent xmlns:mc="http://schemas.openxmlformats.org/markup-compatibility/2006" xmlns:a14="http://schemas.microsoft.com/office/drawing/2010/main">
        <mc:Choice Requires="a14">
          <p:sp>
            <p:nvSpPr>
              <p:cNvPr id="17" name="Rectangle 10">
                <a:extLst>
                  <a:ext uri="{FF2B5EF4-FFF2-40B4-BE49-F238E27FC236}">
                    <a16:creationId xmlns:a16="http://schemas.microsoft.com/office/drawing/2014/main" id="{28B3F540-86B0-445F-B4CE-B80F2E4FF64C}"/>
                  </a:ext>
                </a:extLst>
              </p:cNvPr>
              <p:cNvSpPr txBox="1">
                <a:spLocks noChangeArrowheads="1"/>
              </p:cNvSpPr>
              <p:nvPr/>
            </p:nvSpPr>
            <p:spPr bwMode="auto">
              <a:xfrm>
                <a:off x="147280" y="1045049"/>
                <a:ext cx="11896342" cy="396812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lnSpc>
                    <a:spcPct val="130000"/>
                  </a:lnSpc>
                  <a:defRPr/>
                </a:pPr>
                <a:r>
                  <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完成了共</a:t>
                </a:r>
                <a:r>
                  <a:rPr kumimoji="0" lang="en-US" altLang="zh-CN"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4</a:t>
                </a:r>
                <a:r>
                  <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款感应线圈原型，并基于</a:t>
                </a:r>
                <a:r>
                  <a:rPr lang="zh-CN" altLang="en-US" sz="2000" b="1" dirty="0">
                    <a:solidFill>
                      <a:srgbClr val="000000"/>
                    </a:solidFill>
                    <a:latin typeface="黑体" panose="02010609060101010101" pitchFamily="49" charset="-122"/>
                    <a:ea typeface="黑体" panose="02010609060101010101" pitchFamily="49" charset="-122"/>
                  </a:rPr>
                  <a:t>线圈实测参数</a:t>
                </a:r>
                <a:r>
                  <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，给出了两种读出方案的信噪比仿真结果</a:t>
                </a:r>
                <a:endParaRPr kumimoji="0" lang="en-US" altLang="zh-CN"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a:p>
                <a:pPr lvl="1" defTabSz="914400">
                  <a:lnSpc>
                    <a:spcPct val="130000"/>
                  </a:lnSpc>
                  <a:defRPr/>
                </a:pPr>
                <a:r>
                  <a:rPr lang="zh-CN" altLang="en-US" sz="1600" b="1" dirty="0">
                    <a:solidFill>
                      <a:srgbClr val="FF0000"/>
                    </a:solidFill>
                    <a:latin typeface="黑体" panose="02010609060101010101" pitchFamily="49" charset="-122"/>
                    <a:ea typeface="黑体" panose="02010609060101010101" pitchFamily="49" charset="-122"/>
                  </a:rPr>
                  <a:t>单模块的感应信号读出的信噪比仍有不足，需要较大的曝光量（</a:t>
                </a:r>
                <a14:m>
                  <m:oMath xmlns:m="http://schemas.openxmlformats.org/officeDocument/2006/math">
                    <m:r>
                      <a:rPr lang="zh-CN" altLang="en-US" sz="1600" b="1" i="1" smtClean="0">
                        <a:solidFill>
                          <a:srgbClr val="FF0000"/>
                        </a:solidFill>
                        <a:latin typeface="Cambria Math" panose="02040503050406030204" pitchFamily="18" charset="0"/>
                        <a:ea typeface="黑体" panose="02010609060101010101" pitchFamily="49" charset="-122"/>
                      </a:rPr>
                      <m:t>≈</m:t>
                    </m:r>
                    <m:r>
                      <a:rPr lang="en-US" altLang="zh-CN" sz="1600" b="1" i="1" smtClean="0">
                        <a:solidFill>
                          <a:srgbClr val="FF0000"/>
                        </a:solidFill>
                        <a:latin typeface="Cambria Math" panose="02040503050406030204" pitchFamily="18" charset="0"/>
                        <a:ea typeface="黑体" panose="02010609060101010101" pitchFamily="49" charset="-122"/>
                      </a:rPr>
                      <m:t>𝟐𝟎𝟎𝟎𝟎</m:t>
                    </m:r>
                    <m:r>
                      <a:rPr lang="en-US" altLang="zh-CN" sz="1600" b="1" i="1" smtClean="0">
                        <a:solidFill>
                          <a:srgbClr val="FF0000"/>
                        </a:solidFill>
                        <a:latin typeface="Cambria Math" panose="02040503050406030204" pitchFamily="18" charset="0"/>
                        <a:ea typeface="黑体" panose="02010609060101010101" pitchFamily="49" charset="-122"/>
                      </a:rPr>
                      <m:t> </m:t>
                    </m:r>
                    <m:r>
                      <a:rPr lang="en-US" altLang="zh-CN" sz="1600" b="1" i="1" smtClean="0">
                        <a:solidFill>
                          <a:srgbClr val="FF0000"/>
                        </a:solidFill>
                        <a:latin typeface="Cambria Math" panose="02040503050406030204" pitchFamily="18" charset="0"/>
                        <a:ea typeface="黑体" panose="02010609060101010101" pitchFamily="49" charset="-122"/>
                      </a:rPr>
                      <m:t>𝒚𝒆𝒂𝒓</m:t>
                    </m:r>
                    <m:r>
                      <a:rPr lang="en-US" altLang="zh-CN" sz="1600" b="1" i="1" smtClean="0">
                        <a:solidFill>
                          <a:srgbClr val="FF0000"/>
                        </a:solidFill>
                        <a:latin typeface="Cambria Math" panose="02040503050406030204" pitchFamily="18" charset="0"/>
                        <a:ea typeface="Cambria Math" panose="02040503050406030204" pitchFamily="18" charset="0"/>
                      </a:rPr>
                      <m:t>∙</m:t>
                    </m:r>
                    <m:sSup>
                      <m:sSupPr>
                        <m:ctrlPr>
                          <a:rPr lang="en-US" altLang="zh-CN" sz="1600" b="1" i="1" smtClean="0">
                            <a:solidFill>
                              <a:srgbClr val="FF0000"/>
                            </a:solidFill>
                            <a:latin typeface="Cambria Math" panose="02040503050406030204" pitchFamily="18" charset="0"/>
                            <a:ea typeface="Cambria Math" panose="02040503050406030204" pitchFamily="18" charset="0"/>
                          </a:rPr>
                        </m:ctrlPr>
                      </m:sSupPr>
                      <m:e>
                        <m:r>
                          <a:rPr lang="en-US" altLang="zh-CN" sz="1600" b="1" i="1" smtClean="0">
                            <a:solidFill>
                              <a:srgbClr val="FF0000"/>
                            </a:solidFill>
                            <a:latin typeface="Cambria Math" panose="02040503050406030204" pitchFamily="18" charset="0"/>
                            <a:ea typeface="Cambria Math" panose="02040503050406030204" pitchFamily="18" charset="0"/>
                          </a:rPr>
                          <m:t>𝒎</m:t>
                        </m:r>
                      </m:e>
                      <m:sup>
                        <m:r>
                          <a:rPr lang="en-US" altLang="zh-CN" sz="1600" b="1" i="1" smtClean="0">
                            <a:solidFill>
                              <a:srgbClr val="FF0000"/>
                            </a:solidFill>
                            <a:latin typeface="Cambria Math" panose="02040503050406030204" pitchFamily="18" charset="0"/>
                            <a:ea typeface="Cambria Math" panose="02040503050406030204" pitchFamily="18" charset="0"/>
                          </a:rPr>
                          <m:t>𝟐</m:t>
                        </m:r>
                      </m:sup>
                    </m:sSup>
                  </m:oMath>
                </a14:m>
                <a:r>
                  <a:rPr lang="zh-CN" altLang="en-US" sz="1600" b="1" dirty="0">
                    <a:solidFill>
                      <a:srgbClr val="FF0000"/>
                    </a:solidFill>
                    <a:latin typeface="黑体" panose="02010609060101010101" pitchFamily="49" charset="-122"/>
                    <a:ea typeface="黑体" panose="02010609060101010101" pitchFamily="49" charset="-122"/>
                  </a:rPr>
                  <a:t>），才能探测到新的磁单极子通量界限，这会给阵列化探测带来难度</a:t>
                </a:r>
                <a:endParaRPr lang="en-US" altLang="zh-CN" sz="1600" b="1" dirty="0">
                  <a:solidFill>
                    <a:srgbClr val="FF0000"/>
                  </a:solidFill>
                  <a:latin typeface="黑体" panose="02010609060101010101" pitchFamily="49" charset="-122"/>
                  <a:ea typeface="黑体" panose="02010609060101010101" pitchFamily="49" charset="-122"/>
                </a:endParaRPr>
              </a:p>
              <a:p>
                <a:pPr lvl="1" defTabSz="914400">
                  <a:lnSpc>
                    <a:spcPct val="130000"/>
                  </a:lnSpc>
                  <a:defRPr/>
                </a:pPr>
                <a:endParaRPr lang="en-US" altLang="zh-CN" sz="1600" b="1" dirty="0">
                  <a:solidFill>
                    <a:srgbClr val="FF0000"/>
                  </a:solidFill>
                  <a:latin typeface="黑体" panose="02010609060101010101" pitchFamily="49" charset="-122"/>
                  <a:ea typeface="黑体" panose="02010609060101010101" pitchFamily="49" charset="-122"/>
                </a:endParaRPr>
              </a:p>
              <a:p>
                <a:pPr lvl="1" defTabSz="914400">
                  <a:lnSpc>
                    <a:spcPct val="130000"/>
                  </a:lnSpc>
                  <a:defRPr/>
                </a:pPr>
                <a:endParaRPr lang="en-US" altLang="zh-CN" sz="1600" b="1" dirty="0">
                  <a:solidFill>
                    <a:srgbClr val="FF0000"/>
                  </a:solidFill>
                  <a:latin typeface="黑体" panose="02010609060101010101" pitchFamily="49" charset="-122"/>
                  <a:ea typeface="黑体" panose="02010609060101010101" pitchFamily="49" charset="-122"/>
                </a:endParaRPr>
              </a:p>
              <a:p>
                <a:pPr marL="457200" lvl="1" indent="0" defTabSz="914400">
                  <a:lnSpc>
                    <a:spcPct val="130000"/>
                  </a:lnSpc>
                  <a:buNone/>
                  <a:defRPr/>
                </a:pPr>
                <a:endParaRPr lang="en-US" altLang="zh-CN" sz="1600" b="1" dirty="0">
                  <a:solidFill>
                    <a:srgbClr val="FF0000"/>
                  </a:solidFill>
                  <a:latin typeface="黑体" panose="02010609060101010101" pitchFamily="49" charset="-122"/>
                  <a:ea typeface="黑体" panose="02010609060101010101" pitchFamily="49" charset="-122"/>
                </a:endParaRPr>
              </a:p>
              <a:p>
                <a:pPr marL="0" indent="0" defTabSz="914400">
                  <a:lnSpc>
                    <a:spcPct val="130000"/>
                  </a:lnSpc>
                  <a:buNone/>
                  <a:defRPr/>
                </a:pPr>
                <a:endParaRPr lang="en-US" altLang="zh-CN" sz="2000" b="1" dirty="0">
                  <a:solidFill>
                    <a:srgbClr val="000000"/>
                  </a:solidFill>
                  <a:latin typeface="黑体" panose="02010609060101010101" pitchFamily="49" charset="-122"/>
                  <a:ea typeface="黑体" panose="02010609060101010101" pitchFamily="49" charset="-122"/>
                </a:endParaRPr>
              </a:p>
              <a:p>
                <a:pPr defTabSz="914400">
                  <a:lnSpc>
                    <a:spcPct val="130000"/>
                  </a:lnSpc>
                  <a:defRPr/>
                </a:pPr>
                <a:r>
                  <a:rPr lang="zh-CN" altLang="en-US" sz="2000" b="1" dirty="0">
                    <a:solidFill>
                      <a:srgbClr val="000000"/>
                    </a:solidFill>
                    <a:latin typeface="黑体" panose="02010609060101010101" pitchFamily="49" charset="-122"/>
                    <a:ea typeface="黑体" panose="02010609060101010101" pitchFamily="49" charset="-122"/>
                  </a:rPr>
                  <a:t>为了优化信噪比，引入磁芯线圈</a:t>
                </a:r>
                <a:endParaRPr lang="en-US" altLang="zh-CN" sz="2000" b="1" dirty="0">
                  <a:solidFill>
                    <a:srgbClr val="000000"/>
                  </a:solidFill>
                  <a:latin typeface="黑体" panose="02010609060101010101" pitchFamily="49" charset="-122"/>
                  <a:ea typeface="黑体" panose="02010609060101010101" pitchFamily="49" charset="-122"/>
                </a:endParaRPr>
              </a:p>
              <a:p>
                <a:pPr lvl="1" defTabSz="914400">
                  <a:lnSpc>
                    <a:spcPct val="130000"/>
                  </a:lnSpc>
                  <a:defRPr/>
                </a:pPr>
                <a:endParaRPr kumimoji="0" lang="zh-CN" altLang="en-US" sz="16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endParaRPr>
              </a:p>
              <a:p>
                <a:pPr defTabSz="914400">
                  <a:lnSpc>
                    <a:spcPct val="130000"/>
                  </a:lnSpc>
                  <a:defRPr/>
                </a:pPr>
                <a:endParaRPr kumimoji="0" lang="en-US" altLang="zh-CN" sz="11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endParaRPr>
              </a:p>
            </p:txBody>
          </p:sp>
        </mc:Choice>
        <mc:Fallback xmlns="">
          <p:sp>
            <p:nvSpPr>
              <p:cNvPr id="17" name="Rectangle 10">
                <a:extLst>
                  <a:ext uri="{FF2B5EF4-FFF2-40B4-BE49-F238E27FC236}">
                    <a16:creationId xmlns:a16="http://schemas.microsoft.com/office/drawing/2014/main" id="{28B3F540-86B0-445F-B4CE-B80F2E4FF64C}"/>
                  </a:ext>
                </a:extLst>
              </p:cNvPr>
              <p:cNvSpPr txBox="1">
                <a:spLocks noRot="1" noChangeAspect="1" noMove="1" noResize="1" noEditPoints="1" noAdjustHandles="1" noChangeArrowheads="1" noChangeShapeType="1" noTextEdit="1"/>
              </p:cNvSpPr>
              <p:nvPr/>
            </p:nvSpPr>
            <p:spPr bwMode="auto">
              <a:xfrm>
                <a:off x="147280" y="1045049"/>
                <a:ext cx="11896342" cy="3968127"/>
              </a:xfrm>
              <a:prstGeom prst="rect">
                <a:avLst/>
              </a:prstGeom>
              <a:blipFill>
                <a:blip r:embed="rId4"/>
                <a:stretch>
                  <a:fillRect l="-666" t="-15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3</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en-US" altLang="zh-CN" b="1" dirty="0">
                <a:latin typeface="黑体" panose="02010609060101010101" pitchFamily="49" charset="-122"/>
                <a:ea typeface="黑体" panose="02010609060101010101" pitchFamily="49" charset="-122"/>
              </a:rPr>
              <a:t>Overview</a:t>
            </a:r>
            <a:endParaRPr lang="zh-CN" altLang="en-US" b="1" dirty="0">
              <a:latin typeface="黑体" panose="02010609060101010101" pitchFamily="49" charset="-122"/>
              <a:ea typeface="黑体" panose="02010609060101010101" pitchFamily="49" charset="-122"/>
            </a:endParaRPr>
          </a:p>
        </p:txBody>
      </p:sp>
      <p:pic>
        <p:nvPicPr>
          <p:cNvPr id="15" name="图片 14">
            <a:extLst>
              <a:ext uri="{FF2B5EF4-FFF2-40B4-BE49-F238E27FC236}">
                <a16:creationId xmlns:a16="http://schemas.microsoft.com/office/drawing/2014/main" id="{D15B7627-B504-42BE-9F78-13245FBD9F80}"/>
              </a:ext>
            </a:extLst>
          </p:cNvPr>
          <p:cNvPicPr>
            <a:picLocks noChangeAspect="1"/>
          </p:cNvPicPr>
          <p:nvPr/>
        </p:nvPicPr>
        <p:blipFill>
          <a:blip r:embed="rId5"/>
          <a:stretch>
            <a:fillRect/>
          </a:stretch>
        </p:blipFill>
        <p:spPr>
          <a:xfrm>
            <a:off x="42340" y="2237344"/>
            <a:ext cx="2687861" cy="1367495"/>
          </a:xfrm>
          <a:prstGeom prst="rect">
            <a:avLst/>
          </a:prstGeom>
        </p:spPr>
      </p:pic>
      <p:graphicFrame>
        <p:nvGraphicFramePr>
          <p:cNvPr id="16" name="表格 15">
            <a:extLst>
              <a:ext uri="{FF2B5EF4-FFF2-40B4-BE49-F238E27FC236}">
                <a16:creationId xmlns:a16="http://schemas.microsoft.com/office/drawing/2014/main" id="{B8EF0DE6-2609-44C8-88E5-3AE56B6F21B7}"/>
              </a:ext>
            </a:extLst>
          </p:cNvPr>
          <p:cNvGraphicFramePr>
            <a:graphicFrameLocks noGrp="1"/>
          </p:cNvGraphicFramePr>
          <p:nvPr>
            <p:extLst>
              <p:ext uri="{D42A27DB-BD31-4B8C-83A1-F6EECF244321}">
                <p14:modId xmlns:p14="http://schemas.microsoft.com/office/powerpoint/2010/main" val="4084849109"/>
              </p:ext>
            </p:extLst>
          </p:nvPr>
        </p:nvGraphicFramePr>
        <p:xfrm>
          <a:off x="2827646" y="2255330"/>
          <a:ext cx="4953976" cy="1296007"/>
        </p:xfrm>
        <a:graphic>
          <a:graphicData uri="http://schemas.openxmlformats.org/drawingml/2006/table">
            <a:tbl>
              <a:tblPr>
                <a:tableStyleId>{69CF1AB2-1976-4502-BF36-3FF5EA218861}</a:tableStyleId>
              </a:tblPr>
              <a:tblGrid>
                <a:gridCol w="455137">
                  <a:extLst>
                    <a:ext uri="{9D8B030D-6E8A-4147-A177-3AD203B41FA5}">
                      <a16:colId xmlns:a16="http://schemas.microsoft.com/office/drawing/2014/main" val="2478583512"/>
                    </a:ext>
                  </a:extLst>
                </a:gridCol>
                <a:gridCol w="635906">
                  <a:extLst>
                    <a:ext uri="{9D8B030D-6E8A-4147-A177-3AD203B41FA5}">
                      <a16:colId xmlns:a16="http://schemas.microsoft.com/office/drawing/2014/main" val="3665658881"/>
                    </a:ext>
                  </a:extLst>
                </a:gridCol>
                <a:gridCol w="1031832">
                  <a:extLst>
                    <a:ext uri="{9D8B030D-6E8A-4147-A177-3AD203B41FA5}">
                      <a16:colId xmlns:a16="http://schemas.microsoft.com/office/drawing/2014/main" val="365710734"/>
                    </a:ext>
                  </a:extLst>
                </a:gridCol>
                <a:gridCol w="1056400">
                  <a:extLst>
                    <a:ext uri="{9D8B030D-6E8A-4147-A177-3AD203B41FA5}">
                      <a16:colId xmlns:a16="http://schemas.microsoft.com/office/drawing/2014/main" val="3035778924"/>
                    </a:ext>
                  </a:extLst>
                </a:gridCol>
                <a:gridCol w="549567">
                  <a:extLst>
                    <a:ext uri="{9D8B030D-6E8A-4147-A177-3AD203B41FA5}">
                      <a16:colId xmlns:a16="http://schemas.microsoft.com/office/drawing/2014/main" val="1933240911"/>
                    </a:ext>
                  </a:extLst>
                </a:gridCol>
                <a:gridCol w="612567">
                  <a:extLst>
                    <a:ext uri="{9D8B030D-6E8A-4147-A177-3AD203B41FA5}">
                      <a16:colId xmlns:a16="http://schemas.microsoft.com/office/drawing/2014/main" val="741348423"/>
                    </a:ext>
                  </a:extLst>
                </a:gridCol>
                <a:gridCol w="612567">
                  <a:extLst>
                    <a:ext uri="{9D8B030D-6E8A-4147-A177-3AD203B41FA5}">
                      <a16:colId xmlns:a16="http://schemas.microsoft.com/office/drawing/2014/main" val="4286004357"/>
                    </a:ext>
                  </a:extLst>
                </a:gridCol>
              </a:tblGrid>
              <a:tr h="370217">
                <a:tc>
                  <a:txBody>
                    <a:bodyPr/>
                    <a:lstStyle/>
                    <a:p>
                      <a:pPr algn="ctr" fontAlgn="ctr"/>
                      <a:r>
                        <a:rPr lang="zh-CN" altLang="en-US" sz="1200" b="1" i="0" u="none" strike="noStrike" dirty="0">
                          <a:solidFill>
                            <a:srgbClr val="000000"/>
                          </a:solidFill>
                          <a:effectLst/>
                          <a:latin typeface="黑体" panose="02010609060101010101" pitchFamily="49" charset="-122"/>
                          <a:ea typeface="黑体" panose="02010609060101010101" pitchFamily="49" charset="-122"/>
                        </a:rPr>
                        <a:t>线圈</a:t>
                      </a:r>
                      <a:endParaRPr lang="en-US"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zh-CN" altLang="en-US" sz="1200" b="1" u="none" strike="noStrike" dirty="0">
                          <a:effectLst/>
                          <a:latin typeface="黑体" panose="02010609060101010101" pitchFamily="49" charset="-122"/>
                          <a:ea typeface="黑体" panose="02010609060101010101" pitchFamily="49" charset="-122"/>
                        </a:rPr>
                        <a:t>绕线类型</a:t>
                      </a:r>
                      <a:endParaRPr lang="en-US"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zh-CN" altLang="en-US" sz="1200" b="1" u="none" strike="noStrike" dirty="0">
                          <a:effectLst/>
                          <a:latin typeface="黑体" panose="02010609060101010101" pitchFamily="49" charset="-122"/>
                          <a:ea typeface="黑体" panose="02010609060101010101" pitchFamily="49" charset="-122"/>
                        </a:rPr>
                        <a:t>绕线直径</a:t>
                      </a:r>
                      <a:r>
                        <a:rPr lang="en-US" sz="1200" b="1" u="none" strike="noStrike" dirty="0">
                          <a:effectLst/>
                          <a:latin typeface="黑体" panose="02010609060101010101" pitchFamily="49" charset="-122"/>
                          <a:ea typeface="黑体" panose="02010609060101010101" pitchFamily="49" charset="-122"/>
                        </a:rPr>
                        <a:t>(mm)</a:t>
                      </a:r>
                      <a:endParaRPr lang="en-US"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zh-CN" altLang="en-US" sz="1200" b="1" u="none" strike="noStrike" dirty="0">
                          <a:effectLst/>
                          <a:latin typeface="黑体" panose="02010609060101010101" pitchFamily="49" charset="-122"/>
                          <a:ea typeface="黑体" panose="02010609060101010101" pitchFamily="49" charset="-122"/>
                        </a:rPr>
                        <a:t>线圈半径</a:t>
                      </a:r>
                      <a:r>
                        <a:rPr lang="en-US" sz="1200" b="1" u="none" strike="noStrike" dirty="0">
                          <a:effectLst/>
                          <a:latin typeface="黑体" panose="02010609060101010101" pitchFamily="49" charset="-122"/>
                          <a:ea typeface="黑体" panose="02010609060101010101" pitchFamily="49" charset="-122"/>
                        </a:rPr>
                        <a:t>(cm)</a:t>
                      </a:r>
                      <a:endParaRPr lang="en-US"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zh-CN" altLang="en-US" sz="1200" b="1" u="none" strike="noStrike" dirty="0">
                          <a:effectLst/>
                          <a:latin typeface="黑体" panose="02010609060101010101" pitchFamily="49" charset="-122"/>
                          <a:ea typeface="黑体" panose="02010609060101010101" pitchFamily="49" charset="-122"/>
                        </a:rPr>
                        <a:t>匝数</a:t>
                      </a:r>
                      <a:endParaRPr lang="en-US"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sz="1200" b="1" u="none" strike="noStrike" dirty="0">
                          <a:effectLst/>
                          <a:latin typeface="黑体" panose="02010609060101010101" pitchFamily="49" charset="-122"/>
                          <a:ea typeface="黑体" panose="02010609060101010101" pitchFamily="49" charset="-122"/>
                        </a:rPr>
                        <a:t>SNR_1</a:t>
                      </a:r>
                      <a:endParaRPr lang="en-US"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altLang="zh-CN" sz="1200" b="1" i="0" u="none" strike="noStrike" dirty="0">
                          <a:solidFill>
                            <a:srgbClr val="000000"/>
                          </a:solidFill>
                          <a:effectLst/>
                          <a:latin typeface="黑体" panose="02010609060101010101" pitchFamily="49" charset="-122"/>
                          <a:ea typeface="黑体" panose="02010609060101010101" pitchFamily="49" charset="-122"/>
                        </a:rPr>
                        <a:t>SNR_2</a:t>
                      </a:r>
                      <a:endParaRPr lang="en-US"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extLst>
                  <a:ext uri="{0D108BD9-81ED-4DB2-BD59-A6C34878D82A}">
                    <a16:rowId xmlns:a16="http://schemas.microsoft.com/office/drawing/2014/main" val="3550457067"/>
                  </a:ext>
                </a:extLst>
              </a:tr>
              <a:tr h="231629">
                <a:tc>
                  <a:txBody>
                    <a:bodyPr/>
                    <a:lstStyle/>
                    <a:p>
                      <a:pPr algn="ctr" fontAlgn="ctr"/>
                      <a:r>
                        <a:rPr lang="en-US" sz="1200" b="1" u="none" strike="noStrike" dirty="0">
                          <a:effectLst/>
                          <a:latin typeface="黑体" panose="02010609060101010101" pitchFamily="49" charset="-122"/>
                          <a:ea typeface="黑体" panose="02010609060101010101" pitchFamily="49" charset="-122"/>
                        </a:rPr>
                        <a:t>V1</a:t>
                      </a:r>
                      <a:endParaRPr lang="en-US"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sz="1200" b="1" u="none" strike="noStrike" dirty="0">
                          <a:effectLst/>
                          <a:latin typeface="黑体" panose="02010609060101010101" pitchFamily="49" charset="-122"/>
                          <a:ea typeface="黑体" panose="02010609060101010101" pitchFamily="49" charset="-122"/>
                        </a:rPr>
                        <a:t>Simple</a:t>
                      </a:r>
                      <a:endParaRPr lang="en-US"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altLang="zh-CN" sz="1200" b="1" u="none" strike="noStrike" dirty="0">
                          <a:effectLst/>
                          <a:latin typeface="黑体" panose="02010609060101010101" pitchFamily="49" charset="-122"/>
                          <a:ea typeface="黑体" panose="02010609060101010101" pitchFamily="49" charset="-122"/>
                        </a:rPr>
                        <a:t>0.11</a:t>
                      </a:r>
                      <a:endParaRPr lang="en-US" altLang="zh-CN"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altLang="zh-CN" sz="1200" b="1" u="none" strike="noStrike" dirty="0">
                          <a:effectLst/>
                          <a:latin typeface="黑体" panose="02010609060101010101" pitchFamily="49" charset="-122"/>
                          <a:ea typeface="黑体" panose="02010609060101010101" pitchFamily="49" charset="-122"/>
                        </a:rPr>
                        <a:t>5.7</a:t>
                      </a:r>
                      <a:endParaRPr lang="en-US" altLang="zh-CN"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altLang="zh-CN" sz="1200" b="1" u="none" strike="noStrike">
                          <a:effectLst/>
                          <a:latin typeface="黑体" panose="02010609060101010101" pitchFamily="49" charset="-122"/>
                          <a:ea typeface="黑体" panose="02010609060101010101" pitchFamily="49" charset="-122"/>
                        </a:rPr>
                        <a:t>4320</a:t>
                      </a:r>
                      <a:endParaRPr lang="en-US" altLang="zh-CN" sz="1200" b="1" i="0" u="none" strike="noStrike">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altLang="zh-CN" sz="1200" b="1" u="none" strike="noStrike" dirty="0">
                          <a:effectLst/>
                          <a:latin typeface="黑体" panose="02010609060101010101" pitchFamily="49" charset="-122"/>
                          <a:ea typeface="黑体" panose="02010609060101010101" pitchFamily="49" charset="-122"/>
                        </a:rPr>
                        <a:t>0.16</a:t>
                      </a:r>
                      <a:endParaRPr lang="en-US" altLang="zh-CN"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altLang="zh-CN" sz="1200" b="1" u="none" strike="noStrike" kern="1200" dirty="0">
                          <a:solidFill>
                            <a:schemeClr val="dk1"/>
                          </a:solidFill>
                          <a:effectLst/>
                          <a:latin typeface="黑体" panose="02010609060101010101" pitchFamily="49" charset="-122"/>
                          <a:ea typeface="黑体" panose="02010609060101010101" pitchFamily="49" charset="-122"/>
                          <a:cs typeface="+mn-cs"/>
                        </a:rPr>
                        <a:t>0.16</a:t>
                      </a:r>
                    </a:p>
                  </a:txBody>
                  <a:tcPr marL="9525" marR="9525" marT="9525" marB="0" anchor="ctr"/>
                </a:tc>
                <a:extLst>
                  <a:ext uri="{0D108BD9-81ED-4DB2-BD59-A6C34878D82A}">
                    <a16:rowId xmlns:a16="http://schemas.microsoft.com/office/drawing/2014/main" val="1531125442"/>
                  </a:ext>
                </a:extLst>
              </a:tr>
              <a:tr h="231387">
                <a:tc>
                  <a:txBody>
                    <a:bodyPr/>
                    <a:lstStyle/>
                    <a:p>
                      <a:pPr algn="ctr" fontAlgn="ctr"/>
                      <a:r>
                        <a:rPr lang="en-US" sz="1200" b="1" u="none" strike="noStrike">
                          <a:effectLst/>
                          <a:latin typeface="黑体" panose="02010609060101010101" pitchFamily="49" charset="-122"/>
                          <a:ea typeface="黑体" panose="02010609060101010101" pitchFamily="49" charset="-122"/>
                        </a:rPr>
                        <a:t>V2</a:t>
                      </a:r>
                      <a:endParaRPr lang="en-US" sz="1200" b="1" i="0" u="none" strike="noStrike">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sz="1200" b="1" u="none" strike="noStrike" dirty="0" err="1">
                          <a:effectLst/>
                          <a:latin typeface="黑体" panose="02010609060101010101" pitchFamily="49" charset="-122"/>
                          <a:ea typeface="黑体" panose="02010609060101010101" pitchFamily="49" charset="-122"/>
                        </a:rPr>
                        <a:t>Litz</a:t>
                      </a:r>
                      <a:endParaRPr lang="en-US"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altLang="zh-CN" sz="1200" b="1" u="none" strike="noStrike" dirty="0">
                          <a:effectLst/>
                          <a:latin typeface="黑体" panose="02010609060101010101" pitchFamily="49" charset="-122"/>
                          <a:ea typeface="黑体" panose="02010609060101010101" pitchFamily="49" charset="-122"/>
                        </a:rPr>
                        <a:t>1.35</a:t>
                      </a:r>
                      <a:endParaRPr lang="en-US" altLang="zh-CN"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altLang="zh-CN" sz="1200" b="1" u="none" strike="noStrike" dirty="0">
                          <a:effectLst/>
                          <a:latin typeface="黑体" panose="02010609060101010101" pitchFamily="49" charset="-122"/>
                          <a:ea typeface="黑体" panose="02010609060101010101" pitchFamily="49" charset="-122"/>
                        </a:rPr>
                        <a:t>5.7</a:t>
                      </a:r>
                      <a:endParaRPr lang="en-US" altLang="zh-CN"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altLang="zh-CN" sz="1200" b="1" u="none" strike="noStrike" dirty="0">
                          <a:effectLst/>
                          <a:latin typeface="黑体" panose="02010609060101010101" pitchFamily="49" charset="-122"/>
                          <a:ea typeface="黑体" panose="02010609060101010101" pitchFamily="49" charset="-122"/>
                        </a:rPr>
                        <a:t>720</a:t>
                      </a:r>
                      <a:endParaRPr lang="en-US" altLang="zh-CN"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altLang="zh-CN" sz="1200" b="1" u="none" strike="noStrike" dirty="0">
                          <a:effectLst/>
                          <a:latin typeface="黑体" panose="02010609060101010101" pitchFamily="49" charset="-122"/>
                          <a:ea typeface="黑体" panose="02010609060101010101" pitchFamily="49" charset="-122"/>
                        </a:rPr>
                        <a:t>0.57</a:t>
                      </a:r>
                      <a:endParaRPr lang="en-US" altLang="zh-CN"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altLang="zh-CN" sz="1200" b="1" u="none" strike="noStrike" kern="1200" dirty="0">
                          <a:solidFill>
                            <a:schemeClr val="tx1"/>
                          </a:solidFill>
                          <a:effectLst/>
                          <a:latin typeface="黑体" panose="02010609060101010101" pitchFamily="49" charset="-122"/>
                          <a:ea typeface="黑体" panose="02010609060101010101" pitchFamily="49" charset="-122"/>
                          <a:cs typeface="+mn-cs"/>
                        </a:rPr>
                        <a:t>1.92</a:t>
                      </a:r>
                    </a:p>
                  </a:txBody>
                  <a:tcPr marL="9525" marR="9525" marT="9525" marB="0" anchor="ctr"/>
                </a:tc>
                <a:extLst>
                  <a:ext uri="{0D108BD9-81ED-4DB2-BD59-A6C34878D82A}">
                    <a16:rowId xmlns:a16="http://schemas.microsoft.com/office/drawing/2014/main" val="4162189215"/>
                  </a:ext>
                </a:extLst>
              </a:tr>
              <a:tr h="231387">
                <a:tc>
                  <a:txBody>
                    <a:bodyPr/>
                    <a:lstStyle/>
                    <a:p>
                      <a:pPr algn="ctr" fontAlgn="ctr"/>
                      <a:r>
                        <a:rPr lang="en-US" sz="1200" b="1" u="none" strike="noStrike" dirty="0">
                          <a:effectLst/>
                          <a:latin typeface="黑体" panose="02010609060101010101" pitchFamily="49" charset="-122"/>
                          <a:ea typeface="黑体" panose="02010609060101010101" pitchFamily="49" charset="-122"/>
                        </a:rPr>
                        <a:t>V3</a:t>
                      </a:r>
                      <a:endParaRPr lang="en-US"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sz="1200" b="1" u="none" strike="noStrike" dirty="0">
                          <a:effectLst/>
                          <a:latin typeface="黑体" panose="02010609060101010101" pitchFamily="49" charset="-122"/>
                          <a:ea typeface="黑体" panose="02010609060101010101" pitchFamily="49" charset="-122"/>
                        </a:rPr>
                        <a:t>Simple</a:t>
                      </a:r>
                      <a:endParaRPr lang="en-US"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altLang="zh-CN" sz="1200" b="1" u="none" strike="noStrike" dirty="0">
                          <a:effectLst/>
                          <a:latin typeface="黑体" panose="02010609060101010101" pitchFamily="49" charset="-122"/>
                          <a:ea typeface="黑体" panose="02010609060101010101" pitchFamily="49" charset="-122"/>
                        </a:rPr>
                        <a:t>0.55</a:t>
                      </a:r>
                      <a:endParaRPr lang="en-US" altLang="zh-CN"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altLang="zh-CN" sz="1200" b="1" u="none" strike="noStrike" dirty="0">
                          <a:effectLst/>
                          <a:latin typeface="黑体" panose="02010609060101010101" pitchFamily="49" charset="-122"/>
                          <a:ea typeface="黑体" panose="02010609060101010101" pitchFamily="49" charset="-122"/>
                        </a:rPr>
                        <a:t>10</a:t>
                      </a:r>
                      <a:endParaRPr lang="en-US" altLang="zh-CN"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altLang="zh-CN" sz="1200" b="1" u="none" strike="noStrike" dirty="0">
                          <a:effectLst/>
                          <a:latin typeface="黑体" panose="02010609060101010101" pitchFamily="49" charset="-122"/>
                          <a:ea typeface="黑体" panose="02010609060101010101" pitchFamily="49" charset="-122"/>
                        </a:rPr>
                        <a:t>12500</a:t>
                      </a:r>
                      <a:endParaRPr lang="en-US" altLang="zh-CN"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altLang="zh-CN" sz="1200" b="1" u="none" strike="noStrike" dirty="0">
                          <a:effectLst/>
                          <a:latin typeface="黑体" panose="02010609060101010101" pitchFamily="49" charset="-122"/>
                          <a:ea typeface="黑体" panose="02010609060101010101" pitchFamily="49" charset="-122"/>
                        </a:rPr>
                        <a:t>0.57</a:t>
                      </a:r>
                      <a:endParaRPr lang="en-US" altLang="zh-CN"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altLang="zh-CN" sz="1200" b="1" u="none" strike="noStrike" kern="1200" dirty="0">
                          <a:solidFill>
                            <a:schemeClr val="dk1"/>
                          </a:solidFill>
                          <a:effectLst/>
                          <a:latin typeface="黑体" panose="02010609060101010101" pitchFamily="49" charset="-122"/>
                          <a:ea typeface="黑体" panose="02010609060101010101" pitchFamily="49" charset="-122"/>
                          <a:cs typeface="+mn-cs"/>
                        </a:rPr>
                        <a:t>0.82</a:t>
                      </a:r>
                    </a:p>
                  </a:txBody>
                  <a:tcPr marL="9525" marR="9525" marT="9525" marB="0" anchor="ctr"/>
                </a:tc>
                <a:extLst>
                  <a:ext uri="{0D108BD9-81ED-4DB2-BD59-A6C34878D82A}">
                    <a16:rowId xmlns:a16="http://schemas.microsoft.com/office/drawing/2014/main" val="57702025"/>
                  </a:ext>
                </a:extLst>
              </a:tr>
              <a:tr h="231387">
                <a:tc>
                  <a:txBody>
                    <a:bodyPr/>
                    <a:lstStyle/>
                    <a:p>
                      <a:pPr algn="ctr" fontAlgn="ctr"/>
                      <a:r>
                        <a:rPr lang="en-US" sz="1200" b="1" i="0" u="none" strike="noStrike" dirty="0">
                          <a:solidFill>
                            <a:srgbClr val="000000"/>
                          </a:solidFill>
                          <a:effectLst/>
                          <a:latin typeface="黑体" panose="02010609060101010101" pitchFamily="49" charset="-122"/>
                          <a:ea typeface="黑体" panose="02010609060101010101" pitchFamily="49" charset="-122"/>
                        </a:rPr>
                        <a:t>V4</a:t>
                      </a:r>
                    </a:p>
                  </a:txBody>
                  <a:tcPr marL="9525" marR="9525" marT="9525" marB="0" anchor="ctr"/>
                </a:tc>
                <a:tc>
                  <a:txBody>
                    <a:bodyPr/>
                    <a:lstStyle/>
                    <a:p>
                      <a:pPr algn="ctr" fontAlgn="ctr"/>
                      <a:r>
                        <a:rPr lang="en-US" altLang="zh-CN" sz="1200" b="1" i="0" u="none" strike="noStrike" dirty="0" err="1">
                          <a:solidFill>
                            <a:srgbClr val="000000"/>
                          </a:solidFill>
                          <a:effectLst/>
                          <a:latin typeface="黑体" panose="02010609060101010101" pitchFamily="49" charset="-122"/>
                          <a:ea typeface="黑体" panose="02010609060101010101" pitchFamily="49" charset="-122"/>
                        </a:rPr>
                        <a:t>Litz</a:t>
                      </a:r>
                      <a:endParaRPr lang="en-US" sz="1200" b="1" i="0" u="none" strike="noStrike" dirty="0">
                        <a:solidFill>
                          <a:srgbClr val="000000"/>
                        </a:solidFill>
                        <a:effectLst/>
                        <a:latin typeface="黑体" panose="02010609060101010101" pitchFamily="49" charset="-122"/>
                        <a:ea typeface="黑体" panose="02010609060101010101" pitchFamily="49" charset="-122"/>
                      </a:endParaRPr>
                    </a:p>
                  </a:txBody>
                  <a:tcPr marL="9525" marR="9525" marT="9525" marB="0" anchor="ctr"/>
                </a:tc>
                <a:tc>
                  <a:txBody>
                    <a:bodyPr/>
                    <a:lstStyle/>
                    <a:p>
                      <a:pPr algn="ctr" fontAlgn="ctr"/>
                      <a:r>
                        <a:rPr lang="en-US" altLang="zh-CN" sz="1200" b="1" i="0" u="none" strike="noStrike" dirty="0">
                          <a:solidFill>
                            <a:srgbClr val="000000"/>
                          </a:solidFill>
                          <a:effectLst/>
                          <a:latin typeface="黑体" panose="02010609060101010101" pitchFamily="49" charset="-122"/>
                          <a:ea typeface="黑体" panose="02010609060101010101" pitchFamily="49" charset="-122"/>
                        </a:rPr>
                        <a:t>1.35</a:t>
                      </a:r>
                    </a:p>
                  </a:txBody>
                  <a:tcPr marL="9525" marR="9525" marT="9525" marB="0" anchor="ctr"/>
                </a:tc>
                <a:tc>
                  <a:txBody>
                    <a:bodyPr/>
                    <a:lstStyle/>
                    <a:p>
                      <a:pPr algn="ctr" fontAlgn="ctr"/>
                      <a:r>
                        <a:rPr lang="en-US" altLang="zh-CN" sz="1200" b="1" i="0" u="none" strike="noStrike" dirty="0">
                          <a:solidFill>
                            <a:srgbClr val="000000"/>
                          </a:solidFill>
                          <a:effectLst/>
                          <a:latin typeface="黑体" panose="02010609060101010101" pitchFamily="49" charset="-122"/>
                          <a:ea typeface="黑体" panose="02010609060101010101" pitchFamily="49" charset="-122"/>
                        </a:rPr>
                        <a:t>5.7</a:t>
                      </a:r>
                    </a:p>
                  </a:txBody>
                  <a:tcPr marL="9525" marR="9525" marT="9525" marB="0" anchor="ctr"/>
                </a:tc>
                <a:tc>
                  <a:txBody>
                    <a:bodyPr/>
                    <a:lstStyle/>
                    <a:p>
                      <a:pPr algn="ctr" fontAlgn="ctr"/>
                      <a:r>
                        <a:rPr lang="en-US" altLang="zh-CN" sz="1200" b="1" i="0" u="none" strike="noStrike" dirty="0">
                          <a:solidFill>
                            <a:srgbClr val="000000"/>
                          </a:solidFill>
                          <a:effectLst/>
                          <a:latin typeface="黑体" panose="02010609060101010101" pitchFamily="49" charset="-122"/>
                          <a:ea typeface="黑体" panose="02010609060101010101" pitchFamily="49" charset="-122"/>
                        </a:rPr>
                        <a:t>1440</a:t>
                      </a:r>
                    </a:p>
                  </a:txBody>
                  <a:tcPr marL="9525" marR="9525" marT="9525" marB="0" anchor="ctr"/>
                </a:tc>
                <a:tc>
                  <a:txBody>
                    <a:bodyPr/>
                    <a:lstStyle/>
                    <a:p>
                      <a:pPr marL="0" algn="ctr" defTabSz="914400" rtl="0" eaLnBrk="1" fontAlgn="ctr" latinLnBrk="0" hangingPunct="1"/>
                      <a:r>
                        <a:rPr lang="en-US" altLang="zh-CN" sz="1200" b="1" u="none" strike="noStrike" kern="1200" dirty="0">
                          <a:solidFill>
                            <a:schemeClr val="dk1"/>
                          </a:solidFill>
                          <a:effectLst/>
                          <a:latin typeface="黑体" panose="02010609060101010101" pitchFamily="49" charset="-122"/>
                          <a:ea typeface="黑体" panose="02010609060101010101" pitchFamily="49" charset="-122"/>
                          <a:cs typeface="+mn-cs"/>
                        </a:rPr>
                        <a:t>1.72</a:t>
                      </a:r>
                      <a:endParaRPr lang="zh-CN" altLang="en-US" sz="1200" b="1" u="none" strike="noStrike" kern="1200" dirty="0">
                        <a:solidFill>
                          <a:schemeClr val="dk1"/>
                        </a:solidFill>
                        <a:effectLst/>
                        <a:latin typeface="黑体" panose="02010609060101010101" pitchFamily="49" charset="-122"/>
                        <a:ea typeface="黑体" panose="02010609060101010101" pitchFamily="49" charset="-122"/>
                        <a:cs typeface="+mn-cs"/>
                      </a:endParaRPr>
                    </a:p>
                  </a:txBody>
                  <a:tcPr marL="9525" marR="9525" marT="9525" marB="0" anchor="ctr"/>
                </a:tc>
                <a:tc>
                  <a:txBody>
                    <a:bodyPr/>
                    <a:lstStyle/>
                    <a:p>
                      <a:pPr algn="ctr" fontAlgn="ctr"/>
                      <a:r>
                        <a:rPr lang="en-US" altLang="zh-CN" sz="1200" b="1" u="none" strike="noStrike" kern="1200" dirty="0">
                          <a:solidFill>
                            <a:schemeClr val="dk1"/>
                          </a:solidFill>
                          <a:effectLst/>
                          <a:latin typeface="黑体" panose="02010609060101010101" pitchFamily="49" charset="-122"/>
                          <a:ea typeface="黑体" panose="02010609060101010101" pitchFamily="49" charset="-122"/>
                          <a:cs typeface="+mn-cs"/>
                        </a:rPr>
                        <a:t>3.05</a:t>
                      </a:r>
                    </a:p>
                  </a:txBody>
                  <a:tcPr marL="9525" marR="9525" marT="9525" marB="0" anchor="ctr"/>
                </a:tc>
                <a:extLst>
                  <a:ext uri="{0D108BD9-81ED-4DB2-BD59-A6C34878D82A}">
                    <a16:rowId xmlns:a16="http://schemas.microsoft.com/office/drawing/2014/main" val="3815870908"/>
                  </a:ext>
                </a:extLst>
              </a:tr>
            </a:tbl>
          </a:graphicData>
        </a:graphic>
      </p:graphicFrame>
      <p:pic>
        <p:nvPicPr>
          <p:cNvPr id="18" name="图片 17">
            <a:extLst>
              <a:ext uri="{FF2B5EF4-FFF2-40B4-BE49-F238E27FC236}">
                <a16:creationId xmlns:a16="http://schemas.microsoft.com/office/drawing/2014/main" id="{4EFDA24A-AD5D-4091-920B-2D76A3E96010}"/>
              </a:ext>
            </a:extLst>
          </p:cNvPr>
          <p:cNvPicPr>
            <a:picLocks noChangeAspect="1"/>
          </p:cNvPicPr>
          <p:nvPr/>
        </p:nvPicPr>
        <p:blipFill>
          <a:blip r:embed="rId6"/>
          <a:stretch>
            <a:fillRect/>
          </a:stretch>
        </p:blipFill>
        <p:spPr>
          <a:xfrm>
            <a:off x="7953137" y="2261398"/>
            <a:ext cx="1914627" cy="1128489"/>
          </a:xfrm>
          <a:prstGeom prst="rect">
            <a:avLst/>
          </a:prstGeom>
        </p:spPr>
      </p:pic>
      <p:pic>
        <p:nvPicPr>
          <p:cNvPr id="19" name="图片 18">
            <a:extLst>
              <a:ext uri="{FF2B5EF4-FFF2-40B4-BE49-F238E27FC236}">
                <a16:creationId xmlns:a16="http://schemas.microsoft.com/office/drawing/2014/main" id="{6E9BC02D-6220-44CA-983E-B6738239BB27}"/>
              </a:ext>
            </a:extLst>
          </p:cNvPr>
          <p:cNvPicPr>
            <a:picLocks noChangeAspect="1"/>
          </p:cNvPicPr>
          <p:nvPr/>
        </p:nvPicPr>
        <p:blipFill rotWithShape="1">
          <a:blip r:embed="rId7"/>
          <a:srcRect t="24214"/>
          <a:stretch/>
        </p:blipFill>
        <p:spPr>
          <a:xfrm>
            <a:off x="9885598" y="1967161"/>
            <a:ext cx="2183243" cy="1517959"/>
          </a:xfrm>
          <a:prstGeom prst="rect">
            <a:avLst/>
          </a:prstGeom>
        </p:spPr>
      </p:pic>
      <p:sp>
        <p:nvSpPr>
          <p:cNvPr id="23" name="文本框 22">
            <a:extLst>
              <a:ext uri="{FF2B5EF4-FFF2-40B4-BE49-F238E27FC236}">
                <a16:creationId xmlns:a16="http://schemas.microsoft.com/office/drawing/2014/main" id="{B0D073AF-1F58-4CE0-A427-90B5B8A77B86}"/>
              </a:ext>
            </a:extLst>
          </p:cNvPr>
          <p:cNvSpPr txBox="1"/>
          <p:nvPr/>
        </p:nvSpPr>
        <p:spPr>
          <a:xfrm>
            <a:off x="7869304" y="3302461"/>
            <a:ext cx="1816150" cy="326051"/>
          </a:xfrm>
          <a:prstGeom prst="rect">
            <a:avLst/>
          </a:prstGeom>
          <a:noFill/>
        </p:spPr>
        <p:txBody>
          <a:bodyPr wrap="square">
            <a:spAutoFit/>
          </a:bodyPr>
          <a:lstStyle/>
          <a:p>
            <a:pPr marR="0" lvl="0" algn="ctr" defTabSz="914400" rtl="0" eaLnBrk="0" fontAlgn="base" latinLnBrk="0" hangingPunct="0">
              <a:lnSpc>
                <a:spcPct val="150000"/>
              </a:lnSpc>
              <a:spcBef>
                <a:spcPct val="0"/>
              </a:spcBef>
              <a:spcAft>
                <a:spcPct val="0"/>
              </a:spcAft>
              <a:buClrTx/>
              <a:buSzTx/>
              <a:tabLst/>
              <a:defRPr/>
            </a:pPr>
            <a:r>
              <a:rPr kumimoji="0" lang="zh-CN" altLang="en-US" sz="1200" b="1" i="0" u="none" strike="noStrike" kern="1200" cap="none" spc="0" normalizeH="0" baseline="0" noProof="0" dirty="0">
                <a:ln>
                  <a:noFill/>
                </a:ln>
                <a:solidFill>
                  <a:srgbClr val="0432FF"/>
                </a:solidFill>
                <a:effectLst/>
                <a:uLnTx/>
                <a:uFillTx/>
                <a:latin typeface="黑体" panose="02010609060101010101" pitchFamily="49" charset="-122"/>
                <a:ea typeface="黑体" panose="02010609060101010101" pitchFamily="49" charset="-122"/>
              </a:rPr>
              <a:t>直接</a:t>
            </a:r>
            <a:r>
              <a:rPr lang="zh-CN" altLang="en-US" sz="1200" b="1" dirty="0">
                <a:solidFill>
                  <a:srgbClr val="0432FF"/>
                </a:solidFill>
                <a:latin typeface="黑体" panose="02010609060101010101" pitchFamily="49" charset="-122"/>
                <a:ea typeface="黑体" panose="02010609060101010101" pitchFamily="49" charset="-122"/>
              </a:rPr>
              <a:t>电压读出方案</a:t>
            </a:r>
            <a:endParaRPr lang="en-US" altLang="zh-CN" sz="1200" b="1" dirty="0">
              <a:solidFill>
                <a:srgbClr val="0432FF"/>
              </a:solidFill>
              <a:latin typeface="黑体" panose="02010609060101010101" pitchFamily="49" charset="-122"/>
              <a:ea typeface="黑体" panose="02010609060101010101" pitchFamily="49" charset="-122"/>
            </a:endParaRPr>
          </a:p>
        </p:txBody>
      </p:sp>
      <p:sp>
        <p:nvSpPr>
          <p:cNvPr id="26" name="文本框 25">
            <a:extLst>
              <a:ext uri="{FF2B5EF4-FFF2-40B4-BE49-F238E27FC236}">
                <a16:creationId xmlns:a16="http://schemas.microsoft.com/office/drawing/2014/main" id="{599CE409-11DF-4BC4-8958-E6EE12445A75}"/>
              </a:ext>
            </a:extLst>
          </p:cNvPr>
          <p:cNvSpPr txBox="1"/>
          <p:nvPr/>
        </p:nvSpPr>
        <p:spPr>
          <a:xfrm>
            <a:off x="10184506" y="3318973"/>
            <a:ext cx="1816150" cy="326051"/>
          </a:xfrm>
          <a:prstGeom prst="rect">
            <a:avLst/>
          </a:prstGeom>
          <a:noFill/>
        </p:spPr>
        <p:txBody>
          <a:bodyPr wrap="square">
            <a:spAutoFit/>
          </a:bodyPr>
          <a:lstStyle/>
          <a:p>
            <a:pPr marR="0" lvl="0" algn="ctr" defTabSz="914400" rtl="0" eaLnBrk="0" fontAlgn="base" latinLnBrk="0" hangingPunct="0">
              <a:lnSpc>
                <a:spcPct val="150000"/>
              </a:lnSpc>
              <a:spcBef>
                <a:spcPct val="0"/>
              </a:spcBef>
              <a:spcAft>
                <a:spcPct val="0"/>
              </a:spcAft>
              <a:buClrTx/>
              <a:buSzTx/>
              <a:tabLst/>
              <a:defRPr/>
            </a:pPr>
            <a:r>
              <a:rPr kumimoji="0" lang="zh-CN" altLang="en-US" sz="1200" b="1" i="0" u="none" strike="noStrike" kern="1200" cap="none" spc="0" normalizeH="0" baseline="0" noProof="0" dirty="0">
                <a:ln>
                  <a:noFill/>
                </a:ln>
                <a:solidFill>
                  <a:srgbClr val="0432FF"/>
                </a:solidFill>
                <a:effectLst/>
                <a:uLnTx/>
                <a:uFillTx/>
                <a:latin typeface="黑体" panose="02010609060101010101" pitchFamily="49" charset="-122"/>
                <a:ea typeface="黑体" panose="02010609060101010101" pitchFamily="49" charset="-122"/>
              </a:rPr>
              <a:t>原子磁力计读出方案</a:t>
            </a:r>
          </a:p>
        </p:txBody>
      </p:sp>
      <p:cxnSp>
        <p:nvCxnSpPr>
          <p:cNvPr id="43" name="直接连接符 42">
            <a:extLst>
              <a:ext uri="{FF2B5EF4-FFF2-40B4-BE49-F238E27FC236}">
                <a16:creationId xmlns:a16="http://schemas.microsoft.com/office/drawing/2014/main" id="{DEFD658F-4D0B-48D5-B682-31F0BA10B4C5}"/>
              </a:ext>
            </a:extLst>
          </p:cNvPr>
          <p:cNvCxnSpPr/>
          <p:nvPr/>
        </p:nvCxnSpPr>
        <p:spPr>
          <a:xfrm>
            <a:off x="0" y="3678932"/>
            <a:ext cx="12192000"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Rectangle 10">
                <a:extLst>
                  <a:ext uri="{FF2B5EF4-FFF2-40B4-BE49-F238E27FC236}">
                    <a16:creationId xmlns:a16="http://schemas.microsoft.com/office/drawing/2014/main" id="{50685AB0-988C-4A94-A745-0A900DA69239}"/>
                  </a:ext>
                </a:extLst>
              </p:cNvPr>
              <p:cNvSpPr txBox="1">
                <a:spLocks noChangeArrowheads="1"/>
              </p:cNvSpPr>
              <p:nvPr/>
            </p:nvSpPr>
            <p:spPr bwMode="auto">
              <a:xfrm>
                <a:off x="2397647" y="4149080"/>
                <a:ext cx="3633339" cy="203135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lnSpc>
                    <a:spcPct val="130000"/>
                  </a:lnSpc>
                  <a:defRPr/>
                </a:pPr>
                <a:r>
                  <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信号增益</a:t>
                </a:r>
                <a:endParaRPr kumimoji="0" lang="en-US" altLang="zh-CN"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a:p>
                <a:pPr lvl="1" defTabSz="914400">
                  <a:lnSpc>
                    <a:spcPct val="130000"/>
                  </a:lnSpc>
                  <a:defRPr/>
                </a:pPr>
                <a14:m>
                  <m:oMath xmlns:m="http://schemas.openxmlformats.org/officeDocument/2006/math">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rPr>
                      <m:t>𝑉</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rPr>
                      <m:t>𝑛</m:t>
                    </m:r>
                    <m:f>
                      <m:fPr>
                        <m:ctrlP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rPr>
                        </m:ctrlPr>
                      </m:fPr>
                      <m:num>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rPr>
                          <m:t>𝑑</m:t>
                        </m:r>
                        <m:r>
                          <m:rPr>
                            <m:sty m:val="p"/>
                          </m:rPr>
                          <a:rPr kumimoji="0" lang="el-GR" altLang="zh-CN"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Φ</m:t>
                        </m:r>
                      </m:num>
                      <m:den>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rPr>
                          <m:t>𝑑𝑡</m:t>
                        </m:r>
                      </m:den>
                    </m:f>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zh-CN" altLang="en-US" sz="1600" b="0" i="1" u="none" strike="noStrike" kern="1200" cap="none" spc="0" normalizeH="0" baseline="0" noProof="0" smtClean="0">
                            <a:ln>
                              <a:noFill/>
                            </a:ln>
                            <a:solidFill>
                              <a:prstClr val="black"/>
                            </a:solidFill>
                            <a:effectLst/>
                            <a:uLnTx/>
                            <a:uFillTx/>
                            <a:latin typeface="Cambria Math" panose="02040503050406030204" pitchFamily="18" charset="0"/>
                          </a:rPr>
                          <m:t>𝜇</m:t>
                        </m:r>
                      </m:e>
                      <m:sub>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rPr>
                          <m:t>0</m:t>
                        </m:r>
                      </m:sub>
                    </m:sSub>
                    <m:sSub>
                      <m:sSubPr>
                        <m:ctrlPr>
                          <a:rPr kumimoji="0" lang="en-US" altLang="zh-CN" sz="1600" b="0" i="1" u="none" strike="noStrike" kern="1200" cap="none" spc="0" normalizeH="0" baseline="0" noProof="0" smtClean="0">
                            <a:ln>
                              <a:noFill/>
                            </a:ln>
                            <a:solidFill>
                              <a:srgbClr val="FF0000"/>
                            </a:solidFill>
                            <a:effectLst/>
                            <a:uLnTx/>
                            <a:uFillTx/>
                            <a:latin typeface="Cambria Math" panose="02040503050406030204" pitchFamily="18" charset="0"/>
                          </a:rPr>
                        </m:ctrlPr>
                      </m:sSubPr>
                      <m:e>
                        <m:r>
                          <a:rPr kumimoji="0" lang="zh-CN" altLang="en-US" sz="1600" b="0" i="1" u="none" strike="noStrike" kern="1200" cap="none" spc="0" normalizeH="0" baseline="0" noProof="0">
                            <a:ln>
                              <a:noFill/>
                            </a:ln>
                            <a:solidFill>
                              <a:srgbClr val="FF0000"/>
                            </a:solidFill>
                            <a:effectLst/>
                            <a:uLnTx/>
                            <a:uFillTx/>
                            <a:latin typeface="Cambria Math" panose="02040503050406030204" pitchFamily="18" charset="0"/>
                          </a:rPr>
                          <m:t>𝜇</m:t>
                        </m:r>
                      </m:e>
                      <m:sub>
                        <m:r>
                          <a:rPr kumimoji="0" lang="en-US" altLang="zh-CN" sz="1600" b="0" i="1" u="none" strike="noStrike" kern="1200" cap="none" spc="0" normalizeH="0" baseline="0" noProof="0" smtClean="0">
                            <a:ln>
                              <a:noFill/>
                            </a:ln>
                            <a:solidFill>
                              <a:srgbClr val="FF0000"/>
                            </a:solidFill>
                            <a:effectLst/>
                            <a:uLnTx/>
                            <a:uFillTx/>
                            <a:latin typeface="Cambria Math" panose="02040503050406030204" pitchFamily="18" charset="0"/>
                          </a:rPr>
                          <m:t>𝑒𝑓𝑓</m:t>
                        </m:r>
                      </m:sub>
                    </m:sSub>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rPr>
                      <m:t>𝑛𝐴</m:t>
                    </m:r>
                    <m:f>
                      <m:fPr>
                        <m:ctrlP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rPr>
                        </m:ctrlPr>
                      </m:fPr>
                      <m:num>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rPr>
                          <m:t>𝑑𝐻</m:t>
                        </m:r>
                      </m:num>
                      <m:den>
                        <m:r>
                          <a:rPr kumimoji="0" lang="en-US" altLang="zh-CN" sz="1600" b="0" i="1" u="none" strike="noStrike" kern="1200" cap="none" spc="0" normalizeH="0" baseline="0" noProof="0" smtClean="0">
                            <a:ln>
                              <a:noFill/>
                            </a:ln>
                            <a:solidFill>
                              <a:prstClr val="black"/>
                            </a:solidFill>
                            <a:effectLst/>
                            <a:uLnTx/>
                            <a:uFillTx/>
                            <a:latin typeface="Cambria Math" panose="02040503050406030204" pitchFamily="18" charset="0"/>
                          </a:rPr>
                          <m:t>𝑑𝑡</m:t>
                        </m:r>
                      </m:den>
                    </m:f>
                  </m:oMath>
                </a14:m>
                <a:endParaRPr kumimoji="0" lang="en-US" altLang="zh-CN" sz="1600" b="0" i="0" u="none" strike="noStrike" kern="1200" cap="none" spc="0" normalizeH="0" baseline="0" noProof="0" dirty="0">
                  <a:ln>
                    <a:noFill/>
                  </a:ln>
                  <a:solidFill>
                    <a:prstClr val="black"/>
                  </a:solidFill>
                  <a:effectLst/>
                  <a:uLnTx/>
                  <a:uFillTx/>
                  <a:latin typeface="等线" panose="020F0502020204030204"/>
                </a:endParaRPr>
              </a:p>
              <a:p>
                <a:pPr lvl="1" defTabSz="914400">
                  <a:lnSpc>
                    <a:spcPct val="130000"/>
                  </a:lnSpc>
                  <a:defRPr/>
                </a:pPr>
                <a:r>
                  <a:rPr lang="zh-CN" altLang="en-US" sz="1600" b="1" dirty="0">
                    <a:solidFill>
                      <a:srgbClr val="FF0000"/>
                    </a:solidFill>
                    <a:latin typeface="黑体" panose="02010609060101010101" pitchFamily="49" charset="-122"/>
                    <a:ea typeface="黑体" panose="02010609060101010101" pitchFamily="49" charset="-122"/>
                  </a:rPr>
                  <a:t>输入信号放大</a:t>
                </a:r>
                <a14:m>
                  <m:oMath xmlns:m="http://schemas.openxmlformats.org/officeDocument/2006/math">
                    <m:sSub>
                      <m:sSubPr>
                        <m:ctrlPr>
                          <a:rPr lang="en-US" altLang="zh-CN" sz="1600" b="1" i="1">
                            <a:solidFill>
                              <a:srgbClr val="FF0000"/>
                            </a:solidFill>
                            <a:latin typeface="Cambria Math" panose="02040503050406030204" pitchFamily="18" charset="0"/>
                            <a:ea typeface="黑体" panose="02010609060101010101" pitchFamily="49" charset="-122"/>
                          </a:rPr>
                        </m:ctrlPr>
                      </m:sSubPr>
                      <m:e>
                        <m:r>
                          <a:rPr lang="zh-CN" altLang="en-US" sz="1600" b="1">
                            <a:solidFill>
                              <a:srgbClr val="FF0000"/>
                            </a:solidFill>
                            <a:latin typeface="Cambria Math" panose="02040503050406030204" pitchFamily="18" charset="0"/>
                            <a:ea typeface="黑体" panose="02010609060101010101" pitchFamily="49" charset="-122"/>
                          </a:rPr>
                          <m:t>𝜇</m:t>
                        </m:r>
                      </m:e>
                      <m:sub>
                        <m:r>
                          <a:rPr lang="en-US" altLang="zh-CN" sz="1600" b="1">
                            <a:solidFill>
                              <a:srgbClr val="FF0000"/>
                            </a:solidFill>
                            <a:latin typeface="Cambria Math" panose="02040503050406030204" pitchFamily="18" charset="0"/>
                            <a:ea typeface="黑体" panose="02010609060101010101" pitchFamily="49" charset="-122"/>
                          </a:rPr>
                          <m:t>𝑒𝑓𝑓</m:t>
                        </m:r>
                      </m:sub>
                    </m:sSub>
                  </m:oMath>
                </a14:m>
                <a:r>
                  <a:rPr lang="zh-CN" altLang="en-US" sz="1600" b="1" dirty="0">
                    <a:solidFill>
                      <a:srgbClr val="FF0000"/>
                    </a:solidFill>
                    <a:latin typeface="黑体" panose="02010609060101010101" pitchFamily="49" charset="-122"/>
                    <a:ea typeface="黑体" panose="02010609060101010101" pitchFamily="49" charset="-122"/>
                  </a:rPr>
                  <a:t>倍</a:t>
                </a:r>
                <a:endParaRPr lang="en-US" altLang="zh-CN" sz="1600" b="1" dirty="0">
                  <a:solidFill>
                    <a:srgbClr val="FF0000"/>
                  </a:solidFill>
                  <a:latin typeface="黑体" panose="02010609060101010101" pitchFamily="49" charset="-122"/>
                  <a:ea typeface="黑体" panose="02010609060101010101" pitchFamily="49" charset="-122"/>
                </a:endParaRPr>
              </a:p>
              <a:p>
                <a:pPr lvl="1" defTabSz="914400">
                  <a:lnSpc>
                    <a:spcPct val="130000"/>
                  </a:lnSpc>
                  <a:defRPr/>
                </a:pPr>
                <a:r>
                  <a:rPr lang="zh-CN" altLang="en-US" sz="1600" b="1" dirty="0">
                    <a:latin typeface="黑体" panose="02010609060101010101" pitchFamily="49" charset="-122"/>
                    <a:ea typeface="黑体" panose="02010609060101010101" pitchFamily="49" charset="-122"/>
                  </a:rPr>
                  <a:t>有效磁导率受材料磁导率以及磁路结构影响</a:t>
                </a:r>
              </a:p>
            </p:txBody>
          </p:sp>
        </mc:Choice>
        <mc:Fallback xmlns="">
          <p:sp>
            <p:nvSpPr>
              <p:cNvPr id="45" name="Rectangle 10">
                <a:extLst>
                  <a:ext uri="{FF2B5EF4-FFF2-40B4-BE49-F238E27FC236}">
                    <a16:creationId xmlns:a16="http://schemas.microsoft.com/office/drawing/2014/main" id="{50685AB0-988C-4A94-A745-0A900DA69239}"/>
                  </a:ext>
                </a:extLst>
              </p:cNvPr>
              <p:cNvSpPr txBox="1">
                <a:spLocks noRot="1" noChangeAspect="1" noMove="1" noResize="1" noEditPoints="1" noAdjustHandles="1" noChangeArrowheads="1" noChangeShapeType="1" noTextEdit="1"/>
              </p:cNvSpPr>
              <p:nvPr/>
            </p:nvSpPr>
            <p:spPr bwMode="auto">
              <a:xfrm>
                <a:off x="2397647" y="4149080"/>
                <a:ext cx="3633339" cy="2031353"/>
              </a:xfrm>
              <a:prstGeom prst="rect">
                <a:avLst/>
              </a:prstGeom>
              <a:blipFill>
                <a:blip r:embed="rId8"/>
                <a:stretch>
                  <a:fillRect l="-2181" t="-601" b="-480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47" name="Rectangle 10">
            <a:extLst>
              <a:ext uri="{FF2B5EF4-FFF2-40B4-BE49-F238E27FC236}">
                <a16:creationId xmlns:a16="http://schemas.microsoft.com/office/drawing/2014/main" id="{627E5C9B-748B-49C5-A5D7-B1F23415C13E}"/>
              </a:ext>
            </a:extLst>
          </p:cNvPr>
          <p:cNvSpPr txBox="1">
            <a:spLocks noChangeArrowheads="1"/>
          </p:cNvSpPr>
          <p:nvPr/>
        </p:nvSpPr>
        <p:spPr bwMode="auto">
          <a:xfrm>
            <a:off x="8112224" y="4147342"/>
            <a:ext cx="4078678" cy="252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lnSpc>
                <a:spcPct val="130000"/>
              </a:lnSpc>
              <a:defRPr/>
            </a:pPr>
            <a:r>
              <a:rPr lang="zh-CN" altLang="en-US" sz="2000" b="1" dirty="0">
                <a:solidFill>
                  <a:srgbClr val="000000"/>
                </a:solidFill>
                <a:latin typeface="黑体" panose="02010609060101010101" pitchFamily="49" charset="-122"/>
                <a:ea typeface="黑体" panose="02010609060101010101" pitchFamily="49" charset="-122"/>
              </a:rPr>
              <a:t>额外损耗（噪声）</a:t>
            </a:r>
            <a:endParaRPr lang="en-US" altLang="zh-CN" sz="2000" b="1" dirty="0">
              <a:solidFill>
                <a:srgbClr val="000000"/>
              </a:solidFill>
              <a:latin typeface="黑体" panose="02010609060101010101" pitchFamily="49" charset="-122"/>
              <a:ea typeface="黑体" panose="02010609060101010101" pitchFamily="49" charset="-122"/>
            </a:endParaRPr>
          </a:p>
          <a:p>
            <a:pPr lvl="1" defTabSz="914400">
              <a:lnSpc>
                <a:spcPct val="130000"/>
              </a:lnSpc>
              <a:defRPr/>
            </a:pPr>
            <a:r>
              <a:rPr lang="zh-CN" altLang="en-US" sz="1600" b="1" dirty="0">
                <a:solidFill>
                  <a:srgbClr val="FF0000"/>
                </a:solidFill>
                <a:latin typeface="黑体" panose="02010609060101010101" pitchFamily="49" charset="-122"/>
                <a:ea typeface="黑体" panose="02010609060101010101" pitchFamily="49" charset="-122"/>
              </a:rPr>
              <a:t>线圈部分损耗</a:t>
            </a:r>
            <a:endParaRPr lang="en-US" altLang="zh-CN" sz="1600" b="1" dirty="0">
              <a:solidFill>
                <a:srgbClr val="FF0000"/>
              </a:solidFill>
              <a:latin typeface="黑体" panose="02010609060101010101" pitchFamily="49" charset="-122"/>
              <a:ea typeface="黑体" panose="02010609060101010101" pitchFamily="49" charset="-122"/>
            </a:endParaRPr>
          </a:p>
          <a:p>
            <a:pPr lvl="2" defTabSz="914400">
              <a:lnSpc>
                <a:spcPct val="130000"/>
              </a:lnSpc>
              <a:defRPr/>
            </a:pPr>
            <a:r>
              <a:rPr lang="zh-CN" altLang="en-US" sz="1200" b="1" dirty="0">
                <a:latin typeface="黑体" panose="02010609060101010101" pitchFamily="49" charset="-122"/>
                <a:ea typeface="黑体" panose="02010609060101010101" pitchFamily="49" charset="-122"/>
              </a:rPr>
              <a:t>由于加入磁芯之后线圈部分的磁场分布发生变化，导致线圈部分的损耗增大</a:t>
            </a:r>
            <a:endParaRPr lang="en-US" altLang="zh-CN" sz="1200" b="1" dirty="0">
              <a:latin typeface="黑体" panose="02010609060101010101" pitchFamily="49" charset="-122"/>
              <a:ea typeface="黑体" panose="02010609060101010101" pitchFamily="49" charset="-122"/>
            </a:endParaRPr>
          </a:p>
          <a:p>
            <a:pPr lvl="1" defTabSz="914400">
              <a:lnSpc>
                <a:spcPct val="130000"/>
              </a:lnSpc>
              <a:defRPr/>
            </a:pPr>
            <a:r>
              <a:rPr lang="zh-CN" altLang="en-US" sz="1600" b="1" dirty="0">
                <a:solidFill>
                  <a:srgbClr val="FF0000"/>
                </a:solidFill>
                <a:latin typeface="黑体" panose="02010609060101010101" pitchFamily="49" charset="-122"/>
                <a:ea typeface="黑体" panose="02010609060101010101" pitchFamily="49" charset="-122"/>
              </a:rPr>
              <a:t>磁芯部分损耗</a:t>
            </a:r>
            <a:endParaRPr lang="en-US" altLang="zh-CN" sz="1600" b="1" dirty="0">
              <a:solidFill>
                <a:srgbClr val="FF0000"/>
              </a:solidFill>
              <a:latin typeface="黑体" panose="02010609060101010101" pitchFamily="49" charset="-122"/>
              <a:ea typeface="黑体" panose="02010609060101010101" pitchFamily="49" charset="-122"/>
            </a:endParaRPr>
          </a:p>
          <a:p>
            <a:pPr lvl="2" defTabSz="914400">
              <a:lnSpc>
                <a:spcPct val="130000"/>
              </a:lnSpc>
              <a:defRPr/>
            </a:pPr>
            <a:r>
              <a:rPr lang="zh-CN" altLang="en-US" sz="1200" b="1" dirty="0">
                <a:latin typeface="黑体" panose="02010609060101010101" pitchFamily="49" charset="-122"/>
                <a:ea typeface="黑体" panose="02010609060101010101" pitchFamily="49" charset="-122"/>
              </a:rPr>
              <a:t>磁滞损耗</a:t>
            </a:r>
            <a:endParaRPr lang="en-US" altLang="zh-CN" sz="1200" b="1" dirty="0">
              <a:latin typeface="黑体" panose="02010609060101010101" pitchFamily="49" charset="-122"/>
              <a:ea typeface="黑体" panose="02010609060101010101" pitchFamily="49" charset="-122"/>
            </a:endParaRPr>
          </a:p>
          <a:p>
            <a:pPr lvl="2" defTabSz="914400">
              <a:lnSpc>
                <a:spcPct val="130000"/>
              </a:lnSpc>
              <a:defRPr/>
            </a:pPr>
            <a:r>
              <a:rPr lang="zh-CN" altLang="en-US" sz="1200" b="1" dirty="0">
                <a:latin typeface="黑体" panose="02010609060101010101" pitchFamily="49" charset="-122"/>
                <a:ea typeface="黑体" panose="02010609060101010101" pitchFamily="49" charset="-122"/>
              </a:rPr>
              <a:t>涡流损耗</a:t>
            </a:r>
            <a:endParaRPr lang="en-US" altLang="zh-CN" sz="1200" b="1" dirty="0">
              <a:latin typeface="黑体" panose="02010609060101010101" pitchFamily="49" charset="-122"/>
              <a:ea typeface="黑体" panose="02010609060101010101" pitchFamily="49" charset="-122"/>
            </a:endParaRPr>
          </a:p>
          <a:p>
            <a:pPr lvl="2" defTabSz="914400">
              <a:lnSpc>
                <a:spcPct val="130000"/>
              </a:lnSpc>
              <a:defRPr/>
            </a:pPr>
            <a:r>
              <a:rPr lang="zh-CN" altLang="en-US" sz="1200" b="1" dirty="0">
                <a:latin typeface="黑体" panose="02010609060101010101" pitchFamily="49" charset="-122"/>
                <a:ea typeface="黑体" panose="02010609060101010101" pitchFamily="49" charset="-122"/>
              </a:rPr>
              <a:t>剩余损耗</a:t>
            </a:r>
          </a:p>
        </p:txBody>
      </p:sp>
      <p:pic>
        <p:nvPicPr>
          <p:cNvPr id="4" name="图片 3">
            <a:extLst>
              <a:ext uri="{FF2B5EF4-FFF2-40B4-BE49-F238E27FC236}">
                <a16:creationId xmlns:a16="http://schemas.microsoft.com/office/drawing/2014/main" id="{DB6C5905-9DD3-47B0-A10D-2B473FB9A20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460" t="11150" r="16138" b="22188"/>
          <a:stretch/>
        </p:blipFill>
        <p:spPr>
          <a:xfrm rot="16200000">
            <a:off x="245984" y="4602557"/>
            <a:ext cx="1838997" cy="1364091"/>
          </a:xfrm>
          <a:prstGeom prst="rect">
            <a:avLst/>
          </a:prstGeom>
        </p:spPr>
      </p:pic>
      <p:sp>
        <p:nvSpPr>
          <p:cNvPr id="20" name="文本框 19">
            <a:extLst>
              <a:ext uri="{FF2B5EF4-FFF2-40B4-BE49-F238E27FC236}">
                <a16:creationId xmlns:a16="http://schemas.microsoft.com/office/drawing/2014/main" id="{DC06E3CE-8357-489C-B2BB-98345BF0B4F2}"/>
              </a:ext>
            </a:extLst>
          </p:cNvPr>
          <p:cNvSpPr txBox="1"/>
          <p:nvPr/>
        </p:nvSpPr>
        <p:spPr>
          <a:xfrm>
            <a:off x="-59163" y="6165304"/>
            <a:ext cx="6154614" cy="687111"/>
          </a:xfrm>
          <a:prstGeom prst="rect">
            <a:avLst/>
          </a:prstGeom>
          <a:noFill/>
        </p:spPr>
        <p:txBody>
          <a:bodyPr wrap="square">
            <a:spAutoFit/>
          </a:bodyPr>
          <a:lstStyle/>
          <a:p>
            <a:pPr lvl="1" defTabSz="914400">
              <a:lnSpc>
                <a:spcPct val="130000"/>
              </a:lnSpc>
              <a:defRPr/>
            </a:pPr>
            <a:r>
              <a:rPr lang="zh-CN" altLang="en-US" sz="1600" b="1" dirty="0">
                <a:solidFill>
                  <a:srgbClr val="FF0000"/>
                </a:solidFill>
                <a:latin typeface="黑体" panose="02010609060101010101" pitchFamily="49" charset="-122"/>
                <a:ea typeface="黑体" panose="02010609060101010101" pitchFamily="49" charset="-122"/>
              </a:rPr>
              <a:t>对小尺寸磁芯线圈进行建模，并用以预测更大尺寸的磁芯线圈的信号增益与损耗，得到信噪比</a:t>
            </a:r>
          </a:p>
        </p:txBody>
      </p:sp>
    </p:spTree>
    <p:extLst>
      <p:ext uri="{BB962C8B-B14F-4D97-AF65-F5344CB8AC3E}">
        <p14:creationId xmlns:p14="http://schemas.microsoft.com/office/powerpoint/2010/main" val="207334175"/>
      </p:ext>
    </p:extLst>
  </p:cSld>
  <p:clrMapOvr>
    <a:masterClrMapping/>
  </p:clrMapOvr>
  <p:transition advTm="6393"/>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F4992A36-A3B9-4F22-8BC7-3CDD16AC370A}"/>
              </a:ext>
            </a:extLst>
          </p:cNvPr>
          <p:cNvPicPr>
            <a:picLocks noChangeAspect="1"/>
          </p:cNvPicPr>
          <p:nvPr/>
        </p:nvPicPr>
        <p:blipFill>
          <a:blip r:embed="rId3"/>
          <a:stretch>
            <a:fillRect/>
          </a:stretch>
        </p:blipFill>
        <p:spPr>
          <a:xfrm>
            <a:off x="9630087" y="3034157"/>
            <a:ext cx="2560927" cy="1104667"/>
          </a:xfrm>
          <a:prstGeom prst="rect">
            <a:avLst/>
          </a:prstGeom>
        </p:spPr>
      </p:pic>
      <p:sp>
        <p:nvSpPr>
          <p:cNvPr id="15" name="Rectangle 10">
            <a:extLst>
              <a:ext uri="{FF2B5EF4-FFF2-40B4-BE49-F238E27FC236}">
                <a16:creationId xmlns:a16="http://schemas.microsoft.com/office/drawing/2014/main" id="{4EE78D0A-2C7E-4042-BBD9-C1E555B4D08F}"/>
              </a:ext>
            </a:extLst>
          </p:cNvPr>
          <p:cNvSpPr txBox="1">
            <a:spLocks noChangeArrowheads="1"/>
          </p:cNvSpPr>
          <p:nvPr/>
        </p:nvSpPr>
        <p:spPr bwMode="auto">
          <a:xfrm>
            <a:off x="5879974" y="1136180"/>
            <a:ext cx="3960442" cy="296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lnSpc>
                <a:spcPct val="120000"/>
              </a:lnSpc>
              <a:defRPr/>
            </a:pPr>
            <a:r>
              <a:rPr lang="zh-CN" altLang="en-US" sz="2000" b="1" dirty="0">
                <a:solidFill>
                  <a:srgbClr val="000000"/>
                </a:solidFill>
                <a:latin typeface="黑体" panose="02010609060101010101" pitchFamily="49" charset="-122"/>
                <a:ea typeface="黑体" panose="02010609060101010101" pitchFamily="49" charset="-122"/>
              </a:rPr>
              <a:t>磁芯线圈仿真</a:t>
            </a:r>
            <a:endParaRPr lang="en-US" altLang="zh-CN" sz="2000" b="1" dirty="0">
              <a:solidFill>
                <a:srgbClr val="000000"/>
              </a:solidFill>
              <a:latin typeface="黑体" panose="02010609060101010101" pitchFamily="49" charset="-122"/>
              <a:ea typeface="黑体" panose="02010609060101010101" pitchFamily="49" charset="-122"/>
            </a:endParaRPr>
          </a:p>
          <a:p>
            <a:pPr lvl="1" defTabSz="914400">
              <a:lnSpc>
                <a:spcPct val="120000"/>
              </a:lnSpc>
              <a:defRPr/>
            </a:pPr>
            <a:r>
              <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磁芯形状：选择圆柱形磁芯</a:t>
            </a:r>
            <a:endParaRPr lang="en-US" altLang="zh-CN" sz="1600" b="1" dirty="0">
              <a:solidFill>
                <a:srgbClr val="FF0000"/>
              </a:solidFill>
              <a:latin typeface="黑体" panose="02010609060101010101" pitchFamily="49" charset="-122"/>
              <a:ea typeface="黑体" panose="02010609060101010101" pitchFamily="49" charset="-122"/>
            </a:endParaRPr>
          </a:p>
          <a:p>
            <a:pPr lvl="2" defTabSz="914400">
              <a:lnSpc>
                <a:spcPct val="120000"/>
              </a:lnSpc>
              <a:defRPr/>
            </a:pPr>
            <a:r>
              <a:rPr kumimoji="0" lang="zh-CN" altLang="en-US" sz="1600" b="1"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材料磁导率不稳定</a:t>
            </a:r>
            <a:endParaRPr kumimoji="0" lang="en-US" altLang="zh-CN" sz="1600" b="1" i="0" u="none" strike="noStrike" kern="1200" cap="none" spc="0" normalizeH="0" baseline="0" noProof="0" dirty="0">
              <a:ln>
                <a:noFill/>
              </a:ln>
              <a:effectLst/>
              <a:uLnTx/>
              <a:uFillTx/>
              <a:latin typeface="黑体" panose="02010609060101010101" pitchFamily="49" charset="-122"/>
              <a:ea typeface="黑体" panose="02010609060101010101" pitchFamily="49" charset="-122"/>
            </a:endParaRPr>
          </a:p>
          <a:p>
            <a:pPr lvl="3" defTabSz="914400">
              <a:lnSpc>
                <a:spcPct val="120000"/>
              </a:lnSpc>
              <a:defRPr/>
            </a:pPr>
            <a:r>
              <a:rPr lang="zh-CN" altLang="en-US" sz="1400" b="1" dirty="0">
                <a:latin typeface="黑体" panose="02010609060101010101" pitchFamily="49" charset="-122"/>
                <a:ea typeface="黑体" panose="02010609060101010101" pitchFamily="49" charset="-122"/>
              </a:rPr>
              <a:t>材料偏差</a:t>
            </a:r>
            <a:r>
              <a:rPr lang="en-US" altLang="zh-CN" sz="1400" b="1" dirty="0">
                <a:latin typeface="黑体" panose="02010609060101010101" pitchFamily="49" charset="-122"/>
                <a:ea typeface="黑体" panose="02010609060101010101" pitchFamily="49" charset="-122"/>
              </a:rPr>
              <a:t>±25%</a:t>
            </a:r>
          </a:p>
          <a:p>
            <a:pPr lvl="3" defTabSz="914400">
              <a:lnSpc>
                <a:spcPct val="120000"/>
              </a:lnSpc>
              <a:defRPr/>
            </a:pPr>
            <a:r>
              <a:rPr lang="zh-CN" altLang="en-US" sz="1400" b="1" dirty="0">
                <a:latin typeface="黑体" panose="02010609060101010101" pitchFamily="49" charset="-122"/>
                <a:ea typeface="黑体" panose="02010609060101010101" pitchFamily="49" charset="-122"/>
              </a:rPr>
              <a:t>材料磁导率受温度影响</a:t>
            </a:r>
            <a:endParaRPr lang="en-US" altLang="zh-CN" sz="1400" b="1" dirty="0">
              <a:latin typeface="黑体" panose="02010609060101010101" pitchFamily="49" charset="-122"/>
              <a:ea typeface="黑体" panose="02010609060101010101" pitchFamily="49" charset="-122"/>
            </a:endParaRPr>
          </a:p>
          <a:p>
            <a:pPr lvl="3" defTabSz="914400">
              <a:lnSpc>
                <a:spcPct val="120000"/>
              </a:lnSpc>
              <a:defRPr/>
            </a:pPr>
            <a:r>
              <a:rPr kumimoji="0" lang="zh-CN" altLang="en-US" sz="1400" b="1" i="0" u="none" strike="noStrike" kern="1200" cap="none" spc="0" normalizeH="0" baseline="0" noProof="0" dirty="0">
                <a:ln>
                  <a:noFill/>
                </a:ln>
                <a:effectLst/>
                <a:uLnTx/>
                <a:uFillTx/>
                <a:latin typeface="黑体" panose="02010609060101010101" pitchFamily="49" charset="-122"/>
                <a:ea typeface="黑体" panose="02010609060101010101" pitchFamily="49" charset="-122"/>
              </a:rPr>
              <a:t>材料磁导率受外界磁场影响</a:t>
            </a:r>
            <a:endParaRPr kumimoji="0" lang="en-US" altLang="zh-CN" sz="1400" b="1" i="0" u="none" strike="noStrike" kern="1200" cap="none" spc="0" normalizeH="0" baseline="0" noProof="0" dirty="0">
              <a:ln>
                <a:noFill/>
              </a:ln>
              <a:effectLst/>
              <a:uLnTx/>
              <a:uFillTx/>
              <a:latin typeface="黑体" panose="02010609060101010101" pitchFamily="49" charset="-122"/>
              <a:ea typeface="黑体" panose="02010609060101010101" pitchFamily="49" charset="-122"/>
            </a:endParaRPr>
          </a:p>
          <a:p>
            <a:pPr lvl="3" defTabSz="914400">
              <a:lnSpc>
                <a:spcPct val="120000"/>
              </a:lnSpc>
              <a:defRPr/>
            </a:pPr>
            <a:r>
              <a:rPr lang="zh-CN" altLang="en-US" sz="1400" b="1" dirty="0">
                <a:latin typeface="黑体" panose="02010609060101010101" pitchFamily="49" charset="-122"/>
                <a:ea typeface="黑体" panose="02010609060101010101" pitchFamily="49" charset="-122"/>
              </a:rPr>
              <a:t>材料磁导率受频率影响</a:t>
            </a:r>
            <a:endParaRPr kumimoji="0" lang="en-US" altLang="zh-CN" sz="1400" b="1" i="0" u="none" strike="noStrike" kern="1200" cap="none" spc="0" normalizeH="0" baseline="0" noProof="0" dirty="0">
              <a:ln>
                <a:noFill/>
              </a:ln>
              <a:effectLst/>
              <a:uLnTx/>
              <a:uFillTx/>
              <a:latin typeface="黑体" panose="02010609060101010101" pitchFamily="49" charset="-122"/>
              <a:ea typeface="黑体" panose="02010609060101010101" pitchFamily="49" charset="-122"/>
            </a:endParaRPr>
          </a:p>
          <a:p>
            <a:pPr lvl="2" defTabSz="914400">
              <a:lnSpc>
                <a:spcPct val="120000"/>
              </a:lnSpc>
              <a:defRPr/>
            </a:pPr>
            <a:r>
              <a:rPr lang="zh-CN" altLang="en-US" sz="1600" b="1" dirty="0">
                <a:solidFill>
                  <a:srgbClr val="FF0000"/>
                </a:solidFill>
                <a:latin typeface="黑体" panose="02010609060101010101" pitchFamily="49" charset="-122"/>
                <a:ea typeface="黑体" panose="02010609060101010101" pitchFamily="49" charset="-122"/>
              </a:rPr>
              <a:t>经过设计，可以使得圆柱形磁芯的有效磁导率仅取决于磁芯的几何形状而与材料磁导率无关</a:t>
            </a:r>
            <a:endParaRPr kumimoji="0" lang="en-US" altLang="zh-CN" sz="16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endParaRPr>
          </a:p>
          <a:p>
            <a:pPr lvl="1" defTabSz="914400">
              <a:lnSpc>
                <a:spcPct val="120000"/>
              </a:lnSpc>
              <a:defRPr/>
            </a:pPr>
            <a:endParaRPr kumimoji="0" lang="en-US" altLang="zh-CN"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a:p>
            <a:pPr lvl="1" defTabSz="914400">
              <a:lnSpc>
                <a:spcPct val="120000"/>
              </a:lnSpc>
              <a:defRPr/>
            </a:pPr>
            <a:endParaRPr lang="en-US" altLang="zh-CN" sz="1800" b="1" dirty="0">
              <a:solidFill>
                <a:srgbClr val="000000"/>
              </a:solidFill>
              <a:latin typeface="黑体" panose="02010609060101010101" pitchFamily="49" charset="-122"/>
              <a:ea typeface="黑体" panose="02010609060101010101" pitchFamily="49" charset="-122"/>
            </a:endParaRPr>
          </a:p>
        </p:txBody>
      </p:sp>
      <p:pic>
        <p:nvPicPr>
          <p:cNvPr id="4" name="图片 3">
            <a:extLst>
              <a:ext uri="{FF2B5EF4-FFF2-40B4-BE49-F238E27FC236}">
                <a16:creationId xmlns:a16="http://schemas.microsoft.com/office/drawing/2014/main" id="{871F0D85-1092-451D-BCD3-E03F70F571A5}"/>
              </a:ext>
            </a:extLst>
          </p:cNvPr>
          <p:cNvPicPr>
            <a:picLocks noChangeAspect="1"/>
          </p:cNvPicPr>
          <p:nvPr/>
        </p:nvPicPr>
        <p:blipFill>
          <a:blip r:embed="rId4"/>
          <a:stretch>
            <a:fillRect/>
          </a:stretch>
        </p:blipFill>
        <p:spPr>
          <a:xfrm>
            <a:off x="9680710" y="4562400"/>
            <a:ext cx="2400000" cy="1800000"/>
          </a:xfrm>
          <a:prstGeom prst="rect">
            <a:avLst/>
          </a:prstGeom>
        </p:spPr>
      </p:pic>
      <p:pic>
        <p:nvPicPr>
          <p:cNvPr id="12" name="图片 11">
            <a:extLst>
              <a:ext uri="{FF2B5EF4-FFF2-40B4-BE49-F238E27FC236}">
                <a16:creationId xmlns:a16="http://schemas.microsoft.com/office/drawing/2014/main" id="{624F01A8-138E-4477-BEF2-E1DA367E3DE9}"/>
              </a:ext>
            </a:extLst>
          </p:cNvPr>
          <p:cNvPicPr>
            <a:picLocks noChangeAspect="1"/>
          </p:cNvPicPr>
          <p:nvPr/>
        </p:nvPicPr>
        <p:blipFill rotWithShape="1">
          <a:blip r:embed="rId5">
            <a:extLst>
              <a:ext uri="{28A0092B-C50C-407E-A947-70E740481C1C}">
                <a14:useLocalDpi xmlns:a14="http://schemas.microsoft.com/office/drawing/2010/main" val="0"/>
              </a:ext>
            </a:extLst>
          </a:blip>
          <a:srcRect l="12813" r="39624" b="16981"/>
          <a:stretch/>
        </p:blipFill>
        <p:spPr>
          <a:xfrm>
            <a:off x="-24680" y="4149080"/>
            <a:ext cx="1604667" cy="2100632"/>
          </a:xfrm>
          <a:prstGeom prst="rect">
            <a:avLst/>
          </a:prstGeom>
        </p:spPr>
      </p:pic>
      <p:pic>
        <p:nvPicPr>
          <p:cNvPr id="17" name="图片 16">
            <a:extLst>
              <a:ext uri="{FF2B5EF4-FFF2-40B4-BE49-F238E27FC236}">
                <a16:creationId xmlns:a16="http://schemas.microsoft.com/office/drawing/2014/main" id="{B5E3EF24-3846-4F37-85B5-C00DDA8F51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5124" y="1124744"/>
            <a:ext cx="1767938" cy="1325954"/>
          </a:xfrm>
          <a:prstGeom prst="rect">
            <a:avLst/>
          </a:prstGeom>
        </p:spPr>
      </p:pic>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4</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磁芯线圈信号增益</a:t>
            </a:r>
          </a:p>
        </p:txBody>
      </p:sp>
      <mc:AlternateContent xmlns:mc="http://schemas.openxmlformats.org/markup-compatibility/2006" xmlns:a14="http://schemas.microsoft.com/office/drawing/2010/main">
        <mc:Choice Requires="a14">
          <p:sp>
            <p:nvSpPr>
              <p:cNvPr id="7" name="Rectangle 10">
                <a:extLst>
                  <a:ext uri="{FF2B5EF4-FFF2-40B4-BE49-F238E27FC236}">
                    <a16:creationId xmlns:a16="http://schemas.microsoft.com/office/drawing/2014/main" id="{1E5E9823-E75E-4A9C-BA5E-6BD68E41DB4B}"/>
                  </a:ext>
                </a:extLst>
              </p:cNvPr>
              <p:cNvSpPr txBox="1">
                <a:spLocks noChangeArrowheads="1"/>
              </p:cNvSpPr>
              <p:nvPr/>
            </p:nvSpPr>
            <p:spPr bwMode="auto">
              <a:xfrm>
                <a:off x="335360" y="1136181"/>
                <a:ext cx="4464496" cy="255501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lnSpc>
                    <a:spcPct val="130000"/>
                  </a:lnSpc>
                  <a:defRPr/>
                </a:pPr>
                <a:r>
                  <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信号增益</a:t>
                </a:r>
                <a:r>
                  <a:rPr lang="zh-CN" altLang="en-US" sz="2000" b="1" dirty="0">
                    <a:solidFill>
                      <a:srgbClr val="000000"/>
                    </a:solidFill>
                    <a:latin typeface="黑体" panose="02010609060101010101" pitchFamily="49" charset="-122"/>
                    <a:ea typeface="黑体" panose="02010609060101010101" pitchFamily="49" charset="-122"/>
                  </a:rPr>
                  <a:t>相关理论</a:t>
                </a:r>
                <a:endParaRPr lang="en-US" altLang="zh-CN" sz="2000" b="1" dirty="0">
                  <a:solidFill>
                    <a:srgbClr val="000000"/>
                  </a:solidFill>
                  <a:latin typeface="黑体" panose="02010609060101010101" pitchFamily="49" charset="-122"/>
                  <a:ea typeface="黑体" panose="02010609060101010101" pitchFamily="49" charset="-122"/>
                </a:endParaRPr>
              </a:p>
              <a:p>
                <a:pPr lvl="1" defTabSz="914400">
                  <a:lnSpc>
                    <a:spcPct val="130000"/>
                  </a:lnSpc>
                  <a:defRPr/>
                </a:pPr>
                <a:r>
                  <a:rPr kumimoji="0" lang="zh-CN" altLang="en-US" sz="1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rPr>
                  <a:t>磁单极子感应电压信号放大</a:t>
                </a:r>
                <a14:m>
                  <m:oMath xmlns:m="http://schemas.openxmlformats.org/officeDocument/2006/math">
                    <m:sSub>
                      <m:sSubPr>
                        <m:ctrlPr>
                          <a:rPr lang="en-US" altLang="zh-CN" sz="1800" i="1" smtClean="0">
                            <a:solidFill>
                              <a:srgbClr val="FF0000"/>
                            </a:solidFill>
                            <a:latin typeface="Cambria Math" panose="02040503050406030204" pitchFamily="18" charset="0"/>
                          </a:rPr>
                        </m:ctrlPr>
                      </m:sSubPr>
                      <m:e>
                        <m:r>
                          <a:rPr lang="zh-CN" altLang="en-US" sz="1800" i="1">
                            <a:solidFill>
                              <a:srgbClr val="FF0000"/>
                            </a:solidFill>
                            <a:latin typeface="Cambria Math" panose="02040503050406030204" pitchFamily="18" charset="0"/>
                          </a:rPr>
                          <m:t>𝜇</m:t>
                        </m:r>
                      </m:e>
                      <m:sub>
                        <m:r>
                          <a:rPr lang="en-US" altLang="zh-CN" sz="1800" i="1">
                            <a:solidFill>
                              <a:srgbClr val="FF0000"/>
                            </a:solidFill>
                            <a:latin typeface="Cambria Math" panose="02040503050406030204" pitchFamily="18" charset="0"/>
                          </a:rPr>
                          <m:t>𝑒𝑓𝑓</m:t>
                        </m:r>
                      </m:sub>
                    </m:sSub>
                  </m:oMath>
                </a14:m>
                <a:r>
                  <a:rPr kumimoji="0" lang="zh-CN" altLang="en-US" sz="1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rPr>
                  <a:t>倍</a:t>
                </a:r>
                <a:endParaRPr kumimoji="0" lang="en-US" altLang="zh-CN" sz="1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endParaRPr>
              </a:p>
              <a:p>
                <a:pPr lvl="1" defTabSz="914400">
                  <a:lnSpc>
                    <a:spcPct val="130000"/>
                  </a:lnSpc>
                  <a:defRPr/>
                </a:pPr>
                <a:r>
                  <a:rPr lang="zh-CN" altLang="en-US" sz="1800" b="1" dirty="0">
                    <a:solidFill>
                      <a:srgbClr val="FF0000"/>
                    </a:solidFill>
                    <a:latin typeface="黑体" panose="02010609060101010101" pitchFamily="49" charset="-122"/>
                    <a:ea typeface="黑体" panose="02010609060101010101" pitchFamily="49" charset="-122"/>
                  </a:rPr>
                  <a:t>线圈电感变大</a:t>
                </a:r>
                <a14:m>
                  <m:oMath xmlns:m="http://schemas.openxmlformats.org/officeDocument/2006/math">
                    <m:sSub>
                      <m:sSubPr>
                        <m:ctrlPr>
                          <a:rPr lang="en-US" altLang="zh-CN" sz="1800" i="1" smtClean="0">
                            <a:solidFill>
                              <a:srgbClr val="FF0000"/>
                            </a:solidFill>
                            <a:latin typeface="Cambria Math" panose="02040503050406030204" pitchFamily="18" charset="0"/>
                          </a:rPr>
                        </m:ctrlPr>
                      </m:sSubPr>
                      <m:e>
                        <m:r>
                          <a:rPr lang="zh-CN" altLang="en-US" sz="1800" i="1">
                            <a:solidFill>
                              <a:srgbClr val="FF0000"/>
                            </a:solidFill>
                            <a:latin typeface="Cambria Math" panose="02040503050406030204" pitchFamily="18" charset="0"/>
                          </a:rPr>
                          <m:t>𝜇</m:t>
                        </m:r>
                      </m:e>
                      <m:sub>
                        <m:r>
                          <a:rPr lang="en-US" altLang="zh-CN" sz="1800" i="1">
                            <a:solidFill>
                              <a:srgbClr val="FF0000"/>
                            </a:solidFill>
                            <a:latin typeface="Cambria Math" panose="02040503050406030204" pitchFamily="18" charset="0"/>
                          </a:rPr>
                          <m:t>𝑒𝑓𝑓</m:t>
                        </m:r>
                      </m:sub>
                    </m:sSub>
                  </m:oMath>
                </a14:m>
                <a:r>
                  <a:rPr kumimoji="0" lang="zh-CN" altLang="en-US" sz="1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rPr>
                  <a:t>倍</a:t>
                </a:r>
                <a:endParaRPr kumimoji="0" lang="en-US" altLang="zh-CN" sz="1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endParaRPr>
              </a:p>
              <a:p>
                <a:pPr marL="457200" lvl="1" indent="0" defTabSz="914400">
                  <a:lnSpc>
                    <a:spcPct val="130000"/>
                  </a:lnSpc>
                  <a:buNone/>
                  <a:defRPr/>
                </a:pPr>
                <a:endParaRPr kumimoji="0" lang="en-US" altLang="zh-CN" sz="16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p:txBody>
          </p:sp>
        </mc:Choice>
        <mc:Fallback xmlns="">
          <p:sp>
            <p:nvSpPr>
              <p:cNvPr id="7" name="Rectangle 10">
                <a:extLst>
                  <a:ext uri="{FF2B5EF4-FFF2-40B4-BE49-F238E27FC236}">
                    <a16:creationId xmlns:a16="http://schemas.microsoft.com/office/drawing/2014/main" id="{1E5E9823-E75E-4A9C-BA5E-6BD68E41DB4B}"/>
                  </a:ext>
                </a:extLst>
              </p:cNvPr>
              <p:cNvSpPr txBox="1">
                <a:spLocks noRot="1" noChangeAspect="1" noMove="1" noResize="1" noEditPoints="1" noAdjustHandles="1" noChangeArrowheads="1" noChangeShapeType="1" noTextEdit="1"/>
              </p:cNvSpPr>
              <p:nvPr/>
            </p:nvSpPr>
            <p:spPr bwMode="auto">
              <a:xfrm>
                <a:off x="335360" y="1136181"/>
                <a:ext cx="4464496" cy="2555012"/>
              </a:xfrm>
              <a:prstGeom prst="rect">
                <a:avLst/>
              </a:prstGeom>
              <a:blipFill>
                <a:blip r:embed="rId8"/>
                <a:stretch>
                  <a:fillRect l="-1776" t="-23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2D6CA6A8-F2BC-4C1C-98C0-A90F323338E9}"/>
                  </a:ext>
                </a:extLst>
              </p:cNvPr>
              <p:cNvSpPr txBox="1"/>
              <p:nvPr/>
            </p:nvSpPr>
            <p:spPr>
              <a:xfrm>
                <a:off x="643917" y="2636912"/>
                <a:ext cx="4876019" cy="1686231"/>
              </a:xfrm>
              <a:prstGeom prst="rect">
                <a:avLst/>
              </a:prstGeom>
              <a:noFill/>
              <a:ln w="28575">
                <a:solidFill>
                  <a:schemeClr val="tx1"/>
                </a:solidFill>
                <a:prstDash val="sysDash"/>
              </a:ln>
            </p:spPr>
            <p:txBody>
              <a:bodyPr wrap="square" rtlCol="0">
                <a:spAutoFit/>
              </a:bodyPr>
              <a:lstStyle/>
              <a:p>
                <a:pPr algn="ctr">
                  <a:lnSpc>
                    <a:spcPct val="150000"/>
                  </a:lnSpc>
                </a:pPr>
                <a14:m>
                  <m:oMath xmlns:m="http://schemas.openxmlformats.org/officeDocument/2006/math">
                    <m:r>
                      <m:rPr>
                        <m:sty m:val="p"/>
                      </m:rPr>
                      <a:rPr kumimoji="0" lang="el-GR"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Φ</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a14:m>
                <a:r>
                  <a:rPr lang="en-US" altLang="zh-CN" sz="1800" dirty="0">
                    <a:solidFill>
                      <a:srgbClr val="FF0000"/>
                    </a:solidFill>
                  </a:rPr>
                  <a:t> </a:t>
                </a:r>
                <a14:m>
                  <m:oMath xmlns:m="http://schemas.openxmlformats.org/officeDocument/2006/math">
                    <m:sSub>
                      <m:sSubPr>
                        <m:ctrlPr>
                          <a:rPr lang="en-US" altLang="zh-CN" sz="1800" i="1">
                            <a:solidFill>
                              <a:srgbClr val="FF0000"/>
                            </a:solidFill>
                            <a:latin typeface="Cambria Math" panose="02040503050406030204" pitchFamily="18" charset="0"/>
                          </a:rPr>
                        </m:ctrlPr>
                      </m:sSubPr>
                      <m:e>
                        <m:r>
                          <a:rPr lang="zh-CN" altLang="en-US" sz="1800" i="1">
                            <a:solidFill>
                              <a:srgbClr val="FF0000"/>
                            </a:solidFill>
                            <a:latin typeface="Cambria Math" panose="02040503050406030204" pitchFamily="18" charset="0"/>
                          </a:rPr>
                          <m:t>𝜇</m:t>
                        </m:r>
                      </m:e>
                      <m:sub>
                        <m:r>
                          <a:rPr lang="en-US" altLang="zh-CN" sz="1800" i="1">
                            <a:solidFill>
                              <a:srgbClr val="FF0000"/>
                            </a:solidFill>
                            <a:latin typeface="Cambria Math" panose="02040503050406030204" pitchFamily="18" charset="0"/>
                          </a:rPr>
                          <m:t>𝑒𝑓𝑓</m:t>
                        </m:r>
                      </m:sub>
                    </m:sSub>
                  </m:oMath>
                </a14:m>
                <a:r>
                  <a:rPr lang="el-GR" altLang="zh-CN" sz="1800" dirty="0">
                    <a:solidFill>
                      <a:prstClr val="black"/>
                    </a:solidFill>
                    <a:ea typeface="Cambria Math" panose="02040503050406030204" pitchFamily="18" charset="0"/>
                  </a:rPr>
                  <a:t> </a:t>
                </a:r>
                <a14:m>
                  <m:oMath xmlns:m="http://schemas.openxmlformats.org/officeDocument/2006/math">
                    <m:sSub>
                      <m:sSubPr>
                        <m:ctrlPr>
                          <a:rPr lang="el-GR" altLang="zh-CN" sz="1800" i="1" smtClean="0">
                            <a:solidFill>
                              <a:prstClr val="black"/>
                            </a:solidFill>
                            <a:latin typeface="Cambria Math" panose="02040503050406030204" pitchFamily="18" charset="0"/>
                            <a:ea typeface="Cambria Math" panose="02040503050406030204" pitchFamily="18" charset="0"/>
                          </a:rPr>
                        </m:ctrlPr>
                      </m:sSubPr>
                      <m:e>
                        <m:r>
                          <m:rPr>
                            <m:sty m:val="p"/>
                          </m:rPr>
                          <a:rPr lang="el-GR" altLang="zh-CN" sz="1800" i="1">
                            <a:solidFill>
                              <a:prstClr val="black"/>
                            </a:solidFill>
                            <a:latin typeface="Cambria Math" panose="02040503050406030204" pitchFamily="18" charset="0"/>
                            <a:ea typeface="Cambria Math" panose="02040503050406030204" pitchFamily="18" charset="0"/>
                          </a:rPr>
                          <m:t>Φ</m:t>
                        </m:r>
                      </m:e>
                      <m:sub>
                        <m:r>
                          <a:rPr lang="en-US" altLang="zh-CN" sz="1800" b="0" i="1" smtClean="0">
                            <a:solidFill>
                              <a:prstClr val="black"/>
                            </a:solidFill>
                            <a:latin typeface="Cambria Math" panose="02040503050406030204" pitchFamily="18" charset="0"/>
                            <a:ea typeface="Cambria Math" panose="02040503050406030204" pitchFamily="18" charset="0"/>
                          </a:rPr>
                          <m:t>0</m:t>
                        </m:r>
                      </m:sub>
                    </m:sSub>
                  </m:oMath>
                </a14:m>
                <a:endParaRPr lang="en-US" altLang="zh-CN" dirty="0"/>
              </a:p>
              <a:p>
                <a:pPr algn="ctr">
                  <a:lnSpc>
                    <a:spcPct val="150000"/>
                  </a:lnSpc>
                </a:pPr>
                <a14:m>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rPr>
                      <m:t>𝑉</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rPr>
                      <m:t>𝑛</m:t>
                    </m:r>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rPr>
                        </m:ctrlPr>
                      </m:fPr>
                      <m:num>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rPr>
                          <m:t>𝑑</m:t>
                        </m:r>
                        <m:r>
                          <m:rPr>
                            <m:sty m:val="p"/>
                          </m:rPr>
                          <a:rPr kumimoji="0" lang="el-GR"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Φ</m:t>
                        </m:r>
                      </m:num>
                      <m:den>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rPr>
                          <m:t>𝑑𝑡</m:t>
                        </m:r>
                      </m:den>
                    </m:f>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b>
                      <m:sSubPr>
                        <m:ctrlPr>
                          <a:rPr lang="en-US" altLang="zh-CN" sz="1800" i="1">
                            <a:solidFill>
                              <a:srgbClr val="FF0000"/>
                            </a:solidFill>
                            <a:latin typeface="Cambria Math" panose="02040503050406030204" pitchFamily="18" charset="0"/>
                          </a:rPr>
                        </m:ctrlPr>
                      </m:sSubPr>
                      <m:e>
                        <m:r>
                          <a:rPr lang="zh-CN" altLang="en-US" sz="1800" i="1">
                            <a:solidFill>
                              <a:srgbClr val="FF0000"/>
                            </a:solidFill>
                            <a:latin typeface="Cambria Math" panose="02040503050406030204" pitchFamily="18" charset="0"/>
                          </a:rPr>
                          <m:t>𝜇</m:t>
                        </m:r>
                      </m:e>
                      <m:sub>
                        <m:r>
                          <a:rPr lang="en-US" altLang="zh-CN" sz="1800" i="1">
                            <a:solidFill>
                              <a:srgbClr val="FF0000"/>
                            </a:solidFill>
                            <a:latin typeface="Cambria Math" panose="02040503050406030204" pitchFamily="18" charset="0"/>
                          </a:rPr>
                          <m:t>𝑒𝑓𝑓</m:t>
                        </m:r>
                      </m:sub>
                    </m:sSub>
                  </m:oMath>
                </a14:m>
                <a:r>
                  <a:rPr lang="en-US" altLang="zh-CN" sz="1800" dirty="0">
                    <a:solidFill>
                      <a:prstClr val="black"/>
                    </a:solidFill>
                  </a:rPr>
                  <a:t> </a:t>
                </a:r>
                <a14:m>
                  <m:oMath xmlns:m="http://schemas.openxmlformats.org/officeDocument/2006/math">
                    <m:sSub>
                      <m:sSubPr>
                        <m:ctrlPr>
                          <a:rPr lang="en-US" altLang="zh-CN" sz="1800" i="1" smtClean="0">
                            <a:solidFill>
                              <a:prstClr val="black"/>
                            </a:solidFill>
                            <a:latin typeface="Cambria Math" panose="02040503050406030204" pitchFamily="18" charset="0"/>
                          </a:rPr>
                        </m:ctrlPr>
                      </m:sSubPr>
                      <m:e>
                        <m:r>
                          <a:rPr lang="en-US" altLang="zh-CN" sz="1800" i="1">
                            <a:solidFill>
                              <a:prstClr val="black"/>
                            </a:solidFill>
                            <a:latin typeface="Cambria Math" panose="02040503050406030204" pitchFamily="18" charset="0"/>
                          </a:rPr>
                          <m:t>𝑉</m:t>
                        </m:r>
                      </m:e>
                      <m:sub>
                        <m:r>
                          <a:rPr lang="en-US" altLang="zh-CN" sz="1800" b="0" i="1" smtClean="0">
                            <a:solidFill>
                              <a:prstClr val="black"/>
                            </a:solidFill>
                            <a:latin typeface="Cambria Math" panose="02040503050406030204" pitchFamily="18" charset="0"/>
                          </a:rPr>
                          <m:t>0</m:t>
                        </m:r>
                      </m:sub>
                    </m:sSub>
                  </m:oMath>
                </a14:m>
                <a:endParaRPr lang="en-US" altLang="zh-CN" sz="1800" b="0" dirty="0">
                  <a:solidFill>
                    <a:prstClr val="black"/>
                  </a:solidFill>
                </a:endParaRPr>
              </a:p>
              <a:p>
                <a:pPr algn="ctr">
                  <a:lnSpc>
                    <a:spcPct val="150000"/>
                  </a:lnSpc>
                </a:pPr>
                <a14:m>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rPr>
                      <m:t>𝐿</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rPr>
                      <m:t>=</m:t>
                    </m:r>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rPr>
                        </m:ctrlPr>
                      </m:fPr>
                      <m:num>
                        <m:r>
                          <m:rPr>
                            <m:sty m:val="p"/>
                          </m:rPr>
                          <a:rPr lang="el-GR" altLang="zh-CN" sz="1800" i="1">
                            <a:solidFill>
                              <a:prstClr val="black"/>
                            </a:solidFill>
                            <a:latin typeface="Cambria Math" panose="02040503050406030204" pitchFamily="18" charset="0"/>
                            <a:ea typeface="Cambria Math" panose="02040503050406030204" pitchFamily="18" charset="0"/>
                          </a:rPr>
                          <m:t>Φ</m:t>
                        </m:r>
                      </m:num>
                      <m:den>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rPr>
                          <m:t>𝐼</m:t>
                        </m:r>
                      </m:den>
                    </m:f>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rPr>
                      <m:t>=</m:t>
                    </m:r>
                  </m:oMath>
                </a14:m>
                <a:r>
                  <a:rPr lang="en-US" altLang="zh-CN" sz="1800" dirty="0">
                    <a:solidFill>
                      <a:srgbClr val="FF0000"/>
                    </a:solidFill>
                  </a:rPr>
                  <a:t> </a:t>
                </a:r>
                <a14:m>
                  <m:oMath xmlns:m="http://schemas.openxmlformats.org/officeDocument/2006/math">
                    <m:sSub>
                      <m:sSubPr>
                        <m:ctrlPr>
                          <a:rPr lang="en-US" altLang="zh-CN" sz="1800" i="1">
                            <a:solidFill>
                              <a:srgbClr val="FF0000"/>
                            </a:solidFill>
                            <a:latin typeface="Cambria Math" panose="02040503050406030204" pitchFamily="18" charset="0"/>
                          </a:rPr>
                        </m:ctrlPr>
                      </m:sSubPr>
                      <m:e>
                        <m:r>
                          <a:rPr lang="zh-CN" altLang="en-US" sz="1800" i="1">
                            <a:solidFill>
                              <a:srgbClr val="FF0000"/>
                            </a:solidFill>
                            <a:latin typeface="Cambria Math" panose="02040503050406030204" pitchFamily="18" charset="0"/>
                          </a:rPr>
                          <m:t>𝜇</m:t>
                        </m:r>
                      </m:e>
                      <m:sub>
                        <m:r>
                          <a:rPr lang="en-US" altLang="zh-CN" sz="1800" i="1">
                            <a:solidFill>
                              <a:srgbClr val="FF0000"/>
                            </a:solidFill>
                            <a:latin typeface="Cambria Math" panose="02040503050406030204" pitchFamily="18" charset="0"/>
                          </a:rPr>
                          <m:t>𝑒𝑓𝑓</m:t>
                        </m:r>
                      </m:sub>
                    </m:sSub>
                  </m:oMath>
                </a14:m>
                <a:r>
                  <a:rPr lang="en-US" altLang="zh-CN" sz="1800" dirty="0">
                    <a:solidFill>
                      <a:prstClr val="black"/>
                    </a:solidFill>
                  </a:rPr>
                  <a:t> </a:t>
                </a:r>
                <a14:m>
                  <m:oMath xmlns:m="http://schemas.openxmlformats.org/officeDocument/2006/math">
                    <m:sSub>
                      <m:sSubPr>
                        <m:ctrlPr>
                          <a:rPr lang="en-US" altLang="zh-CN" sz="1800" i="1">
                            <a:solidFill>
                              <a:prstClr val="black"/>
                            </a:solidFill>
                            <a:latin typeface="Cambria Math" panose="02040503050406030204" pitchFamily="18" charset="0"/>
                          </a:rPr>
                        </m:ctrlPr>
                      </m:sSubPr>
                      <m:e>
                        <m:r>
                          <a:rPr lang="en-US" altLang="zh-CN" sz="1800" b="0" i="1" smtClean="0">
                            <a:solidFill>
                              <a:prstClr val="black"/>
                            </a:solidFill>
                            <a:latin typeface="Cambria Math" panose="02040503050406030204" pitchFamily="18" charset="0"/>
                          </a:rPr>
                          <m:t>𝐿</m:t>
                        </m:r>
                      </m:e>
                      <m:sub>
                        <m:r>
                          <a:rPr lang="en-US" altLang="zh-CN" sz="1800" i="1">
                            <a:solidFill>
                              <a:prstClr val="black"/>
                            </a:solidFill>
                            <a:latin typeface="Cambria Math" panose="02040503050406030204" pitchFamily="18" charset="0"/>
                          </a:rPr>
                          <m:t>0</m:t>
                        </m:r>
                      </m:sub>
                    </m:sSub>
                  </m:oMath>
                </a14:m>
                <a:endParaRPr lang="en-US" altLang="zh-CN" sz="1800" dirty="0">
                  <a:solidFill>
                    <a:prstClr val="black"/>
                  </a:solidFill>
                </a:endParaRPr>
              </a:p>
            </p:txBody>
          </p:sp>
        </mc:Choice>
        <mc:Fallback xmlns="">
          <p:sp>
            <p:nvSpPr>
              <p:cNvPr id="11" name="文本框 10">
                <a:extLst>
                  <a:ext uri="{FF2B5EF4-FFF2-40B4-BE49-F238E27FC236}">
                    <a16:creationId xmlns:a16="http://schemas.microsoft.com/office/drawing/2014/main" id="{2D6CA6A8-F2BC-4C1C-98C0-A90F323338E9}"/>
                  </a:ext>
                </a:extLst>
              </p:cNvPr>
              <p:cNvSpPr txBox="1">
                <a:spLocks noRot="1" noChangeAspect="1" noMove="1" noResize="1" noEditPoints="1" noAdjustHandles="1" noChangeArrowheads="1" noChangeShapeType="1" noTextEdit="1"/>
              </p:cNvSpPr>
              <p:nvPr/>
            </p:nvSpPr>
            <p:spPr>
              <a:xfrm>
                <a:off x="643917" y="2636912"/>
                <a:ext cx="4876019" cy="1686231"/>
              </a:xfrm>
              <a:prstGeom prst="rect">
                <a:avLst/>
              </a:prstGeom>
              <a:blipFill>
                <a:blip r:embed="rId9"/>
                <a:stretch>
                  <a:fillRect/>
                </a:stretch>
              </a:blipFill>
              <a:ln w="28575">
                <a:solidFill>
                  <a:schemeClr val="tx1"/>
                </a:solidFill>
                <a:prstDash val="sysDash"/>
              </a:ln>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73A0010F-82AD-4D17-A1C1-49EC1E09FFCA}"/>
              </a:ext>
            </a:extLst>
          </p:cNvPr>
          <p:cNvSpPr txBox="1"/>
          <p:nvPr/>
        </p:nvSpPr>
        <p:spPr>
          <a:xfrm>
            <a:off x="1708981" y="6309320"/>
            <a:ext cx="3562909" cy="369332"/>
          </a:xfrm>
          <a:prstGeom prst="rect">
            <a:avLst/>
          </a:prstGeom>
          <a:noFill/>
        </p:spPr>
        <p:txBody>
          <a:bodyPr wrap="square" rtlCol="0">
            <a:spAutoFit/>
          </a:bodyPr>
          <a:lstStyle/>
          <a:p>
            <a:pPr algn="just"/>
            <a:r>
              <a:rPr lang="zh-CN" altLang="en-US" b="1" dirty="0">
                <a:solidFill>
                  <a:srgbClr val="FF0000"/>
                </a:solidFill>
                <a:latin typeface="黑体" panose="02010609060101010101" pitchFamily="49" charset="-122"/>
                <a:ea typeface="黑体" panose="02010609060101010101" pitchFamily="49" charset="-122"/>
              </a:rPr>
              <a:t>磁芯能有效增大感应信号的大小</a:t>
            </a:r>
          </a:p>
        </p:txBody>
      </p:sp>
      <p:graphicFrame>
        <p:nvGraphicFramePr>
          <p:cNvPr id="13" name="表格 13">
            <a:extLst>
              <a:ext uri="{FF2B5EF4-FFF2-40B4-BE49-F238E27FC236}">
                <a16:creationId xmlns:a16="http://schemas.microsoft.com/office/drawing/2014/main" id="{30FE40D6-9892-44EF-8FF7-5ED44153F708}"/>
              </a:ext>
            </a:extLst>
          </p:cNvPr>
          <p:cNvGraphicFramePr>
            <a:graphicFrameLocks noGrp="1"/>
          </p:cNvGraphicFramePr>
          <p:nvPr>
            <p:extLst>
              <p:ext uri="{D42A27DB-BD31-4B8C-83A1-F6EECF244321}">
                <p14:modId xmlns:p14="http://schemas.microsoft.com/office/powerpoint/2010/main" val="826942986"/>
              </p:ext>
            </p:extLst>
          </p:nvPr>
        </p:nvGraphicFramePr>
        <p:xfrm>
          <a:off x="1415480" y="4686868"/>
          <a:ext cx="4224934" cy="1407972"/>
        </p:xfrm>
        <a:graphic>
          <a:graphicData uri="http://schemas.openxmlformats.org/drawingml/2006/table">
            <a:tbl>
              <a:tblPr firstRow="1" bandRow="1">
                <a:tableStyleId>{BC89EF96-8CEA-46FF-86C4-4CE0E7609802}</a:tableStyleId>
              </a:tblPr>
              <a:tblGrid>
                <a:gridCol w="1072274">
                  <a:extLst>
                    <a:ext uri="{9D8B030D-6E8A-4147-A177-3AD203B41FA5}">
                      <a16:colId xmlns:a16="http://schemas.microsoft.com/office/drawing/2014/main" val="62638019"/>
                    </a:ext>
                  </a:extLst>
                </a:gridCol>
                <a:gridCol w="1576330">
                  <a:extLst>
                    <a:ext uri="{9D8B030D-6E8A-4147-A177-3AD203B41FA5}">
                      <a16:colId xmlns:a16="http://schemas.microsoft.com/office/drawing/2014/main" val="1105120864"/>
                    </a:ext>
                  </a:extLst>
                </a:gridCol>
                <a:gridCol w="1576330">
                  <a:extLst>
                    <a:ext uri="{9D8B030D-6E8A-4147-A177-3AD203B41FA5}">
                      <a16:colId xmlns:a16="http://schemas.microsoft.com/office/drawing/2014/main" val="3544138265"/>
                    </a:ext>
                  </a:extLst>
                </a:gridCol>
              </a:tblGrid>
              <a:tr h="469324">
                <a:tc>
                  <a:txBody>
                    <a:bodyPr/>
                    <a:lstStyle/>
                    <a:p>
                      <a:pPr marL="0" algn="ctr" defTabSz="914400" rtl="0" eaLnBrk="1" latinLnBrk="0" hangingPunct="1"/>
                      <a:endParaRPr lang="zh-CN" altLang="en-US" sz="1600" b="1" kern="1200" dirty="0">
                        <a:solidFill>
                          <a:sysClr val="windowText" lastClr="000000"/>
                        </a:solidFill>
                        <a:latin typeface="+mn-lt"/>
                        <a:ea typeface="+mn-ea"/>
                        <a:cs typeface="+mn-cs"/>
                      </a:endParaRPr>
                    </a:p>
                  </a:txBody>
                  <a:tcPr anchor="ctr">
                    <a:noFill/>
                  </a:tcPr>
                </a:tc>
                <a:tc>
                  <a:txBody>
                    <a:bodyPr/>
                    <a:lstStyle/>
                    <a:p>
                      <a:pPr marL="0" algn="ctr" defTabSz="914400" rtl="0" eaLnBrk="1" latinLnBrk="0" hangingPunct="1"/>
                      <a:r>
                        <a:rPr lang="zh-CN" altLang="en-US" sz="1600" b="1" kern="1200" dirty="0">
                          <a:solidFill>
                            <a:sysClr val="windowText" lastClr="000000"/>
                          </a:solidFill>
                          <a:latin typeface="+mn-lt"/>
                          <a:ea typeface="+mn-ea"/>
                          <a:cs typeface="+mn-cs"/>
                        </a:rPr>
                        <a:t>磁通量变化</a:t>
                      </a:r>
                      <a:r>
                        <a:rPr lang="en-US" altLang="zh-CN" sz="1600" b="1" kern="1200" dirty="0">
                          <a:solidFill>
                            <a:sysClr val="windowText" lastClr="000000"/>
                          </a:solidFill>
                          <a:latin typeface="+mn-lt"/>
                          <a:ea typeface="+mn-ea"/>
                          <a:cs typeface="+mn-cs"/>
                        </a:rPr>
                        <a:t>(Wb)</a:t>
                      </a:r>
                      <a:endParaRPr lang="zh-CN" altLang="en-US" sz="1600" b="1" kern="1200" dirty="0">
                        <a:solidFill>
                          <a:sysClr val="windowText" lastClr="000000"/>
                        </a:solidFill>
                        <a:latin typeface="+mn-lt"/>
                        <a:ea typeface="+mn-ea"/>
                        <a:cs typeface="+mn-cs"/>
                      </a:endParaRPr>
                    </a:p>
                  </a:txBody>
                  <a:tcPr anchor="ctr">
                    <a:noFill/>
                  </a:tcPr>
                </a:tc>
                <a:tc>
                  <a:txBody>
                    <a:bodyPr/>
                    <a:lstStyle/>
                    <a:p>
                      <a:pPr marL="0" algn="ctr" defTabSz="914400" rtl="0" eaLnBrk="1" latinLnBrk="0" hangingPunct="1"/>
                      <a:r>
                        <a:rPr lang="zh-CN" altLang="en-US" sz="1600" b="1" kern="1200" dirty="0">
                          <a:solidFill>
                            <a:sysClr val="windowText" lastClr="000000"/>
                          </a:solidFill>
                          <a:latin typeface="+mn-lt"/>
                          <a:ea typeface="+mn-ea"/>
                          <a:cs typeface="+mn-cs"/>
                        </a:rPr>
                        <a:t>信号增益</a:t>
                      </a:r>
                    </a:p>
                  </a:txBody>
                  <a:tcPr anchor="ctr">
                    <a:noFill/>
                  </a:tcPr>
                </a:tc>
                <a:extLst>
                  <a:ext uri="{0D108BD9-81ED-4DB2-BD59-A6C34878D82A}">
                    <a16:rowId xmlns:a16="http://schemas.microsoft.com/office/drawing/2014/main" val="2207064288"/>
                  </a:ext>
                </a:extLst>
              </a:tr>
              <a:tr h="469324">
                <a:tc>
                  <a:txBody>
                    <a:bodyPr/>
                    <a:lstStyle/>
                    <a:p>
                      <a:pPr marL="0" algn="ctr" defTabSz="914400" rtl="0" eaLnBrk="1" latinLnBrk="0" hangingPunct="1"/>
                      <a:r>
                        <a:rPr lang="zh-CN" altLang="en-US" sz="1600" b="1" kern="1200" dirty="0">
                          <a:solidFill>
                            <a:sysClr val="windowText" lastClr="000000"/>
                          </a:solidFill>
                          <a:latin typeface="+mn-lt"/>
                          <a:ea typeface="+mn-ea"/>
                          <a:cs typeface="+mn-cs"/>
                        </a:rPr>
                        <a:t>空气介质</a:t>
                      </a:r>
                    </a:p>
                  </a:txBody>
                  <a:tcPr anchor="ctr">
                    <a:noFill/>
                  </a:tcPr>
                </a:tc>
                <a:tc>
                  <a:txBody>
                    <a:bodyPr/>
                    <a:lstStyle/>
                    <a:p>
                      <a:pPr marL="0" algn="ctr" defTabSz="914400" rtl="0" eaLnBrk="1" latinLnBrk="0" hangingPunct="1"/>
                      <a:r>
                        <a:rPr lang="en-US" altLang="zh-CN" sz="1600" b="1" kern="1200" dirty="0">
                          <a:solidFill>
                            <a:sysClr val="windowText" lastClr="000000"/>
                          </a:solidFill>
                          <a:latin typeface="+mn-lt"/>
                          <a:ea typeface="+mn-ea"/>
                          <a:cs typeface="+mn-cs"/>
                        </a:rPr>
                        <a:t>1.55E-5</a:t>
                      </a:r>
                      <a:endParaRPr lang="zh-CN" altLang="en-US" sz="1600" b="1" kern="1200" dirty="0">
                        <a:solidFill>
                          <a:sysClr val="windowText" lastClr="000000"/>
                        </a:solidFill>
                        <a:latin typeface="+mn-lt"/>
                        <a:ea typeface="+mn-ea"/>
                        <a:cs typeface="+mn-cs"/>
                      </a:endParaRPr>
                    </a:p>
                  </a:txBody>
                  <a:tcPr anchor="ctr">
                    <a:noFill/>
                  </a:tcPr>
                </a:tc>
                <a:tc>
                  <a:txBody>
                    <a:bodyPr/>
                    <a:lstStyle/>
                    <a:p>
                      <a:pPr marL="0" algn="ctr" defTabSz="914400" rtl="0" eaLnBrk="1" latinLnBrk="0" hangingPunct="1"/>
                      <a:r>
                        <a:rPr lang="en-US" altLang="zh-CN" sz="1600" b="1" kern="1200" dirty="0">
                          <a:solidFill>
                            <a:sysClr val="windowText" lastClr="000000"/>
                          </a:solidFill>
                          <a:latin typeface="+mn-lt"/>
                          <a:ea typeface="+mn-ea"/>
                          <a:cs typeface="+mn-cs"/>
                        </a:rPr>
                        <a:t>1</a:t>
                      </a:r>
                      <a:endParaRPr lang="zh-CN" altLang="en-US" sz="1600" b="1" kern="1200" dirty="0">
                        <a:solidFill>
                          <a:sysClr val="windowText" lastClr="000000"/>
                        </a:solidFill>
                        <a:latin typeface="+mn-lt"/>
                        <a:ea typeface="+mn-ea"/>
                        <a:cs typeface="+mn-cs"/>
                      </a:endParaRPr>
                    </a:p>
                  </a:txBody>
                  <a:tcPr anchor="ctr">
                    <a:noFill/>
                  </a:tcPr>
                </a:tc>
                <a:extLst>
                  <a:ext uri="{0D108BD9-81ED-4DB2-BD59-A6C34878D82A}">
                    <a16:rowId xmlns:a16="http://schemas.microsoft.com/office/drawing/2014/main" val="3904387727"/>
                  </a:ext>
                </a:extLst>
              </a:tr>
              <a:tr h="469324">
                <a:tc>
                  <a:txBody>
                    <a:bodyPr/>
                    <a:lstStyle/>
                    <a:p>
                      <a:pPr marL="0" algn="ctr" defTabSz="914400" rtl="0" eaLnBrk="1" latinLnBrk="0" hangingPunct="1"/>
                      <a:r>
                        <a:rPr lang="zh-CN" altLang="en-US" sz="1600" b="1" kern="1200" dirty="0">
                          <a:solidFill>
                            <a:sysClr val="windowText" lastClr="000000"/>
                          </a:solidFill>
                          <a:latin typeface="+mn-lt"/>
                          <a:ea typeface="+mn-ea"/>
                          <a:cs typeface="+mn-cs"/>
                        </a:rPr>
                        <a:t>磁介质</a:t>
                      </a:r>
                    </a:p>
                  </a:txBody>
                  <a:tcPr anchor="ctr">
                    <a:noFill/>
                  </a:tcPr>
                </a:tc>
                <a:tc>
                  <a:txBody>
                    <a:bodyPr/>
                    <a:lstStyle/>
                    <a:p>
                      <a:pPr marL="0" algn="ctr" defTabSz="914400" rtl="0" eaLnBrk="1" latinLnBrk="0" hangingPunct="1"/>
                      <a:r>
                        <a:rPr lang="en-US" altLang="zh-CN" sz="1600" b="1" kern="1200" dirty="0">
                          <a:solidFill>
                            <a:sysClr val="windowText" lastClr="000000"/>
                          </a:solidFill>
                          <a:latin typeface="+mn-lt"/>
                          <a:ea typeface="+mn-ea"/>
                          <a:cs typeface="+mn-cs"/>
                        </a:rPr>
                        <a:t>9.56E-4</a:t>
                      </a:r>
                      <a:endParaRPr lang="zh-CN" altLang="en-US" sz="1600" b="1" kern="1200" dirty="0">
                        <a:solidFill>
                          <a:sysClr val="windowText" lastClr="000000"/>
                        </a:solidFill>
                        <a:latin typeface="+mn-lt"/>
                        <a:ea typeface="+mn-ea"/>
                        <a:cs typeface="+mn-cs"/>
                      </a:endParaRPr>
                    </a:p>
                  </a:txBody>
                  <a:tcPr anchor="ctr">
                    <a:noFill/>
                  </a:tcPr>
                </a:tc>
                <a:tc>
                  <a:txBody>
                    <a:bodyPr/>
                    <a:lstStyle/>
                    <a:p>
                      <a:pPr marL="0" algn="ctr" defTabSz="914400" rtl="0" eaLnBrk="1" latinLnBrk="0" hangingPunct="1"/>
                      <a:r>
                        <a:rPr lang="en-US" altLang="zh-CN" sz="1600" b="1" kern="1200" dirty="0">
                          <a:solidFill>
                            <a:sysClr val="windowText" lastClr="000000"/>
                          </a:solidFill>
                          <a:latin typeface="+mn-lt"/>
                          <a:ea typeface="+mn-ea"/>
                          <a:cs typeface="+mn-cs"/>
                        </a:rPr>
                        <a:t>61.68</a:t>
                      </a:r>
                      <a:endParaRPr lang="zh-CN" altLang="en-US" sz="1600" b="1" kern="1200" dirty="0">
                        <a:solidFill>
                          <a:sysClr val="windowText" lastClr="000000"/>
                        </a:solidFill>
                        <a:latin typeface="+mn-lt"/>
                        <a:ea typeface="+mn-ea"/>
                        <a:cs typeface="+mn-cs"/>
                      </a:endParaRPr>
                    </a:p>
                  </a:txBody>
                  <a:tcPr anchor="ctr">
                    <a:noFill/>
                  </a:tcPr>
                </a:tc>
                <a:extLst>
                  <a:ext uri="{0D108BD9-81ED-4DB2-BD59-A6C34878D82A}">
                    <a16:rowId xmlns:a16="http://schemas.microsoft.com/office/drawing/2014/main" val="143685482"/>
                  </a:ext>
                </a:extLst>
              </a:tr>
            </a:tbl>
          </a:graphicData>
        </a:graphic>
      </p:graphicFrame>
      <p:sp>
        <p:nvSpPr>
          <p:cNvPr id="20" name="文本框 19">
            <a:extLst>
              <a:ext uri="{FF2B5EF4-FFF2-40B4-BE49-F238E27FC236}">
                <a16:creationId xmlns:a16="http://schemas.microsoft.com/office/drawing/2014/main" id="{794B0A98-10EC-4843-82DB-3D9E7945568A}"/>
              </a:ext>
            </a:extLst>
          </p:cNvPr>
          <p:cNvSpPr txBox="1"/>
          <p:nvPr/>
        </p:nvSpPr>
        <p:spPr>
          <a:xfrm>
            <a:off x="9378526" y="2488287"/>
            <a:ext cx="3064050" cy="276999"/>
          </a:xfrm>
          <a:prstGeom prst="rect">
            <a:avLst/>
          </a:prstGeom>
          <a:noFill/>
        </p:spPr>
        <p:txBody>
          <a:bodyPr wrap="square" rtlCol="0">
            <a:spAutoFit/>
          </a:bodyPr>
          <a:lstStyle/>
          <a:p>
            <a:pPr algn="ctr"/>
            <a:r>
              <a:rPr lang="zh-CN" altLang="en-US" sz="1200" b="1" dirty="0">
                <a:solidFill>
                  <a:srgbClr val="0000FF"/>
                </a:solidFill>
                <a:latin typeface="黑体" panose="02010609060101010101" pitchFamily="49" charset="-122"/>
                <a:ea typeface="黑体" panose="02010609060101010101" pitchFamily="49" charset="-122"/>
              </a:rPr>
              <a:t>磁芯线圈磁感应强度分布图</a:t>
            </a:r>
          </a:p>
        </p:txBody>
      </p:sp>
      <p:sp>
        <p:nvSpPr>
          <p:cNvPr id="22" name="文本框 21">
            <a:extLst>
              <a:ext uri="{FF2B5EF4-FFF2-40B4-BE49-F238E27FC236}">
                <a16:creationId xmlns:a16="http://schemas.microsoft.com/office/drawing/2014/main" id="{0B2DAE9D-4255-4B38-B1F1-1A5DFBF975D7}"/>
              </a:ext>
            </a:extLst>
          </p:cNvPr>
          <p:cNvSpPr txBox="1"/>
          <p:nvPr/>
        </p:nvSpPr>
        <p:spPr>
          <a:xfrm>
            <a:off x="9378526" y="6320353"/>
            <a:ext cx="3064050" cy="276999"/>
          </a:xfrm>
          <a:prstGeom prst="rect">
            <a:avLst/>
          </a:prstGeom>
          <a:noFill/>
        </p:spPr>
        <p:txBody>
          <a:bodyPr wrap="square" rtlCol="0">
            <a:spAutoFit/>
          </a:bodyPr>
          <a:lstStyle/>
          <a:p>
            <a:pPr algn="ctr"/>
            <a:r>
              <a:rPr lang="zh-CN" altLang="en-US" sz="1200" b="1" dirty="0">
                <a:solidFill>
                  <a:srgbClr val="0000FF"/>
                </a:solidFill>
                <a:latin typeface="黑体" panose="02010609060101010101" pitchFamily="49" charset="-122"/>
                <a:ea typeface="黑体" panose="02010609060101010101" pitchFamily="49" charset="-122"/>
              </a:rPr>
              <a:t>不同磁芯几何尺寸下的有效磁导率</a:t>
            </a:r>
          </a:p>
        </p:txBody>
      </p:sp>
      <p:cxnSp>
        <p:nvCxnSpPr>
          <p:cNvPr id="6" name="直接连接符 5">
            <a:extLst>
              <a:ext uri="{FF2B5EF4-FFF2-40B4-BE49-F238E27FC236}">
                <a16:creationId xmlns:a16="http://schemas.microsoft.com/office/drawing/2014/main" id="{FE0F8250-201D-4F4B-858A-3A1F7B5D1834}"/>
              </a:ext>
            </a:extLst>
          </p:cNvPr>
          <p:cNvCxnSpPr>
            <a:cxnSpLocks/>
          </p:cNvCxnSpPr>
          <p:nvPr/>
        </p:nvCxnSpPr>
        <p:spPr>
          <a:xfrm>
            <a:off x="5879976" y="980728"/>
            <a:ext cx="0" cy="5877272"/>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E22C8502-0958-4896-BA1D-7F6F07FC988C}"/>
              </a:ext>
            </a:extLst>
          </p:cNvPr>
          <p:cNvSpPr txBox="1"/>
          <p:nvPr/>
        </p:nvSpPr>
        <p:spPr>
          <a:xfrm>
            <a:off x="9378526" y="4177535"/>
            <a:ext cx="3064050" cy="276999"/>
          </a:xfrm>
          <a:prstGeom prst="rect">
            <a:avLst/>
          </a:prstGeom>
          <a:noFill/>
        </p:spPr>
        <p:txBody>
          <a:bodyPr wrap="square" rtlCol="0">
            <a:spAutoFit/>
          </a:bodyPr>
          <a:lstStyle/>
          <a:p>
            <a:pPr algn="ctr"/>
            <a:r>
              <a:rPr lang="zh-CN" altLang="en-US" sz="1200" b="1" dirty="0">
                <a:solidFill>
                  <a:srgbClr val="0000FF"/>
                </a:solidFill>
                <a:latin typeface="黑体" panose="02010609060101010101" pitchFamily="49" charset="-122"/>
                <a:ea typeface="黑体" panose="02010609060101010101" pitchFamily="49" charset="-122"/>
              </a:rPr>
              <a:t>不同条件下的材料磁导率</a:t>
            </a:r>
          </a:p>
        </p:txBody>
      </p:sp>
      <p:sp>
        <p:nvSpPr>
          <p:cNvPr id="19" name="Rectangle 10">
            <a:extLst>
              <a:ext uri="{FF2B5EF4-FFF2-40B4-BE49-F238E27FC236}">
                <a16:creationId xmlns:a16="http://schemas.microsoft.com/office/drawing/2014/main" id="{CB58B131-C511-4019-A616-8320D19F6F30}"/>
              </a:ext>
            </a:extLst>
          </p:cNvPr>
          <p:cNvSpPr txBox="1">
            <a:spLocks noChangeArrowheads="1"/>
          </p:cNvSpPr>
          <p:nvPr/>
        </p:nvSpPr>
        <p:spPr bwMode="auto">
          <a:xfrm>
            <a:off x="5877325" y="4569682"/>
            <a:ext cx="3888435" cy="1523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defTabSz="914400">
              <a:lnSpc>
                <a:spcPct val="120000"/>
              </a:lnSpc>
              <a:buNone/>
              <a:defRPr/>
            </a:pPr>
            <a:endParaRPr lang="en-US" altLang="zh-CN" sz="1800" b="1" dirty="0">
              <a:solidFill>
                <a:srgbClr val="000000"/>
              </a:solidFill>
              <a:latin typeface="黑体" panose="02010609060101010101" pitchFamily="49" charset="-122"/>
              <a:ea typeface="黑体" panose="02010609060101010101" pitchFamily="49" charset="-122"/>
            </a:endParaRPr>
          </a:p>
          <a:p>
            <a:pPr lvl="1" defTabSz="914400">
              <a:lnSpc>
                <a:spcPct val="120000"/>
              </a:lnSpc>
              <a:defRPr/>
            </a:pPr>
            <a:r>
              <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磁芯几何参数</a:t>
            </a:r>
            <a:endParaRPr kumimoji="0" lang="en-US" altLang="zh-CN"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a:p>
            <a:pPr lvl="2" defTabSz="914400">
              <a:lnSpc>
                <a:spcPct val="120000"/>
              </a:lnSpc>
              <a:defRPr/>
            </a:pPr>
            <a:r>
              <a:rPr kumimoji="0" lang="zh-CN" altLang="en-US" sz="16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rPr>
              <a:t>磁芯半径越大，高度越高，磁芯的有效磁导率越大</a:t>
            </a:r>
            <a:endParaRPr kumimoji="0" lang="en-US" altLang="zh-CN" sz="16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endParaRPr>
          </a:p>
          <a:p>
            <a:pPr lvl="1" defTabSz="914400">
              <a:lnSpc>
                <a:spcPct val="120000"/>
              </a:lnSpc>
              <a:defRPr/>
            </a:pPr>
            <a:endParaRPr kumimoji="0" lang="en-US" altLang="zh-CN" sz="20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endParaRPr>
          </a:p>
          <a:p>
            <a:pPr lvl="2" defTabSz="914400">
              <a:lnSpc>
                <a:spcPct val="120000"/>
              </a:lnSpc>
              <a:defRPr/>
            </a:pPr>
            <a:endParaRPr lang="en-US" altLang="zh-CN" sz="1600" b="1" dirty="0">
              <a:solidFill>
                <a:srgbClr val="FF0000"/>
              </a:solidFill>
              <a:latin typeface="黑体" panose="02010609060101010101" pitchFamily="49" charset="-122"/>
              <a:ea typeface="黑体" panose="02010609060101010101" pitchFamily="49" charset="-122"/>
            </a:endParaRPr>
          </a:p>
          <a:p>
            <a:pPr marL="914400" lvl="2" indent="0" defTabSz="914400">
              <a:lnSpc>
                <a:spcPct val="120000"/>
              </a:lnSpc>
              <a:buNone/>
              <a:defRPr/>
            </a:pPr>
            <a:endParaRPr lang="en-US" altLang="zh-CN" sz="1600" b="1" dirty="0">
              <a:solidFill>
                <a:srgbClr val="FF0000"/>
              </a:solidFill>
              <a:latin typeface="黑体" panose="02010609060101010101" pitchFamily="49" charset="-122"/>
              <a:ea typeface="黑体" panose="02010609060101010101" pitchFamily="49" charset="-122"/>
            </a:endParaRPr>
          </a:p>
          <a:p>
            <a:pPr lvl="1" defTabSz="914400">
              <a:lnSpc>
                <a:spcPct val="120000"/>
              </a:lnSpc>
              <a:defRPr/>
            </a:pPr>
            <a:endParaRPr kumimoji="0" lang="en-US" altLang="zh-CN" sz="20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988904332"/>
      </p:ext>
    </p:extLst>
  </p:cSld>
  <p:clrMapOvr>
    <a:masterClrMapping/>
  </p:clrMapOvr>
  <p:transition advTm="1359"/>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表格 2">
                <a:extLst>
                  <a:ext uri="{FF2B5EF4-FFF2-40B4-BE49-F238E27FC236}">
                    <a16:creationId xmlns:a16="http://schemas.microsoft.com/office/drawing/2014/main" id="{0CC1753C-CB65-4281-922F-07544DD52BAB}"/>
                  </a:ext>
                </a:extLst>
              </p:cNvPr>
              <p:cNvGraphicFramePr>
                <a:graphicFrameLocks noGrp="1"/>
              </p:cNvGraphicFramePr>
              <p:nvPr>
                <p:extLst>
                  <p:ext uri="{D42A27DB-BD31-4B8C-83A1-F6EECF244321}">
                    <p14:modId xmlns:p14="http://schemas.microsoft.com/office/powerpoint/2010/main" val="3360416269"/>
                  </p:ext>
                </p:extLst>
              </p:nvPr>
            </p:nvGraphicFramePr>
            <p:xfrm>
              <a:off x="119336" y="2819669"/>
              <a:ext cx="9721080" cy="4014915"/>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187092701"/>
                        </a:ext>
                      </a:extLst>
                    </a:gridCol>
                    <a:gridCol w="978396">
                      <a:extLst>
                        <a:ext uri="{9D8B030D-6E8A-4147-A177-3AD203B41FA5}">
                          <a16:colId xmlns:a16="http://schemas.microsoft.com/office/drawing/2014/main" val="3195589102"/>
                        </a:ext>
                      </a:extLst>
                    </a:gridCol>
                    <a:gridCol w="1140461">
                      <a:extLst>
                        <a:ext uri="{9D8B030D-6E8A-4147-A177-3AD203B41FA5}">
                          <a16:colId xmlns:a16="http://schemas.microsoft.com/office/drawing/2014/main" val="2980168119"/>
                        </a:ext>
                      </a:extLst>
                    </a:gridCol>
                    <a:gridCol w="1140461">
                      <a:extLst>
                        <a:ext uri="{9D8B030D-6E8A-4147-A177-3AD203B41FA5}">
                          <a16:colId xmlns:a16="http://schemas.microsoft.com/office/drawing/2014/main" val="4166443950"/>
                        </a:ext>
                      </a:extLst>
                    </a:gridCol>
                    <a:gridCol w="1140461">
                      <a:extLst>
                        <a:ext uri="{9D8B030D-6E8A-4147-A177-3AD203B41FA5}">
                          <a16:colId xmlns:a16="http://schemas.microsoft.com/office/drawing/2014/main" val="1225881908"/>
                        </a:ext>
                      </a:extLst>
                    </a:gridCol>
                    <a:gridCol w="1140461">
                      <a:extLst>
                        <a:ext uri="{9D8B030D-6E8A-4147-A177-3AD203B41FA5}">
                          <a16:colId xmlns:a16="http://schemas.microsoft.com/office/drawing/2014/main" val="2013221896"/>
                        </a:ext>
                      </a:extLst>
                    </a:gridCol>
                    <a:gridCol w="1140461">
                      <a:extLst>
                        <a:ext uri="{9D8B030D-6E8A-4147-A177-3AD203B41FA5}">
                          <a16:colId xmlns:a16="http://schemas.microsoft.com/office/drawing/2014/main" val="267233682"/>
                        </a:ext>
                      </a:extLst>
                    </a:gridCol>
                    <a:gridCol w="1140461">
                      <a:extLst>
                        <a:ext uri="{9D8B030D-6E8A-4147-A177-3AD203B41FA5}">
                          <a16:colId xmlns:a16="http://schemas.microsoft.com/office/drawing/2014/main" val="777578540"/>
                        </a:ext>
                      </a:extLst>
                    </a:gridCol>
                    <a:gridCol w="963814">
                      <a:extLst>
                        <a:ext uri="{9D8B030D-6E8A-4147-A177-3AD203B41FA5}">
                          <a16:colId xmlns:a16="http://schemas.microsoft.com/office/drawing/2014/main" val="391151309"/>
                        </a:ext>
                      </a:extLst>
                    </a:gridCol>
                  </a:tblGrid>
                  <a:tr h="284152">
                    <a:tc rowSpan="2">
                      <a:txBody>
                        <a:bodyPr/>
                        <a:lstStyle/>
                        <a:p>
                          <a:pPr algn="ct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altLang="zh-CN" sz="1600" dirty="0">
                              <a:solidFill>
                                <a:schemeClr val="tx1"/>
                              </a:solidFill>
                            </a:rPr>
                            <a:t>Core</a:t>
                          </a:r>
                          <a:endParaRPr lang="zh-CN"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zh-CN" altLang="en-US" sz="1600" dirty="0">
                              <a:solidFill>
                                <a:schemeClr val="tx1"/>
                              </a:solidFill>
                            </a:rPr>
                            <a:t>仿真结果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pPr algn="ct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algn="ct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600" dirty="0">
                              <a:solidFill>
                                <a:schemeClr val="tx1"/>
                              </a:solidFill>
                            </a:rPr>
                            <a:t>测试结果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algn="ct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rPr>
                            <a:t>Error</a:t>
                          </a:r>
                          <a:endParaRPr lang="zh-CN"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8328410"/>
                      </a:ext>
                    </a:extLst>
                  </a:tr>
                  <a:tr h="328658">
                    <a:tc vMerge="1">
                      <a:txBody>
                        <a:bodyPr/>
                        <a:lstStyle/>
                        <a:p>
                          <a:pPr algn="ct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r>
                            <a:rPr lang="en-US" altLang="zh-CN" dirty="0" err="1">
                              <a:solidFill>
                                <a:schemeClr val="tx1"/>
                              </a:solidFill>
                            </a:rPr>
                            <a:t>Core_height</a:t>
                          </a:r>
                          <a:r>
                            <a:rPr lang="en-US" altLang="zh-CN" dirty="0">
                              <a:solidFill>
                                <a:schemeClr val="tx1"/>
                              </a:solidFill>
                            </a:rPr>
                            <a:t> (mm)</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err="1">
                              <a:solidFill>
                                <a:schemeClr val="tx1"/>
                              </a:solidFill>
                            </a:rPr>
                            <a:t>L_core</a:t>
                          </a:r>
                          <a:r>
                            <a:rPr lang="en-US" altLang="zh-CN" dirty="0">
                              <a:solidFill>
                                <a:schemeClr val="tx1"/>
                              </a:solidFill>
                            </a:rPr>
                            <a:t> (H)</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altLang="zh-CN" dirty="0" err="1">
                              <a:solidFill>
                                <a:schemeClr val="tx1"/>
                              </a:solidFill>
                            </a:rPr>
                            <a:t>L_air</a:t>
                          </a:r>
                          <a:r>
                            <a:rPr lang="en-US" altLang="zh-CN" dirty="0">
                              <a:solidFill>
                                <a:schemeClr val="tx1"/>
                              </a:solidFill>
                            </a:rPr>
                            <a:t>(H)</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i="1" smtClean="0">
                                        <a:solidFill>
                                          <a:schemeClr val="tx1"/>
                                        </a:solidFill>
                                        <a:latin typeface="Cambria Math" panose="02040503050406030204" pitchFamily="18" charset="0"/>
                                      </a:rPr>
                                    </m:ctrlPr>
                                  </m:sSubPr>
                                  <m:e>
                                    <m:r>
                                      <a:rPr lang="zh-CN" altLang="en-US" i="1" smtClean="0">
                                        <a:solidFill>
                                          <a:schemeClr val="tx1"/>
                                        </a:solidFill>
                                        <a:latin typeface="Cambria Math" panose="02040503050406030204" pitchFamily="18" charset="0"/>
                                      </a:rPr>
                                      <m:t>𝜇</m:t>
                                    </m:r>
                                  </m:e>
                                  <m:sub>
                                    <m:r>
                                      <a:rPr lang="en-US" altLang="zh-CN" b="0" i="1" smtClean="0">
                                        <a:solidFill>
                                          <a:schemeClr val="tx1"/>
                                        </a:solidFill>
                                        <a:latin typeface="Cambria Math" panose="02040503050406030204" pitchFamily="18" charset="0"/>
                                      </a:rPr>
                                      <m:t>𝑒𝑓𝑓</m:t>
                                    </m:r>
                                  </m:sub>
                                </m:sSub>
                                <m:r>
                                  <a:rPr lang="en-US" altLang="zh-CN" b="0" i="1" smtClean="0">
                                    <a:solidFill>
                                      <a:schemeClr val="tx1"/>
                                    </a:solidFill>
                                    <a:latin typeface="Cambria Math" panose="02040503050406030204" pitchFamily="18" charset="0"/>
                                  </a:rPr>
                                  <m:t>_</m:t>
                                </m:r>
                                <m:r>
                                  <a:rPr lang="en-US" altLang="zh-CN" b="0" i="1" smtClean="0">
                                    <a:solidFill>
                                      <a:schemeClr val="tx1"/>
                                    </a:solidFill>
                                    <a:latin typeface="Cambria Math" panose="02040503050406030204" pitchFamily="18" charset="0"/>
                                  </a:rPr>
                                  <m:t>𝑠𝑖𝑚𝑢</m:t>
                                </m:r>
                              </m:oMath>
                            </m:oMathPara>
                          </a14:m>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dirty="0" err="1">
                              <a:solidFill>
                                <a:schemeClr val="tx1"/>
                              </a:solidFill>
                            </a:rPr>
                            <a:t>L_core</a:t>
                          </a:r>
                          <a:r>
                            <a:rPr lang="en-US" altLang="zh-CN" dirty="0">
                              <a:solidFill>
                                <a:schemeClr val="tx1"/>
                              </a:solidFill>
                            </a:rPr>
                            <a:t> (H)</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en-US" altLang="zh-CN" dirty="0" err="1">
                              <a:solidFill>
                                <a:schemeClr val="tx1"/>
                              </a:solidFill>
                            </a:rPr>
                            <a:t>L_air</a:t>
                          </a:r>
                          <a:r>
                            <a:rPr lang="en-US" altLang="zh-CN" dirty="0">
                              <a:solidFill>
                                <a:schemeClr val="tx1"/>
                              </a:solidFill>
                            </a:rPr>
                            <a:t>(H)</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zh-CN" i="1" smtClean="0">
                                        <a:solidFill>
                                          <a:schemeClr val="tx1"/>
                                        </a:solidFill>
                                        <a:latin typeface="Cambria Math" panose="02040503050406030204" pitchFamily="18" charset="0"/>
                                      </a:rPr>
                                    </m:ctrlPr>
                                  </m:sSubPr>
                                  <m:e>
                                    <m:r>
                                      <a:rPr lang="zh-CN" altLang="en-US" i="1" smtClean="0">
                                        <a:solidFill>
                                          <a:schemeClr val="tx1"/>
                                        </a:solidFill>
                                        <a:latin typeface="Cambria Math" panose="02040503050406030204" pitchFamily="18" charset="0"/>
                                      </a:rPr>
                                      <m:t>𝜇</m:t>
                                    </m:r>
                                  </m:e>
                                  <m:sub>
                                    <m:r>
                                      <a:rPr lang="en-US" altLang="zh-CN" b="0" i="1" smtClean="0">
                                        <a:solidFill>
                                          <a:schemeClr val="tx1"/>
                                        </a:solidFill>
                                        <a:latin typeface="Cambria Math" panose="02040503050406030204" pitchFamily="18" charset="0"/>
                                      </a:rPr>
                                      <m:t>𝑒𝑓𝑓</m:t>
                                    </m:r>
                                  </m:sub>
                                </m:sSub>
                                <m:r>
                                  <a:rPr lang="en-US" altLang="zh-CN" b="0" i="1" smtClean="0">
                                    <a:solidFill>
                                      <a:schemeClr val="tx1"/>
                                    </a:solidFill>
                                    <a:latin typeface="Cambria Math" panose="02040503050406030204" pitchFamily="18" charset="0"/>
                                  </a:rPr>
                                  <m:t>_</m:t>
                                </m:r>
                                <m:r>
                                  <a:rPr lang="en-US" altLang="zh-CN" b="0" i="1" smtClean="0">
                                    <a:solidFill>
                                      <a:schemeClr val="tx1"/>
                                    </a:solidFill>
                                    <a:latin typeface="Cambria Math" panose="02040503050406030204" pitchFamily="18" charset="0"/>
                                  </a:rPr>
                                  <m:t>𝑡𝑒𝑠𝑡</m:t>
                                </m:r>
                              </m:oMath>
                            </m:oMathPara>
                          </a14:m>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Error</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01332"/>
                      </a:ext>
                    </a:extLst>
                  </a:tr>
                  <a:tr h="232488">
                    <a:tc rowSpan="4">
                      <a:txBody>
                        <a:bodyPr/>
                        <a:lstStyle/>
                        <a:p>
                          <a:pPr algn="ctr"/>
                          <a:r>
                            <a:rPr lang="en-US" altLang="zh-CN" dirty="0">
                              <a:solidFill>
                                <a:schemeClr val="tx1"/>
                              </a:solidFill>
                            </a:rPr>
                            <a:t>Coil1</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chemeClr val="tx1"/>
                              </a:solidFill>
                            </a:rPr>
                            <a:t>Core1</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6.98E-02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4">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1.71E-02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4.08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6.98E-02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rowSpan="4">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1.71E-02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4.08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-0.02%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0316710"/>
                      </a:ext>
                    </a:extLst>
                  </a:tr>
                  <a:tr h="232488">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tc>
                    <a:tc>
                      <a:txBody>
                        <a:bodyPr/>
                        <a:lstStyle/>
                        <a:p>
                          <a:pPr algn="ctr"/>
                          <a:r>
                            <a:rPr lang="en-US" altLang="zh-CN" sz="1200" dirty="0">
                              <a:solidFill>
                                <a:schemeClr val="tx1"/>
                              </a:solidFill>
                            </a:rPr>
                            <a:t>Core2</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9.15E-02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5.35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8.99E-02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5.25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-1.86%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915702"/>
                      </a:ext>
                    </a:extLst>
                  </a:tr>
                  <a:tr h="232488">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rPr>
                            <a:t>Core3</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1.10E-01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6.44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1.07E-01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6.25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-2.93%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6527588"/>
                      </a:ext>
                    </a:extLst>
                  </a:tr>
                  <a:tr h="232488">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rPr>
                            <a:t>Core4</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1.27E-01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7.43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1.24E-01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7.22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-2.83%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067945"/>
                      </a:ext>
                    </a:extLst>
                  </a:tr>
                  <a:tr h="232488">
                    <a:tc rowSpan="4">
                      <a:txBody>
                        <a:bodyPr/>
                        <a:lstStyle/>
                        <a:p>
                          <a:pPr algn="ctr"/>
                          <a:r>
                            <a:rPr lang="en-US" altLang="zh-CN" dirty="0">
                              <a:solidFill>
                                <a:schemeClr val="tx1"/>
                              </a:solidFill>
                            </a:rPr>
                            <a:t>Coil2</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chemeClr val="tx1"/>
                              </a:solidFill>
                            </a:rPr>
                            <a:t>Core1</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1.37E-01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4">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3.09E-02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4.43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1.40E-01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rowSpan="4">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3.09E-02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4.52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2.15%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0143649"/>
                      </a:ext>
                    </a:extLst>
                  </a:tr>
                  <a:tr h="232488">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chemeClr val="tx1"/>
                              </a:solidFill>
                            </a:rPr>
                            <a:t>Core2</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1.87E-01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6.03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1.87E-01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6.05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0.23%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1267357"/>
                      </a:ext>
                    </a:extLst>
                  </a:tr>
                  <a:tr h="232488">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rPr>
                            <a:t>Core3</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2.29E-01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7.41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2.27E-01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7.34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-0.92%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067718"/>
                      </a:ext>
                    </a:extLst>
                  </a:tr>
                  <a:tr h="232488">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rPr>
                            <a:t>Core4</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2.67E-01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8.63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2.65E-01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8.57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-0.72%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4451399"/>
                      </a:ext>
                    </a:extLst>
                  </a:tr>
                  <a:tr h="232488">
                    <a:tc rowSpan="4">
                      <a:txBody>
                        <a:bodyPr/>
                        <a:lstStyle/>
                        <a:p>
                          <a:pPr algn="ctr"/>
                          <a:r>
                            <a:rPr lang="en-US" altLang="zh-CN" dirty="0">
                              <a:solidFill>
                                <a:schemeClr val="tx1"/>
                              </a:solidFill>
                            </a:rPr>
                            <a:t>Coil3</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chemeClr val="tx1"/>
                              </a:solidFill>
                            </a:rPr>
                            <a:t>Core1</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2.11E-01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4">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4.53E-02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4.66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2.16E-01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rowSpan="4">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4.53E-02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4.77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2.33%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4977478"/>
                      </a:ext>
                    </a:extLst>
                  </a:tr>
                  <a:tr h="232488">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chemeClr val="tx1"/>
                              </a:solidFill>
                            </a:rPr>
                            <a:t>Core2</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3.01E-01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6.64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3.02E-01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6.66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0.38%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9904566"/>
                      </a:ext>
                    </a:extLst>
                  </a:tr>
                  <a:tr h="232488">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rPr>
                            <a:t>Core3</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3.77E-01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8.32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3.74E-01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8.25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-0.89%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1004835"/>
                      </a:ext>
                    </a:extLst>
                  </a:tr>
                  <a:tr h="232488">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rPr>
                            <a:t>Core4</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4.45E-01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9.82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4.42E-01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9.76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-0.68%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6153374"/>
                      </a:ext>
                    </a:extLst>
                  </a:tr>
                </a:tbl>
              </a:graphicData>
            </a:graphic>
          </p:graphicFrame>
        </mc:Choice>
        <mc:Fallback xmlns="">
          <p:graphicFrame>
            <p:nvGraphicFramePr>
              <p:cNvPr id="3" name="表格 2">
                <a:extLst>
                  <a:ext uri="{FF2B5EF4-FFF2-40B4-BE49-F238E27FC236}">
                    <a16:creationId xmlns:a16="http://schemas.microsoft.com/office/drawing/2014/main" id="{0CC1753C-CB65-4281-922F-07544DD52BAB}"/>
                  </a:ext>
                </a:extLst>
              </p:cNvPr>
              <p:cNvGraphicFramePr>
                <a:graphicFrameLocks noGrp="1"/>
              </p:cNvGraphicFramePr>
              <p:nvPr>
                <p:extLst>
                  <p:ext uri="{D42A27DB-BD31-4B8C-83A1-F6EECF244321}">
                    <p14:modId xmlns:p14="http://schemas.microsoft.com/office/powerpoint/2010/main" val="3360416269"/>
                  </p:ext>
                </p:extLst>
              </p:nvPr>
            </p:nvGraphicFramePr>
            <p:xfrm>
              <a:off x="119336" y="2819669"/>
              <a:ext cx="9721080" cy="4014915"/>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187092701"/>
                        </a:ext>
                      </a:extLst>
                    </a:gridCol>
                    <a:gridCol w="978396">
                      <a:extLst>
                        <a:ext uri="{9D8B030D-6E8A-4147-A177-3AD203B41FA5}">
                          <a16:colId xmlns:a16="http://schemas.microsoft.com/office/drawing/2014/main" val="3195589102"/>
                        </a:ext>
                      </a:extLst>
                    </a:gridCol>
                    <a:gridCol w="1140461">
                      <a:extLst>
                        <a:ext uri="{9D8B030D-6E8A-4147-A177-3AD203B41FA5}">
                          <a16:colId xmlns:a16="http://schemas.microsoft.com/office/drawing/2014/main" val="2980168119"/>
                        </a:ext>
                      </a:extLst>
                    </a:gridCol>
                    <a:gridCol w="1140461">
                      <a:extLst>
                        <a:ext uri="{9D8B030D-6E8A-4147-A177-3AD203B41FA5}">
                          <a16:colId xmlns:a16="http://schemas.microsoft.com/office/drawing/2014/main" val="4166443950"/>
                        </a:ext>
                      </a:extLst>
                    </a:gridCol>
                    <a:gridCol w="1140461">
                      <a:extLst>
                        <a:ext uri="{9D8B030D-6E8A-4147-A177-3AD203B41FA5}">
                          <a16:colId xmlns:a16="http://schemas.microsoft.com/office/drawing/2014/main" val="1225881908"/>
                        </a:ext>
                      </a:extLst>
                    </a:gridCol>
                    <a:gridCol w="1140461">
                      <a:extLst>
                        <a:ext uri="{9D8B030D-6E8A-4147-A177-3AD203B41FA5}">
                          <a16:colId xmlns:a16="http://schemas.microsoft.com/office/drawing/2014/main" val="2013221896"/>
                        </a:ext>
                      </a:extLst>
                    </a:gridCol>
                    <a:gridCol w="1140461">
                      <a:extLst>
                        <a:ext uri="{9D8B030D-6E8A-4147-A177-3AD203B41FA5}">
                          <a16:colId xmlns:a16="http://schemas.microsoft.com/office/drawing/2014/main" val="267233682"/>
                        </a:ext>
                      </a:extLst>
                    </a:gridCol>
                    <a:gridCol w="1140461">
                      <a:extLst>
                        <a:ext uri="{9D8B030D-6E8A-4147-A177-3AD203B41FA5}">
                          <a16:colId xmlns:a16="http://schemas.microsoft.com/office/drawing/2014/main" val="777578540"/>
                        </a:ext>
                      </a:extLst>
                    </a:gridCol>
                    <a:gridCol w="963814">
                      <a:extLst>
                        <a:ext uri="{9D8B030D-6E8A-4147-A177-3AD203B41FA5}">
                          <a16:colId xmlns:a16="http://schemas.microsoft.com/office/drawing/2014/main" val="391151309"/>
                        </a:ext>
                      </a:extLst>
                    </a:gridCol>
                  </a:tblGrid>
                  <a:tr h="335280">
                    <a:tc rowSpan="2">
                      <a:txBody>
                        <a:bodyPr/>
                        <a:lstStyle/>
                        <a:p>
                          <a:pPr algn="ct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altLang="zh-CN" sz="1600" dirty="0">
                              <a:solidFill>
                                <a:schemeClr val="tx1"/>
                              </a:solidFill>
                            </a:rPr>
                            <a:t>Core</a:t>
                          </a:r>
                          <a:endParaRPr lang="zh-CN"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zh-CN" altLang="en-US" sz="1600" dirty="0">
                              <a:solidFill>
                                <a:schemeClr val="tx1"/>
                              </a:solidFill>
                            </a:rPr>
                            <a:t>仿真结果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pPr algn="ct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algn="ct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600" dirty="0">
                              <a:solidFill>
                                <a:schemeClr val="tx1"/>
                              </a:solidFill>
                            </a:rPr>
                            <a:t>测试结果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algn="ct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rPr>
                            <a:t>Error</a:t>
                          </a:r>
                          <a:endParaRPr lang="zh-CN"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8328410"/>
                      </a:ext>
                    </a:extLst>
                  </a:tr>
                  <a:tr h="387795">
                    <a:tc vMerge="1">
                      <a:txBody>
                        <a:bodyPr/>
                        <a:lstStyle/>
                        <a:p>
                          <a:pPr algn="ct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r>
                            <a:rPr lang="en-US" altLang="zh-CN" dirty="0" err="1">
                              <a:solidFill>
                                <a:schemeClr val="tx1"/>
                              </a:solidFill>
                            </a:rPr>
                            <a:t>Core_height</a:t>
                          </a:r>
                          <a:r>
                            <a:rPr lang="en-US" altLang="zh-CN" dirty="0">
                              <a:solidFill>
                                <a:schemeClr val="tx1"/>
                              </a:solidFill>
                            </a:rPr>
                            <a:t> (mm)</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dirty="0" err="1">
                              <a:solidFill>
                                <a:schemeClr val="tx1"/>
                              </a:solidFill>
                            </a:rPr>
                            <a:t>L_core</a:t>
                          </a:r>
                          <a:r>
                            <a:rPr lang="en-US" altLang="zh-CN" dirty="0">
                              <a:solidFill>
                                <a:schemeClr val="tx1"/>
                              </a:solidFill>
                            </a:rPr>
                            <a:t> (H)</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altLang="zh-CN" dirty="0" err="1">
                              <a:solidFill>
                                <a:schemeClr val="tx1"/>
                              </a:solidFill>
                            </a:rPr>
                            <a:t>L_air</a:t>
                          </a:r>
                          <a:r>
                            <a:rPr lang="en-US" altLang="zh-CN" dirty="0">
                              <a:solidFill>
                                <a:schemeClr val="tx1"/>
                              </a:solidFill>
                            </a:rPr>
                            <a:t>(H)</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368984" t="-89063" r="-386096" b="-857813"/>
                          </a:stretch>
                        </a:blip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dirty="0" err="1">
                              <a:solidFill>
                                <a:schemeClr val="tx1"/>
                              </a:solidFill>
                            </a:rPr>
                            <a:t>L_core</a:t>
                          </a:r>
                          <a:r>
                            <a:rPr lang="en-US" altLang="zh-CN" dirty="0">
                              <a:solidFill>
                                <a:schemeClr val="tx1"/>
                              </a:solidFill>
                            </a:rPr>
                            <a:t> (H)</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en-US" altLang="zh-CN" dirty="0" err="1">
                              <a:solidFill>
                                <a:schemeClr val="tx1"/>
                              </a:solidFill>
                            </a:rPr>
                            <a:t>L_air</a:t>
                          </a:r>
                          <a:r>
                            <a:rPr lang="en-US" altLang="zh-CN" dirty="0">
                              <a:solidFill>
                                <a:schemeClr val="tx1"/>
                              </a:solidFill>
                            </a:rPr>
                            <a:t>(H)</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669519" t="-89063" r="-85561" b="-857813"/>
                          </a:stretch>
                        </a:blipFill>
                      </a:tcPr>
                    </a:tc>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Error</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01332"/>
                      </a:ext>
                    </a:extLst>
                  </a:tr>
                  <a:tr h="274320">
                    <a:tc rowSpan="4">
                      <a:txBody>
                        <a:bodyPr/>
                        <a:lstStyle/>
                        <a:p>
                          <a:pPr algn="ctr"/>
                          <a:r>
                            <a:rPr lang="en-US" altLang="zh-CN" dirty="0">
                              <a:solidFill>
                                <a:schemeClr val="tx1"/>
                              </a:solidFill>
                            </a:rPr>
                            <a:t>Coil1</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chemeClr val="tx1"/>
                              </a:solidFill>
                            </a:rPr>
                            <a:t>Core1</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6.98E-02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4">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1.71E-02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4.08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6.98E-02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rowSpan="4">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1.71E-02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4.08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-0.02%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0316710"/>
                      </a:ext>
                    </a:extLst>
                  </a:tr>
                  <a:tr h="274320">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tc>
                    <a:tc>
                      <a:txBody>
                        <a:bodyPr/>
                        <a:lstStyle/>
                        <a:p>
                          <a:pPr algn="ctr"/>
                          <a:r>
                            <a:rPr lang="en-US" altLang="zh-CN" sz="1200" dirty="0">
                              <a:solidFill>
                                <a:schemeClr val="tx1"/>
                              </a:solidFill>
                            </a:rPr>
                            <a:t>Core2</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9.15E-02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5.35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8.99E-02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5.25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-1.86%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915702"/>
                      </a:ext>
                    </a:extLst>
                  </a:tr>
                  <a:tr h="274320">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rPr>
                            <a:t>Core3</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1.10E-01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6.44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1.07E-01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6.25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-2.93%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6527588"/>
                      </a:ext>
                    </a:extLst>
                  </a:tr>
                  <a:tr h="274320">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rPr>
                            <a:t>Core4</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1.27E-01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7.43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1.24E-01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7.22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-2.83%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067945"/>
                      </a:ext>
                    </a:extLst>
                  </a:tr>
                  <a:tr h="274320">
                    <a:tc rowSpan="4">
                      <a:txBody>
                        <a:bodyPr/>
                        <a:lstStyle/>
                        <a:p>
                          <a:pPr algn="ctr"/>
                          <a:r>
                            <a:rPr lang="en-US" altLang="zh-CN" dirty="0">
                              <a:solidFill>
                                <a:schemeClr val="tx1"/>
                              </a:solidFill>
                            </a:rPr>
                            <a:t>Coil2</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chemeClr val="tx1"/>
                              </a:solidFill>
                            </a:rPr>
                            <a:t>Core1</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1.37E-01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4">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3.09E-02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4.43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1.40E-01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rowSpan="4">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3.09E-02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4.52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2.15%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0143649"/>
                      </a:ext>
                    </a:extLst>
                  </a:tr>
                  <a:tr h="274320">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chemeClr val="tx1"/>
                              </a:solidFill>
                            </a:rPr>
                            <a:t>Core2</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1.87E-01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6.03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1.87E-01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6.05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0.23%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1267357"/>
                      </a:ext>
                    </a:extLst>
                  </a:tr>
                  <a:tr h="274320">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rPr>
                            <a:t>Core3</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2.29E-01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7.41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2.27E-01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7.34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-0.92%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067718"/>
                      </a:ext>
                    </a:extLst>
                  </a:tr>
                  <a:tr h="274320">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rPr>
                            <a:t>Core4</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2.67E-01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8.63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2.65E-01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8.57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-0.72%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4451399"/>
                      </a:ext>
                    </a:extLst>
                  </a:tr>
                  <a:tr h="274320">
                    <a:tc rowSpan="4">
                      <a:txBody>
                        <a:bodyPr/>
                        <a:lstStyle/>
                        <a:p>
                          <a:pPr algn="ctr"/>
                          <a:r>
                            <a:rPr lang="en-US" altLang="zh-CN" dirty="0">
                              <a:solidFill>
                                <a:schemeClr val="tx1"/>
                              </a:solidFill>
                            </a:rPr>
                            <a:t>Coil3</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chemeClr val="tx1"/>
                              </a:solidFill>
                            </a:rPr>
                            <a:t>Core1</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2.11E-01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4">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4.53E-02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4.66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2.16E-01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rowSpan="4">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4.53E-02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4.77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2.33%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4977478"/>
                      </a:ext>
                    </a:extLst>
                  </a:tr>
                  <a:tr h="274320">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dirty="0">
                              <a:solidFill>
                                <a:schemeClr val="tx1"/>
                              </a:solidFill>
                            </a:rPr>
                            <a:t>Core2</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3.01E-01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6.64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dirty="0">
                              <a:solidFill>
                                <a:srgbClr val="000000"/>
                              </a:solidFill>
                              <a:effectLst/>
                              <a:latin typeface="等线" panose="02010600030101010101" pitchFamily="2" charset="-122"/>
                              <a:ea typeface="等线" panose="02010600030101010101" pitchFamily="2" charset="-122"/>
                            </a:rPr>
                            <a:t>3.02E-01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6.66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a:solidFill>
                                <a:srgbClr val="000000"/>
                              </a:solidFill>
                              <a:effectLst/>
                              <a:latin typeface="等线" panose="02010600030101010101" pitchFamily="2" charset="-122"/>
                              <a:ea typeface="等线" panose="02010600030101010101" pitchFamily="2" charset="-122"/>
                            </a:rPr>
                            <a:t>0.38%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9904566"/>
                      </a:ext>
                    </a:extLst>
                  </a:tr>
                  <a:tr h="274320">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rPr>
                            <a:t>Core3</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3.77E-01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8.32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3.74E-01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8.25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-0.89%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1004835"/>
                      </a:ext>
                    </a:extLst>
                  </a:tr>
                  <a:tr h="274320">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rPr>
                            <a:t>Core4</a:t>
                          </a:r>
                          <a:endParaRPr lang="zh-CN"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4.45E-01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b"/>
                          <a:r>
                            <a:rPr lang="en-US" altLang="zh-CN" sz="1200" b="0" i="0" u="none" strike="noStrike" dirty="0">
                              <a:solidFill>
                                <a:srgbClr val="000000"/>
                              </a:solidFill>
                              <a:effectLst/>
                              <a:latin typeface="等线" panose="02010600030101010101" pitchFamily="2" charset="-122"/>
                              <a:ea typeface="等线" panose="02010600030101010101" pitchFamily="2" charset="-122"/>
                            </a:rPr>
                            <a:t>9.82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sz="1200" b="0" i="0" u="none" strike="noStrike">
                              <a:solidFill>
                                <a:srgbClr val="000000"/>
                              </a:solidFill>
                              <a:effectLst/>
                              <a:latin typeface="等线" panose="02010600030101010101" pitchFamily="2" charset="-122"/>
                              <a:ea typeface="等线" panose="02010600030101010101" pitchFamily="2" charset="-122"/>
                            </a:rPr>
                            <a:t>4.42E-01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rtl="0"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9.76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rtl="0"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-0.68%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6153374"/>
                      </a:ext>
                    </a:extLst>
                  </a:tr>
                </a:tbl>
              </a:graphicData>
            </a:graphic>
          </p:graphicFrame>
        </mc:Fallback>
      </mc:AlternateContent>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磁芯线圈信号增益</a:t>
            </a:r>
          </a:p>
        </p:txBody>
      </p:sp>
      <p:sp>
        <p:nvSpPr>
          <p:cNvPr id="15" name="Rectangle 10">
            <a:extLst>
              <a:ext uri="{FF2B5EF4-FFF2-40B4-BE49-F238E27FC236}">
                <a16:creationId xmlns:a16="http://schemas.microsoft.com/office/drawing/2014/main" id="{4EE78D0A-2C7E-4042-BBD9-C1E555B4D08F}"/>
              </a:ext>
            </a:extLst>
          </p:cNvPr>
          <p:cNvSpPr txBox="1">
            <a:spLocks noChangeArrowheads="1"/>
          </p:cNvSpPr>
          <p:nvPr/>
        </p:nvSpPr>
        <p:spPr bwMode="auto">
          <a:xfrm>
            <a:off x="119336" y="968028"/>
            <a:ext cx="4392488" cy="154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defRPr/>
            </a:pPr>
            <a:r>
              <a:rPr lang="zh-CN" altLang="en-US" sz="2000" b="1" dirty="0">
                <a:solidFill>
                  <a:srgbClr val="000000"/>
                </a:solidFill>
                <a:latin typeface="黑体" panose="02010609060101010101" pitchFamily="49" charset="-122"/>
                <a:ea typeface="黑体" panose="02010609060101010101" pitchFamily="49" charset="-122"/>
              </a:rPr>
              <a:t>定制不同参数的磁芯线圈进行测试</a:t>
            </a:r>
            <a:endParaRPr lang="en-US" altLang="zh-CN" sz="2000" b="1" dirty="0">
              <a:solidFill>
                <a:srgbClr val="000000"/>
              </a:solidFill>
              <a:latin typeface="黑体" panose="02010609060101010101" pitchFamily="49" charset="-122"/>
              <a:ea typeface="黑体" panose="02010609060101010101" pitchFamily="49" charset="-122"/>
            </a:endParaRPr>
          </a:p>
          <a:p>
            <a:pPr marL="457200" lvl="1" indent="0" defTabSz="914400">
              <a:buNone/>
              <a:defRPr/>
            </a:pPr>
            <a:r>
              <a:rPr lang="zh-CN" altLang="en-US" sz="1600" b="1" dirty="0">
                <a:latin typeface="黑体" panose="02010609060101010101" pitchFamily="49" charset="-122"/>
                <a:ea typeface="黑体" panose="02010609060101010101" pitchFamily="49" charset="-122"/>
              </a:rPr>
              <a:t>线圈标称参数</a:t>
            </a:r>
            <a:endParaRPr lang="en-US" altLang="zh-CN" sz="1600" b="1" dirty="0">
              <a:latin typeface="黑体" panose="02010609060101010101" pitchFamily="49" charset="-122"/>
              <a:ea typeface="黑体" panose="02010609060101010101" pitchFamily="49" charset="-122"/>
            </a:endParaRPr>
          </a:p>
          <a:p>
            <a:pPr lvl="1" defTabSz="914400">
              <a:defRPr/>
            </a:pPr>
            <a:r>
              <a:rPr lang="zh-CN" altLang="en-US" sz="1600" b="1" dirty="0">
                <a:latin typeface="黑体" panose="02010609060101010101" pitchFamily="49" charset="-122"/>
                <a:ea typeface="黑体" panose="02010609060101010101" pitchFamily="49" charset="-122"/>
              </a:rPr>
              <a:t>线圈单层匝数：</a:t>
            </a:r>
            <a:r>
              <a:rPr lang="en-US" altLang="zh-CN" sz="1600" b="1" dirty="0">
                <a:latin typeface="黑体" panose="02010609060101010101" pitchFamily="49" charset="-122"/>
                <a:ea typeface="黑体" panose="02010609060101010101" pitchFamily="49" charset="-122"/>
              </a:rPr>
              <a:t>50/75/100</a:t>
            </a:r>
          </a:p>
          <a:p>
            <a:pPr lvl="1" defTabSz="914400">
              <a:defRPr/>
            </a:pPr>
            <a:r>
              <a:rPr lang="zh-CN" altLang="en-US" sz="1600" b="1" dirty="0">
                <a:latin typeface="黑体" panose="02010609060101010101" pitchFamily="49" charset="-122"/>
                <a:ea typeface="黑体" panose="02010609060101010101" pitchFamily="49" charset="-122"/>
              </a:rPr>
              <a:t>线圈层数：</a:t>
            </a:r>
            <a:r>
              <a:rPr lang="en-US" altLang="zh-CN" sz="1600" b="1" dirty="0">
                <a:latin typeface="黑体" panose="02010609060101010101" pitchFamily="49" charset="-122"/>
                <a:ea typeface="黑体" panose="02010609060101010101" pitchFamily="49" charset="-122"/>
              </a:rPr>
              <a:t>14</a:t>
            </a:r>
          </a:p>
          <a:p>
            <a:pPr lvl="1" defTabSz="914400">
              <a:defRPr/>
            </a:pPr>
            <a:r>
              <a:rPr lang="zh-CN" altLang="en-US" sz="1600" b="1" dirty="0">
                <a:latin typeface="黑体" panose="02010609060101010101" pitchFamily="49" charset="-122"/>
                <a:ea typeface="黑体" panose="02010609060101010101" pitchFamily="49" charset="-122"/>
              </a:rPr>
              <a:t>线圈内半径：</a:t>
            </a:r>
            <a:r>
              <a:rPr lang="en-US" altLang="zh-CN" sz="1600" b="1" dirty="0">
                <a:latin typeface="黑体" panose="02010609060101010101" pitchFamily="49" charset="-122"/>
                <a:ea typeface="黑体" panose="02010609060101010101" pitchFamily="49" charset="-122"/>
              </a:rPr>
              <a:t>20mm</a:t>
            </a:r>
          </a:p>
          <a:p>
            <a:pPr lvl="1" defTabSz="914400">
              <a:defRPr/>
            </a:pPr>
            <a:r>
              <a:rPr lang="zh-CN" altLang="en-US" sz="1600" b="1" dirty="0">
                <a:solidFill>
                  <a:srgbClr val="FF0000"/>
                </a:solidFill>
                <a:latin typeface="黑体" panose="02010609060101010101" pitchFamily="49" charset="-122"/>
                <a:ea typeface="黑体" panose="02010609060101010101" pitchFamily="49" charset="-122"/>
              </a:rPr>
              <a:t>依次编号为</a:t>
            </a:r>
            <a:r>
              <a:rPr lang="en-US" altLang="zh-CN" sz="1600" b="1" dirty="0">
                <a:solidFill>
                  <a:srgbClr val="FF0000"/>
                </a:solidFill>
                <a:latin typeface="黑体" panose="02010609060101010101" pitchFamily="49" charset="-122"/>
                <a:ea typeface="黑体" panose="02010609060101010101" pitchFamily="49" charset="-122"/>
              </a:rPr>
              <a:t>coil1</a:t>
            </a:r>
            <a:r>
              <a:rPr lang="zh-CN" altLang="en-US" sz="1600" b="1" dirty="0">
                <a:solidFill>
                  <a:srgbClr val="FF0000"/>
                </a:solidFill>
                <a:latin typeface="黑体" panose="02010609060101010101" pitchFamily="49" charset="-122"/>
                <a:ea typeface="黑体" panose="02010609060101010101" pitchFamily="49" charset="-122"/>
              </a:rPr>
              <a:t>，</a:t>
            </a:r>
            <a:r>
              <a:rPr lang="en-US" altLang="zh-CN" sz="1600" b="1" dirty="0">
                <a:solidFill>
                  <a:srgbClr val="FF0000"/>
                </a:solidFill>
                <a:latin typeface="黑体" panose="02010609060101010101" pitchFamily="49" charset="-122"/>
                <a:ea typeface="黑体" panose="02010609060101010101" pitchFamily="49" charset="-122"/>
              </a:rPr>
              <a:t>coil2</a:t>
            </a:r>
            <a:r>
              <a:rPr lang="zh-CN" altLang="en-US" sz="1600" b="1" dirty="0">
                <a:solidFill>
                  <a:srgbClr val="FF0000"/>
                </a:solidFill>
                <a:latin typeface="黑体" panose="02010609060101010101" pitchFamily="49" charset="-122"/>
                <a:ea typeface="黑体" panose="02010609060101010101" pitchFamily="49" charset="-122"/>
              </a:rPr>
              <a:t>，</a:t>
            </a:r>
            <a:r>
              <a:rPr lang="en-US" altLang="zh-CN" sz="1600" b="1" dirty="0">
                <a:solidFill>
                  <a:srgbClr val="FF0000"/>
                </a:solidFill>
                <a:latin typeface="黑体" panose="02010609060101010101" pitchFamily="49" charset="-122"/>
                <a:ea typeface="黑体" panose="02010609060101010101" pitchFamily="49" charset="-122"/>
              </a:rPr>
              <a:t>coil3</a:t>
            </a:r>
          </a:p>
          <a:p>
            <a:pPr lvl="1" defTabSz="914400">
              <a:defRPr/>
            </a:pPr>
            <a:endParaRPr kumimoji="0" lang="en-US" altLang="zh-CN" sz="20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endParaRPr>
          </a:p>
        </p:txBody>
      </p:sp>
      <p:sp>
        <p:nvSpPr>
          <p:cNvPr id="12" name="Rectangle 10">
            <a:extLst>
              <a:ext uri="{FF2B5EF4-FFF2-40B4-BE49-F238E27FC236}">
                <a16:creationId xmlns:a16="http://schemas.microsoft.com/office/drawing/2014/main" id="{08C07CD3-47E0-441E-89D3-95BC0969C2D3}"/>
              </a:ext>
            </a:extLst>
          </p:cNvPr>
          <p:cNvSpPr txBox="1">
            <a:spLocks noChangeArrowheads="1"/>
          </p:cNvSpPr>
          <p:nvPr/>
        </p:nvSpPr>
        <p:spPr bwMode="auto">
          <a:xfrm>
            <a:off x="3575720" y="1328068"/>
            <a:ext cx="5184576" cy="1434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defTabSz="914400">
              <a:buNone/>
              <a:defRPr/>
            </a:pPr>
            <a:r>
              <a:rPr lang="zh-CN" altLang="en-US" sz="1600" b="1" dirty="0">
                <a:latin typeface="黑体" panose="02010609060101010101" pitchFamily="49" charset="-122"/>
                <a:ea typeface="黑体" panose="02010609060101010101" pitchFamily="49" charset="-122"/>
              </a:rPr>
              <a:t>磁芯标称参数</a:t>
            </a:r>
            <a:endParaRPr lang="en-US" altLang="zh-CN" sz="1600" b="1" dirty="0">
              <a:latin typeface="黑体" panose="02010609060101010101" pitchFamily="49" charset="-122"/>
              <a:ea typeface="黑体" panose="02010609060101010101" pitchFamily="49" charset="-122"/>
            </a:endParaRPr>
          </a:p>
          <a:p>
            <a:pPr lvl="1" defTabSz="914400">
              <a:defRPr/>
            </a:pPr>
            <a:r>
              <a:rPr lang="zh-CN" altLang="en-US" sz="1600" b="1" dirty="0">
                <a:latin typeface="黑体" panose="02010609060101010101" pitchFamily="49" charset="-122"/>
                <a:ea typeface="黑体" panose="02010609060101010101" pitchFamily="49" charset="-122"/>
              </a:rPr>
              <a:t>磁芯长度：</a:t>
            </a:r>
            <a:r>
              <a:rPr lang="en-US" altLang="zh-CN" sz="1600" b="1" dirty="0">
                <a:latin typeface="黑体" panose="02010609060101010101" pitchFamily="49" charset="-122"/>
                <a:ea typeface="黑体" panose="02010609060101010101" pitchFamily="49" charset="-122"/>
              </a:rPr>
              <a:t>80mm/120mm/160mm/200mm</a:t>
            </a:r>
          </a:p>
          <a:p>
            <a:pPr lvl="1" defTabSz="914400">
              <a:defRPr/>
            </a:pPr>
            <a:r>
              <a:rPr lang="zh-CN" altLang="en-US" sz="1600" b="1" dirty="0">
                <a:latin typeface="黑体" panose="02010609060101010101" pitchFamily="49" charset="-122"/>
                <a:ea typeface="黑体" panose="02010609060101010101" pitchFamily="49" charset="-122"/>
              </a:rPr>
              <a:t>磁芯直径：</a:t>
            </a:r>
            <a:r>
              <a:rPr lang="en-US" altLang="zh-CN" sz="1600" b="1" dirty="0">
                <a:latin typeface="黑体" panose="02010609060101010101" pitchFamily="49" charset="-122"/>
                <a:ea typeface="黑体" panose="02010609060101010101" pitchFamily="49" charset="-122"/>
              </a:rPr>
              <a:t>16mm</a:t>
            </a:r>
          </a:p>
          <a:p>
            <a:pPr lvl="1" defTabSz="914400">
              <a:defRPr/>
            </a:pPr>
            <a:r>
              <a:rPr lang="zh-CN" altLang="en-US" sz="1600" b="1" dirty="0">
                <a:latin typeface="黑体" panose="02010609060101010101" pitchFamily="49" charset="-122"/>
                <a:ea typeface="黑体" panose="02010609060101010101" pitchFamily="49" charset="-122"/>
              </a:rPr>
              <a:t>相对磁导率：</a:t>
            </a:r>
            <a:r>
              <a:rPr lang="en-US" altLang="zh-CN" sz="1600" b="1" dirty="0">
                <a:latin typeface="黑体" panose="02010609060101010101" pitchFamily="49" charset="-122"/>
                <a:ea typeface="黑体" panose="02010609060101010101" pitchFamily="49" charset="-122"/>
              </a:rPr>
              <a:t>2300</a:t>
            </a:r>
          </a:p>
          <a:p>
            <a:pPr lvl="1" defTabSz="914400">
              <a:defRPr/>
            </a:pPr>
            <a:r>
              <a:rPr lang="zh-CN" altLang="en-US" sz="1600" b="1" dirty="0">
                <a:solidFill>
                  <a:srgbClr val="FF0000"/>
                </a:solidFill>
                <a:latin typeface="黑体" panose="02010609060101010101" pitchFamily="49" charset="-122"/>
                <a:ea typeface="黑体" panose="02010609060101010101" pitchFamily="49" charset="-122"/>
              </a:rPr>
              <a:t>依次编号为</a:t>
            </a:r>
            <a:r>
              <a:rPr lang="en-US" altLang="zh-CN" sz="1600" b="1" dirty="0">
                <a:solidFill>
                  <a:srgbClr val="FF0000"/>
                </a:solidFill>
                <a:latin typeface="黑体" panose="02010609060101010101" pitchFamily="49" charset="-122"/>
                <a:ea typeface="黑体" panose="02010609060101010101" pitchFamily="49" charset="-122"/>
              </a:rPr>
              <a:t>core1</a:t>
            </a:r>
            <a:r>
              <a:rPr lang="zh-CN" altLang="en-US" sz="1600" b="1" dirty="0">
                <a:solidFill>
                  <a:srgbClr val="FF0000"/>
                </a:solidFill>
                <a:latin typeface="黑体" panose="02010609060101010101" pitchFamily="49" charset="-122"/>
                <a:ea typeface="黑体" panose="02010609060101010101" pitchFamily="49" charset="-122"/>
              </a:rPr>
              <a:t>，</a:t>
            </a:r>
            <a:r>
              <a:rPr lang="en-US" altLang="zh-CN" sz="1600" b="1" dirty="0">
                <a:solidFill>
                  <a:srgbClr val="FF0000"/>
                </a:solidFill>
                <a:latin typeface="黑体" panose="02010609060101010101" pitchFamily="49" charset="-122"/>
                <a:ea typeface="黑体" panose="02010609060101010101" pitchFamily="49" charset="-122"/>
              </a:rPr>
              <a:t>core2</a:t>
            </a:r>
            <a:r>
              <a:rPr lang="zh-CN" altLang="en-US" sz="1600" b="1" dirty="0">
                <a:solidFill>
                  <a:srgbClr val="FF0000"/>
                </a:solidFill>
                <a:latin typeface="黑体" panose="02010609060101010101" pitchFamily="49" charset="-122"/>
                <a:ea typeface="黑体" panose="02010609060101010101" pitchFamily="49" charset="-122"/>
              </a:rPr>
              <a:t>，</a:t>
            </a:r>
            <a:r>
              <a:rPr lang="en-US" altLang="zh-CN" sz="1600" b="1" dirty="0">
                <a:solidFill>
                  <a:srgbClr val="FF0000"/>
                </a:solidFill>
                <a:latin typeface="黑体" panose="02010609060101010101" pitchFamily="49" charset="-122"/>
                <a:ea typeface="黑体" panose="02010609060101010101" pitchFamily="49" charset="-122"/>
              </a:rPr>
              <a:t>core3</a:t>
            </a:r>
            <a:r>
              <a:rPr lang="zh-CN" altLang="en-US" sz="1600" b="1" dirty="0">
                <a:solidFill>
                  <a:srgbClr val="FF0000"/>
                </a:solidFill>
                <a:latin typeface="黑体" panose="02010609060101010101" pitchFamily="49" charset="-122"/>
                <a:ea typeface="黑体" panose="02010609060101010101" pitchFamily="49" charset="-122"/>
              </a:rPr>
              <a:t>，</a:t>
            </a:r>
            <a:r>
              <a:rPr lang="en-US" altLang="zh-CN" sz="1600" b="1" dirty="0">
                <a:solidFill>
                  <a:srgbClr val="FF0000"/>
                </a:solidFill>
                <a:latin typeface="黑体" panose="02010609060101010101" pitchFamily="49" charset="-122"/>
                <a:ea typeface="黑体" panose="02010609060101010101" pitchFamily="49" charset="-122"/>
              </a:rPr>
              <a:t>core4</a:t>
            </a:r>
          </a:p>
          <a:p>
            <a:pPr lvl="1" defTabSz="914400">
              <a:defRPr/>
            </a:pPr>
            <a:endParaRPr lang="en-US" altLang="zh-CN" sz="1600" b="1" dirty="0">
              <a:latin typeface="黑体" panose="02010609060101010101" pitchFamily="49" charset="-122"/>
              <a:ea typeface="黑体" panose="02010609060101010101" pitchFamily="49" charset="-122"/>
            </a:endParaRPr>
          </a:p>
        </p:txBody>
      </p:sp>
      <p:sp>
        <p:nvSpPr>
          <p:cNvPr id="13" name="文本框 12">
            <a:extLst>
              <a:ext uri="{FF2B5EF4-FFF2-40B4-BE49-F238E27FC236}">
                <a16:creationId xmlns:a16="http://schemas.microsoft.com/office/drawing/2014/main" id="{09F56D42-7EA2-47F5-A122-95D5C0A32327}"/>
              </a:ext>
            </a:extLst>
          </p:cNvPr>
          <p:cNvSpPr txBox="1"/>
          <p:nvPr/>
        </p:nvSpPr>
        <p:spPr>
          <a:xfrm>
            <a:off x="10005789" y="4941168"/>
            <a:ext cx="2160240" cy="923330"/>
          </a:xfrm>
          <a:prstGeom prst="rect">
            <a:avLst/>
          </a:prstGeom>
          <a:noFill/>
        </p:spPr>
        <p:txBody>
          <a:bodyPr wrap="square" rtlCol="0">
            <a:spAutoFit/>
          </a:bodyPr>
          <a:lstStyle/>
          <a:p>
            <a:pPr algn="just"/>
            <a:r>
              <a:rPr lang="zh-CN" altLang="en-US" b="1" dirty="0">
                <a:solidFill>
                  <a:srgbClr val="FF0000"/>
                </a:solidFill>
                <a:latin typeface="黑体" panose="02010609060101010101" pitchFamily="49" charset="-122"/>
                <a:ea typeface="黑体" panose="02010609060101010101" pitchFamily="49" charset="-122"/>
              </a:rPr>
              <a:t>现有的仿真手段能有效预测磁芯线圈的信号增益</a:t>
            </a:r>
          </a:p>
        </p:txBody>
      </p:sp>
      <p:pic>
        <p:nvPicPr>
          <p:cNvPr id="8" name="图片 7">
            <a:extLst>
              <a:ext uri="{FF2B5EF4-FFF2-40B4-BE49-F238E27FC236}">
                <a16:creationId xmlns:a16="http://schemas.microsoft.com/office/drawing/2014/main" id="{A7F166D2-D6D9-480D-A85D-D2B28EC102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9" t="19551" r="38977" b="19551"/>
          <a:stretch/>
        </p:blipFill>
        <p:spPr>
          <a:xfrm rot="16200000">
            <a:off x="8603863" y="597192"/>
            <a:ext cx="1260048" cy="2531359"/>
          </a:xfrm>
          <a:prstGeom prst="rect">
            <a:avLst/>
          </a:prstGeom>
        </p:spPr>
      </p:pic>
      <p:pic>
        <p:nvPicPr>
          <p:cNvPr id="9" name="图片 8">
            <a:extLst>
              <a:ext uri="{FF2B5EF4-FFF2-40B4-BE49-F238E27FC236}">
                <a16:creationId xmlns:a16="http://schemas.microsoft.com/office/drawing/2014/main" id="{DEAB5F88-8905-4405-BE9B-AFB5219A31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14" t="16448" r="12718" b="19797"/>
          <a:stretch/>
        </p:blipFill>
        <p:spPr>
          <a:xfrm rot="16200000">
            <a:off x="10811233" y="1198135"/>
            <a:ext cx="1260000" cy="1329425"/>
          </a:xfrm>
          <a:prstGeom prst="rect">
            <a:avLst/>
          </a:prstGeom>
        </p:spPr>
      </p:pic>
    </p:spTree>
    <p:extLst>
      <p:ext uri="{BB962C8B-B14F-4D97-AF65-F5344CB8AC3E}">
        <p14:creationId xmlns:p14="http://schemas.microsoft.com/office/powerpoint/2010/main" val="1772376420"/>
      </p:ext>
    </p:extLst>
  </p:cSld>
  <p:clrMapOvr>
    <a:masterClrMapping/>
  </p:clrMapOvr>
  <p:transition advTm="1359"/>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21FF985-966F-4B4F-A8FD-7B6CD23352A1}"/>
              </a:ext>
            </a:extLst>
          </p:cNvPr>
          <p:cNvPicPr>
            <a:picLocks noChangeAspect="1"/>
          </p:cNvPicPr>
          <p:nvPr/>
        </p:nvPicPr>
        <p:blipFill>
          <a:blip r:embed="rId3"/>
          <a:stretch>
            <a:fillRect/>
          </a:stretch>
        </p:blipFill>
        <p:spPr>
          <a:xfrm>
            <a:off x="8256240" y="3861048"/>
            <a:ext cx="2678216" cy="2160000"/>
          </a:xfrm>
          <a:prstGeom prst="rect">
            <a:avLst/>
          </a:prstGeom>
        </p:spPr>
      </p:pic>
      <p:pic>
        <p:nvPicPr>
          <p:cNvPr id="7" name="图片 6">
            <a:extLst>
              <a:ext uri="{FF2B5EF4-FFF2-40B4-BE49-F238E27FC236}">
                <a16:creationId xmlns:a16="http://schemas.microsoft.com/office/drawing/2014/main" id="{7C525396-E8D6-4A09-A6BA-D1EA587248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8395" y="1340768"/>
            <a:ext cx="2352021" cy="1764016"/>
          </a:xfrm>
          <a:prstGeom prst="rect">
            <a:avLst/>
          </a:prstGeom>
        </p:spPr>
      </p:pic>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6</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磁芯线圈损耗</a:t>
            </a:r>
          </a:p>
        </p:txBody>
      </p:sp>
      <mc:AlternateContent xmlns:mc="http://schemas.openxmlformats.org/markup-compatibility/2006" xmlns:a14="http://schemas.microsoft.com/office/drawing/2010/main">
        <mc:Choice Requires="a14">
          <p:sp>
            <p:nvSpPr>
              <p:cNvPr id="15" name="Rectangle 10">
                <a:extLst>
                  <a:ext uri="{FF2B5EF4-FFF2-40B4-BE49-F238E27FC236}">
                    <a16:creationId xmlns:a16="http://schemas.microsoft.com/office/drawing/2014/main" id="{4EE78D0A-2C7E-4042-BBD9-C1E555B4D08F}"/>
                  </a:ext>
                </a:extLst>
              </p:cNvPr>
              <p:cNvSpPr txBox="1">
                <a:spLocks noChangeArrowheads="1"/>
              </p:cNvSpPr>
              <p:nvPr/>
            </p:nvSpPr>
            <p:spPr bwMode="auto">
              <a:xfrm>
                <a:off x="119576" y="1086796"/>
                <a:ext cx="7128552" cy="572658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914400">
                  <a:lnSpc>
                    <a:spcPct val="140000"/>
                  </a:lnSpc>
                  <a:buNone/>
                  <a:defRPr/>
                </a:pPr>
                <a:r>
                  <a:rPr lang="zh-CN" altLang="en-US" sz="2400" b="1" dirty="0">
                    <a:solidFill>
                      <a:srgbClr val="000000"/>
                    </a:solidFill>
                    <a:latin typeface="黑体" panose="02010609060101010101" pitchFamily="49" charset="-122"/>
                    <a:ea typeface="黑体" panose="02010609060101010101" pitchFamily="49" charset="-122"/>
                  </a:rPr>
                  <a:t>磁芯线圈的损耗</a:t>
                </a:r>
                <a:endParaRPr lang="en-US" altLang="zh-CN" sz="1800" b="1" dirty="0">
                  <a:solidFill>
                    <a:srgbClr val="000000"/>
                  </a:solidFill>
                  <a:latin typeface="黑体" panose="02010609060101010101" pitchFamily="49" charset="-122"/>
                  <a:ea typeface="黑体" panose="02010609060101010101" pitchFamily="49" charset="-122"/>
                </a:endParaRPr>
              </a:p>
              <a:p>
                <a:pPr marL="0" indent="0" algn="just" defTabSz="914400">
                  <a:lnSpc>
                    <a:spcPct val="140000"/>
                  </a:lnSpc>
                  <a:buNone/>
                  <a:defRPr/>
                </a:pPr>
                <a14:m>
                  <m:oMathPara xmlns:m="http://schemas.openxmlformats.org/officeDocument/2006/math">
                    <m:oMathParaPr>
                      <m:jc m:val="centerGroup"/>
                    </m:oMathParaPr>
                    <m:oMath xmlns:m="http://schemas.openxmlformats.org/officeDocument/2006/math">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𝑅</m:t>
                          </m:r>
                        </m:e>
                        <m:sub>
                          <m:r>
                            <a:rPr lang="en-US" altLang="zh-CN" sz="2000" i="1">
                              <a:solidFill>
                                <a:prstClr val="black"/>
                              </a:solidFill>
                              <a:latin typeface="Cambria Math" panose="02040503050406030204" pitchFamily="18" charset="0"/>
                            </a:rPr>
                            <m:t>𝑎𝑐</m:t>
                          </m:r>
                          <m:r>
                            <a:rPr lang="en-US" altLang="zh-CN" sz="2000" i="1">
                              <a:solidFill>
                                <a:prstClr val="black"/>
                              </a:solidFill>
                              <a:latin typeface="Cambria Math" panose="02040503050406030204" pitchFamily="18" charset="0"/>
                            </a:rPr>
                            <m:t>_</m:t>
                          </m:r>
                          <m:r>
                            <a:rPr lang="en-US" altLang="zh-CN" sz="2000" i="1">
                              <a:solidFill>
                                <a:prstClr val="black"/>
                              </a:solidFill>
                              <a:latin typeface="Cambria Math" panose="02040503050406030204" pitchFamily="18" charset="0"/>
                            </a:rPr>
                            <m:t>𝑡𝑜𝑡𝑎𝑙</m:t>
                          </m:r>
                        </m:sub>
                      </m:sSub>
                      <m:r>
                        <a:rPr lang="en-US" altLang="zh-CN" sz="2000" i="1">
                          <a:solidFill>
                            <a:prstClr val="black"/>
                          </a:solidFill>
                          <a:latin typeface="Cambria Math" panose="02040503050406030204" pitchFamily="18" charset="0"/>
                        </a:rPr>
                        <m:t>=</m:t>
                      </m:r>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𝑅</m:t>
                          </m:r>
                        </m:e>
                        <m:sub>
                          <m:r>
                            <a:rPr lang="en-US" altLang="zh-CN" sz="2000" i="1">
                              <a:solidFill>
                                <a:prstClr val="black"/>
                              </a:solidFill>
                              <a:latin typeface="Cambria Math" panose="02040503050406030204" pitchFamily="18" charset="0"/>
                            </a:rPr>
                            <m:t>𝑎𝑐</m:t>
                          </m:r>
                          <m:r>
                            <a:rPr lang="en-US" altLang="zh-CN" sz="2000" i="1">
                              <a:solidFill>
                                <a:prstClr val="black"/>
                              </a:solidFill>
                              <a:latin typeface="Cambria Math" panose="02040503050406030204" pitchFamily="18" charset="0"/>
                            </a:rPr>
                            <m:t>_</m:t>
                          </m:r>
                          <m:r>
                            <a:rPr lang="en-US" altLang="zh-CN" sz="2000" i="1">
                              <a:solidFill>
                                <a:prstClr val="black"/>
                              </a:solidFill>
                              <a:latin typeface="Cambria Math" panose="02040503050406030204" pitchFamily="18" charset="0"/>
                            </a:rPr>
                            <m:t>𝑐𝑜𝑖𝑙</m:t>
                          </m:r>
                        </m:sub>
                      </m:sSub>
                      <m:r>
                        <a:rPr lang="en-US" altLang="zh-CN" sz="2000" i="1">
                          <a:solidFill>
                            <a:prstClr val="black"/>
                          </a:solidFill>
                          <a:latin typeface="Cambria Math" panose="02040503050406030204" pitchFamily="18" charset="0"/>
                        </a:rPr>
                        <m:t>+</m:t>
                      </m:r>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𝑅</m:t>
                          </m:r>
                        </m:e>
                        <m:sub>
                          <m:r>
                            <a:rPr lang="en-US" altLang="zh-CN" sz="2000" i="1">
                              <a:solidFill>
                                <a:prstClr val="black"/>
                              </a:solidFill>
                              <a:latin typeface="Cambria Math" panose="02040503050406030204" pitchFamily="18" charset="0"/>
                            </a:rPr>
                            <m:t>𝑎𝑐</m:t>
                          </m:r>
                          <m:r>
                            <a:rPr lang="en-US" altLang="zh-CN" sz="2000" i="1">
                              <a:solidFill>
                                <a:prstClr val="black"/>
                              </a:solidFill>
                              <a:latin typeface="Cambria Math" panose="02040503050406030204" pitchFamily="18" charset="0"/>
                            </a:rPr>
                            <m:t>_</m:t>
                          </m:r>
                          <m:r>
                            <a:rPr lang="en-US" altLang="zh-CN" sz="2000" i="1">
                              <a:solidFill>
                                <a:prstClr val="black"/>
                              </a:solidFill>
                              <a:latin typeface="Cambria Math" panose="02040503050406030204" pitchFamily="18" charset="0"/>
                            </a:rPr>
                            <m:t>𝑐𝑜𝑟𝑒</m:t>
                          </m:r>
                        </m:sub>
                      </m:sSub>
                      <m:r>
                        <a:rPr lang="en-US" altLang="zh-CN" sz="2000" b="0" i="1" smtClean="0">
                          <a:solidFill>
                            <a:prstClr val="black"/>
                          </a:solidFill>
                          <a:latin typeface="Cambria Math" panose="02040503050406030204" pitchFamily="18" charset="0"/>
                        </a:rPr>
                        <m:t>=</m:t>
                      </m:r>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𝑅</m:t>
                          </m:r>
                        </m:e>
                        <m:sub>
                          <m:r>
                            <a:rPr lang="en-US" altLang="zh-CN" sz="2000" i="1">
                              <a:solidFill>
                                <a:prstClr val="black"/>
                              </a:solidFill>
                              <a:latin typeface="Cambria Math" panose="02040503050406030204" pitchFamily="18" charset="0"/>
                            </a:rPr>
                            <m:t>𝑎𝑐</m:t>
                          </m:r>
                          <m:r>
                            <a:rPr lang="en-US" altLang="zh-CN" sz="2000" i="1">
                              <a:solidFill>
                                <a:prstClr val="black"/>
                              </a:solidFill>
                              <a:latin typeface="Cambria Math" panose="02040503050406030204" pitchFamily="18" charset="0"/>
                            </a:rPr>
                            <m:t>_</m:t>
                          </m:r>
                          <m:r>
                            <a:rPr lang="en-US" altLang="zh-CN" sz="2000" i="1">
                              <a:solidFill>
                                <a:prstClr val="black"/>
                              </a:solidFill>
                              <a:latin typeface="Cambria Math" panose="02040503050406030204" pitchFamily="18" charset="0"/>
                            </a:rPr>
                            <m:t>𝑐𝑜𝑖𝑙</m:t>
                          </m:r>
                        </m:sub>
                      </m:sSub>
                      <m:r>
                        <a:rPr lang="en-US" altLang="zh-CN" sz="2000" i="1">
                          <a:solidFill>
                            <a:prstClr val="black"/>
                          </a:solidFill>
                          <a:latin typeface="Cambria Math" panose="02040503050406030204" pitchFamily="18" charset="0"/>
                        </a:rPr>
                        <m:t>+</m:t>
                      </m:r>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𝑅</m:t>
                          </m:r>
                        </m:e>
                        <m:sub>
                          <m:r>
                            <a:rPr lang="en-US" altLang="zh-CN" sz="2000" i="1">
                              <a:solidFill>
                                <a:prstClr val="black"/>
                              </a:solidFill>
                              <a:latin typeface="Cambria Math" panose="02040503050406030204" pitchFamily="18" charset="0"/>
                            </a:rPr>
                            <m:t>𝑎𝑐</m:t>
                          </m:r>
                          <m:r>
                            <a:rPr lang="en-US" altLang="zh-CN" sz="2000" i="1">
                              <a:solidFill>
                                <a:prstClr val="black"/>
                              </a:solidFill>
                              <a:latin typeface="Cambria Math" panose="02040503050406030204" pitchFamily="18" charset="0"/>
                            </a:rPr>
                            <m:t>_</m:t>
                          </m:r>
                          <m:r>
                            <a:rPr lang="en-US" altLang="zh-CN" sz="2000" i="1">
                              <a:solidFill>
                                <a:prstClr val="black"/>
                              </a:solidFill>
                              <a:latin typeface="Cambria Math" panose="02040503050406030204" pitchFamily="18" charset="0"/>
                            </a:rPr>
                            <m:t>𝐸</m:t>
                          </m:r>
                        </m:sub>
                      </m:sSub>
                      <m:r>
                        <a:rPr lang="en-US" altLang="zh-CN" sz="2000" i="1">
                          <a:solidFill>
                            <a:prstClr val="black"/>
                          </a:solidFill>
                          <a:latin typeface="Cambria Math" panose="02040503050406030204" pitchFamily="18" charset="0"/>
                        </a:rPr>
                        <m:t>+</m:t>
                      </m:r>
                      <m:sSub>
                        <m:sSubPr>
                          <m:ctrlPr>
                            <a:rPr lang="en-US" altLang="zh-CN" sz="2000" i="1">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𝑅</m:t>
                          </m:r>
                        </m:e>
                        <m:sub>
                          <m:r>
                            <a:rPr lang="en-US" altLang="zh-CN" sz="2000" i="1">
                              <a:solidFill>
                                <a:prstClr val="black"/>
                              </a:solidFill>
                              <a:latin typeface="Cambria Math" panose="02040503050406030204" pitchFamily="18" charset="0"/>
                            </a:rPr>
                            <m:t>𝑎𝑐</m:t>
                          </m:r>
                          <m:r>
                            <a:rPr lang="en-US" altLang="zh-CN" sz="2000" i="1">
                              <a:solidFill>
                                <a:prstClr val="black"/>
                              </a:solidFill>
                              <a:latin typeface="Cambria Math" panose="02040503050406030204" pitchFamily="18" charset="0"/>
                            </a:rPr>
                            <m:t>_</m:t>
                          </m:r>
                          <m:r>
                            <a:rPr lang="en-US" altLang="zh-CN" sz="2000" i="1">
                              <a:solidFill>
                                <a:prstClr val="black"/>
                              </a:solidFill>
                              <a:latin typeface="Cambria Math" panose="02040503050406030204" pitchFamily="18" charset="0"/>
                            </a:rPr>
                            <m:t>𝐻</m:t>
                          </m:r>
                        </m:sub>
                      </m:sSub>
                    </m:oMath>
                  </m:oMathPara>
                </a14:m>
                <a:endParaRPr lang="en-US" altLang="zh-CN" sz="2000" i="1" dirty="0">
                  <a:solidFill>
                    <a:prstClr val="black"/>
                  </a:solidFill>
                  <a:latin typeface="Cambria Math" panose="02040503050406030204" pitchFamily="18" charset="0"/>
                </a:endParaRPr>
              </a:p>
              <a:p>
                <a:pPr algn="just" defTabSz="914400">
                  <a:lnSpc>
                    <a:spcPct val="140000"/>
                  </a:lnSpc>
                  <a:defRPr/>
                </a:pPr>
                <a:r>
                  <a:rPr lang="zh-CN" altLang="en-US" sz="2000" b="1" dirty="0">
                    <a:solidFill>
                      <a:srgbClr val="000000"/>
                    </a:solidFill>
                    <a:latin typeface="黑体" panose="02010609060101010101" pitchFamily="49" charset="-122"/>
                    <a:ea typeface="黑体" panose="02010609060101010101" pitchFamily="49" charset="-122"/>
                  </a:rPr>
                  <a:t>线圈部分损耗</a:t>
                </a:r>
                <a14:m>
                  <m:oMath xmlns:m="http://schemas.openxmlformats.org/officeDocument/2006/math">
                    <m:sSub>
                      <m:sSubPr>
                        <m:ctrlPr>
                          <a:rPr lang="en-US" altLang="zh-CN" sz="2000" i="1" smtClean="0">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𝑅</m:t>
                        </m:r>
                      </m:e>
                      <m:sub>
                        <m:r>
                          <a:rPr lang="en-US" altLang="zh-CN" sz="2000" i="1">
                            <a:solidFill>
                              <a:prstClr val="black"/>
                            </a:solidFill>
                            <a:latin typeface="Cambria Math" panose="02040503050406030204" pitchFamily="18" charset="0"/>
                          </a:rPr>
                          <m:t>𝑎𝑐</m:t>
                        </m:r>
                        <m:r>
                          <a:rPr lang="en-US" altLang="zh-CN" sz="2000" i="1">
                            <a:solidFill>
                              <a:prstClr val="black"/>
                            </a:solidFill>
                            <a:latin typeface="Cambria Math" panose="02040503050406030204" pitchFamily="18" charset="0"/>
                          </a:rPr>
                          <m:t>_</m:t>
                        </m:r>
                        <m:r>
                          <a:rPr lang="en-US" altLang="zh-CN" sz="2000" i="1">
                            <a:solidFill>
                              <a:prstClr val="black"/>
                            </a:solidFill>
                            <a:latin typeface="Cambria Math" panose="02040503050406030204" pitchFamily="18" charset="0"/>
                          </a:rPr>
                          <m:t>𝑐𝑜𝑖𝑙</m:t>
                        </m:r>
                      </m:sub>
                    </m:sSub>
                  </m:oMath>
                </a14:m>
                <a:endParaRPr lang="en-US" altLang="zh-CN" sz="2000" b="1" dirty="0">
                  <a:solidFill>
                    <a:srgbClr val="000000"/>
                  </a:solidFill>
                  <a:latin typeface="黑体" panose="02010609060101010101" pitchFamily="49" charset="-122"/>
                  <a:ea typeface="黑体" panose="02010609060101010101" pitchFamily="49" charset="-122"/>
                </a:endParaRPr>
              </a:p>
              <a:p>
                <a:pPr lvl="1" algn="just" defTabSz="914400">
                  <a:lnSpc>
                    <a:spcPct val="140000"/>
                  </a:lnSpc>
                  <a:defRPr/>
                </a:pPr>
                <a:r>
                  <a:rPr lang="zh-CN" altLang="en-US" sz="1800" b="1" dirty="0">
                    <a:solidFill>
                      <a:srgbClr val="000000"/>
                    </a:solidFill>
                    <a:latin typeface="黑体" panose="02010609060101010101" pitchFamily="49" charset="-122"/>
                    <a:ea typeface="黑体" panose="02010609060101010101" pitchFamily="49" charset="-122"/>
                  </a:rPr>
                  <a:t>由于加入磁芯之后线圈部分的磁感应强度分布发生变化，导致线圈部分的损耗增大</a:t>
                </a:r>
                <a:endParaRPr lang="en-US" altLang="zh-CN" sz="2000" b="1" dirty="0">
                  <a:solidFill>
                    <a:srgbClr val="000000"/>
                  </a:solidFill>
                  <a:latin typeface="黑体" panose="02010609060101010101" pitchFamily="49" charset="-122"/>
                  <a:ea typeface="黑体" panose="02010609060101010101" pitchFamily="49" charset="-122"/>
                </a:endParaRPr>
              </a:p>
              <a:p>
                <a:pPr algn="just" defTabSz="914400">
                  <a:lnSpc>
                    <a:spcPct val="140000"/>
                  </a:lnSpc>
                  <a:defRPr/>
                </a:pPr>
                <a:r>
                  <a:rPr lang="zh-CN" altLang="en-US" sz="2000" b="1" dirty="0">
                    <a:solidFill>
                      <a:srgbClr val="000000"/>
                    </a:solidFill>
                    <a:latin typeface="黑体" panose="02010609060101010101" pitchFamily="49" charset="-122"/>
                    <a:ea typeface="黑体" panose="02010609060101010101" pitchFamily="49" charset="-122"/>
                  </a:rPr>
                  <a:t>磁芯部分损耗</a:t>
                </a:r>
                <a14:m>
                  <m:oMath xmlns:m="http://schemas.openxmlformats.org/officeDocument/2006/math">
                    <m:sSub>
                      <m:sSubPr>
                        <m:ctrlPr>
                          <a:rPr lang="en-US" altLang="zh-CN" sz="2000" i="1" smtClean="0">
                            <a:solidFill>
                              <a:prstClr val="black"/>
                            </a:solidFill>
                            <a:latin typeface="Cambria Math" panose="02040503050406030204" pitchFamily="18" charset="0"/>
                          </a:rPr>
                        </m:ctrlPr>
                      </m:sSubPr>
                      <m:e>
                        <m:r>
                          <a:rPr lang="en-US" altLang="zh-CN" sz="2000" i="1">
                            <a:solidFill>
                              <a:prstClr val="black"/>
                            </a:solidFill>
                            <a:latin typeface="Cambria Math" panose="02040503050406030204" pitchFamily="18" charset="0"/>
                          </a:rPr>
                          <m:t>𝑅</m:t>
                        </m:r>
                      </m:e>
                      <m:sub>
                        <m:r>
                          <a:rPr lang="en-US" altLang="zh-CN" sz="2000" i="1">
                            <a:solidFill>
                              <a:prstClr val="black"/>
                            </a:solidFill>
                            <a:latin typeface="Cambria Math" panose="02040503050406030204" pitchFamily="18" charset="0"/>
                          </a:rPr>
                          <m:t>𝑎𝑐</m:t>
                        </m:r>
                        <m:r>
                          <a:rPr lang="en-US" altLang="zh-CN" sz="2000" i="1">
                            <a:solidFill>
                              <a:prstClr val="black"/>
                            </a:solidFill>
                            <a:latin typeface="Cambria Math" panose="02040503050406030204" pitchFamily="18" charset="0"/>
                          </a:rPr>
                          <m:t>_</m:t>
                        </m:r>
                        <m:r>
                          <a:rPr lang="en-US" altLang="zh-CN" sz="2000" i="1">
                            <a:solidFill>
                              <a:prstClr val="black"/>
                            </a:solidFill>
                            <a:latin typeface="Cambria Math" panose="02040503050406030204" pitchFamily="18" charset="0"/>
                          </a:rPr>
                          <m:t>𝑐𝑜𝑟𝑒</m:t>
                        </m:r>
                      </m:sub>
                    </m:sSub>
                  </m:oMath>
                </a14:m>
                <a:endParaRPr lang="en-US" altLang="zh-CN" sz="2000" b="1" dirty="0">
                  <a:solidFill>
                    <a:srgbClr val="000000"/>
                  </a:solidFill>
                  <a:latin typeface="黑体" panose="02010609060101010101" pitchFamily="49" charset="-122"/>
                  <a:ea typeface="黑体" panose="02010609060101010101" pitchFamily="49" charset="-122"/>
                </a:endParaRPr>
              </a:p>
              <a:p>
                <a:pPr lvl="1" algn="just" defTabSz="914400">
                  <a:lnSpc>
                    <a:spcPct val="140000"/>
                  </a:lnSpc>
                  <a:defRPr/>
                </a:pPr>
                <a:r>
                  <a:rPr lang="zh-CN" altLang="en-US" sz="1800" b="1" dirty="0">
                    <a:solidFill>
                      <a:srgbClr val="000000"/>
                    </a:solidFill>
                    <a:latin typeface="黑体" panose="02010609060101010101" pitchFamily="49" charset="-122"/>
                    <a:ea typeface="黑体" panose="02010609060101010101" pitchFamily="49" charset="-122"/>
                  </a:rPr>
                  <a:t>涡流损耗</a:t>
                </a:r>
                <a14:m>
                  <m:oMath xmlns:m="http://schemas.openxmlformats.org/officeDocument/2006/math">
                    <m:sSub>
                      <m:sSubPr>
                        <m:ctrlPr>
                          <a:rPr lang="en-US" altLang="zh-CN" sz="1800" i="1" smtClean="0">
                            <a:solidFill>
                              <a:prstClr val="black"/>
                            </a:solidFill>
                            <a:latin typeface="Cambria Math" panose="02040503050406030204" pitchFamily="18" charset="0"/>
                          </a:rPr>
                        </m:ctrlPr>
                      </m:sSubPr>
                      <m:e>
                        <m:r>
                          <a:rPr lang="en-US" altLang="zh-CN" sz="1800" i="1">
                            <a:solidFill>
                              <a:prstClr val="black"/>
                            </a:solidFill>
                            <a:latin typeface="Cambria Math" panose="02040503050406030204" pitchFamily="18" charset="0"/>
                          </a:rPr>
                          <m:t>𝑅</m:t>
                        </m:r>
                      </m:e>
                      <m:sub>
                        <m:r>
                          <a:rPr lang="en-US" altLang="zh-CN" sz="1800" i="1">
                            <a:solidFill>
                              <a:prstClr val="black"/>
                            </a:solidFill>
                            <a:latin typeface="Cambria Math" panose="02040503050406030204" pitchFamily="18" charset="0"/>
                          </a:rPr>
                          <m:t>𝑎𝑐</m:t>
                        </m:r>
                        <m:r>
                          <a:rPr lang="en-US" altLang="zh-CN" sz="1800" i="1">
                            <a:solidFill>
                              <a:prstClr val="black"/>
                            </a:solidFill>
                            <a:latin typeface="Cambria Math" panose="02040503050406030204" pitchFamily="18" charset="0"/>
                          </a:rPr>
                          <m:t>_</m:t>
                        </m:r>
                        <m:r>
                          <a:rPr lang="en-US" altLang="zh-CN" sz="1800" i="1">
                            <a:solidFill>
                              <a:prstClr val="black"/>
                            </a:solidFill>
                            <a:latin typeface="Cambria Math" panose="02040503050406030204" pitchFamily="18" charset="0"/>
                          </a:rPr>
                          <m:t>𝐸</m:t>
                        </m:r>
                      </m:sub>
                    </m:sSub>
                    <m:r>
                      <a:rPr lang="en-US" altLang="zh-CN" sz="1800" i="1">
                        <a:solidFill>
                          <a:prstClr val="black"/>
                        </a:solidFill>
                        <a:latin typeface="Cambria Math" panose="02040503050406030204" pitchFamily="18" charset="0"/>
                      </a:rPr>
                      <m:t> </m:t>
                    </m:r>
                  </m:oMath>
                </a14:m>
                <a:r>
                  <a:rPr lang="zh-CN" altLang="en-US" sz="1800" b="1" dirty="0">
                    <a:solidFill>
                      <a:srgbClr val="000000"/>
                    </a:solidFill>
                    <a:latin typeface="黑体" panose="02010609060101010101" pitchFamily="49" charset="-122"/>
                    <a:ea typeface="黑体" panose="02010609060101010101" pitchFamily="49" charset="-122"/>
                  </a:rPr>
                  <a:t>：交变磁场感应出的涡流所引起的损耗</a:t>
                </a:r>
                <a:endParaRPr lang="en-US" altLang="zh-CN" sz="1800" b="1" dirty="0">
                  <a:solidFill>
                    <a:srgbClr val="000000"/>
                  </a:solidFill>
                  <a:latin typeface="黑体" panose="02010609060101010101" pitchFamily="49" charset="-122"/>
                  <a:ea typeface="黑体" panose="02010609060101010101" pitchFamily="49" charset="-122"/>
                </a:endParaRPr>
              </a:p>
              <a:p>
                <a:pPr lvl="2" algn="just" defTabSz="914400">
                  <a:lnSpc>
                    <a:spcPct val="140000"/>
                  </a:lnSpc>
                  <a:defRPr/>
                </a:pPr>
                <a:r>
                  <a:rPr lang="zh-CN" altLang="en-US" sz="1600" b="1" dirty="0">
                    <a:solidFill>
                      <a:srgbClr val="000000"/>
                    </a:solidFill>
                    <a:latin typeface="黑体" panose="02010609060101010101" pitchFamily="49" charset="-122"/>
                    <a:ea typeface="黑体" panose="02010609060101010101" pitchFamily="49" charset="-122"/>
                  </a:rPr>
                  <a:t>实验中使用铁氧体磁芯，电导率为</a:t>
                </a:r>
                <a:r>
                  <a:rPr lang="en-US" altLang="zh-CN" sz="1600" b="1" dirty="0">
                    <a:solidFill>
                      <a:srgbClr val="000000"/>
                    </a:solidFill>
                    <a:latin typeface="黑体" panose="02010609060101010101" pitchFamily="49" charset="-122"/>
                    <a:ea typeface="黑体" panose="02010609060101010101" pitchFamily="49" charset="-122"/>
                  </a:rPr>
                  <a:t>0.1 S/m</a:t>
                </a:r>
                <a:r>
                  <a:rPr lang="zh-CN" altLang="en-US" sz="1600" b="1" dirty="0">
                    <a:solidFill>
                      <a:srgbClr val="000000"/>
                    </a:solidFill>
                    <a:latin typeface="黑体" panose="02010609060101010101" pitchFamily="49" charset="-122"/>
                    <a:ea typeface="黑体" panose="02010609060101010101" pitchFamily="49" charset="-122"/>
                  </a:rPr>
                  <a:t>，</a:t>
                </a:r>
                <a:r>
                  <a:rPr lang="zh-CN" altLang="en-US" sz="1600" b="1" dirty="0">
                    <a:solidFill>
                      <a:srgbClr val="FF0000"/>
                    </a:solidFill>
                    <a:latin typeface="黑体" panose="02010609060101010101" pitchFamily="49" charset="-122"/>
                    <a:ea typeface="黑体" panose="02010609060101010101" pitchFamily="49" charset="-122"/>
                  </a:rPr>
                  <a:t>涡流损耗可以忽略不计</a:t>
                </a:r>
                <a:endParaRPr lang="en-US" altLang="zh-CN" sz="1600" b="1" dirty="0">
                  <a:solidFill>
                    <a:srgbClr val="FF0000"/>
                  </a:solidFill>
                  <a:latin typeface="黑体" panose="02010609060101010101" pitchFamily="49" charset="-122"/>
                  <a:ea typeface="黑体" panose="02010609060101010101" pitchFamily="49" charset="-122"/>
                </a:endParaRPr>
              </a:p>
              <a:p>
                <a:pPr lvl="1" algn="just" defTabSz="914400">
                  <a:lnSpc>
                    <a:spcPct val="140000"/>
                  </a:lnSpc>
                  <a:defRPr/>
                </a:pPr>
                <a:r>
                  <a:rPr lang="zh-CN" altLang="en-US" sz="1800" b="1" dirty="0">
                    <a:solidFill>
                      <a:srgbClr val="000000"/>
                    </a:solidFill>
                    <a:latin typeface="黑体" panose="02010609060101010101" pitchFamily="49" charset="-122"/>
                    <a:ea typeface="黑体" panose="02010609060101010101" pitchFamily="49" charset="-122"/>
                  </a:rPr>
                  <a:t>磁滞损耗</a:t>
                </a:r>
                <a14:m>
                  <m:oMath xmlns:m="http://schemas.openxmlformats.org/officeDocument/2006/math">
                    <m:sSub>
                      <m:sSubPr>
                        <m:ctrlPr>
                          <a:rPr lang="en-US" altLang="zh-CN" sz="1800" i="1" smtClean="0">
                            <a:solidFill>
                              <a:prstClr val="black"/>
                            </a:solidFill>
                            <a:latin typeface="Cambria Math" panose="02040503050406030204" pitchFamily="18" charset="0"/>
                          </a:rPr>
                        </m:ctrlPr>
                      </m:sSubPr>
                      <m:e>
                        <m:r>
                          <a:rPr lang="en-US" altLang="zh-CN" sz="1800" i="1">
                            <a:solidFill>
                              <a:prstClr val="black"/>
                            </a:solidFill>
                            <a:latin typeface="Cambria Math" panose="02040503050406030204" pitchFamily="18" charset="0"/>
                          </a:rPr>
                          <m:t>𝑅</m:t>
                        </m:r>
                      </m:e>
                      <m:sub>
                        <m:r>
                          <a:rPr lang="en-US" altLang="zh-CN" sz="1800" i="1">
                            <a:solidFill>
                              <a:prstClr val="black"/>
                            </a:solidFill>
                            <a:latin typeface="Cambria Math" panose="02040503050406030204" pitchFamily="18" charset="0"/>
                          </a:rPr>
                          <m:t>𝑎𝑐</m:t>
                        </m:r>
                        <m:r>
                          <a:rPr lang="en-US" altLang="zh-CN" sz="1800" i="1">
                            <a:solidFill>
                              <a:prstClr val="black"/>
                            </a:solidFill>
                            <a:latin typeface="Cambria Math" panose="02040503050406030204" pitchFamily="18" charset="0"/>
                          </a:rPr>
                          <m:t>_</m:t>
                        </m:r>
                        <m:r>
                          <a:rPr lang="en-US" altLang="zh-CN" sz="1800" i="1">
                            <a:solidFill>
                              <a:prstClr val="black"/>
                            </a:solidFill>
                            <a:latin typeface="Cambria Math" panose="02040503050406030204" pitchFamily="18" charset="0"/>
                          </a:rPr>
                          <m:t>𝐻</m:t>
                        </m:r>
                      </m:sub>
                    </m:sSub>
                  </m:oMath>
                </a14:m>
                <a:r>
                  <a:rPr lang="zh-CN" altLang="en-US" sz="1800" b="1" dirty="0">
                    <a:solidFill>
                      <a:srgbClr val="000000"/>
                    </a:solidFill>
                    <a:latin typeface="黑体" panose="02010609060101010101" pitchFamily="49" charset="-122"/>
                    <a:ea typeface="黑体" panose="02010609060101010101" pitchFamily="49" charset="-122"/>
                  </a:rPr>
                  <a:t>：在磁化过程当中由于磁滞现象所引起的损耗</a:t>
                </a:r>
                <a:endParaRPr lang="en-US" altLang="zh-CN" sz="1800" b="1" dirty="0">
                  <a:solidFill>
                    <a:srgbClr val="000000"/>
                  </a:solidFill>
                  <a:latin typeface="黑体" panose="02010609060101010101" pitchFamily="49" charset="-122"/>
                  <a:ea typeface="黑体" panose="02010609060101010101" pitchFamily="49" charset="-122"/>
                </a:endParaRPr>
              </a:p>
              <a:p>
                <a:pPr lvl="2" algn="just" defTabSz="914400">
                  <a:lnSpc>
                    <a:spcPct val="140000"/>
                  </a:lnSpc>
                  <a:defRPr/>
                </a:pPr>
                <a:r>
                  <a:rPr lang="zh-CN" altLang="en-US" sz="1600" b="1" dirty="0">
                    <a:solidFill>
                      <a:srgbClr val="000000"/>
                    </a:solidFill>
                    <a:latin typeface="黑体" panose="02010609060101010101" pitchFamily="49" charset="-122"/>
                    <a:ea typeface="黑体" panose="02010609060101010101" pitchFamily="49" charset="-122"/>
                  </a:rPr>
                  <a:t>磁滞回线所围成的面积代表单位体积材料在一个完整的磁化过程中所耗散的能量</a:t>
                </a:r>
                <a:endParaRPr lang="en-US" altLang="zh-CN" sz="1600" b="1" dirty="0">
                  <a:solidFill>
                    <a:srgbClr val="000000"/>
                  </a:solidFill>
                  <a:latin typeface="黑体" panose="02010609060101010101" pitchFamily="49" charset="-122"/>
                  <a:ea typeface="黑体" panose="02010609060101010101" pitchFamily="49" charset="-122"/>
                </a:endParaRPr>
              </a:p>
              <a:p>
                <a:pPr lvl="2" algn="just" defTabSz="914400">
                  <a:lnSpc>
                    <a:spcPct val="140000"/>
                  </a:lnSpc>
                  <a:defRPr/>
                </a:pPr>
                <a:r>
                  <a:rPr lang="zh-CN" altLang="en-US" sz="1600" b="1" dirty="0">
                    <a:solidFill>
                      <a:srgbClr val="000000"/>
                    </a:solidFill>
                    <a:latin typeface="黑体" panose="02010609060101010101" pitchFamily="49" charset="-122"/>
                    <a:ea typeface="黑体" panose="02010609060101010101" pitchFamily="49" charset="-122"/>
                  </a:rPr>
                  <a:t>磁滞回线的形状存在频率依赖性</a:t>
                </a:r>
              </a:p>
              <a:p>
                <a:pPr marL="914400" lvl="2" indent="0" algn="just" defTabSz="914400">
                  <a:lnSpc>
                    <a:spcPct val="140000"/>
                  </a:lnSpc>
                  <a:buNone/>
                  <a:defRPr/>
                </a:pPr>
                <a:endParaRPr lang="en-US" altLang="zh-CN" sz="1800" b="1" dirty="0">
                  <a:solidFill>
                    <a:srgbClr val="000000"/>
                  </a:solidFill>
                  <a:latin typeface="黑体" panose="02010609060101010101" pitchFamily="49" charset="-122"/>
                  <a:ea typeface="黑体" panose="02010609060101010101" pitchFamily="49" charset="-122"/>
                </a:endParaRPr>
              </a:p>
            </p:txBody>
          </p:sp>
        </mc:Choice>
        <mc:Fallback xmlns="">
          <p:sp>
            <p:nvSpPr>
              <p:cNvPr id="15" name="Rectangle 10">
                <a:extLst>
                  <a:ext uri="{FF2B5EF4-FFF2-40B4-BE49-F238E27FC236}">
                    <a16:creationId xmlns:a16="http://schemas.microsoft.com/office/drawing/2014/main" id="{4EE78D0A-2C7E-4042-BBD9-C1E555B4D08F}"/>
                  </a:ext>
                </a:extLst>
              </p:cNvPr>
              <p:cNvSpPr txBox="1">
                <a:spLocks noRot="1" noChangeAspect="1" noMove="1" noResize="1" noEditPoints="1" noAdjustHandles="1" noChangeArrowheads="1" noChangeShapeType="1" noTextEdit="1"/>
              </p:cNvSpPr>
              <p:nvPr/>
            </p:nvSpPr>
            <p:spPr bwMode="auto">
              <a:xfrm>
                <a:off x="119576" y="1086796"/>
                <a:ext cx="7128552" cy="5726580"/>
              </a:xfrm>
              <a:prstGeom prst="rect">
                <a:avLst/>
              </a:prstGeom>
              <a:blipFill>
                <a:blip r:embed="rId5"/>
                <a:stretch>
                  <a:fillRect l="-1369" r="-68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EB4D7D67-ADB7-4E0E-BB8B-1443D47E903D}"/>
              </a:ext>
            </a:extLst>
          </p:cNvPr>
          <p:cNvPicPr>
            <a:picLocks noChangeAspect="1"/>
          </p:cNvPicPr>
          <p:nvPr/>
        </p:nvPicPr>
        <p:blipFill rotWithShape="1">
          <a:blip r:embed="rId6">
            <a:extLst>
              <a:ext uri="{28A0092B-C50C-407E-A947-70E740481C1C}">
                <a14:useLocalDpi xmlns:a14="http://schemas.microsoft.com/office/drawing/2010/main" val="0"/>
              </a:ext>
            </a:extLst>
          </a:blip>
          <a:srcRect l="6994" t="7304" r="25453" b="5618"/>
          <a:stretch/>
        </p:blipFill>
        <p:spPr>
          <a:xfrm>
            <a:off x="9912424" y="1178660"/>
            <a:ext cx="2160000" cy="2088232"/>
          </a:xfrm>
          <a:prstGeom prst="rect">
            <a:avLst/>
          </a:prstGeom>
        </p:spPr>
      </p:pic>
      <p:sp>
        <p:nvSpPr>
          <p:cNvPr id="14" name="文本框 13">
            <a:extLst>
              <a:ext uri="{FF2B5EF4-FFF2-40B4-BE49-F238E27FC236}">
                <a16:creationId xmlns:a16="http://schemas.microsoft.com/office/drawing/2014/main" id="{76C49E84-FED7-4DEE-A7BA-C7C1570A6E66}"/>
              </a:ext>
            </a:extLst>
          </p:cNvPr>
          <p:cNvSpPr txBox="1"/>
          <p:nvPr/>
        </p:nvSpPr>
        <p:spPr>
          <a:xfrm>
            <a:off x="8243268" y="3414517"/>
            <a:ext cx="3534204" cy="276999"/>
          </a:xfrm>
          <a:prstGeom prst="rect">
            <a:avLst/>
          </a:prstGeom>
          <a:noFill/>
        </p:spPr>
        <p:txBody>
          <a:bodyPr wrap="square" rtlCol="0">
            <a:spAutoFit/>
          </a:bodyPr>
          <a:lstStyle/>
          <a:p>
            <a:pPr algn="ctr"/>
            <a:r>
              <a:rPr lang="zh-CN" altLang="en-US" sz="1200" b="1" dirty="0">
                <a:solidFill>
                  <a:srgbClr val="0000FF"/>
                </a:solidFill>
                <a:latin typeface="黑体" panose="02010609060101010101" pitchFamily="49" charset="-122"/>
                <a:ea typeface="黑体" panose="02010609060101010101" pitchFamily="49" charset="-122"/>
              </a:rPr>
              <a:t>有无磁芯磁感应强度分布图（旋转轴对称模型）</a:t>
            </a:r>
          </a:p>
        </p:txBody>
      </p:sp>
      <p:sp>
        <p:nvSpPr>
          <p:cNvPr id="18" name="文本框 17">
            <a:extLst>
              <a:ext uri="{FF2B5EF4-FFF2-40B4-BE49-F238E27FC236}">
                <a16:creationId xmlns:a16="http://schemas.microsoft.com/office/drawing/2014/main" id="{8B948165-0372-4720-A11A-478E1F0FD520}"/>
              </a:ext>
            </a:extLst>
          </p:cNvPr>
          <p:cNvSpPr txBox="1"/>
          <p:nvPr/>
        </p:nvSpPr>
        <p:spPr>
          <a:xfrm>
            <a:off x="8073314" y="6021288"/>
            <a:ext cx="3534204" cy="276999"/>
          </a:xfrm>
          <a:prstGeom prst="rect">
            <a:avLst/>
          </a:prstGeom>
          <a:noFill/>
        </p:spPr>
        <p:txBody>
          <a:bodyPr wrap="square" rtlCol="0">
            <a:spAutoFit/>
          </a:bodyPr>
          <a:lstStyle/>
          <a:p>
            <a:pPr algn="ctr"/>
            <a:r>
              <a:rPr lang="zh-CN" altLang="en-US" sz="1200" b="1" dirty="0">
                <a:solidFill>
                  <a:srgbClr val="0000FF"/>
                </a:solidFill>
                <a:latin typeface="黑体" panose="02010609060101010101" pitchFamily="49" charset="-122"/>
                <a:ea typeface="黑体" panose="02010609060101010101" pitchFamily="49" charset="-122"/>
              </a:rPr>
              <a:t>磁滞回线形状与频率的关系图</a:t>
            </a: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36D9C78A-575D-4079-BE8B-6FEDD82E2495}"/>
                  </a:ext>
                </a:extLst>
              </p:cNvPr>
              <p:cNvSpPr txBox="1"/>
              <p:nvPr/>
            </p:nvSpPr>
            <p:spPr>
              <a:xfrm>
                <a:off x="5359529" y="6335794"/>
                <a:ext cx="6139542" cy="4103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solidFill>
                                <a:srgbClr val="FF0000"/>
                              </a:solidFill>
                              <a:latin typeface="Cambria Math" panose="02040503050406030204" pitchFamily="18" charset="0"/>
                            </a:rPr>
                          </m:ctrlPr>
                        </m:sSubPr>
                        <m:e>
                          <m:r>
                            <a:rPr lang="en-US" altLang="zh-CN" sz="2000" i="1">
                              <a:solidFill>
                                <a:srgbClr val="FF0000"/>
                              </a:solidFill>
                              <a:latin typeface="Cambria Math" panose="02040503050406030204" pitchFamily="18" charset="0"/>
                            </a:rPr>
                            <m:t>𝑅</m:t>
                          </m:r>
                        </m:e>
                        <m:sub>
                          <m:r>
                            <a:rPr lang="en-US" altLang="zh-CN" sz="2000" i="1">
                              <a:solidFill>
                                <a:srgbClr val="FF0000"/>
                              </a:solidFill>
                              <a:latin typeface="Cambria Math" panose="02040503050406030204" pitchFamily="18" charset="0"/>
                            </a:rPr>
                            <m:t>𝑎𝑐</m:t>
                          </m:r>
                          <m:r>
                            <a:rPr lang="en-US" altLang="zh-CN" sz="2000" i="1">
                              <a:solidFill>
                                <a:srgbClr val="FF0000"/>
                              </a:solidFill>
                              <a:latin typeface="Cambria Math" panose="02040503050406030204" pitchFamily="18" charset="0"/>
                            </a:rPr>
                            <m:t>_</m:t>
                          </m:r>
                          <m:r>
                            <a:rPr lang="en-US" altLang="zh-CN" sz="2000" i="1">
                              <a:solidFill>
                                <a:srgbClr val="FF0000"/>
                              </a:solidFill>
                              <a:latin typeface="Cambria Math" panose="02040503050406030204" pitchFamily="18" charset="0"/>
                            </a:rPr>
                            <m:t>𝑡𝑜𝑡𝑎𝑙</m:t>
                          </m:r>
                        </m:sub>
                      </m:sSub>
                      <m:r>
                        <a:rPr lang="en-US" altLang="zh-CN" sz="2000" b="0" i="1" smtClean="0">
                          <a:solidFill>
                            <a:srgbClr val="FF0000"/>
                          </a:solidFill>
                          <a:latin typeface="Cambria Math" panose="02040503050406030204" pitchFamily="18" charset="0"/>
                        </a:rPr>
                        <m:t>=</m:t>
                      </m:r>
                      <m:sSub>
                        <m:sSubPr>
                          <m:ctrlPr>
                            <a:rPr lang="en-US" altLang="zh-CN" sz="2000" i="1">
                              <a:solidFill>
                                <a:srgbClr val="FF0000"/>
                              </a:solidFill>
                              <a:latin typeface="Cambria Math" panose="02040503050406030204" pitchFamily="18" charset="0"/>
                            </a:rPr>
                          </m:ctrlPr>
                        </m:sSubPr>
                        <m:e>
                          <m:r>
                            <a:rPr lang="en-US" altLang="zh-CN" sz="2000" i="1">
                              <a:solidFill>
                                <a:srgbClr val="FF0000"/>
                              </a:solidFill>
                              <a:latin typeface="Cambria Math" panose="02040503050406030204" pitchFamily="18" charset="0"/>
                            </a:rPr>
                            <m:t>𝑅</m:t>
                          </m:r>
                        </m:e>
                        <m:sub>
                          <m:r>
                            <a:rPr lang="en-US" altLang="zh-CN" sz="2000" i="1">
                              <a:solidFill>
                                <a:srgbClr val="FF0000"/>
                              </a:solidFill>
                              <a:latin typeface="Cambria Math" panose="02040503050406030204" pitchFamily="18" charset="0"/>
                            </a:rPr>
                            <m:t>𝑎𝑐</m:t>
                          </m:r>
                          <m:r>
                            <a:rPr lang="en-US" altLang="zh-CN" sz="2000" i="1">
                              <a:solidFill>
                                <a:srgbClr val="FF0000"/>
                              </a:solidFill>
                              <a:latin typeface="Cambria Math" panose="02040503050406030204" pitchFamily="18" charset="0"/>
                            </a:rPr>
                            <m:t>_</m:t>
                          </m:r>
                          <m:r>
                            <a:rPr lang="en-US" altLang="zh-CN" sz="2000" i="1">
                              <a:solidFill>
                                <a:srgbClr val="FF0000"/>
                              </a:solidFill>
                              <a:latin typeface="Cambria Math" panose="02040503050406030204" pitchFamily="18" charset="0"/>
                            </a:rPr>
                            <m:t>𝑐𝑜𝑖𝑙</m:t>
                          </m:r>
                        </m:sub>
                      </m:sSub>
                      <m:r>
                        <a:rPr lang="en-US" altLang="zh-CN" sz="2000" i="1">
                          <a:solidFill>
                            <a:srgbClr val="FF0000"/>
                          </a:solidFill>
                          <a:latin typeface="Cambria Math" panose="02040503050406030204" pitchFamily="18" charset="0"/>
                        </a:rPr>
                        <m:t>+</m:t>
                      </m:r>
                      <m:sSub>
                        <m:sSubPr>
                          <m:ctrlPr>
                            <a:rPr lang="en-US" altLang="zh-CN" sz="2000" i="1">
                              <a:solidFill>
                                <a:srgbClr val="FF0000"/>
                              </a:solidFill>
                              <a:latin typeface="Cambria Math" panose="02040503050406030204" pitchFamily="18" charset="0"/>
                            </a:rPr>
                          </m:ctrlPr>
                        </m:sSubPr>
                        <m:e>
                          <m:r>
                            <a:rPr lang="en-US" altLang="zh-CN" sz="2000" i="1">
                              <a:solidFill>
                                <a:srgbClr val="FF0000"/>
                              </a:solidFill>
                              <a:latin typeface="Cambria Math" panose="02040503050406030204" pitchFamily="18" charset="0"/>
                            </a:rPr>
                            <m:t>𝑅</m:t>
                          </m:r>
                        </m:e>
                        <m:sub>
                          <m:r>
                            <a:rPr lang="en-US" altLang="zh-CN" sz="2000" i="1">
                              <a:solidFill>
                                <a:srgbClr val="FF0000"/>
                              </a:solidFill>
                              <a:latin typeface="Cambria Math" panose="02040503050406030204" pitchFamily="18" charset="0"/>
                            </a:rPr>
                            <m:t>𝑎𝑐</m:t>
                          </m:r>
                          <m:r>
                            <a:rPr lang="en-US" altLang="zh-CN" sz="2000" i="1">
                              <a:solidFill>
                                <a:srgbClr val="FF0000"/>
                              </a:solidFill>
                              <a:latin typeface="Cambria Math" panose="02040503050406030204" pitchFamily="18" charset="0"/>
                            </a:rPr>
                            <m:t>_</m:t>
                          </m:r>
                          <m:r>
                            <a:rPr lang="en-US" altLang="zh-CN" sz="2000" i="1">
                              <a:solidFill>
                                <a:srgbClr val="FF0000"/>
                              </a:solidFill>
                              <a:latin typeface="Cambria Math" panose="02040503050406030204" pitchFamily="18" charset="0"/>
                            </a:rPr>
                            <m:t>𝐻</m:t>
                          </m:r>
                        </m:sub>
                      </m:sSub>
                    </m:oMath>
                  </m:oMathPara>
                </a14:m>
                <a:endParaRPr lang="zh-CN" altLang="en-US" sz="2000" dirty="0">
                  <a:solidFill>
                    <a:srgbClr val="FF0000"/>
                  </a:solidFill>
                </a:endParaRPr>
              </a:p>
            </p:txBody>
          </p:sp>
        </mc:Choice>
        <mc:Fallback xmlns="">
          <p:sp>
            <p:nvSpPr>
              <p:cNvPr id="12" name="文本框 11">
                <a:extLst>
                  <a:ext uri="{FF2B5EF4-FFF2-40B4-BE49-F238E27FC236}">
                    <a16:creationId xmlns:a16="http://schemas.microsoft.com/office/drawing/2014/main" id="{36D9C78A-575D-4079-BE8B-6FEDD82E2495}"/>
                  </a:ext>
                </a:extLst>
              </p:cNvPr>
              <p:cNvSpPr txBox="1">
                <a:spLocks noRot="1" noChangeAspect="1" noMove="1" noResize="1" noEditPoints="1" noAdjustHandles="1" noChangeArrowheads="1" noChangeShapeType="1" noTextEdit="1"/>
              </p:cNvSpPr>
              <p:nvPr/>
            </p:nvSpPr>
            <p:spPr>
              <a:xfrm>
                <a:off x="5359529" y="6335794"/>
                <a:ext cx="6139542" cy="410305"/>
              </a:xfrm>
              <a:prstGeom prst="rect">
                <a:avLst/>
              </a:prstGeom>
              <a:blipFill>
                <a:blip r:embed="rId8"/>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14568500"/>
      </p:ext>
    </p:extLst>
  </p:cSld>
  <p:clrMapOvr>
    <a:masterClrMapping/>
  </p:clrMapOvr>
  <p:transition advTm="1359"/>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7</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磁芯线圈损耗建模方案</a:t>
            </a:r>
          </a:p>
        </p:txBody>
      </p:sp>
      <mc:AlternateContent xmlns:mc="http://schemas.openxmlformats.org/markup-compatibility/2006" xmlns:a14="http://schemas.microsoft.com/office/drawing/2010/main">
        <mc:Choice Requires="a14">
          <p:sp>
            <p:nvSpPr>
              <p:cNvPr id="15" name="Rectangle 10">
                <a:extLst>
                  <a:ext uri="{FF2B5EF4-FFF2-40B4-BE49-F238E27FC236}">
                    <a16:creationId xmlns:a16="http://schemas.microsoft.com/office/drawing/2014/main" id="{4EE78D0A-2C7E-4042-BBD9-C1E555B4D08F}"/>
                  </a:ext>
                </a:extLst>
              </p:cNvPr>
              <p:cNvSpPr txBox="1">
                <a:spLocks noChangeArrowheads="1"/>
              </p:cNvSpPr>
              <p:nvPr/>
            </p:nvSpPr>
            <p:spPr bwMode="auto">
              <a:xfrm>
                <a:off x="197574" y="1052736"/>
                <a:ext cx="11796852" cy="572658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0" fontAlgn="base" hangingPunct="0">
                  <a:spcBef>
                    <a:spcPct val="20000"/>
                  </a:spcBef>
                  <a:spcAft>
                    <a:spcPct val="0"/>
                  </a:spcAft>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914400">
                  <a:lnSpc>
                    <a:spcPct val="130000"/>
                  </a:lnSpc>
                  <a:buNone/>
                  <a:defRPr/>
                </a:pPr>
                <a:r>
                  <a:rPr lang="zh-CN" altLang="en-US" sz="2400" b="1" dirty="0">
                    <a:solidFill>
                      <a:srgbClr val="000000"/>
                    </a:solidFill>
                    <a:latin typeface="黑体" panose="02010609060101010101" pitchFamily="49" charset="-122"/>
                    <a:ea typeface="黑体" panose="02010609060101010101" pitchFamily="49" charset="-122"/>
                  </a:rPr>
                  <a:t>磁芯线圈的损耗</a:t>
                </a:r>
                <a:endParaRPr lang="en-US" altLang="zh-CN" sz="1800" b="1" dirty="0">
                  <a:solidFill>
                    <a:srgbClr val="000000"/>
                  </a:solidFill>
                  <a:latin typeface="黑体" panose="02010609060101010101" pitchFamily="49" charset="-122"/>
                  <a:ea typeface="黑体" panose="02010609060101010101" pitchFamily="49" charset="-122"/>
                </a:endParaRPr>
              </a:p>
              <a:p>
                <a:pPr marL="0" indent="0" algn="just" defTabSz="914400">
                  <a:lnSpc>
                    <a:spcPct val="130000"/>
                  </a:lnSpc>
                  <a:buNone/>
                  <a:defRPr/>
                </a:pPr>
                <a14:m>
                  <m:oMathPara xmlns:m="http://schemas.openxmlformats.org/officeDocument/2006/math">
                    <m:oMathParaPr>
                      <m:jc m:val="centerGroup"/>
                    </m:oMathParaPr>
                    <m:oMath xmlns:m="http://schemas.openxmlformats.org/officeDocument/2006/math">
                      <m:sSub>
                        <m:sSubPr>
                          <m:ctrlPr>
                            <a:rPr lang="en-US" altLang="zh-CN" sz="2000" i="1" smtClean="0">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𝑅</m:t>
                          </m:r>
                        </m:e>
                        <m:sub>
                          <m:r>
                            <a:rPr lang="en-US" altLang="zh-CN" sz="2000" i="1">
                              <a:solidFill>
                                <a:schemeClr val="tx1"/>
                              </a:solidFill>
                              <a:latin typeface="Cambria Math" panose="02040503050406030204" pitchFamily="18" charset="0"/>
                            </a:rPr>
                            <m:t>𝑎𝑐</m:t>
                          </m:r>
                          <m:r>
                            <a:rPr lang="en-US" altLang="zh-CN" sz="2000" i="1">
                              <a:solidFill>
                                <a:schemeClr val="tx1"/>
                              </a:solidFill>
                              <a:latin typeface="Cambria Math" panose="02040503050406030204" pitchFamily="18" charset="0"/>
                            </a:rPr>
                            <m:t>_</m:t>
                          </m:r>
                          <m:r>
                            <a:rPr lang="en-US" altLang="zh-CN" sz="2000" i="1">
                              <a:solidFill>
                                <a:schemeClr val="tx1"/>
                              </a:solidFill>
                              <a:latin typeface="Cambria Math" panose="02040503050406030204" pitchFamily="18" charset="0"/>
                            </a:rPr>
                            <m:t>𝑡𝑜𝑡𝑎𝑙</m:t>
                          </m:r>
                        </m:sub>
                      </m:sSub>
                      <m:r>
                        <a:rPr lang="en-US" altLang="zh-CN" sz="2000" i="1">
                          <a:solidFill>
                            <a:schemeClr val="tx1"/>
                          </a:solidFill>
                          <a:latin typeface="Cambria Math" panose="02040503050406030204" pitchFamily="18" charset="0"/>
                        </a:rPr>
                        <m:t>=</m:t>
                      </m:r>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𝑅</m:t>
                          </m:r>
                        </m:e>
                        <m:sub>
                          <m:r>
                            <a:rPr lang="en-US" altLang="zh-CN" sz="2000" i="1">
                              <a:solidFill>
                                <a:schemeClr val="tx1"/>
                              </a:solidFill>
                              <a:latin typeface="Cambria Math" panose="02040503050406030204" pitchFamily="18" charset="0"/>
                            </a:rPr>
                            <m:t>𝑎𝑐</m:t>
                          </m:r>
                          <m:r>
                            <a:rPr lang="en-US" altLang="zh-CN" sz="2000" i="1">
                              <a:solidFill>
                                <a:schemeClr val="tx1"/>
                              </a:solidFill>
                              <a:latin typeface="Cambria Math" panose="02040503050406030204" pitchFamily="18" charset="0"/>
                            </a:rPr>
                            <m:t>_</m:t>
                          </m:r>
                          <m:r>
                            <a:rPr lang="en-US" altLang="zh-CN" sz="2000" i="1">
                              <a:solidFill>
                                <a:schemeClr val="tx1"/>
                              </a:solidFill>
                              <a:latin typeface="Cambria Math" panose="02040503050406030204" pitchFamily="18" charset="0"/>
                            </a:rPr>
                            <m:t>𝑐𝑜𝑖𝑙</m:t>
                          </m:r>
                        </m:sub>
                      </m:sSub>
                      <m:r>
                        <a:rPr lang="en-US" altLang="zh-CN" sz="2000" i="1">
                          <a:solidFill>
                            <a:schemeClr val="tx1"/>
                          </a:solidFill>
                          <a:latin typeface="Cambria Math" panose="02040503050406030204" pitchFamily="18" charset="0"/>
                        </a:rPr>
                        <m:t>+</m:t>
                      </m:r>
                      <m:sSub>
                        <m:sSubPr>
                          <m:ctrlPr>
                            <a:rPr lang="en-US" altLang="zh-CN" sz="2000" i="1">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𝑅</m:t>
                          </m:r>
                        </m:e>
                        <m:sub>
                          <m:r>
                            <a:rPr lang="en-US" altLang="zh-CN" sz="2000" i="1">
                              <a:solidFill>
                                <a:schemeClr val="tx1"/>
                              </a:solidFill>
                              <a:latin typeface="Cambria Math" panose="02040503050406030204" pitchFamily="18" charset="0"/>
                            </a:rPr>
                            <m:t>𝑎𝑐</m:t>
                          </m:r>
                          <m:r>
                            <a:rPr lang="en-US" altLang="zh-CN" sz="2000" i="1">
                              <a:solidFill>
                                <a:schemeClr val="tx1"/>
                              </a:solidFill>
                              <a:latin typeface="Cambria Math" panose="02040503050406030204" pitchFamily="18" charset="0"/>
                            </a:rPr>
                            <m:t>_</m:t>
                          </m:r>
                          <m:r>
                            <a:rPr lang="en-US" altLang="zh-CN" sz="2000" i="1">
                              <a:solidFill>
                                <a:schemeClr val="tx1"/>
                              </a:solidFill>
                              <a:latin typeface="Cambria Math" panose="02040503050406030204" pitchFamily="18" charset="0"/>
                            </a:rPr>
                            <m:t>𝐻</m:t>
                          </m:r>
                        </m:sub>
                      </m:sSub>
                    </m:oMath>
                  </m:oMathPara>
                </a14:m>
                <a:endParaRPr lang="en-US" altLang="zh-CN" sz="2000" i="1" dirty="0">
                  <a:solidFill>
                    <a:prstClr val="black"/>
                  </a:solidFill>
                  <a:latin typeface="Cambria Math" panose="02040503050406030204" pitchFamily="18" charset="0"/>
                </a:endParaRPr>
              </a:p>
              <a:p>
                <a:pPr algn="just" defTabSz="914400">
                  <a:lnSpc>
                    <a:spcPct val="130000"/>
                  </a:lnSpc>
                  <a:defRPr/>
                </a:pPr>
                <a:r>
                  <a:rPr lang="zh-CN" altLang="en-US" sz="2000" b="1" dirty="0">
                    <a:solidFill>
                      <a:srgbClr val="000000"/>
                    </a:solidFill>
                    <a:latin typeface="黑体" panose="02010609060101010101" pitchFamily="49" charset="-122"/>
                    <a:ea typeface="黑体" panose="02010609060101010101" pitchFamily="49" charset="-122"/>
                  </a:rPr>
                  <a:t>难点：磁芯线圈的损耗由两部分构成，需要分别得到两部分的损耗进行理解，而测试只能得到磁芯线圈的总损耗</a:t>
                </a:r>
                <a:endParaRPr lang="en-US" altLang="zh-CN" sz="2000" b="1" dirty="0">
                  <a:solidFill>
                    <a:srgbClr val="000000"/>
                  </a:solidFill>
                  <a:latin typeface="黑体" panose="02010609060101010101" pitchFamily="49" charset="-122"/>
                  <a:ea typeface="黑体" panose="02010609060101010101" pitchFamily="49" charset="-122"/>
                </a:endParaRPr>
              </a:p>
              <a:p>
                <a:pPr algn="just" defTabSz="914400">
                  <a:lnSpc>
                    <a:spcPct val="130000"/>
                  </a:lnSpc>
                  <a:defRPr/>
                </a:pPr>
                <a:r>
                  <a:rPr lang="zh-CN" altLang="en-US" sz="2000" b="1" dirty="0">
                    <a:solidFill>
                      <a:srgbClr val="000000"/>
                    </a:solidFill>
                    <a:latin typeface="黑体" panose="02010609060101010101" pitchFamily="49" charset="-122"/>
                    <a:ea typeface="黑体" panose="02010609060101010101" pitchFamily="49" charset="-122"/>
                  </a:rPr>
                  <a:t>解决方案</a:t>
                </a:r>
                <a:endParaRPr lang="en-US" altLang="zh-CN" sz="2000" b="1" dirty="0">
                  <a:solidFill>
                    <a:srgbClr val="000000"/>
                  </a:solidFill>
                  <a:latin typeface="黑体" panose="02010609060101010101" pitchFamily="49" charset="-122"/>
                  <a:ea typeface="黑体" panose="02010609060101010101" pitchFamily="49" charset="-122"/>
                </a:endParaRPr>
              </a:p>
              <a:p>
                <a:pPr lvl="1" algn="just" defTabSz="914400">
                  <a:lnSpc>
                    <a:spcPct val="130000"/>
                  </a:lnSpc>
                  <a:defRPr/>
                </a:pPr>
                <a:r>
                  <a:rPr lang="zh-CN" altLang="en-US" sz="1800" b="1" dirty="0">
                    <a:solidFill>
                      <a:srgbClr val="000000"/>
                    </a:solidFill>
                    <a:latin typeface="黑体" panose="02010609060101010101" pitchFamily="49" charset="-122"/>
                    <a:ea typeface="黑体" panose="02010609060101010101" pitchFamily="49" charset="-122"/>
                  </a:rPr>
                  <a:t>修正仿真中的空气芯线圈的参数，使得空气芯线圈的仿真结果和测试结果尽可能接近，认为</a:t>
                </a:r>
                <a:r>
                  <a:rPr lang="zh-CN" altLang="en-US" sz="1800" b="1" dirty="0">
                    <a:solidFill>
                      <a:srgbClr val="FF0000"/>
                    </a:solidFill>
                    <a:latin typeface="黑体" panose="02010609060101010101" pitchFamily="49" charset="-122"/>
                    <a:ea typeface="黑体" panose="02010609060101010101" pitchFamily="49" charset="-122"/>
                  </a:rPr>
                  <a:t>线圈部分的仿真模型与实际线圈已经尽量接近</a:t>
                </a:r>
                <a:endParaRPr lang="en-US" altLang="zh-CN" sz="1800" b="1" dirty="0">
                  <a:solidFill>
                    <a:srgbClr val="FF0000"/>
                  </a:solidFill>
                  <a:latin typeface="黑体" panose="02010609060101010101" pitchFamily="49" charset="-122"/>
                  <a:ea typeface="黑体" panose="02010609060101010101" pitchFamily="49" charset="-122"/>
                </a:endParaRPr>
              </a:p>
              <a:p>
                <a:pPr lvl="2" algn="just" defTabSz="914400">
                  <a:lnSpc>
                    <a:spcPct val="130000"/>
                  </a:lnSpc>
                  <a:defRPr/>
                </a:pPr>
                <a:r>
                  <a:rPr lang="zh-CN" altLang="en-US" sz="1600" b="1" dirty="0">
                    <a:solidFill>
                      <a:srgbClr val="000000"/>
                    </a:solidFill>
                    <a:latin typeface="黑体" panose="02010609060101010101" pitchFamily="49" charset="-122"/>
                    <a:ea typeface="黑体" panose="02010609060101010101" pitchFamily="49" charset="-122"/>
                  </a:rPr>
                  <a:t>线圈电感</a:t>
                </a:r>
                <a:endParaRPr lang="en-US" altLang="zh-CN" sz="1600" b="1" dirty="0">
                  <a:solidFill>
                    <a:srgbClr val="000000"/>
                  </a:solidFill>
                  <a:latin typeface="黑体" panose="02010609060101010101" pitchFamily="49" charset="-122"/>
                  <a:ea typeface="黑体" panose="02010609060101010101" pitchFamily="49" charset="-122"/>
                </a:endParaRPr>
              </a:p>
              <a:p>
                <a:pPr lvl="2" algn="just" defTabSz="914400">
                  <a:lnSpc>
                    <a:spcPct val="130000"/>
                  </a:lnSpc>
                  <a:defRPr/>
                </a:pPr>
                <a:r>
                  <a:rPr lang="zh-CN" altLang="en-US" sz="1600" b="1" dirty="0">
                    <a:solidFill>
                      <a:srgbClr val="000000"/>
                    </a:solidFill>
                    <a:latin typeface="黑体" panose="02010609060101010101" pitchFamily="49" charset="-122"/>
                    <a:ea typeface="黑体" panose="02010609060101010101" pitchFamily="49" charset="-122"/>
                  </a:rPr>
                  <a:t>线圈电阻</a:t>
                </a:r>
                <a:endParaRPr lang="en-US" altLang="zh-CN" sz="1600" b="1" dirty="0">
                  <a:solidFill>
                    <a:srgbClr val="000000"/>
                  </a:solidFill>
                  <a:latin typeface="黑体" panose="02010609060101010101" pitchFamily="49" charset="-122"/>
                  <a:ea typeface="黑体" panose="02010609060101010101" pitchFamily="49" charset="-122"/>
                </a:endParaRPr>
              </a:p>
              <a:p>
                <a:pPr lvl="1" algn="just" defTabSz="914400">
                  <a:lnSpc>
                    <a:spcPct val="130000"/>
                  </a:lnSpc>
                  <a:defRPr/>
                </a:pPr>
                <a:r>
                  <a:rPr lang="zh-CN" altLang="en-US" sz="1800" b="1" dirty="0">
                    <a:solidFill>
                      <a:srgbClr val="000000"/>
                    </a:solidFill>
                    <a:latin typeface="黑体" panose="02010609060101010101" pitchFamily="49" charset="-122"/>
                    <a:ea typeface="黑体" panose="02010609060101010101" pitchFamily="49" charset="-122"/>
                  </a:rPr>
                  <a:t>修正仿真中的磁芯参数，使得磁芯线圈的仿真结果和测试结果尽可能接近，认为</a:t>
                </a:r>
                <a:r>
                  <a:rPr lang="zh-CN" altLang="en-US" sz="1800" b="1" dirty="0">
                    <a:solidFill>
                      <a:srgbClr val="FF0000"/>
                    </a:solidFill>
                    <a:latin typeface="黑体" panose="02010609060101010101" pitchFamily="49" charset="-122"/>
                    <a:ea typeface="黑体" panose="02010609060101010101" pitchFamily="49" charset="-122"/>
                  </a:rPr>
                  <a:t>磁芯部分的仿真模型与实际磁芯已经尽量接近</a:t>
                </a:r>
                <a:endParaRPr lang="en-US" altLang="zh-CN" sz="1800" b="1" dirty="0">
                  <a:solidFill>
                    <a:srgbClr val="FF0000"/>
                  </a:solidFill>
                  <a:latin typeface="黑体" panose="02010609060101010101" pitchFamily="49" charset="-122"/>
                  <a:ea typeface="黑体" panose="02010609060101010101" pitchFamily="49" charset="-122"/>
                </a:endParaRPr>
              </a:p>
              <a:p>
                <a:pPr lvl="2" algn="just" defTabSz="914400">
                  <a:lnSpc>
                    <a:spcPct val="130000"/>
                  </a:lnSpc>
                  <a:defRPr/>
                </a:pPr>
                <a:r>
                  <a:rPr lang="zh-CN" altLang="en-US" sz="1600" b="1" dirty="0">
                    <a:solidFill>
                      <a:srgbClr val="000000"/>
                    </a:solidFill>
                    <a:latin typeface="黑体" panose="02010609060101010101" pitchFamily="49" charset="-122"/>
                    <a:ea typeface="黑体" panose="02010609060101010101" pitchFamily="49" charset="-122"/>
                  </a:rPr>
                  <a:t>线圈电感</a:t>
                </a:r>
                <a:endParaRPr lang="en-US" altLang="zh-CN" sz="1600" b="1" dirty="0">
                  <a:solidFill>
                    <a:srgbClr val="000000"/>
                  </a:solidFill>
                  <a:latin typeface="黑体" panose="02010609060101010101" pitchFamily="49" charset="-122"/>
                  <a:ea typeface="黑体" panose="02010609060101010101" pitchFamily="49" charset="-122"/>
                </a:endParaRPr>
              </a:p>
              <a:p>
                <a:pPr lvl="1" algn="just" defTabSz="914400">
                  <a:lnSpc>
                    <a:spcPct val="130000"/>
                  </a:lnSpc>
                  <a:defRPr/>
                </a:pPr>
                <a:r>
                  <a:rPr lang="zh-CN" altLang="en-US" sz="1800" b="1" dirty="0">
                    <a:solidFill>
                      <a:srgbClr val="000000"/>
                    </a:solidFill>
                    <a:latin typeface="黑体" panose="02010609060101010101" pitchFamily="49" charset="-122"/>
                    <a:ea typeface="黑体" panose="02010609060101010101" pitchFamily="49" charset="-122"/>
                  </a:rPr>
                  <a:t>修正完成后，在磁芯线圈中认为线圈部分的损耗为 </a:t>
                </a:r>
                <a14:m>
                  <m:oMath xmlns:m="http://schemas.openxmlformats.org/officeDocument/2006/math">
                    <m:r>
                      <a:rPr lang="en-US" altLang="zh-CN" sz="1800" b="1" i="0" smtClean="0">
                        <a:solidFill>
                          <a:srgbClr val="000000"/>
                        </a:solidFill>
                        <a:latin typeface="Cambria Math" panose="02040503050406030204" pitchFamily="18" charset="0"/>
                        <a:ea typeface="黑体" panose="02010609060101010101" pitchFamily="49" charset="-122"/>
                      </a:rPr>
                      <m:t> </m:t>
                    </m:r>
                    <m:sSub>
                      <m:sSubPr>
                        <m:ctrlPr>
                          <a:rPr lang="en-US" altLang="zh-CN" sz="1800" b="1" i="1" smtClean="0">
                            <a:solidFill>
                              <a:srgbClr val="FF0000"/>
                            </a:solidFill>
                            <a:latin typeface="Cambria Math" panose="02040503050406030204" pitchFamily="18" charset="0"/>
                            <a:ea typeface="黑体" panose="02010609060101010101" pitchFamily="49" charset="-122"/>
                          </a:rPr>
                        </m:ctrlPr>
                      </m:sSubPr>
                      <m:e>
                        <m:r>
                          <a:rPr lang="en-US" altLang="zh-CN" sz="1800" b="1">
                            <a:solidFill>
                              <a:srgbClr val="FF0000"/>
                            </a:solidFill>
                            <a:latin typeface="Cambria Math" panose="02040503050406030204" pitchFamily="18" charset="0"/>
                            <a:ea typeface="黑体" panose="02010609060101010101" pitchFamily="49" charset="-122"/>
                          </a:rPr>
                          <m:t>𝑅</m:t>
                        </m:r>
                      </m:e>
                      <m:sub>
                        <m:r>
                          <a:rPr lang="en-US" altLang="zh-CN" sz="1800" b="1">
                            <a:solidFill>
                              <a:srgbClr val="FF0000"/>
                            </a:solidFill>
                            <a:latin typeface="Cambria Math" panose="02040503050406030204" pitchFamily="18" charset="0"/>
                            <a:ea typeface="黑体" panose="02010609060101010101" pitchFamily="49" charset="-122"/>
                          </a:rPr>
                          <m:t>𝑎𝑐</m:t>
                        </m:r>
                        <m:r>
                          <a:rPr lang="en-US" altLang="zh-CN" sz="1800" b="1">
                            <a:solidFill>
                              <a:srgbClr val="FF0000"/>
                            </a:solidFill>
                            <a:latin typeface="Cambria Math" panose="02040503050406030204" pitchFamily="18" charset="0"/>
                            <a:ea typeface="黑体" panose="02010609060101010101" pitchFamily="49" charset="-122"/>
                          </a:rPr>
                          <m:t>_</m:t>
                        </m:r>
                        <m:r>
                          <a:rPr lang="en-US" altLang="zh-CN" sz="1800" b="1">
                            <a:solidFill>
                              <a:srgbClr val="FF0000"/>
                            </a:solidFill>
                            <a:latin typeface="Cambria Math" panose="02040503050406030204" pitchFamily="18" charset="0"/>
                            <a:ea typeface="黑体" panose="02010609060101010101" pitchFamily="49" charset="-122"/>
                          </a:rPr>
                          <m:t>𝑐𝑜𝑖𝑙</m:t>
                        </m:r>
                        <m:r>
                          <a:rPr lang="en-US" altLang="zh-CN" sz="1800" b="1">
                            <a:solidFill>
                              <a:srgbClr val="FF0000"/>
                            </a:solidFill>
                            <a:latin typeface="Cambria Math" panose="02040503050406030204" pitchFamily="18" charset="0"/>
                            <a:ea typeface="黑体" panose="02010609060101010101" pitchFamily="49" charset="-122"/>
                          </a:rPr>
                          <m:t>_</m:t>
                        </m:r>
                        <m:r>
                          <a:rPr lang="en-US" altLang="zh-CN" sz="1800" b="1">
                            <a:solidFill>
                              <a:srgbClr val="FF0000"/>
                            </a:solidFill>
                            <a:latin typeface="Cambria Math" panose="02040503050406030204" pitchFamily="18" charset="0"/>
                            <a:ea typeface="黑体" panose="02010609060101010101" pitchFamily="49" charset="-122"/>
                          </a:rPr>
                          <m:t>𝑠𝑖𝑚𝑢</m:t>
                        </m:r>
                      </m:sub>
                    </m:sSub>
                  </m:oMath>
                </a14:m>
                <a:endParaRPr lang="en-US" altLang="zh-CN" sz="1800" b="1" dirty="0">
                  <a:solidFill>
                    <a:srgbClr val="000000"/>
                  </a:solidFill>
                  <a:latin typeface="黑体" panose="02010609060101010101" pitchFamily="49" charset="-122"/>
                  <a:ea typeface="黑体" panose="02010609060101010101" pitchFamily="49" charset="-122"/>
                </a:endParaRPr>
              </a:p>
              <a:p>
                <a:pPr lvl="1" algn="just" defTabSz="914400">
                  <a:lnSpc>
                    <a:spcPct val="130000"/>
                  </a:lnSpc>
                  <a:defRPr/>
                </a:pPr>
                <a:r>
                  <a:rPr lang="zh-CN" altLang="en-US" sz="1800" b="1" dirty="0">
                    <a:solidFill>
                      <a:srgbClr val="000000"/>
                    </a:solidFill>
                    <a:latin typeface="黑体" panose="02010609060101010101" pitchFamily="49" charset="-122"/>
                    <a:ea typeface="黑体" panose="02010609060101010101" pitchFamily="49" charset="-122"/>
                  </a:rPr>
                  <a:t>利用</a:t>
                </a:r>
                <a14:m>
                  <m:oMath xmlns:m="http://schemas.openxmlformats.org/officeDocument/2006/math">
                    <m:sSub>
                      <m:sSubPr>
                        <m:ctrlPr>
                          <a:rPr lang="en-US" altLang="zh-CN" sz="1800" i="1" smtClean="0">
                            <a:solidFill>
                              <a:srgbClr val="FF0000"/>
                            </a:solidFill>
                            <a:latin typeface="Cambria Math" panose="02040503050406030204" pitchFamily="18" charset="0"/>
                          </a:rPr>
                        </m:ctrlPr>
                      </m:sSubPr>
                      <m:e>
                        <m:r>
                          <a:rPr lang="en-US" altLang="zh-CN" sz="1800" i="1">
                            <a:solidFill>
                              <a:srgbClr val="FF0000"/>
                            </a:solidFill>
                            <a:latin typeface="Cambria Math" panose="02040503050406030204" pitchFamily="18" charset="0"/>
                          </a:rPr>
                          <m:t>𝑅</m:t>
                        </m:r>
                      </m:e>
                      <m:sub>
                        <m:r>
                          <a:rPr lang="en-US" altLang="zh-CN" sz="1800" i="1">
                            <a:solidFill>
                              <a:srgbClr val="FF0000"/>
                            </a:solidFill>
                            <a:latin typeface="Cambria Math" panose="02040503050406030204" pitchFamily="18" charset="0"/>
                          </a:rPr>
                          <m:t>𝑎𝑐</m:t>
                        </m:r>
                        <m:r>
                          <a:rPr lang="en-US" altLang="zh-CN" sz="1800" i="1">
                            <a:solidFill>
                              <a:srgbClr val="FF0000"/>
                            </a:solidFill>
                            <a:latin typeface="Cambria Math" panose="02040503050406030204" pitchFamily="18" charset="0"/>
                          </a:rPr>
                          <m:t>_</m:t>
                        </m:r>
                        <m:r>
                          <a:rPr lang="en-US" altLang="zh-CN" sz="1800" i="1">
                            <a:solidFill>
                              <a:srgbClr val="FF0000"/>
                            </a:solidFill>
                            <a:latin typeface="Cambria Math" panose="02040503050406030204" pitchFamily="18" charset="0"/>
                          </a:rPr>
                          <m:t>𝐻</m:t>
                        </m:r>
                      </m:sub>
                    </m:sSub>
                    <m:r>
                      <a:rPr lang="en-US" altLang="zh-CN" sz="1800" b="0" i="1" smtClean="0">
                        <a:solidFill>
                          <a:schemeClr val="tx1"/>
                        </a:solidFill>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𝑅</m:t>
                        </m:r>
                      </m:e>
                      <m:sub>
                        <m:r>
                          <a:rPr lang="en-US" altLang="zh-CN" sz="1800" i="1">
                            <a:latin typeface="Cambria Math" panose="02040503050406030204" pitchFamily="18" charset="0"/>
                          </a:rPr>
                          <m:t>𝑎𝑐</m:t>
                        </m:r>
                        <m:r>
                          <a:rPr lang="en-US" altLang="zh-CN" sz="1800" i="1">
                            <a:latin typeface="Cambria Math" panose="02040503050406030204" pitchFamily="18" charset="0"/>
                          </a:rPr>
                          <m:t>_</m:t>
                        </m:r>
                        <m:r>
                          <a:rPr lang="en-US" altLang="zh-CN" sz="1800" i="1">
                            <a:latin typeface="Cambria Math" panose="02040503050406030204" pitchFamily="18" charset="0"/>
                          </a:rPr>
                          <m:t>𝑡𝑜𝑡𝑎𝑙</m:t>
                        </m:r>
                        <m:r>
                          <a:rPr lang="en-US" altLang="zh-CN" sz="1800" b="0" i="1" smtClean="0">
                            <a:latin typeface="Cambria Math" panose="02040503050406030204" pitchFamily="18" charset="0"/>
                          </a:rPr>
                          <m:t>_</m:t>
                        </m:r>
                        <m:r>
                          <a:rPr lang="en-US" altLang="zh-CN" sz="1800" b="0" i="1" smtClean="0">
                            <a:latin typeface="Cambria Math" panose="02040503050406030204" pitchFamily="18" charset="0"/>
                          </a:rPr>
                          <m:t>𝑡𝑒𝑠𝑡</m:t>
                        </m:r>
                      </m:sub>
                    </m:sSub>
                    <m:r>
                      <a:rPr lang="en-US" altLang="zh-CN" sz="1800" b="1" dirty="0">
                        <a:solidFill>
                          <a:srgbClr val="000000"/>
                        </a:solidFill>
                        <a:latin typeface="Cambria Math" panose="02040503050406030204" pitchFamily="18" charset="0"/>
                      </a:rPr>
                      <m:t>−</m:t>
                    </m:r>
                  </m:oMath>
                </a14:m>
                <a:r>
                  <a:rPr lang="en-US" altLang="zh-CN" sz="1800" dirty="0"/>
                  <a:t> </a:t>
                </a:r>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𝑅</m:t>
                        </m:r>
                      </m:e>
                      <m:sub>
                        <m:r>
                          <a:rPr lang="en-US" altLang="zh-CN" sz="1800" i="1">
                            <a:latin typeface="Cambria Math" panose="02040503050406030204" pitchFamily="18" charset="0"/>
                          </a:rPr>
                          <m:t>𝑎𝑐</m:t>
                        </m:r>
                        <m:r>
                          <a:rPr lang="en-US" altLang="zh-CN" sz="1800" i="1">
                            <a:latin typeface="Cambria Math" panose="02040503050406030204" pitchFamily="18" charset="0"/>
                          </a:rPr>
                          <m:t>_</m:t>
                        </m:r>
                        <m:r>
                          <a:rPr lang="en-US" altLang="zh-CN" sz="1800" i="1">
                            <a:latin typeface="Cambria Math" panose="02040503050406030204" pitchFamily="18" charset="0"/>
                          </a:rPr>
                          <m:t>𝑐𝑜𝑖𝑙</m:t>
                        </m:r>
                        <m:r>
                          <a:rPr lang="en-US" altLang="zh-CN" sz="1800" b="0" i="1" smtClean="0">
                            <a:latin typeface="Cambria Math" panose="02040503050406030204" pitchFamily="18" charset="0"/>
                          </a:rPr>
                          <m:t>_</m:t>
                        </m:r>
                        <m:r>
                          <a:rPr lang="en-US" altLang="zh-CN" sz="1800" b="0" i="1" smtClean="0">
                            <a:latin typeface="Cambria Math" panose="02040503050406030204" pitchFamily="18" charset="0"/>
                          </a:rPr>
                          <m:t>𝑠𝑖𝑚𝑢</m:t>
                        </m:r>
                      </m:sub>
                    </m:sSub>
                  </m:oMath>
                </a14:m>
                <a:r>
                  <a:rPr lang="zh-CN" altLang="en-US" sz="1800" b="1" dirty="0">
                    <a:solidFill>
                      <a:srgbClr val="000000"/>
                    </a:solidFill>
                    <a:latin typeface="黑体" panose="02010609060101010101" pitchFamily="49" charset="-122"/>
                    <a:ea typeface="黑体" panose="02010609060101010101" pitchFamily="49" charset="-122"/>
                  </a:rPr>
                  <a:t>得到磁芯中损耗</a:t>
                </a:r>
                <a:endParaRPr lang="en-US" altLang="zh-CN" sz="1800" b="1" dirty="0">
                  <a:solidFill>
                    <a:srgbClr val="000000"/>
                  </a:solidFill>
                  <a:latin typeface="黑体" panose="02010609060101010101" pitchFamily="49" charset="-122"/>
                  <a:ea typeface="黑体" panose="02010609060101010101" pitchFamily="49" charset="-122"/>
                </a:endParaRPr>
              </a:p>
              <a:p>
                <a:pPr lvl="1" algn="just" defTabSz="914400">
                  <a:lnSpc>
                    <a:spcPct val="130000"/>
                  </a:lnSpc>
                  <a:defRPr/>
                </a:pPr>
                <a:endParaRPr lang="en-US" altLang="zh-CN" sz="1800" b="1" dirty="0">
                  <a:solidFill>
                    <a:srgbClr val="000000"/>
                  </a:solidFill>
                  <a:latin typeface="黑体" panose="02010609060101010101" pitchFamily="49" charset="-122"/>
                  <a:ea typeface="黑体" panose="02010609060101010101" pitchFamily="49" charset="-122"/>
                </a:endParaRPr>
              </a:p>
              <a:p>
                <a:pPr marL="914400" lvl="2" indent="0" algn="just" defTabSz="914400">
                  <a:lnSpc>
                    <a:spcPct val="130000"/>
                  </a:lnSpc>
                  <a:buNone/>
                  <a:defRPr/>
                </a:pPr>
                <a:endParaRPr lang="en-US" altLang="zh-CN" sz="1800" b="1" dirty="0">
                  <a:solidFill>
                    <a:srgbClr val="000000"/>
                  </a:solidFill>
                  <a:latin typeface="黑体" panose="02010609060101010101" pitchFamily="49" charset="-122"/>
                  <a:ea typeface="黑体" panose="02010609060101010101" pitchFamily="49" charset="-122"/>
                </a:endParaRPr>
              </a:p>
            </p:txBody>
          </p:sp>
        </mc:Choice>
        <mc:Fallback xmlns="">
          <p:sp>
            <p:nvSpPr>
              <p:cNvPr id="15" name="Rectangle 10">
                <a:extLst>
                  <a:ext uri="{FF2B5EF4-FFF2-40B4-BE49-F238E27FC236}">
                    <a16:creationId xmlns:a16="http://schemas.microsoft.com/office/drawing/2014/main" id="{4EE78D0A-2C7E-4042-BBD9-C1E555B4D08F}"/>
                  </a:ext>
                </a:extLst>
              </p:cNvPr>
              <p:cNvSpPr txBox="1">
                <a:spLocks noRot="1" noChangeAspect="1" noMove="1" noResize="1" noEditPoints="1" noAdjustHandles="1" noChangeArrowheads="1" noChangeShapeType="1" noTextEdit="1"/>
              </p:cNvSpPr>
              <p:nvPr/>
            </p:nvSpPr>
            <p:spPr bwMode="auto">
              <a:xfrm>
                <a:off x="197574" y="1052736"/>
                <a:ext cx="11796852" cy="5726580"/>
              </a:xfrm>
              <a:prstGeom prst="rect">
                <a:avLst/>
              </a:prstGeom>
              <a:blipFill>
                <a:blip r:embed="rId3"/>
                <a:stretch>
                  <a:fillRect l="-775" t="-106" r="-517" b="-159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Tree>
    <p:extLst>
      <p:ext uri="{BB962C8B-B14F-4D97-AF65-F5344CB8AC3E}">
        <p14:creationId xmlns:p14="http://schemas.microsoft.com/office/powerpoint/2010/main" val="3894894732"/>
      </p:ext>
    </p:extLst>
  </p:cSld>
  <p:clrMapOvr>
    <a:masterClrMapping/>
  </p:clrMapOvr>
  <p:transition advTm="1359"/>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a:extLst>
              <a:ext uri="{FF2B5EF4-FFF2-40B4-BE49-F238E27FC236}">
                <a16:creationId xmlns:a16="http://schemas.microsoft.com/office/drawing/2014/main" id="{E0441A9B-0C02-47F4-8E3E-C66EE3BE7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6520" y="2679372"/>
            <a:ext cx="1440000" cy="1080000"/>
          </a:xfrm>
          <a:prstGeom prst="rect">
            <a:avLst/>
          </a:prstGeom>
        </p:spPr>
      </p:pic>
      <p:pic>
        <p:nvPicPr>
          <p:cNvPr id="60" name="图片 59">
            <a:extLst>
              <a:ext uri="{FF2B5EF4-FFF2-40B4-BE49-F238E27FC236}">
                <a16:creationId xmlns:a16="http://schemas.microsoft.com/office/drawing/2014/main" id="{DDA4FE31-65C0-41EA-825C-B4A0F3A5FD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350" y="2681084"/>
            <a:ext cx="1440000" cy="1080000"/>
          </a:xfrm>
          <a:prstGeom prst="rect">
            <a:avLst/>
          </a:prstGeom>
        </p:spPr>
      </p:pic>
      <p:sp>
        <p:nvSpPr>
          <p:cNvPr id="28" name="文本框 27">
            <a:extLst>
              <a:ext uri="{FF2B5EF4-FFF2-40B4-BE49-F238E27FC236}">
                <a16:creationId xmlns:a16="http://schemas.microsoft.com/office/drawing/2014/main" id="{DD73B231-B455-4C4D-8B32-022C9627B53B}"/>
              </a:ext>
            </a:extLst>
          </p:cNvPr>
          <p:cNvSpPr txBox="1"/>
          <p:nvPr/>
        </p:nvSpPr>
        <p:spPr>
          <a:xfrm>
            <a:off x="9266549" y="2188602"/>
            <a:ext cx="2825428" cy="1600438"/>
          </a:xfrm>
          <a:prstGeom prst="rect">
            <a:avLst/>
          </a:prstGeom>
          <a:noFill/>
          <a:ln w="28575">
            <a:solidFill>
              <a:schemeClr val="tx1"/>
            </a:solidFill>
            <a:prstDash val="sysDash"/>
          </a:ln>
        </p:spPr>
        <p:txBody>
          <a:bodyPr wrap="square" rtlCol="0">
            <a:spAutoFit/>
          </a:bodyPr>
          <a:lstStyle/>
          <a:p>
            <a:pPr algn="just"/>
            <a:r>
              <a:rPr lang="zh-CN" altLang="en-US" sz="1400" b="1" dirty="0">
                <a:solidFill>
                  <a:srgbClr val="0000FF"/>
                </a:solidFill>
              </a:rPr>
              <a:t>修改线圈排布方式为交错排列，更符合实际绕制情况</a:t>
            </a:r>
            <a:endParaRPr lang="en-US" altLang="zh-CN" sz="1400" b="1" dirty="0">
              <a:solidFill>
                <a:srgbClr val="0000FF"/>
              </a:solidFill>
            </a:endParaRPr>
          </a:p>
          <a:p>
            <a:pPr algn="just"/>
            <a:endParaRPr lang="en-US" altLang="zh-CN" sz="1400" b="1" dirty="0">
              <a:solidFill>
                <a:srgbClr val="0000FF"/>
              </a:solidFill>
            </a:endParaRPr>
          </a:p>
          <a:p>
            <a:pPr algn="just"/>
            <a:endParaRPr lang="en-US" altLang="zh-CN" sz="1400" b="1" dirty="0">
              <a:solidFill>
                <a:srgbClr val="0000FF"/>
              </a:solidFill>
            </a:endParaRPr>
          </a:p>
          <a:p>
            <a:pPr algn="just"/>
            <a:endParaRPr lang="en-US" altLang="zh-CN" sz="1400" b="1" dirty="0">
              <a:solidFill>
                <a:srgbClr val="0000FF"/>
              </a:solidFill>
            </a:endParaRPr>
          </a:p>
          <a:p>
            <a:pPr algn="just"/>
            <a:endParaRPr lang="en-US" altLang="zh-CN" sz="1400" b="1" dirty="0">
              <a:solidFill>
                <a:srgbClr val="0000FF"/>
              </a:solidFill>
            </a:endParaRPr>
          </a:p>
          <a:p>
            <a:pPr algn="just"/>
            <a:endParaRPr lang="en-US" altLang="zh-CN" sz="1400" b="1" dirty="0">
              <a:solidFill>
                <a:srgbClr val="0000FF"/>
              </a:solidFill>
            </a:endParaRPr>
          </a:p>
        </p:txBody>
      </p:sp>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8</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线圈部分修正</a:t>
            </a:r>
          </a:p>
        </p:txBody>
      </p:sp>
      <p:graphicFrame>
        <p:nvGraphicFramePr>
          <p:cNvPr id="6" name="表格 4">
            <a:extLst>
              <a:ext uri="{FF2B5EF4-FFF2-40B4-BE49-F238E27FC236}">
                <a16:creationId xmlns:a16="http://schemas.microsoft.com/office/drawing/2014/main" id="{D09E91CB-4FD0-428C-B4BF-D44B1FF42DAB}"/>
              </a:ext>
            </a:extLst>
          </p:cNvPr>
          <p:cNvGraphicFramePr>
            <a:graphicFrameLocks noGrp="1"/>
          </p:cNvGraphicFramePr>
          <p:nvPr>
            <p:extLst>
              <p:ext uri="{D42A27DB-BD31-4B8C-83A1-F6EECF244321}">
                <p14:modId xmlns:p14="http://schemas.microsoft.com/office/powerpoint/2010/main" val="1034663720"/>
              </p:ext>
            </p:extLst>
          </p:nvPr>
        </p:nvGraphicFramePr>
        <p:xfrm>
          <a:off x="72927" y="1772816"/>
          <a:ext cx="8995634" cy="5037866"/>
        </p:xfrm>
        <a:graphic>
          <a:graphicData uri="http://schemas.openxmlformats.org/drawingml/2006/table">
            <a:tbl>
              <a:tblPr firstRow="1" bandRow="1">
                <a:tableStyleId>{69CF1AB2-1976-4502-BF36-3FF5EA218861}</a:tableStyleId>
              </a:tblPr>
              <a:tblGrid>
                <a:gridCol w="1867634">
                  <a:extLst>
                    <a:ext uri="{9D8B030D-6E8A-4147-A177-3AD203B41FA5}">
                      <a16:colId xmlns:a16="http://schemas.microsoft.com/office/drawing/2014/main" val="4224021009"/>
                    </a:ext>
                  </a:extLst>
                </a:gridCol>
                <a:gridCol w="792000">
                  <a:extLst>
                    <a:ext uri="{9D8B030D-6E8A-4147-A177-3AD203B41FA5}">
                      <a16:colId xmlns:a16="http://schemas.microsoft.com/office/drawing/2014/main" val="3354536450"/>
                    </a:ext>
                  </a:extLst>
                </a:gridCol>
                <a:gridCol w="792000">
                  <a:extLst>
                    <a:ext uri="{9D8B030D-6E8A-4147-A177-3AD203B41FA5}">
                      <a16:colId xmlns:a16="http://schemas.microsoft.com/office/drawing/2014/main" val="700873961"/>
                    </a:ext>
                  </a:extLst>
                </a:gridCol>
                <a:gridCol w="792000">
                  <a:extLst>
                    <a:ext uri="{9D8B030D-6E8A-4147-A177-3AD203B41FA5}">
                      <a16:colId xmlns:a16="http://schemas.microsoft.com/office/drawing/2014/main" val="2382896019"/>
                    </a:ext>
                  </a:extLst>
                </a:gridCol>
                <a:gridCol w="792000">
                  <a:extLst>
                    <a:ext uri="{9D8B030D-6E8A-4147-A177-3AD203B41FA5}">
                      <a16:colId xmlns:a16="http://schemas.microsoft.com/office/drawing/2014/main" val="1309082992"/>
                    </a:ext>
                  </a:extLst>
                </a:gridCol>
                <a:gridCol w="792000">
                  <a:extLst>
                    <a:ext uri="{9D8B030D-6E8A-4147-A177-3AD203B41FA5}">
                      <a16:colId xmlns:a16="http://schemas.microsoft.com/office/drawing/2014/main" val="3277593476"/>
                    </a:ext>
                  </a:extLst>
                </a:gridCol>
                <a:gridCol w="792000">
                  <a:extLst>
                    <a:ext uri="{9D8B030D-6E8A-4147-A177-3AD203B41FA5}">
                      <a16:colId xmlns:a16="http://schemas.microsoft.com/office/drawing/2014/main" val="3496340955"/>
                    </a:ext>
                  </a:extLst>
                </a:gridCol>
                <a:gridCol w="792000">
                  <a:extLst>
                    <a:ext uri="{9D8B030D-6E8A-4147-A177-3AD203B41FA5}">
                      <a16:colId xmlns:a16="http://schemas.microsoft.com/office/drawing/2014/main" val="3370566477"/>
                    </a:ext>
                  </a:extLst>
                </a:gridCol>
                <a:gridCol w="792000">
                  <a:extLst>
                    <a:ext uri="{9D8B030D-6E8A-4147-A177-3AD203B41FA5}">
                      <a16:colId xmlns:a16="http://schemas.microsoft.com/office/drawing/2014/main" val="495786981"/>
                    </a:ext>
                  </a:extLst>
                </a:gridCol>
                <a:gridCol w="792000">
                  <a:extLst>
                    <a:ext uri="{9D8B030D-6E8A-4147-A177-3AD203B41FA5}">
                      <a16:colId xmlns:a16="http://schemas.microsoft.com/office/drawing/2014/main" val="3604433107"/>
                    </a:ext>
                  </a:extLst>
                </a:gridCol>
              </a:tblGrid>
              <a:tr h="548843">
                <a:tc>
                  <a:txBody>
                    <a:bodyPr/>
                    <a:lstStyle/>
                    <a:p>
                      <a:pPr algn="ctr"/>
                      <a:endParaRPr lang="zh-CN" altLang="en-US" dirty="0"/>
                    </a:p>
                  </a:txBody>
                  <a:tcPr anchor="ctr">
                    <a:noFill/>
                  </a:tcPr>
                </a:tc>
                <a:tc gridSpan="3">
                  <a:txBody>
                    <a:bodyPr/>
                    <a:lstStyle/>
                    <a:p>
                      <a:pPr algn="ctr"/>
                      <a:r>
                        <a:rPr lang="zh-CN" altLang="en-US" dirty="0"/>
                        <a:t>低频电阻（</a:t>
                      </a:r>
                      <a:r>
                        <a:rPr lang="en-US" altLang="zh-CN" dirty="0"/>
                        <a:t>@1kHz</a:t>
                      </a:r>
                      <a:r>
                        <a:rPr lang="zh-CN" altLang="en-US" dirty="0"/>
                        <a:t>）</a:t>
                      </a:r>
                      <a:endParaRPr lang="en-US" altLang="zh-CN" dirty="0"/>
                    </a:p>
                  </a:txBody>
                  <a:tcPr anchor="ctr">
                    <a:noFill/>
                  </a:tcPr>
                </a:tc>
                <a:tc hMerge="1">
                  <a:txBody>
                    <a:bodyPr/>
                    <a:lstStyle/>
                    <a:p>
                      <a:endParaRPr lang="zh-CN" altLang="en-US" dirty="0"/>
                    </a:p>
                  </a:txBody>
                  <a:tcPr/>
                </a:tc>
                <a:tc hMerge="1">
                  <a:txBody>
                    <a:bodyPr/>
                    <a:lstStyle/>
                    <a:p>
                      <a:endParaRPr lang="zh-CN" altLang="en-US" dirty="0"/>
                    </a:p>
                  </a:txBody>
                  <a:tcPr/>
                </a:tc>
                <a:tc gridSpan="3">
                  <a:txBody>
                    <a:bodyPr/>
                    <a:lstStyle/>
                    <a:p>
                      <a:pPr algn="ctr"/>
                      <a:r>
                        <a:rPr lang="zh-CN" altLang="en-US" dirty="0"/>
                        <a:t>高频电阻（</a:t>
                      </a:r>
                      <a:r>
                        <a:rPr lang="en-US" altLang="zh-CN" dirty="0"/>
                        <a:t>@10kHz</a:t>
                      </a:r>
                      <a:r>
                        <a:rPr lang="zh-CN" altLang="en-US" dirty="0"/>
                        <a:t>）</a:t>
                      </a:r>
                      <a:endParaRPr lang="en-US" altLang="zh-CN" dirty="0"/>
                    </a:p>
                  </a:txBody>
                  <a:tcPr anchor="ctr">
                    <a:noFill/>
                  </a:tcPr>
                </a:tc>
                <a:tc hMerge="1">
                  <a:txBody>
                    <a:bodyPr/>
                    <a:lstStyle/>
                    <a:p>
                      <a:endParaRPr lang="zh-CN" altLang="en-US" dirty="0"/>
                    </a:p>
                  </a:txBody>
                  <a:tcPr/>
                </a:tc>
                <a:tc hMerge="1">
                  <a:txBody>
                    <a:bodyPr/>
                    <a:lstStyle/>
                    <a:p>
                      <a:endParaRPr lang="zh-CN" altLang="en-US" dirty="0"/>
                    </a:p>
                  </a:txBody>
                  <a:tcPr/>
                </a:tc>
                <a:tc gridSpan="3">
                  <a:txBody>
                    <a:bodyPr/>
                    <a:lstStyle/>
                    <a:p>
                      <a:pPr algn="ctr"/>
                      <a:r>
                        <a:rPr lang="zh-CN" altLang="en-US" dirty="0"/>
                        <a:t>电感</a:t>
                      </a:r>
                    </a:p>
                  </a:txBody>
                  <a:tcPr anchor="ctr">
                    <a:noFill/>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2710148922"/>
                  </a:ext>
                </a:extLst>
              </a:tr>
              <a:tr h="548843">
                <a:tc>
                  <a:txBody>
                    <a:bodyPr/>
                    <a:lstStyle/>
                    <a:p>
                      <a:pPr algn="ctr"/>
                      <a:r>
                        <a:rPr lang="zh-CN" altLang="en-US" dirty="0"/>
                        <a:t>影响因素</a:t>
                      </a:r>
                    </a:p>
                  </a:txBody>
                  <a:tcPr anchor="ctr">
                    <a:noFill/>
                  </a:tcPr>
                </a:tc>
                <a:tc>
                  <a:txBody>
                    <a:bodyPr/>
                    <a:lstStyle/>
                    <a:p>
                      <a:pPr algn="ctr"/>
                      <a:r>
                        <a:rPr lang="en-US" altLang="zh-CN" dirty="0"/>
                        <a:t>Coil1</a:t>
                      </a:r>
                    </a:p>
                  </a:txBody>
                  <a:tcPr anchor="ctr">
                    <a:noFill/>
                  </a:tcPr>
                </a:tc>
                <a:tc>
                  <a:txBody>
                    <a:bodyPr/>
                    <a:lstStyle/>
                    <a:p>
                      <a:pPr algn="ctr"/>
                      <a:r>
                        <a:rPr lang="en-US" altLang="zh-CN" dirty="0"/>
                        <a:t>Coil2</a:t>
                      </a:r>
                      <a:endParaRPr lang="zh-CN" altLang="en-US" dirty="0"/>
                    </a:p>
                  </a:txBody>
                  <a:tcPr anchor="ctr">
                    <a:noFill/>
                  </a:tcPr>
                </a:tc>
                <a:tc>
                  <a:txBody>
                    <a:bodyPr/>
                    <a:lstStyle/>
                    <a:p>
                      <a:pPr algn="ctr"/>
                      <a:r>
                        <a:rPr lang="en-US" altLang="zh-CN" dirty="0"/>
                        <a:t>Coil3</a:t>
                      </a:r>
                      <a:endParaRPr lang="zh-CN" altLang="en-US" dirty="0"/>
                    </a:p>
                  </a:txBody>
                  <a:tcPr anchor="ctr">
                    <a:noFill/>
                  </a:tcPr>
                </a:tc>
                <a:tc>
                  <a:txBody>
                    <a:bodyPr/>
                    <a:lstStyle/>
                    <a:p>
                      <a:pPr algn="ctr"/>
                      <a:r>
                        <a:rPr lang="en-US" altLang="zh-CN" dirty="0"/>
                        <a:t>Coil1</a:t>
                      </a:r>
                      <a:endParaRPr lang="zh-CN" altLang="en-US" dirty="0"/>
                    </a:p>
                  </a:txBody>
                  <a:tcPr anchor="ctr">
                    <a:noFill/>
                  </a:tcPr>
                </a:tc>
                <a:tc>
                  <a:txBody>
                    <a:bodyPr/>
                    <a:lstStyle/>
                    <a:p>
                      <a:pPr algn="ctr"/>
                      <a:r>
                        <a:rPr lang="en-US" altLang="zh-CN" dirty="0"/>
                        <a:t>Coil2</a:t>
                      </a:r>
                      <a:endParaRPr lang="zh-CN" altLang="en-US" dirty="0"/>
                    </a:p>
                  </a:txBody>
                  <a:tcPr anchor="ctr">
                    <a:noFill/>
                  </a:tcPr>
                </a:tc>
                <a:tc>
                  <a:txBody>
                    <a:bodyPr/>
                    <a:lstStyle/>
                    <a:p>
                      <a:pPr algn="ctr"/>
                      <a:r>
                        <a:rPr lang="en-US" altLang="zh-CN" dirty="0"/>
                        <a:t>coil3</a:t>
                      </a:r>
                      <a:endParaRPr lang="zh-CN" altLang="en-US" dirty="0"/>
                    </a:p>
                  </a:txBody>
                  <a:tcPr anchor="ctr">
                    <a:noFill/>
                  </a:tcPr>
                </a:tc>
                <a:tc>
                  <a:txBody>
                    <a:bodyPr/>
                    <a:lstStyle/>
                    <a:p>
                      <a:pPr algn="ctr"/>
                      <a:r>
                        <a:rPr lang="en-US" altLang="zh-CN" dirty="0"/>
                        <a:t>Coil1</a:t>
                      </a:r>
                      <a:endParaRPr lang="zh-CN" altLang="en-US" dirty="0"/>
                    </a:p>
                  </a:txBody>
                  <a:tcPr anchor="ctr">
                    <a:noFill/>
                  </a:tcPr>
                </a:tc>
                <a:tc>
                  <a:txBody>
                    <a:bodyPr/>
                    <a:lstStyle/>
                    <a:p>
                      <a:pPr algn="ctr"/>
                      <a:r>
                        <a:rPr lang="en-US" altLang="zh-CN" dirty="0"/>
                        <a:t>Coil2</a:t>
                      </a:r>
                      <a:endParaRPr lang="zh-CN" altLang="en-US" dirty="0"/>
                    </a:p>
                  </a:txBody>
                  <a:tcPr anchor="ctr">
                    <a:noFill/>
                  </a:tcPr>
                </a:tc>
                <a:tc>
                  <a:txBody>
                    <a:bodyPr/>
                    <a:lstStyle/>
                    <a:p>
                      <a:pPr algn="ctr"/>
                      <a:r>
                        <a:rPr lang="en-US" altLang="zh-CN" dirty="0"/>
                        <a:t>coil3</a:t>
                      </a:r>
                      <a:endParaRPr lang="zh-CN" altLang="en-US" dirty="0"/>
                    </a:p>
                  </a:txBody>
                  <a:tcPr anchor="ctr">
                    <a:noFill/>
                  </a:tcPr>
                </a:tc>
                <a:extLst>
                  <a:ext uri="{0D108BD9-81ED-4DB2-BD59-A6C34878D82A}">
                    <a16:rowId xmlns:a16="http://schemas.microsoft.com/office/drawing/2014/main" val="395565066"/>
                  </a:ext>
                </a:extLst>
              </a:tr>
              <a:tr h="1019744">
                <a:tc>
                  <a:txBody>
                    <a:bodyPr/>
                    <a:lstStyle/>
                    <a:p>
                      <a:pPr algn="ctr"/>
                      <a:r>
                        <a:rPr lang="zh-CN" altLang="en-US" dirty="0"/>
                        <a:t>温度</a:t>
                      </a:r>
                      <a:endParaRPr lang="en-US" altLang="zh-CN" dirty="0"/>
                    </a:p>
                    <a:p>
                      <a:pPr algn="ctr"/>
                      <a:r>
                        <a:rPr lang="zh-CN" altLang="en-US" dirty="0"/>
                        <a:t>变化</a:t>
                      </a:r>
                      <a:r>
                        <a:rPr lang="en-US" altLang="zh-CN" dirty="0"/>
                        <a:t>+5k @ 293.15k</a:t>
                      </a:r>
                    </a:p>
                  </a:txBody>
                  <a:tcPr anchor="ctr">
                    <a:solidFill>
                      <a:schemeClr val="accent6">
                        <a:lumMod val="40000"/>
                        <a:lumOff val="60000"/>
                      </a:schemeClr>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1.87%</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1.86%</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1.84%</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-0.46%</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altLang="zh-CN" sz="1600" kern="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-0.63%</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-0.73%</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altLang="zh-CN" sz="1600" kern="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0.00%</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0.00%</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0.00%</a:t>
                      </a:r>
                    </a:p>
                  </a:txBody>
                  <a:tcPr marL="9525" marR="9525" marT="9525" marB="0" anchor="ctr">
                    <a:solidFill>
                      <a:schemeClr val="accent6">
                        <a:lumMod val="40000"/>
                        <a:lumOff val="60000"/>
                      </a:schemeClr>
                    </a:solidFill>
                  </a:tcPr>
                </a:tc>
                <a:extLst>
                  <a:ext uri="{0D108BD9-81ED-4DB2-BD59-A6C34878D82A}">
                    <a16:rowId xmlns:a16="http://schemas.microsoft.com/office/drawing/2014/main" val="2128758841"/>
                  </a:ext>
                </a:extLst>
              </a:tr>
              <a:tr h="63802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dirty="0"/>
                        <a:t>线圈排布</a:t>
                      </a:r>
                      <a:endParaRPr lang="en-US" altLang="zh-CN" dirty="0"/>
                    </a:p>
                  </a:txBody>
                  <a:tcPr anchor="ctr">
                    <a:solidFill>
                      <a:schemeClr val="accent6">
                        <a:lumMod val="40000"/>
                        <a:lumOff val="60000"/>
                      </a:schemeClr>
                    </a:solidFill>
                  </a:tcPr>
                </a:tc>
                <a:tc>
                  <a:txBody>
                    <a:bodyPr/>
                    <a:lstStyle/>
                    <a:p>
                      <a:pPr marL="0" algn="ctr" defTabSz="685800" rtl="0" eaLnBrk="1" latinLnBrk="0" hangingPunct="1"/>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-2.10%</a:t>
                      </a:r>
                      <a:endParaRPr lang="zh-CN" alt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algn="ctr" defTabSz="685800" rtl="0" eaLnBrk="1" latinLnBrk="0" hangingPunct="1"/>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-2.11%</a:t>
                      </a:r>
                      <a:endParaRPr lang="zh-CN" alt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algn="ctr" defTabSz="685800" rtl="0" eaLnBrk="1" latinLnBrk="0" hangingPunct="1"/>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-2.11%</a:t>
                      </a:r>
                      <a:endParaRPr lang="zh-CN" alt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algn="ctr" defTabSz="685800" rtl="0" eaLnBrk="1" latinLnBrk="0" hangingPunct="1"/>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1.89%</a:t>
                      </a:r>
                      <a:endParaRPr lang="zh-CN" alt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algn="ctr" defTabSz="685800" rtl="0" eaLnBrk="1" latinLnBrk="0" hangingPunct="1"/>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0.97%</a:t>
                      </a:r>
                      <a:endParaRPr lang="zh-CN" alt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algn="ctr" defTabSz="685800" rtl="0" eaLnBrk="1" latinLnBrk="0" hangingPunct="1"/>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0.46%</a:t>
                      </a:r>
                      <a:endParaRPr lang="zh-CN" alt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algn="ctr" defTabSz="685800" rtl="0" eaLnBrk="1" latinLnBrk="0" hangingPunct="1"/>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1.43%</a:t>
                      </a:r>
                      <a:endParaRPr lang="zh-CN" alt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algn="ctr" defTabSz="685800" rtl="0" eaLnBrk="1" latinLnBrk="0" hangingPunct="1"/>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1.85%</a:t>
                      </a:r>
                      <a:endParaRPr lang="zh-CN" alt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algn="ctr" defTabSz="685800" rtl="0" eaLnBrk="1" latinLnBrk="0" hangingPunct="1"/>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2.11%</a:t>
                      </a:r>
                      <a:endParaRPr lang="zh-CN" alt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2549411043"/>
                  </a:ext>
                </a:extLst>
              </a:tr>
              <a:tr h="71382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dirty="0"/>
                        <a:t>线圈半径</a:t>
                      </a:r>
                      <a:endParaRPr lang="en-US" altLang="zh-CN" dirty="0"/>
                    </a:p>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dirty="0"/>
                        <a:t>变化</a:t>
                      </a:r>
                      <a:r>
                        <a:rPr lang="en-US" altLang="zh-CN" dirty="0"/>
                        <a:t>+0.1mm</a:t>
                      </a:r>
                    </a:p>
                  </a:txBody>
                  <a:tcPr anchor="ctr">
                    <a:solidFill>
                      <a:schemeClr val="accent6">
                        <a:lumMod val="40000"/>
                        <a:lumOff val="60000"/>
                      </a:schemeClr>
                    </a:solidFill>
                  </a:tcPr>
                </a:tc>
                <a:tc>
                  <a:txBody>
                    <a:bodyPr/>
                    <a:lstStyle/>
                    <a:p>
                      <a:pPr marL="0" algn="ctr" defTabSz="685800" rtl="0" eaLnBrk="1" fontAlgn="ctr" latinLnBrk="0" hangingPunct="1"/>
                      <a:r>
                        <a:rPr lang="en-US" altLang="zh-CN" sz="1600" kern="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0.43%</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altLang="zh-CN" sz="1600" kern="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0.42%</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altLang="zh-CN" sz="1600" kern="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0.42%</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altLang="zh-CN" sz="1600" kern="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0.37%</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0.37%</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0.37%</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0.72%</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0.76%</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0.78%</a:t>
                      </a:r>
                    </a:p>
                  </a:txBody>
                  <a:tcPr marL="9525" marR="9525" marT="9525" marB="0" anchor="ctr">
                    <a:solidFill>
                      <a:schemeClr val="accent6">
                        <a:lumMod val="40000"/>
                        <a:lumOff val="60000"/>
                      </a:schemeClr>
                    </a:solidFill>
                  </a:tcPr>
                </a:tc>
                <a:extLst>
                  <a:ext uri="{0D108BD9-81ED-4DB2-BD59-A6C34878D82A}">
                    <a16:rowId xmlns:a16="http://schemas.microsoft.com/office/drawing/2014/main" val="805048566"/>
                  </a:ext>
                </a:extLst>
              </a:tr>
              <a:tr h="1019744">
                <a:tc>
                  <a:txBody>
                    <a:bodyPr/>
                    <a:lstStyle/>
                    <a:p>
                      <a:pPr algn="ctr"/>
                      <a:r>
                        <a:rPr lang="zh-CN" altLang="en-US" b="1" dirty="0">
                          <a:effectLst>
                            <a:outerShdw blurRad="38100" dist="38100" dir="2700000" algn="tl">
                              <a:srgbClr val="000000">
                                <a:alpha val="43137"/>
                              </a:srgbClr>
                            </a:outerShdw>
                          </a:effectLst>
                        </a:rPr>
                        <a:t>测量误差</a:t>
                      </a:r>
                      <a:endParaRPr lang="en-US" altLang="zh-CN" b="1" dirty="0">
                        <a:effectLst>
                          <a:outerShdw blurRad="38100" dist="38100" dir="2700000" algn="tl">
                            <a:srgbClr val="000000">
                              <a:alpha val="43137"/>
                            </a:srgbClr>
                          </a:outerShdw>
                        </a:effectLst>
                      </a:endParaRPr>
                    </a:p>
                    <a:p>
                      <a:pPr algn="ctr"/>
                      <a:r>
                        <a:rPr lang="en-US" altLang="zh-CN" b="1" dirty="0">
                          <a:effectLst>
                            <a:outerShdw blurRad="38100" dist="38100" dir="2700000" algn="tl">
                              <a:srgbClr val="000000">
                                <a:alpha val="43137"/>
                              </a:srgbClr>
                            </a:outerShdw>
                          </a:effectLst>
                        </a:rPr>
                        <a:t>Bootstrap 1000</a:t>
                      </a:r>
                      <a:r>
                        <a:rPr lang="zh-CN" altLang="en-US" b="1" dirty="0">
                          <a:effectLst>
                            <a:outerShdw blurRad="38100" dist="38100" dir="2700000" algn="tl">
                              <a:srgbClr val="000000">
                                <a:alpha val="43137"/>
                              </a:srgbClr>
                            </a:outerShdw>
                          </a:effectLst>
                        </a:rPr>
                        <a:t>次</a:t>
                      </a:r>
                      <a:endParaRPr lang="en-US" altLang="zh-CN" b="1" dirty="0">
                        <a:effectLst>
                          <a:outerShdw blurRad="38100" dist="38100" dir="2700000" algn="tl">
                            <a:srgbClr val="000000">
                              <a:alpha val="43137"/>
                            </a:srgbClr>
                          </a:outerShdw>
                        </a:effectLst>
                      </a:endParaRPr>
                    </a:p>
                  </a:txBody>
                  <a:tcPr anchor="ctr">
                    <a:solidFill>
                      <a:srgbClr val="FFFF00"/>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1.41%</a:t>
                      </a:r>
                    </a:p>
                  </a:txBody>
                  <a:tcPr marL="9525" marR="9525" marT="9525" marB="0" anchor="ctr">
                    <a:solidFill>
                      <a:srgbClr val="FFFF00"/>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1.85%</a:t>
                      </a:r>
                    </a:p>
                  </a:txBody>
                  <a:tcPr marL="9525" marR="9525" marT="9525" marB="0" anchor="ctr">
                    <a:solidFill>
                      <a:srgbClr val="FFFF00"/>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1.94%</a:t>
                      </a:r>
                    </a:p>
                  </a:txBody>
                  <a:tcPr marL="9525" marR="9525" marT="9525" marB="0" anchor="ctr">
                    <a:solidFill>
                      <a:srgbClr val="FFFF00"/>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3.91%</a:t>
                      </a:r>
                    </a:p>
                  </a:txBody>
                  <a:tcPr marL="9525" marR="9525" marT="9525" marB="0" anchor="ctr">
                    <a:solidFill>
                      <a:srgbClr val="FFFF00"/>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4.23%</a:t>
                      </a:r>
                    </a:p>
                  </a:txBody>
                  <a:tcPr marL="9525" marR="9525" marT="9525" marB="0" anchor="ctr">
                    <a:solidFill>
                      <a:srgbClr val="FFFF00"/>
                    </a:solidFill>
                  </a:tcPr>
                </a:tc>
                <a:tc>
                  <a:txBody>
                    <a:bodyPr/>
                    <a:lstStyle/>
                    <a:p>
                      <a:pPr marL="0" algn="ctr" defTabSz="685800" rtl="0" eaLnBrk="1" fontAlgn="ctr" latinLnBrk="0" hangingPunct="1"/>
                      <a:r>
                        <a:rPr lang="en-US" altLang="zh-CN"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5.01%</a:t>
                      </a:r>
                    </a:p>
                  </a:txBody>
                  <a:tcPr marL="9525" marR="9525" marT="9525" marB="0" anchor="ctr">
                    <a:solidFill>
                      <a:srgbClr val="FFFF00"/>
                    </a:solidFill>
                  </a:tcPr>
                </a:tc>
                <a:tc>
                  <a:txBody>
                    <a:bodyPr/>
                    <a:lstStyle/>
                    <a:p>
                      <a:pPr algn="ctr"/>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0.00%</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algn="ctr"/>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0.00%</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algn="ctr"/>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0.00%</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FFFF00"/>
                    </a:solidFill>
                  </a:tcPr>
                </a:tc>
                <a:extLst>
                  <a:ext uri="{0D108BD9-81ED-4DB2-BD59-A6C34878D82A}">
                    <a16:rowId xmlns:a16="http://schemas.microsoft.com/office/drawing/2014/main" val="2881567441"/>
                  </a:ext>
                </a:extLst>
              </a:tr>
              <a:tr h="54884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b="1" dirty="0">
                          <a:effectLst>
                            <a:outerShdw blurRad="38100" dist="38100" dir="2700000" algn="tl">
                              <a:srgbClr val="000000">
                                <a:alpha val="43137"/>
                              </a:srgbClr>
                            </a:outerShdw>
                          </a:effectLst>
                        </a:rPr>
                        <a:t>工艺偏差</a:t>
                      </a:r>
                      <a:endParaRPr lang="en-US" altLang="zh-CN" b="1" dirty="0">
                        <a:effectLst>
                          <a:outerShdw blurRad="38100" dist="38100" dir="2700000" algn="tl">
                            <a:srgbClr val="000000">
                              <a:alpha val="43137"/>
                            </a:srgbClr>
                          </a:outerShdw>
                        </a:effectLst>
                      </a:endParaRPr>
                    </a:p>
                  </a:txBody>
                  <a:tcPr anchor="ctr">
                    <a:solidFill>
                      <a:srgbClr val="FFFF00"/>
                    </a:solidFill>
                  </a:tcPr>
                </a:tc>
                <a:tc>
                  <a:txBody>
                    <a:bodyPr/>
                    <a:lstStyle/>
                    <a:p>
                      <a:pPr algn="ctr"/>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0.17%</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algn="ctr"/>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0.53%</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algn="ctr"/>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0.48%</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algn="ctr"/>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2.78%</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algn="ctr"/>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0.78%</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algn="ctr"/>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1.31%</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algn="ctr"/>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1.75%</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algn="ctr"/>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0.53%</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FFFF00"/>
                    </a:solidFill>
                  </a:tcPr>
                </a:tc>
                <a:tc>
                  <a:txBody>
                    <a:bodyPr/>
                    <a:lstStyle/>
                    <a:p>
                      <a:pPr algn="ctr"/>
                      <a:r>
                        <a:rPr lang="en-US" sz="1600" kern="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0.91%</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FFFF00"/>
                    </a:solidFill>
                  </a:tcPr>
                </a:tc>
                <a:extLst>
                  <a:ext uri="{0D108BD9-81ED-4DB2-BD59-A6C34878D82A}">
                    <a16:rowId xmlns:a16="http://schemas.microsoft.com/office/drawing/2014/main" val="1992240971"/>
                  </a:ext>
                </a:extLst>
              </a:tr>
            </a:tbl>
          </a:graphicData>
        </a:graphic>
      </p:graphicFrame>
      <p:sp>
        <p:nvSpPr>
          <p:cNvPr id="7" name="矩形 6">
            <a:extLst>
              <a:ext uri="{FF2B5EF4-FFF2-40B4-BE49-F238E27FC236}">
                <a16:creationId xmlns:a16="http://schemas.microsoft.com/office/drawing/2014/main" id="{B9629C4B-176F-4BD9-B7A2-7E6A9A7F8857}"/>
              </a:ext>
            </a:extLst>
          </p:cNvPr>
          <p:cNvSpPr/>
          <p:nvPr/>
        </p:nvSpPr>
        <p:spPr>
          <a:xfrm>
            <a:off x="191344" y="1169325"/>
            <a:ext cx="228600" cy="228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6230A88E-5330-408F-89B2-ECE52795A206}"/>
              </a:ext>
            </a:extLst>
          </p:cNvPr>
          <p:cNvSpPr txBox="1"/>
          <p:nvPr/>
        </p:nvSpPr>
        <p:spPr>
          <a:xfrm>
            <a:off x="458044" y="1098959"/>
            <a:ext cx="1107996" cy="369332"/>
          </a:xfrm>
          <a:prstGeom prst="rect">
            <a:avLst/>
          </a:prstGeom>
          <a:noFill/>
        </p:spPr>
        <p:txBody>
          <a:bodyPr wrap="none" rtlCol="0">
            <a:spAutoFit/>
          </a:bodyPr>
          <a:lstStyle/>
          <a:p>
            <a:r>
              <a:rPr lang="zh-CN" altLang="en-US" dirty="0"/>
              <a:t>仿真结果</a:t>
            </a:r>
          </a:p>
        </p:txBody>
      </p:sp>
      <p:sp>
        <p:nvSpPr>
          <p:cNvPr id="9" name="矩形 8">
            <a:extLst>
              <a:ext uri="{FF2B5EF4-FFF2-40B4-BE49-F238E27FC236}">
                <a16:creationId xmlns:a16="http://schemas.microsoft.com/office/drawing/2014/main" id="{AD475A5B-EF92-4499-85AA-D1C5BFCA50B8}"/>
              </a:ext>
            </a:extLst>
          </p:cNvPr>
          <p:cNvSpPr/>
          <p:nvPr/>
        </p:nvSpPr>
        <p:spPr>
          <a:xfrm>
            <a:off x="6168008" y="1182652"/>
            <a:ext cx="228600" cy="228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FFC0F7D9-0DC7-43BB-8220-37F086702899}"/>
              </a:ext>
            </a:extLst>
          </p:cNvPr>
          <p:cNvSpPr txBox="1"/>
          <p:nvPr/>
        </p:nvSpPr>
        <p:spPr>
          <a:xfrm>
            <a:off x="6414492" y="1112286"/>
            <a:ext cx="1107996" cy="369332"/>
          </a:xfrm>
          <a:prstGeom prst="rect">
            <a:avLst/>
          </a:prstGeom>
          <a:noFill/>
        </p:spPr>
        <p:txBody>
          <a:bodyPr wrap="none" rtlCol="0">
            <a:spAutoFit/>
          </a:bodyPr>
          <a:lstStyle/>
          <a:p>
            <a:r>
              <a:rPr lang="zh-CN" altLang="en-US" dirty="0"/>
              <a:t>测试结果</a:t>
            </a: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6304AFC1-31CC-4F9D-9390-02337C7144FD}"/>
                  </a:ext>
                </a:extLst>
              </p:cNvPr>
              <p:cNvSpPr txBox="1"/>
              <p:nvPr/>
            </p:nvSpPr>
            <p:spPr>
              <a:xfrm>
                <a:off x="1621376" y="1112286"/>
                <a:ext cx="3657600" cy="6674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en-US" altLang="zh-CN" i="1">
                              <a:latin typeface="Cambria Math" panose="02040503050406030204" pitchFamily="18" charset="0"/>
                            </a:rPr>
                            <m:t>𝑐h𝑎𝑛𝑔𝑒</m:t>
                          </m:r>
                          <m:r>
                            <a:rPr lang="en-US" altLang="zh-CN" b="0" i="1" smtClean="0">
                              <a:latin typeface="Cambria Math" panose="02040503050406030204" pitchFamily="18" charset="0"/>
                            </a:rPr>
                            <m:t>𝑑</m:t>
                          </m:r>
                          <m:r>
                            <a:rPr lang="en-US" altLang="zh-CN" b="0" i="1" smtClean="0">
                              <a:latin typeface="Cambria Math" panose="02040503050406030204" pitchFamily="18" charset="0"/>
                            </a:rPr>
                            <m:t> </m:t>
                          </m:r>
                          <m:r>
                            <a:rPr lang="en-US" altLang="zh-CN" b="0" i="1" smtClean="0">
                              <a:latin typeface="Cambria Math" panose="02040503050406030204" pitchFamily="18" charset="0"/>
                            </a:rPr>
                            <m:t>𝑣𝑎𝑙𝑢𝑒</m:t>
                          </m:r>
                          <m:r>
                            <a:rPr lang="en-US" altLang="zh-CN" i="1">
                              <a:latin typeface="Cambria Math" panose="02040503050406030204" pitchFamily="18" charset="0"/>
                            </a:rPr>
                            <m:t>−</m:t>
                          </m:r>
                          <m:r>
                            <a:rPr lang="en-US" altLang="zh-CN" b="0" i="1" smtClean="0">
                              <a:latin typeface="Cambria Math" panose="02040503050406030204" pitchFamily="18" charset="0"/>
                            </a:rPr>
                            <m:t>𝑜𝑟𝑖𝑔𝑖𝑛𝑎𝑙</m:t>
                          </m:r>
                          <m:r>
                            <a:rPr lang="en-US" altLang="zh-CN" b="0" i="1" smtClean="0">
                              <a:latin typeface="Cambria Math" panose="02040503050406030204" pitchFamily="18" charset="0"/>
                            </a:rPr>
                            <m:t> </m:t>
                          </m:r>
                          <m:r>
                            <a:rPr lang="en-US" altLang="zh-CN" b="0" i="1" smtClean="0">
                              <a:latin typeface="Cambria Math" panose="02040503050406030204" pitchFamily="18" charset="0"/>
                            </a:rPr>
                            <m:t>𝑣𝑎𝑙𝑢𝑒</m:t>
                          </m:r>
                        </m:num>
                        <m:den>
                          <m:r>
                            <a:rPr lang="en-US" altLang="zh-CN" i="1">
                              <a:latin typeface="Cambria Math" panose="02040503050406030204" pitchFamily="18" charset="0"/>
                            </a:rPr>
                            <m:t>𝑜𝑟𝑖𝑔𝑖𝑛𝑎𝑙</m:t>
                          </m:r>
                          <m:r>
                            <a:rPr lang="en-US" altLang="zh-CN" b="0" i="1" smtClean="0">
                              <a:latin typeface="Cambria Math" panose="02040503050406030204" pitchFamily="18" charset="0"/>
                            </a:rPr>
                            <m:t> </m:t>
                          </m:r>
                          <m:r>
                            <a:rPr lang="en-US" altLang="zh-CN" b="0" i="1" smtClean="0">
                              <a:latin typeface="Cambria Math" panose="02040503050406030204" pitchFamily="18" charset="0"/>
                            </a:rPr>
                            <m:t>𝑣𝑎𝑙𝑢𝑒</m:t>
                          </m:r>
                        </m:den>
                      </m:f>
                    </m:oMath>
                  </m:oMathPara>
                </a14:m>
                <a:endParaRPr lang="zh-CN" altLang="en-US" dirty="0"/>
              </a:p>
            </p:txBody>
          </p:sp>
        </mc:Choice>
        <mc:Fallback xmlns="">
          <p:sp>
            <p:nvSpPr>
              <p:cNvPr id="11" name="文本框 10">
                <a:extLst>
                  <a:ext uri="{FF2B5EF4-FFF2-40B4-BE49-F238E27FC236}">
                    <a16:creationId xmlns:a16="http://schemas.microsoft.com/office/drawing/2014/main" id="{6304AFC1-31CC-4F9D-9390-02337C7144FD}"/>
                  </a:ext>
                </a:extLst>
              </p:cNvPr>
              <p:cNvSpPr txBox="1">
                <a:spLocks noRot="1" noChangeAspect="1" noMove="1" noResize="1" noEditPoints="1" noAdjustHandles="1" noChangeArrowheads="1" noChangeShapeType="1" noTextEdit="1"/>
              </p:cNvSpPr>
              <p:nvPr/>
            </p:nvSpPr>
            <p:spPr>
              <a:xfrm>
                <a:off x="1621376" y="1112286"/>
                <a:ext cx="3657600" cy="667490"/>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56313C91-3B71-4753-977B-423045C9FC7A}"/>
                  </a:ext>
                </a:extLst>
              </p:cNvPr>
              <p:cNvSpPr txBox="1"/>
              <p:nvPr/>
            </p:nvSpPr>
            <p:spPr>
              <a:xfrm>
                <a:off x="6744072" y="1102065"/>
                <a:ext cx="2838436" cy="6183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CN" i="1">
                              <a:latin typeface="Cambria Math" panose="02040503050406030204" pitchFamily="18" charset="0"/>
                            </a:rPr>
                          </m:ctrlPr>
                        </m:fPr>
                        <m:num>
                          <m:r>
                            <a:rPr lang="en-US" altLang="zh-CN" i="1">
                              <a:latin typeface="Cambria Math" panose="02040503050406030204" pitchFamily="18" charset="0"/>
                            </a:rPr>
                            <m:t>𝒔𝒕𝒅</m:t>
                          </m:r>
                        </m:num>
                        <m:den>
                          <m:r>
                            <a:rPr lang="en-US" altLang="zh-CN" i="1">
                              <a:latin typeface="Cambria Math" panose="02040503050406030204" pitchFamily="18" charset="0"/>
                            </a:rPr>
                            <m:t>𝒎𝒆𝒂𝒏</m:t>
                          </m:r>
                        </m:den>
                      </m:f>
                    </m:oMath>
                  </m:oMathPara>
                </a14:m>
                <a:endParaRPr lang="zh-CN" altLang="en-US" i="1" dirty="0">
                  <a:latin typeface="Cambria Math" panose="02040503050406030204" pitchFamily="18" charset="0"/>
                </a:endParaRPr>
              </a:p>
            </p:txBody>
          </p:sp>
        </mc:Choice>
        <mc:Fallback xmlns="">
          <p:sp>
            <p:nvSpPr>
              <p:cNvPr id="12" name="文本框 11">
                <a:extLst>
                  <a:ext uri="{FF2B5EF4-FFF2-40B4-BE49-F238E27FC236}">
                    <a16:creationId xmlns:a16="http://schemas.microsoft.com/office/drawing/2014/main" id="{56313C91-3B71-4753-977B-423045C9FC7A}"/>
                  </a:ext>
                </a:extLst>
              </p:cNvPr>
              <p:cNvSpPr txBox="1">
                <a:spLocks noRot="1" noChangeAspect="1" noMove="1" noResize="1" noEditPoints="1" noAdjustHandles="1" noChangeArrowheads="1" noChangeShapeType="1" noTextEdit="1"/>
              </p:cNvSpPr>
              <p:nvPr/>
            </p:nvSpPr>
            <p:spPr>
              <a:xfrm>
                <a:off x="6744072" y="1102065"/>
                <a:ext cx="2838436" cy="618374"/>
              </a:xfrm>
              <a:prstGeom prst="rect">
                <a:avLst/>
              </a:prstGeom>
              <a:blipFill>
                <a:blip r:embed="rId6"/>
                <a:stretch>
                  <a:fillRect/>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78D5818E-D8EF-41F2-AEBC-CF743DF7AA32}"/>
              </a:ext>
            </a:extLst>
          </p:cNvPr>
          <p:cNvSpPr txBox="1"/>
          <p:nvPr/>
        </p:nvSpPr>
        <p:spPr>
          <a:xfrm>
            <a:off x="9245177" y="1340768"/>
            <a:ext cx="2825428" cy="738664"/>
          </a:xfrm>
          <a:prstGeom prst="rect">
            <a:avLst/>
          </a:prstGeom>
          <a:noFill/>
          <a:ln w="28575">
            <a:solidFill>
              <a:schemeClr val="tx1"/>
            </a:solidFill>
            <a:prstDash val="sysDash"/>
          </a:ln>
        </p:spPr>
        <p:txBody>
          <a:bodyPr wrap="square" rtlCol="0">
            <a:spAutoFit/>
          </a:bodyPr>
          <a:lstStyle/>
          <a:p>
            <a:pPr algn="just"/>
            <a:r>
              <a:rPr lang="zh-CN" altLang="en-US" sz="1400" b="1" dirty="0">
                <a:solidFill>
                  <a:srgbClr val="0000FF"/>
                </a:solidFill>
              </a:rPr>
              <a:t>通过</a:t>
            </a:r>
            <a:r>
              <a:rPr lang="en-US" altLang="zh-CN" sz="1400" b="1" dirty="0">
                <a:solidFill>
                  <a:srgbClr val="0000FF"/>
                </a:solidFill>
              </a:rPr>
              <a:t>PT100</a:t>
            </a:r>
            <a:r>
              <a:rPr lang="zh-CN" altLang="en-US" sz="1400" b="1" dirty="0">
                <a:solidFill>
                  <a:srgbClr val="0000FF"/>
                </a:solidFill>
              </a:rPr>
              <a:t>温度监测，在</a:t>
            </a:r>
            <a:r>
              <a:rPr lang="en-US" altLang="zh-CN" sz="1400" b="1" dirty="0">
                <a:solidFill>
                  <a:srgbClr val="0000FF"/>
                </a:solidFill>
              </a:rPr>
              <a:t>0.01</a:t>
            </a:r>
            <a:r>
              <a:rPr lang="zh-CN" altLang="en-US" sz="1400" b="1" dirty="0">
                <a:solidFill>
                  <a:srgbClr val="0000FF"/>
                </a:solidFill>
              </a:rPr>
              <a:t>℃范围内保证仿真模型温度和实际线圈温度一致</a:t>
            </a:r>
            <a:endParaRPr lang="en-US" altLang="zh-CN" sz="1400" b="1" dirty="0">
              <a:solidFill>
                <a:srgbClr val="0000FF"/>
              </a:solidFill>
            </a:endParaRPr>
          </a:p>
        </p:txBody>
      </p:sp>
      <p:cxnSp>
        <p:nvCxnSpPr>
          <p:cNvPr id="25" name="直接箭头连接符 24">
            <a:extLst>
              <a:ext uri="{FF2B5EF4-FFF2-40B4-BE49-F238E27FC236}">
                <a16:creationId xmlns:a16="http://schemas.microsoft.com/office/drawing/2014/main" id="{DC6BE7FF-6F75-4198-AABA-D68B32FD2DCB}"/>
              </a:ext>
            </a:extLst>
          </p:cNvPr>
          <p:cNvCxnSpPr>
            <a:cxnSpLocks/>
            <a:stCxn id="18" idx="1"/>
          </p:cNvCxnSpPr>
          <p:nvPr/>
        </p:nvCxnSpPr>
        <p:spPr>
          <a:xfrm flipH="1">
            <a:off x="9078930" y="1710100"/>
            <a:ext cx="166247" cy="1718900"/>
          </a:xfrm>
          <a:prstGeom prst="straightConnector1">
            <a:avLst/>
          </a:prstGeom>
          <a:noFill/>
          <a:ln w="28575">
            <a:solidFill>
              <a:schemeClr val="tx1"/>
            </a:solidFill>
            <a:prstDash val="sysDash"/>
            <a:headEnd type="none" w="med" len="med"/>
            <a:tailEnd type="arrow" w="med" len="med"/>
          </a:ln>
        </p:spPr>
      </p:cxnSp>
      <p:cxnSp>
        <p:nvCxnSpPr>
          <p:cNvPr id="29" name="直接箭头连接符 28">
            <a:extLst>
              <a:ext uri="{FF2B5EF4-FFF2-40B4-BE49-F238E27FC236}">
                <a16:creationId xmlns:a16="http://schemas.microsoft.com/office/drawing/2014/main" id="{1970A4F3-F649-40AF-9132-7A333B162CC2}"/>
              </a:ext>
            </a:extLst>
          </p:cNvPr>
          <p:cNvCxnSpPr>
            <a:cxnSpLocks/>
            <a:stCxn id="28" idx="1"/>
            <a:endCxn id="6" idx="3"/>
          </p:cNvCxnSpPr>
          <p:nvPr/>
        </p:nvCxnSpPr>
        <p:spPr>
          <a:xfrm flipH="1">
            <a:off x="9068561" y="2988821"/>
            <a:ext cx="197988" cy="1302928"/>
          </a:xfrm>
          <a:prstGeom prst="straightConnector1">
            <a:avLst/>
          </a:prstGeom>
          <a:noFill/>
          <a:ln w="28575">
            <a:solidFill>
              <a:schemeClr val="tx1"/>
            </a:solidFill>
            <a:prstDash val="sysDash"/>
            <a:headEnd type="none" w="med" len="med"/>
            <a:tailEnd type="arrow" w="med" len="med"/>
          </a:ln>
        </p:spPr>
      </p:cxnSp>
      <p:sp>
        <p:nvSpPr>
          <p:cNvPr id="41" name="文本框 40">
            <a:extLst>
              <a:ext uri="{FF2B5EF4-FFF2-40B4-BE49-F238E27FC236}">
                <a16:creationId xmlns:a16="http://schemas.microsoft.com/office/drawing/2014/main" id="{E4EC16D9-452E-45E4-9C8A-3886C514CCAE}"/>
              </a:ext>
            </a:extLst>
          </p:cNvPr>
          <p:cNvSpPr txBox="1"/>
          <p:nvPr/>
        </p:nvSpPr>
        <p:spPr>
          <a:xfrm>
            <a:off x="9265913" y="3861048"/>
            <a:ext cx="2825428" cy="1169551"/>
          </a:xfrm>
          <a:prstGeom prst="rect">
            <a:avLst/>
          </a:prstGeom>
          <a:noFill/>
          <a:ln w="28575">
            <a:solidFill>
              <a:srgbClr val="FF0000"/>
            </a:solidFill>
            <a:prstDash val="sysDash"/>
          </a:ln>
        </p:spPr>
        <p:txBody>
          <a:bodyPr wrap="square" rtlCol="0">
            <a:spAutoFit/>
          </a:bodyPr>
          <a:lstStyle/>
          <a:p>
            <a:pPr algn="just"/>
            <a:r>
              <a:rPr lang="zh-CN" altLang="en-US" sz="1400" b="1" dirty="0">
                <a:solidFill>
                  <a:srgbClr val="0000FF"/>
                </a:solidFill>
              </a:rPr>
              <a:t>绕线桩模具加工偏差，绕制过程中的形变等因素均会导致线圈半径的不准确</a:t>
            </a:r>
            <a:endParaRPr lang="en-US" altLang="zh-CN" sz="1400" b="1" dirty="0">
              <a:solidFill>
                <a:srgbClr val="0000FF"/>
              </a:solidFill>
            </a:endParaRPr>
          </a:p>
          <a:p>
            <a:pPr algn="just"/>
            <a:r>
              <a:rPr lang="zh-CN" altLang="en-US" sz="1400" b="1" dirty="0">
                <a:solidFill>
                  <a:srgbClr val="0000FF"/>
                </a:solidFill>
              </a:rPr>
              <a:t>通过修正线圈半径保证仿真模型和实际线圈一致</a:t>
            </a:r>
            <a:endParaRPr lang="en-US" altLang="zh-CN" sz="1400" b="1" dirty="0">
              <a:solidFill>
                <a:srgbClr val="0000FF"/>
              </a:solidFill>
            </a:endParaRPr>
          </a:p>
        </p:txBody>
      </p:sp>
      <p:cxnSp>
        <p:nvCxnSpPr>
          <p:cNvPr id="42" name="直接箭头连接符 41">
            <a:extLst>
              <a:ext uri="{FF2B5EF4-FFF2-40B4-BE49-F238E27FC236}">
                <a16:creationId xmlns:a16="http://schemas.microsoft.com/office/drawing/2014/main" id="{A2070798-352D-4FFD-959F-8830CB74A9AB}"/>
              </a:ext>
            </a:extLst>
          </p:cNvPr>
          <p:cNvCxnSpPr>
            <a:cxnSpLocks/>
            <a:stCxn id="41" idx="1"/>
          </p:cNvCxnSpPr>
          <p:nvPr/>
        </p:nvCxnSpPr>
        <p:spPr>
          <a:xfrm flipH="1">
            <a:off x="9078931" y="4445824"/>
            <a:ext cx="186982" cy="415019"/>
          </a:xfrm>
          <a:prstGeom prst="straightConnector1">
            <a:avLst/>
          </a:prstGeom>
          <a:noFill/>
          <a:ln w="28575">
            <a:solidFill>
              <a:srgbClr val="FF0000"/>
            </a:solidFill>
            <a:prstDash val="sysDash"/>
            <a:headEnd type="none" w="med" len="med"/>
            <a:tailEnd type="arrow" w="med" len="med"/>
          </a:ln>
        </p:spPr>
      </p:cxnSp>
      <p:sp>
        <p:nvSpPr>
          <p:cNvPr id="45" name="文本框 44">
            <a:extLst>
              <a:ext uri="{FF2B5EF4-FFF2-40B4-BE49-F238E27FC236}">
                <a16:creationId xmlns:a16="http://schemas.microsoft.com/office/drawing/2014/main" id="{69F46C74-4A42-4A6D-8C9E-497F0B14C91F}"/>
              </a:ext>
            </a:extLst>
          </p:cNvPr>
          <p:cNvSpPr txBox="1"/>
          <p:nvPr/>
        </p:nvSpPr>
        <p:spPr>
          <a:xfrm>
            <a:off x="9268962" y="5085184"/>
            <a:ext cx="2825428" cy="738664"/>
          </a:xfrm>
          <a:prstGeom prst="rect">
            <a:avLst/>
          </a:prstGeom>
          <a:noFill/>
          <a:ln w="28575">
            <a:solidFill>
              <a:schemeClr val="tx1"/>
            </a:solidFill>
            <a:prstDash val="sysDash"/>
          </a:ln>
        </p:spPr>
        <p:txBody>
          <a:bodyPr wrap="square" rtlCol="0">
            <a:spAutoFit/>
          </a:bodyPr>
          <a:lstStyle/>
          <a:p>
            <a:pPr algn="just"/>
            <a:r>
              <a:rPr lang="zh-CN" altLang="en-US" sz="1400" b="1" dirty="0">
                <a:solidFill>
                  <a:srgbClr val="0000FF"/>
                </a:solidFill>
              </a:rPr>
              <a:t>测试线圈过程中也会引入误差</a:t>
            </a:r>
            <a:endParaRPr lang="en-US" altLang="zh-CN" sz="1400" b="1" dirty="0">
              <a:solidFill>
                <a:srgbClr val="0000FF"/>
              </a:solidFill>
            </a:endParaRPr>
          </a:p>
          <a:p>
            <a:pPr algn="just"/>
            <a:r>
              <a:rPr lang="zh-CN" altLang="en-US" sz="1400" b="1" dirty="0">
                <a:solidFill>
                  <a:srgbClr val="0000FF"/>
                </a:solidFill>
              </a:rPr>
              <a:t>通过</a:t>
            </a:r>
            <a:r>
              <a:rPr lang="en-US" altLang="zh-CN" sz="1400" b="1" dirty="0">
                <a:solidFill>
                  <a:srgbClr val="0000FF"/>
                </a:solidFill>
              </a:rPr>
              <a:t>Bootstrap </a:t>
            </a:r>
            <a:r>
              <a:rPr lang="zh-CN" altLang="en-US" sz="1400" b="1" dirty="0">
                <a:solidFill>
                  <a:srgbClr val="0000FF"/>
                </a:solidFill>
              </a:rPr>
              <a:t>估计测试标准差</a:t>
            </a:r>
            <a:endParaRPr lang="en-US" altLang="zh-CN" sz="1400" b="1" dirty="0">
              <a:solidFill>
                <a:srgbClr val="0000FF"/>
              </a:solidFill>
            </a:endParaRPr>
          </a:p>
          <a:p>
            <a:pPr algn="just"/>
            <a:r>
              <a:rPr lang="zh-CN" altLang="en-US" sz="1400" b="1" dirty="0">
                <a:solidFill>
                  <a:srgbClr val="0000FF"/>
                </a:solidFill>
              </a:rPr>
              <a:t>多次测量能得到一定改善</a:t>
            </a:r>
            <a:endParaRPr lang="en-US" altLang="zh-CN" sz="1400" b="1" dirty="0">
              <a:solidFill>
                <a:srgbClr val="0000FF"/>
              </a:solidFill>
            </a:endParaRPr>
          </a:p>
        </p:txBody>
      </p:sp>
      <p:cxnSp>
        <p:nvCxnSpPr>
          <p:cNvPr id="46" name="直接箭头连接符 45">
            <a:extLst>
              <a:ext uri="{FF2B5EF4-FFF2-40B4-BE49-F238E27FC236}">
                <a16:creationId xmlns:a16="http://schemas.microsoft.com/office/drawing/2014/main" id="{B054B6E3-10F1-4F9C-B31A-7ECA0EBB74D8}"/>
              </a:ext>
            </a:extLst>
          </p:cNvPr>
          <p:cNvCxnSpPr>
            <a:cxnSpLocks/>
            <a:stCxn id="45" idx="1"/>
          </p:cNvCxnSpPr>
          <p:nvPr/>
        </p:nvCxnSpPr>
        <p:spPr>
          <a:xfrm flipH="1">
            <a:off x="9068562" y="5454516"/>
            <a:ext cx="200400" cy="250511"/>
          </a:xfrm>
          <a:prstGeom prst="straightConnector1">
            <a:avLst/>
          </a:prstGeom>
          <a:noFill/>
          <a:ln w="28575">
            <a:solidFill>
              <a:schemeClr val="tx1"/>
            </a:solidFill>
            <a:prstDash val="sysDash"/>
            <a:headEnd type="none" w="med" len="med"/>
            <a:tailEnd type="arrow" w="med" len="med"/>
          </a:ln>
        </p:spPr>
      </p:cxnSp>
      <p:sp>
        <p:nvSpPr>
          <p:cNvPr id="48" name="文本框 47">
            <a:extLst>
              <a:ext uri="{FF2B5EF4-FFF2-40B4-BE49-F238E27FC236}">
                <a16:creationId xmlns:a16="http://schemas.microsoft.com/office/drawing/2014/main" id="{7F56745F-4D98-419E-8BF8-92040F8E731C}"/>
              </a:ext>
            </a:extLst>
          </p:cNvPr>
          <p:cNvSpPr txBox="1"/>
          <p:nvPr/>
        </p:nvSpPr>
        <p:spPr>
          <a:xfrm>
            <a:off x="9267302" y="5877272"/>
            <a:ext cx="2825428" cy="954107"/>
          </a:xfrm>
          <a:prstGeom prst="rect">
            <a:avLst/>
          </a:prstGeom>
          <a:noFill/>
          <a:ln w="28575">
            <a:solidFill>
              <a:schemeClr val="tx1"/>
            </a:solidFill>
            <a:prstDash val="sysDash"/>
          </a:ln>
        </p:spPr>
        <p:txBody>
          <a:bodyPr wrap="square" rtlCol="0">
            <a:spAutoFit/>
          </a:bodyPr>
          <a:lstStyle/>
          <a:p>
            <a:pPr algn="just"/>
            <a:r>
              <a:rPr lang="zh-CN" altLang="en-US" sz="1400" b="1" dirty="0">
                <a:solidFill>
                  <a:srgbClr val="0000FF"/>
                </a:solidFill>
              </a:rPr>
              <a:t>实际线圈加工过程中存在工艺偏差</a:t>
            </a:r>
            <a:endParaRPr lang="en-US" altLang="zh-CN" sz="1400" b="1" dirty="0">
              <a:solidFill>
                <a:srgbClr val="0000FF"/>
              </a:solidFill>
            </a:endParaRPr>
          </a:p>
          <a:p>
            <a:pPr algn="just"/>
            <a:r>
              <a:rPr lang="zh-CN" altLang="en-US" sz="1400" b="1" dirty="0">
                <a:solidFill>
                  <a:srgbClr val="0000FF"/>
                </a:solidFill>
              </a:rPr>
              <a:t>可以通过取多组相同参数的线圈的测试结果平均值改善</a:t>
            </a:r>
            <a:endParaRPr lang="en-US" altLang="zh-CN" sz="1400" b="1" dirty="0">
              <a:solidFill>
                <a:srgbClr val="0000FF"/>
              </a:solidFill>
            </a:endParaRPr>
          </a:p>
        </p:txBody>
      </p:sp>
      <p:cxnSp>
        <p:nvCxnSpPr>
          <p:cNvPr id="49" name="直接箭头连接符 48">
            <a:extLst>
              <a:ext uri="{FF2B5EF4-FFF2-40B4-BE49-F238E27FC236}">
                <a16:creationId xmlns:a16="http://schemas.microsoft.com/office/drawing/2014/main" id="{A5E77365-5BD4-43A1-B32A-72186AECC6F5}"/>
              </a:ext>
            </a:extLst>
          </p:cNvPr>
          <p:cNvCxnSpPr>
            <a:cxnSpLocks/>
            <a:stCxn id="48" idx="1"/>
          </p:cNvCxnSpPr>
          <p:nvPr/>
        </p:nvCxnSpPr>
        <p:spPr>
          <a:xfrm flipH="1">
            <a:off x="9068562" y="6354326"/>
            <a:ext cx="198740" cy="99010"/>
          </a:xfrm>
          <a:prstGeom prst="straightConnector1">
            <a:avLst/>
          </a:prstGeom>
          <a:noFill/>
          <a:ln w="28575">
            <a:solidFill>
              <a:schemeClr val="tx1"/>
            </a:solidFill>
            <a:prstDash val="sysDash"/>
            <a:headEnd type="none" w="med" len="med"/>
            <a:tailEnd type="arrow" w="med" len="med"/>
          </a:ln>
        </p:spPr>
      </p:cxnSp>
    </p:spTree>
    <p:extLst>
      <p:ext uri="{BB962C8B-B14F-4D97-AF65-F5344CB8AC3E}">
        <p14:creationId xmlns:p14="http://schemas.microsoft.com/office/powerpoint/2010/main" val="3592905661"/>
      </p:ext>
    </p:extLst>
  </p:cSld>
  <p:clrMapOvr>
    <a:masterClrMapping/>
  </p:clrMapOvr>
  <p:transition advTm="1359"/>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8BB97AE-C074-4E1C-9650-82DF89AEF833}"/>
              </a:ext>
            </a:extLst>
          </p:cNvPr>
          <p:cNvSpPr txBox="1"/>
          <p:nvPr/>
        </p:nvSpPr>
        <p:spPr>
          <a:xfrm>
            <a:off x="335360" y="1100018"/>
            <a:ext cx="4551246" cy="1716047"/>
          </a:xfrm>
          <a:prstGeom prst="rect">
            <a:avLst/>
          </a:prstGeom>
          <a:noFill/>
        </p:spPr>
        <p:txBody>
          <a:bodyPr wrap="non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仿真模型修正</a:t>
            </a:r>
            <a:endParaRPr kumimoji="0" lang="en-US" altLang="zh-CN"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742950" lvl="1" indent="-285750" algn="just" defTabSz="914400">
              <a:lnSpc>
                <a:spcPct val="130000"/>
              </a:lnSpc>
              <a:buFont typeface="Arial" panose="020B0604020202020204" pitchFamily="34" charset="0"/>
              <a:buChar char="•"/>
              <a:defRPr/>
            </a:pPr>
            <a:r>
              <a:rPr lang="zh-CN" altLang="en-US" sz="2000" b="1" dirty="0">
                <a:solidFill>
                  <a:srgbClr val="000000"/>
                </a:solidFill>
                <a:latin typeface="黑体" panose="02010609060101010101" pitchFamily="49" charset="-122"/>
                <a:ea typeface="黑体" panose="02010609060101010101" pitchFamily="49" charset="-122"/>
              </a:rPr>
              <a:t>控制仿真温度为测试温度</a:t>
            </a:r>
            <a:r>
              <a:rPr lang="en-US" altLang="zh-CN" sz="2000" b="1" dirty="0">
                <a:solidFill>
                  <a:srgbClr val="000000"/>
                </a:solidFill>
                <a:latin typeface="黑体" panose="02010609060101010101" pitchFamily="49" charset="-122"/>
                <a:ea typeface="黑体" panose="02010609060101010101" pitchFamily="49" charset="-122"/>
              </a:rPr>
              <a:t>27.0</a:t>
            </a:r>
            <a:r>
              <a:rPr lang="zh-CN" altLang="en-US" sz="2000" b="1" dirty="0">
                <a:solidFill>
                  <a:srgbClr val="000000"/>
                </a:solidFill>
                <a:latin typeface="黑体" panose="02010609060101010101" pitchFamily="49" charset="-122"/>
                <a:ea typeface="黑体" panose="02010609060101010101" pitchFamily="49" charset="-122"/>
              </a:rPr>
              <a:t>℃</a:t>
            </a:r>
            <a:endParaRPr lang="en-US" altLang="zh-CN" sz="2000" b="1" dirty="0">
              <a:solidFill>
                <a:srgbClr val="000000"/>
              </a:solidFill>
              <a:latin typeface="黑体" panose="02010609060101010101" pitchFamily="49" charset="-122"/>
              <a:ea typeface="黑体" panose="02010609060101010101" pitchFamily="49" charset="-122"/>
            </a:endParaRPr>
          </a:p>
          <a:p>
            <a:pPr marL="742950" lvl="1" indent="-285750" algn="just" defTabSz="914400">
              <a:lnSpc>
                <a:spcPct val="130000"/>
              </a:lnSpc>
              <a:buFont typeface="Arial" panose="020B0604020202020204" pitchFamily="34" charset="0"/>
              <a:buChar char="•"/>
              <a:defRPr/>
            </a:pPr>
            <a:r>
              <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更改线圈排列方式为交错排列</a:t>
            </a:r>
            <a:endParaRPr kumimoji="0" lang="en-US" altLang="zh-CN"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742950" lvl="1" indent="-285750" algn="just" defTabSz="914400">
              <a:lnSpc>
                <a:spcPct val="130000"/>
              </a:lnSpc>
              <a:buFont typeface="Arial" panose="020B0604020202020204" pitchFamily="34" charset="0"/>
              <a:buChar char="•"/>
              <a:defRPr/>
            </a:pPr>
            <a:r>
              <a:rPr lang="zh-CN" altLang="en-US" sz="2000" b="1" dirty="0">
                <a:solidFill>
                  <a:srgbClr val="000000"/>
                </a:solidFill>
                <a:latin typeface="黑体" panose="02010609060101010101" pitchFamily="49" charset="-122"/>
                <a:ea typeface="黑体" panose="02010609060101010101" pitchFamily="49" charset="-122"/>
              </a:rPr>
              <a:t>修正线圈半径</a:t>
            </a:r>
            <a:endParaRPr kumimoji="0" lang="en-US" altLang="zh-CN"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63" name="文本框 62">
            <a:extLst>
              <a:ext uri="{FF2B5EF4-FFF2-40B4-BE49-F238E27FC236}">
                <a16:creationId xmlns:a16="http://schemas.microsoft.com/office/drawing/2014/main" id="{DC6A6C45-DAAF-4049-B98B-589E6EDC80E1}"/>
              </a:ext>
            </a:extLst>
          </p:cNvPr>
          <p:cNvSpPr txBox="1"/>
          <p:nvPr/>
        </p:nvSpPr>
        <p:spPr>
          <a:xfrm>
            <a:off x="47328" y="2852936"/>
            <a:ext cx="4012727" cy="369332"/>
          </a:xfrm>
          <a:prstGeom prst="rect">
            <a:avLst/>
          </a:prstGeom>
          <a:noFill/>
          <a:ln w="28575">
            <a:noFill/>
            <a:prstDash val="sysDash"/>
          </a:ln>
        </p:spPr>
        <p:txBody>
          <a:bodyPr wrap="square">
            <a:spAutoFit/>
          </a:bodyPr>
          <a:lstStyle/>
          <a:p>
            <a:pPr algn="ctr"/>
            <a:r>
              <a:rPr lang="en-US" altLang="zh-CN" b="1" dirty="0">
                <a:solidFill>
                  <a:srgbClr val="FF0000"/>
                </a:solidFill>
                <a:latin typeface="黑体" panose="02010609060101010101" pitchFamily="49" charset="-122"/>
                <a:ea typeface="黑体" panose="02010609060101010101" pitchFamily="49" charset="-122"/>
              </a:rPr>
              <a:t>coil1</a:t>
            </a:r>
            <a:endParaRPr lang="zh-CN" altLang="en-US" dirty="0"/>
          </a:p>
        </p:txBody>
      </p:sp>
      <p:graphicFrame>
        <p:nvGraphicFramePr>
          <p:cNvPr id="30" name="表格 29">
            <a:extLst>
              <a:ext uri="{FF2B5EF4-FFF2-40B4-BE49-F238E27FC236}">
                <a16:creationId xmlns:a16="http://schemas.microsoft.com/office/drawing/2014/main" id="{C5BB364F-B0D9-4DD7-BC81-C6E0501A9D6A}"/>
              </a:ext>
            </a:extLst>
          </p:cNvPr>
          <p:cNvGraphicFramePr>
            <a:graphicFrameLocks noGrp="1"/>
          </p:cNvGraphicFramePr>
          <p:nvPr>
            <p:extLst>
              <p:ext uri="{D42A27DB-BD31-4B8C-83A1-F6EECF244321}">
                <p14:modId xmlns:p14="http://schemas.microsoft.com/office/powerpoint/2010/main" val="3380079195"/>
              </p:ext>
            </p:extLst>
          </p:nvPr>
        </p:nvGraphicFramePr>
        <p:xfrm>
          <a:off x="104314" y="4869160"/>
          <a:ext cx="1599198" cy="1905000"/>
        </p:xfrm>
        <a:graphic>
          <a:graphicData uri="http://schemas.openxmlformats.org/drawingml/2006/table">
            <a:tbl>
              <a:tblPr>
                <a:tableStyleId>{BDBED569-4797-4DF1-A0F4-6AAB3CD982D8}</a:tableStyleId>
              </a:tblPr>
              <a:tblGrid>
                <a:gridCol w="615735">
                  <a:extLst>
                    <a:ext uri="{9D8B030D-6E8A-4147-A177-3AD203B41FA5}">
                      <a16:colId xmlns:a16="http://schemas.microsoft.com/office/drawing/2014/main" val="1271041341"/>
                    </a:ext>
                  </a:extLst>
                </a:gridCol>
                <a:gridCol w="983463">
                  <a:extLst>
                    <a:ext uri="{9D8B030D-6E8A-4147-A177-3AD203B41FA5}">
                      <a16:colId xmlns:a16="http://schemas.microsoft.com/office/drawing/2014/main" val="3888317568"/>
                    </a:ext>
                  </a:extLst>
                </a:gridCol>
              </a:tblGrid>
              <a:tr h="317500">
                <a:tc>
                  <a:txBody>
                    <a:bodyPr/>
                    <a:lstStyle/>
                    <a:p>
                      <a:pPr marL="0" algn="ctr" defTabSz="685800" rtl="0" eaLnBrk="1" fontAlgn="ctr" latinLnBrk="0" hangingPunct="1"/>
                      <a:r>
                        <a:rPr lang="en-US" altLang="zh-CN" sz="1600" u="none" strike="noStrike" kern="1200" dirty="0">
                          <a:solidFill>
                            <a:schemeClr val="tx1"/>
                          </a:solidFill>
                          <a:effectLst/>
                          <a:latin typeface="+mn-lt"/>
                          <a:ea typeface="+mn-ea"/>
                          <a:cs typeface="+mn-cs"/>
                        </a:rPr>
                        <a:t>R(mm)</a:t>
                      </a:r>
                      <a:endParaRPr lang="zh-CN" altLang="en-US" sz="1600" u="none" strike="noStrike" kern="1200" dirty="0">
                        <a:solidFill>
                          <a:schemeClr val="tx1"/>
                        </a:solidFill>
                        <a:effectLst/>
                        <a:latin typeface="+mn-lt"/>
                        <a:ea typeface="+mn-ea"/>
                        <a:cs typeface="+mn-cs"/>
                      </a:endParaRPr>
                    </a:p>
                  </a:txBody>
                  <a:tcPr marL="9525" marR="9525" marT="9525" marB="0" anchor="ctr"/>
                </a:tc>
                <a:tc>
                  <a:txBody>
                    <a:bodyPr/>
                    <a:lstStyle/>
                    <a:p>
                      <a:pPr marL="0" algn="ctr" defTabSz="685800" rtl="0" eaLnBrk="1" fontAlgn="ctr" latinLnBrk="0" hangingPunct="1"/>
                      <a:r>
                        <a:rPr lang="en-US" sz="1600" u="none" strike="noStrike" kern="1200" dirty="0" err="1">
                          <a:solidFill>
                            <a:schemeClr val="tx1"/>
                          </a:solidFill>
                          <a:effectLst/>
                          <a:latin typeface="+mn-lt"/>
                          <a:ea typeface="+mn-ea"/>
                          <a:cs typeface="+mn-cs"/>
                        </a:rPr>
                        <a:t>L_simu</a:t>
                      </a:r>
                      <a:r>
                        <a:rPr lang="en-US" sz="1600" u="none" strike="noStrike" kern="1200" dirty="0">
                          <a:solidFill>
                            <a:schemeClr val="tx1"/>
                          </a:solidFill>
                          <a:effectLst/>
                          <a:latin typeface="+mn-lt"/>
                          <a:ea typeface="+mn-ea"/>
                          <a:cs typeface="+mn-cs"/>
                        </a:rPr>
                        <a:t>(</a:t>
                      </a:r>
                      <a:r>
                        <a:rPr lang="en-US" altLang="zh-CN" sz="1600" u="none" strike="noStrike" kern="1200" dirty="0">
                          <a:solidFill>
                            <a:schemeClr val="tx1"/>
                          </a:solidFill>
                          <a:effectLst/>
                          <a:latin typeface="+mn-lt"/>
                          <a:ea typeface="+mn-ea"/>
                          <a:cs typeface="+mn-cs"/>
                        </a:rPr>
                        <a:t>H</a:t>
                      </a:r>
                      <a:r>
                        <a:rPr lang="en-US" sz="1600" u="none" strike="noStrike" kern="1200" dirty="0">
                          <a:solidFill>
                            <a:schemeClr val="tx1"/>
                          </a:solidFill>
                          <a:effectLst/>
                          <a:latin typeface="+mn-lt"/>
                          <a:ea typeface="+mn-ea"/>
                          <a:cs typeface="+mn-cs"/>
                        </a:rPr>
                        <a:t>)</a:t>
                      </a:r>
                    </a:p>
                  </a:txBody>
                  <a:tcPr marL="9525" marR="9525" marT="9525" marB="0" anchor="ctr"/>
                </a:tc>
                <a:extLst>
                  <a:ext uri="{0D108BD9-81ED-4DB2-BD59-A6C34878D82A}">
                    <a16:rowId xmlns:a16="http://schemas.microsoft.com/office/drawing/2014/main" val="3938625323"/>
                  </a:ext>
                </a:extLst>
              </a:tr>
              <a:tr h="317500">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19.60</a:t>
                      </a:r>
                    </a:p>
                  </a:txBody>
                  <a:tcPr marL="9525" marR="9525" marT="9525" marB="0" anchor="ctr"/>
                </a:tc>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0.017050</a:t>
                      </a:r>
                    </a:p>
                  </a:txBody>
                  <a:tcPr marL="9525" marR="9525" marT="9525" marB="0" anchor="ctr"/>
                </a:tc>
                <a:extLst>
                  <a:ext uri="{0D108BD9-81ED-4DB2-BD59-A6C34878D82A}">
                    <a16:rowId xmlns:a16="http://schemas.microsoft.com/office/drawing/2014/main" val="525338551"/>
                  </a:ext>
                </a:extLst>
              </a:tr>
              <a:tr h="317500">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19.65</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0.017113</a:t>
                      </a:r>
                    </a:p>
                  </a:txBody>
                  <a:tcPr marL="9525" marR="9525" marT="9525" marB="0" anchor="ctr">
                    <a:solidFill>
                      <a:schemeClr val="accent6">
                        <a:lumMod val="40000"/>
                        <a:lumOff val="60000"/>
                      </a:schemeClr>
                    </a:solidFill>
                  </a:tcPr>
                </a:tc>
                <a:extLst>
                  <a:ext uri="{0D108BD9-81ED-4DB2-BD59-A6C34878D82A}">
                    <a16:rowId xmlns:a16="http://schemas.microsoft.com/office/drawing/2014/main" val="556048596"/>
                  </a:ext>
                </a:extLst>
              </a:tr>
              <a:tr h="317500">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19.70</a:t>
                      </a:r>
                    </a:p>
                  </a:txBody>
                  <a:tcPr marL="9525" marR="9525" marT="9525" marB="0" anchor="ctr">
                    <a:noFill/>
                  </a:tcPr>
                </a:tc>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0.017175</a:t>
                      </a:r>
                    </a:p>
                  </a:txBody>
                  <a:tcPr marL="9525" marR="9525" marT="9525" marB="0" anchor="ctr">
                    <a:noFill/>
                  </a:tcPr>
                </a:tc>
                <a:extLst>
                  <a:ext uri="{0D108BD9-81ED-4DB2-BD59-A6C34878D82A}">
                    <a16:rowId xmlns:a16="http://schemas.microsoft.com/office/drawing/2014/main" val="3261610125"/>
                  </a:ext>
                </a:extLst>
              </a:tr>
              <a:tr h="317500">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19.75</a:t>
                      </a:r>
                    </a:p>
                  </a:txBody>
                  <a:tcPr marL="9525" marR="9525" marT="9525" marB="0" anchor="ctr"/>
                </a:tc>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0.017238</a:t>
                      </a:r>
                    </a:p>
                  </a:txBody>
                  <a:tcPr marL="9525" marR="9525" marT="9525" marB="0" anchor="ctr"/>
                </a:tc>
                <a:extLst>
                  <a:ext uri="{0D108BD9-81ED-4DB2-BD59-A6C34878D82A}">
                    <a16:rowId xmlns:a16="http://schemas.microsoft.com/office/drawing/2014/main" val="4060973665"/>
                  </a:ext>
                </a:extLst>
              </a:tr>
              <a:tr h="317500">
                <a:tc>
                  <a:txBody>
                    <a:bodyPr/>
                    <a:lstStyle/>
                    <a:p>
                      <a:pPr marL="0" algn="ctr" defTabSz="685800" rtl="0" eaLnBrk="1" fontAlgn="ctr" latinLnBrk="0" hangingPunct="1"/>
                      <a:r>
                        <a:rPr lang="en-US" sz="1600" u="none" strike="noStrike" kern="1200">
                          <a:solidFill>
                            <a:schemeClr val="tx1"/>
                          </a:solidFill>
                          <a:effectLst/>
                          <a:latin typeface="+mn-lt"/>
                          <a:ea typeface="+mn-ea"/>
                          <a:cs typeface="+mn-cs"/>
                        </a:rPr>
                        <a:t>19.80</a:t>
                      </a:r>
                      <a:endParaRPr lang="en-US" sz="1600" u="none" strike="noStrike" kern="1200" dirty="0">
                        <a:solidFill>
                          <a:schemeClr val="tx1"/>
                        </a:solidFill>
                        <a:effectLst/>
                        <a:latin typeface="+mn-lt"/>
                        <a:ea typeface="+mn-ea"/>
                        <a:cs typeface="+mn-cs"/>
                      </a:endParaRPr>
                    </a:p>
                  </a:txBody>
                  <a:tcPr marL="9525" marR="9525" marT="9525" marB="0" anchor="ctr"/>
                </a:tc>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0.017301</a:t>
                      </a:r>
                    </a:p>
                  </a:txBody>
                  <a:tcPr marL="9525" marR="9525" marT="9525" marB="0" anchor="ctr"/>
                </a:tc>
                <a:extLst>
                  <a:ext uri="{0D108BD9-81ED-4DB2-BD59-A6C34878D82A}">
                    <a16:rowId xmlns:a16="http://schemas.microsoft.com/office/drawing/2014/main" val="382316474"/>
                  </a:ext>
                </a:extLst>
              </a:tr>
            </a:tbl>
          </a:graphicData>
        </a:graphic>
      </p:graphicFrame>
      <p:graphicFrame>
        <p:nvGraphicFramePr>
          <p:cNvPr id="90" name="表格 89">
            <a:extLst>
              <a:ext uri="{FF2B5EF4-FFF2-40B4-BE49-F238E27FC236}">
                <a16:creationId xmlns:a16="http://schemas.microsoft.com/office/drawing/2014/main" id="{9A89A753-4785-4F41-8B37-01BE0D0B73E6}"/>
              </a:ext>
            </a:extLst>
          </p:cNvPr>
          <p:cNvGraphicFramePr>
            <a:graphicFrameLocks noGrp="1"/>
          </p:cNvGraphicFramePr>
          <p:nvPr>
            <p:extLst>
              <p:ext uri="{D42A27DB-BD31-4B8C-83A1-F6EECF244321}">
                <p14:modId xmlns:p14="http://schemas.microsoft.com/office/powerpoint/2010/main" val="483525220"/>
              </p:ext>
            </p:extLst>
          </p:nvPr>
        </p:nvGraphicFramePr>
        <p:xfrm>
          <a:off x="4136762" y="4869160"/>
          <a:ext cx="1599198" cy="1905000"/>
        </p:xfrm>
        <a:graphic>
          <a:graphicData uri="http://schemas.openxmlformats.org/drawingml/2006/table">
            <a:tbl>
              <a:tblPr>
                <a:tableStyleId>{BDBED569-4797-4DF1-A0F4-6AAB3CD982D8}</a:tableStyleId>
              </a:tblPr>
              <a:tblGrid>
                <a:gridCol w="615735">
                  <a:extLst>
                    <a:ext uri="{9D8B030D-6E8A-4147-A177-3AD203B41FA5}">
                      <a16:colId xmlns:a16="http://schemas.microsoft.com/office/drawing/2014/main" val="1271041341"/>
                    </a:ext>
                  </a:extLst>
                </a:gridCol>
                <a:gridCol w="983463">
                  <a:extLst>
                    <a:ext uri="{9D8B030D-6E8A-4147-A177-3AD203B41FA5}">
                      <a16:colId xmlns:a16="http://schemas.microsoft.com/office/drawing/2014/main" val="3888317568"/>
                    </a:ext>
                  </a:extLst>
                </a:gridCol>
              </a:tblGrid>
              <a:tr h="317500">
                <a:tc>
                  <a:txBody>
                    <a:bodyPr/>
                    <a:lstStyle/>
                    <a:p>
                      <a:pPr marL="0" algn="ctr" defTabSz="685800" rtl="0" eaLnBrk="1" fontAlgn="ctr" latinLnBrk="0" hangingPunct="1"/>
                      <a:r>
                        <a:rPr lang="en-US" altLang="zh-CN" sz="1600" u="none" strike="noStrike" kern="1200" dirty="0">
                          <a:solidFill>
                            <a:schemeClr val="tx1"/>
                          </a:solidFill>
                          <a:effectLst/>
                          <a:latin typeface="+mn-lt"/>
                          <a:ea typeface="+mn-ea"/>
                          <a:cs typeface="+mn-cs"/>
                        </a:rPr>
                        <a:t>R(mm)</a:t>
                      </a:r>
                      <a:endParaRPr lang="zh-CN" altLang="en-US" sz="1600" u="none" strike="noStrike" kern="1200" dirty="0">
                        <a:solidFill>
                          <a:schemeClr val="tx1"/>
                        </a:solidFill>
                        <a:effectLst/>
                        <a:latin typeface="+mn-lt"/>
                        <a:ea typeface="+mn-ea"/>
                        <a:cs typeface="+mn-cs"/>
                      </a:endParaRPr>
                    </a:p>
                  </a:txBody>
                  <a:tcPr marL="9525" marR="9525" marT="9525" marB="0" anchor="ctr"/>
                </a:tc>
                <a:tc>
                  <a:txBody>
                    <a:bodyPr/>
                    <a:lstStyle/>
                    <a:p>
                      <a:pPr marL="0" algn="ctr" defTabSz="685800" rtl="0" eaLnBrk="1" fontAlgn="ctr" latinLnBrk="0" hangingPunct="1"/>
                      <a:r>
                        <a:rPr lang="en-US" sz="1600" u="none" strike="noStrike" kern="1200" dirty="0" err="1">
                          <a:solidFill>
                            <a:schemeClr val="tx1"/>
                          </a:solidFill>
                          <a:effectLst/>
                          <a:latin typeface="+mn-lt"/>
                          <a:ea typeface="+mn-ea"/>
                          <a:cs typeface="+mn-cs"/>
                        </a:rPr>
                        <a:t>L_simu</a:t>
                      </a:r>
                      <a:r>
                        <a:rPr lang="en-US" sz="1600" u="none" strike="noStrike" kern="1200" dirty="0">
                          <a:solidFill>
                            <a:schemeClr val="tx1"/>
                          </a:solidFill>
                          <a:effectLst/>
                          <a:latin typeface="+mn-lt"/>
                          <a:ea typeface="+mn-ea"/>
                          <a:cs typeface="+mn-cs"/>
                        </a:rPr>
                        <a:t>(</a:t>
                      </a:r>
                      <a:r>
                        <a:rPr lang="en-US" altLang="zh-CN" sz="1600" u="none" strike="noStrike" kern="1200" dirty="0">
                          <a:solidFill>
                            <a:schemeClr val="tx1"/>
                          </a:solidFill>
                          <a:effectLst/>
                          <a:latin typeface="+mn-lt"/>
                          <a:ea typeface="+mn-ea"/>
                          <a:cs typeface="+mn-cs"/>
                        </a:rPr>
                        <a:t>H</a:t>
                      </a:r>
                      <a:r>
                        <a:rPr lang="en-US" sz="1600" u="none" strike="noStrike" kern="1200" dirty="0">
                          <a:solidFill>
                            <a:schemeClr val="tx1"/>
                          </a:solidFill>
                          <a:effectLst/>
                          <a:latin typeface="+mn-lt"/>
                          <a:ea typeface="+mn-ea"/>
                          <a:cs typeface="+mn-cs"/>
                        </a:rPr>
                        <a:t>)</a:t>
                      </a:r>
                    </a:p>
                  </a:txBody>
                  <a:tcPr marL="9525" marR="9525" marT="9525" marB="0" anchor="ctr"/>
                </a:tc>
                <a:extLst>
                  <a:ext uri="{0D108BD9-81ED-4DB2-BD59-A6C34878D82A}">
                    <a16:rowId xmlns:a16="http://schemas.microsoft.com/office/drawing/2014/main" val="3938625323"/>
                  </a:ext>
                </a:extLst>
              </a:tr>
              <a:tr h="317500">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19.80</a:t>
                      </a:r>
                    </a:p>
                  </a:txBody>
                  <a:tcPr marL="9525" marR="9525" marT="9525" marB="0" anchor="ctr"/>
                </a:tc>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0.030677</a:t>
                      </a:r>
                    </a:p>
                  </a:txBody>
                  <a:tcPr marL="9525" marR="9525" marT="9525" marB="0" anchor="ctr"/>
                </a:tc>
                <a:extLst>
                  <a:ext uri="{0D108BD9-81ED-4DB2-BD59-A6C34878D82A}">
                    <a16:rowId xmlns:a16="http://schemas.microsoft.com/office/drawing/2014/main" val="525338551"/>
                  </a:ext>
                </a:extLst>
              </a:tr>
              <a:tr h="317500">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19.85</a:t>
                      </a:r>
                    </a:p>
                  </a:txBody>
                  <a:tcPr marL="9525" marR="9525" marT="9525" marB="0" anchor="ctr">
                    <a:noFill/>
                  </a:tcPr>
                </a:tc>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0.030803</a:t>
                      </a:r>
                    </a:p>
                  </a:txBody>
                  <a:tcPr marL="9525" marR="9525" marT="9525" marB="0" anchor="ctr">
                    <a:noFill/>
                  </a:tcPr>
                </a:tc>
                <a:extLst>
                  <a:ext uri="{0D108BD9-81ED-4DB2-BD59-A6C34878D82A}">
                    <a16:rowId xmlns:a16="http://schemas.microsoft.com/office/drawing/2014/main" val="556048596"/>
                  </a:ext>
                </a:extLst>
              </a:tr>
              <a:tr h="317500">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19.90</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0.030921</a:t>
                      </a:r>
                    </a:p>
                  </a:txBody>
                  <a:tcPr marL="9525" marR="9525" marT="9525" marB="0" anchor="ctr">
                    <a:solidFill>
                      <a:schemeClr val="accent6">
                        <a:lumMod val="40000"/>
                        <a:lumOff val="60000"/>
                      </a:schemeClr>
                    </a:solidFill>
                  </a:tcPr>
                </a:tc>
                <a:extLst>
                  <a:ext uri="{0D108BD9-81ED-4DB2-BD59-A6C34878D82A}">
                    <a16:rowId xmlns:a16="http://schemas.microsoft.com/office/drawing/2014/main" val="3261610125"/>
                  </a:ext>
                </a:extLst>
              </a:tr>
              <a:tr h="317500">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19.95</a:t>
                      </a:r>
                    </a:p>
                  </a:txBody>
                  <a:tcPr marL="9525" marR="9525" marT="9525" marB="0" anchor="ctr"/>
                </a:tc>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0.031039</a:t>
                      </a:r>
                    </a:p>
                  </a:txBody>
                  <a:tcPr marL="9525" marR="9525" marT="9525" marB="0" anchor="ctr"/>
                </a:tc>
                <a:extLst>
                  <a:ext uri="{0D108BD9-81ED-4DB2-BD59-A6C34878D82A}">
                    <a16:rowId xmlns:a16="http://schemas.microsoft.com/office/drawing/2014/main" val="4060973665"/>
                  </a:ext>
                </a:extLst>
              </a:tr>
              <a:tr h="317500">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20.00</a:t>
                      </a:r>
                    </a:p>
                  </a:txBody>
                  <a:tcPr marL="9525" marR="9525" marT="9525" marB="0" anchor="ctr"/>
                </a:tc>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0.031157</a:t>
                      </a:r>
                    </a:p>
                  </a:txBody>
                  <a:tcPr marL="9525" marR="9525" marT="9525" marB="0" anchor="ctr"/>
                </a:tc>
                <a:extLst>
                  <a:ext uri="{0D108BD9-81ED-4DB2-BD59-A6C34878D82A}">
                    <a16:rowId xmlns:a16="http://schemas.microsoft.com/office/drawing/2014/main" val="382316474"/>
                  </a:ext>
                </a:extLst>
              </a:tr>
            </a:tbl>
          </a:graphicData>
        </a:graphic>
      </p:graphicFrame>
      <p:graphicFrame>
        <p:nvGraphicFramePr>
          <p:cNvPr id="95" name="表格 94">
            <a:extLst>
              <a:ext uri="{FF2B5EF4-FFF2-40B4-BE49-F238E27FC236}">
                <a16:creationId xmlns:a16="http://schemas.microsoft.com/office/drawing/2014/main" id="{3A44005D-4F5C-41B9-9AB7-054936ECDA4F}"/>
              </a:ext>
            </a:extLst>
          </p:cNvPr>
          <p:cNvGraphicFramePr>
            <a:graphicFrameLocks noGrp="1"/>
          </p:cNvGraphicFramePr>
          <p:nvPr>
            <p:extLst>
              <p:ext uri="{D42A27DB-BD31-4B8C-83A1-F6EECF244321}">
                <p14:modId xmlns:p14="http://schemas.microsoft.com/office/powerpoint/2010/main" val="272338458"/>
              </p:ext>
            </p:extLst>
          </p:nvPr>
        </p:nvGraphicFramePr>
        <p:xfrm>
          <a:off x="8149490" y="4930467"/>
          <a:ext cx="1599198" cy="1905000"/>
        </p:xfrm>
        <a:graphic>
          <a:graphicData uri="http://schemas.openxmlformats.org/drawingml/2006/table">
            <a:tbl>
              <a:tblPr>
                <a:tableStyleId>{BDBED569-4797-4DF1-A0F4-6AAB3CD982D8}</a:tableStyleId>
              </a:tblPr>
              <a:tblGrid>
                <a:gridCol w="615735">
                  <a:extLst>
                    <a:ext uri="{9D8B030D-6E8A-4147-A177-3AD203B41FA5}">
                      <a16:colId xmlns:a16="http://schemas.microsoft.com/office/drawing/2014/main" val="1271041341"/>
                    </a:ext>
                  </a:extLst>
                </a:gridCol>
                <a:gridCol w="983463">
                  <a:extLst>
                    <a:ext uri="{9D8B030D-6E8A-4147-A177-3AD203B41FA5}">
                      <a16:colId xmlns:a16="http://schemas.microsoft.com/office/drawing/2014/main" val="3888317568"/>
                    </a:ext>
                  </a:extLst>
                </a:gridCol>
              </a:tblGrid>
              <a:tr h="317500">
                <a:tc>
                  <a:txBody>
                    <a:bodyPr/>
                    <a:lstStyle/>
                    <a:p>
                      <a:pPr marL="0" algn="ctr" defTabSz="685800" rtl="0" eaLnBrk="1" fontAlgn="ctr" latinLnBrk="0" hangingPunct="1"/>
                      <a:r>
                        <a:rPr lang="en-US" altLang="zh-CN" sz="1600" u="none" strike="noStrike" kern="1200" dirty="0">
                          <a:solidFill>
                            <a:schemeClr val="tx1"/>
                          </a:solidFill>
                          <a:effectLst/>
                          <a:latin typeface="+mn-lt"/>
                          <a:ea typeface="+mn-ea"/>
                          <a:cs typeface="+mn-cs"/>
                        </a:rPr>
                        <a:t>R(mm)</a:t>
                      </a:r>
                      <a:endParaRPr lang="zh-CN" altLang="en-US" sz="1600" u="none" strike="noStrike" kern="1200" dirty="0">
                        <a:solidFill>
                          <a:schemeClr val="tx1"/>
                        </a:solidFill>
                        <a:effectLst/>
                        <a:latin typeface="+mn-lt"/>
                        <a:ea typeface="+mn-ea"/>
                        <a:cs typeface="+mn-cs"/>
                      </a:endParaRPr>
                    </a:p>
                  </a:txBody>
                  <a:tcPr marL="9525" marR="9525" marT="9525" marB="0" anchor="ctr"/>
                </a:tc>
                <a:tc>
                  <a:txBody>
                    <a:bodyPr/>
                    <a:lstStyle/>
                    <a:p>
                      <a:pPr marL="0" algn="ctr" defTabSz="685800" rtl="0" eaLnBrk="1" fontAlgn="ctr" latinLnBrk="0" hangingPunct="1"/>
                      <a:r>
                        <a:rPr lang="en-US" sz="1600" u="none" strike="noStrike" kern="1200" dirty="0" err="1">
                          <a:solidFill>
                            <a:schemeClr val="tx1"/>
                          </a:solidFill>
                          <a:effectLst/>
                          <a:latin typeface="+mn-lt"/>
                          <a:ea typeface="+mn-ea"/>
                          <a:cs typeface="+mn-cs"/>
                        </a:rPr>
                        <a:t>L_simu</a:t>
                      </a:r>
                      <a:r>
                        <a:rPr lang="en-US" sz="1600" u="none" strike="noStrike" kern="1200" dirty="0">
                          <a:solidFill>
                            <a:schemeClr val="tx1"/>
                          </a:solidFill>
                          <a:effectLst/>
                          <a:latin typeface="+mn-lt"/>
                          <a:ea typeface="+mn-ea"/>
                          <a:cs typeface="+mn-cs"/>
                        </a:rPr>
                        <a:t>(</a:t>
                      </a:r>
                      <a:r>
                        <a:rPr lang="en-US" altLang="zh-CN" sz="1600" u="none" strike="noStrike" kern="1200" dirty="0">
                          <a:solidFill>
                            <a:schemeClr val="tx1"/>
                          </a:solidFill>
                          <a:effectLst/>
                          <a:latin typeface="+mn-lt"/>
                          <a:ea typeface="+mn-ea"/>
                          <a:cs typeface="+mn-cs"/>
                        </a:rPr>
                        <a:t>H</a:t>
                      </a:r>
                      <a:r>
                        <a:rPr lang="en-US" sz="1600" u="none" strike="noStrike" kern="1200" dirty="0">
                          <a:solidFill>
                            <a:schemeClr val="tx1"/>
                          </a:solidFill>
                          <a:effectLst/>
                          <a:latin typeface="+mn-lt"/>
                          <a:ea typeface="+mn-ea"/>
                          <a:cs typeface="+mn-cs"/>
                        </a:rPr>
                        <a:t>)</a:t>
                      </a:r>
                    </a:p>
                  </a:txBody>
                  <a:tcPr marL="9525" marR="9525" marT="9525" marB="0" anchor="ctr"/>
                </a:tc>
                <a:extLst>
                  <a:ext uri="{0D108BD9-81ED-4DB2-BD59-A6C34878D82A}">
                    <a16:rowId xmlns:a16="http://schemas.microsoft.com/office/drawing/2014/main" val="3938625323"/>
                  </a:ext>
                </a:extLst>
              </a:tr>
              <a:tr h="317500">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19.80</a:t>
                      </a:r>
                    </a:p>
                  </a:txBody>
                  <a:tcPr marL="9525" marR="9525" marT="9525" marB="0" anchor="ctr"/>
                </a:tc>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0.044974</a:t>
                      </a:r>
                    </a:p>
                  </a:txBody>
                  <a:tcPr marL="9525" marR="9525" marT="9525" marB="0" anchor="ctr"/>
                </a:tc>
                <a:extLst>
                  <a:ext uri="{0D108BD9-81ED-4DB2-BD59-A6C34878D82A}">
                    <a16:rowId xmlns:a16="http://schemas.microsoft.com/office/drawing/2014/main" val="525338551"/>
                  </a:ext>
                </a:extLst>
              </a:tr>
              <a:tr h="317500">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19.90</a:t>
                      </a:r>
                    </a:p>
                  </a:txBody>
                  <a:tcPr marL="9525" marR="9525" marT="9525" marB="0" anchor="ctr">
                    <a:solidFill>
                      <a:schemeClr val="accent6">
                        <a:lumMod val="40000"/>
                        <a:lumOff val="60000"/>
                      </a:schemeClr>
                    </a:solidFill>
                  </a:tcPr>
                </a:tc>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0.045330</a:t>
                      </a:r>
                    </a:p>
                  </a:txBody>
                  <a:tcPr marL="9525" marR="9525" marT="9525" marB="0" anchor="ctr">
                    <a:solidFill>
                      <a:schemeClr val="accent6">
                        <a:lumMod val="40000"/>
                        <a:lumOff val="60000"/>
                      </a:schemeClr>
                    </a:solidFill>
                  </a:tcPr>
                </a:tc>
                <a:extLst>
                  <a:ext uri="{0D108BD9-81ED-4DB2-BD59-A6C34878D82A}">
                    <a16:rowId xmlns:a16="http://schemas.microsoft.com/office/drawing/2014/main" val="556048596"/>
                  </a:ext>
                </a:extLst>
              </a:tr>
              <a:tr h="317500">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19.95</a:t>
                      </a:r>
                    </a:p>
                  </a:txBody>
                  <a:tcPr marL="9525" marR="9525" marT="9525" marB="0" anchor="ctr">
                    <a:noFill/>
                  </a:tcPr>
                </a:tc>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0.045509</a:t>
                      </a:r>
                    </a:p>
                  </a:txBody>
                  <a:tcPr marL="9525" marR="9525" marT="9525" marB="0" anchor="ctr">
                    <a:noFill/>
                  </a:tcPr>
                </a:tc>
                <a:extLst>
                  <a:ext uri="{0D108BD9-81ED-4DB2-BD59-A6C34878D82A}">
                    <a16:rowId xmlns:a16="http://schemas.microsoft.com/office/drawing/2014/main" val="3261610125"/>
                  </a:ext>
                </a:extLst>
              </a:tr>
              <a:tr h="317500">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20.0</a:t>
                      </a:r>
                    </a:p>
                  </a:txBody>
                  <a:tcPr marL="9525" marR="9525" marT="9525" marB="0" anchor="ctr"/>
                </a:tc>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0.045687</a:t>
                      </a:r>
                    </a:p>
                  </a:txBody>
                  <a:tcPr marL="9525" marR="9525" marT="9525" marB="0" anchor="ctr"/>
                </a:tc>
                <a:extLst>
                  <a:ext uri="{0D108BD9-81ED-4DB2-BD59-A6C34878D82A}">
                    <a16:rowId xmlns:a16="http://schemas.microsoft.com/office/drawing/2014/main" val="4060973665"/>
                  </a:ext>
                </a:extLst>
              </a:tr>
              <a:tr h="317500">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20.1</a:t>
                      </a:r>
                    </a:p>
                  </a:txBody>
                  <a:tcPr marL="9525" marR="9525" marT="9525" marB="0" anchor="ctr"/>
                </a:tc>
                <a:tc>
                  <a:txBody>
                    <a:bodyPr/>
                    <a:lstStyle/>
                    <a:p>
                      <a:pPr marL="0" algn="ctr" defTabSz="685800" rtl="0" eaLnBrk="1" fontAlgn="ctr" latinLnBrk="0" hangingPunct="1"/>
                      <a:r>
                        <a:rPr lang="en-US" sz="1600" u="none" strike="noStrike" kern="1200" dirty="0">
                          <a:solidFill>
                            <a:schemeClr val="tx1"/>
                          </a:solidFill>
                          <a:effectLst/>
                          <a:latin typeface="+mn-lt"/>
                          <a:ea typeface="+mn-ea"/>
                          <a:cs typeface="+mn-cs"/>
                        </a:rPr>
                        <a:t>0.046046</a:t>
                      </a:r>
                    </a:p>
                  </a:txBody>
                  <a:tcPr marL="9525" marR="9525" marT="9525" marB="0" anchor="ctr"/>
                </a:tc>
                <a:extLst>
                  <a:ext uri="{0D108BD9-81ED-4DB2-BD59-A6C34878D82A}">
                    <a16:rowId xmlns:a16="http://schemas.microsoft.com/office/drawing/2014/main" val="382316474"/>
                  </a:ext>
                </a:extLst>
              </a:tr>
            </a:tbl>
          </a:graphicData>
        </a:graphic>
      </p:graphicFrame>
      <p:sp>
        <p:nvSpPr>
          <p:cNvPr id="5" name="灯片编号占位符 4"/>
          <p:cNvSpPr>
            <a:spLocks noGrp="1"/>
          </p:cNvSpPr>
          <p:nvPr>
            <p:ph type="sldNum" sz="quarter" idx="12"/>
          </p:nvPr>
        </p:nvSpPr>
        <p:spPr/>
        <p:txBody>
          <a:bodyPr/>
          <a:lstStyle/>
          <a:p>
            <a:pPr>
              <a:defRPr/>
            </a:pPr>
            <a:fld id="{F1BBB27C-A5E9-4D02-B4D8-BED7E3995897}" type="slidenum">
              <a:rPr lang="en-US" altLang="zh-CN" sz="1400" b="0">
                <a:solidFill>
                  <a:srgbClr val="000000"/>
                </a:solidFill>
                <a:latin typeface="Arial" panose="020B0604020202020204" pitchFamily="34" charset="0"/>
              </a:rPr>
              <a:t>9</a:t>
            </a:fld>
            <a:endParaRPr lang="en-US" altLang="zh-CN" sz="1400" b="0" dirty="0">
              <a:solidFill>
                <a:srgbClr val="000000"/>
              </a:solidFill>
              <a:latin typeface="Arial" panose="020B0604020202020204" pitchFamily="34" charset="0"/>
            </a:endParaRPr>
          </a:p>
        </p:txBody>
      </p:sp>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线圈部分修正</a:t>
            </a:r>
          </a:p>
        </p:txBody>
      </p:sp>
      <p:pic>
        <p:nvPicPr>
          <p:cNvPr id="14" name="图片 13">
            <a:extLst>
              <a:ext uri="{FF2B5EF4-FFF2-40B4-BE49-F238E27FC236}">
                <a16:creationId xmlns:a16="http://schemas.microsoft.com/office/drawing/2014/main" id="{F302CD93-6AE3-4DF8-B201-FFE04D9F55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89" t="19551" r="38977" b="19551"/>
          <a:stretch/>
        </p:blipFill>
        <p:spPr>
          <a:xfrm rot="16200000">
            <a:off x="9408135" y="315141"/>
            <a:ext cx="1573563" cy="3161191"/>
          </a:xfrm>
          <a:prstGeom prst="rect">
            <a:avLst/>
          </a:prstGeom>
        </p:spPr>
      </p:pic>
      <p:graphicFrame>
        <p:nvGraphicFramePr>
          <p:cNvPr id="31" name="表格 30">
            <a:extLst>
              <a:ext uri="{FF2B5EF4-FFF2-40B4-BE49-F238E27FC236}">
                <a16:creationId xmlns:a16="http://schemas.microsoft.com/office/drawing/2014/main" id="{4E17156A-5A20-45CE-BE39-B44381C8C7BE}"/>
              </a:ext>
            </a:extLst>
          </p:cNvPr>
          <p:cNvGraphicFramePr>
            <a:graphicFrameLocks noGrp="1"/>
          </p:cNvGraphicFramePr>
          <p:nvPr>
            <p:extLst>
              <p:ext uri="{D42A27DB-BD31-4B8C-83A1-F6EECF244321}">
                <p14:modId xmlns:p14="http://schemas.microsoft.com/office/powerpoint/2010/main" val="2843675605"/>
              </p:ext>
            </p:extLst>
          </p:nvPr>
        </p:nvGraphicFramePr>
        <p:xfrm>
          <a:off x="104314" y="3284984"/>
          <a:ext cx="1599198" cy="1501517"/>
        </p:xfrm>
        <a:graphic>
          <a:graphicData uri="http://schemas.openxmlformats.org/drawingml/2006/table">
            <a:tbl>
              <a:tblPr>
                <a:tableStyleId>{BDBED569-4797-4DF1-A0F4-6AAB3CD982D8}</a:tableStyleId>
              </a:tblPr>
              <a:tblGrid>
                <a:gridCol w="615734">
                  <a:extLst>
                    <a:ext uri="{9D8B030D-6E8A-4147-A177-3AD203B41FA5}">
                      <a16:colId xmlns:a16="http://schemas.microsoft.com/office/drawing/2014/main" val="1735456763"/>
                    </a:ext>
                  </a:extLst>
                </a:gridCol>
                <a:gridCol w="983464">
                  <a:extLst>
                    <a:ext uri="{9D8B030D-6E8A-4147-A177-3AD203B41FA5}">
                      <a16:colId xmlns:a16="http://schemas.microsoft.com/office/drawing/2014/main" val="3484282098"/>
                    </a:ext>
                  </a:extLst>
                </a:gridCol>
              </a:tblGrid>
              <a:tr h="253493">
                <a:tc>
                  <a:txBody>
                    <a:bodyPr/>
                    <a:lstStyle/>
                    <a:p>
                      <a:pPr algn="ctr" fontAlgn="ctr"/>
                      <a:r>
                        <a:rPr lang="zh-CN" altLang="en-US" sz="1600" u="none" strike="noStrike" dirty="0">
                          <a:effectLst/>
                        </a:rPr>
                        <a:t>　</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600" u="none" strike="noStrike" dirty="0" err="1">
                          <a:effectLst/>
                        </a:rPr>
                        <a:t>L_test</a:t>
                      </a:r>
                      <a:r>
                        <a:rPr lang="en-US" sz="1600" u="none" strike="noStrike" dirty="0">
                          <a:effectLst/>
                        </a:rPr>
                        <a:t>(</a:t>
                      </a:r>
                      <a:r>
                        <a:rPr lang="en-US" altLang="zh-CN" sz="1600" u="none" strike="noStrike" dirty="0">
                          <a:effectLst/>
                        </a:rPr>
                        <a:t>H</a:t>
                      </a:r>
                      <a:r>
                        <a:rPr lang="en-US" sz="1600" u="none" strike="noStrike" dirty="0">
                          <a:effectLst/>
                        </a:rPr>
                        <a:t>)</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128437202"/>
                  </a:ext>
                </a:extLst>
              </a:tr>
              <a:tr h="312006">
                <a:tc>
                  <a:txBody>
                    <a:bodyPr/>
                    <a:lstStyle/>
                    <a:p>
                      <a:pPr algn="ctr" fontAlgn="ctr"/>
                      <a:r>
                        <a:rPr lang="en-US" sz="1600" u="none" strike="noStrike" dirty="0">
                          <a:effectLst/>
                        </a:rPr>
                        <a:t>coil1_1</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algn="ctr" defTabSz="685800" rtl="0" eaLnBrk="1" fontAlgn="ctr" latinLnBrk="0" hangingPunct="1"/>
                      <a:r>
                        <a:rPr lang="en-US" altLang="zh-CN" sz="1600" u="none" strike="noStrike" kern="1200" dirty="0">
                          <a:solidFill>
                            <a:schemeClr val="tx1"/>
                          </a:solidFill>
                          <a:effectLst/>
                          <a:latin typeface="+mn-lt"/>
                          <a:ea typeface="+mn-ea"/>
                          <a:cs typeface="+mn-cs"/>
                        </a:rPr>
                        <a:t>0.017128</a:t>
                      </a:r>
                    </a:p>
                  </a:txBody>
                  <a:tcPr marL="9525" marR="9525" marT="9525" marB="0" anchor="ctr"/>
                </a:tc>
                <a:extLst>
                  <a:ext uri="{0D108BD9-81ED-4DB2-BD59-A6C34878D82A}">
                    <a16:rowId xmlns:a16="http://schemas.microsoft.com/office/drawing/2014/main" val="2738671997"/>
                  </a:ext>
                </a:extLst>
              </a:tr>
              <a:tr h="312006">
                <a:tc>
                  <a:txBody>
                    <a:bodyPr/>
                    <a:lstStyle/>
                    <a:p>
                      <a:pPr algn="ctr" fontAlgn="ctr"/>
                      <a:r>
                        <a:rPr lang="en-US" sz="1600" u="none" strike="noStrike" dirty="0">
                          <a:effectLst/>
                        </a:rPr>
                        <a:t>coil1_2</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noFill/>
                  </a:tcPr>
                </a:tc>
                <a:tc>
                  <a:txBody>
                    <a:bodyPr/>
                    <a:lstStyle/>
                    <a:p>
                      <a:pPr marL="0" algn="ctr" defTabSz="685800" rtl="0" eaLnBrk="1" fontAlgn="ctr" latinLnBrk="0" hangingPunct="1"/>
                      <a:r>
                        <a:rPr lang="en-US" altLang="zh-CN" sz="1600" u="none" strike="noStrike" kern="1200" dirty="0">
                          <a:solidFill>
                            <a:schemeClr val="tx1"/>
                          </a:solidFill>
                          <a:effectLst/>
                          <a:latin typeface="+mn-lt"/>
                          <a:ea typeface="+mn-ea"/>
                          <a:cs typeface="+mn-cs"/>
                        </a:rPr>
                        <a:t>0.017108</a:t>
                      </a:r>
                    </a:p>
                  </a:txBody>
                  <a:tcPr marL="9525" marR="9525" marT="9525" marB="0" anchor="ctr">
                    <a:noFill/>
                  </a:tcPr>
                </a:tc>
                <a:extLst>
                  <a:ext uri="{0D108BD9-81ED-4DB2-BD59-A6C34878D82A}">
                    <a16:rowId xmlns:a16="http://schemas.microsoft.com/office/drawing/2014/main" val="50706937"/>
                  </a:ext>
                </a:extLst>
              </a:tr>
              <a:tr h="312006">
                <a:tc>
                  <a:txBody>
                    <a:bodyPr/>
                    <a:lstStyle/>
                    <a:p>
                      <a:pPr algn="ctr" fontAlgn="ctr"/>
                      <a:r>
                        <a:rPr lang="en-US" sz="1600" u="none" strike="noStrike" dirty="0">
                          <a:effectLst/>
                        </a:rPr>
                        <a:t>coil1_3</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solidFill>
                      <a:schemeClr val="accent4">
                        <a:lumMod val="40000"/>
                        <a:lumOff val="60000"/>
                      </a:schemeClr>
                    </a:solidFill>
                  </a:tcPr>
                </a:tc>
                <a:tc>
                  <a:txBody>
                    <a:bodyPr/>
                    <a:lstStyle/>
                    <a:p>
                      <a:pPr marL="0" algn="ctr" defTabSz="685800" rtl="0" eaLnBrk="1" fontAlgn="ctr" latinLnBrk="0" hangingPunct="1"/>
                      <a:r>
                        <a:rPr lang="en-US" altLang="zh-CN" sz="1600" u="none" strike="noStrike" kern="1200" dirty="0">
                          <a:solidFill>
                            <a:schemeClr val="tx1"/>
                          </a:solidFill>
                          <a:effectLst/>
                          <a:latin typeface="+mn-lt"/>
                          <a:ea typeface="+mn-ea"/>
                          <a:cs typeface="+mn-cs"/>
                        </a:rPr>
                        <a:t>0.016596</a:t>
                      </a:r>
                    </a:p>
                  </a:txBody>
                  <a:tcPr marL="9525" marR="9525" marT="9525" marB="0" anchor="ctr">
                    <a:solidFill>
                      <a:schemeClr val="accent4">
                        <a:lumMod val="40000"/>
                        <a:lumOff val="60000"/>
                      </a:schemeClr>
                    </a:solidFill>
                  </a:tcPr>
                </a:tc>
                <a:extLst>
                  <a:ext uri="{0D108BD9-81ED-4DB2-BD59-A6C34878D82A}">
                    <a16:rowId xmlns:a16="http://schemas.microsoft.com/office/drawing/2014/main" val="3519175004"/>
                  </a:ext>
                </a:extLst>
              </a:tr>
              <a:tr h="312006">
                <a:tc>
                  <a:txBody>
                    <a:bodyPr/>
                    <a:lstStyle/>
                    <a:p>
                      <a:pPr algn="ctr" fontAlgn="ctr"/>
                      <a:r>
                        <a:rPr lang="en-US" altLang="zh-CN" sz="1600" b="0" i="0" u="none" strike="noStrike" dirty="0">
                          <a:solidFill>
                            <a:srgbClr val="000000"/>
                          </a:solidFill>
                          <a:effectLst/>
                          <a:latin typeface="等线" panose="02010600030101010101" pitchFamily="2" charset="-122"/>
                          <a:ea typeface="等线" panose="02010600030101010101" pitchFamily="2" charset="-122"/>
                        </a:rPr>
                        <a:t>Mean</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noFill/>
                  </a:tcPr>
                </a:tc>
                <a:tc>
                  <a:txBody>
                    <a:bodyPr/>
                    <a:lstStyle/>
                    <a:p>
                      <a:pPr marL="0" algn="ctr" defTabSz="685800" rtl="0" eaLnBrk="1" fontAlgn="ctr" latinLnBrk="0" hangingPunct="1"/>
                      <a:r>
                        <a:rPr lang="en-US" altLang="zh-CN" sz="1600" u="none" strike="noStrike" kern="1200" dirty="0">
                          <a:solidFill>
                            <a:schemeClr val="tx1"/>
                          </a:solidFill>
                          <a:effectLst/>
                          <a:latin typeface="+mn-lt"/>
                          <a:ea typeface="+mn-ea"/>
                          <a:cs typeface="+mn-cs"/>
                        </a:rPr>
                        <a:t>0.017118</a:t>
                      </a:r>
                    </a:p>
                  </a:txBody>
                  <a:tcPr marL="9525" marR="9525" marT="9525" marB="0" anchor="ctr">
                    <a:noFill/>
                  </a:tcPr>
                </a:tc>
                <a:extLst>
                  <a:ext uri="{0D108BD9-81ED-4DB2-BD59-A6C34878D82A}">
                    <a16:rowId xmlns:a16="http://schemas.microsoft.com/office/drawing/2014/main" val="2042168967"/>
                  </a:ext>
                </a:extLst>
              </a:tr>
            </a:tbl>
          </a:graphicData>
        </a:graphic>
      </p:graphicFrame>
      <p:pic>
        <p:nvPicPr>
          <p:cNvPr id="32" name="图片 31">
            <a:extLst>
              <a:ext uri="{FF2B5EF4-FFF2-40B4-BE49-F238E27FC236}">
                <a16:creationId xmlns:a16="http://schemas.microsoft.com/office/drawing/2014/main" id="{F8E6E282-3F3D-4ABD-B86C-6A3548899729}"/>
              </a:ext>
            </a:extLst>
          </p:cNvPr>
          <p:cNvPicPr>
            <a:picLocks noChangeAspect="1"/>
          </p:cNvPicPr>
          <p:nvPr/>
        </p:nvPicPr>
        <p:blipFill>
          <a:blip r:embed="rId4"/>
          <a:stretch>
            <a:fillRect/>
          </a:stretch>
        </p:blipFill>
        <p:spPr>
          <a:xfrm>
            <a:off x="1631504" y="4819875"/>
            <a:ext cx="2540000" cy="1905000"/>
          </a:xfrm>
          <a:prstGeom prst="rect">
            <a:avLst/>
          </a:prstGeom>
        </p:spPr>
      </p:pic>
      <p:sp>
        <p:nvSpPr>
          <p:cNvPr id="15" name="文本框 14">
            <a:extLst>
              <a:ext uri="{FF2B5EF4-FFF2-40B4-BE49-F238E27FC236}">
                <a16:creationId xmlns:a16="http://schemas.microsoft.com/office/drawing/2014/main" id="{318C0D74-4379-401B-B4E1-9D40E32786CF}"/>
              </a:ext>
            </a:extLst>
          </p:cNvPr>
          <p:cNvSpPr txBox="1"/>
          <p:nvPr/>
        </p:nvSpPr>
        <p:spPr>
          <a:xfrm>
            <a:off x="1703512" y="3221505"/>
            <a:ext cx="2509490" cy="1252972"/>
          </a:xfrm>
          <a:prstGeom prst="rect">
            <a:avLst/>
          </a:prstGeom>
          <a:noFill/>
        </p:spPr>
        <p:txBody>
          <a:bodyPr wrap="square" rtlCol="0">
            <a:spAutoFit/>
          </a:bodyPr>
          <a:lstStyle/>
          <a:p>
            <a:pPr algn="just">
              <a:lnSpc>
                <a:spcPct val="130000"/>
              </a:lnSpc>
            </a:pPr>
            <a:r>
              <a:rPr lang="zh-CN" altLang="en-US" b="1" dirty="0">
                <a:solidFill>
                  <a:srgbClr val="FF0000"/>
                </a:solidFill>
                <a:latin typeface="黑体" panose="02010609060101010101" pitchFamily="49" charset="-122"/>
                <a:ea typeface="黑体" panose="02010609060101010101" pitchFamily="49" charset="-122"/>
              </a:rPr>
              <a:t>半径修正为：</a:t>
            </a:r>
            <a:r>
              <a:rPr lang="en-US" altLang="zh-CN" b="1" dirty="0">
                <a:solidFill>
                  <a:srgbClr val="FF0000"/>
                </a:solidFill>
                <a:latin typeface="黑体" panose="02010609060101010101" pitchFamily="49" charset="-122"/>
                <a:ea typeface="黑体" panose="02010609060101010101" pitchFamily="49" charset="-122"/>
              </a:rPr>
              <a:t>19.65mm</a:t>
            </a:r>
            <a:endParaRPr lang="en-US" altLang="zh-CN" sz="1600" b="1" dirty="0">
              <a:solidFill>
                <a:srgbClr val="FF0000"/>
              </a:solidFill>
              <a:latin typeface="黑体" panose="02010609060101010101" pitchFamily="49" charset="-122"/>
              <a:ea typeface="黑体" panose="02010609060101010101" pitchFamily="49" charset="-122"/>
            </a:endParaRPr>
          </a:p>
          <a:p>
            <a:pPr marL="285750" indent="-285750" algn="just">
              <a:lnSpc>
                <a:spcPct val="130000"/>
              </a:lnSpc>
              <a:buFont typeface="Arial" panose="020B0604020202020204" pitchFamily="34" charset="0"/>
              <a:buChar char="•"/>
            </a:pPr>
            <a:r>
              <a:rPr lang="zh-CN" altLang="en-US" sz="1400" dirty="0">
                <a:latin typeface="黑体" panose="02010609060101010101" pitchFamily="49" charset="-122"/>
                <a:ea typeface="黑体" panose="02010609060101010101" pitchFamily="49" charset="-122"/>
              </a:rPr>
              <a:t>电感偏差：</a:t>
            </a:r>
            <a:r>
              <a:rPr lang="en-US" altLang="zh-CN" sz="1400" dirty="0">
                <a:latin typeface="黑体" panose="02010609060101010101" pitchFamily="49" charset="-122"/>
                <a:ea typeface="黑体" panose="02010609060101010101" pitchFamily="49" charset="-122"/>
              </a:rPr>
              <a:t>0.03%</a:t>
            </a:r>
          </a:p>
          <a:p>
            <a:pPr marL="285750" indent="-285750" algn="just">
              <a:lnSpc>
                <a:spcPct val="130000"/>
              </a:lnSpc>
              <a:buFont typeface="Arial" panose="020B0604020202020204" pitchFamily="34" charset="0"/>
              <a:buChar char="•"/>
            </a:pPr>
            <a:r>
              <a:rPr lang="zh-CN" altLang="en-US" sz="1400" dirty="0">
                <a:latin typeface="黑体" panose="02010609060101010101" pitchFamily="49" charset="-122"/>
                <a:ea typeface="黑体" panose="02010609060101010101" pitchFamily="49" charset="-122"/>
              </a:rPr>
              <a:t>低频电阻偏差：</a:t>
            </a:r>
            <a:r>
              <a:rPr lang="en-US" altLang="zh-CN" sz="1400" dirty="0">
                <a:latin typeface="黑体" panose="02010609060101010101" pitchFamily="49" charset="-122"/>
                <a:ea typeface="黑体" panose="02010609060101010101" pitchFamily="49" charset="-122"/>
              </a:rPr>
              <a:t>4.42%</a:t>
            </a:r>
          </a:p>
          <a:p>
            <a:pPr marL="285750" indent="-285750" algn="just">
              <a:lnSpc>
                <a:spcPct val="130000"/>
              </a:lnSpc>
              <a:buFont typeface="Arial" panose="020B0604020202020204" pitchFamily="34" charset="0"/>
              <a:buChar char="•"/>
            </a:pPr>
            <a:r>
              <a:rPr lang="zh-CN" altLang="en-US" sz="1400" dirty="0">
                <a:latin typeface="黑体" panose="02010609060101010101" pitchFamily="49" charset="-122"/>
                <a:ea typeface="黑体" panose="02010609060101010101" pitchFamily="49" charset="-122"/>
              </a:rPr>
              <a:t>高频电阻偏差：</a:t>
            </a:r>
            <a:r>
              <a:rPr lang="en-US" altLang="zh-CN" sz="1400" dirty="0">
                <a:latin typeface="黑体" panose="02010609060101010101" pitchFamily="49" charset="-122"/>
                <a:ea typeface="黑体" panose="02010609060101010101" pitchFamily="49" charset="-122"/>
              </a:rPr>
              <a:t>-2.06%</a:t>
            </a:r>
            <a:endParaRPr lang="zh-CN" altLang="en-US" sz="1400" dirty="0">
              <a:latin typeface="黑体" panose="02010609060101010101" pitchFamily="49" charset="-122"/>
              <a:ea typeface="黑体" panose="02010609060101010101" pitchFamily="49" charset="-122"/>
            </a:endParaRPr>
          </a:p>
        </p:txBody>
      </p:sp>
      <p:graphicFrame>
        <p:nvGraphicFramePr>
          <p:cNvPr id="91" name="表格 90">
            <a:extLst>
              <a:ext uri="{FF2B5EF4-FFF2-40B4-BE49-F238E27FC236}">
                <a16:creationId xmlns:a16="http://schemas.microsoft.com/office/drawing/2014/main" id="{58301B9D-5142-4F21-9331-25C38BFFD88A}"/>
              </a:ext>
            </a:extLst>
          </p:cNvPr>
          <p:cNvGraphicFramePr>
            <a:graphicFrameLocks noGrp="1"/>
          </p:cNvGraphicFramePr>
          <p:nvPr>
            <p:extLst>
              <p:ext uri="{D42A27DB-BD31-4B8C-83A1-F6EECF244321}">
                <p14:modId xmlns:p14="http://schemas.microsoft.com/office/powerpoint/2010/main" val="3975471368"/>
              </p:ext>
            </p:extLst>
          </p:nvPr>
        </p:nvGraphicFramePr>
        <p:xfrm>
          <a:off x="4136762" y="3284984"/>
          <a:ext cx="1599198" cy="1501517"/>
        </p:xfrm>
        <a:graphic>
          <a:graphicData uri="http://schemas.openxmlformats.org/drawingml/2006/table">
            <a:tbl>
              <a:tblPr>
                <a:tableStyleId>{BDBED569-4797-4DF1-A0F4-6AAB3CD982D8}</a:tableStyleId>
              </a:tblPr>
              <a:tblGrid>
                <a:gridCol w="615734">
                  <a:extLst>
                    <a:ext uri="{9D8B030D-6E8A-4147-A177-3AD203B41FA5}">
                      <a16:colId xmlns:a16="http://schemas.microsoft.com/office/drawing/2014/main" val="1735456763"/>
                    </a:ext>
                  </a:extLst>
                </a:gridCol>
                <a:gridCol w="983464">
                  <a:extLst>
                    <a:ext uri="{9D8B030D-6E8A-4147-A177-3AD203B41FA5}">
                      <a16:colId xmlns:a16="http://schemas.microsoft.com/office/drawing/2014/main" val="3484282098"/>
                    </a:ext>
                  </a:extLst>
                </a:gridCol>
              </a:tblGrid>
              <a:tr h="253493">
                <a:tc>
                  <a:txBody>
                    <a:bodyPr/>
                    <a:lstStyle/>
                    <a:p>
                      <a:pPr algn="ctr" fontAlgn="ctr"/>
                      <a:r>
                        <a:rPr lang="zh-CN" altLang="en-US" sz="1600" u="none" strike="noStrike" dirty="0">
                          <a:effectLst/>
                        </a:rPr>
                        <a:t>　</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600" u="none" strike="noStrike" dirty="0" err="1">
                          <a:effectLst/>
                        </a:rPr>
                        <a:t>L_test</a:t>
                      </a:r>
                      <a:r>
                        <a:rPr lang="en-US" sz="1600" u="none" strike="noStrike" dirty="0">
                          <a:effectLst/>
                        </a:rPr>
                        <a:t>(</a:t>
                      </a:r>
                      <a:r>
                        <a:rPr lang="en-US" altLang="zh-CN" sz="1600" u="none" strike="noStrike" dirty="0">
                          <a:effectLst/>
                        </a:rPr>
                        <a:t>H</a:t>
                      </a:r>
                      <a:r>
                        <a:rPr lang="en-US" sz="1600" u="none" strike="noStrike" dirty="0">
                          <a:effectLst/>
                        </a:rPr>
                        <a:t>)</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128437202"/>
                  </a:ext>
                </a:extLst>
              </a:tr>
              <a:tr h="312006">
                <a:tc>
                  <a:txBody>
                    <a:bodyPr/>
                    <a:lstStyle/>
                    <a:p>
                      <a:pPr algn="ctr" fontAlgn="ctr"/>
                      <a:r>
                        <a:rPr lang="en-US" sz="1600" u="none" strike="noStrike" dirty="0">
                          <a:effectLst/>
                        </a:rPr>
                        <a:t>coil2_1</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algn="ctr" defTabSz="685800" rtl="0" eaLnBrk="1" fontAlgn="ctr" latinLnBrk="0" hangingPunct="1"/>
                      <a:r>
                        <a:rPr lang="en-US" altLang="zh-CN" sz="1600" u="none" strike="noStrike" kern="1200" dirty="0">
                          <a:solidFill>
                            <a:schemeClr val="tx1"/>
                          </a:solidFill>
                          <a:effectLst/>
                          <a:latin typeface="+mn-lt"/>
                          <a:ea typeface="+mn-ea"/>
                          <a:cs typeface="+mn-cs"/>
                        </a:rPr>
                        <a:t>0.030743</a:t>
                      </a:r>
                    </a:p>
                  </a:txBody>
                  <a:tcPr marL="9525" marR="9525" marT="9525" marB="0" anchor="ctr"/>
                </a:tc>
                <a:extLst>
                  <a:ext uri="{0D108BD9-81ED-4DB2-BD59-A6C34878D82A}">
                    <a16:rowId xmlns:a16="http://schemas.microsoft.com/office/drawing/2014/main" val="2738671997"/>
                  </a:ext>
                </a:extLst>
              </a:tr>
              <a:tr h="312006">
                <a:tc>
                  <a:txBody>
                    <a:bodyPr/>
                    <a:lstStyle/>
                    <a:p>
                      <a:pPr algn="ctr" fontAlgn="ctr"/>
                      <a:r>
                        <a:rPr lang="en-US" sz="1600" u="none" strike="noStrike" dirty="0">
                          <a:effectLst/>
                        </a:rPr>
                        <a:t>coil2_2</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noFill/>
                  </a:tcPr>
                </a:tc>
                <a:tc>
                  <a:txBody>
                    <a:bodyPr/>
                    <a:lstStyle/>
                    <a:p>
                      <a:pPr marL="0" algn="ctr" defTabSz="685800" rtl="0" eaLnBrk="1" fontAlgn="ctr" latinLnBrk="0" hangingPunct="1"/>
                      <a:r>
                        <a:rPr lang="en-US" altLang="zh-CN" sz="1600" u="none" strike="noStrike" kern="1200" dirty="0">
                          <a:solidFill>
                            <a:schemeClr val="tx1"/>
                          </a:solidFill>
                          <a:effectLst/>
                          <a:latin typeface="+mn-lt"/>
                          <a:ea typeface="+mn-ea"/>
                          <a:cs typeface="+mn-cs"/>
                        </a:rPr>
                        <a:t>0.030972</a:t>
                      </a:r>
                    </a:p>
                  </a:txBody>
                  <a:tcPr marL="9525" marR="9525" marT="9525" marB="0" anchor="ctr">
                    <a:noFill/>
                  </a:tcPr>
                </a:tc>
                <a:extLst>
                  <a:ext uri="{0D108BD9-81ED-4DB2-BD59-A6C34878D82A}">
                    <a16:rowId xmlns:a16="http://schemas.microsoft.com/office/drawing/2014/main" val="50706937"/>
                  </a:ext>
                </a:extLst>
              </a:tr>
              <a:tr h="312006">
                <a:tc>
                  <a:txBody>
                    <a:bodyPr/>
                    <a:lstStyle/>
                    <a:p>
                      <a:pPr algn="ctr" fontAlgn="ctr"/>
                      <a:r>
                        <a:rPr lang="en-US" sz="1600" u="none" strike="noStrike" dirty="0">
                          <a:effectLst/>
                        </a:rPr>
                        <a:t>coil2_3</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noFill/>
                  </a:tcPr>
                </a:tc>
                <a:tc>
                  <a:txBody>
                    <a:bodyPr/>
                    <a:lstStyle/>
                    <a:p>
                      <a:pPr marL="0" algn="ctr" defTabSz="685800" rtl="0" eaLnBrk="1" fontAlgn="ctr" latinLnBrk="0" hangingPunct="1"/>
                      <a:r>
                        <a:rPr lang="en-US" altLang="zh-CN" sz="1600" u="none" strike="noStrike" kern="1200" dirty="0">
                          <a:solidFill>
                            <a:schemeClr val="tx1"/>
                          </a:solidFill>
                          <a:effectLst/>
                          <a:latin typeface="+mn-lt"/>
                          <a:ea typeface="+mn-ea"/>
                          <a:cs typeface="+mn-cs"/>
                        </a:rPr>
                        <a:t>0.031022</a:t>
                      </a:r>
                    </a:p>
                  </a:txBody>
                  <a:tcPr marL="9525" marR="9525" marT="9525" marB="0" anchor="ctr">
                    <a:noFill/>
                  </a:tcPr>
                </a:tc>
                <a:extLst>
                  <a:ext uri="{0D108BD9-81ED-4DB2-BD59-A6C34878D82A}">
                    <a16:rowId xmlns:a16="http://schemas.microsoft.com/office/drawing/2014/main" val="3519175004"/>
                  </a:ext>
                </a:extLst>
              </a:tr>
              <a:tr h="312006">
                <a:tc>
                  <a:txBody>
                    <a:bodyPr/>
                    <a:lstStyle/>
                    <a:p>
                      <a:pPr algn="ctr" fontAlgn="ctr"/>
                      <a:r>
                        <a:rPr lang="en-US" altLang="zh-CN" sz="1600" b="0" i="0" u="none" strike="noStrike" dirty="0">
                          <a:solidFill>
                            <a:srgbClr val="000000"/>
                          </a:solidFill>
                          <a:effectLst/>
                          <a:latin typeface="等线" panose="02010600030101010101" pitchFamily="2" charset="-122"/>
                          <a:ea typeface="等线" panose="02010600030101010101" pitchFamily="2" charset="-122"/>
                        </a:rPr>
                        <a:t>Mean</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noFill/>
                  </a:tcPr>
                </a:tc>
                <a:tc>
                  <a:txBody>
                    <a:bodyPr/>
                    <a:lstStyle/>
                    <a:p>
                      <a:pPr marL="0" algn="ctr" defTabSz="685800" rtl="0" eaLnBrk="1" fontAlgn="ctr" latinLnBrk="0" hangingPunct="1"/>
                      <a:r>
                        <a:rPr lang="en-US" altLang="zh-CN" sz="1600" u="none" strike="noStrike" kern="1200" dirty="0">
                          <a:solidFill>
                            <a:schemeClr val="tx1"/>
                          </a:solidFill>
                          <a:effectLst/>
                          <a:latin typeface="+mn-lt"/>
                          <a:ea typeface="+mn-ea"/>
                          <a:cs typeface="+mn-cs"/>
                        </a:rPr>
                        <a:t>0.030912</a:t>
                      </a:r>
                    </a:p>
                  </a:txBody>
                  <a:tcPr marL="9525" marR="9525" marT="9525" marB="0" anchor="ctr">
                    <a:noFill/>
                  </a:tcPr>
                </a:tc>
                <a:extLst>
                  <a:ext uri="{0D108BD9-81ED-4DB2-BD59-A6C34878D82A}">
                    <a16:rowId xmlns:a16="http://schemas.microsoft.com/office/drawing/2014/main" val="2042168967"/>
                  </a:ext>
                </a:extLst>
              </a:tr>
            </a:tbl>
          </a:graphicData>
        </a:graphic>
      </p:graphicFrame>
      <p:sp>
        <p:nvSpPr>
          <p:cNvPr id="93" name="文本框 92">
            <a:extLst>
              <a:ext uri="{FF2B5EF4-FFF2-40B4-BE49-F238E27FC236}">
                <a16:creationId xmlns:a16="http://schemas.microsoft.com/office/drawing/2014/main" id="{F4F817DE-87EE-4FD7-A493-79FFC36FD4C2}"/>
              </a:ext>
            </a:extLst>
          </p:cNvPr>
          <p:cNvSpPr txBox="1"/>
          <p:nvPr/>
        </p:nvSpPr>
        <p:spPr>
          <a:xfrm>
            <a:off x="5716240" y="3221505"/>
            <a:ext cx="2509490" cy="1252972"/>
          </a:xfrm>
          <a:prstGeom prst="rect">
            <a:avLst/>
          </a:prstGeom>
          <a:noFill/>
        </p:spPr>
        <p:txBody>
          <a:bodyPr wrap="square" rtlCol="0">
            <a:spAutoFit/>
          </a:bodyPr>
          <a:lstStyle/>
          <a:p>
            <a:pPr algn="just">
              <a:lnSpc>
                <a:spcPct val="130000"/>
              </a:lnSpc>
            </a:pPr>
            <a:r>
              <a:rPr lang="zh-CN" altLang="en-US" b="1" dirty="0">
                <a:solidFill>
                  <a:srgbClr val="FF0000"/>
                </a:solidFill>
                <a:latin typeface="黑体" panose="02010609060101010101" pitchFamily="49" charset="-122"/>
                <a:ea typeface="黑体" panose="02010609060101010101" pitchFamily="49" charset="-122"/>
              </a:rPr>
              <a:t>半径修正为：</a:t>
            </a:r>
            <a:r>
              <a:rPr lang="en-US" altLang="zh-CN" b="1" dirty="0">
                <a:solidFill>
                  <a:srgbClr val="FF0000"/>
                </a:solidFill>
                <a:latin typeface="黑体" panose="02010609060101010101" pitchFamily="49" charset="-122"/>
                <a:ea typeface="黑体" panose="02010609060101010101" pitchFamily="49" charset="-122"/>
              </a:rPr>
              <a:t>19.90mm</a:t>
            </a:r>
            <a:endParaRPr lang="en-US" altLang="zh-CN" sz="1600" b="1" dirty="0">
              <a:solidFill>
                <a:srgbClr val="FF0000"/>
              </a:solidFill>
              <a:latin typeface="黑体" panose="02010609060101010101" pitchFamily="49" charset="-122"/>
              <a:ea typeface="黑体" panose="02010609060101010101" pitchFamily="49" charset="-122"/>
            </a:endParaRPr>
          </a:p>
          <a:p>
            <a:pPr marL="285750" indent="-285750" algn="just">
              <a:lnSpc>
                <a:spcPct val="130000"/>
              </a:lnSpc>
              <a:buFont typeface="Arial" panose="020B0604020202020204" pitchFamily="34" charset="0"/>
              <a:buChar char="•"/>
            </a:pPr>
            <a:r>
              <a:rPr lang="zh-CN" altLang="en-US" sz="1400" dirty="0">
                <a:latin typeface="黑体" panose="02010609060101010101" pitchFamily="49" charset="-122"/>
                <a:ea typeface="黑体" panose="02010609060101010101" pitchFamily="49" charset="-122"/>
              </a:rPr>
              <a:t>电感偏差：</a:t>
            </a:r>
            <a:r>
              <a:rPr lang="en-US" altLang="zh-CN" sz="1400" dirty="0">
                <a:latin typeface="黑体" panose="02010609060101010101" pitchFamily="49" charset="-122"/>
                <a:ea typeface="黑体" panose="02010609060101010101" pitchFamily="49" charset="-122"/>
              </a:rPr>
              <a:t>-0.03%</a:t>
            </a:r>
          </a:p>
          <a:p>
            <a:pPr marL="285750" indent="-285750" algn="just">
              <a:lnSpc>
                <a:spcPct val="130000"/>
              </a:lnSpc>
              <a:buFont typeface="Arial" panose="020B0604020202020204" pitchFamily="34" charset="0"/>
              <a:buChar char="•"/>
            </a:pPr>
            <a:r>
              <a:rPr lang="zh-CN" altLang="en-US" sz="1400" dirty="0">
                <a:latin typeface="黑体" panose="02010609060101010101" pitchFamily="49" charset="-122"/>
                <a:ea typeface="黑体" panose="02010609060101010101" pitchFamily="49" charset="-122"/>
              </a:rPr>
              <a:t>低频电阻偏差：</a:t>
            </a:r>
            <a:r>
              <a:rPr lang="en-US" altLang="zh-CN" sz="1400" dirty="0">
                <a:latin typeface="黑体" panose="02010609060101010101" pitchFamily="49" charset="-122"/>
                <a:ea typeface="黑体" panose="02010609060101010101" pitchFamily="49" charset="-122"/>
              </a:rPr>
              <a:t>4.37%</a:t>
            </a:r>
          </a:p>
          <a:p>
            <a:pPr marL="285750" indent="-285750" algn="just">
              <a:lnSpc>
                <a:spcPct val="130000"/>
              </a:lnSpc>
              <a:buFont typeface="Arial" panose="020B0604020202020204" pitchFamily="34" charset="0"/>
              <a:buChar char="•"/>
            </a:pPr>
            <a:r>
              <a:rPr lang="zh-CN" altLang="en-US" sz="1400" dirty="0">
                <a:latin typeface="黑体" panose="02010609060101010101" pitchFamily="49" charset="-122"/>
                <a:ea typeface="黑体" panose="02010609060101010101" pitchFamily="49" charset="-122"/>
              </a:rPr>
              <a:t>高频电阻偏差：</a:t>
            </a:r>
            <a:r>
              <a:rPr lang="en-US" altLang="zh-CN" sz="1400" dirty="0">
                <a:latin typeface="黑体" panose="02010609060101010101" pitchFamily="49" charset="-122"/>
                <a:ea typeface="黑体" panose="02010609060101010101" pitchFamily="49" charset="-122"/>
              </a:rPr>
              <a:t>-1.37%</a:t>
            </a:r>
            <a:endParaRPr lang="zh-CN" altLang="en-US" sz="1400" dirty="0">
              <a:latin typeface="黑体" panose="02010609060101010101" pitchFamily="49" charset="-122"/>
              <a:ea typeface="黑体" panose="02010609060101010101" pitchFamily="49" charset="-122"/>
            </a:endParaRPr>
          </a:p>
        </p:txBody>
      </p:sp>
      <p:graphicFrame>
        <p:nvGraphicFramePr>
          <p:cNvPr id="96" name="表格 95">
            <a:extLst>
              <a:ext uri="{FF2B5EF4-FFF2-40B4-BE49-F238E27FC236}">
                <a16:creationId xmlns:a16="http://schemas.microsoft.com/office/drawing/2014/main" id="{592CBE34-E06E-4C17-B935-080965A9515D}"/>
              </a:ext>
            </a:extLst>
          </p:cNvPr>
          <p:cNvGraphicFramePr>
            <a:graphicFrameLocks noGrp="1"/>
          </p:cNvGraphicFramePr>
          <p:nvPr>
            <p:extLst>
              <p:ext uri="{D42A27DB-BD31-4B8C-83A1-F6EECF244321}">
                <p14:modId xmlns:p14="http://schemas.microsoft.com/office/powerpoint/2010/main" val="1871738736"/>
              </p:ext>
            </p:extLst>
          </p:nvPr>
        </p:nvGraphicFramePr>
        <p:xfrm>
          <a:off x="8149490" y="3346291"/>
          <a:ext cx="1599198" cy="1501517"/>
        </p:xfrm>
        <a:graphic>
          <a:graphicData uri="http://schemas.openxmlformats.org/drawingml/2006/table">
            <a:tbl>
              <a:tblPr>
                <a:tableStyleId>{BDBED569-4797-4DF1-A0F4-6AAB3CD982D8}</a:tableStyleId>
              </a:tblPr>
              <a:tblGrid>
                <a:gridCol w="615734">
                  <a:extLst>
                    <a:ext uri="{9D8B030D-6E8A-4147-A177-3AD203B41FA5}">
                      <a16:colId xmlns:a16="http://schemas.microsoft.com/office/drawing/2014/main" val="1735456763"/>
                    </a:ext>
                  </a:extLst>
                </a:gridCol>
                <a:gridCol w="983464">
                  <a:extLst>
                    <a:ext uri="{9D8B030D-6E8A-4147-A177-3AD203B41FA5}">
                      <a16:colId xmlns:a16="http://schemas.microsoft.com/office/drawing/2014/main" val="3484282098"/>
                    </a:ext>
                  </a:extLst>
                </a:gridCol>
              </a:tblGrid>
              <a:tr h="253493">
                <a:tc>
                  <a:txBody>
                    <a:bodyPr/>
                    <a:lstStyle/>
                    <a:p>
                      <a:pPr algn="ctr" fontAlgn="ctr"/>
                      <a:r>
                        <a:rPr lang="zh-CN" altLang="en-US" sz="1600" u="none" strike="noStrike" dirty="0">
                          <a:effectLst/>
                        </a:rPr>
                        <a:t>　</a:t>
                      </a:r>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sz="1600" u="none" strike="noStrike" dirty="0" err="1">
                          <a:effectLst/>
                        </a:rPr>
                        <a:t>L_test</a:t>
                      </a:r>
                      <a:r>
                        <a:rPr lang="en-US" sz="1600" u="none" strike="noStrike" dirty="0">
                          <a:effectLst/>
                        </a:rPr>
                        <a:t>(</a:t>
                      </a:r>
                      <a:r>
                        <a:rPr lang="en-US" altLang="zh-CN" sz="1600" u="none" strike="noStrike" dirty="0">
                          <a:effectLst/>
                        </a:rPr>
                        <a:t>H</a:t>
                      </a:r>
                      <a:r>
                        <a:rPr lang="en-US" sz="1600" u="none" strike="noStrike" dirty="0">
                          <a:effectLst/>
                        </a:rPr>
                        <a:t>)</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128437202"/>
                  </a:ext>
                </a:extLst>
              </a:tr>
              <a:tr h="312006">
                <a:tc>
                  <a:txBody>
                    <a:bodyPr/>
                    <a:lstStyle/>
                    <a:p>
                      <a:pPr algn="ctr" fontAlgn="ctr"/>
                      <a:r>
                        <a:rPr lang="en-US" sz="1600" u="none" strike="noStrike" dirty="0">
                          <a:effectLst/>
                        </a:rPr>
                        <a:t>coil1_1</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algn="ctr" defTabSz="685800" rtl="0" eaLnBrk="1" fontAlgn="ctr" latinLnBrk="0" hangingPunct="1"/>
                      <a:r>
                        <a:rPr lang="en-US" altLang="zh-CN" sz="1600" u="none" strike="noStrike" kern="1200" dirty="0">
                          <a:solidFill>
                            <a:schemeClr val="tx1"/>
                          </a:solidFill>
                          <a:effectLst/>
                          <a:latin typeface="+mn-lt"/>
                          <a:ea typeface="+mn-ea"/>
                          <a:cs typeface="+mn-cs"/>
                        </a:rPr>
                        <a:t>0.044884</a:t>
                      </a:r>
                    </a:p>
                  </a:txBody>
                  <a:tcPr marL="9525" marR="9525" marT="9525" marB="0" anchor="ctr"/>
                </a:tc>
                <a:extLst>
                  <a:ext uri="{0D108BD9-81ED-4DB2-BD59-A6C34878D82A}">
                    <a16:rowId xmlns:a16="http://schemas.microsoft.com/office/drawing/2014/main" val="2738671997"/>
                  </a:ext>
                </a:extLst>
              </a:tr>
              <a:tr h="312006">
                <a:tc>
                  <a:txBody>
                    <a:bodyPr/>
                    <a:lstStyle/>
                    <a:p>
                      <a:pPr algn="ctr" fontAlgn="ctr"/>
                      <a:r>
                        <a:rPr lang="en-US" sz="1600" u="none" strike="noStrike" dirty="0">
                          <a:effectLst/>
                        </a:rPr>
                        <a:t>coil1_2</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noFill/>
                  </a:tcPr>
                </a:tc>
                <a:tc>
                  <a:txBody>
                    <a:bodyPr/>
                    <a:lstStyle/>
                    <a:p>
                      <a:pPr marL="0" algn="ctr" defTabSz="685800" rtl="0" eaLnBrk="1" fontAlgn="ctr" latinLnBrk="0" hangingPunct="1"/>
                      <a:r>
                        <a:rPr lang="en-US" altLang="zh-CN" sz="1600" u="none" strike="noStrike" kern="1200" dirty="0">
                          <a:solidFill>
                            <a:schemeClr val="tx1"/>
                          </a:solidFill>
                          <a:effectLst/>
                          <a:latin typeface="+mn-lt"/>
                          <a:ea typeface="+mn-ea"/>
                          <a:cs typeface="+mn-cs"/>
                        </a:rPr>
                        <a:t>0.045693</a:t>
                      </a:r>
                    </a:p>
                  </a:txBody>
                  <a:tcPr marL="9525" marR="9525" marT="9525" marB="0" anchor="ctr">
                    <a:noFill/>
                  </a:tcPr>
                </a:tc>
                <a:extLst>
                  <a:ext uri="{0D108BD9-81ED-4DB2-BD59-A6C34878D82A}">
                    <a16:rowId xmlns:a16="http://schemas.microsoft.com/office/drawing/2014/main" val="50706937"/>
                  </a:ext>
                </a:extLst>
              </a:tr>
              <a:tr h="312006">
                <a:tc>
                  <a:txBody>
                    <a:bodyPr/>
                    <a:lstStyle/>
                    <a:p>
                      <a:pPr algn="ctr" fontAlgn="ctr"/>
                      <a:r>
                        <a:rPr lang="en-US" sz="1600" u="none" strike="noStrike" dirty="0">
                          <a:effectLst/>
                        </a:rPr>
                        <a:t>coil1_3</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noFill/>
                  </a:tcPr>
                </a:tc>
                <a:tc>
                  <a:txBody>
                    <a:bodyPr/>
                    <a:lstStyle/>
                    <a:p>
                      <a:pPr marL="0" algn="ctr" defTabSz="685800" rtl="0" eaLnBrk="1" fontAlgn="ctr" latinLnBrk="0" hangingPunct="1"/>
                      <a:r>
                        <a:rPr lang="en-US" altLang="zh-CN" sz="1600" u="none" strike="noStrike" kern="1200" dirty="0">
                          <a:solidFill>
                            <a:schemeClr val="tx1"/>
                          </a:solidFill>
                          <a:effectLst/>
                          <a:latin typeface="+mn-lt"/>
                          <a:ea typeface="+mn-ea"/>
                          <a:cs typeface="+mn-cs"/>
                        </a:rPr>
                        <a:t>0.045357</a:t>
                      </a:r>
                    </a:p>
                  </a:txBody>
                  <a:tcPr marL="9525" marR="9525" marT="9525" marB="0" anchor="ctr">
                    <a:noFill/>
                  </a:tcPr>
                </a:tc>
                <a:extLst>
                  <a:ext uri="{0D108BD9-81ED-4DB2-BD59-A6C34878D82A}">
                    <a16:rowId xmlns:a16="http://schemas.microsoft.com/office/drawing/2014/main" val="3519175004"/>
                  </a:ext>
                </a:extLst>
              </a:tr>
              <a:tr h="312006">
                <a:tc>
                  <a:txBody>
                    <a:bodyPr/>
                    <a:lstStyle/>
                    <a:p>
                      <a:pPr algn="ctr" fontAlgn="ctr"/>
                      <a:r>
                        <a:rPr lang="en-US" altLang="zh-CN" sz="1600" b="0" i="0" u="none" strike="noStrike" dirty="0">
                          <a:solidFill>
                            <a:srgbClr val="000000"/>
                          </a:solidFill>
                          <a:effectLst/>
                          <a:latin typeface="等线" panose="02010600030101010101" pitchFamily="2" charset="-122"/>
                          <a:ea typeface="等线" panose="02010600030101010101" pitchFamily="2" charset="-122"/>
                        </a:rPr>
                        <a:t>Mean</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noFill/>
                  </a:tcPr>
                </a:tc>
                <a:tc>
                  <a:txBody>
                    <a:bodyPr/>
                    <a:lstStyle/>
                    <a:p>
                      <a:pPr marL="0" algn="ctr" defTabSz="685800" rtl="0" eaLnBrk="1" fontAlgn="ctr" latinLnBrk="0" hangingPunct="1"/>
                      <a:r>
                        <a:rPr lang="en-US" altLang="zh-CN" sz="1600" u="none" strike="noStrike" kern="1200" dirty="0">
                          <a:solidFill>
                            <a:schemeClr val="tx1"/>
                          </a:solidFill>
                          <a:effectLst/>
                          <a:latin typeface="+mn-lt"/>
                          <a:ea typeface="+mn-ea"/>
                          <a:cs typeface="+mn-cs"/>
                        </a:rPr>
                        <a:t>0.045311</a:t>
                      </a:r>
                    </a:p>
                  </a:txBody>
                  <a:tcPr marL="9525" marR="9525" marT="9525" marB="0" anchor="ctr">
                    <a:noFill/>
                  </a:tcPr>
                </a:tc>
                <a:extLst>
                  <a:ext uri="{0D108BD9-81ED-4DB2-BD59-A6C34878D82A}">
                    <a16:rowId xmlns:a16="http://schemas.microsoft.com/office/drawing/2014/main" val="2042168967"/>
                  </a:ext>
                </a:extLst>
              </a:tr>
            </a:tbl>
          </a:graphicData>
        </a:graphic>
      </p:graphicFrame>
      <p:sp>
        <p:nvSpPr>
          <p:cNvPr id="98" name="文本框 97">
            <a:extLst>
              <a:ext uri="{FF2B5EF4-FFF2-40B4-BE49-F238E27FC236}">
                <a16:creationId xmlns:a16="http://schemas.microsoft.com/office/drawing/2014/main" id="{970F4677-E0E1-49AA-BB61-B692100CBD46}"/>
              </a:ext>
            </a:extLst>
          </p:cNvPr>
          <p:cNvSpPr txBox="1"/>
          <p:nvPr/>
        </p:nvSpPr>
        <p:spPr>
          <a:xfrm>
            <a:off x="9748688" y="3282812"/>
            <a:ext cx="2509490" cy="1252972"/>
          </a:xfrm>
          <a:prstGeom prst="rect">
            <a:avLst/>
          </a:prstGeom>
          <a:noFill/>
        </p:spPr>
        <p:txBody>
          <a:bodyPr wrap="square" rtlCol="0">
            <a:spAutoFit/>
          </a:bodyPr>
          <a:lstStyle/>
          <a:p>
            <a:pPr algn="just">
              <a:lnSpc>
                <a:spcPct val="130000"/>
              </a:lnSpc>
            </a:pPr>
            <a:r>
              <a:rPr lang="zh-CN" altLang="en-US" b="1" dirty="0">
                <a:solidFill>
                  <a:srgbClr val="FF0000"/>
                </a:solidFill>
                <a:latin typeface="黑体" panose="02010609060101010101" pitchFamily="49" charset="-122"/>
                <a:ea typeface="黑体" panose="02010609060101010101" pitchFamily="49" charset="-122"/>
              </a:rPr>
              <a:t>半径修正为：</a:t>
            </a:r>
            <a:r>
              <a:rPr lang="en-US" altLang="zh-CN" b="1" dirty="0">
                <a:solidFill>
                  <a:srgbClr val="FF0000"/>
                </a:solidFill>
                <a:latin typeface="黑体" panose="02010609060101010101" pitchFamily="49" charset="-122"/>
                <a:ea typeface="黑体" panose="02010609060101010101" pitchFamily="49" charset="-122"/>
              </a:rPr>
              <a:t>19.90mm</a:t>
            </a:r>
            <a:endParaRPr lang="en-US" altLang="zh-CN" sz="1600" b="1" dirty="0">
              <a:solidFill>
                <a:srgbClr val="FF0000"/>
              </a:solidFill>
              <a:latin typeface="黑体" panose="02010609060101010101" pitchFamily="49" charset="-122"/>
              <a:ea typeface="黑体" panose="02010609060101010101" pitchFamily="49" charset="-122"/>
            </a:endParaRPr>
          </a:p>
          <a:p>
            <a:pPr marL="285750" indent="-285750" algn="just">
              <a:lnSpc>
                <a:spcPct val="130000"/>
              </a:lnSpc>
              <a:buFont typeface="Arial" panose="020B0604020202020204" pitchFamily="34" charset="0"/>
              <a:buChar char="•"/>
            </a:pPr>
            <a:r>
              <a:rPr lang="zh-CN" altLang="en-US" sz="1400" dirty="0">
                <a:latin typeface="黑体" panose="02010609060101010101" pitchFamily="49" charset="-122"/>
                <a:ea typeface="黑体" panose="02010609060101010101" pitchFamily="49" charset="-122"/>
              </a:rPr>
              <a:t>电感偏差：</a:t>
            </a:r>
            <a:r>
              <a:rPr lang="en-US" altLang="zh-CN" sz="1400" dirty="0"/>
              <a:t> -0.04%</a:t>
            </a:r>
            <a:endParaRPr lang="en-US" altLang="zh-CN" sz="1400" dirty="0">
              <a:latin typeface="黑体" panose="02010609060101010101" pitchFamily="49" charset="-122"/>
              <a:ea typeface="黑体" panose="02010609060101010101" pitchFamily="49" charset="-122"/>
            </a:endParaRPr>
          </a:p>
          <a:p>
            <a:pPr marL="285750" indent="-285750" algn="just">
              <a:lnSpc>
                <a:spcPct val="130000"/>
              </a:lnSpc>
              <a:buFont typeface="Arial" panose="020B0604020202020204" pitchFamily="34" charset="0"/>
              <a:buChar char="•"/>
            </a:pPr>
            <a:r>
              <a:rPr lang="zh-CN" altLang="en-US" sz="1400" dirty="0">
                <a:latin typeface="黑体" panose="02010609060101010101" pitchFamily="49" charset="-122"/>
                <a:ea typeface="黑体" panose="02010609060101010101" pitchFamily="49" charset="-122"/>
              </a:rPr>
              <a:t>低频电阻偏差：</a:t>
            </a:r>
            <a:r>
              <a:rPr lang="en-US" altLang="zh-CN" sz="1400" dirty="0">
                <a:latin typeface="黑体" panose="02010609060101010101" pitchFamily="49" charset="-122"/>
                <a:ea typeface="黑体" panose="02010609060101010101" pitchFamily="49" charset="-122"/>
              </a:rPr>
              <a:t>4.76%</a:t>
            </a:r>
          </a:p>
          <a:p>
            <a:pPr marL="285750" indent="-285750" algn="just">
              <a:lnSpc>
                <a:spcPct val="130000"/>
              </a:lnSpc>
              <a:buFont typeface="Arial" panose="020B0604020202020204" pitchFamily="34" charset="0"/>
              <a:buChar char="•"/>
            </a:pPr>
            <a:r>
              <a:rPr lang="zh-CN" altLang="en-US" sz="1400" dirty="0">
                <a:latin typeface="黑体" panose="02010609060101010101" pitchFamily="49" charset="-122"/>
                <a:ea typeface="黑体" panose="02010609060101010101" pitchFamily="49" charset="-122"/>
              </a:rPr>
              <a:t>高频电阻偏差：</a:t>
            </a:r>
            <a:r>
              <a:rPr lang="en-US" altLang="zh-CN" sz="1400" dirty="0">
                <a:latin typeface="黑体" panose="02010609060101010101" pitchFamily="49" charset="-122"/>
                <a:ea typeface="黑体" panose="02010609060101010101" pitchFamily="49" charset="-122"/>
              </a:rPr>
              <a:t>3.87%</a:t>
            </a:r>
            <a:endParaRPr lang="zh-CN" altLang="en-US" sz="1400" dirty="0">
              <a:latin typeface="黑体" panose="02010609060101010101" pitchFamily="49" charset="-122"/>
              <a:ea typeface="黑体" panose="02010609060101010101" pitchFamily="49" charset="-122"/>
            </a:endParaRPr>
          </a:p>
        </p:txBody>
      </p:sp>
      <p:pic>
        <p:nvPicPr>
          <p:cNvPr id="100" name="图片 99">
            <a:extLst>
              <a:ext uri="{FF2B5EF4-FFF2-40B4-BE49-F238E27FC236}">
                <a16:creationId xmlns:a16="http://schemas.microsoft.com/office/drawing/2014/main" id="{3B5E60AE-32E6-40EF-AFF9-D440F9442B21}"/>
              </a:ext>
            </a:extLst>
          </p:cNvPr>
          <p:cNvPicPr>
            <a:picLocks noChangeAspect="1"/>
          </p:cNvPicPr>
          <p:nvPr/>
        </p:nvPicPr>
        <p:blipFill>
          <a:blip r:embed="rId5"/>
          <a:stretch>
            <a:fillRect/>
          </a:stretch>
        </p:blipFill>
        <p:spPr>
          <a:xfrm>
            <a:off x="5663952" y="4819875"/>
            <a:ext cx="2539200" cy="1904400"/>
          </a:xfrm>
          <a:prstGeom prst="rect">
            <a:avLst/>
          </a:prstGeom>
        </p:spPr>
      </p:pic>
      <p:pic>
        <p:nvPicPr>
          <p:cNvPr id="103" name="图片 102">
            <a:extLst>
              <a:ext uri="{FF2B5EF4-FFF2-40B4-BE49-F238E27FC236}">
                <a16:creationId xmlns:a16="http://schemas.microsoft.com/office/drawing/2014/main" id="{E74AB533-2B01-4717-95C1-BCC94117D7E4}"/>
              </a:ext>
            </a:extLst>
          </p:cNvPr>
          <p:cNvPicPr>
            <a:picLocks noChangeAspect="1"/>
          </p:cNvPicPr>
          <p:nvPr/>
        </p:nvPicPr>
        <p:blipFill>
          <a:blip r:embed="rId6"/>
          <a:stretch>
            <a:fillRect/>
          </a:stretch>
        </p:blipFill>
        <p:spPr>
          <a:xfrm>
            <a:off x="9783662" y="4819875"/>
            <a:ext cx="2539200" cy="1904400"/>
          </a:xfrm>
          <a:prstGeom prst="rect">
            <a:avLst/>
          </a:prstGeom>
        </p:spPr>
      </p:pic>
      <p:sp>
        <p:nvSpPr>
          <p:cNvPr id="104" name="文本框 103">
            <a:extLst>
              <a:ext uri="{FF2B5EF4-FFF2-40B4-BE49-F238E27FC236}">
                <a16:creationId xmlns:a16="http://schemas.microsoft.com/office/drawing/2014/main" id="{5B861F05-7E82-4576-9F37-386B65AB935F}"/>
              </a:ext>
            </a:extLst>
          </p:cNvPr>
          <p:cNvSpPr txBox="1"/>
          <p:nvPr/>
        </p:nvSpPr>
        <p:spPr>
          <a:xfrm>
            <a:off x="4079776" y="2852936"/>
            <a:ext cx="4012727" cy="369332"/>
          </a:xfrm>
          <a:prstGeom prst="rect">
            <a:avLst/>
          </a:prstGeom>
          <a:noFill/>
          <a:ln w="28575">
            <a:noFill/>
            <a:prstDash val="sysDash"/>
          </a:ln>
        </p:spPr>
        <p:txBody>
          <a:bodyPr wrap="square">
            <a:spAutoFit/>
          </a:bodyPr>
          <a:lstStyle>
            <a:defPPr>
              <a:defRPr lang="en-US"/>
            </a:defPPr>
            <a:lvl1pPr algn="ctr">
              <a:defRPr b="1">
                <a:solidFill>
                  <a:srgbClr val="FF0000"/>
                </a:solidFill>
                <a:latin typeface="黑体" panose="02010609060101010101" pitchFamily="49" charset="-122"/>
                <a:ea typeface="黑体" panose="02010609060101010101" pitchFamily="49" charset="-122"/>
              </a:defRPr>
            </a:lvl1pPr>
          </a:lstStyle>
          <a:p>
            <a:r>
              <a:rPr lang="en-US" altLang="zh-CN" dirty="0"/>
              <a:t>coil2</a:t>
            </a:r>
            <a:endParaRPr lang="zh-CN" altLang="en-US" dirty="0"/>
          </a:p>
        </p:txBody>
      </p:sp>
      <p:sp>
        <p:nvSpPr>
          <p:cNvPr id="105" name="文本框 104">
            <a:extLst>
              <a:ext uri="{FF2B5EF4-FFF2-40B4-BE49-F238E27FC236}">
                <a16:creationId xmlns:a16="http://schemas.microsoft.com/office/drawing/2014/main" id="{2E31A531-96DD-4EC7-97A0-A61B30BDE3E9}"/>
              </a:ext>
            </a:extLst>
          </p:cNvPr>
          <p:cNvSpPr txBox="1"/>
          <p:nvPr/>
        </p:nvSpPr>
        <p:spPr>
          <a:xfrm>
            <a:off x="8112224" y="2852936"/>
            <a:ext cx="4012727" cy="369332"/>
          </a:xfrm>
          <a:prstGeom prst="rect">
            <a:avLst/>
          </a:prstGeom>
          <a:noFill/>
          <a:ln w="28575">
            <a:noFill/>
            <a:prstDash val="sysDash"/>
          </a:ln>
        </p:spPr>
        <p:txBody>
          <a:bodyPr wrap="square">
            <a:spAutoFit/>
          </a:bodyPr>
          <a:lstStyle>
            <a:defPPr>
              <a:defRPr lang="en-US"/>
            </a:defPPr>
            <a:lvl1pPr algn="ctr">
              <a:defRPr b="1">
                <a:solidFill>
                  <a:srgbClr val="FF0000"/>
                </a:solidFill>
                <a:latin typeface="黑体" panose="02010609060101010101" pitchFamily="49" charset="-122"/>
                <a:ea typeface="黑体" panose="02010609060101010101" pitchFamily="49" charset="-122"/>
              </a:defRPr>
            </a:lvl1pPr>
          </a:lstStyle>
          <a:p>
            <a:r>
              <a:rPr lang="en-US" altLang="zh-CN" dirty="0"/>
              <a:t>coil3</a:t>
            </a:r>
            <a:endParaRPr lang="zh-CN" altLang="en-US" dirty="0"/>
          </a:p>
        </p:txBody>
      </p:sp>
      <p:sp>
        <p:nvSpPr>
          <p:cNvPr id="6" name="矩形 5">
            <a:extLst>
              <a:ext uri="{FF2B5EF4-FFF2-40B4-BE49-F238E27FC236}">
                <a16:creationId xmlns:a16="http://schemas.microsoft.com/office/drawing/2014/main" id="{455BA308-9787-4B97-A332-BE726EF32455}"/>
              </a:ext>
            </a:extLst>
          </p:cNvPr>
          <p:cNvSpPr/>
          <p:nvPr/>
        </p:nvSpPr>
        <p:spPr>
          <a:xfrm>
            <a:off x="49505" y="2852936"/>
            <a:ext cx="4012726" cy="4104456"/>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022D2BE2-96B4-481D-8879-94BCE66F7E16}"/>
              </a:ext>
            </a:extLst>
          </p:cNvPr>
          <p:cNvSpPr/>
          <p:nvPr/>
        </p:nvSpPr>
        <p:spPr>
          <a:xfrm>
            <a:off x="4064536" y="2852936"/>
            <a:ext cx="4012726" cy="4104456"/>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4DD95DBC-C912-488F-8DAC-043585CB624B}"/>
              </a:ext>
            </a:extLst>
          </p:cNvPr>
          <p:cNvSpPr/>
          <p:nvPr/>
        </p:nvSpPr>
        <p:spPr>
          <a:xfrm>
            <a:off x="8080276" y="2852936"/>
            <a:ext cx="4062219" cy="4104456"/>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83711944"/>
      </p:ext>
    </p:extLst>
  </p:cSld>
  <p:clrMapOvr>
    <a:masterClrMapping/>
  </p:clrMapOvr>
  <p:transition advTm="1359"/>
</p:sld>
</file>

<file path=ppt/tags/tag1.xml><?xml version="1.0" encoding="utf-8"?>
<p:tagLst xmlns:a="http://schemas.openxmlformats.org/drawingml/2006/main" xmlns:r="http://schemas.openxmlformats.org/officeDocument/2006/relationships" xmlns:p="http://schemas.openxmlformats.org/presentationml/2006/main">
  <p:tag name="KSO_WPP_MARK_KEY" val="9a296e6d-f7ef-4e0b-9147-48625877b753"/>
  <p:tag name="COMMONDATA" val="eyJoZGlkIjoiNzVjZTgyMWRkMzZlZGE0YWUwMWE0ZDQxMzk5NzMzMDQifQ=="/>
</p:tagLst>
</file>

<file path=ppt/theme/theme1.xml><?xml version="1.0" encoding="utf-8"?>
<a:theme xmlns:a="http://schemas.openxmlformats.org/drawingml/2006/main" name="ppt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ysClr val="windowText" lastClr="000000"/>
      </a:dk1>
      <a:lt1>
        <a:sysClr val="window" lastClr="FFFFFF"/>
      </a:lt1>
      <a:dk2>
        <a:srgbClr val="44546A"/>
      </a:dk2>
      <a:lt2>
        <a:srgbClr val="E7E6E6"/>
      </a:lt2>
      <a:accent1>
        <a:srgbClr val="5B9BD5"/>
      </a:accent1>
      <a:accent2>
        <a:srgbClr val="034A90"/>
      </a:accent2>
      <a:accent3>
        <a:srgbClr val="A5A5A5"/>
      </a:accent3>
      <a:accent4>
        <a:srgbClr val="FFC000"/>
      </a:accent4>
      <a:accent5>
        <a:srgbClr val="4472C4"/>
      </a:accent5>
      <a:accent6>
        <a:srgbClr val="70AD47"/>
      </a:accent6>
      <a:hlink>
        <a:srgbClr val="0563C1"/>
      </a:hlink>
      <a:folHlink>
        <a:srgbClr val="1F3864"/>
      </a:folHlink>
    </a:clrScheme>
    <a:fontScheme name="kmtzzooc">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18277</TotalTime>
  <Words>2003</Words>
  <Application>Microsoft Office PowerPoint</Application>
  <PresentationFormat>宽屏</PresentationFormat>
  <Paragraphs>619</Paragraphs>
  <Slides>15</Slides>
  <Notes>14</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15</vt:i4>
      </vt:variant>
    </vt:vector>
  </HeadingPairs>
  <TitlesOfParts>
    <vt:vector size="26" baseType="lpstr">
      <vt:lpstr>等线</vt:lpstr>
      <vt:lpstr>黑体</vt:lpstr>
      <vt:lpstr>华文行楷</vt:lpstr>
      <vt:lpstr>微软雅黑</vt:lpstr>
      <vt:lpstr>Arial</vt:lpstr>
      <vt:lpstr>Calibri</vt:lpstr>
      <vt:lpstr>Calibri Light</vt:lpstr>
      <vt:lpstr>Cambria Math</vt:lpstr>
      <vt:lpstr>Wingdings</vt:lpstr>
      <vt:lpstr>ppt模板</vt:lpstr>
      <vt:lpstr>Office 主题</vt:lpstr>
      <vt:lpstr>感应信号探测优化方案</vt:lpstr>
      <vt:lpstr>SCEP原理样机</vt:lpstr>
      <vt:lpstr>Overview</vt:lpstr>
      <vt:lpstr>磁芯线圈信号增益</vt:lpstr>
      <vt:lpstr>磁芯线圈信号增益</vt:lpstr>
      <vt:lpstr>磁芯线圈损耗</vt:lpstr>
      <vt:lpstr>磁芯线圈损耗建模方案</vt:lpstr>
      <vt:lpstr>线圈部分修正</vt:lpstr>
      <vt:lpstr>线圈部分修正</vt:lpstr>
      <vt:lpstr>磁芯部分修正</vt:lpstr>
      <vt:lpstr>磁芯部分修正</vt:lpstr>
      <vt:lpstr>磁滞损耗</vt:lpstr>
      <vt:lpstr>交流电阻仿真结果vs实测结果</vt:lpstr>
      <vt:lpstr>仿真结果vs实测结果</vt:lpstr>
      <vt:lpstr>PowerPoint 演示文稿</vt:lpstr>
    </vt:vector>
  </TitlesOfParts>
  <Company>ustc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高速数字系统设计</dc:title>
  <dc:creator>qyh</dc:creator>
  <cp:lastModifiedBy>yechangqing</cp:lastModifiedBy>
  <cp:revision>1822</cp:revision>
  <dcterms:created xsi:type="dcterms:W3CDTF">2013-02-25T11:17:00Z</dcterms:created>
  <dcterms:modified xsi:type="dcterms:W3CDTF">2025-04-16T01:13:10Z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34A054956AB54FFF87BF9201B0A57D01_12</vt:lpwstr>
  </property>
  <property fmtid="{D5CDD505-2E9C-101B-9397-08002B2CF9AE}" pid="3" name="KSOProductBuildVer">
    <vt:lpwstr>2052-11.1.0.14309</vt:lpwstr>
  </property>
</Properties>
</file>