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5" r:id="rId9"/>
    <p:sldId id="267" r:id="rId10"/>
    <p:sldId id="268" r:id="rId11"/>
    <p:sldId id="264" r:id="rId12"/>
    <p:sldId id="266"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7" autoAdjust="0"/>
    <p:restoredTop sz="94660"/>
  </p:normalViewPr>
  <p:slideViewPr>
    <p:cSldViewPr snapToGrid="0">
      <p:cViewPr varScale="1">
        <p:scale>
          <a:sx n="131" d="100"/>
          <a:sy n="131" d="100"/>
        </p:scale>
        <p:origin x="37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A5CB7E-C199-2FA0-D39D-53407623745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6E9B8969-E250-97C5-318F-B648761538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9DAB7D6F-B2F0-4504-009A-68C87D9CBAD4}"/>
              </a:ext>
            </a:extLst>
          </p:cNvPr>
          <p:cNvSpPr>
            <a:spLocks noGrp="1"/>
          </p:cNvSpPr>
          <p:nvPr>
            <p:ph type="dt" sz="half" idx="10"/>
          </p:nvPr>
        </p:nvSpPr>
        <p:spPr/>
        <p:txBody>
          <a:bodyPr/>
          <a:lstStyle/>
          <a:p>
            <a:fld id="{0884E394-AFEC-483A-A2B7-003DF27CC473}" type="datetimeFigureOut">
              <a:rPr lang="zh-CN" altLang="en-US" smtClean="0"/>
              <a:t>2025/4/15</a:t>
            </a:fld>
            <a:endParaRPr lang="zh-CN" altLang="en-US"/>
          </a:p>
        </p:txBody>
      </p:sp>
      <p:sp>
        <p:nvSpPr>
          <p:cNvPr id="5" name="页脚占位符 4">
            <a:extLst>
              <a:ext uri="{FF2B5EF4-FFF2-40B4-BE49-F238E27FC236}">
                <a16:creationId xmlns:a16="http://schemas.microsoft.com/office/drawing/2014/main" id="{4FA6A8AB-8F20-7EEE-3C13-4355C5D3FA5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056AF40-7CE5-D47D-6BC5-FAB76959AA89}"/>
              </a:ext>
            </a:extLst>
          </p:cNvPr>
          <p:cNvSpPr>
            <a:spLocks noGrp="1"/>
          </p:cNvSpPr>
          <p:nvPr>
            <p:ph type="sldNum" sz="quarter" idx="12"/>
          </p:nvPr>
        </p:nvSpPr>
        <p:spPr/>
        <p:txBody>
          <a:bodyPr/>
          <a:lstStyle/>
          <a:p>
            <a:fld id="{B4CC45C0-B694-4C72-915E-DBAC6F4C24CD}" type="slidenum">
              <a:rPr lang="zh-CN" altLang="en-US" smtClean="0"/>
              <a:t>‹#›</a:t>
            </a:fld>
            <a:endParaRPr lang="zh-CN" altLang="en-US"/>
          </a:p>
        </p:txBody>
      </p:sp>
    </p:spTree>
    <p:extLst>
      <p:ext uri="{BB962C8B-B14F-4D97-AF65-F5344CB8AC3E}">
        <p14:creationId xmlns:p14="http://schemas.microsoft.com/office/powerpoint/2010/main" val="3276739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66C518-81D8-B416-3D5F-CBAF2456B54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488CCC8-CCD0-D8A6-3BBB-B48FFEE1558A}"/>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5BC12E3-5E57-C1D2-7159-FFAA1C089F3C}"/>
              </a:ext>
            </a:extLst>
          </p:cNvPr>
          <p:cNvSpPr>
            <a:spLocks noGrp="1"/>
          </p:cNvSpPr>
          <p:nvPr>
            <p:ph type="dt" sz="half" idx="10"/>
          </p:nvPr>
        </p:nvSpPr>
        <p:spPr/>
        <p:txBody>
          <a:bodyPr/>
          <a:lstStyle/>
          <a:p>
            <a:fld id="{0884E394-AFEC-483A-A2B7-003DF27CC473}" type="datetimeFigureOut">
              <a:rPr lang="zh-CN" altLang="en-US" smtClean="0"/>
              <a:t>2025/4/15</a:t>
            </a:fld>
            <a:endParaRPr lang="zh-CN" altLang="en-US"/>
          </a:p>
        </p:txBody>
      </p:sp>
      <p:sp>
        <p:nvSpPr>
          <p:cNvPr id="5" name="页脚占位符 4">
            <a:extLst>
              <a:ext uri="{FF2B5EF4-FFF2-40B4-BE49-F238E27FC236}">
                <a16:creationId xmlns:a16="http://schemas.microsoft.com/office/drawing/2014/main" id="{22AE9AD0-DF4E-E38F-5FC6-83C562E5985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7CA46F3-52F0-0B8C-1FC7-B758F2B97859}"/>
              </a:ext>
            </a:extLst>
          </p:cNvPr>
          <p:cNvSpPr>
            <a:spLocks noGrp="1"/>
          </p:cNvSpPr>
          <p:nvPr>
            <p:ph type="sldNum" sz="quarter" idx="12"/>
          </p:nvPr>
        </p:nvSpPr>
        <p:spPr/>
        <p:txBody>
          <a:bodyPr/>
          <a:lstStyle/>
          <a:p>
            <a:fld id="{B4CC45C0-B694-4C72-915E-DBAC6F4C24CD}" type="slidenum">
              <a:rPr lang="zh-CN" altLang="en-US" smtClean="0"/>
              <a:t>‹#›</a:t>
            </a:fld>
            <a:endParaRPr lang="zh-CN" altLang="en-US"/>
          </a:p>
        </p:txBody>
      </p:sp>
    </p:spTree>
    <p:extLst>
      <p:ext uri="{BB962C8B-B14F-4D97-AF65-F5344CB8AC3E}">
        <p14:creationId xmlns:p14="http://schemas.microsoft.com/office/powerpoint/2010/main" val="1508968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7466B68-277A-9589-01ED-0AE69BA3151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B798F1E-7D87-701B-5396-83395C91854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1C04452-EF61-4734-E0FE-686083034DAA}"/>
              </a:ext>
            </a:extLst>
          </p:cNvPr>
          <p:cNvSpPr>
            <a:spLocks noGrp="1"/>
          </p:cNvSpPr>
          <p:nvPr>
            <p:ph type="dt" sz="half" idx="10"/>
          </p:nvPr>
        </p:nvSpPr>
        <p:spPr/>
        <p:txBody>
          <a:bodyPr/>
          <a:lstStyle/>
          <a:p>
            <a:fld id="{0884E394-AFEC-483A-A2B7-003DF27CC473}" type="datetimeFigureOut">
              <a:rPr lang="zh-CN" altLang="en-US" smtClean="0"/>
              <a:t>2025/4/15</a:t>
            </a:fld>
            <a:endParaRPr lang="zh-CN" altLang="en-US"/>
          </a:p>
        </p:txBody>
      </p:sp>
      <p:sp>
        <p:nvSpPr>
          <p:cNvPr id="5" name="页脚占位符 4">
            <a:extLst>
              <a:ext uri="{FF2B5EF4-FFF2-40B4-BE49-F238E27FC236}">
                <a16:creationId xmlns:a16="http://schemas.microsoft.com/office/drawing/2014/main" id="{141A3375-DCA6-7543-5679-BC53F249D7B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08310A5-503D-AE49-8AE4-A3EFA40AE9A9}"/>
              </a:ext>
            </a:extLst>
          </p:cNvPr>
          <p:cNvSpPr>
            <a:spLocks noGrp="1"/>
          </p:cNvSpPr>
          <p:nvPr>
            <p:ph type="sldNum" sz="quarter" idx="12"/>
          </p:nvPr>
        </p:nvSpPr>
        <p:spPr/>
        <p:txBody>
          <a:bodyPr/>
          <a:lstStyle/>
          <a:p>
            <a:fld id="{B4CC45C0-B694-4C72-915E-DBAC6F4C24CD}" type="slidenum">
              <a:rPr lang="zh-CN" altLang="en-US" smtClean="0"/>
              <a:t>‹#›</a:t>
            </a:fld>
            <a:endParaRPr lang="zh-CN" altLang="en-US"/>
          </a:p>
        </p:txBody>
      </p:sp>
    </p:spTree>
    <p:extLst>
      <p:ext uri="{BB962C8B-B14F-4D97-AF65-F5344CB8AC3E}">
        <p14:creationId xmlns:p14="http://schemas.microsoft.com/office/powerpoint/2010/main" val="360918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5F2312-13B9-9AA2-09A9-1D497BB01C9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A94845E-4676-F068-1D27-4D7F385107B9}"/>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22C603B-1084-DBC4-9EFB-2FA599BCBB84}"/>
              </a:ext>
            </a:extLst>
          </p:cNvPr>
          <p:cNvSpPr>
            <a:spLocks noGrp="1"/>
          </p:cNvSpPr>
          <p:nvPr>
            <p:ph type="dt" sz="half" idx="10"/>
          </p:nvPr>
        </p:nvSpPr>
        <p:spPr/>
        <p:txBody>
          <a:bodyPr/>
          <a:lstStyle/>
          <a:p>
            <a:fld id="{0884E394-AFEC-483A-A2B7-003DF27CC473}" type="datetimeFigureOut">
              <a:rPr lang="zh-CN" altLang="en-US" smtClean="0"/>
              <a:t>2025/4/15</a:t>
            </a:fld>
            <a:endParaRPr lang="zh-CN" altLang="en-US"/>
          </a:p>
        </p:txBody>
      </p:sp>
      <p:sp>
        <p:nvSpPr>
          <p:cNvPr id="5" name="页脚占位符 4">
            <a:extLst>
              <a:ext uri="{FF2B5EF4-FFF2-40B4-BE49-F238E27FC236}">
                <a16:creationId xmlns:a16="http://schemas.microsoft.com/office/drawing/2014/main" id="{90BD80A9-710A-EE39-6CD1-41E4A8F5DE7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1618AA6-9A34-0F77-34CB-E3A9B18768AD}"/>
              </a:ext>
            </a:extLst>
          </p:cNvPr>
          <p:cNvSpPr>
            <a:spLocks noGrp="1"/>
          </p:cNvSpPr>
          <p:nvPr>
            <p:ph type="sldNum" sz="quarter" idx="12"/>
          </p:nvPr>
        </p:nvSpPr>
        <p:spPr/>
        <p:txBody>
          <a:bodyPr/>
          <a:lstStyle/>
          <a:p>
            <a:fld id="{B4CC45C0-B694-4C72-915E-DBAC6F4C24CD}" type="slidenum">
              <a:rPr lang="zh-CN" altLang="en-US" smtClean="0"/>
              <a:t>‹#›</a:t>
            </a:fld>
            <a:endParaRPr lang="zh-CN" altLang="en-US"/>
          </a:p>
        </p:txBody>
      </p:sp>
    </p:spTree>
    <p:extLst>
      <p:ext uri="{BB962C8B-B14F-4D97-AF65-F5344CB8AC3E}">
        <p14:creationId xmlns:p14="http://schemas.microsoft.com/office/powerpoint/2010/main" val="1069115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BB07EE-3E84-92CD-5A6D-F345842B4A4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BC7E953-B221-8827-3DDB-6F7701FE25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111B912A-B6E9-354F-340E-6A75900AAF92}"/>
              </a:ext>
            </a:extLst>
          </p:cNvPr>
          <p:cNvSpPr>
            <a:spLocks noGrp="1"/>
          </p:cNvSpPr>
          <p:nvPr>
            <p:ph type="dt" sz="half" idx="10"/>
          </p:nvPr>
        </p:nvSpPr>
        <p:spPr/>
        <p:txBody>
          <a:bodyPr/>
          <a:lstStyle/>
          <a:p>
            <a:fld id="{0884E394-AFEC-483A-A2B7-003DF27CC473}" type="datetimeFigureOut">
              <a:rPr lang="zh-CN" altLang="en-US" smtClean="0"/>
              <a:t>2025/4/15</a:t>
            </a:fld>
            <a:endParaRPr lang="zh-CN" altLang="en-US"/>
          </a:p>
        </p:txBody>
      </p:sp>
      <p:sp>
        <p:nvSpPr>
          <p:cNvPr id="5" name="页脚占位符 4">
            <a:extLst>
              <a:ext uri="{FF2B5EF4-FFF2-40B4-BE49-F238E27FC236}">
                <a16:creationId xmlns:a16="http://schemas.microsoft.com/office/drawing/2014/main" id="{D176F7E8-7CF8-04E4-09E4-795C32B45FB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275EBD0-F3F9-CF0E-DD05-C642497EA486}"/>
              </a:ext>
            </a:extLst>
          </p:cNvPr>
          <p:cNvSpPr>
            <a:spLocks noGrp="1"/>
          </p:cNvSpPr>
          <p:nvPr>
            <p:ph type="sldNum" sz="quarter" idx="12"/>
          </p:nvPr>
        </p:nvSpPr>
        <p:spPr/>
        <p:txBody>
          <a:bodyPr/>
          <a:lstStyle/>
          <a:p>
            <a:fld id="{B4CC45C0-B694-4C72-915E-DBAC6F4C24CD}" type="slidenum">
              <a:rPr lang="zh-CN" altLang="en-US" smtClean="0"/>
              <a:t>‹#›</a:t>
            </a:fld>
            <a:endParaRPr lang="zh-CN" altLang="en-US"/>
          </a:p>
        </p:txBody>
      </p:sp>
    </p:spTree>
    <p:extLst>
      <p:ext uri="{BB962C8B-B14F-4D97-AF65-F5344CB8AC3E}">
        <p14:creationId xmlns:p14="http://schemas.microsoft.com/office/powerpoint/2010/main" val="4120031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FA64D4-02E2-7982-FB43-83F5F6AEA73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C66EBEA-9E29-E375-D1D8-27682AB81FEE}"/>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78972D4-0FBF-DA48-391D-A57B29572DAB}"/>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7705183D-F291-89A9-1AA2-97A76A1EA7C3}"/>
              </a:ext>
            </a:extLst>
          </p:cNvPr>
          <p:cNvSpPr>
            <a:spLocks noGrp="1"/>
          </p:cNvSpPr>
          <p:nvPr>
            <p:ph type="dt" sz="half" idx="10"/>
          </p:nvPr>
        </p:nvSpPr>
        <p:spPr/>
        <p:txBody>
          <a:bodyPr/>
          <a:lstStyle/>
          <a:p>
            <a:fld id="{0884E394-AFEC-483A-A2B7-003DF27CC473}" type="datetimeFigureOut">
              <a:rPr lang="zh-CN" altLang="en-US" smtClean="0"/>
              <a:t>2025/4/15</a:t>
            </a:fld>
            <a:endParaRPr lang="zh-CN" altLang="en-US"/>
          </a:p>
        </p:txBody>
      </p:sp>
      <p:sp>
        <p:nvSpPr>
          <p:cNvPr id="6" name="页脚占位符 5">
            <a:extLst>
              <a:ext uri="{FF2B5EF4-FFF2-40B4-BE49-F238E27FC236}">
                <a16:creationId xmlns:a16="http://schemas.microsoft.com/office/drawing/2014/main" id="{7ED7E933-6216-939B-FEED-303DFC00C0D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C102BAA-2909-FEAE-62DF-484BF1AFB646}"/>
              </a:ext>
            </a:extLst>
          </p:cNvPr>
          <p:cNvSpPr>
            <a:spLocks noGrp="1"/>
          </p:cNvSpPr>
          <p:nvPr>
            <p:ph type="sldNum" sz="quarter" idx="12"/>
          </p:nvPr>
        </p:nvSpPr>
        <p:spPr/>
        <p:txBody>
          <a:bodyPr/>
          <a:lstStyle/>
          <a:p>
            <a:fld id="{B4CC45C0-B694-4C72-915E-DBAC6F4C24CD}" type="slidenum">
              <a:rPr lang="zh-CN" altLang="en-US" smtClean="0"/>
              <a:t>‹#›</a:t>
            </a:fld>
            <a:endParaRPr lang="zh-CN" altLang="en-US"/>
          </a:p>
        </p:txBody>
      </p:sp>
    </p:spTree>
    <p:extLst>
      <p:ext uri="{BB962C8B-B14F-4D97-AF65-F5344CB8AC3E}">
        <p14:creationId xmlns:p14="http://schemas.microsoft.com/office/powerpoint/2010/main" val="1815825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40588C-E5E5-17A1-8521-066EFE943A7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B56708F-F4BA-5757-9870-B6AAF7F280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4FE3A2F3-95C1-7E89-D517-9C063BA5B1C6}"/>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0C9C8614-FCDD-7F1F-FA19-6880020F26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CC4C34B4-08A9-E133-C055-6A36C2576B5B}"/>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1D95E30-0674-B7A7-F24C-FDC6DC2C7AC7}"/>
              </a:ext>
            </a:extLst>
          </p:cNvPr>
          <p:cNvSpPr>
            <a:spLocks noGrp="1"/>
          </p:cNvSpPr>
          <p:nvPr>
            <p:ph type="dt" sz="half" idx="10"/>
          </p:nvPr>
        </p:nvSpPr>
        <p:spPr/>
        <p:txBody>
          <a:bodyPr/>
          <a:lstStyle/>
          <a:p>
            <a:fld id="{0884E394-AFEC-483A-A2B7-003DF27CC473}" type="datetimeFigureOut">
              <a:rPr lang="zh-CN" altLang="en-US" smtClean="0"/>
              <a:t>2025/4/15</a:t>
            </a:fld>
            <a:endParaRPr lang="zh-CN" altLang="en-US"/>
          </a:p>
        </p:txBody>
      </p:sp>
      <p:sp>
        <p:nvSpPr>
          <p:cNvPr id="8" name="页脚占位符 7">
            <a:extLst>
              <a:ext uri="{FF2B5EF4-FFF2-40B4-BE49-F238E27FC236}">
                <a16:creationId xmlns:a16="http://schemas.microsoft.com/office/drawing/2014/main" id="{B8FDFF56-D10E-6543-5389-829EE6B2E9D5}"/>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914ABF55-AC6D-E5CC-2B53-E79BF0ACBA57}"/>
              </a:ext>
            </a:extLst>
          </p:cNvPr>
          <p:cNvSpPr>
            <a:spLocks noGrp="1"/>
          </p:cNvSpPr>
          <p:nvPr>
            <p:ph type="sldNum" sz="quarter" idx="12"/>
          </p:nvPr>
        </p:nvSpPr>
        <p:spPr/>
        <p:txBody>
          <a:bodyPr/>
          <a:lstStyle/>
          <a:p>
            <a:fld id="{B4CC45C0-B694-4C72-915E-DBAC6F4C24CD}" type="slidenum">
              <a:rPr lang="zh-CN" altLang="en-US" smtClean="0"/>
              <a:t>‹#›</a:t>
            </a:fld>
            <a:endParaRPr lang="zh-CN" altLang="en-US"/>
          </a:p>
        </p:txBody>
      </p:sp>
    </p:spTree>
    <p:extLst>
      <p:ext uri="{BB962C8B-B14F-4D97-AF65-F5344CB8AC3E}">
        <p14:creationId xmlns:p14="http://schemas.microsoft.com/office/powerpoint/2010/main" val="2593003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79C849-E1A5-BDDC-9CD3-51C4CC0CDCD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59DDB31-B5B6-23DF-F7A1-86B13CB5A0BA}"/>
              </a:ext>
            </a:extLst>
          </p:cNvPr>
          <p:cNvSpPr>
            <a:spLocks noGrp="1"/>
          </p:cNvSpPr>
          <p:nvPr>
            <p:ph type="dt" sz="half" idx="10"/>
          </p:nvPr>
        </p:nvSpPr>
        <p:spPr/>
        <p:txBody>
          <a:bodyPr/>
          <a:lstStyle/>
          <a:p>
            <a:fld id="{0884E394-AFEC-483A-A2B7-003DF27CC473}" type="datetimeFigureOut">
              <a:rPr lang="zh-CN" altLang="en-US" smtClean="0"/>
              <a:t>2025/4/15</a:t>
            </a:fld>
            <a:endParaRPr lang="zh-CN" altLang="en-US"/>
          </a:p>
        </p:txBody>
      </p:sp>
      <p:sp>
        <p:nvSpPr>
          <p:cNvPr id="4" name="页脚占位符 3">
            <a:extLst>
              <a:ext uri="{FF2B5EF4-FFF2-40B4-BE49-F238E27FC236}">
                <a16:creationId xmlns:a16="http://schemas.microsoft.com/office/drawing/2014/main" id="{6925CB9C-9161-F14C-1241-2FE011A5E2BB}"/>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0D4DB70F-3B2F-984F-5CA0-270B3B7F0F42}"/>
              </a:ext>
            </a:extLst>
          </p:cNvPr>
          <p:cNvSpPr>
            <a:spLocks noGrp="1"/>
          </p:cNvSpPr>
          <p:nvPr>
            <p:ph type="sldNum" sz="quarter" idx="12"/>
          </p:nvPr>
        </p:nvSpPr>
        <p:spPr/>
        <p:txBody>
          <a:bodyPr/>
          <a:lstStyle/>
          <a:p>
            <a:fld id="{B4CC45C0-B694-4C72-915E-DBAC6F4C24CD}" type="slidenum">
              <a:rPr lang="zh-CN" altLang="en-US" smtClean="0"/>
              <a:t>‹#›</a:t>
            </a:fld>
            <a:endParaRPr lang="zh-CN" altLang="en-US"/>
          </a:p>
        </p:txBody>
      </p:sp>
    </p:spTree>
    <p:extLst>
      <p:ext uri="{BB962C8B-B14F-4D97-AF65-F5344CB8AC3E}">
        <p14:creationId xmlns:p14="http://schemas.microsoft.com/office/powerpoint/2010/main" val="105748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784696F-0DFC-D45B-80BC-AA3E9E824C64}"/>
              </a:ext>
            </a:extLst>
          </p:cNvPr>
          <p:cNvSpPr>
            <a:spLocks noGrp="1"/>
          </p:cNvSpPr>
          <p:nvPr>
            <p:ph type="dt" sz="half" idx="10"/>
          </p:nvPr>
        </p:nvSpPr>
        <p:spPr/>
        <p:txBody>
          <a:bodyPr/>
          <a:lstStyle/>
          <a:p>
            <a:fld id="{0884E394-AFEC-483A-A2B7-003DF27CC473}" type="datetimeFigureOut">
              <a:rPr lang="zh-CN" altLang="en-US" smtClean="0"/>
              <a:t>2025/4/15</a:t>
            </a:fld>
            <a:endParaRPr lang="zh-CN" altLang="en-US"/>
          </a:p>
        </p:txBody>
      </p:sp>
      <p:sp>
        <p:nvSpPr>
          <p:cNvPr id="3" name="页脚占位符 2">
            <a:extLst>
              <a:ext uri="{FF2B5EF4-FFF2-40B4-BE49-F238E27FC236}">
                <a16:creationId xmlns:a16="http://schemas.microsoft.com/office/drawing/2014/main" id="{AD1DB7D0-72B0-4FB1-852F-8984864F35D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8068BBED-7EB9-1E96-71E1-CD240FCDB472}"/>
              </a:ext>
            </a:extLst>
          </p:cNvPr>
          <p:cNvSpPr>
            <a:spLocks noGrp="1"/>
          </p:cNvSpPr>
          <p:nvPr>
            <p:ph type="sldNum" sz="quarter" idx="12"/>
          </p:nvPr>
        </p:nvSpPr>
        <p:spPr/>
        <p:txBody>
          <a:bodyPr/>
          <a:lstStyle/>
          <a:p>
            <a:fld id="{B4CC45C0-B694-4C72-915E-DBAC6F4C24CD}" type="slidenum">
              <a:rPr lang="zh-CN" altLang="en-US" smtClean="0"/>
              <a:t>‹#›</a:t>
            </a:fld>
            <a:endParaRPr lang="zh-CN" altLang="en-US"/>
          </a:p>
        </p:txBody>
      </p:sp>
    </p:spTree>
    <p:extLst>
      <p:ext uri="{BB962C8B-B14F-4D97-AF65-F5344CB8AC3E}">
        <p14:creationId xmlns:p14="http://schemas.microsoft.com/office/powerpoint/2010/main" val="191759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3CC936-EBCF-5D9A-5152-AE4C1566E33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7AF0859-9F69-8DB8-3004-1835DEAC21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54AF3B74-A3DB-E23E-75B5-805A3966DD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644B8E8-68CF-1710-D0FE-8DBD7F206886}"/>
              </a:ext>
            </a:extLst>
          </p:cNvPr>
          <p:cNvSpPr>
            <a:spLocks noGrp="1"/>
          </p:cNvSpPr>
          <p:nvPr>
            <p:ph type="dt" sz="half" idx="10"/>
          </p:nvPr>
        </p:nvSpPr>
        <p:spPr/>
        <p:txBody>
          <a:bodyPr/>
          <a:lstStyle/>
          <a:p>
            <a:fld id="{0884E394-AFEC-483A-A2B7-003DF27CC473}" type="datetimeFigureOut">
              <a:rPr lang="zh-CN" altLang="en-US" smtClean="0"/>
              <a:t>2025/4/15</a:t>
            </a:fld>
            <a:endParaRPr lang="zh-CN" altLang="en-US"/>
          </a:p>
        </p:txBody>
      </p:sp>
      <p:sp>
        <p:nvSpPr>
          <p:cNvPr id="6" name="页脚占位符 5">
            <a:extLst>
              <a:ext uri="{FF2B5EF4-FFF2-40B4-BE49-F238E27FC236}">
                <a16:creationId xmlns:a16="http://schemas.microsoft.com/office/drawing/2014/main" id="{520D170E-ACDD-4EB5-D1FA-BDF291A1D71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27422C4-9C93-F2B9-EA1F-AD2E15390D7D}"/>
              </a:ext>
            </a:extLst>
          </p:cNvPr>
          <p:cNvSpPr>
            <a:spLocks noGrp="1"/>
          </p:cNvSpPr>
          <p:nvPr>
            <p:ph type="sldNum" sz="quarter" idx="12"/>
          </p:nvPr>
        </p:nvSpPr>
        <p:spPr/>
        <p:txBody>
          <a:bodyPr/>
          <a:lstStyle/>
          <a:p>
            <a:fld id="{B4CC45C0-B694-4C72-915E-DBAC6F4C24CD}" type="slidenum">
              <a:rPr lang="zh-CN" altLang="en-US" smtClean="0"/>
              <a:t>‹#›</a:t>
            </a:fld>
            <a:endParaRPr lang="zh-CN" altLang="en-US"/>
          </a:p>
        </p:txBody>
      </p:sp>
    </p:spTree>
    <p:extLst>
      <p:ext uri="{BB962C8B-B14F-4D97-AF65-F5344CB8AC3E}">
        <p14:creationId xmlns:p14="http://schemas.microsoft.com/office/powerpoint/2010/main" val="1622975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6FD6C8-3C31-3B8D-28D3-587FEB3B295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B61294E-DC77-A8D1-EDBC-4B1BC2BB64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7B76B75-719D-30B0-DD17-D05EC443FC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7C90607-76A7-2DC4-CE19-C2EF3660A2ED}"/>
              </a:ext>
            </a:extLst>
          </p:cNvPr>
          <p:cNvSpPr>
            <a:spLocks noGrp="1"/>
          </p:cNvSpPr>
          <p:nvPr>
            <p:ph type="dt" sz="half" idx="10"/>
          </p:nvPr>
        </p:nvSpPr>
        <p:spPr/>
        <p:txBody>
          <a:bodyPr/>
          <a:lstStyle/>
          <a:p>
            <a:fld id="{0884E394-AFEC-483A-A2B7-003DF27CC473}" type="datetimeFigureOut">
              <a:rPr lang="zh-CN" altLang="en-US" smtClean="0"/>
              <a:t>2025/4/15</a:t>
            </a:fld>
            <a:endParaRPr lang="zh-CN" altLang="en-US"/>
          </a:p>
        </p:txBody>
      </p:sp>
      <p:sp>
        <p:nvSpPr>
          <p:cNvPr id="6" name="页脚占位符 5">
            <a:extLst>
              <a:ext uri="{FF2B5EF4-FFF2-40B4-BE49-F238E27FC236}">
                <a16:creationId xmlns:a16="http://schemas.microsoft.com/office/drawing/2014/main" id="{9411FED8-085D-A3BE-4557-7D672F247C6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2E0316D-3435-0D47-1259-2EF176B59A1C}"/>
              </a:ext>
            </a:extLst>
          </p:cNvPr>
          <p:cNvSpPr>
            <a:spLocks noGrp="1"/>
          </p:cNvSpPr>
          <p:nvPr>
            <p:ph type="sldNum" sz="quarter" idx="12"/>
          </p:nvPr>
        </p:nvSpPr>
        <p:spPr/>
        <p:txBody>
          <a:bodyPr/>
          <a:lstStyle/>
          <a:p>
            <a:fld id="{B4CC45C0-B694-4C72-915E-DBAC6F4C24CD}" type="slidenum">
              <a:rPr lang="zh-CN" altLang="en-US" smtClean="0"/>
              <a:t>‹#›</a:t>
            </a:fld>
            <a:endParaRPr lang="zh-CN" altLang="en-US"/>
          </a:p>
        </p:txBody>
      </p:sp>
    </p:spTree>
    <p:extLst>
      <p:ext uri="{BB962C8B-B14F-4D97-AF65-F5344CB8AC3E}">
        <p14:creationId xmlns:p14="http://schemas.microsoft.com/office/powerpoint/2010/main" val="2229976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FC6A9A4A-CBAD-DCA7-D668-09078F31A4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A3932E82-1C7D-6D49-9551-6FB79FB576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53940B4-1430-A967-35F4-98E567C3FC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84E394-AFEC-483A-A2B7-003DF27CC473}" type="datetimeFigureOut">
              <a:rPr lang="zh-CN" altLang="en-US" smtClean="0"/>
              <a:t>2025/4/15</a:t>
            </a:fld>
            <a:endParaRPr lang="zh-CN" altLang="en-US"/>
          </a:p>
        </p:txBody>
      </p:sp>
      <p:sp>
        <p:nvSpPr>
          <p:cNvPr id="5" name="页脚占位符 4">
            <a:extLst>
              <a:ext uri="{FF2B5EF4-FFF2-40B4-BE49-F238E27FC236}">
                <a16:creationId xmlns:a16="http://schemas.microsoft.com/office/drawing/2014/main" id="{42CDDBF4-6F3E-EA93-5BA7-A9EE35A05B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90EECF26-A7FC-6B0D-8882-DF488798EF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CC45C0-B694-4C72-915E-DBAC6F4C24CD}" type="slidenum">
              <a:rPr lang="zh-CN" altLang="en-US" smtClean="0"/>
              <a:t>‹#›</a:t>
            </a:fld>
            <a:endParaRPr lang="zh-CN" altLang="en-US"/>
          </a:p>
        </p:txBody>
      </p:sp>
    </p:spTree>
    <p:extLst>
      <p:ext uri="{BB962C8B-B14F-4D97-AF65-F5344CB8AC3E}">
        <p14:creationId xmlns:p14="http://schemas.microsoft.com/office/powerpoint/2010/main" val="2828069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hyperlink" Target="https://journals.aps.org/prd/pdf/10.1103/PhysRevD.4.3260" TargetMode="Externa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35A4FA9E-E7CB-5DF4-1EA4-B7C18CCC5740}"/>
              </a:ext>
            </a:extLst>
          </p:cNvPr>
          <p:cNvSpPr/>
          <p:nvPr/>
        </p:nvSpPr>
        <p:spPr>
          <a:xfrm>
            <a:off x="0" y="1758724"/>
            <a:ext cx="12192000" cy="403491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6EB5BFC8-2238-2752-D14F-6F49B001769A}"/>
              </a:ext>
            </a:extLst>
          </p:cNvPr>
          <p:cNvSpPr>
            <a:spLocks noGrp="1"/>
          </p:cNvSpPr>
          <p:nvPr>
            <p:ph type="ctrTitle"/>
          </p:nvPr>
        </p:nvSpPr>
        <p:spPr/>
        <p:txBody>
          <a:bodyPr/>
          <a:lstStyle/>
          <a:p>
            <a:r>
              <a:rPr lang="zh-CN" altLang="en-US" b="1" dirty="0">
                <a:solidFill>
                  <a:schemeClr val="bg1"/>
                </a:solidFill>
              </a:rPr>
              <a:t>磁单极子月球样品检测仪</a:t>
            </a:r>
          </a:p>
        </p:txBody>
      </p:sp>
      <p:sp>
        <p:nvSpPr>
          <p:cNvPr id="3" name="副标题 2">
            <a:extLst>
              <a:ext uri="{FF2B5EF4-FFF2-40B4-BE49-F238E27FC236}">
                <a16:creationId xmlns:a16="http://schemas.microsoft.com/office/drawing/2014/main" id="{89A74A26-90D8-640E-0537-12ED6536DB24}"/>
              </a:ext>
            </a:extLst>
          </p:cNvPr>
          <p:cNvSpPr>
            <a:spLocks noGrp="1"/>
          </p:cNvSpPr>
          <p:nvPr>
            <p:ph type="subTitle" idx="1"/>
          </p:nvPr>
        </p:nvSpPr>
        <p:spPr>
          <a:xfrm>
            <a:off x="1473200" y="3841523"/>
            <a:ext cx="9144000" cy="1655762"/>
          </a:xfrm>
        </p:spPr>
        <p:txBody>
          <a:bodyPr/>
          <a:lstStyle/>
          <a:p>
            <a:r>
              <a:rPr lang="zh-CN" altLang="en-US" dirty="0">
                <a:solidFill>
                  <a:schemeClr val="bg1"/>
                </a:solidFill>
              </a:rPr>
              <a:t>深空实验室月会</a:t>
            </a:r>
            <a:endParaRPr lang="en-US" altLang="zh-CN" dirty="0">
              <a:solidFill>
                <a:schemeClr val="bg1"/>
              </a:solidFill>
            </a:endParaRPr>
          </a:p>
          <a:p>
            <a:r>
              <a:rPr lang="zh-CN" altLang="en-US" dirty="0">
                <a:solidFill>
                  <a:schemeClr val="bg1"/>
                </a:solidFill>
              </a:rPr>
              <a:t>刘贝戈</a:t>
            </a:r>
            <a:endParaRPr lang="en-US" altLang="zh-CN" dirty="0">
              <a:solidFill>
                <a:schemeClr val="bg1"/>
              </a:solidFill>
            </a:endParaRPr>
          </a:p>
          <a:p>
            <a:r>
              <a:rPr lang="en-US" altLang="zh-CN" dirty="0">
                <a:solidFill>
                  <a:schemeClr val="bg1"/>
                </a:solidFill>
              </a:rPr>
              <a:t>20240415</a:t>
            </a:r>
          </a:p>
          <a:p>
            <a:endParaRPr lang="zh-CN" altLang="en-US" dirty="0"/>
          </a:p>
        </p:txBody>
      </p:sp>
    </p:spTree>
    <p:extLst>
      <p:ext uri="{BB962C8B-B14F-4D97-AF65-F5344CB8AC3E}">
        <p14:creationId xmlns:p14="http://schemas.microsoft.com/office/powerpoint/2010/main" val="3597271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424E0135-DFE0-41E4-1E55-03570E790292}"/>
              </a:ext>
            </a:extLst>
          </p:cNvPr>
          <p:cNvSpPr/>
          <p:nvPr/>
        </p:nvSpPr>
        <p:spPr>
          <a:xfrm>
            <a:off x="0" y="6980"/>
            <a:ext cx="12192000" cy="8169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2500" b="1" dirty="0">
                <a:latin typeface="Adobe Gothic Std B" panose="020B0800000000000000" pitchFamily="34" charset="-128"/>
              </a:rPr>
              <a:t> 预期磁单极子通量灵敏度分析</a:t>
            </a:r>
          </a:p>
        </p:txBody>
      </p:sp>
      <p:pic>
        <p:nvPicPr>
          <p:cNvPr id="5" name="图片 4">
            <a:extLst>
              <a:ext uri="{FF2B5EF4-FFF2-40B4-BE49-F238E27FC236}">
                <a16:creationId xmlns:a16="http://schemas.microsoft.com/office/drawing/2014/main" id="{3492A31C-5679-872C-197C-D4F5140B703C}"/>
              </a:ext>
            </a:extLst>
          </p:cNvPr>
          <p:cNvPicPr>
            <a:picLocks noChangeAspect="1"/>
          </p:cNvPicPr>
          <p:nvPr/>
        </p:nvPicPr>
        <p:blipFill>
          <a:blip r:embed="rId2"/>
          <a:stretch>
            <a:fillRect/>
          </a:stretch>
        </p:blipFill>
        <p:spPr>
          <a:xfrm>
            <a:off x="251347" y="1107872"/>
            <a:ext cx="6005790" cy="4056658"/>
          </a:xfrm>
          <a:prstGeom prst="rect">
            <a:avLst/>
          </a:prstGeom>
        </p:spPr>
      </p:pic>
      <mc:AlternateContent xmlns:mc="http://schemas.openxmlformats.org/markup-compatibility/2006">
        <mc:Choice xmlns:a14="http://schemas.microsoft.com/office/drawing/2010/main" Requires="a14">
          <p:sp>
            <p:nvSpPr>
              <p:cNvPr id="6" name="文本框 5">
                <a:extLst>
                  <a:ext uri="{FF2B5EF4-FFF2-40B4-BE49-F238E27FC236}">
                    <a16:creationId xmlns:a16="http://schemas.microsoft.com/office/drawing/2014/main" id="{7C4DE97F-5FEA-129E-8972-0AF7DBD9EC17}"/>
                  </a:ext>
                </a:extLst>
              </p:cNvPr>
              <p:cNvSpPr txBox="1"/>
              <p:nvPr/>
            </p:nvSpPr>
            <p:spPr>
              <a:xfrm>
                <a:off x="7066482" y="1846707"/>
                <a:ext cx="4085670" cy="697307"/>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m:rPr>
                          <m:sty m:val="p"/>
                        </m:rPr>
                        <a:rPr lang="en-US" altLang="zh-CN" b="0" i="0" smtClean="0">
                          <a:latin typeface="Cambria Math" panose="02040503050406030204" pitchFamily="18" charset="0"/>
                        </a:rPr>
                        <m:t>Φ</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𝐸</m:t>
                              </m:r>
                            </m:e>
                            <m:sub>
                              <m:r>
                                <a:rPr lang="en-US" altLang="zh-CN" b="0" i="1" smtClean="0">
                                  <a:latin typeface="Cambria Math" panose="02040503050406030204" pitchFamily="18" charset="0"/>
                                </a:rPr>
                                <m:t>𝑘</m:t>
                              </m:r>
                            </m:sub>
                          </m:sSub>
                        </m:e>
                      </m:d>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9.13</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10</m:t>
                              </m:r>
                            </m:e>
                            <m:sup>
                              <m:r>
                                <a:rPr lang="en-US" altLang="zh-CN" b="0" i="1" smtClean="0">
                                  <a:latin typeface="Cambria Math" panose="02040503050406030204" pitchFamily="18" charset="0"/>
                                </a:rPr>
                                <m:t>−18</m:t>
                              </m:r>
                            </m:sup>
                          </m:sSup>
                        </m:num>
                        <m:den>
                          <m:r>
                            <a:rPr lang="en-US" altLang="zh-CN" b="0" i="1" smtClean="0">
                              <a:latin typeface="Cambria Math" panose="02040503050406030204" pitchFamily="18" charset="0"/>
                            </a:rPr>
                            <m:t>𝑚</m:t>
                          </m:r>
                          <m:r>
                            <a:rPr lang="en-US" altLang="zh-CN" b="0" i="1" smtClean="0">
                              <a:latin typeface="Cambria Math" panose="02040503050406030204" pitchFamily="18" charset="0"/>
                            </a:rPr>
                            <m:t>×</m:t>
                          </m:r>
                          <m:r>
                            <a:rPr lang="en-US" altLang="zh-CN" i="1">
                              <a:latin typeface="Cambria Math" panose="02040503050406030204" pitchFamily="18" charset="0"/>
                              <a:ea typeface="Cambria Math" panose="02040503050406030204" pitchFamily="18" charset="0"/>
                            </a:rPr>
                            <m:t>𝜖</m:t>
                          </m:r>
                          <m:r>
                            <a:rPr lang="en-US" altLang="zh-CN" b="0" i="1" smtClean="0">
                              <a:latin typeface="Cambria Math" panose="02040503050406030204" pitchFamily="18" charset="0"/>
                              <a:ea typeface="Cambria Math" panose="02040503050406030204" pitchFamily="18" charset="0"/>
                            </a:rPr>
                            <m:t>(</m:t>
                          </m:r>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𝐸</m:t>
                              </m:r>
                            </m:e>
                            <m:sub>
                              <m:r>
                                <a:rPr lang="en-US" altLang="zh-CN" b="0" i="1" smtClean="0">
                                  <a:latin typeface="Cambria Math" panose="02040503050406030204" pitchFamily="18" charset="0"/>
                                  <a:ea typeface="Cambria Math" panose="02040503050406030204" pitchFamily="18" charset="0"/>
                                </a:rPr>
                                <m:t>𝑘</m:t>
                              </m:r>
                            </m:sub>
                          </m:sSub>
                          <m:r>
                            <a:rPr lang="en-US" altLang="zh-CN" b="0" i="1" smtClean="0">
                              <a:latin typeface="Cambria Math" panose="02040503050406030204" pitchFamily="18" charset="0"/>
                              <a:ea typeface="Cambria Math" panose="02040503050406030204" pitchFamily="18" charset="0"/>
                            </a:rPr>
                            <m:t>)</m:t>
                          </m:r>
                        </m:den>
                      </m:f>
                      <m:r>
                        <a:rPr lang="en-US" altLang="zh-CN" b="0" i="1" smtClean="0">
                          <a:latin typeface="Cambria Math" panose="02040503050406030204" pitchFamily="18" charset="0"/>
                        </a:rPr>
                        <m:t> (</m:t>
                      </m:r>
                      <m:r>
                        <a:rPr lang="en-US" altLang="zh-CN" b="0" i="1" smtClean="0">
                          <a:latin typeface="Cambria Math" panose="02040503050406030204" pitchFamily="18" charset="0"/>
                        </a:rPr>
                        <m:t>𝑐</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𝑚</m:t>
                          </m:r>
                        </m:e>
                        <m:sup>
                          <m:r>
                            <a:rPr lang="en-US" altLang="zh-CN" b="0" i="1" smtClean="0">
                              <a:latin typeface="Cambria Math" panose="02040503050406030204" pitchFamily="18" charset="0"/>
                            </a:rPr>
                            <m:t>−2</m:t>
                          </m:r>
                        </m:sup>
                      </m:sSup>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𝑠</m:t>
                          </m:r>
                        </m:e>
                        <m:sup>
                          <m:r>
                            <a:rPr lang="en-US" altLang="zh-CN" b="0" i="1" smtClean="0">
                              <a:latin typeface="Cambria Math" panose="02040503050406030204" pitchFamily="18" charset="0"/>
                            </a:rPr>
                            <m:t>−1</m:t>
                          </m:r>
                        </m:sup>
                      </m:sSup>
                      <m:r>
                        <a:rPr lang="en-US" altLang="zh-CN" b="0" i="1" smtClean="0">
                          <a:latin typeface="Cambria Math" panose="02040503050406030204" pitchFamily="18" charset="0"/>
                        </a:rPr>
                        <m:t>𝑠</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𝑟</m:t>
                          </m:r>
                        </m:e>
                        <m:sup>
                          <m:r>
                            <a:rPr lang="en-US" altLang="zh-CN" b="0" i="1" smtClean="0">
                              <a:latin typeface="Cambria Math" panose="02040503050406030204" pitchFamily="18" charset="0"/>
                            </a:rPr>
                            <m:t>−1</m:t>
                          </m:r>
                        </m:sup>
                      </m:sSup>
                      <m:r>
                        <a:rPr lang="en-US" altLang="zh-CN" b="0" i="1" smtClean="0">
                          <a:latin typeface="Cambria Math" panose="02040503050406030204" pitchFamily="18" charset="0"/>
                        </a:rPr>
                        <m:t>)</m:t>
                      </m:r>
                    </m:oMath>
                  </m:oMathPara>
                </a14:m>
                <a:endParaRPr lang="zh-CN" altLang="en-US" dirty="0"/>
              </a:p>
            </p:txBody>
          </p:sp>
        </mc:Choice>
        <mc:Fallback>
          <p:sp>
            <p:nvSpPr>
              <p:cNvPr id="6" name="文本框 5">
                <a:extLst>
                  <a:ext uri="{FF2B5EF4-FFF2-40B4-BE49-F238E27FC236}">
                    <a16:creationId xmlns:a16="http://schemas.microsoft.com/office/drawing/2014/main" id="{7C4DE97F-5FEA-129E-8972-0AF7DBD9EC17}"/>
                  </a:ext>
                </a:extLst>
              </p:cNvPr>
              <p:cNvSpPr txBox="1">
                <a:spLocks noRot="1" noChangeAspect="1" noMove="1" noResize="1" noEditPoints="1" noAdjustHandles="1" noChangeArrowheads="1" noChangeShapeType="1" noTextEdit="1"/>
              </p:cNvSpPr>
              <p:nvPr/>
            </p:nvSpPr>
            <p:spPr>
              <a:xfrm>
                <a:off x="7066482" y="1846707"/>
                <a:ext cx="4085670" cy="697307"/>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 name="文本框 6">
                <a:extLst>
                  <a:ext uri="{FF2B5EF4-FFF2-40B4-BE49-F238E27FC236}">
                    <a16:creationId xmlns:a16="http://schemas.microsoft.com/office/drawing/2014/main" id="{28DDFD8A-2C15-7711-5D99-B2C3B96E4E28}"/>
                  </a:ext>
                </a:extLst>
              </p:cNvPr>
              <p:cNvSpPr txBox="1"/>
              <p:nvPr/>
            </p:nvSpPr>
            <p:spPr>
              <a:xfrm>
                <a:off x="6598310" y="1107872"/>
                <a:ext cx="5342343" cy="2862322"/>
              </a:xfrm>
              <a:prstGeom prst="rect">
                <a:avLst/>
              </a:prstGeom>
              <a:noFill/>
            </p:spPr>
            <p:txBody>
              <a:bodyPr wrap="square" rtlCol="0">
                <a:spAutoFit/>
              </a:bodyPr>
              <a:lstStyle/>
              <a:p>
                <a:r>
                  <a:rPr lang="zh-CN" altLang="en-US" dirty="0"/>
                  <a:t>参考文献</a:t>
                </a:r>
                <a:r>
                  <a:rPr lang="en-US" altLang="zh-CN" dirty="0"/>
                  <a:t>[1],</a:t>
                </a:r>
                <a:r>
                  <a:rPr lang="zh-CN" altLang="en-US" dirty="0"/>
                  <a:t>月壤样品对磁单极子通量灵敏度</a:t>
                </a:r>
                <a:r>
                  <a:rPr lang="en-US" altLang="zh-CN" dirty="0"/>
                  <a:t>95%</a:t>
                </a:r>
                <a:r>
                  <a:rPr lang="zh-CN" altLang="en-US" dirty="0"/>
                  <a:t>置信度上限公式为</a:t>
                </a:r>
                <a:r>
                  <a:rPr lang="en-US" altLang="zh-CN" dirty="0"/>
                  <a:t>:</a:t>
                </a:r>
              </a:p>
              <a:p>
                <a:endParaRPr lang="en-US" altLang="zh-CN" dirty="0"/>
              </a:p>
              <a:p>
                <a:endParaRPr lang="en-US" altLang="zh-CN" dirty="0"/>
              </a:p>
              <a:p>
                <a:endParaRPr lang="en-US" altLang="zh-CN" dirty="0"/>
              </a:p>
              <a:p>
                <a:endParaRPr lang="en-US" altLang="zh-CN" dirty="0"/>
              </a:p>
              <a:p>
                <a14:m>
                  <m:oMath xmlns:m="http://schemas.openxmlformats.org/officeDocument/2006/math">
                    <m:r>
                      <a:rPr lang="en-US" altLang="zh-CN" b="0" i="1" smtClean="0">
                        <a:latin typeface="Cambria Math" panose="02040503050406030204" pitchFamily="18" charset="0"/>
                      </a:rPr>
                      <m:t>𝑚</m:t>
                    </m:r>
                  </m:oMath>
                </a14:m>
                <a:r>
                  <a:rPr lang="zh-CN" altLang="en-US" dirty="0"/>
                  <a:t>为检测的总质量</a:t>
                </a:r>
                <a:r>
                  <a:rPr lang="en-US" altLang="zh-CN" dirty="0"/>
                  <a:t>(kg),</a:t>
                </a:r>
                <a:r>
                  <a:rPr lang="en-US" altLang="zh-CN" dirty="0">
                    <a:ea typeface="Cambria Math" panose="02040503050406030204" pitchFamily="18" charset="0"/>
                  </a:rPr>
                  <a:t> </a:t>
                </a:r>
                <a14:m>
                  <m:oMath xmlns:m="http://schemas.openxmlformats.org/officeDocument/2006/math">
                    <m:r>
                      <a:rPr lang="en-US" altLang="zh-CN" i="1">
                        <a:latin typeface="Cambria Math" panose="02040503050406030204" pitchFamily="18" charset="0"/>
                        <a:ea typeface="Cambria Math" panose="02040503050406030204" pitchFamily="18" charset="0"/>
                      </a:rPr>
                      <m:t>𝜖</m:t>
                    </m:r>
                    <m:r>
                      <a:rPr lang="en-US" altLang="zh-CN" b="0" i="1" smtClean="0">
                        <a:latin typeface="Cambria Math" panose="02040503050406030204" pitchFamily="18" charset="0"/>
                        <a:ea typeface="Cambria Math" panose="02040503050406030204" pitchFamily="18" charset="0"/>
                      </a:rPr>
                      <m:t>(</m:t>
                    </m:r>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𝐸</m:t>
                        </m:r>
                      </m:e>
                      <m:sub>
                        <m:r>
                          <a:rPr lang="en-US" altLang="zh-CN" b="0" i="1" smtClean="0">
                            <a:latin typeface="Cambria Math" panose="02040503050406030204" pitchFamily="18" charset="0"/>
                            <a:ea typeface="Cambria Math" panose="02040503050406030204" pitchFamily="18" charset="0"/>
                          </a:rPr>
                          <m:t>𝑘</m:t>
                        </m:r>
                      </m:sub>
                    </m:sSub>
                    <m:r>
                      <a:rPr lang="en-US" altLang="zh-CN" b="0" i="1" smtClean="0">
                        <a:latin typeface="Cambria Math" panose="02040503050406030204" pitchFamily="18" charset="0"/>
                        <a:ea typeface="Cambria Math" panose="02040503050406030204" pitchFamily="18" charset="0"/>
                      </a:rPr>
                      <m:t>)</m:t>
                    </m:r>
                  </m:oMath>
                </a14:m>
                <a:r>
                  <a:rPr lang="zh-CN" altLang="en-US" dirty="0"/>
                  <a:t>为动量修正</a:t>
                </a:r>
                <a:r>
                  <a:rPr lang="en-US" altLang="zh-CN" dirty="0"/>
                  <a:t>,</a:t>
                </a:r>
                <a:r>
                  <a:rPr lang="zh-CN" altLang="en-US" dirty="0"/>
                  <a:t>用于描述该动能下磁单极子被样品俘获的概率。</a:t>
                </a:r>
                <a:endParaRPr lang="en-US" altLang="zh-CN" dirty="0"/>
              </a:p>
              <a:p>
                <a:endParaRPr lang="en-US" altLang="zh-CN" dirty="0"/>
              </a:p>
              <a:p>
                <a:r>
                  <a:rPr lang="zh-CN" altLang="en-US" dirty="0"/>
                  <a:t>假设磁单极子质量为</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10</m:t>
                        </m:r>
                      </m:e>
                      <m:sup>
                        <m:r>
                          <a:rPr lang="en-US" altLang="zh-CN" b="0" i="1" smtClean="0">
                            <a:latin typeface="Cambria Math" panose="02040503050406030204" pitchFamily="18" charset="0"/>
                          </a:rPr>
                          <m:t>17</m:t>
                        </m:r>
                      </m:sup>
                    </m:sSup>
                    <m:r>
                      <a:rPr lang="en-US" altLang="zh-CN" b="0" i="1" smtClean="0">
                        <a:latin typeface="Cambria Math" panose="02040503050406030204" pitchFamily="18" charset="0"/>
                      </a:rPr>
                      <m:t>𝐺𝑒𝑉</m:t>
                    </m:r>
                  </m:oMath>
                </a14:m>
                <a:r>
                  <a:rPr lang="zh-CN" altLang="en-US" dirty="0"/>
                  <a:t> 将动能转换为速度。</a:t>
                </a:r>
              </a:p>
            </p:txBody>
          </p:sp>
        </mc:Choice>
        <mc:Fallback>
          <p:sp>
            <p:nvSpPr>
              <p:cNvPr id="7" name="文本框 6">
                <a:extLst>
                  <a:ext uri="{FF2B5EF4-FFF2-40B4-BE49-F238E27FC236}">
                    <a16:creationId xmlns:a16="http://schemas.microsoft.com/office/drawing/2014/main" id="{28DDFD8A-2C15-7711-5D99-B2C3B96E4E28}"/>
                  </a:ext>
                </a:extLst>
              </p:cNvPr>
              <p:cNvSpPr txBox="1">
                <a:spLocks noRot="1" noChangeAspect="1" noMove="1" noResize="1" noEditPoints="1" noAdjustHandles="1" noChangeArrowheads="1" noChangeShapeType="1" noTextEdit="1"/>
              </p:cNvSpPr>
              <p:nvPr/>
            </p:nvSpPr>
            <p:spPr>
              <a:xfrm>
                <a:off x="6598310" y="1107872"/>
                <a:ext cx="5342343" cy="2862322"/>
              </a:xfrm>
              <a:prstGeom prst="rect">
                <a:avLst/>
              </a:prstGeom>
              <a:blipFill>
                <a:blip r:embed="rId4"/>
                <a:stretch>
                  <a:fillRect l="-912" t="-1279" b="-2559"/>
                </a:stretch>
              </a:blipFill>
            </p:spPr>
            <p:txBody>
              <a:bodyPr/>
              <a:lstStyle/>
              <a:p>
                <a:r>
                  <a:rPr lang="zh-CN" altLang="en-US">
                    <a:noFill/>
                  </a:rPr>
                  <a:t> </a:t>
                </a:r>
              </a:p>
            </p:txBody>
          </p:sp>
        </mc:Fallback>
      </mc:AlternateContent>
      <p:sp>
        <p:nvSpPr>
          <p:cNvPr id="9" name="文本框 8">
            <a:extLst>
              <a:ext uri="{FF2B5EF4-FFF2-40B4-BE49-F238E27FC236}">
                <a16:creationId xmlns:a16="http://schemas.microsoft.com/office/drawing/2014/main" id="{84F360CA-3F61-1E65-96D7-772EF78F45A3}"/>
              </a:ext>
            </a:extLst>
          </p:cNvPr>
          <p:cNvSpPr txBox="1"/>
          <p:nvPr/>
        </p:nvSpPr>
        <p:spPr>
          <a:xfrm>
            <a:off x="194660" y="6179558"/>
            <a:ext cx="6119164" cy="369332"/>
          </a:xfrm>
          <a:prstGeom prst="rect">
            <a:avLst/>
          </a:prstGeom>
          <a:noFill/>
        </p:spPr>
        <p:txBody>
          <a:bodyPr wrap="square">
            <a:spAutoFit/>
          </a:bodyPr>
          <a:lstStyle/>
          <a:p>
            <a:r>
              <a:rPr lang="en-US" altLang="zh-CN" dirty="0"/>
              <a:t>[1]</a:t>
            </a:r>
            <a:r>
              <a:rPr lang="en-US" altLang="zh-CN" dirty="0">
                <a:hlinkClick r:id="rId5"/>
              </a:rPr>
              <a:t> Search for Magnetic Monopoles in Lunar Material</a:t>
            </a:r>
            <a:endParaRPr lang="zh-CN" altLang="en-US" dirty="0"/>
          </a:p>
        </p:txBody>
      </p:sp>
      <p:sp>
        <p:nvSpPr>
          <p:cNvPr id="10" name="文本框 9">
            <a:extLst>
              <a:ext uri="{FF2B5EF4-FFF2-40B4-BE49-F238E27FC236}">
                <a16:creationId xmlns:a16="http://schemas.microsoft.com/office/drawing/2014/main" id="{A3A7D43C-2071-19A9-81B5-0DD3D16814DF}"/>
              </a:ext>
            </a:extLst>
          </p:cNvPr>
          <p:cNvSpPr txBox="1"/>
          <p:nvPr/>
        </p:nvSpPr>
        <p:spPr>
          <a:xfrm>
            <a:off x="6598310" y="4342634"/>
            <a:ext cx="4851776" cy="1754326"/>
          </a:xfrm>
          <a:prstGeom prst="rect">
            <a:avLst/>
          </a:prstGeom>
          <a:noFill/>
        </p:spPr>
        <p:txBody>
          <a:bodyPr wrap="square" rtlCol="0">
            <a:spAutoFit/>
          </a:bodyPr>
          <a:lstStyle/>
          <a:p>
            <a:pPr marL="342900" indent="-342900">
              <a:buFont typeface="+mj-lt"/>
              <a:buAutoNum type="arabicPeriod"/>
            </a:pPr>
            <a:r>
              <a:rPr lang="zh-CN" altLang="en-US" dirty="0"/>
              <a:t>超低速段灵敏度优于目前最好的宇宙线实验但是样品检测实验是模型依赖的</a:t>
            </a:r>
            <a:r>
              <a:rPr lang="en-US" altLang="zh-CN" dirty="0"/>
              <a:t>,</a:t>
            </a:r>
            <a:r>
              <a:rPr lang="zh-CN" altLang="en-US" dirty="0"/>
              <a:t>一般不做相互比较</a:t>
            </a:r>
            <a:endParaRPr lang="en-US" altLang="zh-CN" dirty="0"/>
          </a:p>
          <a:p>
            <a:pPr marL="342900" indent="-342900">
              <a:buFont typeface="+mj-lt"/>
              <a:buAutoNum type="arabicPeriod"/>
            </a:pPr>
            <a:r>
              <a:rPr lang="zh-CN" altLang="en-US" dirty="0"/>
              <a:t>目前</a:t>
            </a:r>
            <a:r>
              <a:rPr lang="en-US" altLang="zh-CN" dirty="0"/>
              <a:t>NASA</a:t>
            </a:r>
            <a:r>
              <a:rPr lang="zh-CN" altLang="en-US" dirty="0"/>
              <a:t>做的针对磁单极子的月壤检测实验样品总质量约</a:t>
            </a:r>
            <a:r>
              <a:rPr lang="en-US" altLang="zh-CN" dirty="0"/>
              <a:t>20kg</a:t>
            </a:r>
          </a:p>
          <a:p>
            <a:endParaRPr lang="en-US" altLang="zh-CN" dirty="0"/>
          </a:p>
        </p:txBody>
      </p:sp>
    </p:spTree>
    <p:extLst>
      <p:ext uri="{BB962C8B-B14F-4D97-AF65-F5344CB8AC3E}">
        <p14:creationId xmlns:p14="http://schemas.microsoft.com/office/powerpoint/2010/main" val="830111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C870194-AD08-A53E-1C18-FA3BF03D5016}"/>
              </a:ext>
            </a:extLst>
          </p:cNvPr>
          <p:cNvSpPr/>
          <p:nvPr/>
        </p:nvSpPr>
        <p:spPr>
          <a:xfrm>
            <a:off x="0" y="0"/>
            <a:ext cx="12192000" cy="8169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CN" sz="2500" b="1" dirty="0">
                <a:latin typeface="Adobe Gothic Std B" panose="020B0800000000000000" pitchFamily="34" charset="-128"/>
              </a:rPr>
              <a:t>Backups</a:t>
            </a:r>
            <a:endParaRPr lang="zh-CN" altLang="en-US" sz="2500" b="1" dirty="0">
              <a:latin typeface="Adobe Gothic Std B" panose="020B0800000000000000" pitchFamily="34" charset="-128"/>
            </a:endParaRPr>
          </a:p>
        </p:txBody>
      </p:sp>
    </p:spTree>
    <p:extLst>
      <p:ext uri="{BB962C8B-B14F-4D97-AF65-F5344CB8AC3E}">
        <p14:creationId xmlns:p14="http://schemas.microsoft.com/office/powerpoint/2010/main" val="2030731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7BF89-E17F-FB32-4256-00106B437CE5}"/>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E7E68B6D-A2D7-275F-CE05-2A9288CABD3E}"/>
              </a:ext>
            </a:extLst>
          </p:cNvPr>
          <p:cNvSpPr/>
          <p:nvPr/>
        </p:nvSpPr>
        <p:spPr>
          <a:xfrm>
            <a:off x="0" y="0"/>
            <a:ext cx="12192000" cy="8169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2500" b="1" dirty="0">
                <a:latin typeface="Adobe Gothic Std B" panose="020B0800000000000000" pitchFamily="34" charset="-128"/>
              </a:rPr>
              <a:t>导轨选型与设计</a:t>
            </a:r>
          </a:p>
        </p:txBody>
      </p:sp>
      <p:pic>
        <p:nvPicPr>
          <p:cNvPr id="4" name="图片 3">
            <a:extLst>
              <a:ext uri="{FF2B5EF4-FFF2-40B4-BE49-F238E27FC236}">
                <a16:creationId xmlns:a16="http://schemas.microsoft.com/office/drawing/2014/main" id="{19506410-DAA3-3C02-8D6B-E4750C837A9B}"/>
              </a:ext>
            </a:extLst>
          </p:cNvPr>
          <p:cNvPicPr>
            <a:picLocks noChangeAspect="1"/>
          </p:cNvPicPr>
          <p:nvPr/>
        </p:nvPicPr>
        <p:blipFill>
          <a:blip r:embed="rId2"/>
          <a:stretch>
            <a:fillRect/>
          </a:stretch>
        </p:blipFill>
        <p:spPr>
          <a:xfrm>
            <a:off x="194151" y="894353"/>
            <a:ext cx="5732856" cy="3531957"/>
          </a:xfrm>
          <a:prstGeom prst="rect">
            <a:avLst/>
          </a:prstGeom>
        </p:spPr>
      </p:pic>
      <p:graphicFrame>
        <p:nvGraphicFramePr>
          <p:cNvPr id="7" name="表格 6">
            <a:extLst>
              <a:ext uri="{FF2B5EF4-FFF2-40B4-BE49-F238E27FC236}">
                <a16:creationId xmlns:a16="http://schemas.microsoft.com/office/drawing/2014/main" id="{CB03AD0B-10D9-EA85-6CE3-7AE0B2369FB0}"/>
              </a:ext>
            </a:extLst>
          </p:cNvPr>
          <p:cNvGraphicFramePr>
            <a:graphicFrameLocks noGrp="1"/>
          </p:cNvGraphicFramePr>
          <p:nvPr>
            <p:extLst>
              <p:ext uri="{D42A27DB-BD31-4B8C-83A1-F6EECF244321}">
                <p14:modId xmlns:p14="http://schemas.microsoft.com/office/powerpoint/2010/main" val="214115959"/>
              </p:ext>
            </p:extLst>
          </p:nvPr>
        </p:nvGraphicFramePr>
        <p:xfrm>
          <a:off x="564029" y="4644066"/>
          <a:ext cx="8128000" cy="18491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104399329"/>
                    </a:ext>
                  </a:extLst>
                </a:gridCol>
                <a:gridCol w="4064000">
                  <a:extLst>
                    <a:ext uri="{9D8B030D-6E8A-4147-A177-3AD203B41FA5}">
                      <a16:colId xmlns:a16="http://schemas.microsoft.com/office/drawing/2014/main" val="3610964499"/>
                    </a:ext>
                  </a:extLst>
                </a:gridCol>
              </a:tblGrid>
              <a:tr h="0">
                <a:tc>
                  <a:txBody>
                    <a:bodyPr/>
                    <a:lstStyle/>
                    <a:p>
                      <a:r>
                        <a:rPr lang="zh-CN" altLang="en-US" dirty="0"/>
                        <a:t>关键参数</a:t>
                      </a:r>
                    </a:p>
                  </a:txBody>
                  <a:tcPr/>
                </a:tc>
                <a:tc>
                  <a:txBody>
                    <a:bodyPr/>
                    <a:lstStyle/>
                    <a:p>
                      <a:r>
                        <a:rPr lang="zh-CN" altLang="en-US" dirty="0"/>
                        <a:t>值</a:t>
                      </a:r>
                    </a:p>
                  </a:txBody>
                  <a:tcPr/>
                </a:tc>
                <a:extLst>
                  <a:ext uri="{0D108BD9-81ED-4DB2-BD59-A6C34878D82A}">
                    <a16:rowId xmlns:a16="http://schemas.microsoft.com/office/drawing/2014/main" val="3314494662"/>
                  </a:ext>
                </a:extLst>
              </a:tr>
              <a:tr h="370840">
                <a:tc>
                  <a:txBody>
                    <a:bodyPr/>
                    <a:lstStyle/>
                    <a:p>
                      <a:r>
                        <a:rPr lang="zh-CN" altLang="en-US" dirty="0"/>
                        <a:t>往复周期</a:t>
                      </a:r>
                    </a:p>
                  </a:txBody>
                  <a:tcPr/>
                </a:tc>
                <a:tc>
                  <a:txBody>
                    <a:bodyPr/>
                    <a:lstStyle/>
                    <a:p>
                      <a:r>
                        <a:rPr lang="zh-CN" altLang="en-US" dirty="0"/>
                        <a:t>最优</a:t>
                      </a:r>
                      <a:r>
                        <a:rPr lang="en-US" altLang="zh-CN" dirty="0"/>
                        <a:t>0.5s</a:t>
                      </a:r>
                      <a:endParaRPr lang="zh-CN" altLang="en-US" dirty="0"/>
                    </a:p>
                  </a:txBody>
                  <a:tcPr/>
                </a:tc>
                <a:extLst>
                  <a:ext uri="{0D108BD9-81ED-4DB2-BD59-A6C34878D82A}">
                    <a16:rowId xmlns:a16="http://schemas.microsoft.com/office/drawing/2014/main" val="994805693"/>
                  </a:ext>
                </a:extLst>
              </a:tr>
              <a:tr h="370840">
                <a:tc>
                  <a:txBody>
                    <a:bodyPr/>
                    <a:lstStyle/>
                    <a:p>
                      <a:r>
                        <a:rPr lang="zh-CN" altLang="en-US" dirty="0"/>
                        <a:t>匀速时间</a:t>
                      </a:r>
                    </a:p>
                  </a:txBody>
                  <a:tcPr/>
                </a:tc>
                <a:tc>
                  <a:txBody>
                    <a:bodyPr/>
                    <a:lstStyle/>
                    <a:p>
                      <a:r>
                        <a:rPr lang="en-US" altLang="zh-CN" dirty="0"/>
                        <a:t>0.38s</a:t>
                      </a:r>
                      <a:endParaRPr lang="zh-CN" altLang="en-US" dirty="0"/>
                    </a:p>
                  </a:txBody>
                  <a:tcPr/>
                </a:tc>
                <a:extLst>
                  <a:ext uri="{0D108BD9-81ED-4DB2-BD59-A6C34878D82A}">
                    <a16:rowId xmlns:a16="http://schemas.microsoft.com/office/drawing/2014/main" val="2689205380"/>
                  </a:ext>
                </a:extLst>
              </a:tr>
              <a:tr h="370840">
                <a:tc>
                  <a:txBody>
                    <a:bodyPr/>
                    <a:lstStyle/>
                    <a:p>
                      <a:r>
                        <a:rPr lang="zh-CN" altLang="en-US" dirty="0"/>
                        <a:t>振动水平</a:t>
                      </a:r>
                    </a:p>
                  </a:txBody>
                  <a:tcPr/>
                </a:tc>
                <a:tc>
                  <a:txBody>
                    <a:bodyPr/>
                    <a:lstStyle/>
                    <a:p>
                      <a:r>
                        <a:rPr lang="en-US" altLang="zh-CN" dirty="0"/>
                        <a:t>RMS = 0.05mm</a:t>
                      </a:r>
                      <a:endParaRPr lang="zh-CN" altLang="en-US" dirty="0"/>
                    </a:p>
                  </a:txBody>
                  <a:tcPr/>
                </a:tc>
                <a:extLst>
                  <a:ext uri="{0D108BD9-81ED-4DB2-BD59-A6C34878D82A}">
                    <a16:rowId xmlns:a16="http://schemas.microsoft.com/office/drawing/2014/main" val="1336058800"/>
                  </a:ext>
                </a:extLst>
              </a:tr>
              <a:tr h="370840">
                <a:tc>
                  <a:txBody>
                    <a:bodyPr/>
                    <a:lstStyle/>
                    <a:p>
                      <a:r>
                        <a:rPr lang="zh-CN" altLang="en-US" dirty="0"/>
                        <a:t>速度</a:t>
                      </a:r>
                    </a:p>
                  </a:txBody>
                  <a:tcPr/>
                </a:tc>
                <a:tc>
                  <a:txBody>
                    <a:bodyPr/>
                    <a:lstStyle/>
                    <a:p>
                      <a:r>
                        <a:rPr lang="en-US" altLang="zh-CN" dirty="0"/>
                        <a:t>6 m/s</a:t>
                      </a:r>
                      <a:endParaRPr lang="zh-CN" altLang="en-US" dirty="0"/>
                    </a:p>
                  </a:txBody>
                  <a:tcPr/>
                </a:tc>
                <a:extLst>
                  <a:ext uri="{0D108BD9-81ED-4DB2-BD59-A6C34878D82A}">
                    <a16:rowId xmlns:a16="http://schemas.microsoft.com/office/drawing/2014/main" val="3072582568"/>
                  </a:ext>
                </a:extLst>
              </a:tr>
            </a:tbl>
          </a:graphicData>
        </a:graphic>
      </p:graphicFrame>
    </p:spTree>
    <p:extLst>
      <p:ext uri="{BB962C8B-B14F-4D97-AF65-F5344CB8AC3E}">
        <p14:creationId xmlns:p14="http://schemas.microsoft.com/office/powerpoint/2010/main" val="1634245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a:extLst>
              <a:ext uri="{FF2B5EF4-FFF2-40B4-BE49-F238E27FC236}">
                <a16:creationId xmlns:a16="http://schemas.microsoft.com/office/drawing/2014/main" id="{409484DC-BAB6-78EB-7A19-817E0BF4218F}"/>
              </a:ext>
            </a:extLst>
          </p:cNvPr>
          <p:cNvCxnSpPr>
            <a:cxnSpLocks/>
            <a:endCxn id="8" idx="4"/>
          </p:cNvCxnSpPr>
          <p:nvPr/>
        </p:nvCxnSpPr>
        <p:spPr>
          <a:xfrm flipV="1">
            <a:off x="1701318" y="3288664"/>
            <a:ext cx="1252804" cy="674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7C199F1A-D46F-2C55-678D-342941FBAF31}"/>
              </a:ext>
            </a:extLst>
          </p:cNvPr>
          <p:cNvCxnSpPr>
            <a:cxnSpLocks/>
            <a:endCxn id="8" idx="0"/>
          </p:cNvCxnSpPr>
          <p:nvPr/>
        </p:nvCxnSpPr>
        <p:spPr>
          <a:xfrm flipV="1">
            <a:off x="1740408" y="2919332"/>
            <a:ext cx="1213714" cy="674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3D366F33-B468-3B9F-D46C-5C16E630C96F}"/>
              </a:ext>
            </a:extLst>
          </p:cNvPr>
          <p:cNvSpPr/>
          <p:nvPr/>
        </p:nvSpPr>
        <p:spPr>
          <a:xfrm>
            <a:off x="0" y="0"/>
            <a:ext cx="12192000" cy="8169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2500" b="1" dirty="0">
                <a:latin typeface="Adobe Gothic Std B" panose="020B0800000000000000" pitchFamily="34" charset="-128"/>
              </a:rPr>
              <a:t>基于月球样品的磁单极子检测方案</a:t>
            </a:r>
          </a:p>
        </p:txBody>
      </p:sp>
      <p:sp>
        <p:nvSpPr>
          <p:cNvPr id="4" name="文本框 3">
            <a:extLst>
              <a:ext uri="{FF2B5EF4-FFF2-40B4-BE49-F238E27FC236}">
                <a16:creationId xmlns:a16="http://schemas.microsoft.com/office/drawing/2014/main" id="{F6BB3F3F-3931-D765-BD5B-C668AD1BA0A4}"/>
              </a:ext>
            </a:extLst>
          </p:cNvPr>
          <p:cNvSpPr txBox="1"/>
          <p:nvPr/>
        </p:nvSpPr>
        <p:spPr>
          <a:xfrm>
            <a:off x="0" y="974191"/>
            <a:ext cx="3299301" cy="369332"/>
          </a:xfrm>
          <a:prstGeom prst="rect">
            <a:avLst/>
          </a:prstGeom>
          <a:noFill/>
        </p:spPr>
        <p:txBody>
          <a:bodyPr wrap="none" rtlCol="0">
            <a:spAutoFit/>
          </a:bodyPr>
          <a:lstStyle/>
          <a:p>
            <a:r>
              <a:rPr lang="zh-CN" altLang="en-US" b="1" dirty="0"/>
              <a:t>探测体系</a:t>
            </a:r>
            <a:r>
              <a:rPr lang="en-US" altLang="zh-CN" b="1" dirty="0"/>
              <a:t>: </a:t>
            </a:r>
            <a:r>
              <a:rPr lang="zh-CN" altLang="en-US" b="1" dirty="0"/>
              <a:t>线圈耦合原子磁力仪</a:t>
            </a:r>
          </a:p>
        </p:txBody>
      </p:sp>
      <p:pic>
        <p:nvPicPr>
          <p:cNvPr id="6" name="图片 5">
            <a:extLst>
              <a:ext uri="{FF2B5EF4-FFF2-40B4-BE49-F238E27FC236}">
                <a16:creationId xmlns:a16="http://schemas.microsoft.com/office/drawing/2014/main" id="{CF2C9CC1-D0A5-8498-E195-1DD67AB0892C}"/>
              </a:ext>
            </a:extLst>
          </p:cNvPr>
          <p:cNvPicPr>
            <a:picLocks noChangeAspect="1"/>
          </p:cNvPicPr>
          <p:nvPr/>
        </p:nvPicPr>
        <p:blipFill>
          <a:blip r:embed="rId2"/>
          <a:srcRect r="8073"/>
          <a:stretch/>
        </p:blipFill>
        <p:spPr>
          <a:xfrm>
            <a:off x="3588948" y="1263191"/>
            <a:ext cx="5967221" cy="4832156"/>
          </a:xfrm>
          <a:prstGeom prst="rect">
            <a:avLst/>
          </a:prstGeom>
        </p:spPr>
      </p:pic>
      <p:sp>
        <p:nvSpPr>
          <p:cNvPr id="7" name="文本框 6">
            <a:extLst>
              <a:ext uri="{FF2B5EF4-FFF2-40B4-BE49-F238E27FC236}">
                <a16:creationId xmlns:a16="http://schemas.microsoft.com/office/drawing/2014/main" id="{7FA28401-EB9E-2010-F81A-10ED05BE10AB}"/>
              </a:ext>
            </a:extLst>
          </p:cNvPr>
          <p:cNvSpPr txBox="1"/>
          <p:nvPr/>
        </p:nvSpPr>
        <p:spPr>
          <a:xfrm>
            <a:off x="9309165" y="1158857"/>
            <a:ext cx="2373296" cy="4247317"/>
          </a:xfrm>
          <a:prstGeom prst="rect">
            <a:avLst/>
          </a:prstGeom>
          <a:noFill/>
        </p:spPr>
        <p:txBody>
          <a:bodyPr wrap="square" rtlCol="0">
            <a:spAutoFit/>
          </a:bodyPr>
          <a:lstStyle/>
          <a:p>
            <a:r>
              <a:rPr lang="en-US" altLang="zh-CN" dirty="0"/>
              <a:t>1.</a:t>
            </a:r>
            <a:r>
              <a:rPr lang="zh-CN" altLang="en-US" dirty="0"/>
              <a:t>净磁荷不为</a:t>
            </a:r>
            <a:r>
              <a:rPr lang="en-US" altLang="zh-CN" dirty="0"/>
              <a:t>0</a:t>
            </a:r>
            <a:r>
              <a:rPr lang="zh-CN" altLang="en-US" dirty="0"/>
              <a:t>样品穿过线圈时</a:t>
            </a:r>
            <a:r>
              <a:rPr lang="en-US" altLang="zh-CN" dirty="0"/>
              <a:t>,</a:t>
            </a:r>
            <a:r>
              <a:rPr lang="zh-CN" altLang="en-US" dirty="0"/>
              <a:t>其感应电压时域波形积分值不为零</a:t>
            </a:r>
            <a:r>
              <a:rPr lang="en-US" altLang="zh-CN" dirty="0"/>
              <a:t>,</a:t>
            </a:r>
            <a:r>
              <a:rPr lang="zh-CN" altLang="en-US" dirty="0"/>
              <a:t>且正比于样品携带的净磁荷量。</a:t>
            </a:r>
            <a:endParaRPr lang="en-US" altLang="zh-CN" dirty="0"/>
          </a:p>
          <a:p>
            <a:endParaRPr lang="en-US" altLang="zh-CN" dirty="0"/>
          </a:p>
          <a:p>
            <a:r>
              <a:rPr lang="en-US" altLang="zh-CN" dirty="0"/>
              <a:t>2. </a:t>
            </a:r>
            <a:r>
              <a:rPr lang="zh-CN" altLang="en-US" dirty="0"/>
              <a:t>感应电压波形可以通过已知的系统响应函数重建</a:t>
            </a:r>
            <a:endParaRPr lang="en-US" altLang="zh-CN" dirty="0"/>
          </a:p>
          <a:p>
            <a:endParaRPr lang="en-US" altLang="zh-CN" dirty="0"/>
          </a:p>
          <a:p>
            <a:r>
              <a:rPr lang="en-US" altLang="zh-CN" dirty="0"/>
              <a:t>3. </a:t>
            </a:r>
            <a:r>
              <a:rPr lang="zh-CN" altLang="en-US" dirty="0"/>
              <a:t>重复测量求平均可以达到单个狄拉克磁单极子灵敏度</a:t>
            </a:r>
            <a:endParaRPr lang="en-US" altLang="zh-CN" dirty="0"/>
          </a:p>
          <a:p>
            <a:endParaRPr lang="en-US" altLang="zh-CN" dirty="0"/>
          </a:p>
          <a:p>
            <a:endParaRPr lang="en-US" altLang="zh-CN" dirty="0"/>
          </a:p>
        </p:txBody>
      </p:sp>
      <p:sp>
        <p:nvSpPr>
          <p:cNvPr id="5" name="流程图: 接点 4">
            <a:extLst>
              <a:ext uri="{FF2B5EF4-FFF2-40B4-BE49-F238E27FC236}">
                <a16:creationId xmlns:a16="http://schemas.microsoft.com/office/drawing/2014/main" id="{5855BD78-479C-62CA-035F-FEAFF0923844}"/>
              </a:ext>
            </a:extLst>
          </p:cNvPr>
          <p:cNvSpPr/>
          <p:nvPr/>
        </p:nvSpPr>
        <p:spPr>
          <a:xfrm>
            <a:off x="358445" y="2926080"/>
            <a:ext cx="336499" cy="369332"/>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流程图: 接点 7">
            <a:extLst>
              <a:ext uri="{FF2B5EF4-FFF2-40B4-BE49-F238E27FC236}">
                <a16:creationId xmlns:a16="http://schemas.microsoft.com/office/drawing/2014/main" id="{66D602A7-CE2A-830F-3683-813E4B475143}"/>
              </a:ext>
            </a:extLst>
          </p:cNvPr>
          <p:cNvSpPr/>
          <p:nvPr/>
        </p:nvSpPr>
        <p:spPr>
          <a:xfrm>
            <a:off x="2785872" y="2919332"/>
            <a:ext cx="336499" cy="369332"/>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a:extLst>
              <a:ext uri="{FF2B5EF4-FFF2-40B4-BE49-F238E27FC236}">
                <a16:creationId xmlns:a16="http://schemas.microsoft.com/office/drawing/2014/main" id="{EE37FF11-C627-CDB5-B24D-AF470A94A915}"/>
              </a:ext>
            </a:extLst>
          </p:cNvPr>
          <p:cNvSpPr/>
          <p:nvPr/>
        </p:nvSpPr>
        <p:spPr>
          <a:xfrm>
            <a:off x="1713342" y="2150669"/>
            <a:ext cx="283708" cy="2018995"/>
          </a:xfrm>
          <a:prstGeom prst="ellipse">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a:extLst>
              <a:ext uri="{FF2B5EF4-FFF2-40B4-BE49-F238E27FC236}">
                <a16:creationId xmlns:a16="http://schemas.microsoft.com/office/drawing/2014/main" id="{C1BE4B0E-D7AB-E615-109C-407607D81009}"/>
              </a:ext>
            </a:extLst>
          </p:cNvPr>
          <p:cNvCxnSpPr>
            <a:cxnSpLocks/>
          </p:cNvCxnSpPr>
          <p:nvPr/>
        </p:nvCxnSpPr>
        <p:spPr>
          <a:xfrm>
            <a:off x="547042" y="3282515"/>
            <a:ext cx="1361616" cy="12897"/>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BE40C409-AF92-499C-EEF7-D59BCAC639AD}"/>
              </a:ext>
            </a:extLst>
          </p:cNvPr>
          <p:cNvCxnSpPr>
            <a:cxnSpLocks/>
            <a:stCxn id="5" idx="0"/>
          </p:cNvCxnSpPr>
          <p:nvPr/>
        </p:nvCxnSpPr>
        <p:spPr>
          <a:xfrm>
            <a:off x="526695" y="2926080"/>
            <a:ext cx="138196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2E392B3A-DA1B-857C-698F-EE1C55CBC640}"/>
              </a:ext>
            </a:extLst>
          </p:cNvPr>
          <p:cNvCxnSpPr>
            <a:stCxn id="9" idx="4"/>
          </p:cNvCxnSpPr>
          <p:nvPr/>
        </p:nvCxnSpPr>
        <p:spPr>
          <a:xfrm>
            <a:off x="1855196" y="4169664"/>
            <a:ext cx="529559"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4" name="直接连接符 23">
            <a:extLst>
              <a:ext uri="{FF2B5EF4-FFF2-40B4-BE49-F238E27FC236}">
                <a16:creationId xmlns:a16="http://schemas.microsoft.com/office/drawing/2014/main" id="{CA0A5DA3-C843-F698-92D5-1E61BABE8CF6}"/>
              </a:ext>
            </a:extLst>
          </p:cNvPr>
          <p:cNvCxnSpPr/>
          <p:nvPr/>
        </p:nvCxnSpPr>
        <p:spPr>
          <a:xfrm>
            <a:off x="1908658" y="3890467"/>
            <a:ext cx="529559"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25" name="矩形: 单圆角 24">
            <a:extLst>
              <a:ext uri="{FF2B5EF4-FFF2-40B4-BE49-F238E27FC236}">
                <a16:creationId xmlns:a16="http://schemas.microsoft.com/office/drawing/2014/main" id="{E95CDF9B-2C61-0FC9-F50C-7F709DB1D004}"/>
              </a:ext>
            </a:extLst>
          </p:cNvPr>
          <p:cNvSpPr/>
          <p:nvPr/>
        </p:nvSpPr>
        <p:spPr>
          <a:xfrm>
            <a:off x="2384755" y="3767328"/>
            <a:ext cx="1411834" cy="555955"/>
          </a:xfrm>
          <a:prstGeom prst="round1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zh-CN" altLang="en-US" dirty="0"/>
              <a:t>磁力仪读出</a:t>
            </a:r>
          </a:p>
        </p:txBody>
      </p:sp>
      <p:sp>
        <p:nvSpPr>
          <p:cNvPr id="26" name="弦形 25">
            <a:extLst>
              <a:ext uri="{FF2B5EF4-FFF2-40B4-BE49-F238E27FC236}">
                <a16:creationId xmlns:a16="http://schemas.microsoft.com/office/drawing/2014/main" id="{C0D7D982-5FD8-0798-E44F-271FFD8402CC}"/>
              </a:ext>
            </a:extLst>
          </p:cNvPr>
          <p:cNvSpPr/>
          <p:nvPr/>
        </p:nvSpPr>
        <p:spPr>
          <a:xfrm rot="6714839">
            <a:off x="966888" y="2734419"/>
            <a:ext cx="283708" cy="270095"/>
          </a:xfrm>
          <a:prstGeom prst="chor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a:extLst>
              <a:ext uri="{FF2B5EF4-FFF2-40B4-BE49-F238E27FC236}">
                <a16:creationId xmlns:a16="http://schemas.microsoft.com/office/drawing/2014/main" id="{B5D5C6F1-583A-E6EC-89A9-8A2D75201B80}"/>
              </a:ext>
            </a:extLst>
          </p:cNvPr>
          <p:cNvSpPr txBox="1"/>
          <p:nvPr/>
        </p:nvSpPr>
        <p:spPr>
          <a:xfrm>
            <a:off x="2884390" y="2193565"/>
            <a:ext cx="1107996" cy="369332"/>
          </a:xfrm>
          <a:prstGeom prst="rect">
            <a:avLst/>
          </a:prstGeom>
          <a:noFill/>
        </p:spPr>
        <p:txBody>
          <a:bodyPr wrap="none" rtlCol="0">
            <a:spAutoFit/>
          </a:bodyPr>
          <a:lstStyle/>
          <a:p>
            <a:r>
              <a:rPr lang="zh-CN" altLang="en-US" dirty="0"/>
              <a:t>传动导轨</a:t>
            </a:r>
          </a:p>
        </p:txBody>
      </p:sp>
      <p:cxnSp>
        <p:nvCxnSpPr>
          <p:cNvPr id="29" name="直接箭头连接符 28">
            <a:extLst>
              <a:ext uri="{FF2B5EF4-FFF2-40B4-BE49-F238E27FC236}">
                <a16:creationId xmlns:a16="http://schemas.microsoft.com/office/drawing/2014/main" id="{CE73D826-E1B7-397A-7BDA-4692216B55A1}"/>
              </a:ext>
            </a:extLst>
          </p:cNvPr>
          <p:cNvCxnSpPr/>
          <p:nvPr/>
        </p:nvCxnSpPr>
        <p:spPr>
          <a:xfrm flipV="1">
            <a:off x="2453274" y="2512385"/>
            <a:ext cx="562174" cy="4331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文本框 30">
            <a:extLst>
              <a:ext uri="{FF2B5EF4-FFF2-40B4-BE49-F238E27FC236}">
                <a16:creationId xmlns:a16="http://schemas.microsoft.com/office/drawing/2014/main" id="{E9982033-4AA9-FC1B-07C8-88D4FDA56E7E}"/>
              </a:ext>
            </a:extLst>
          </p:cNvPr>
          <p:cNvSpPr txBox="1"/>
          <p:nvPr/>
        </p:nvSpPr>
        <p:spPr>
          <a:xfrm>
            <a:off x="1354660" y="1744639"/>
            <a:ext cx="1107996" cy="369332"/>
          </a:xfrm>
          <a:prstGeom prst="rect">
            <a:avLst/>
          </a:prstGeom>
          <a:noFill/>
        </p:spPr>
        <p:txBody>
          <a:bodyPr wrap="none" rtlCol="0">
            <a:spAutoFit/>
          </a:bodyPr>
          <a:lstStyle/>
          <a:p>
            <a:r>
              <a:rPr lang="zh-CN" altLang="en-US" dirty="0"/>
              <a:t>感应线圈</a:t>
            </a:r>
          </a:p>
        </p:txBody>
      </p:sp>
      <p:sp>
        <p:nvSpPr>
          <p:cNvPr id="32" name="文本框 31">
            <a:extLst>
              <a:ext uri="{FF2B5EF4-FFF2-40B4-BE49-F238E27FC236}">
                <a16:creationId xmlns:a16="http://schemas.microsoft.com/office/drawing/2014/main" id="{CC7BDCF8-0779-DD35-A6ED-61C481A6EAA6}"/>
              </a:ext>
            </a:extLst>
          </p:cNvPr>
          <p:cNvSpPr txBox="1"/>
          <p:nvPr/>
        </p:nvSpPr>
        <p:spPr>
          <a:xfrm>
            <a:off x="432955" y="2331025"/>
            <a:ext cx="1107996" cy="369332"/>
          </a:xfrm>
          <a:prstGeom prst="rect">
            <a:avLst/>
          </a:prstGeom>
          <a:noFill/>
        </p:spPr>
        <p:txBody>
          <a:bodyPr wrap="none" rtlCol="0">
            <a:spAutoFit/>
          </a:bodyPr>
          <a:lstStyle/>
          <a:p>
            <a:r>
              <a:rPr lang="zh-CN" altLang="en-US" dirty="0"/>
              <a:t>月球样品</a:t>
            </a:r>
          </a:p>
        </p:txBody>
      </p:sp>
      <p:sp>
        <p:nvSpPr>
          <p:cNvPr id="33" name="文本框 32">
            <a:extLst>
              <a:ext uri="{FF2B5EF4-FFF2-40B4-BE49-F238E27FC236}">
                <a16:creationId xmlns:a16="http://schemas.microsoft.com/office/drawing/2014/main" id="{C43F5CB1-5CC2-7A98-0497-0A8A6BF6FED2}"/>
              </a:ext>
            </a:extLst>
          </p:cNvPr>
          <p:cNvSpPr txBox="1"/>
          <p:nvPr/>
        </p:nvSpPr>
        <p:spPr>
          <a:xfrm>
            <a:off x="256032" y="4769510"/>
            <a:ext cx="3489350" cy="1754326"/>
          </a:xfrm>
          <a:prstGeom prst="rect">
            <a:avLst/>
          </a:prstGeom>
          <a:noFill/>
        </p:spPr>
        <p:txBody>
          <a:bodyPr wrap="square" rtlCol="0">
            <a:spAutoFit/>
          </a:bodyPr>
          <a:lstStyle/>
          <a:p>
            <a:r>
              <a:rPr lang="zh-CN" altLang="en-US" b="1" dirty="0"/>
              <a:t>相较于宇宙线</a:t>
            </a:r>
            <a:r>
              <a:rPr lang="en-US" altLang="zh-CN" b="1" dirty="0"/>
              <a:t>MM</a:t>
            </a:r>
            <a:r>
              <a:rPr lang="zh-CN" altLang="en-US" b="1" dirty="0"/>
              <a:t>探测</a:t>
            </a:r>
            <a:r>
              <a:rPr lang="en-US" altLang="zh-CN" b="1" dirty="0"/>
              <a:t>:</a:t>
            </a:r>
          </a:p>
          <a:p>
            <a:pPr marL="285750" indent="-285750">
              <a:buFont typeface="Arial" panose="020B0604020202020204" pitchFamily="34" charset="0"/>
              <a:buChar char="•"/>
            </a:pPr>
            <a:r>
              <a:rPr lang="zh-CN" altLang="en-US" dirty="0"/>
              <a:t>相同点</a:t>
            </a:r>
            <a:r>
              <a:rPr lang="en-US" altLang="zh-CN" dirty="0"/>
              <a:t>: </a:t>
            </a:r>
            <a:r>
              <a:rPr lang="zh-CN" altLang="en-US" dirty="0"/>
              <a:t>探测器架构一样</a:t>
            </a:r>
            <a:endParaRPr lang="en-US" altLang="zh-CN" dirty="0"/>
          </a:p>
          <a:p>
            <a:pPr marL="285750" indent="-285750">
              <a:buFont typeface="Arial" panose="020B0604020202020204" pitchFamily="34" charset="0"/>
              <a:buChar char="•"/>
            </a:pPr>
            <a:r>
              <a:rPr lang="zh-CN" altLang="en-US" dirty="0"/>
              <a:t>不同点</a:t>
            </a:r>
            <a:r>
              <a:rPr lang="en-US" altLang="zh-CN" dirty="0"/>
              <a:t>: </a:t>
            </a:r>
          </a:p>
          <a:p>
            <a:pPr marL="342900" indent="-342900">
              <a:buFont typeface="+mj-lt"/>
              <a:buAutoNum type="arabicPeriod"/>
            </a:pPr>
            <a:r>
              <a:rPr lang="zh-CN" altLang="en-US" dirty="0"/>
              <a:t>目标信号速度很小</a:t>
            </a:r>
            <a:r>
              <a:rPr lang="en-US" altLang="zh-CN" dirty="0"/>
              <a:t>,</a:t>
            </a:r>
            <a:r>
              <a:rPr lang="zh-CN" altLang="en-US" dirty="0"/>
              <a:t>导致信噪比很差</a:t>
            </a:r>
            <a:endParaRPr lang="en-US" altLang="zh-CN" dirty="0"/>
          </a:p>
          <a:p>
            <a:pPr marL="342900" indent="-342900">
              <a:buFont typeface="+mj-lt"/>
              <a:buAutoNum type="arabicPeriod"/>
            </a:pPr>
            <a:r>
              <a:rPr lang="zh-CN" altLang="en-US" dirty="0"/>
              <a:t>可以反复测量</a:t>
            </a:r>
            <a:r>
              <a:rPr lang="en-US" altLang="zh-CN" dirty="0"/>
              <a:t>,</a:t>
            </a:r>
            <a:r>
              <a:rPr lang="zh-CN" altLang="en-US" dirty="0"/>
              <a:t>降低噪声</a:t>
            </a:r>
          </a:p>
        </p:txBody>
      </p:sp>
    </p:spTree>
    <p:extLst>
      <p:ext uri="{BB962C8B-B14F-4D97-AF65-F5344CB8AC3E}">
        <p14:creationId xmlns:p14="http://schemas.microsoft.com/office/powerpoint/2010/main" val="1278691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A158F09-484F-FA23-C46C-000205888F55}"/>
              </a:ext>
            </a:extLst>
          </p:cNvPr>
          <p:cNvSpPr/>
          <p:nvPr/>
        </p:nvSpPr>
        <p:spPr>
          <a:xfrm>
            <a:off x="0" y="0"/>
            <a:ext cx="12192000" cy="8169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2500" b="1" dirty="0">
                <a:latin typeface="Adobe Gothic Std B" panose="020B0800000000000000" pitchFamily="34" charset="-128"/>
              </a:rPr>
              <a:t>基于月球样品的磁单极子检测方案</a:t>
            </a:r>
          </a:p>
        </p:txBody>
      </p:sp>
      <p:pic>
        <p:nvPicPr>
          <p:cNvPr id="4" name="图片 3">
            <a:extLst>
              <a:ext uri="{FF2B5EF4-FFF2-40B4-BE49-F238E27FC236}">
                <a16:creationId xmlns:a16="http://schemas.microsoft.com/office/drawing/2014/main" id="{1EB16E26-F2E7-8256-0AEF-C392A379CE15}"/>
              </a:ext>
            </a:extLst>
          </p:cNvPr>
          <p:cNvPicPr>
            <a:picLocks noChangeAspect="1"/>
          </p:cNvPicPr>
          <p:nvPr/>
        </p:nvPicPr>
        <p:blipFill>
          <a:blip r:embed="rId2"/>
          <a:stretch>
            <a:fillRect/>
          </a:stretch>
        </p:blipFill>
        <p:spPr>
          <a:xfrm>
            <a:off x="246305" y="2059145"/>
            <a:ext cx="4495650" cy="3188504"/>
          </a:xfrm>
          <a:prstGeom prst="rect">
            <a:avLst/>
          </a:prstGeom>
        </p:spPr>
      </p:pic>
      <p:sp>
        <p:nvSpPr>
          <p:cNvPr id="6" name="矩形 5">
            <a:extLst>
              <a:ext uri="{FF2B5EF4-FFF2-40B4-BE49-F238E27FC236}">
                <a16:creationId xmlns:a16="http://schemas.microsoft.com/office/drawing/2014/main" id="{76E24D5F-55BB-9981-4245-7209A80D4F83}"/>
              </a:ext>
            </a:extLst>
          </p:cNvPr>
          <p:cNvSpPr/>
          <p:nvPr/>
        </p:nvSpPr>
        <p:spPr>
          <a:xfrm>
            <a:off x="246305" y="1060983"/>
            <a:ext cx="4870147" cy="646331"/>
          </a:xfrm>
          <a:prstGeom prst="rect">
            <a:avLst/>
          </a:pr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箭头连接符 7">
            <a:extLst>
              <a:ext uri="{FF2B5EF4-FFF2-40B4-BE49-F238E27FC236}">
                <a16:creationId xmlns:a16="http://schemas.microsoft.com/office/drawing/2014/main" id="{23BFD450-1028-441C-F8BB-8F28B056672C}"/>
              </a:ext>
            </a:extLst>
          </p:cNvPr>
          <p:cNvCxnSpPr>
            <a:cxnSpLocks/>
            <a:stCxn id="6" idx="3"/>
            <a:endCxn id="9" idx="1"/>
          </p:cNvCxnSpPr>
          <p:nvPr/>
        </p:nvCxnSpPr>
        <p:spPr>
          <a:xfrm>
            <a:off x="5116452" y="1384149"/>
            <a:ext cx="1021429" cy="0"/>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083758A7-F94C-C8A6-C995-9FE61FDBB001}"/>
              </a:ext>
            </a:extLst>
          </p:cNvPr>
          <p:cNvSpPr/>
          <p:nvPr/>
        </p:nvSpPr>
        <p:spPr>
          <a:xfrm>
            <a:off x="6137881" y="1060983"/>
            <a:ext cx="4870147" cy="646331"/>
          </a:xfrm>
          <a:prstGeom prst="rect">
            <a:avLst/>
          </a:pr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文本框 11">
            <a:extLst>
              <a:ext uri="{FF2B5EF4-FFF2-40B4-BE49-F238E27FC236}">
                <a16:creationId xmlns:a16="http://schemas.microsoft.com/office/drawing/2014/main" id="{462EFB46-45B2-E7C7-BD01-BB25DE83F1E9}"/>
              </a:ext>
            </a:extLst>
          </p:cNvPr>
          <p:cNvSpPr txBox="1"/>
          <p:nvPr/>
        </p:nvSpPr>
        <p:spPr>
          <a:xfrm>
            <a:off x="362968" y="1199482"/>
            <a:ext cx="4004622" cy="369332"/>
          </a:xfrm>
          <a:prstGeom prst="rect">
            <a:avLst/>
          </a:prstGeom>
          <a:noFill/>
        </p:spPr>
        <p:txBody>
          <a:bodyPr wrap="none" rtlCol="0">
            <a:spAutoFit/>
          </a:bodyPr>
          <a:lstStyle/>
          <a:p>
            <a:r>
              <a:rPr lang="zh-CN" altLang="en-US" dirty="0"/>
              <a:t>单个磁单极子信号完全淹没在噪声中</a:t>
            </a:r>
          </a:p>
        </p:txBody>
      </p:sp>
      <p:sp>
        <p:nvSpPr>
          <p:cNvPr id="13" name="文本框 12">
            <a:extLst>
              <a:ext uri="{FF2B5EF4-FFF2-40B4-BE49-F238E27FC236}">
                <a16:creationId xmlns:a16="http://schemas.microsoft.com/office/drawing/2014/main" id="{39CB28AB-7DBF-1B16-84BA-45B8D7EDEAE9}"/>
              </a:ext>
            </a:extLst>
          </p:cNvPr>
          <p:cNvSpPr txBox="1"/>
          <p:nvPr/>
        </p:nvSpPr>
        <p:spPr>
          <a:xfrm>
            <a:off x="6137881" y="1189154"/>
            <a:ext cx="2544286" cy="369332"/>
          </a:xfrm>
          <a:prstGeom prst="rect">
            <a:avLst/>
          </a:prstGeom>
          <a:noFill/>
        </p:spPr>
        <p:txBody>
          <a:bodyPr wrap="none" rtlCol="0">
            <a:spAutoFit/>
          </a:bodyPr>
          <a:lstStyle/>
          <a:p>
            <a:r>
              <a:rPr lang="zh-CN" altLang="en-US" dirty="0"/>
              <a:t>重复检测</a:t>
            </a:r>
            <a:r>
              <a:rPr lang="en-US" altLang="zh-CN" dirty="0"/>
              <a:t>,</a:t>
            </a:r>
            <a:r>
              <a:rPr lang="zh-CN" altLang="en-US" dirty="0"/>
              <a:t>取积分平均值</a:t>
            </a:r>
          </a:p>
        </p:txBody>
      </p:sp>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F7ABB5DD-0336-2B56-EC77-8C723941A719}"/>
                  </a:ext>
                </a:extLst>
              </p:cNvPr>
              <p:cNvSpPr txBox="1"/>
              <p:nvPr/>
            </p:nvSpPr>
            <p:spPr>
              <a:xfrm>
                <a:off x="8572954" y="1150023"/>
                <a:ext cx="1086836" cy="8013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m:rPr>
                              <m:sty m:val="p"/>
                            </m:rPr>
                            <a:rPr lang="en-US" altLang="zh-CN" b="0" i="1" smtClean="0">
                              <a:latin typeface="Cambria Math" panose="02040503050406030204" pitchFamily="18" charset="0"/>
                            </a:rPr>
                            <m:t>σ</m:t>
                          </m:r>
                        </m:e>
                        <m:sub>
                          <m:r>
                            <m:rPr>
                              <m:sty m:val="p"/>
                            </m:rPr>
                            <a:rPr lang="en-US" altLang="zh-CN" b="0" i="0" smtClean="0">
                              <a:latin typeface="Cambria Math" panose="02040503050406030204" pitchFamily="18" charset="0"/>
                            </a:rPr>
                            <m:t>N</m:t>
                          </m:r>
                        </m:sub>
                      </m:sSub>
                      <m:r>
                        <a:rPr lang="en-US" altLang="zh-CN" b="0" i="0" smtClean="0">
                          <a:latin typeface="Cambria Math" panose="02040503050406030204" pitchFamily="18" charset="0"/>
                        </a:rPr>
                        <m:t>= </m:t>
                      </m:r>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𝜎</m:t>
                              </m:r>
                            </m:e>
                            <m:sub>
                              <m:r>
                                <a:rPr lang="en-US" altLang="zh-CN" b="0" i="1" smtClean="0">
                                  <a:latin typeface="Cambria Math" panose="02040503050406030204" pitchFamily="18" charset="0"/>
                                </a:rPr>
                                <m:t>0</m:t>
                              </m:r>
                            </m:sub>
                          </m:sSub>
                        </m:num>
                        <m:den>
                          <m:rad>
                            <m:radPr>
                              <m:degHide m:val="on"/>
                              <m:ctrlPr>
                                <a:rPr lang="en-US" altLang="zh-CN" b="0" i="1" smtClean="0">
                                  <a:latin typeface="Cambria Math" panose="02040503050406030204" pitchFamily="18" charset="0"/>
                                </a:rPr>
                              </m:ctrlPr>
                            </m:radPr>
                            <m:deg/>
                            <m:e>
                              <m:r>
                                <a:rPr lang="en-US" altLang="zh-CN" b="0" i="1" smtClean="0">
                                  <a:latin typeface="Cambria Math" panose="02040503050406030204" pitchFamily="18" charset="0"/>
                                </a:rPr>
                                <m:t>𝑁</m:t>
                              </m:r>
                            </m:e>
                          </m:rad>
                        </m:den>
                      </m:f>
                    </m:oMath>
                  </m:oMathPara>
                </a14:m>
                <a:endParaRPr lang="en-US" altLang="zh-CN" b="0" dirty="0"/>
              </a:p>
              <a:p>
                <a:endParaRPr lang="zh-CN" altLang="en-US" dirty="0"/>
              </a:p>
            </p:txBody>
          </p:sp>
        </mc:Choice>
        <mc:Fallback xmlns="">
          <p:sp>
            <p:nvSpPr>
              <p:cNvPr id="14" name="文本框 13">
                <a:extLst>
                  <a:ext uri="{FF2B5EF4-FFF2-40B4-BE49-F238E27FC236}">
                    <a16:creationId xmlns:a16="http://schemas.microsoft.com/office/drawing/2014/main" id="{F7ABB5DD-0336-2B56-EC77-8C723941A719}"/>
                  </a:ext>
                </a:extLst>
              </p:cNvPr>
              <p:cNvSpPr txBox="1">
                <a:spLocks noRot="1" noChangeAspect="1" noMove="1" noResize="1" noEditPoints="1" noAdjustHandles="1" noChangeArrowheads="1" noChangeShapeType="1" noTextEdit="1"/>
              </p:cNvSpPr>
              <p:nvPr/>
            </p:nvSpPr>
            <p:spPr>
              <a:xfrm>
                <a:off x="8572954" y="1150023"/>
                <a:ext cx="1086836" cy="801310"/>
              </a:xfrm>
              <a:prstGeom prst="rect">
                <a:avLst/>
              </a:prstGeom>
              <a:blipFill>
                <a:blip r:embed="rId3"/>
                <a:stretch>
                  <a:fillRect/>
                </a:stretch>
              </a:blipFill>
            </p:spPr>
            <p:txBody>
              <a:bodyPr/>
              <a:lstStyle/>
              <a:p>
                <a:r>
                  <a:rPr lang="zh-CN" altLang="en-US">
                    <a:noFill/>
                  </a:rPr>
                  <a:t> </a:t>
                </a:r>
              </a:p>
            </p:txBody>
          </p:sp>
        </mc:Fallback>
      </mc:AlternateContent>
      <p:grpSp>
        <p:nvGrpSpPr>
          <p:cNvPr id="32" name="组合 31">
            <a:extLst>
              <a:ext uri="{FF2B5EF4-FFF2-40B4-BE49-F238E27FC236}">
                <a16:creationId xmlns:a16="http://schemas.microsoft.com/office/drawing/2014/main" id="{3E76FA8C-2C5B-DEDF-CD83-191C97176B6F}"/>
              </a:ext>
            </a:extLst>
          </p:cNvPr>
          <p:cNvGrpSpPr/>
          <p:nvPr/>
        </p:nvGrpSpPr>
        <p:grpSpPr>
          <a:xfrm>
            <a:off x="5116452" y="1881643"/>
            <a:ext cx="6805759" cy="4855624"/>
            <a:chOff x="5185501" y="1951322"/>
            <a:chExt cx="6989739" cy="4855624"/>
          </a:xfrm>
        </p:grpSpPr>
        <p:grpSp>
          <p:nvGrpSpPr>
            <p:cNvPr id="25" name="组合 24">
              <a:extLst>
                <a:ext uri="{FF2B5EF4-FFF2-40B4-BE49-F238E27FC236}">
                  <a16:creationId xmlns:a16="http://schemas.microsoft.com/office/drawing/2014/main" id="{AFCC68AC-467F-CA84-F5E7-8A4D110FFA4B}"/>
                </a:ext>
              </a:extLst>
            </p:cNvPr>
            <p:cNvGrpSpPr/>
            <p:nvPr/>
          </p:nvGrpSpPr>
          <p:grpSpPr>
            <a:xfrm>
              <a:off x="5596428" y="1951322"/>
              <a:ext cx="6545928" cy="369332"/>
              <a:chOff x="5549880" y="2447518"/>
              <a:chExt cx="6545928" cy="369560"/>
            </a:xfrm>
          </p:grpSpPr>
          <p:sp>
            <p:nvSpPr>
              <p:cNvPr id="21" name="文本框 20">
                <a:extLst>
                  <a:ext uri="{FF2B5EF4-FFF2-40B4-BE49-F238E27FC236}">
                    <a16:creationId xmlns:a16="http://schemas.microsoft.com/office/drawing/2014/main" id="{59351CDF-A004-86EF-1A5C-E73A2A42BAE1}"/>
                  </a:ext>
                </a:extLst>
              </p:cNvPr>
              <p:cNvSpPr txBox="1"/>
              <p:nvPr/>
            </p:nvSpPr>
            <p:spPr>
              <a:xfrm>
                <a:off x="8899099" y="2447518"/>
                <a:ext cx="3196709" cy="369560"/>
              </a:xfrm>
              <a:prstGeom prst="rect">
                <a:avLst/>
              </a:prstGeom>
              <a:noFill/>
            </p:spPr>
            <p:txBody>
              <a:bodyPr wrap="none" rtlCol="0">
                <a:spAutoFit/>
              </a:bodyPr>
              <a:lstStyle/>
              <a:p>
                <a:r>
                  <a:rPr lang="zh-CN" altLang="en-US" dirty="0"/>
                  <a:t>模拟重复检测</a:t>
                </a:r>
                <a:r>
                  <a:rPr lang="en-US" altLang="zh-CN" dirty="0"/>
                  <a:t>10000</a:t>
                </a:r>
                <a:r>
                  <a:rPr lang="zh-CN" altLang="en-US" dirty="0"/>
                  <a:t>次积分谱</a:t>
                </a:r>
              </a:p>
            </p:txBody>
          </p:sp>
          <p:sp>
            <p:nvSpPr>
              <p:cNvPr id="24" name="文本框 23">
                <a:extLst>
                  <a:ext uri="{FF2B5EF4-FFF2-40B4-BE49-F238E27FC236}">
                    <a16:creationId xmlns:a16="http://schemas.microsoft.com/office/drawing/2014/main" id="{46E0F913-24ED-E5A5-FEAD-0E598C08B7FA}"/>
                  </a:ext>
                </a:extLst>
              </p:cNvPr>
              <p:cNvSpPr txBox="1"/>
              <p:nvPr/>
            </p:nvSpPr>
            <p:spPr>
              <a:xfrm>
                <a:off x="5549880" y="2447518"/>
                <a:ext cx="2831224" cy="369560"/>
              </a:xfrm>
              <a:prstGeom prst="rect">
                <a:avLst/>
              </a:prstGeom>
              <a:noFill/>
            </p:spPr>
            <p:txBody>
              <a:bodyPr wrap="none" rtlCol="0">
                <a:spAutoFit/>
              </a:bodyPr>
              <a:lstStyle/>
              <a:p>
                <a:r>
                  <a:rPr lang="zh-CN" altLang="en-US" dirty="0"/>
                  <a:t>模拟重复检测</a:t>
                </a:r>
                <a:r>
                  <a:rPr lang="en-US" altLang="zh-CN" dirty="0"/>
                  <a:t>20</a:t>
                </a:r>
                <a:r>
                  <a:rPr lang="zh-CN" altLang="en-US" dirty="0"/>
                  <a:t>次积分谱</a:t>
                </a:r>
              </a:p>
            </p:txBody>
          </p:sp>
        </p:grpSp>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AAB6CF51-BF58-1B86-345C-74D103191326}"/>
                    </a:ext>
                  </a:extLst>
                </p:cNvPr>
                <p:cNvSpPr txBox="1"/>
                <p:nvPr/>
              </p:nvSpPr>
              <p:spPr>
                <a:xfrm>
                  <a:off x="5318876" y="5084743"/>
                  <a:ext cx="6742828" cy="172220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𝑇𝑓</m:t>
                        </m:r>
                        <m:r>
                          <a:rPr lang="en-US" altLang="zh-CN" b="0" i="1" smtClean="0">
                            <a:latin typeface="Cambria Math" panose="02040503050406030204" pitchFamily="18" charset="0"/>
                          </a:rPr>
                          <m:t>= </m:t>
                        </m:r>
                        <m:r>
                          <a:rPr lang="en-US" altLang="zh-CN" b="0" i="1" smtClean="0">
                            <a:latin typeface="Cambria Math" panose="02040503050406030204" pitchFamily="18" charset="0"/>
                          </a:rPr>
                          <m:t>𝑁</m:t>
                        </m:r>
                        <m:r>
                          <a:rPr lang="en-US" altLang="zh-CN" b="0" i="1" smtClean="0">
                            <a:latin typeface="Cambria Math" panose="02040503050406030204" pitchFamily="18" charset="0"/>
                          </a:rPr>
                          <m:t>&gt;2×9</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𝜎</m:t>
                            </m:r>
                          </m:e>
                          <m:sub>
                            <m:r>
                              <a:rPr lang="en-US" altLang="zh-CN" b="0" i="1" smtClean="0">
                                <a:latin typeface="Cambria Math" panose="02040503050406030204" pitchFamily="18" charset="0"/>
                              </a:rPr>
                              <m:t>0</m:t>
                            </m:r>
                          </m:sub>
                          <m:sup>
                            <m:r>
                              <a:rPr lang="en-US" altLang="zh-CN" b="0" i="1" smtClean="0">
                                <a:latin typeface="Cambria Math" panose="02040503050406030204" pitchFamily="18" charset="0"/>
                              </a:rPr>
                              <m:t>2</m:t>
                            </m:r>
                          </m:sup>
                        </m:sSubSup>
                      </m:oMath>
                    </m:oMathPara>
                  </a14:m>
                  <a:endParaRPr lang="en-US" altLang="zh-CN" i="1" dirty="0">
                    <a:latin typeface="Cambria Math" panose="02040503050406030204" pitchFamily="18" charset="0"/>
                  </a:endParaRPr>
                </a:p>
                <a:p>
                  <a:endParaRPr lang="en-US" altLang="zh-CN"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m:t>
                        </m:r>
                        <m:r>
                          <a:rPr lang="en-US" altLang="zh-CN" b="0" i="1" smtClean="0">
                            <a:latin typeface="Cambria Math" panose="02040503050406030204" pitchFamily="18" charset="0"/>
                          </a:rPr>
                          <m:t>𝑇</m:t>
                        </m:r>
                        <m:r>
                          <a:rPr lang="en-US" altLang="zh-CN" b="0" i="1" smtClean="0">
                            <a:latin typeface="Cambria Math" panose="02040503050406030204" pitchFamily="18" charset="0"/>
                          </a:rPr>
                          <m:t>&gt;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18</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𝜎</m:t>
                                </m:r>
                              </m:e>
                              <m:sub>
                                <m:r>
                                  <a:rPr lang="en-US" altLang="zh-CN" b="0" i="1" smtClean="0">
                                    <a:latin typeface="Cambria Math" panose="02040503050406030204" pitchFamily="18" charset="0"/>
                                  </a:rPr>
                                  <m:t>0</m:t>
                                </m:r>
                              </m:sub>
                              <m:sup>
                                <m:r>
                                  <a:rPr lang="en-US" altLang="zh-CN" b="0" i="1" smtClean="0">
                                    <a:latin typeface="Cambria Math" panose="02040503050406030204" pitchFamily="18" charset="0"/>
                                  </a:rPr>
                                  <m:t>2</m:t>
                                </m:r>
                              </m:sup>
                            </m:sSubSup>
                          </m:num>
                          <m:den>
                            <m:r>
                              <a:rPr lang="en-US" altLang="zh-CN" b="0" i="1" smtClean="0">
                                <a:latin typeface="Cambria Math" panose="02040503050406030204" pitchFamily="18" charset="0"/>
                              </a:rPr>
                              <m:t>𝑓</m:t>
                            </m:r>
                          </m:den>
                        </m:f>
                      </m:oMath>
                    </m:oMathPara>
                  </a14:m>
                  <a:endParaRPr lang="en-US" altLang="zh-CN" b="0" i="1" dirty="0">
                    <a:latin typeface="Cambria Math" panose="02040503050406030204" pitchFamily="18" charset="0"/>
                  </a:endParaRPr>
                </a:p>
                <a:p>
                  <a:r>
                    <a:rPr lang="zh-CN" altLang="en-US" b="0" dirty="0"/>
                    <a:t>其中</a:t>
                  </a:r>
                  <a14:m>
                    <m:oMath xmlns:m="http://schemas.openxmlformats.org/officeDocument/2006/math">
                      <m:r>
                        <a:rPr lang="en-US" altLang="zh-CN" b="0" i="1" smtClean="0">
                          <a:latin typeface="Cambria Math" panose="02040503050406030204" pitchFamily="18" charset="0"/>
                        </a:rPr>
                        <m:t>𝑓</m:t>
                      </m:r>
                      <m:r>
                        <a:rPr lang="zh-CN" altLang="en-US" i="1">
                          <a:latin typeface="Cambria Math" panose="02040503050406030204" pitchFamily="18" charset="0"/>
                        </a:rPr>
                        <m:t>为</m:t>
                      </m:r>
                    </m:oMath>
                  </a14:m>
                  <a:r>
                    <a:rPr lang="zh-CN" altLang="en-US" b="0" dirty="0"/>
                    <a:t>导轨的往返频率</a:t>
                  </a:r>
                  <a:r>
                    <a:rPr lang="en-US" altLang="zh-CN" b="0" dirty="0"/>
                    <a:t>,</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𝜎</m:t>
                          </m:r>
                        </m:e>
                        <m:sub>
                          <m:r>
                            <a:rPr lang="en-US" altLang="zh-CN" b="0" i="1" smtClean="0">
                              <a:latin typeface="Cambria Math" panose="02040503050406030204" pitchFamily="18" charset="0"/>
                            </a:rPr>
                            <m:t>0</m:t>
                          </m:r>
                        </m:sub>
                      </m:sSub>
                    </m:oMath>
                  </a14:m>
                  <a:r>
                    <a:rPr lang="zh-CN" altLang="en-US" b="0" dirty="0"/>
                    <a:t>为系统噪声造成的积分谱展宽</a:t>
                  </a:r>
                  <a:endParaRPr lang="en-US" altLang="zh-CN" b="0" dirty="0"/>
                </a:p>
                <a:p>
                  <a:endParaRPr lang="en-US" altLang="zh-CN" b="0" dirty="0"/>
                </a:p>
              </p:txBody>
            </p:sp>
          </mc:Choice>
          <mc:Fallback xmlns="">
            <p:sp>
              <p:nvSpPr>
                <p:cNvPr id="26" name="文本框 25">
                  <a:extLst>
                    <a:ext uri="{FF2B5EF4-FFF2-40B4-BE49-F238E27FC236}">
                      <a16:creationId xmlns:a16="http://schemas.microsoft.com/office/drawing/2014/main" id="{AAB6CF51-BF58-1B86-345C-74D103191326}"/>
                    </a:ext>
                  </a:extLst>
                </p:cNvPr>
                <p:cNvSpPr txBox="1">
                  <a:spLocks noRot="1" noChangeAspect="1" noMove="1" noResize="1" noEditPoints="1" noAdjustHandles="1" noChangeArrowheads="1" noChangeShapeType="1" noTextEdit="1"/>
                </p:cNvSpPr>
                <p:nvPr/>
              </p:nvSpPr>
              <p:spPr>
                <a:xfrm>
                  <a:off x="5318876" y="5084743"/>
                  <a:ext cx="6742828" cy="1722203"/>
                </a:xfrm>
                <a:prstGeom prst="rect">
                  <a:avLst/>
                </a:prstGeom>
                <a:blipFill>
                  <a:blip r:embed="rId4"/>
                  <a:stretch>
                    <a:fillRect l="-2228"/>
                  </a:stretch>
                </a:blipFill>
              </p:spPr>
              <p:txBody>
                <a:bodyPr/>
                <a:lstStyle/>
                <a:p>
                  <a:r>
                    <a:rPr lang="zh-CN" altLang="en-US">
                      <a:noFill/>
                    </a:rPr>
                    <a:t> </a:t>
                  </a:r>
                </a:p>
              </p:txBody>
            </p:sp>
          </mc:Fallback>
        </mc:AlternateContent>
        <p:sp>
          <p:nvSpPr>
            <p:cNvPr id="27" name="文本框 26">
              <a:extLst>
                <a:ext uri="{FF2B5EF4-FFF2-40B4-BE49-F238E27FC236}">
                  <a16:creationId xmlns:a16="http://schemas.microsoft.com/office/drawing/2014/main" id="{DF6F2CCD-88F8-A9DC-C728-57A0C82EA882}"/>
                </a:ext>
              </a:extLst>
            </p:cNvPr>
            <p:cNvSpPr txBox="1"/>
            <p:nvPr/>
          </p:nvSpPr>
          <p:spPr>
            <a:xfrm>
              <a:off x="5318876" y="4676702"/>
              <a:ext cx="6856364" cy="369332"/>
            </a:xfrm>
            <a:prstGeom prst="rect">
              <a:avLst/>
            </a:prstGeom>
            <a:noFill/>
          </p:spPr>
          <p:txBody>
            <a:bodyPr wrap="none" rtlCol="0">
              <a:spAutoFit/>
            </a:bodyPr>
            <a:lstStyle/>
            <a:p>
              <a:r>
                <a:rPr lang="zh-CN" altLang="en-US" b="1" dirty="0"/>
                <a:t>关键参数</a:t>
              </a:r>
              <a:r>
                <a:rPr lang="en-US" altLang="zh-CN" b="1" dirty="0"/>
                <a:t>T</a:t>
              </a:r>
              <a:r>
                <a:rPr lang="zh-CN" altLang="en-US" b="1" dirty="0"/>
                <a:t>定义</a:t>
              </a:r>
              <a:r>
                <a:rPr lang="en-US" altLang="zh-CN" dirty="0"/>
                <a:t>: </a:t>
              </a:r>
              <a:r>
                <a:rPr lang="zh-CN" altLang="en-US" dirty="0"/>
                <a:t>达到对</a:t>
              </a:r>
              <a:r>
                <a:rPr lang="en-US" altLang="zh-CN" dirty="0"/>
                <a:t>1gD</a:t>
              </a:r>
              <a:r>
                <a:rPr lang="zh-CN" altLang="en-US" dirty="0"/>
                <a:t>磁荷量</a:t>
              </a:r>
              <a:r>
                <a:rPr lang="en-US" altLang="zh-CN" dirty="0"/>
                <a:t>3σ</a:t>
              </a:r>
              <a:r>
                <a:rPr lang="zh-CN" altLang="en-US" dirty="0"/>
                <a:t>检测显著度所需要的检测时间</a:t>
              </a:r>
            </a:p>
          </p:txBody>
        </p:sp>
        <p:pic>
          <p:nvPicPr>
            <p:cNvPr id="29" name="图片 28">
              <a:extLst>
                <a:ext uri="{FF2B5EF4-FFF2-40B4-BE49-F238E27FC236}">
                  <a16:creationId xmlns:a16="http://schemas.microsoft.com/office/drawing/2014/main" id="{C6C2A61E-F499-F235-21C0-9B146CF80175}"/>
                </a:ext>
              </a:extLst>
            </p:cNvPr>
            <p:cNvPicPr>
              <a:picLocks noChangeAspect="1"/>
            </p:cNvPicPr>
            <p:nvPr/>
          </p:nvPicPr>
          <p:blipFill>
            <a:blip r:embed="rId5"/>
            <a:stretch>
              <a:fillRect/>
            </a:stretch>
          </p:blipFill>
          <p:spPr>
            <a:xfrm>
              <a:off x="5185501" y="2339150"/>
              <a:ext cx="3391248" cy="2318197"/>
            </a:xfrm>
            <a:prstGeom prst="rect">
              <a:avLst/>
            </a:prstGeom>
          </p:spPr>
        </p:pic>
        <p:pic>
          <p:nvPicPr>
            <p:cNvPr id="31" name="图片 30">
              <a:extLst>
                <a:ext uri="{FF2B5EF4-FFF2-40B4-BE49-F238E27FC236}">
                  <a16:creationId xmlns:a16="http://schemas.microsoft.com/office/drawing/2014/main" id="{E2386D52-40D7-9248-6B52-7A2CBABA9A0C}"/>
                </a:ext>
              </a:extLst>
            </p:cNvPr>
            <p:cNvPicPr>
              <a:picLocks noChangeAspect="1"/>
            </p:cNvPicPr>
            <p:nvPr/>
          </p:nvPicPr>
          <p:blipFill>
            <a:blip r:embed="rId6"/>
            <a:stretch>
              <a:fillRect/>
            </a:stretch>
          </p:blipFill>
          <p:spPr>
            <a:xfrm>
              <a:off x="8682166" y="2339150"/>
              <a:ext cx="3250537" cy="2198416"/>
            </a:xfrm>
            <a:prstGeom prst="rect">
              <a:avLst/>
            </a:prstGeom>
          </p:spPr>
        </p:pic>
      </p:grpSp>
    </p:spTree>
    <p:extLst>
      <p:ext uri="{BB962C8B-B14F-4D97-AF65-F5344CB8AC3E}">
        <p14:creationId xmlns:p14="http://schemas.microsoft.com/office/powerpoint/2010/main" val="2271132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53F87-516F-007C-33D9-19640ADAD6B1}"/>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8762D44B-3242-5546-4F81-312DE1BBE563}"/>
              </a:ext>
            </a:extLst>
          </p:cNvPr>
          <p:cNvSpPr/>
          <p:nvPr/>
        </p:nvSpPr>
        <p:spPr>
          <a:xfrm>
            <a:off x="0" y="6980"/>
            <a:ext cx="12192000" cy="8169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2500" b="1" dirty="0">
                <a:latin typeface="Adobe Gothic Std B" panose="020B0800000000000000" pitchFamily="34" charset="-128"/>
              </a:rPr>
              <a:t> 噪声来源与分析</a:t>
            </a:r>
            <a:r>
              <a:rPr lang="en-US" altLang="zh-CN" sz="2500" b="1" dirty="0">
                <a:latin typeface="Adobe Gothic Std B" panose="020B0800000000000000" pitchFamily="34" charset="-128"/>
              </a:rPr>
              <a:t>-</a:t>
            </a:r>
            <a:r>
              <a:rPr lang="zh-CN" altLang="en-US" sz="2500" b="1" dirty="0">
                <a:latin typeface="Adobe Gothic Std B" panose="020B0800000000000000" pitchFamily="34" charset="-128"/>
              </a:rPr>
              <a:t>总览</a:t>
            </a:r>
          </a:p>
        </p:txBody>
      </p:sp>
      <mc:AlternateContent xmlns:mc="http://schemas.openxmlformats.org/markup-compatibility/2006" xmlns:a14="http://schemas.microsoft.com/office/drawing/2010/main">
        <mc:Choice Requires="a14">
          <p:graphicFrame>
            <p:nvGraphicFramePr>
              <p:cNvPr id="3" name="表格 2">
                <a:extLst>
                  <a:ext uri="{FF2B5EF4-FFF2-40B4-BE49-F238E27FC236}">
                    <a16:creationId xmlns:a16="http://schemas.microsoft.com/office/drawing/2014/main" id="{2CBB6BC8-9744-27F4-BFA6-FDAA185FEE45}"/>
                  </a:ext>
                </a:extLst>
              </p:cNvPr>
              <p:cNvGraphicFramePr>
                <a:graphicFrameLocks noGrp="1"/>
              </p:cNvGraphicFramePr>
              <p:nvPr>
                <p:extLst>
                  <p:ext uri="{D42A27DB-BD31-4B8C-83A1-F6EECF244321}">
                    <p14:modId xmlns:p14="http://schemas.microsoft.com/office/powerpoint/2010/main" val="4153565970"/>
                  </p:ext>
                </p:extLst>
              </p:nvPr>
            </p:nvGraphicFramePr>
            <p:xfrm>
              <a:off x="474650" y="984912"/>
              <a:ext cx="8142735" cy="5544344"/>
            </p:xfrm>
            <a:graphic>
              <a:graphicData uri="http://schemas.openxmlformats.org/drawingml/2006/table">
                <a:tbl>
                  <a:tblPr firstRow="1" bandRow="1">
                    <a:tableStyleId>{5C22544A-7EE6-4342-B048-85BDC9FD1C3A}</a:tableStyleId>
                  </a:tblPr>
                  <a:tblGrid>
                    <a:gridCol w="2046735">
                      <a:extLst>
                        <a:ext uri="{9D8B030D-6E8A-4147-A177-3AD203B41FA5}">
                          <a16:colId xmlns:a16="http://schemas.microsoft.com/office/drawing/2014/main" val="4188186171"/>
                        </a:ext>
                      </a:extLst>
                    </a:gridCol>
                    <a:gridCol w="2032000">
                      <a:extLst>
                        <a:ext uri="{9D8B030D-6E8A-4147-A177-3AD203B41FA5}">
                          <a16:colId xmlns:a16="http://schemas.microsoft.com/office/drawing/2014/main" val="2062278091"/>
                        </a:ext>
                      </a:extLst>
                    </a:gridCol>
                    <a:gridCol w="2032000">
                      <a:extLst>
                        <a:ext uri="{9D8B030D-6E8A-4147-A177-3AD203B41FA5}">
                          <a16:colId xmlns:a16="http://schemas.microsoft.com/office/drawing/2014/main" val="2198938522"/>
                        </a:ext>
                      </a:extLst>
                    </a:gridCol>
                    <a:gridCol w="2032000">
                      <a:extLst>
                        <a:ext uri="{9D8B030D-6E8A-4147-A177-3AD203B41FA5}">
                          <a16:colId xmlns:a16="http://schemas.microsoft.com/office/drawing/2014/main" val="1370908547"/>
                        </a:ext>
                      </a:extLst>
                    </a:gridCol>
                  </a:tblGrid>
                  <a:tr h="355967">
                    <a:tc>
                      <a:txBody>
                        <a:bodyPr/>
                        <a:lstStyle/>
                        <a:p>
                          <a:r>
                            <a:rPr lang="zh-CN" altLang="en-US" dirty="0"/>
                            <a:t>来源</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dirty="0"/>
                            <a:t>说明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𝝈</m:t>
                                    </m:r>
                                  </m:e>
                                  <m:sub>
                                    <m:r>
                                      <a:rPr lang="en-US" altLang="zh-CN" b="1" i="1" smtClean="0">
                                        <a:latin typeface="Cambria Math" panose="02040503050406030204" pitchFamily="18" charset="0"/>
                                      </a:rPr>
                                      <m:t>𝟎</m:t>
                                    </m:r>
                                  </m:sub>
                                </m:sSub>
                                <m:r>
                                  <a:rPr lang="en-US" altLang="zh-CN" b="1" i="1" smtClean="0">
                                    <a:latin typeface="Cambria Math" panose="02040503050406030204" pitchFamily="18" charset="0"/>
                                  </a:rPr>
                                  <m:t>(</m:t>
                                </m:r>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𝒈</m:t>
                                    </m:r>
                                  </m:e>
                                  <m:sub>
                                    <m:r>
                                      <a:rPr lang="en-US" altLang="zh-CN" b="1" i="1" smtClean="0">
                                        <a:latin typeface="Cambria Math" panose="02040503050406030204" pitchFamily="18" charset="0"/>
                                      </a:rPr>
                                      <m:t>𝑫</m:t>
                                    </m:r>
                                  </m:sub>
                                </m:sSub>
                                <m:r>
                                  <a:rPr lang="en-US" altLang="zh-CN" b="1" i="1" smtClean="0">
                                    <a:latin typeface="Cambria Math" panose="02040503050406030204" pitchFamily="18" charset="0"/>
                                  </a:rPr>
                                  <m:t>)</m:t>
                                </m:r>
                              </m:oMath>
                            </m:oMathPara>
                          </a14:m>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altLang="zh-CN" i="1" dirty="0" smtClean="0">
                                    <a:latin typeface="Cambria Math" panose="02040503050406030204" pitchFamily="18" charset="0"/>
                                  </a:rPr>
                                  <m:t>𝑇</m:t>
                                </m:r>
                                <m:r>
                                  <a:rPr lang="en-US" altLang="zh-CN" b="1" i="1" dirty="0" smtClean="0">
                                    <a:latin typeface="Cambria Math" panose="02040503050406030204" pitchFamily="18" charset="0"/>
                                  </a:rPr>
                                  <m:t>(</m:t>
                                </m:r>
                                <m:r>
                                  <a:rPr lang="en-US" altLang="zh-CN" b="1" i="1" dirty="0" smtClean="0">
                                    <a:latin typeface="Cambria Math" panose="02040503050406030204" pitchFamily="18" charset="0"/>
                                  </a:rPr>
                                  <m:t>𝒔</m:t>
                                </m:r>
                                <m:r>
                                  <a:rPr lang="en-US" altLang="zh-CN" b="1" i="1" dirty="0" smtClean="0">
                                    <a:latin typeface="Cambria Math" panose="02040503050406030204" pitchFamily="18" charset="0"/>
                                  </a:rPr>
                                  <m:t>)</m:t>
                                </m:r>
                              </m:oMath>
                            </m:oMathPara>
                          </a14:m>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01171592"/>
                      </a:ext>
                    </a:extLst>
                  </a:tr>
                  <a:tr h="877726">
                    <a:tc>
                      <a:txBody>
                        <a:bodyPr/>
                        <a:lstStyle/>
                        <a:p>
                          <a:r>
                            <a:rPr lang="zh-CN" altLang="en-US" b="1" dirty="0"/>
                            <a:t>线圈热噪声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1600" dirty="0">
                              <a:latin typeface="Times New Roman" panose="02020603050405020304" pitchFamily="18" charset="0"/>
                              <a:cs typeface="Times New Roman" panose="02020603050405020304" pitchFamily="18" charset="0"/>
                            </a:rPr>
                            <a:t>来源于线圈的交流电阻</a:t>
                          </a:r>
                          <a:r>
                            <a:rPr lang="en-US" altLang="zh-CN" sz="1600" dirty="0">
                              <a:latin typeface="Times New Roman" panose="02020603050405020304" pitchFamily="18" charset="0"/>
                              <a:cs typeface="Times New Roman" panose="02020603050405020304" pitchFamily="18" charset="0"/>
                            </a:rPr>
                            <a:t>,Johnson Model</a:t>
                          </a:r>
                          <a:endParaRPr lang="zh-CN" alt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800" b="1" i="1" kern="1200" dirty="0" smtClean="0">
                                    <a:solidFill>
                                      <a:schemeClr val="dk1"/>
                                    </a:solidFill>
                                    <a:effectLst/>
                                    <a:latin typeface="Cambria Math" panose="02040503050406030204" pitchFamily="18" charset="0"/>
                                    <a:ea typeface="+mn-ea"/>
                                    <a:cs typeface="+mn-cs"/>
                                  </a:rPr>
                                  <m:t>𝟐𝟒</m:t>
                                </m:r>
                                <m:r>
                                  <a:rPr lang="en-US" altLang="zh-CN" sz="1800" b="1" i="1" kern="1200" dirty="0" smtClean="0">
                                    <a:solidFill>
                                      <a:schemeClr val="dk1"/>
                                    </a:solidFill>
                                    <a:effectLst/>
                                    <a:latin typeface="Cambria Math" panose="02040503050406030204" pitchFamily="18" charset="0"/>
                                    <a:ea typeface="+mn-ea"/>
                                    <a:cs typeface="+mn-cs"/>
                                  </a:rPr>
                                  <m:t>.</m:t>
                                </m:r>
                                <m:r>
                                  <a:rPr lang="en-US" altLang="zh-CN" sz="1800" b="1" i="1" kern="1200" dirty="0" smtClean="0">
                                    <a:solidFill>
                                      <a:schemeClr val="dk1"/>
                                    </a:solidFill>
                                    <a:effectLst/>
                                    <a:latin typeface="Cambria Math" panose="02040503050406030204" pitchFamily="18" charset="0"/>
                                    <a:ea typeface="+mn-ea"/>
                                    <a:cs typeface="+mn-cs"/>
                                  </a:rPr>
                                  <m:t>𝟔𝟒</m:t>
                                </m:r>
                              </m:oMath>
                            </m:oMathPara>
                          </a14:m>
                          <a:endParaRPr lang="zh-CN" altLang="en-US" sz="1800" b="1" kern="1200" dirty="0">
                            <a:solidFill>
                              <a:schemeClr val="dk1"/>
                            </a:solidFill>
                            <a:effectLst/>
                            <a:latin typeface="+mn-lt"/>
                            <a:ea typeface="+mn-ea"/>
                            <a:cs typeface="+mn-cs"/>
                          </a:endParaRPr>
                        </a:p>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altLang="zh-CN" sz="1800" b="1" i="1" kern="1200" dirty="0" smtClean="0">
                                    <a:solidFill>
                                      <a:schemeClr val="dk1"/>
                                    </a:solidFill>
                                    <a:effectLst/>
                                    <a:latin typeface="Cambria Math" panose="02040503050406030204" pitchFamily="18" charset="0"/>
                                    <a:ea typeface="+mn-ea"/>
                                    <a:cs typeface="+mn-cs"/>
                                  </a:rPr>
                                  <m:t>𝟓𝟒𝟔𝟔</m:t>
                                </m:r>
                                <m:r>
                                  <a:rPr lang="en-US" altLang="zh-CN" sz="1800" b="1" i="1" kern="1200" dirty="0" smtClean="0">
                                    <a:solidFill>
                                      <a:schemeClr val="dk1"/>
                                    </a:solidFill>
                                    <a:effectLst/>
                                    <a:latin typeface="Cambria Math" panose="02040503050406030204" pitchFamily="18" charset="0"/>
                                    <a:ea typeface="+mn-ea"/>
                                    <a:cs typeface="+mn-cs"/>
                                  </a:rPr>
                                  <m:t>.</m:t>
                                </m:r>
                                <m:r>
                                  <a:rPr lang="en-US" altLang="zh-CN" sz="1800" b="1" i="1" kern="1200" dirty="0" smtClean="0">
                                    <a:solidFill>
                                      <a:schemeClr val="dk1"/>
                                    </a:solidFill>
                                    <a:effectLst/>
                                    <a:latin typeface="Cambria Math" panose="02040503050406030204" pitchFamily="18" charset="0"/>
                                    <a:ea typeface="+mn-ea"/>
                                    <a:cs typeface="+mn-cs"/>
                                  </a:rPr>
                                  <m:t>𝟎𝟏</m:t>
                                </m:r>
                              </m:oMath>
                            </m:oMathPara>
                          </a14:m>
                          <a:endParaRPr lang="zh-CN"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66863581"/>
                      </a:ext>
                    </a:extLst>
                  </a:tr>
                  <a:tr h="877726">
                    <a:tc>
                      <a:txBody>
                        <a:bodyPr/>
                        <a:lstStyle/>
                        <a:p>
                          <a:r>
                            <a:rPr lang="zh-CN" altLang="en-US" b="1" dirty="0"/>
                            <a:t>环境电磁波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1600" dirty="0">
                              <a:latin typeface="Times New Roman" panose="02020603050405020304" pitchFamily="18" charset="0"/>
                              <a:cs typeface="Times New Roman" panose="02020603050405020304" pitchFamily="18" charset="0"/>
                            </a:rPr>
                            <a:t>来源于地磁场</a:t>
                          </a:r>
                          <a:r>
                            <a:rPr lang="en-US" altLang="zh-CN" sz="1600" dirty="0">
                              <a:latin typeface="Times New Roman" panose="02020603050405020304" pitchFamily="18" charset="0"/>
                              <a:cs typeface="Times New Roman" panose="02020603050405020304" pitchFamily="18" charset="0"/>
                            </a:rPr>
                            <a:t>,</a:t>
                          </a:r>
                          <a:r>
                            <a:rPr lang="zh-CN" altLang="en-US" sz="1600" dirty="0">
                              <a:latin typeface="Times New Roman" panose="02020603050405020304" pitchFamily="18" charset="0"/>
                              <a:cs typeface="Times New Roman" panose="02020603050405020304" pitchFamily="18" charset="0"/>
                            </a:rPr>
                            <a:t>电器等对于线圈的影响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800" b="1" i="1" kern="1200" dirty="0" smtClean="0">
                                    <a:solidFill>
                                      <a:schemeClr val="dk1"/>
                                    </a:solidFill>
                                    <a:effectLst/>
                                    <a:latin typeface="Cambria Math" panose="02040503050406030204" pitchFamily="18" charset="0"/>
                                    <a:ea typeface="+mn-ea"/>
                                    <a:cs typeface="+mn-cs"/>
                                  </a:rPr>
                                  <m:t>𝟏𝟒</m:t>
                                </m:r>
                                <m:r>
                                  <a:rPr lang="en-US" altLang="zh-CN" sz="1800" b="1" i="1" kern="1200" dirty="0" smtClean="0">
                                    <a:solidFill>
                                      <a:schemeClr val="dk1"/>
                                    </a:solidFill>
                                    <a:effectLst/>
                                    <a:latin typeface="Cambria Math" panose="02040503050406030204" pitchFamily="18" charset="0"/>
                                    <a:ea typeface="+mn-ea"/>
                                    <a:cs typeface="+mn-cs"/>
                                  </a:rPr>
                                  <m:t>.</m:t>
                                </m:r>
                                <m:r>
                                  <a:rPr lang="en-US" altLang="zh-CN" sz="1800" b="1" i="1" kern="1200" dirty="0" smtClean="0">
                                    <a:solidFill>
                                      <a:schemeClr val="dk1"/>
                                    </a:solidFill>
                                    <a:effectLst/>
                                    <a:latin typeface="Cambria Math" panose="02040503050406030204" pitchFamily="18" charset="0"/>
                                    <a:ea typeface="+mn-ea"/>
                                    <a:cs typeface="+mn-cs"/>
                                  </a:rPr>
                                  <m:t>𝟑𝟓</m:t>
                                </m:r>
                              </m:oMath>
                            </m:oMathPara>
                          </a14:m>
                          <a:endParaRPr lang="zh-CN" altLang="en-US" sz="1800" b="1" kern="1200" dirty="0">
                            <a:solidFill>
                              <a:schemeClr val="dk1"/>
                            </a:solidFill>
                            <a:effectLst/>
                            <a:latin typeface="+mn-lt"/>
                            <a:ea typeface="+mn-ea"/>
                            <a:cs typeface="+mn-cs"/>
                          </a:endParaRPr>
                        </a:p>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altLang="zh-CN" sz="1800" b="1" i="1" kern="1200" dirty="0" smtClean="0">
                                    <a:solidFill>
                                      <a:schemeClr val="dk1"/>
                                    </a:solidFill>
                                    <a:effectLst/>
                                    <a:latin typeface="Cambria Math" panose="02040503050406030204" pitchFamily="18" charset="0"/>
                                    <a:ea typeface="+mn-ea"/>
                                    <a:cs typeface="+mn-cs"/>
                                  </a:rPr>
                                  <m:t>𝟏𝟖𝟓𝟑</m:t>
                                </m:r>
                                <m:r>
                                  <a:rPr lang="en-US" altLang="zh-CN" sz="1800" b="1" i="1" kern="1200" dirty="0" smtClean="0">
                                    <a:solidFill>
                                      <a:schemeClr val="dk1"/>
                                    </a:solidFill>
                                    <a:effectLst/>
                                    <a:latin typeface="Cambria Math" panose="02040503050406030204" pitchFamily="18" charset="0"/>
                                    <a:ea typeface="+mn-ea"/>
                                    <a:cs typeface="+mn-cs"/>
                                  </a:rPr>
                                  <m:t>.</m:t>
                                </m:r>
                                <m:r>
                                  <a:rPr lang="en-US" altLang="zh-CN" sz="1800" b="1" i="1" kern="1200" dirty="0" smtClean="0">
                                    <a:solidFill>
                                      <a:schemeClr val="dk1"/>
                                    </a:solidFill>
                                    <a:effectLst/>
                                    <a:latin typeface="Cambria Math" panose="02040503050406030204" pitchFamily="18" charset="0"/>
                                    <a:ea typeface="+mn-ea"/>
                                    <a:cs typeface="+mn-cs"/>
                                  </a:rPr>
                                  <m:t>𝟑𝟎</m:t>
                                </m:r>
                              </m:oMath>
                            </m:oMathPara>
                          </a14:m>
                          <a:endParaRPr lang="zh-CN"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77882885"/>
                      </a:ext>
                    </a:extLst>
                  </a:tr>
                  <a:tr h="1141044">
                    <a:tc>
                      <a:txBody>
                        <a:bodyPr/>
                        <a:lstStyle/>
                        <a:p>
                          <a:r>
                            <a:rPr lang="zh-CN" altLang="en-US" b="1" dirty="0"/>
                            <a:t>导轨振动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1600" dirty="0">
                              <a:latin typeface="Times New Roman" panose="02020603050405020304" pitchFamily="18" charset="0"/>
                              <a:cs typeface="Times New Roman" panose="02020603050405020304" pitchFamily="18" charset="0"/>
                            </a:rPr>
                            <a:t>对带有磁矩的样品</a:t>
                          </a:r>
                          <a:r>
                            <a:rPr lang="en-US" altLang="zh-CN" sz="1600" dirty="0">
                              <a:latin typeface="Times New Roman" panose="02020603050405020304" pitchFamily="18" charset="0"/>
                              <a:cs typeface="Times New Roman" panose="02020603050405020304" pitchFamily="18" charset="0"/>
                            </a:rPr>
                            <a:t>,</a:t>
                          </a:r>
                          <a:r>
                            <a:rPr lang="zh-CN" altLang="en-US" sz="1600" dirty="0">
                              <a:latin typeface="Times New Roman" panose="02020603050405020304" pitchFamily="18" charset="0"/>
                              <a:cs typeface="Times New Roman" panose="02020603050405020304" pitchFamily="18" charset="0"/>
                            </a:rPr>
                            <a:t>其穿过线圈时由于导轨振动造成积分值不为</a:t>
                          </a:r>
                          <a:r>
                            <a:rPr lang="en-US" altLang="zh-CN" sz="1600" dirty="0">
                              <a:latin typeface="Times New Roman" panose="02020603050405020304" pitchFamily="18" charset="0"/>
                              <a:cs typeface="Times New Roman" panose="02020603050405020304" pitchFamily="18" charset="0"/>
                            </a:rPr>
                            <a:t>0</a:t>
                          </a:r>
                          <a:endParaRPr lang="zh-CN" alt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800" b="1" i="1" kern="1200" dirty="0" smtClean="0">
                                    <a:solidFill>
                                      <a:schemeClr val="dk1"/>
                                    </a:solidFill>
                                    <a:effectLst/>
                                    <a:latin typeface="Cambria Math" panose="02040503050406030204" pitchFamily="18" charset="0"/>
                                    <a:ea typeface="+mn-ea"/>
                                    <a:cs typeface="+mn-cs"/>
                                  </a:rPr>
                                  <m:t>𝟏𝟒</m:t>
                                </m:r>
                                <m:r>
                                  <a:rPr lang="en-US" altLang="zh-CN" sz="1800" b="1" i="1" kern="1200" dirty="0" smtClean="0">
                                    <a:solidFill>
                                      <a:schemeClr val="dk1"/>
                                    </a:solidFill>
                                    <a:effectLst/>
                                    <a:latin typeface="Cambria Math" panose="02040503050406030204" pitchFamily="18" charset="0"/>
                                    <a:ea typeface="+mn-ea"/>
                                    <a:cs typeface="+mn-cs"/>
                                  </a:rPr>
                                  <m:t>.</m:t>
                                </m:r>
                                <m:r>
                                  <a:rPr lang="en-US" altLang="zh-CN" sz="1800" b="1" i="1" kern="1200" dirty="0" smtClean="0">
                                    <a:solidFill>
                                      <a:schemeClr val="dk1"/>
                                    </a:solidFill>
                                    <a:effectLst/>
                                    <a:latin typeface="Cambria Math" panose="02040503050406030204" pitchFamily="18" charset="0"/>
                                    <a:ea typeface="+mn-ea"/>
                                    <a:cs typeface="+mn-cs"/>
                                  </a:rPr>
                                  <m:t>𝟖𝟎</m:t>
                                </m:r>
                              </m:oMath>
                            </m:oMathPara>
                          </a14:m>
                          <a:endParaRPr lang="zh-CN" alt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800" b="1" kern="1200" dirty="0">
                            <a:solidFill>
                              <a:schemeClr val="dk1"/>
                            </a:solidFill>
                            <a:effectLst/>
                            <a:latin typeface="+mn-lt"/>
                            <a:ea typeface="+mn-ea"/>
                            <a:cs typeface="+mn-cs"/>
                          </a:endParaRPr>
                        </a:p>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altLang="zh-CN" sz="1800" b="1" i="1" kern="1200" dirty="0" smtClean="0">
                                    <a:solidFill>
                                      <a:schemeClr val="dk1"/>
                                    </a:solidFill>
                                    <a:effectLst/>
                                    <a:latin typeface="Cambria Math" panose="02040503050406030204" pitchFamily="18" charset="0"/>
                                    <a:ea typeface="+mn-ea"/>
                                    <a:cs typeface="+mn-cs"/>
                                  </a:rPr>
                                  <m:t>𝟏𝟗𝟕𝟐</m:t>
                                </m:r>
                                <m:r>
                                  <a:rPr lang="en-US" altLang="zh-CN" sz="1800" b="1" i="1" kern="1200" dirty="0" smtClean="0">
                                    <a:solidFill>
                                      <a:schemeClr val="dk1"/>
                                    </a:solidFill>
                                    <a:effectLst/>
                                    <a:latin typeface="Cambria Math" panose="02040503050406030204" pitchFamily="18" charset="0"/>
                                    <a:ea typeface="+mn-ea"/>
                                    <a:cs typeface="+mn-cs"/>
                                  </a:rPr>
                                  <m:t>.</m:t>
                                </m:r>
                                <m:r>
                                  <a:rPr lang="en-US" altLang="zh-CN" sz="1800" b="1" i="1" kern="1200" dirty="0" smtClean="0">
                                    <a:solidFill>
                                      <a:schemeClr val="dk1"/>
                                    </a:solidFill>
                                    <a:effectLst/>
                                    <a:latin typeface="Cambria Math" panose="02040503050406030204" pitchFamily="18" charset="0"/>
                                    <a:ea typeface="+mn-ea"/>
                                    <a:cs typeface="+mn-cs"/>
                                  </a:rPr>
                                  <m:t>𝟒𝟖</m:t>
                                </m:r>
                              </m:oMath>
                            </m:oMathPara>
                          </a14:m>
                          <a:endParaRPr lang="zh-CN"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685533"/>
                      </a:ext>
                    </a:extLst>
                  </a:tr>
                  <a:tr h="1141044">
                    <a:tc>
                      <a:txBody>
                        <a:bodyPr/>
                        <a:lstStyle/>
                        <a:p>
                          <a:r>
                            <a:rPr lang="zh-CN" altLang="en-US" b="1" dirty="0"/>
                            <a:t>时间精度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1600" dirty="0">
                              <a:latin typeface="Times New Roman" panose="02020603050405020304" pitchFamily="18" charset="0"/>
                              <a:cs typeface="Times New Roman" panose="02020603050405020304" pitchFamily="18" charset="0"/>
                            </a:rPr>
                            <a:t>对带有磁矩的样品</a:t>
                          </a:r>
                          <a:r>
                            <a:rPr lang="en-US" altLang="zh-CN" sz="1600" dirty="0">
                              <a:latin typeface="Times New Roman" panose="02020603050405020304" pitchFamily="18" charset="0"/>
                              <a:cs typeface="Times New Roman" panose="02020603050405020304" pitchFamily="18" charset="0"/>
                            </a:rPr>
                            <a:t>,</a:t>
                          </a:r>
                          <a:r>
                            <a:rPr lang="zh-CN" altLang="en-US" sz="1600" dirty="0">
                              <a:latin typeface="Times New Roman" panose="02020603050405020304" pitchFamily="18" charset="0"/>
                              <a:cs typeface="Times New Roman" panose="02020603050405020304" pitchFamily="18" charset="0"/>
                            </a:rPr>
                            <a:t>由于积分时间窗口不对称</a:t>
                          </a:r>
                          <a:r>
                            <a:rPr lang="en-US" altLang="zh-CN" sz="1600" dirty="0">
                              <a:latin typeface="Times New Roman" panose="02020603050405020304" pitchFamily="18" charset="0"/>
                              <a:cs typeface="Times New Roman" panose="02020603050405020304" pitchFamily="18" charset="0"/>
                            </a:rPr>
                            <a:t>,</a:t>
                          </a:r>
                          <a:r>
                            <a:rPr lang="zh-CN" altLang="en-US" sz="1600" dirty="0">
                              <a:latin typeface="Times New Roman" panose="02020603050405020304" pitchFamily="18" charset="0"/>
                              <a:cs typeface="Times New Roman" panose="02020603050405020304" pitchFamily="18" charset="0"/>
                            </a:rPr>
                            <a:t>导致积分值不为</a:t>
                          </a:r>
                          <a:r>
                            <a:rPr lang="en-US" altLang="zh-CN" sz="1600" dirty="0">
                              <a:latin typeface="Times New Roman" panose="02020603050405020304" pitchFamily="18" charset="0"/>
                              <a:cs typeface="Times New Roman" panose="02020603050405020304" pitchFamily="18" charset="0"/>
                            </a:rPr>
                            <a:t>0</a:t>
                          </a:r>
                          <a:endParaRPr lang="zh-CN" alt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&lt;</m:t>
                                </m:r>
                                <m:sSup>
                                  <m:sSupPr>
                                    <m:ctrlPr>
                                      <a:rPr lang="en-US" altLang="zh-CN" b="1" i="1" smtClean="0">
                                        <a:latin typeface="Cambria Math" panose="02040503050406030204" pitchFamily="18" charset="0"/>
                                      </a:rPr>
                                    </m:ctrlPr>
                                  </m:sSupPr>
                                  <m:e>
                                    <m:r>
                                      <a:rPr lang="en-US" altLang="zh-CN" b="1" i="1" smtClean="0">
                                        <a:latin typeface="Cambria Math" panose="02040503050406030204" pitchFamily="18" charset="0"/>
                                      </a:rPr>
                                      <m:t>𝟏𝟎</m:t>
                                    </m:r>
                                  </m:e>
                                  <m:sup>
                                    <m:r>
                                      <a:rPr lang="en-US" altLang="zh-CN" b="1" i="1" smtClean="0">
                                        <a:latin typeface="Cambria Math" panose="02040503050406030204" pitchFamily="18" charset="0"/>
                                      </a:rPr>
                                      <m:t>−</m:t>
                                    </m:r>
                                    <m:r>
                                      <a:rPr lang="en-US" altLang="zh-CN" b="1" i="1" smtClean="0">
                                        <a:latin typeface="Cambria Math" panose="02040503050406030204" pitchFamily="18" charset="0"/>
                                      </a:rPr>
                                      <m:t>𝟑</m:t>
                                    </m:r>
                                  </m:sup>
                                </m:sSup>
                              </m:oMath>
                            </m:oMathPara>
                          </a14:m>
                          <a:endParaRPr lang="en-US" altLang="zh-CN" b="1" dirty="0"/>
                        </a:p>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&lt;</m:t>
                                </m:r>
                                <m:r>
                                  <a:rPr lang="en-US" altLang="zh-CN" b="1" i="1" smtClean="0">
                                    <a:latin typeface="Cambria Math" panose="02040503050406030204" pitchFamily="18" charset="0"/>
                                  </a:rPr>
                                  <m:t>𝟐</m:t>
                                </m:r>
                                <m:r>
                                  <a:rPr lang="en-US" altLang="zh-CN" b="1" i="1" smtClean="0">
                                    <a:latin typeface="Cambria Math" panose="02040503050406030204" pitchFamily="18" charset="0"/>
                                  </a:rPr>
                                  <m:t>×</m:t>
                                </m:r>
                                <m:sSup>
                                  <m:sSupPr>
                                    <m:ctrlPr>
                                      <a:rPr lang="en-US" altLang="zh-CN" b="1" i="1" smtClean="0">
                                        <a:latin typeface="Cambria Math" panose="02040503050406030204" pitchFamily="18" charset="0"/>
                                      </a:rPr>
                                    </m:ctrlPr>
                                  </m:sSupPr>
                                  <m:e>
                                    <m:r>
                                      <a:rPr lang="en-US" altLang="zh-CN" b="1" i="1" smtClean="0">
                                        <a:latin typeface="Cambria Math" panose="02040503050406030204" pitchFamily="18" charset="0"/>
                                      </a:rPr>
                                      <m:t>𝟏𝟎</m:t>
                                    </m:r>
                                  </m:e>
                                  <m:sup>
                                    <m:r>
                                      <a:rPr lang="en-US" altLang="zh-CN" b="1" i="1" smtClean="0">
                                        <a:latin typeface="Cambria Math" panose="02040503050406030204" pitchFamily="18" charset="0"/>
                                      </a:rPr>
                                      <m:t>−</m:t>
                                    </m:r>
                                    <m:r>
                                      <a:rPr lang="en-US" altLang="zh-CN" b="1" i="1" smtClean="0">
                                        <a:latin typeface="Cambria Math" panose="02040503050406030204" pitchFamily="18" charset="0"/>
                                      </a:rPr>
                                      <m:t>𝟔</m:t>
                                    </m:r>
                                  </m:sup>
                                </m:sSup>
                              </m:oMath>
                            </m:oMathPara>
                          </a14:m>
                          <a:endParaRPr lang="zh-CN"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5139736"/>
                      </a:ext>
                    </a:extLst>
                  </a:tr>
                  <a:tr h="1141044">
                    <a:tc>
                      <a:txBody>
                        <a:bodyPr/>
                        <a:lstStyle/>
                        <a:p>
                          <a:r>
                            <a:rPr lang="zh-CN" altLang="en-US" b="1" dirty="0"/>
                            <a:t>样品磁矩涨落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1600" dirty="0">
                              <a:latin typeface="Times New Roman" panose="02020603050405020304" pitchFamily="18" charset="0"/>
                              <a:cs typeface="Times New Roman" panose="02020603050405020304" pitchFamily="18" charset="0"/>
                            </a:rPr>
                            <a:t>对带有磁矩的样品</a:t>
                          </a:r>
                          <a:r>
                            <a:rPr lang="en-US" altLang="zh-CN" sz="1600" dirty="0">
                              <a:latin typeface="Times New Roman" panose="02020603050405020304" pitchFamily="18" charset="0"/>
                              <a:cs typeface="Times New Roman" panose="02020603050405020304" pitchFamily="18" charset="0"/>
                            </a:rPr>
                            <a:t>,</a:t>
                          </a:r>
                          <a:r>
                            <a:rPr lang="zh-CN" altLang="en-US" sz="1600" dirty="0">
                              <a:latin typeface="Times New Roman" panose="02020603050405020304" pitchFamily="18" charset="0"/>
                              <a:cs typeface="Times New Roman" panose="02020603050405020304" pitchFamily="18" charset="0"/>
                            </a:rPr>
                            <a:t>如果其磁矩随时间发生变化</a:t>
                          </a:r>
                          <a:r>
                            <a:rPr lang="en-US" altLang="zh-CN" sz="1600" dirty="0">
                              <a:latin typeface="Times New Roman" panose="02020603050405020304" pitchFamily="18" charset="0"/>
                              <a:cs typeface="Times New Roman" panose="02020603050405020304" pitchFamily="18" charset="0"/>
                            </a:rPr>
                            <a:t>,</a:t>
                          </a:r>
                          <a:r>
                            <a:rPr lang="zh-CN" altLang="en-US" sz="1600" dirty="0">
                              <a:latin typeface="Times New Roman" panose="02020603050405020304" pitchFamily="18" charset="0"/>
                              <a:cs typeface="Times New Roman" panose="02020603050405020304" pitchFamily="18" charset="0"/>
                            </a:rPr>
                            <a:t>多次检测积分值不为</a:t>
                          </a:r>
                          <a:r>
                            <a:rPr lang="en-US" altLang="zh-CN" sz="1600" dirty="0">
                              <a:latin typeface="Times New Roman" panose="02020603050405020304" pitchFamily="18" charset="0"/>
                              <a:cs typeface="Times New Roman" panose="02020603050405020304" pitchFamily="18" charset="0"/>
                            </a:rPr>
                            <a:t>0</a:t>
                          </a:r>
                          <a:endParaRPr lang="zh-CN" alt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&lt;</m:t>
                                </m:r>
                                <m:r>
                                  <a:rPr lang="en-US" altLang="zh-CN" b="1" i="1" smtClean="0">
                                    <a:latin typeface="Cambria Math" panose="02040503050406030204" pitchFamily="18" charset="0"/>
                                  </a:rPr>
                                  <m:t>𝟏</m:t>
                                </m:r>
                                <m:sSup>
                                  <m:sSupPr>
                                    <m:ctrlPr>
                                      <a:rPr lang="en-US" altLang="zh-CN" b="1" i="1" smtClean="0">
                                        <a:latin typeface="Cambria Math" panose="02040503050406030204" pitchFamily="18" charset="0"/>
                                      </a:rPr>
                                    </m:ctrlPr>
                                  </m:sSupPr>
                                  <m:e>
                                    <m:r>
                                      <a:rPr lang="en-US" altLang="zh-CN" b="1" i="1" smtClean="0">
                                        <a:latin typeface="Cambria Math" panose="02040503050406030204" pitchFamily="18" charset="0"/>
                                      </a:rPr>
                                      <m:t>𝟎</m:t>
                                    </m:r>
                                  </m:e>
                                  <m:sup>
                                    <m:r>
                                      <a:rPr lang="en-US" altLang="zh-CN" b="1" i="1" smtClean="0">
                                        <a:latin typeface="Cambria Math" panose="02040503050406030204" pitchFamily="18" charset="0"/>
                                      </a:rPr>
                                      <m:t>−</m:t>
                                    </m:r>
                                    <m:r>
                                      <a:rPr lang="en-US" altLang="zh-CN" b="1" i="1" smtClean="0">
                                        <a:latin typeface="Cambria Math" panose="02040503050406030204" pitchFamily="18" charset="0"/>
                                      </a:rPr>
                                      <m:t>𝟒</m:t>
                                    </m:r>
                                  </m:sup>
                                </m:sSup>
                              </m:oMath>
                            </m:oMathPara>
                          </a14:m>
                          <a:endParaRPr lang="zh-CN"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&lt;</m:t>
                                </m:r>
                                <m:r>
                                  <a:rPr lang="en-US" altLang="zh-CN" b="1" i="1" smtClean="0">
                                    <a:latin typeface="Cambria Math" panose="02040503050406030204" pitchFamily="18" charset="0"/>
                                  </a:rPr>
                                  <m:t>𝟐</m:t>
                                </m:r>
                                <m:r>
                                  <a:rPr lang="en-US" altLang="zh-CN" b="1" i="1" smtClean="0">
                                    <a:latin typeface="Cambria Math" panose="02040503050406030204" pitchFamily="18" charset="0"/>
                                  </a:rPr>
                                  <m:t>×</m:t>
                                </m:r>
                                <m:sSup>
                                  <m:sSupPr>
                                    <m:ctrlPr>
                                      <a:rPr lang="en-US" altLang="zh-CN" b="1" i="1" smtClean="0">
                                        <a:latin typeface="Cambria Math" panose="02040503050406030204" pitchFamily="18" charset="0"/>
                                      </a:rPr>
                                    </m:ctrlPr>
                                  </m:sSupPr>
                                  <m:e>
                                    <m:r>
                                      <a:rPr lang="en-US" altLang="zh-CN" b="1" i="1" smtClean="0">
                                        <a:latin typeface="Cambria Math" panose="02040503050406030204" pitchFamily="18" charset="0"/>
                                      </a:rPr>
                                      <m:t>𝟏𝟎</m:t>
                                    </m:r>
                                  </m:e>
                                  <m:sup>
                                    <m:r>
                                      <a:rPr lang="en-US" altLang="zh-CN" b="1" i="1" smtClean="0">
                                        <a:latin typeface="Cambria Math" panose="02040503050406030204" pitchFamily="18" charset="0"/>
                                      </a:rPr>
                                      <m:t>−</m:t>
                                    </m:r>
                                    <m:r>
                                      <a:rPr lang="en-US" altLang="zh-CN" b="1" i="1" smtClean="0">
                                        <a:latin typeface="Cambria Math" panose="02040503050406030204" pitchFamily="18" charset="0"/>
                                      </a:rPr>
                                      <m:t>𝟖</m:t>
                                    </m:r>
                                  </m:sup>
                                </m:sSup>
                              </m:oMath>
                            </m:oMathPara>
                          </a14:m>
                          <a:endParaRPr lang="zh-CN" altLang="en-US" b="1" dirty="0"/>
                        </a:p>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5891041"/>
                      </a:ext>
                    </a:extLst>
                  </a:tr>
                </a:tbl>
              </a:graphicData>
            </a:graphic>
          </p:graphicFrame>
        </mc:Choice>
        <mc:Fallback xmlns="">
          <p:graphicFrame>
            <p:nvGraphicFramePr>
              <p:cNvPr id="3" name="表格 2">
                <a:extLst>
                  <a:ext uri="{FF2B5EF4-FFF2-40B4-BE49-F238E27FC236}">
                    <a16:creationId xmlns:a16="http://schemas.microsoft.com/office/drawing/2014/main" id="{2CBB6BC8-9744-27F4-BFA6-FDAA185FEE45}"/>
                  </a:ext>
                </a:extLst>
              </p:cNvPr>
              <p:cNvGraphicFramePr>
                <a:graphicFrameLocks noGrp="1"/>
              </p:cNvGraphicFramePr>
              <p:nvPr>
                <p:extLst>
                  <p:ext uri="{D42A27DB-BD31-4B8C-83A1-F6EECF244321}">
                    <p14:modId xmlns:p14="http://schemas.microsoft.com/office/powerpoint/2010/main" val="4153565970"/>
                  </p:ext>
                </p:extLst>
              </p:nvPr>
            </p:nvGraphicFramePr>
            <p:xfrm>
              <a:off x="474650" y="984912"/>
              <a:ext cx="8142735" cy="5544344"/>
            </p:xfrm>
            <a:graphic>
              <a:graphicData uri="http://schemas.openxmlformats.org/drawingml/2006/table">
                <a:tbl>
                  <a:tblPr firstRow="1" bandRow="1">
                    <a:tableStyleId>{5C22544A-7EE6-4342-B048-85BDC9FD1C3A}</a:tableStyleId>
                  </a:tblPr>
                  <a:tblGrid>
                    <a:gridCol w="2046735">
                      <a:extLst>
                        <a:ext uri="{9D8B030D-6E8A-4147-A177-3AD203B41FA5}">
                          <a16:colId xmlns:a16="http://schemas.microsoft.com/office/drawing/2014/main" val="4188186171"/>
                        </a:ext>
                      </a:extLst>
                    </a:gridCol>
                    <a:gridCol w="2032000">
                      <a:extLst>
                        <a:ext uri="{9D8B030D-6E8A-4147-A177-3AD203B41FA5}">
                          <a16:colId xmlns:a16="http://schemas.microsoft.com/office/drawing/2014/main" val="2062278091"/>
                        </a:ext>
                      </a:extLst>
                    </a:gridCol>
                    <a:gridCol w="2032000">
                      <a:extLst>
                        <a:ext uri="{9D8B030D-6E8A-4147-A177-3AD203B41FA5}">
                          <a16:colId xmlns:a16="http://schemas.microsoft.com/office/drawing/2014/main" val="2198938522"/>
                        </a:ext>
                      </a:extLst>
                    </a:gridCol>
                    <a:gridCol w="2032000">
                      <a:extLst>
                        <a:ext uri="{9D8B030D-6E8A-4147-A177-3AD203B41FA5}">
                          <a16:colId xmlns:a16="http://schemas.microsoft.com/office/drawing/2014/main" val="1370908547"/>
                        </a:ext>
                      </a:extLst>
                    </a:gridCol>
                  </a:tblGrid>
                  <a:tr h="365760">
                    <a:tc>
                      <a:txBody>
                        <a:bodyPr/>
                        <a:lstStyle/>
                        <a:p>
                          <a:r>
                            <a:rPr lang="zh-CN" altLang="en-US" dirty="0"/>
                            <a:t>来源</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dirty="0"/>
                            <a:t>说明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201502" t="-8333" r="-100901" b="-1421667"/>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300599" t="-8333" r="-599" b="-1421667"/>
                          </a:stretch>
                        </a:blipFill>
                      </a:tcPr>
                    </a:tc>
                    <a:extLst>
                      <a:ext uri="{0D108BD9-81ED-4DB2-BD59-A6C34878D82A}">
                        <a16:rowId xmlns:a16="http://schemas.microsoft.com/office/drawing/2014/main" val="1601171592"/>
                      </a:ext>
                    </a:extLst>
                  </a:tr>
                  <a:tr h="877726">
                    <a:tc>
                      <a:txBody>
                        <a:bodyPr/>
                        <a:lstStyle/>
                        <a:p>
                          <a:r>
                            <a:rPr lang="zh-CN" altLang="en-US" b="1" dirty="0"/>
                            <a:t>线圈热噪声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1600" dirty="0">
                              <a:latin typeface="Times New Roman" panose="02020603050405020304" pitchFamily="18" charset="0"/>
                              <a:cs typeface="Times New Roman" panose="02020603050405020304" pitchFamily="18" charset="0"/>
                            </a:rPr>
                            <a:t>来源于线圈的交流电阻</a:t>
                          </a:r>
                          <a:r>
                            <a:rPr lang="en-US" altLang="zh-CN" sz="1600" dirty="0">
                              <a:latin typeface="Times New Roman" panose="02020603050405020304" pitchFamily="18" charset="0"/>
                              <a:cs typeface="Times New Roman" panose="02020603050405020304" pitchFamily="18" charset="0"/>
                            </a:rPr>
                            <a:t>,Johnson Model</a:t>
                          </a:r>
                          <a:endParaRPr lang="zh-CN" alt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201502" t="-45139" r="-100901" b="-492361"/>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300599" t="-45139" r="-599" b="-492361"/>
                          </a:stretch>
                        </a:blipFill>
                      </a:tcPr>
                    </a:tc>
                    <a:extLst>
                      <a:ext uri="{0D108BD9-81ED-4DB2-BD59-A6C34878D82A}">
                        <a16:rowId xmlns:a16="http://schemas.microsoft.com/office/drawing/2014/main" val="1466863581"/>
                      </a:ext>
                    </a:extLst>
                  </a:tr>
                  <a:tr h="877726">
                    <a:tc>
                      <a:txBody>
                        <a:bodyPr/>
                        <a:lstStyle/>
                        <a:p>
                          <a:r>
                            <a:rPr lang="zh-CN" altLang="en-US" b="1" dirty="0"/>
                            <a:t>环境电磁波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1600" dirty="0">
                              <a:latin typeface="Times New Roman" panose="02020603050405020304" pitchFamily="18" charset="0"/>
                              <a:cs typeface="Times New Roman" panose="02020603050405020304" pitchFamily="18" charset="0"/>
                            </a:rPr>
                            <a:t>来源于地磁场</a:t>
                          </a:r>
                          <a:r>
                            <a:rPr lang="en-US" altLang="zh-CN" sz="1600" dirty="0">
                              <a:latin typeface="Times New Roman" panose="02020603050405020304" pitchFamily="18" charset="0"/>
                              <a:cs typeface="Times New Roman" panose="02020603050405020304" pitchFamily="18" charset="0"/>
                            </a:rPr>
                            <a:t>,</a:t>
                          </a:r>
                          <a:r>
                            <a:rPr lang="zh-CN" altLang="en-US" sz="1600" dirty="0">
                              <a:latin typeface="Times New Roman" panose="02020603050405020304" pitchFamily="18" charset="0"/>
                              <a:cs typeface="Times New Roman" panose="02020603050405020304" pitchFamily="18" charset="0"/>
                            </a:rPr>
                            <a:t>电器等对于线圈的影响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201502" t="-144138" r="-100901" b="-388966"/>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300599" t="-144138" r="-599" b="-388966"/>
                          </a:stretch>
                        </a:blipFill>
                      </a:tcPr>
                    </a:tc>
                    <a:extLst>
                      <a:ext uri="{0D108BD9-81ED-4DB2-BD59-A6C34878D82A}">
                        <a16:rowId xmlns:a16="http://schemas.microsoft.com/office/drawing/2014/main" val="477882885"/>
                      </a:ext>
                    </a:extLst>
                  </a:tr>
                  <a:tr h="1141044">
                    <a:tc>
                      <a:txBody>
                        <a:bodyPr/>
                        <a:lstStyle/>
                        <a:p>
                          <a:r>
                            <a:rPr lang="zh-CN" altLang="en-US" b="1" dirty="0"/>
                            <a:t>导轨振动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1600" dirty="0">
                              <a:latin typeface="Times New Roman" panose="02020603050405020304" pitchFamily="18" charset="0"/>
                              <a:cs typeface="Times New Roman" panose="02020603050405020304" pitchFamily="18" charset="0"/>
                            </a:rPr>
                            <a:t>对带有磁矩的样品</a:t>
                          </a:r>
                          <a:r>
                            <a:rPr lang="en-US" altLang="zh-CN" sz="1600" dirty="0">
                              <a:latin typeface="Times New Roman" panose="02020603050405020304" pitchFamily="18" charset="0"/>
                              <a:cs typeface="Times New Roman" panose="02020603050405020304" pitchFamily="18" charset="0"/>
                            </a:rPr>
                            <a:t>,</a:t>
                          </a:r>
                          <a:r>
                            <a:rPr lang="zh-CN" altLang="en-US" sz="1600" dirty="0">
                              <a:latin typeface="Times New Roman" panose="02020603050405020304" pitchFamily="18" charset="0"/>
                              <a:cs typeface="Times New Roman" panose="02020603050405020304" pitchFamily="18" charset="0"/>
                            </a:rPr>
                            <a:t>其穿过线圈时由于导轨振动造成积分值不为</a:t>
                          </a:r>
                          <a:r>
                            <a:rPr lang="en-US" altLang="zh-CN" sz="1600" dirty="0">
                              <a:latin typeface="Times New Roman" panose="02020603050405020304" pitchFamily="18" charset="0"/>
                              <a:cs typeface="Times New Roman" panose="02020603050405020304" pitchFamily="18" charset="0"/>
                            </a:rPr>
                            <a:t>0</a:t>
                          </a:r>
                          <a:endParaRPr lang="zh-CN" alt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201502" t="-189305" r="-100901" b="-201604"/>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300599" t="-189305" r="-599" b="-201604"/>
                          </a:stretch>
                        </a:blipFill>
                      </a:tcPr>
                    </a:tc>
                    <a:extLst>
                      <a:ext uri="{0D108BD9-81ED-4DB2-BD59-A6C34878D82A}">
                        <a16:rowId xmlns:a16="http://schemas.microsoft.com/office/drawing/2014/main" val="94685533"/>
                      </a:ext>
                    </a:extLst>
                  </a:tr>
                  <a:tr h="1141044">
                    <a:tc>
                      <a:txBody>
                        <a:bodyPr/>
                        <a:lstStyle/>
                        <a:p>
                          <a:r>
                            <a:rPr lang="zh-CN" altLang="en-US" b="1" dirty="0"/>
                            <a:t>时间精度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1600" dirty="0">
                              <a:latin typeface="Times New Roman" panose="02020603050405020304" pitchFamily="18" charset="0"/>
                              <a:cs typeface="Times New Roman" panose="02020603050405020304" pitchFamily="18" charset="0"/>
                            </a:rPr>
                            <a:t>对带有磁矩的样品</a:t>
                          </a:r>
                          <a:r>
                            <a:rPr lang="en-US" altLang="zh-CN" sz="1600" dirty="0">
                              <a:latin typeface="Times New Roman" panose="02020603050405020304" pitchFamily="18" charset="0"/>
                              <a:cs typeface="Times New Roman" panose="02020603050405020304" pitchFamily="18" charset="0"/>
                            </a:rPr>
                            <a:t>,</a:t>
                          </a:r>
                          <a:r>
                            <a:rPr lang="zh-CN" altLang="en-US" sz="1600" dirty="0">
                              <a:latin typeface="Times New Roman" panose="02020603050405020304" pitchFamily="18" charset="0"/>
                              <a:cs typeface="Times New Roman" panose="02020603050405020304" pitchFamily="18" charset="0"/>
                            </a:rPr>
                            <a:t>由于积分时间窗口不对称</a:t>
                          </a:r>
                          <a:r>
                            <a:rPr lang="en-US" altLang="zh-CN" sz="1600" dirty="0">
                              <a:latin typeface="Times New Roman" panose="02020603050405020304" pitchFamily="18" charset="0"/>
                              <a:cs typeface="Times New Roman" panose="02020603050405020304" pitchFamily="18" charset="0"/>
                            </a:rPr>
                            <a:t>,</a:t>
                          </a:r>
                          <a:r>
                            <a:rPr lang="zh-CN" altLang="en-US" sz="1600" dirty="0">
                              <a:latin typeface="Times New Roman" panose="02020603050405020304" pitchFamily="18" charset="0"/>
                              <a:cs typeface="Times New Roman" panose="02020603050405020304" pitchFamily="18" charset="0"/>
                            </a:rPr>
                            <a:t>导致积分值不为</a:t>
                          </a:r>
                          <a:r>
                            <a:rPr lang="en-US" altLang="zh-CN" sz="1600" dirty="0">
                              <a:latin typeface="Times New Roman" panose="02020603050405020304" pitchFamily="18" charset="0"/>
                              <a:cs typeface="Times New Roman" panose="02020603050405020304" pitchFamily="18" charset="0"/>
                            </a:rPr>
                            <a:t>0</a:t>
                          </a:r>
                          <a:endParaRPr lang="zh-CN" alt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201502" t="-287766" r="-100901" b="-100532"/>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300599" t="-287766" r="-599" b="-100532"/>
                          </a:stretch>
                        </a:blipFill>
                      </a:tcPr>
                    </a:tc>
                    <a:extLst>
                      <a:ext uri="{0D108BD9-81ED-4DB2-BD59-A6C34878D82A}">
                        <a16:rowId xmlns:a16="http://schemas.microsoft.com/office/drawing/2014/main" val="2045139736"/>
                      </a:ext>
                    </a:extLst>
                  </a:tr>
                  <a:tr h="1141044">
                    <a:tc>
                      <a:txBody>
                        <a:bodyPr/>
                        <a:lstStyle/>
                        <a:p>
                          <a:r>
                            <a:rPr lang="zh-CN" altLang="en-US" b="1" dirty="0"/>
                            <a:t>样品磁矩涨落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1600" dirty="0">
                              <a:latin typeface="Times New Roman" panose="02020603050405020304" pitchFamily="18" charset="0"/>
                              <a:cs typeface="Times New Roman" panose="02020603050405020304" pitchFamily="18" charset="0"/>
                            </a:rPr>
                            <a:t>对带有磁矩的样品</a:t>
                          </a:r>
                          <a:r>
                            <a:rPr lang="en-US" altLang="zh-CN" sz="1600" dirty="0">
                              <a:latin typeface="Times New Roman" panose="02020603050405020304" pitchFamily="18" charset="0"/>
                              <a:cs typeface="Times New Roman" panose="02020603050405020304" pitchFamily="18" charset="0"/>
                            </a:rPr>
                            <a:t>,</a:t>
                          </a:r>
                          <a:r>
                            <a:rPr lang="zh-CN" altLang="en-US" sz="1600" dirty="0">
                              <a:latin typeface="Times New Roman" panose="02020603050405020304" pitchFamily="18" charset="0"/>
                              <a:cs typeface="Times New Roman" panose="02020603050405020304" pitchFamily="18" charset="0"/>
                            </a:rPr>
                            <a:t>如果其磁矩随时间发生变化</a:t>
                          </a:r>
                          <a:r>
                            <a:rPr lang="en-US" altLang="zh-CN" sz="1600" dirty="0">
                              <a:latin typeface="Times New Roman" panose="02020603050405020304" pitchFamily="18" charset="0"/>
                              <a:cs typeface="Times New Roman" panose="02020603050405020304" pitchFamily="18" charset="0"/>
                            </a:rPr>
                            <a:t>,</a:t>
                          </a:r>
                          <a:r>
                            <a:rPr lang="zh-CN" altLang="en-US" sz="1600" dirty="0">
                              <a:latin typeface="Times New Roman" panose="02020603050405020304" pitchFamily="18" charset="0"/>
                              <a:cs typeface="Times New Roman" panose="02020603050405020304" pitchFamily="18" charset="0"/>
                            </a:rPr>
                            <a:t>多次检测积分值不为</a:t>
                          </a:r>
                          <a:r>
                            <a:rPr lang="en-US" altLang="zh-CN" sz="1600" dirty="0">
                              <a:latin typeface="Times New Roman" panose="02020603050405020304" pitchFamily="18" charset="0"/>
                              <a:cs typeface="Times New Roman" panose="02020603050405020304" pitchFamily="18" charset="0"/>
                            </a:rPr>
                            <a:t>0</a:t>
                          </a:r>
                          <a:endParaRPr lang="zh-CN" alt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201502" t="-389840" r="-100901" b="-1070"/>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300599" t="-389840" r="-599" b="-1070"/>
                          </a:stretch>
                        </a:blipFill>
                      </a:tcPr>
                    </a:tc>
                    <a:extLst>
                      <a:ext uri="{0D108BD9-81ED-4DB2-BD59-A6C34878D82A}">
                        <a16:rowId xmlns:a16="http://schemas.microsoft.com/office/drawing/2014/main" val="3225891041"/>
                      </a:ext>
                    </a:extLst>
                  </a:tr>
                </a:tbl>
              </a:graphicData>
            </a:graphic>
          </p:graphicFrame>
        </mc:Fallback>
      </mc:AlternateContent>
      <p:sp>
        <p:nvSpPr>
          <p:cNvPr id="10" name="文本框 9">
            <a:extLst>
              <a:ext uri="{FF2B5EF4-FFF2-40B4-BE49-F238E27FC236}">
                <a16:creationId xmlns:a16="http://schemas.microsoft.com/office/drawing/2014/main" id="{6A8F8651-B4EC-BA33-E857-70A06475A81A}"/>
              </a:ext>
            </a:extLst>
          </p:cNvPr>
          <p:cNvSpPr txBox="1"/>
          <p:nvPr/>
        </p:nvSpPr>
        <p:spPr>
          <a:xfrm>
            <a:off x="8736047" y="1114995"/>
            <a:ext cx="3039471" cy="369332"/>
          </a:xfrm>
          <a:prstGeom prst="rect">
            <a:avLst/>
          </a:prstGeom>
          <a:noFill/>
        </p:spPr>
        <p:txBody>
          <a:bodyPr wrap="square" rtlCol="0">
            <a:spAutoFit/>
          </a:bodyPr>
          <a:lstStyle/>
          <a:p>
            <a:r>
              <a:rPr lang="zh-CN" altLang="en-US" b="1" dirty="0"/>
              <a:t>初步分析总检测时间</a:t>
            </a:r>
            <a:r>
              <a:rPr lang="en-US" altLang="zh-CN" b="1" dirty="0"/>
              <a:t>: 9291s</a:t>
            </a:r>
          </a:p>
        </p:txBody>
      </p:sp>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AF42670D-22C7-2341-A763-F7F9F4562012}"/>
                  </a:ext>
                </a:extLst>
              </p:cNvPr>
              <p:cNvSpPr txBox="1"/>
              <p:nvPr/>
            </p:nvSpPr>
            <p:spPr>
              <a:xfrm>
                <a:off x="8714717" y="1853659"/>
                <a:ext cx="3289039" cy="5078313"/>
              </a:xfrm>
              <a:prstGeom prst="rect">
                <a:avLst/>
              </a:prstGeom>
              <a:noFill/>
            </p:spPr>
            <p:txBody>
              <a:bodyPr wrap="square" rtlCol="0">
                <a:spAutoFit/>
              </a:bodyPr>
              <a:lstStyle/>
              <a:p>
                <a:pPr marL="285750" indent="-285750">
                  <a:buFont typeface="Arial" panose="020B0604020202020204" pitchFamily="34" charset="0"/>
                  <a:buChar char="•"/>
                </a:pPr>
                <a:r>
                  <a:rPr lang="zh-CN" altLang="en-US" b="1" dirty="0"/>
                  <a:t>检测频率</a:t>
                </a:r>
                <a:r>
                  <a:rPr lang="en-US" altLang="zh-CN" b="1" dirty="0"/>
                  <a:t>f:</a:t>
                </a:r>
                <a:r>
                  <a:rPr lang="zh-CN" altLang="en-US" b="1" dirty="0"/>
                  <a:t>  </a:t>
                </a:r>
                <a:r>
                  <a:rPr lang="en-US" altLang="zh-CN" b="1" dirty="0"/>
                  <a:t>2Hz</a:t>
                </a:r>
              </a:p>
              <a:p>
                <a:r>
                  <a:rPr lang="zh-CN" altLang="en-US" dirty="0"/>
                  <a:t>调研了市面上主要的导轨选型</a:t>
                </a:r>
                <a:r>
                  <a:rPr lang="en-US" altLang="zh-CN" dirty="0"/>
                  <a:t>,</a:t>
                </a:r>
                <a:r>
                  <a:rPr lang="zh-CN" altLang="en-US" dirty="0"/>
                  <a:t>能达到的往返频率大约能做到</a:t>
                </a:r>
                <a:r>
                  <a:rPr lang="en-US" altLang="zh-CN" dirty="0"/>
                  <a:t>2Hz</a:t>
                </a:r>
              </a:p>
              <a:p>
                <a:endParaRPr lang="en-US" altLang="zh-CN" b="1" dirty="0"/>
              </a:p>
              <a:p>
                <a:pPr marL="285750" indent="-285750">
                  <a:buFont typeface="Arial" panose="020B0604020202020204" pitchFamily="34" charset="0"/>
                  <a:buChar char="•"/>
                </a:pPr>
                <a:r>
                  <a:rPr lang="zh-CN" altLang="en-US" b="1" dirty="0"/>
                  <a:t>样品剩磁大小</a:t>
                </a:r>
                <a:r>
                  <a:rPr lang="en-US" altLang="zh-CN" b="1" dirty="0"/>
                  <a:t>:  1Gs</a:t>
                </a:r>
              </a:p>
              <a:p>
                <a:r>
                  <a:rPr lang="zh-CN" altLang="en-US" dirty="0"/>
                  <a:t> </a:t>
                </a:r>
                <a:endParaRPr lang="en-US" altLang="zh-CN" dirty="0"/>
              </a:p>
              <a:p>
                <a:r>
                  <a:rPr lang="zh-CN" altLang="en-US" dirty="0"/>
                  <a:t>脉冲去磁器可以将大部分铁磁性样品去磁到</a:t>
                </a:r>
                <a:r>
                  <a:rPr lang="en-US" altLang="zh-CN" dirty="0"/>
                  <a:t>1Gs</a:t>
                </a:r>
                <a:r>
                  <a:rPr lang="zh-CN" altLang="en-US" dirty="0"/>
                  <a:t>以下</a:t>
                </a:r>
                <a:r>
                  <a:rPr lang="en-US" altLang="zh-CN" dirty="0"/>
                  <a:t>,</a:t>
                </a:r>
                <a:r>
                  <a:rPr lang="zh-CN" altLang="en-US" dirty="0"/>
                  <a:t>保守估计设置为</a:t>
                </a:r>
                <a:r>
                  <a:rPr lang="en-US" altLang="zh-CN" dirty="0"/>
                  <a:t>1Gs</a:t>
                </a:r>
              </a:p>
              <a:p>
                <a:endParaRPr lang="en-US" altLang="zh-CN" dirty="0"/>
              </a:p>
              <a:p>
                <a:pPr marL="285750" indent="-285750">
                  <a:buFont typeface="Arial" panose="020B0604020202020204" pitchFamily="34" charset="0"/>
                  <a:buChar char="•"/>
                </a:pPr>
                <a:r>
                  <a:rPr lang="zh-CN" altLang="en-US" b="1" dirty="0"/>
                  <a:t>样品磁矩涨落</a:t>
                </a:r>
                <a:r>
                  <a:rPr lang="en-US" altLang="zh-CN" b="1" dirty="0"/>
                  <a:t>: 0.01%</a:t>
                </a:r>
              </a:p>
              <a:p>
                <a:pPr marL="285750" indent="-285750">
                  <a:buFont typeface="Arial" panose="020B0604020202020204" pitchFamily="34" charset="0"/>
                  <a:buChar char="•"/>
                </a:pPr>
                <a:endParaRPr lang="en-US" altLang="zh-CN" b="1" dirty="0"/>
              </a:p>
              <a:p>
                <a:r>
                  <a:rPr lang="zh-CN" altLang="en-US" dirty="0"/>
                  <a:t>基于热力学的计算与模拟</a:t>
                </a:r>
                <a:r>
                  <a:rPr lang="en-US" altLang="zh-CN" dirty="0"/>
                  <a:t>,</a:t>
                </a:r>
                <a:r>
                  <a:rPr lang="zh-CN" altLang="en-US" dirty="0"/>
                  <a:t>发现温度不变情况下</a:t>
                </a:r>
                <a:r>
                  <a:rPr lang="en-US" altLang="zh-CN" dirty="0"/>
                  <a:t>,</a:t>
                </a:r>
                <a:r>
                  <a:rPr lang="zh-CN" altLang="en-US" dirty="0"/>
                  <a:t>磁性样品磁矩涨落量级小于</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10</m:t>
                        </m:r>
                      </m:e>
                      <m:sup>
                        <m:r>
                          <a:rPr lang="en-US" altLang="zh-CN" b="0" i="1" smtClean="0">
                            <a:latin typeface="Cambria Math" panose="02040503050406030204" pitchFamily="18" charset="0"/>
                          </a:rPr>
                          <m:t>−8</m:t>
                        </m:r>
                      </m:sup>
                    </m:sSup>
                    <m:r>
                      <a:rPr lang="en-US" altLang="zh-CN" b="0" i="1" smtClean="0">
                        <a:latin typeface="Cambria Math" panose="02040503050406030204" pitchFamily="18" charset="0"/>
                      </a:rPr>
                      <m:t>𝑛𝑇</m:t>
                    </m:r>
                  </m:oMath>
                </a14:m>
                <a:endParaRPr lang="en-US" altLang="zh-CN" dirty="0"/>
              </a:p>
              <a:p>
                <a:endParaRPr lang="en-US" altLang="zh-CN" b="1" dirty="0"/>
              </a:p>
              <a:p>
                <a:endParaRPr lang="en-US" altLang="zh-CN" b="1" dirty="0"/>
              </a:p>
            </p:txBody>
          </p:sp>
        </mc:Choice>
        <mc:Fallback xmlns="">
          <p:sp>
            <p:nvSpPr>
              <p:cNvPr id="11" name="文本框 10">
                <a:extLst>
                  <a:ext uri="{FF2B5EF4-FFF2-40B4-BE49-F238E27FC236}">
                    <a16:creationId xmlns:a16="http://schemas.microsoft.com/office/drawing/2014/main" id="{AF42670D-22C7-2341-A763-F7F9F4562012}"/>
                  </a:ext>
                </a:extLst>
              </p:cNvPr>
              <p:cNvSpPr txBox="1">
                <a:spLocks noRot="1" noChangeAspect="1" noMove="1" noResize="1" noEditPoints="1" noAdjustHandles="1" noChangeArrowheads="1" noChangeShapeType="1" noTextEdit="1"/>
              </p:cNvSpPr>
              <p:nvPr/>
            </p:nvSpPr>
            <p:spPr>
              <a:xfrm>
                <a:off x="8714717" y="1853659"/>
                <a:ext cx="3289039" cy="5078313"/>
              </a:xfrm>
              <a:prstGeom prst="rect">
                <a:avLst/>
              </a:prstGeom>
              <a:blipFill>
                <a:blip r:embed="rId3"/>
                <a:stretch>
                  <a:fillRect l="-1670" t="-600"/>
                </a:stretch>
              </a:blipFill>
            </p:spPr>
            <p:txBody>
              <a:bodyPr/>
              <a:lstStyle/>
              <a:p>
                <a:r>
                  <a:rPr lang="zh-CN" altLang="en-US">
                    <a:noFill/>
                  </a:rPr>
                  <a:t> </a:t>
                </a:r>
              </a:p>
            </p:txBody>
          </p:sp>
        </mc:Fallback>
      </mc:AlternateContent>
      <p:sp>
        <p:nvSpPr>
          <p:cNvPr id="15" name="文本框 14">
            <a:extLst>
              <a:ext uri="{FF2B5EF4-FFF2-40B4-BE49-F238E27FC236}">
                <a16:creationId xmlns:a16="http://schemas.microsoft.com/office/drawing/2014/main" id="{1CD27953-CAE9-6861-D3C6-56526E798A69}"/>
              </a:ext>
            </a:extLst>
          </p:cNvPr>
          <p:cNvSpPr txBox="1"/>
          <p:nvPr/>
        </p:nvSpPr>
        <p:spPr>
          <a:xfrm>
            <a:off x="8677879" y="1484327"/>
            <a:ext cx="3039471" cy="369332"/>
          </a:xfrm>
          <a:prstGeom prst="rect">
            <a:avLst/>
          </a:prstGeom>
          <a:noFill/>
        </p:spPr>
        <p:txBody>
          <a:bodyPr wrap="square" rtlCol="0">
            <a:spAutoFit/>
          </a:bodyPr>
          <a:lstStyle/>
          <a:p>
            <a:r>
              <a:rPr lang="zh-CN" altLang="en-US" b="1" dirty="0">
                <a:solidFill>
                  <a:srgbClr val="0070C0"/>
                </a:solidFill>
              </a:rPr>
              <a:t>一些说明</a:t>
            </a:r>
            <a:r>
              <a:rPr lang="en-US" altLang="zh-CN" b="1" dirty="0">
                <a:solidFill>
                  <a:srgbClr val="0070C0"/>
                </a:solidFill>
              </a:rPr>
              <a:t>: </a:t>
            </a:r>
          </a:p>
        </p:txBody>
      </p:sp>
    </p:spTree>
    <p:extLst>
      <p:ext uri="{BB962C8B-B14F-4D97-AF65-F5344CB8AC3E}">
        <p14:creationId xmlns:p14="http://schemas.microsoft.com/office/powerpoint/2010/main" val="1156099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5713EED-86CB-0DAD-B024-103D378832B5}"/>
              </a:ext>
            </a:extLst>
          </p:cNvPr>
          <p:cNvSpPr/>
          <p:nvPr/>
        </p:nvSpPr>
        <p:spPr>
          <a:xfrm>
            <a:off x="0" y="0"/>
            <a:ext cx="12192000" cy="8169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2500" b="1" dirty="0">
                <a:latin typeface="Adobe Gothic Std B" panose="020B0800000000000000" pitchFamily="34" charset="-128"/>
              </a:rPr>
              <a:t>环境电磁波噪声</a:t>
            </a:r>
          </a:p>
        </p:txBody>
      </p:sp>
      <p:pic>
        <p:nvPicPr>
          <p:cNvPr id="4" name="图片 3">
            <a:extLst>
              <a:ext uri="{FF2B5EF4-FFF2-40B4-BE49-F238E27FC236}">
                <a16:creationId xmlns:a16="http://schemas.microsoft.com/office/drawing/2014/main" id="{1D085507-FCD7-5B62-2C30-DDE182B26732}"/>
              </a:ext>
            </a:extLst>
          </p:cNvPr>
          <p:cNvPicPr>
            <a:picLocks noChangeAspect="1"/>
          </p:cNvPicPr>
          <p:nvPr/>
        </p:nvPicPr>
        <p:blipFill>
          <a:blip r:embed="rId2"/>
          <a:stretch>
            <a:fillRect/>
          </a:stretch>
        </p:blipFill>
        <p:spPr>
          <a:xfrm>
            <a:off x="85046" y="1555472"/>
            <a:ext cx="4915690" cy="3563734"/>
          </a:xfrm>
          <a:prstGeom prst="rect">
            <a:avLst/>
          </a:prstGeom>
        </p:spPr>
      </p:pic>
      <p:sp>
        <p:nvSpPr>
          <p:cNvPr id="5" name="文本框 4">
            <a:extLst>
              <a:ext uri="{FF2B5EF4-FFF2-40B4-BE49-F238E27FC236}">
                <a16:creationId xmlns:a16="http://schemas.microsoft.com/office/drawing/2014/main" id="{380A1350-F6A4-DA0D-47CA-20D4A560F5DD}"/>
              </a:ext>
            </a:extLst>
          </p:cNvPr>
          <p:cNvSpPr txBox="1"/>
          <p:nvPr/>
        </p:nvSpPr>
        <p:spPr>
          <a:xfrm>
            <a:off x="165894" y="909141"/>
            <a:ext cx="4915690" cy="646331"/>
          </a:xfrm>
          <a:prstGeom prst="rect">
            <a:avLst/>
          </a:prstGeom>
          <a:noFill/>
        </p:spPr>
        <p:txBody>
          <a:bodyPr wrap="square" rtlCol="0">
            <a:spAutoFit/>
          </a:bodyPr>
          <a:lstStyle/>
          <a:p>
            <a:r>
              <a:rPr lang="zh-CN" altLang="en-US" b="1" dirty="0">
                <a:solidFill>
                  <a:srgbClr val="0070C0"/>
                </a:solidFill>
              </a:rPr>
              <a:t>数据来源一</a:t>
            </a:r>
            <a:r>
              <a:rPr lang="en-US" altLang="zh-CN" b="1" dirty="0">
                <a:solidFill>
                  <a:srgbClr val="0070C0"/>
                </a:solidFill>
              </a:rPr>
              <a:t>: </a:t>
            </a:r>
            <a:r>
              <a:rPr lang="zh-CN" altLang="en-US" b="1" dirty="0">
                <a:solidFill>
                  <a:srgbClr val="0070C0"/>
                </a:solidFill>
              </a:rPr>
              <a:t>国际通讯联盟</a:t>
            </a:r>
            <a:r>
              <a:rPr lang="en-US" altLang="zh-CN" b="1" dirty="0">
                <a:solidFill>
                  <a:srgbClr val="0070C0"/>
                </a:solidFill>
              </a:rPr>
              <a:t>ITU</a:t>
            </a:r>
            <a:r>
              <a:rPr lang="zh-CN" altLang="en-US" b="1" dirty="0">
                <a:solidFill>
                  <a:srgbClr val="0070C0"/>
                </a:solidFill>
              </a:rPr>
              <a:t>给出的无线电磁波噪声温度</a:t>
            </a:r>
          </a:p>
        </p:txBody>
      </p:sp>
      <p:pic>
        <p:nvPicPr>
          <p:cNvPr id="7" name="图片 6">
            <a:extLst>
              <a:ext uri="{FF2B5EF4-FFF2-40B4-BE49-F238E27FC236}">
                <a16:creationId xmlns:a16="http://schemas.microsoft.com/office/drawing/2014/main" id="{C7E2BD88-DD6F-4750-4C3D-F28C0017AF1C}"/>
              </a:ext>
            </a:extLst>
          </p:cNvPr>
          <p:cNvPicPr>
            <a:picLocks noChangeAspect="1"/>
          </p:cNvPicPr>
          <p:nvPr/>
        </p:nvPicPr>
        <p:blipFill>
          <a:blip r:embed="rId3"/>
          <a:stretch>
            <a:fillRect/>
          </a:stretch>
        </p:blipFill>
        <p:spPr>
          <a:xfrm>
            <a:off x="165894" y="5336370"/>
            <a:ext cx="3267983" cy="1226907"/>
          </a:xfrm>
          <a:prstGeom prst="rect">
            <a:avLst/>
          </a:prstGeom>
        </p:spPr>
      </p:pic>
      <p:sp>
        <p:nvSpPr>
          <p:cNvPr id="8" name="文本框 7">
            <a:extLst>
              <a:ext uri="{FF2B5EF4-FFF2-40B4-BE49-F238E27FC236}">
                <a16:creationId xmlns:a16="http://schemas.microsoft.com/office/drawing/2014/main" id="{C686AC7B-896E-54E1-6ADC-ED21E56A7355}"/>
              </a:ext>
            </a:extLst>
          </p:cNvPr>
          <p:cNvSpPr txBox="1"/>
          <p:nvPr/>
        </p:nvSpPr>
        <p:spPr>
          <a:xfrm>
            <a:off x="165894" y="5151704"/>
            <a:ext cx="4517583" cy="369332"/>
          </a:xfrm>
          <a:prstGeom prst="rect">
            <a:avLst/>
          </a:prstGeom>
          <a:noFill/>
        </p:spPr>
        <p:txBody>
          <a:bodyPr wrap="none" rtlCol="0">
            <a:spAutoFit/>
          </a:bodyPr>
          <a:lstStyle/>
          <a:p>
            <a:r>
              <a:rPr lang="zh-CN" altLang="en-US" dirty="0"/>
              <a:t>电磁波噪声温度与对应等效磁场幅度关系</a:t>
            </a:r>
            <a:r>
              <a:rPr lang="en-US" altLang="zh-CN" dirty="0"/>
              <a:t>:</a:t>
            </a:r>
            <a:endParaRPr lang="zh-CN" altLang="en-US" dirty="0"/>
          </a:p>
        </p:txBody>
      </p:sp>
      <p:sp>
        <p:nvSpPr>
          <p:cNvPr id="9" name="文本框 8">
            <a:extLst>
              <a:ext uri="{FF2B5EF4-FFF2-40B4-BE49-F238E27FC236}">
                <a16:creationId xmlns:a16="http://schemas.microsoft.com/office/drawing/2014/main" id="{341E42F5-AE73-2FE7-4F37-FA39EE9E82CE}"/>
              </a:ext>
            </a:extLst>
          </p:cNvPr>
          <p:cNvSpPr txBox="1"/>
          <p:nvPr/>
        </p:nvSpPr>
        <p:spPr>
          <a:xfrm>
            <a:off x="5401917" y="909141"/>
            <a:ext cx="5316883" cy="646331"/>
          </a:xfrm>
          <a:prstGeom prst="rect">
            <a:avLst/>
          </a:prstGeom>
          <a:noFill/>
        </p:spPr>
        <p:txBody>
          <a:bodyPr wrap="square" rtlCol="0">
            <a:spAutoFit/>
          </a:bodyPr>
          <a:lstStyle/>
          <a:p>
            <a:r>
              <a:rPr lang="zh-CN" altLang="en-US" b="1" dirty="0">
                <a:solidFill>
                  <a:srgbClr val="0070C0"/>
                </a:solidFill>
              </a:rPr>
              <a:t>数据来源二：用线圈在屏蔽</a:t>
            </a:r>
            <a:r>
              <a:rPr lang="en-US" altLang="zh-CN" b="1" dirty="0">
                <a:solidFill>
                  <a:srgbClr val="0070C0"/>
                </a:solidFill>
              </a:rPr>
              <a:t>/</a:t>
            </a:r>
            <a:r>
              <a:rPr lang="zh-CN" altLang="en-US" b="1" dirty="0">
                <a:solidFill>
                  <a:srgbClr val="0070C0"/>
                </a:solidFill>
              </a:rPr>
              <a:t>非屏蔽条件下实测得到的频谱</a:t>
            </a:r>
            <a:endParaRPr lang="zh-CN" altLang="en-US" dirty="0"/>
          </a:p>
        </p:txBody>
      </p:sp>
      <p:pic>
        <p:nvPicPr>
          <p:cNvPr id="11" name="图片 10">
            <a:extLst>
              <a:ext uri="{FF2B5EF4-FFF2-40B4-BE49-F238E27FC236}">
                <a16:creationId xmlns:a16="http://schemas.microsoft.com/office/drawing/2014/main" id="{00C6C465-21CC-5778-5B97-6247D24A41BD}"/>
              </a:ext>
            </a:extLst>
          </p:cNvPr>
          <p:cNvPicPr>
            <a:picLocks noChangeAspect="1"/>
          </p:cNvPicPr>
          <p:nvPr/>
        </p:nvPicPr>
        <p:blipFill>
          <a:blip r:embed="rId4"/>
          <a:srcRect l="4664"/>
          <a:stretch/>
        </p:blipFill>
        <p:spPr>
          <a:xfrm>
            <a:off x="5295796" y="1647649"/>
            <a:ext cx="6811158" cy="2822121"/>
          </a:xfrm>
          <a:prstGeom prst="rect">
            <a:avLst/>
          </a:prstGeom>
        </p:spPr>
      </p:pic>
      <p:sp>
        <p:nvSpPr>
          <p:cNvPr id="12" name="文本框 11">
            <a:extLst>
              <a:ext uri="{FF2B5EF4-FFF2-40B4-BE49-F238E27FC236}">
                <a16:creationId xmlns:a16="http://schemas.microsoft.com/office/drawing/2014/main" id="{0192A0CE-870B-0B76-21EB-BA782CCD7BCC}"/>
              </a:ext>
            </a:extLst>
          </p:cNvPr>
          <p:cNvSpPr txBox="1"/>
          <p:nvPr/>
        </p:nvSpPr>
        <p:spPr>
          <a:xfrm>
            <a:off x="5474488" y="4377281"/>
            <a:ext cx="6290505" cy="369332"/>
          </a:xfrm>
          <a:prstGeom prst="rect">
            <a:avLst/>
          </a:prstGeom>
          <a:noFill/>
        </p:spPr>
        <p:txBody>
          <a:bodyPr wrap="none" rtlCol="0">
            <a:spAutoFit/>
          </a:bodyPr>
          <a:lstStyle/>
          <a:p>
            <a:r>
              <a:rPr lang="zh-CN" altLang="en-US" dirty="0"/>
              <a:t>实测线圈按照匝数</a:t>
            </a:r>
            <a:r>
              <a:rPr lang="en-US" altLang="zh-CN" dirty="0"/>
              <a:t>,</a:t>
            </a:r>
            <a:r>
              <a:rPr lang="zh-CN" altLang="en-US" dirty="0"/>
              <a:t>线圈面积归一计算得到目前所用的线圈值</a:t>
            </a:r>
          </a:p>
        </p:txBody>
      </p:sp>
      <mc:AlternateContent xmlns:mc="http://schemas.openxmlformats.org/markup-compatibility/2006">
        <mc:Choice xmlns:a14="http://schemas.microsoft.com/office/drawing/2010/main" Requires="a14">
          <p:graphicFrame>
            <p:nvGraphicFramePr>
              <p:cNvPr id="14" name="表格 13">
                <a:extLst>
                  <a:ext uri="{FF2B5EF4-FFF2-40B4-BE49-F238E27FC236}">
                    <a16:creationId xmlns:a16="http://schemas.microsoft.com/office/drawing/2014/main" id="{8BFA4AF5-30D7-C4AE-2C5D-E0972B595CF4}"/>
                  </a:ext>
                </a:extLst>
              </p:cNvPr>
              <p:cNvGraphicFramePr>
                <a:graphicFrameLocks noGrp="1"/>
              </p:cNvGraphicFramePr>
              <p:nvPr>
                <p:extLst>
                  <p:ext uri="{D42A27DB-BD31-4B8C-83A1-F6EECF244321}">
                    <p14:modId xmlns:p14="http://schemas.microsoft.com/office/powerpoint/2010/main" val="4134729064"/>
                  </p:ext>
                </p:extLst>
              </p:nvPr>
            </p:nvGraphicFramePr>
            <p:xfrm>
              <a:off x="5474488" y="4876857"/>
              <a:ext cx="4709321" cy="1516104"/>
            </p:xfrm>
            <a:graphic>
              <a:graphicData uri="http://schemas.openxmlformats.org/drawingml/2006/table">
                <a:tbl>
                  <a:tblPr firstRow="1" bandRow="1">
                    <a:tableStyleId>{5C22544A-7EE6-4342-B048-85BDC9FD1C3A}</a:tableStyleId>
                  </a:tblPr>
                  <a:tblGrid>
                    <a:gridCol w="3482864">
                      <a:extLst>
                        <a:ext uri="{9D8B030D-6E8A-4147-A177-3AD203B41FA5}">
                          <a16:colId xmlns:a16="http://schemas.microsoft.com/office/drawing/2014/main" val="1514351985"/>
                        </a:ext>
                      </a:extLst>
                    </a:gridCol>
                    <a:gridCol w="1226457">
                      <a:extLst>
                        <a:ext uri="{9D8B030D-6E8A-4147-A177-3AD203B41FA5}">
                          <a16:colId xmlns:a16="http://schemas.microsoft.com/office/drawing/2014/main" val="829151948"/>
                        </a:ext>
                      </a:extLst>
                    </a:gridCol>
                  </a:tblGrid>
                  <a:tr h="379026">
                    <a:tc>
                      <a:txBody>
                        <a:bodyPr/>
                        <a:lstStyle/>
                        <a:p>
                          <a:r>
                            <a:rPr lang="zh-CN" altLang="en-US" dirty="0"/>
                            <a:t>所用数据</a:t>
                          </a:r>
                        </a:p>
                      </a:txBody>
                      <a:tcPr/>
                    </a:tc>
                    <a:tc>
                      <a:txBody>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𝑻</m:t>
                                </m:r>
                                <m:r>
                                  <a:rPr lang="en-US" altLang="zh-CN" b="1" i="1" smtClean="0">
                                    <a:latin typeface="Cambria Math" panose="02040503050406030204" pitchFamily="18" charset="0"/>
                                  </a:rPr>
                                  <m:t>(</m:t>
                                </m:r>
                                <m:r>
                                  <a:rPr lang="en-US" altLang="zh-CN" b="1" i="1" smtClean="0">
                                    <a:latin typeface="Cambria Math" panose="02040503050406030204" pitchFamily="18" charset="0"/>
                                  </a:rPr>
                                  <m:t>𝒔</m:t>
                                </m:r>
                                <m:r>
                                  <a:rPr lang="en-US" altLang="zh-CN" b="1" i="1" smtClean="0">
                                    <a:latin typeface="Cambria Math" panose="02040503050406030204" pitchFamily="18" charset="0"/>
                                  </a:rPr>
                                  <m:t>)</m:t>
                                </m:r>
                              </m:oMath>
                            </m:oMathPara>
                          </a14:m>
                          <a:endParaRPr lang="zh-CN" altLang="en-US" dirty="0"/>
                        </a:p>
                      </a:txBody>
                      <a:tcPr/>
                    </a:tc>
                    <a:extLst>
                      <a:ext uri="{0D108BD9-81ED-4DB2-BD59-A6C34878D82A}">
                        <a16:rowId xmlns:a16="http://schemas.microsoft.com/office/drawing/2014/main" val="1736747561"/>
                      </a:ext>
                    </a:extLst>
                  </a:tr>
                  <a:tr h="379026">
                    <a:tc>
                      <a:txBody>
                        <a:bodyPr/>
                        <a:lstStyle/>
                        <a:p>
                          <a:r>
                            <a:rPr lang="en-US" altLang="zh-CN" dirty="0"/>
                            <a:t>ITU </a:t>
                          </a:r>
                          <a:r>
                            <a:rPr lang="zh-CN" altLang="en-US" dirty="0"/>
                            <a:t>线</a:t>
                          </a:r>
                          <a:r>
                            <a:rPr lang="en-US" altLang="zh-CN" dirty="0"/>
                            <a:t>C(</a:t>
                          </a:r>
                          <a:r>
                            <a:rPr lang="zh-CN" altLang="en-US" dirty="0"/>
                            <a:t>超过全年</a:t>
                          </a:r>
                          <a:r>
                            <a:rPr lang="en-US" altLang="zh-CN" dirty="0"/>
                            <a:t>99.5%</a:t>
                          </a:r>
                          <a:r>
                            <a:rPr lang="zh-CN" altLang="en-US" dirty="0"/>
                            <a:t>时间</a:t>
                          </a:r>
                          <a:r>
                            <a:rPr lang="en-US" altLang="zh-CN" dirty="0"/>
                            <a:t>)</a:t>
                          </a:r>
                          <a:endParaRPr lang="zh-CN" altLang="en-US" dirty="0"/>
                        </a:p>
                      </a:txBody>
                      <a:tcPr/>
                    </a:tc>
                    <a:tc>
                      <a:txBody>
                        <a:bodyPr/>
                        <a:lstStyle/>
                        <a:p>
                          <a:r>
                            <a:rPr lang="en-US" altLang="zh-CN" dirty="0"/>
                            <a:t>4908.47</a:t>
                          </a:r>
                          <a:endParaRPr lang="zh-CN" altLang="en-US" dirty="0"/>
                        </a:p>
                      </a:txBody>
                      <a:tcPr/>
                    </a:tc>
                    <a:extLst>
                      <a:ext uri="{0D108BD9-81ED-4DB2-BD59-A6C34878D82A}">
                        <a16:rowId xmlns:a16="http://schemas.microsoft.com/office/drawing/2014/main" val="3050845337"/>
                      </a:ext>
                    </a:extLst>
                  </a:tr>
                  <a:tr h="379026">
                    <a:tc>
                      <a:txBody>
                        <a:bodyPr/>
                        <a:lstStyle/>
                        <a:p>
                          <a:r>
                            <a:rPr lang="en-US" altLang="zh-CN" dirty="0"/>
                            <a:t>ITU </a:t>
                          </a:r>
                          <a:r>
                            <a:rPr lang="zh-CN" altLang="en-US" dirty="0"/>
                            <a:t>线</a:t>
                          </a:r>
                          <a:r>
                            <a:rPr lang="en-US" altLang="zh-CN" dirty="0"/>
                            <a:t>B(</a:t>
                          </a:r>
                          <a:r>
                            <a:rPr lang="zh-CN" altLang="en-US" dirty="0"/>
                            <a:t>超过全年</a:t>
                          </a:r>
                          <a:r>
                            <a:rPr lang="en-US" altLang="zh-CN" dirty="0"/>
                            <a:t>0.5%</a:t>
                          </a:r>
                          <a:r>
                            <a:rPr lang="zh-CN" altLang="en-US" dirty="0"/>
                            <a:t>时间</a:t>
                          </a:r>
                          <a:r>
                            <a:rPr lang="en-US" altLang="zh-CN" dirty="0"/>
                            <a:t>)</a:t>
                          </a:r>
                          <a:endParaRPr lang="zh-CN" altLang="en-US" dirty="0"/>
                        </a:p>
                      </a:txBody>
                      <a:tcPr/>
                    </a:tc>
                    <a:tc>
                      <a:txBody>
                        <a:bodyPr/>
                        <a:lstStyle/>
                        <a:p>
                          <a:r>
                            <a:rPr lang="en-US" altLang="zh-CN" dirty="0"/>
                            <a:t>208.85</a:t>
                          </a:r>
                          <a:endParaRPr lang="zh-CN" altLang="en-US" dirty="0"/>
                        </a:p>
                      </a:txBody>
                      <a:tcPr/>
                    </a:tc>
                    <a:extLst>
                      <a:ext uri="{0D108BD9-81ED-4DB2-BD59-A6C34878D82A}">
                        <a16:rowId xmlns:a16="http://schemas.microsoft.com/office/drawing/2014/main" val="696887042"/>
                      </a:ext>
                    </a:extLst>
                  </a:tr>
                  <a:tr h="379026">
                    <a:tc>
                      <a:txBody>
                        <a:bodyPr/>
                        <a:lstStyle/>
                        <a:p>
                          <a:r>
                            <a:rPr lang="zh-CN" altLang="en-US" dirty="0"/>
                            <a:t>实测噪声谱</a:t>
                          </a:r>
                        </a:p>
                      </a:txBody>
                      <a:tcPr/>
                    </a:tc>
                    <a:tc>
                      <a:txBody>
                        <a:bodyPr/>
                        <a:lstStyle/>
                        <a:p>
                          <a:r>
                            <a:rPr lang="en-US" altLang="zh-CN" dirty="0"/>
                            <a:t>1853.30</a:t>
                          </a:r>
                          <a:endParaRPr lang="zh-CN" altLang="en-US" dirty="0"/>
                        </a:p>
                      </a:txBody>
                      <a:tcPr/>
                    </a:tc>
                    <a:extLst>
                      <a:ext uri="{0D108BD9-81ED-4DB2-BD59-A6C34878D82A}">
                        <a16:rowId xmlns:a16="http://schemas.microsoft.com/office/drawing/2014/main" val="2003491540"/>
                      </a:ext>
                    </a:extLst>
                  </a:tr>
                </a:tbl>
              </a:graphicData>
            </a:graphic>
          </p:graphicFrame>
        </mc:Choice>
        <mc:Fallback>
          <p:graphicFrame>
            <p:nvGraphicFramePr>
              <p:cNvPr id="14" name="表格 13">
                <a:extLst>
                  <a:ext uri="{FF2B5EF4-FFF2-40B4-BE49-F238E27FC236}">
                    <a16:creationId xmlns:a16="http://schemas.microsoft.com/office/drawing/2014/main" id="{8BFA4AF5-30D7-C4AE-2C5D-E0972B595CF4}"/>
                  </a:ext>
                </a:extLst>
              </p:cNvPr>
              <p:cNvGraphicFramePr>
                <a:graphicFrameLocks noGrp="1"/>
              </p:cNvGraphicFramePr>
              <p:nvPr>
                <p:extLst>
                  <p:ext uri="{D42A27DB-BD31-4B8C-83A1-F6EECF244321}">
                    <p14:modId xmlns:p14="http://schemas.microsoft.com/office/powerpoint/2010/main" val="4134729064"/>
                  </p:ext>
                </p:extLst>
              </p:nvPr>
            </p:nvGraphicFramePr>
            <p:xfrm>
              <a:off x="5474488" y="4876857"/>
              <a:ext cx="4709321" cy="1516104"/>
            </p:xfrm>
            <a:graphic>
              <a:graphicData uri="http://schemas.openxmlformats.org/drawingml/2006/table">
                <a:tbl>
                  <a:tblPr firstRow="1" bandRow="1">
                    <a:tableStyleId>{5C22544A-7EE6-4342-B048-85BDC9FD1C3A}</a:tableStyleId>
                  </a:tblPr>
                  <a:tblGrid>
                    <a:gridCol w="3482864">
                      <a:extLst>
                        <a:ext uri="{9D8B030D-6E8A-4147-A177-3AD203B41FA5}">
                          <a16:colId xmlns:a16="http://schemas.microsoft.com/office/drawing/2014/main" val="1514351985"/>
                        </a:ext>
                      </a:extLst>
                    </a:gridCol>
                    <a:gridCol w="1226457">
                      <a:extLst>
                        <a:ext uri="{9D8B030D-6E8A-4147-A177-3AD203B41FA5}">
                          <a16:colId xmlns:a16="http://schemas.microsoft.com/office/drawing/2014/main" val="829151948"/>
                        </a:ext>
                      </a:extLst>
                    </a:gridCol>
                  </a:tblGrid>
                  <a:tr h="379026">
                    <a:tc>
                      <a:txBody>
                        <a:bodyPr/>
                        <a:lstStyle/>
                        <a:p>
                          <a:r>
                            <a:rPr lang="zh-CN" altLang="en-US" dirty="0"/>
                            <a:t>所用数据</a:t>
                          </a:r>
                        </a:p>
                      </a:txBody>
                      <a:tcPr/>
                    </a:tc>
                    <a:tc>
                      <a:txBody>
                        <a:bodyPr/>
                        <a:lstStyle/>
                        <a:p>
                          <a:endParaRPr lang="zh-CN"/>
                        </a:p>
                      </a:txBody>
                      <a:tcPr>
                        <a:blipFill>
                          <a:blip r:embed="rId5"/>
                          <a:stretch>
                            <a:fillRect l="-285075" t="-8065" r="-1990" b="-324194"/>
                          </a:stretch>
                        </a:blipFill>
                      </a:tcPr>
                    </a:tc>
                    <a:extLst>
                      <a:ext uri="{0D108BD9-81ED-4DB2-BD59-A6C34878D82A}">
                        <a16:rowId xmlns:a16="http://schemas.microsoft.com/office/drawing/2014/main" val="1736747561"/>
                      </a:ext>
                    </a:extLst>
                  </a:tr>
                  <a:tr h="379026">
                    <a:tc>
                      <a:txBody>
                        <a:bodyPr/>
                        <a:lstStyle/>
                        <a:p>
                          <a:r>
                            <a:rPr lang="en-US" altLang="zh-CN" dirty="0"/>
                            <a:t>ITU </a:t>
                          </a:r>
                          <a:r>
                            <a:rPr lang="zh-CN" altLang="en-US" dirty="0"/>
                            <a:t>线</a:t>
                          </a:r>
                          <a:r>
                            <a:rPr lang="en-US" altLang="zh-CN" dirty="0"/>
                            <a:t>C(</a:t>
                          </a:r>
                          <a:r>
                            <a:rPr lang="zh-CN" altLang="en-US" dirty="0"/>
                            <a:t>超过全年</a:t>
                          </a:r>
                          <a:r>
                            <a:rPr lang="en-US" altLang="zh-CN" dirty="0"/>
                            <a:t>99.5%</a:t>
                          </a:r>
                          <a:r>
                            <a:rPr lang="zh-CN" altLang="en-US" dirty="0"/>
                            <a:t>时间</a:t>
                          </a:r>
                          <a:r>
                            <a:rPr lang="en-US" altLang="zh-CN" dirty="0"/>
                            <a:t>)</a:t>
                          </a:r>
                          <a:endParaRPr lang="zh-CN" altLang="en-US" dirty="0"/>
                        </a:p>
                      </a:txBody>
                      <a:tcPr/>
                    </a:tc>
                    <a:tc>
                      <a:txBody>
                        <a:bodyPr/>
                        <a:lstStyle/>
                        <a:p>
                          <a:r>
                            <a:rPr lang="en-US" altLang="zh-CN" dirty="0"/>
                            <a:t>4908.47</a:t>
                          </a:r>
                          <a:endParaRPr lang="zh-CN" altLang="en-US" dirty="0"/>
                        </a:p>
                      </a:txBody>
                      <a:tcPr/>
                    </a:tc>
                    <a:extLst>
                      <a:ext uri="{0D108BD9-81ED-4DB2-BD59-A6C34878D82A}">
                        <a16:rowId xmlns:a16="http://schemas.microsoft.com/office/drawing/2014/main" val="3050845337"/>
                      </a:ext>
                    </a:extLst>
                  </a:tr>
                  <a:tr h="379026">
                    <a:tc>
                      <a:txBody>
                        <a:bodyPr/>
                        <a:lstStyle/>
                        <a:p>
                          <a:r>
                            <a:rPr lang="en-US" altLang="zh-CN" dirty="0"/>
                            <a:t>ITU </a:t>
                          </a:r>
                          <a:r>
                            <a:rPr lang="zh-CN" altLang="en-US" dirty="0"/>
                            <a:t>线</a:t>
                          </a:r>
                          <a:r>
                            <a:rPr lang="en-US" altLang="zh-CN" dirty="0"/>
                            <a:t>B(</a:t>
                          </a:r>
                          <a:r>
                            <a:rPr lang="zh-CN" altLang="en-US" dirty="0"/>
                            <a:t>超过全年</a:t>
                          </a:r>
                          <a:r>
                            <a:rPr lang="en-US" altLang="zh-CN" dirty="0"/>
                            <a:t>0.5%</a:t>
                          </a:r>
                          <a:r>
                            <a:rPr lang="zh-CN" altLang="en-US" dirty="0"/>
                            <a:t>时间</a:t>
                          </a:r>
                          <a:r>
                            <a:rPr lang="en-US" altLang="zh-CN" dirty="0"/>
                            <a:t>)</a:t>
                          </a:r>
                          <a:endParaRPr lang="zh-CN" altLang="en-US" dirty="0"/>
                        </a:p>
                      </a:txBody>
                      <a:tcPr/>
                    </a:tc>
                    <a:tc>
                      <a:txBody>
                        <a:bodyPr/>
                        <a:lstStyle/>
                        <a:p>
                          <a:r>
                            <a:rPr lang="en-US" altLang="zh-CN" dirty="0"/>
                            <a:t>208.85</a:t>
                          </a:r>
                          <a:endParaRPr lang="zh-CN" altLang="en-US" dirty="0"/>
                        </a:p>
                      </a:txBody>
                      <a:tcPr/>
                    </a:tc>
                    <a:extLst>
                      <a:ext uri="{0D108BD9-81ED-4DB2-BD59-A6C34878D82A}">
                        <a16:rowId xmlns:a16="http://schemas.microsoft.com/office/drawing/2014/main" val="696887042"/>
                      </a:ext>
                    </a:extLst>
                  </a:tr>
                  <a:tr h="379026">
                    <a:tc>
                      <a:txBody>
                        <a:bodyPr/>
                        <a:lstStyle/>
                        <a:p>
                          <a:r>
                            <a:rPr lang="zh-CN" altLang="en-US" dirty="0"/>
                            <a:t>实测噪声谱</a:t>
                          </a:r>
                        </a:p>
                      </a:txBody>
                      <a:tcPr/>
                    </a:tc>
                    <a:tc>
                      <a:txBody>
                        <a:bodyPr/>
                        <a:lstStyle/>
                        <a:p>
                          <a:r>
                            <a:rPr lang="en-US" altLang="zh-CN" dirty="0"/>
                            <a:t>1853.30</a:t>
                          </a:r>
                          <a:endParaRPr lang="zh-CN" altLang="en-US" dirty="0"/>
                        </a:p>
                      </a:txBody>
                      <a:tcPr/>
                    </a:tc>
                    <a:extLst>
                      <a:ext uri="{0D108BD9-81ED-4DB2-BD59-A6C34878D82A}">
                        <a16:rowId xmlns:a16="http://schemas.microsoft.com/office/drawing/2014/main" val="2003491540"/>
                      </a:ext>
                    </a:extLst>
                  </a:tr>
                </a:tbl>
              </a:graphicData>
            </a:graphic>
          </p:graphicFrame>
        </mc:Fallback>
      </mc:AlternateContent>
    </p:spTree>
    <p:extLst>
      <p:ext uri="{BB962C8B-B14F-4D97-AF65-F5344CB8AC3E}">
        <p14:creationId xmlns:p14="http://schemas.microsoft.com/office/powerpoint/2010/main" val="2621725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948841A-FC4C-107C-8E68-F4C9FF51ECAF}"/>
              </a:ext>
            </a:extLst>
          </p:cNvPr>
          <p:cNvSpPr/>
          <p:nvPr/>
        </p:nvSpPr>
        <p:spPr>
          <a:xfrm>
            <a:off x="0" y="0"/>
            <a:ext cx="12192000" cy="8169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2500" b="1" dirty="0">
                <a:latin typeface="Adobe Gothic Std B" panose="020B0800000000000000" pitchFamily="34" charset="-128"/>
              </a:rPr>
              <a:t>导轨振动</a:t>
            </a:r>
          </a:p>
        </p:txBody>
      </p:sp>
      <p:grpSp>
        <p:nvGrpSpPr>
          <p:cNvPr id="16" name="组合 15">
            <a:extLst>
              <a:ext uri="{FF2B5EF4-FFF2-40B4-BE49-F238E27FC236}">
                <a16:creationId xmlns:a16="http://schemas.microsoft.com/office/drawing/2014/main" id="{A14BDB2F-6FCE-1B8A-B859-E933C4456541}"/>
              </a:ext>
            </a:extLst>
          </p:cNvPr>
          <p:cNvGrpSpPr/>
          <p:nvPr/>
        </p:nvGrpSpPr>
        <p:grpSpPr>
          <a:xfrm>
            <a:off x="226688" y="1014785"/>
            <a:ext cx="8024684" cy="3927329"/>
            <a:chOff x="894344" y="1493757"/>
            <a:chExt cx="9657541" cy="4176792"/>
          </a:xfrm>
        </p:grpSpPr>
        <p:sp>
          <p:nvSpPr>
            <p:cNvPr id="9" name="文本框 8">
              <a:extLst>
                <a:ext uri="{FF2B5EF4-FFF2-40B4-BE49-F238E27FC236}">
                  <a16:creationId xmlns:a16="http://schemas.microsoft.com/office/drawing/2014/main" id="{76505124-C9BF-EE58-ECF5-D1C5859E0E02}"/>
                </a:ext>
              </a:extLst>
            </p:cNvPr>
            <p:cNvSpPr txBox="1"/>
            <p:nvPr/>
          </p:nvSpPr>
          <p:spPr>
            <a:xfrm>
              <a:off x="894344" y="1493757"/>
              <a:ext cx="4323620" cy="369332"/>
            </a:xfrm>
            <a:prstGeom prst="rect">
              <a:avLst/>
            </a:prstGeom>
            <a:noFill/>
          </p:spPr>
          <p:txBody>
            <a:bodyPr wrap="none" rtlCol="0">
              <a:spAutoFit/>
            </a:bodyPr>
            <a:lstStyle/>
            <a:p>
              <a:r>
                <a:rPr lang="zh-CN" altLang="en-US" b="1" dirty="0"/>
                <a:t>铁磁性样品正常感应电压波形</a:t>
              </a:r>
              <a:r>
                <a:rPr lang="en-US" altLang="zh-CN" b="1" dirty="0"/>
                <a:t>: </a:t>
              </a:r>
              <a:r>
                <a:rPr lang="zh-CN" altLang="en-US" b="1" dirty="0"/>
                <a:t>积分值为</a:t>
              </a:r>
              <a:r>
                <a:rPr lang="en-US" altLang="zh-CN" b="1" dirty="0"/>
                <a:t>0</a:t>
              </a:r>
              <a:endParaRPr lang="zh-CN" altLang="en-US" b="1" dirty="0"/>
            </a:p>
          </p:txBody>
        </p:sp>
        <p:sp>
          <p:nvSpPr>
            <p:cNvPr id="10" name="文本框 9">
              <a:extLst>
                <a:ext uri="{FF2B5EF4-FFF2-40B4-BE49-F238E27FC236}">
                  <a16:creationId xmlns:a16="http://schemas.microsoft.com/office/drawing/2014/main" id="{4B5BD934-3895-3509-D94D-B25F8FDD2CBB}"/>
                </a:ext>
              </a:extLst>
            </p:cNvPr>
            <p:cNvSpPr txBox="1"/>
            <p:nvPr/>
          </p:nvSpPr>
          <p:spPr>
            <a:xfrm>
              <a:off x="6899923" y="1493757"/>
              <a:ext cx="3651962" cy="369332"/>
            </a:xfrm>
            <a:prstGeom prst="rect">
              <a:avLst/>
            </a:prstGeom>
            <a:noFill/>
          </p:spPr>
          <p:txBody>
            <a:bodyPr wrap="none" rtlCol="0">
              <a:spAutoFit/>
            </a:bodyPr>
            <a:lstStyle/>
            <a:p>
              <a:r>
                <a:rPr lang="zh-CN" altLang="en-US" b="1" dirty="0"/>
                <a:t>考虑导轨振动后</a:t>
              </a:r>
              <a:r>
                <a:rPr lang="en-US" altLang="zh-CN" b="1" dirty="0"/>
                <a:t>: </a:t>
              </a:r>
              <a:r>
                <a:rPr lang="zh-CN" altLang="en-US" b="1" dirty="0"/>
                <a:t>积分值不一定为</a:t>
              </a:r>
              <a:r>
                <a:rPr lang="en-US" altLang="zh-CN" b="1" dirty="0"/>
                <a:t>0</a:t>
              </a:r>
              <a:endParaRPr lang="zh-CN" altLang="en-US" b="1" dirty="0"/>
            </a:p>
          </p:txBody>
        </p:sp>
        <p:pic>
          <p:nvPicPr>
            <p:cNvPr id="12" name="图片 11">
              <a:extLst>
                <a:ext uri="{FF2B5EF4-FFF2-40B4-BE49-F238E27FC236}">
                  <a16:creationId xmlns:a16="http://schemas.microsoft.com/office/drawing/2014/main" id="{6F1935D4-CA1E-4F30-355D-89749D70276E}"/>
                </a:ext>
              </a:extLst>
            </p:cNvPr>
            <p:cNvPicPr>
              <a:picLocks noChangeAspect="1"/>
            </p:cNvPicPr>
            <p:nvPr/>
          </p:nvPicPr>
          <p:blipFill>
            <a:blip r:embed="rId2"/>
            <a:stretch>
              <a:fillRect/>
            </a:stretch>
          </p:blipFill>
          <p:spPr>
            <a:xfrm>
              <a:off x="7033758" y="2198112"/>
              <a:ext cx="3518127" cy="3472437"/>
            </a:xfrm>
            <a:prstGeom prst="rect">
              <a:avLst/>
            </a:prstGeom>
          </p:spPr>
        </p:pic>
        <p:pic>
          <p:nvPicPr>
            <p:cNvPr id="14" name="图片 13">
              <a:extLst>
                <a:ext uri="{FF2B5EF4-FFF2-40B4-BE49-F238E27FC236}">
                  <a16:creationId xmlns:a16="http://schemas.microsoft.com/office/drawing/2014/main" id="{94A9B7A0-3AEE-AEE7-BE7A-2F490D574932}"/>
                </a:ext>
              </a:extLst>
            </p:cNvPr>
            <p:cNvPicPr>
              <a:picLocks noChangeAspect="1"/>
            </p:cNvPicPr>
            <p:nvPr/>
          </p:nvPicPr>
          <p:blipFill>
            <a:blip r:embed="rId3"/>
            <a:stretch>
              <a:fillRect/>
            </a:stretch>
          </p:blipFill>
          <p:spPr>
            <a:xfrm>
              <a:off x="1339170" y="2198112"/>
              <a:ext cx="3528609" cy="3472437"/>
            </a:xfrm>
            <a:prstGeom prst="rect">
              <a:avLst/>
            </a:prstGeom>
          </p:spPr>
        </p:pic>
        <p:sp>
          <p:nvSpPr>
            <p:cNvPr id="15" name="箭头: 右 14">
              <a:extLst>
                <a:ext uri="{FF2B5EF4-FFF2-40B4-BE49-F238E27FC236}">
                  <a16:creationId xmlns:a16="http://schemas.microsoft.com/office/drawing/2014/main" id="{73DEA11C-3879-3BA7-FCA5-F7CC057A1F66}"/>
                </a:ext>
              </a:extLst>
            </p:cNvPr>
            <p:cNvSpPr/>
            <p:nvPr/>
          </p:nvSpPr>
          <p:spPr>
            <a:xfrm>
              <a:off x="5421086" y="3222171"/>
              <a:ext cx="1095828" cy="63862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文本框 16">
            <a:extLst>
              <a:ext uri="{FF2B5EF4-FFF2-40B4-BE49-F238E27FC236}">
                <a16:creationId xmlns:a16="http://schemas.microsoft.com/office/drawing/2014/main" id="{79D72599-468B-13F9-3ACA-18002F1F127F}"/>
              </a:ext>
            </a:extLst>
          </p:cNvPr>
          <p:cNvSpPr txBox="1"/>
          <p:nvPr/>
        </p:nvSpPr>
        <p:spPr>
          <a:xfrm>
            <a:off x="328288" y="5257128"/>
            <a:ext cx="8174033" cy="369332"/>
          </a:xfrm>
          <a:prstGeom prst="rect">
            <a:avLst/>
          </a:prstGeom>
          <a:noFill/>
        </p:spPr>
        <p:txBody>
          <a:bodyPr wrap="none" rtlCol="0">
            <a:spAutoFit/>
          </a:bodyPr>
          <a:lstStyle/>
          <a:p>
            <a:r>
              <a:rPr lang="zh-CN" altLang="en-US" dirty="0"/>
              <a:t>振动对于信号的影响正比于样品的剩磁大小</a:t>
            </a:r>
            <a:r>
              <a:rPr lang="en-US" altLang="zh-CN" dirty="0"/>
              <a:t>,</a:t>
            </a:r>
            <a:r>
              <a:rPr lang="zh-CN" altLang="en-US" dirty="0"/>
              <a:t>以下分析均固定样品剩磁大小为</a:t>
            </a:r>
            <a:r>
              <a:rPr lang="en-US" altLang="zh-CN" dirty="0"/>
              <a:t>1Gs</a:t>
            </a:r>
            <a:endParaRPr lang="zh-CN" altLang="en-US" dirty="0"/>
          </a:p>
        </p:txBody>
      </p:sp>
    </p:spTree>
    <p:extLst>
      <p:ext uri="{BB962C8B-B14F-4D97-AF65-F5344CB8AC3E}">
        <p14:creationId xmlns:p14="http://schemas.microsoft.com/office/powerpoint/2010/main" val="4230014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4F982-EB66-E52F-5E44-623653DE83D0}"/>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0669EAE1-F82B-BC31-6922-32952C2632EF}"/>
              </a:ext>
            </a:extLst>
          </p:cNvPr>
          <p:cNvSpPr/>
          <p:nvPr/>
        </p:nvSpPr>
        <p:spPr>
          <a:xfrm>
            <a:off x="0" y="0"/>
            <a:ext cx="12192000" cy="8169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2500" b="1" dirty="0">
                <a:latin typeface="Adobe Gothic Std B" panose="020B0800000000000000" pitchFamily="34" charset="-128"/>
              </a:rPr>
              <a:t>导轨振动</a:t>
            </a:r>
          </a:p>
        </p:txBody>
      </p:sp>
      <p:pic>
        <p:nvPicPr>
          <p:cNvPr id="4" name="图片 3">
            <a:extLst>
              <a:ext uri="{FF2B5EF4-FFF2-40B4-BE49-F238E27FC236}">
                <a16:creationId xmlns:a16="http://schemas.microsoft.com/office/drawing/2014/main" id="{BB4146FD-BC3B-235F-3B10-9BEBCC8C7C25}"/>
              </a:ext>
            </a:extLst>
          </p:cNvPr>
          <p:cNvPicPr>
            <a:picLocks noChangeAspect="1"/>
          </p:cNvPicPr>
          <p:nvPr/>
        </p:nvPicPr>
        <p:blipFill>
          <a:blip r:embed="rId2"/>
          <a:stretch>
            <a:fillRect/>
          </a:stretch>
        </p:blipFill>
        <p:spPr>
          <a:xfrm>
            <a:off x="428484" y="1594294"/>
            <a:ext cx="5188545" cy="3443448"/>
          </a:xfrm>
          <a:prstGeom prst="rect">
            <a:avLst/>
          </a:prstGeom>
        </p:spPr>
      </p:pic>
      <p:sp>
        <p:nvSpPr>
          <p:cNvPr id="3" name="文本框 2">
            <a:extLst>
              <a:ext uri="{FF2B5EF4-FFF2-40B4-BE49-F238E27FC236}">
                <a16:creationId xmlns:a16="http://schemas.microsoft.com/office/drawing/2014/main" id="{FE76939E-AD87-70DE-876C-5F41BB2C9ED3}"/>
              </a:ext>
            </a:extLst>
          </p:cNvPr>
          <p:cNvSpPr txBox="1"/>
          <p:nvPr/>
        </p:nvSpPr>
        <p:spPr>
          <a:xfrm>
            <a:off x="312370" y="1023257"/>
            <a:ext cx="5892487" cy="646331"/>
          </a:xfrm>
          <a:prstGeom prst="rect">
            <a:avLst/>
          </a:prstGeom>
          <a:noFill/>
        </p:spPr>
        <p:txBody>
          <a:bodyPr wrap="square" rtlCol="0">
            <a:spAutoFit/>
          </a:bodyPr>
          <a:lstStyle/>
          <a:p>
            <a:r>
              <a:rPr lang="zh-CN" altLang="en-US" dirty="0"/>
              <a:t>振动水平数据来源</a:t>
            </a:r>
            <a:r>
              <a:rPr lang="en-US" altLang="zh-CN" dirty="0"/>
              <a:t>: </a:t>
            </a:r>
            <a:r>
              <a:rPr lang="zh-CN" altLang="en-US" dirty="0"/>
              <a:t>测量得到的近代物理系楼地面的振动频谱：此时</a:t>
            </a:r>
            <a:r>
              <a:rPr lang="en-US" altLang="zh-CN" dirty="0"/>
              <a:t>RMS</a:t>
            </a:r>
            <a:r>
              <a:rPr lang="zh-CN" altLang="en-US" dirty="0"/>
              <a:t>值为</a:t>
            </a:r>
            <a:r>
              <a:rPr lang="en-US" altLang="zh-CN" dirty="0"/>
              <a:t>0.012mm</a:t>
            </a:r>
            <a:endParaRPr lang="zh-CN" altLang="en-US" dirty="0"/>
          </a:p>
        </p:txBody>
      </p:sp>
      <p:sp>
        <p:nvSpPr>
          <p:cNvPr id="7" name="文本框 6">
            <a:extLst>
              <a:ext uri="{FF2B5EF4-FFF2-40B4-BE49-F238E27FC236}">
                <a16:creationId xmlns:a16="http://schemas.microsoft.com/office/drawing/2014/main" id="{43E70B0C-B6E9-D72E-890F-4DD2A1FEEE87}"/>
              </a:ext>
            </a:extLst>
          </p:cNvPr>
          <p:cNvSpPr txBox="1"/>
          <p:nvPr/>
        </p:nvSpPr>
        <p:spPr>
          <a:xfrm>
            <a:off x="312370" y="5130799"/>
            <a:ext cx="5892487" cy="1200329"/>
          </a:xfrm>
          <a:prstGeom prst="rect">
            <a:avLst/>
          </a:prstGeom>
          <a:noFill/>
        </p:spPr>
        <p:txBody>
          <a:bodyPr wrap="square" rtlCol="0">
            <a:spAutoFit/>
          </a:bodyPr>
          <a:lstStyle/>
          <a:p>
            <a:r>
              <a:rPr lang="zh-CN" altLang="en-US" dirty="0"/>
              <a:t>导轨产商给出的</a:t>
            </a:r>
            <a:r>
              <a:rPr lang="en-US" altLang="zh-CN" dirty="0"/>
              <a:t>RMS</a:t>
            </a:r>
            <a:r>
              <a:rPr lang="zh-CN" altLang="en-US" dirty="0"/>
              <a:t>参考值范围为</a:t>
            </a:r>
            <a:r>
              <a:rPr lang="en-US" altLang="zh-CN" dirty="0"/>
              <a:t>: 0.100~0.03mm</a:t>
            </a:r>
          </a:p>
          <a:p>
            <a:endParaRPr lang="en-US" altLang="zh-CN" dirty="0"/>
          </a:p>
          <a:p>
            <a:r>
              <a:rPr lang="zh-CN" altLang="en-US" dirty="0"/>
              <a:t>假设频谱形状不变</a:t>
            </a:r>
            <a:r>
              <a:rPr lang="en-US" altLang="zh-CN" dirty="0"/>
              <a:t>,</a:t>
            </a:r>
            <a:r>
              <a:rPr lang="zh-CN" altLang="en-US" dirty="0"/>
              <a:t>将实际测量值按照</a:t>
            </a:r>
            <a:r>
              <a:rPr lang="en-US" altLang="zh-CN" dirty="0"/>
              <a:t>RMS</a:t>
            </a:r>
            <a:r>
              <a:rPr lang="zh-CN" altLang="en-US" dirty="0"/>
              <a:t>值比例进行放大</a:t>
            </a:r>
            <a:r>
              <a:rPr lang="en-US" altLang="zh-CN" dirty="0"/>
              <a:t>,</a:t>
            </a:r>
            <a:r>
              <a:rPr lang="zh-CN" altLang="en-US" dirty="0"/>
              <a:t>用以估计导轨的振动水平</a:t>
            </a:r>
          </a:p>
        </p:txBody>
      </p:sp>
      <mc:AlternateContent xmlns:mc="http://schemas.openxmlformats.org/markup-compatibility/2006">
        <mc:Choice xmlns:a14="http://schemas.microsoft.com/office/drawing/2010/main" Requires="a14">
          <p:graphicFrame>
            <p:nvGraphicFramePr>
              <p:cNvPr id="8" name="表格 7">
                <a:extLst>
                  <a:ext uri="{FF2B5EF4-FFF2-40B4-BE49-F238E27FC236}">
                    <a16:creationId xmlns:a16="http://schemas.microsoft.com/office/drawing/2014/main" id="{3A8B2EF9-6AB3-C75D-E824-176B3E1EA1A0}"/>
                  </a:ext>
                </a:extLst>
              </p:cNvPr>
              <p:cNvGraphicFramePr>
                <a:graphicFrameLocks noGrp="1"/>
              </p:cNvGraphicFramePr>
              <p:nvPr>
                <p:extLst>
                  <p:ext uri="{D42A27DB-BD31-4B8C-83A1-F6EECF244321}">
                    <p14:modId xmlns:p14="http://schemas.microsoft.com/office/powerpoint/2010/main" val="1700397600"/>
                  </p:ext>
                </p:extLst>
              </p:nvPr>
            </p:nvGraphicFramePr>
            <p:xfrm>
              <a:off x="6320971" y="1074915"/>
              <a:ext cx="3313913" cy="1516104"/>
            </p:xfrm>
            <a:graphic>
              <a:graphicData uri="http://schemas.openxmlformats.org/drawingml/2006/table">
                <a:tbl>
                  <a:tblPr firstRow="1" bandRow="1">
                    <a:tableStyleId>{5C22544A-7EE6-4342-B048-85BDC9FD1C3A}</a:tableStyleId>
                  </a:tblPr>
                  <a:tblGrid>
                    <a:gridCol w="1869741">
                      <a:extLst>
                        <a:ext uri="{9D8B030D-6E8A-4147-A177-3AD203B41FA5}">
                          <a16:colId xmlns:a16="http://schemas.microsoft.com/office/drawing/2014/main" val="1514351985"/>
                        </a:ext>
                      </a:extLst>
                    </a:gridCol>
                    <a:gridCol w="1444172">
                      <a:extLst>
                        <a:ext uri="{9D8B030D-6E8A-4147-A177-3AD203B41FA5}">
                          <a16:colId xmlns:a16="http://schemas.microsoft.com/office/drawing/2014/main" val="829151948"/>
                        </a:ext>
                      </a:extLst>
                    </a:gridCol>
                  </a:tblGrid>
                  <a:tr h="379026">
                    <a:tc>
                      <a:txBody>
                        <a:bodyPr/>
                        <a:lstStyle/>
                        <a:p>
                          <a:r>
                            <a:rPr lang="zh-CN" altLang="en-US" dirty="0"/>
                            <a:t>所用数据</a:t>
                          </a:r>
                        </a:p>
                      </a:txBody>
                      <a:tcPr/>
                    </a:tc>
                    <a:tc>
                      <a:txBody>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𝑻</m:t>
                                </m:r>
                                <m:r>
                                  <a:rPr lang="en-US" altLang="zh-CN" b="1" i="1" smtClean="0">
                                    <a:latin typeface="Cambria Math" panose="02040503050406030204" pitchFamily="18" charset="0"/>
                                  </a:rPr>
                                  <m:t>(</m:t>
                                </m:r>
                                <m:r>
                                  <a:rPr lang="en-US" altLang="zh-CN" b="1" i="1" smtClean="0">
                                    <a:latin typeface="Cambria Math" panose="02040503050406030204" pitchFamily="18" charset="0"/>
                                  </a:rPr>
                                  <m:t>𝒔</m:t>
                                </m:r>
                                <m:r>
                                  <a:rPr lang="en-US" altLang="zh-CN" b="1" i="1" smtClean="0">
                                    <a:latin typeface="Cambria Math" panose="02040503050406030204" pitchFamily="18" charset="0"/>
                                  </a:rPr>
                                  <m:t>)</m:t>
                                </m:r>
                              </m:oMath>
                            </m:oMathPara>
                          </a14:m>
                          <a:endParaRPr lang="zh-CN" altLang="en-US" dirty="0"/>
                        </a:p>
                      </a:txBody>
                      <a:tcPr/>
                    </a:tc>
                    <a:extLst>
                      <a:ext uri="{0D108BD9-81ED-4DB2-BD59-A6C34878D82A}">
                        <a16:rowId xmlns:a16="http://schemas.microsoft.com/office/drawing/2014/main" val="1736747561"/>
                      </a:ext>
                    </a:extLst>
                  </a:tr>
                  <a:tr h="379026">
                    <a:tc>
                      <a:txBody>
                        <a:bodyPr/>
                        <a:lstStyle/>
                        <a:p>
                          <a:r>
                            <a:rPr lang="en-US" altLang="zh-CN" dirty="0"/>
                            <a:t>RMS = 30um</a:t>
                          </a:r>
                          <a:endParaRPr lang="zh-CN" altLang="en-US" dirty="0"/>
                        </a:p>
                      </a:txBody>
                      <a:tcPr/>
                    </a:tc>
                    <a:tc>
                      <a:txBody>
                        <a:bodyPr/>
                        <a:lstStyle/>
                        <a:p>
                          <a:r>
                            <a:rPr lang="en-US" altLang="zh-CN" dirty="0"/>
                            <a:t>656.47</a:t>
                          </a:r>
                          <a:endParaRPr lang="zh-CN" altLang="en-US" dirty="0"/>
                        </a:p>
                      </a:txBody>
                      <a:tcPr/>
                    </a:tc>
                    <a:extLst>
                      <a:ext uri="{0D108BD9-81ED-4DB2-BD59-A6C34878D82A}">
                        <a16:rowId xmlns:a16="http://schemas.microsoft.com/office/drawing/2014/main" val="3050845337"/>
                      </a:ext>
                    </a:extLst>
                  </a:tr>
                  <a:tr h="379026">
                    <a:tc>
                      <a:txBody>
                        <a:bodyPr/>
                        <a:lstStyle/>
                        <a:p>
                          <a:r>
                            <a:rPr lang="en-US" altLang="zh-CN" dirty="0"/>
                            <a:t>RMS = 50um</a:t>
                          </a:r>
                          <a:endParaRPr lang="zh-CN" altLang="en-US" dirty="0"/>
                        </a:p>
                      </a:txBody>
                      <a:tcPr/>
                    </a:tc>
                    <a:tc>
                      <a:txBody>
                        <a:bodyPr/>
                        <a:lstStyle/>
                        <a:p>
                          <a:r>
                            <a:rPr lang="en-US" altLang="zh-CN" dirty="0"/>
                            <a:t>1972.47</a:t>
                          </a:r>
                          <a:endParaRPr lang="zh-CN" altLang="en-US" dirty="0"/>
                        </a:p>
                      </a:txBody>
                      <a:tcPr/>
                    </a:tc>
                    <a:extLst>
                      <a:ext uri="{0D108BD9-81ED-4DB2-BD59-A6C34878D82A}">
                        <a16:rowId xmlns:a16="http://schemas.microsoft.com/office/drawing/2014/main" val="696887042"/>
                      </a:ext>
                    </a:extLst>
                  </a:tr>
                  <a:tr h="379026">
                    <a:tc>
                      <a:txBody>
                        <a:bodyPr/>
                        <a:lstStyle/>
                        <a:p>
                          <a:r>
                            <a:rPr lang="en-US" altLang="zh-CN" dirty="0"/>
                            <a:t>RMS = 100um</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5060.50</a:t>
                          </a:r>
                          <a:endParaRPr lang="zh-CN" altLang="en-US" dirty="0"/>
                        </a:p>
                      </a:txBody>
                      <a:tcPr/>
                    </a:tc>
                    <a:extLst>
                      <a:ext uri="{0D108BD9-81ED-4DB2-BD59-A6C34878D82A}">
                        <a16:rowId xmlns:a16="http://schemas.microsoft.com/office/drawing/2014/main" val="2003491540"/>
                      </a:ext>
                    </a:extLst>
                  </a:tr>
                </a:tbl>
              </a:graphicData>
            </a:graphic>
          </p:graphicFrame>
        </mc:Choice>
        <mc:Fallback>
          <p:graphicFrame>
            <p:nvGraphicFramePr>
              <p:cNvPr id="8" name="表格 7">
                <a:extLst>
                  <a:ext uri="{FF2B5EF4-FFF2-40B4-BE49-F238E27FC236}">
                    <a16:creationId xmlns:a16="http://schemas.microsoft.com/office/drawing/2014/main" id="{3A8B2EF9-6AB3-C75D-E824-176B3E1EA1A0}"/>
                  </a:ext>
                </a:extLst>
              </p:cNvPr>
              <p:cNvGraphicFramePr>
                <a:graphicFrameLocks noGrp="1"/>
              </p:cNvGraphicFramePr>
              <p:nvPr>
                <p:extLst>
                  <p:ext uri="{D42A27DB-BD31-4B8C-83A1-F6EECF244321}">
                    <p14:modId xmlns:p14="http://schemas.microsoft.com/office/powerpoint/2010/main" val="1700397600"/>
                  </p:ext>
                </p:extLst>
              </p:nvPr>
            </p:nvGraphicFramePr>
            <p:xfrm>
              <a:off x="6320971" y="1074915"/>
              <a:ext cx="3313913" cy="1516104"/>
            </p:xfrm>
            <a:graphic>
              <a:graphicData uri="http://schemas.openxmlformats.org/drawingml/2006/table">
                <a:tbl>
                  <a:tblPr firstRow="1" bandRow="1">
                    <a:tableStyleId>{5C22544A-7EE6-4342-B048-85BDC9FD1C3A}</a:tableStyleId>
                  </a:tblPr>
                  <a:tblGrid>
                    <a:gridCol w="1869741">
                      <a:extLst>
                        <a:ext uri="{9D8B030D-6E8A-4147-A177-3AD203B41FA5}">
                          <a16:colId xmlns:a16="http://schemas.microsoft.com/office/drawing/2014/main" val="1514351985"/>
                        </a:ext>
                      </a:extLst>
                    </a:gridCol>
                    <a:gridCol w="1444172">
                      <a:extLst>
                        <a:ext uri="{9D8B030D-6E8A-4147-A177-3AD203B41FA5}">
                          <a16:colId xmlns:a16="http://schemas.microsoft.com/office/drawing/2014/main" val="829151948"/>
                        </a:ext>
                      </a:extLst>
                    </a:gridCol>
                  </a:tblGrid>
                  <a:tr h="379026">
                    <a:tc>
                      <a:txBody>
                        <a:bodyPr/>
                        <a:lstStyle/>
                        <a:p>
                          <a:r>
                            <a:rPr lang="zh-CN" altLang="en-US" dirty="0"/>
                            <a:t>所用数据</a:t>
                          </a:r>
                        </a:p>
                      </a:txBody>
                      <a:tcPr/>
                    </a:tc>
                    <a:tc>
                      <a:txBody>
                        <a:bodyPr/>
                        <a:lstStyle/>
                        <a:p>
                          <a:endParaRPr lang="zh-CN"/>
                        </a:p>
                      </a:txBody>
                      <a:tcPr>
                        <a:blipFill>
                          <a:blip r:embed="rId3"/>
                          <a:stretch>
                            <a:fillRect l="-129412" t="-7937" r="-1681" b="-317460"/>
                          </a:stretch>
                        </a:blipFill>
                      </a:tcPr>
                    </a:tc>
                    <a:extLst>
                      <a:ext uri="{0D108BD9-81ED-4DB2-BD59-A6C34878D82A}">
                        <a16:rowId xmlns:a16="http://schemas.microsoft.com/office/drawing/2014/main" val="1736747561"/>
                      </a:ext>
                    </a:extLst>
                  </a:tr>
                  <a:tr h="379026">
                    <a:tc>
                      <a:txBody>
                        <a:bodyPr/>
                        <a:lstStyle/>
                        <a:p>
                          <a:r>
                            <a:rPr lang="en-US" altLang="zh-CN" dirty="0"/>
                            <a:t>RMS = 30um</a:t>
                          </a:r>
                          <a:endParaRPr lang="zh-CN" altLang="en-US" dirty="0"/>
                        </a:p>
                      </a:txBody>
                      <a:tcPr/>
                    </a:tc>
                    <a:tc>
                      <a:txBody>
                        <a:bodyPr/>
                        <a:lstStyle/>
                        <a:p>
                          <a:r>
                            <a:rPr lang="en-US" altLang="zh-CN" dirty="0"/>
                            <a:t>656.47</a:t>
                          </a:r>
                          <a:endParaRPr lang="zh-CN" altLang="en-US" dirty="0"/>
                        </a:p>
                      </a:txBody>
                      <a:tcPr/>
                    </a:tc>
                    <a:extLst>
                      <a:ext uri="{0D108BD9-81ED-4DB2-BD59-A6C34878D82A}">
                        <a16:rowId xmlns:a16="http://schemas.microsoft.com/office/drawing/2014/main" val="3050845337"/>
                      </a:ext>
                    </a:extLst>
                  </a:tr>
                  <a:tr h="379026">
                    <a:tc>
                      <a:txBody>
                        <a:bodyPr/>
                        <a:lstStyle/>
                        <a:p>
                          <a:r>
                            <a:rPr lang="en-US" altLang="zh-CN" dirty="0"/>
                            <a:t>RMS = 50um</a:t>
                          </a:r>
                          <a:endParaRPr lang="zh-CN" altLang="en-US" dirty="0"/>
                        </a:p>
                      </a:txBody>
                      <a:tcPr/>
                    </a:tc>
                    <a:tc>
                      <a:txBody>
                        <a:bodyPr/>
                        <a:lstStyle/>
                        <a:p>
                          <a:r>
                            <a:rPr lang="en-US" altLang="zh-CN" dirty="0"/>
                            <a:t>1972.47</a:t>
                          </a:r>
                          <a:endParaRPr lang="zh-CN" altLang="en-US" dirty="0"/>
                        </a:p>
                      </a:txBody>
                      <a:tcPr/>
                    </a:tc>
                    <a:extLst>
                      <a:ext uri="{0D108BD9-81ED-4DB2-BD59-A6C34878D82A}">
                        <a16:rowId xmlns:a16="http://schemas.microsoft.com/office/drawing/2014/main" val="696887042"/>
                      </a:ext>
                    </a:extLst>
                  </a:tr>
                  <a:tr h="379026">
                    <a:tc>
                      <a:txBody>
                        <a:bodyPr/>
                        <a:lstStyle/>
                        <a:p>
                          <a:r>
                            <a:rPr lang="en-US" altLang="zh-CN" dirty="0"/>
                            <a:t>RMS = 100um</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5060.50</a:t>
                          </a:r>
                          <a:endParaRPr lang="zh-CN" altLang="en-US" dirty="0"/>
                        </a:p>
                      </a:txBody>
                      <a:tcPr/>
                    </a:tc>
                    <a:extLst>
                      <a:ext uri="{0D108BD9-81ED-4DB2-BD59-A6C34878D82A}">
                        <a16:rowId xmlns:a16="http://schemas.microsoft.com/office/drawing/2014/main" val="2003491540"/>
                      </a:ext>
                    </a:extLst>
                  </a:tr>
                </a:tbl>
              </a:graphicData>
            </a:graphic>
          </p:graphicFrame>
        </mc:Fallback>
      </mc:AlternateContent>
    </p:spTree>
    <p:extLst>
      <p:ext uri="{BB962C8B-B14F-4D97-AF65-F5344CB8AC3E}">
        <p14:creationId xmlns:p14="http://schemas.microsoft.com/office/powerpoint/2010/main" val="3032335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B710DD4-AE1A-CD52-DD9A-808BC562B9B9}"/>
              </a:ext>
            </a:extLst>
          </p:cNvPr>
          <p:cNvSpPr/>
          <p:nvPr/>
        </p:nvSpPr>
        <p:spPr>
          <a:xfrm>
            <a:off x="0" y="0"/>
            <a:ext cx="12192000" cy="8169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2500" b="1" dirty="0">
                <a:latin typeface="Adobe Gothic Std B" panose="020B0800000000000000" pitchFamily="34" charset="-128"/>
              </a:rPr>
              <a:t>系统误差分析</a:t>
            </a:r>
          </a:p>
        </p:txBody>
      </p:sp>
      <p:pic>
        <p:nvPicPr>
          <p:cNvPr id="6" name="图片 5">
            <a:extLst>
              <a:ext uri="{FF2B5EF4-FFF2-40B4-BE49-F238E27FC236}">
                <a16:creationId xmlns:a16="http://schemas.microsoft.com/office/drawing/2014/main" id="{15033E6B-80B6-9588-A32F-73AB2B4E95AB}"/>
              </a:ext>
            </a:extLst>
          </p:cNvPr>
          <p:cNvPicPr>
            <a:picLocks noChangeAspect="1"/>
          </p:cNvPicPr>
          <p:nvPr/>
        </p:nvPicPr>
        <p:blipFill>
          <a:blip r:embed="rId2"/>
          <a:stretch>
            <a:fillRect/>
          </a:stretch>
        </p:blipFill>
        <p:spPr>
          <a:xfrm>
            <a:off x="0" y="816964"/>
            <a:ext cx="9395707" cy="5983509"/>
          </a:xfrm>
          <a:prstGeom prst="rect">
            <a:avLst/>
          </a:prstGeom>
        </p:spPr>
      </p:pic>
      <p:sp>
        <p:nvSpPr>
          <p:cNvPr id="7" name="矩形 6">
            <a:extLst>
              <a:ext uri="{FF2B5EF4-FFF2-40B4-BE49-F238E27FC236}">
                <a16:creationId xmlns:a16="http://schemas.microsoft.com/office/drawing/2014/main" id="{6622F6CB-19CF-57FD-1537-403509FD01A6}"/>
              </a:ext>
            </a:extLst>
          </p:cNvPr>
          <p:cNvSpPr/>
          <p:nvPr/>
        </p:nvSpPr>
        <p:spPr>
          <a:xfrm>
            <a:off x="69802" y="1891621"/>
            <a:ext cx="9325905" cy="43277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56069A05-A909-7CFE-BAF1-405A6E59B3F6}"/>
              </a:ext>
            </a:extLst>
          </p:cNvPr>
          <p:cNvSpPr/>
          <p:nvPr/>
        </p:nvSpPr>
        <p:spPr>
          <a:xfrm>
            <a:off x="34900" y="5824651"/>
            <a:ext cx="9325905" cy="43277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箭头连接符 9">
            <a:extLst>
              <a:ext uri="{FF2B5EF4-FFF2-40B4-BE49-F238E27FC236}">
                <a16:creationId xmlns:a16="http://schemas.microsoft.com/office/drawing/2014/main" id="{B5FA5800-F09B-373C-7097-8251C6D5A9A9}"/>
              </a:ext>
            </a:extLst>
          </p:cNvPr>
          <p:cNvCxnSpPr>
            <a:cxnSpLocks/>
            <a:stCxn id="7" idx="3"/>
          </p:cNvCxnSpPr>
          <p:nvPr/>
        </p:nvCxnSpPr>
        <p:spPr>
          <a:xfrm>
            <a:off x="9395707" y="2108006"/>
            <a:ext cx="752272" cy="3699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a:extLst>
              <a:ext uri="{FF2B5EF4-FFF2-40B4-BE49-F238E27FC236}">
                <a16:creationId xmlns:a16="http://schemas.microsoft.com/office/drawing/2014/main" id="{50458742-C808-8CC4-5C18-719E3F975367}"/>
              </a:ext>
            </a:extLst>
          </p:cNvPr>
          <p:cNvCxnSpPr>
            <a:cxnSpLocks/>
          </p:cNvCxnSpPr>
          <p:nvPr/>
        </p:nvCxnSpPr>
        <p:spPr>
          <a:xfrm flipV="1">
            <a:off x="9360805" y="5088531"/>
            <a:ext cx="634774" cy="93505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矩形 12">
            <a:extLst>
              <a:ext uri="{FF2B5EF4-FFF2-40B4-BE49-F238E27FC236}">
                <a16:creationId xmlns:a16="http://schemas.microsoft.com/office/drawing/2014/main" id="{5D0926AC-E256-6979-1CA6-236FF4E47FAB}"/>
              </a:ext>
            </a:extLst>
          </p:cNvPr>
          <p:cNvSpPr/>
          <p:nvPr/>
        </p:nvSpPr>
        <p:spPr>
          <a:xfrm>
            <a:off x="21362" y="2844126"/>
            <a:ext cx="9325905" cy="43277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箭头连接符 13">
            <a:extLst>
              <a:ext uri="{FF2B5EF4-FFF2-40B4-BE49-F238E27FC236}">
                <a16:creationId xmlns:a16="http://schemas.microsoft.com/office/drawing/2014/main" id="{0B86836E-0C38-8ED6-F042-F80786AF4D37}"/>
              </a:ext>
            </a:extLst>
          </p:cNvPr>
          <p:cNvCxnSpPr>
            <a:cxnSpLocks/>
          </p:cNvCxnSpPr>
          <p:nvPr/>
        </p:nvCxnSpPr>
        <p:spPr>
          <a:xfrm flipV="1">
            <a:off x="9368629" y="2579605"/>
            <a:ext cx="696751" cy="48090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文本框 17">
            <a:extLst>
              <a:ext uri="{FF2B5EF4-FFF2-40B4-BE49-F238E27FC236}">
                <a16:creationId xmlns:a16="http://schemas.microsoft.com/office/drawing/2014/main" id="{0B740B09-FF66-40FB-36A9-61BD5D69FE9A}"/>
              </a:ext>
            </a:extLst>
          </p:cNvPr>
          <p:cNvSpPr txBox="1"/>
          <p:nvPr/>
        </p:nvSpPr>
        <p:spPr>
          <a:xfrm>
            <a:off x="10086742" y="2292980"/>
            <a:ext cx="1655459" cy="646331"/>
          </a:xfrm>
          <a:prstGeom prst="rect">
            <a:avLst/>
          </a:prstGeom>
          <a:noFill/>
        </p:spPr>
        <p:txBody>
          <a:bodyPr wrap="square" rtlCol="0">
            <a:spAutoFit/>
          </a:bodyPr>
          <a:lstStyle/>
          <a:p>
            <a:r>
              <a:rPr lang="zh-CN" altLang="en-US" dirty="0"/>
              <a:t>考虑更好的去磁设备</a:t>
            </a:r>
          </a:p>
        </p:txBody>
      </p:sp>
      <p:sp>
        <p:nvSpPr>
          <p:cNvPr id="19" name="文本框 18">
            <a:extLst>
              <a:ext uri="{FF2B5EF4-FFF2-40B4-BE49-F238E27FC236}">
                <a16:creationId xmlns:a16="http://schemas.microsoft.com/office/drawing/2014/main" id="{E95242D7-55C6-FC98-FEDD-351EC1D0E88D}"/>
              </a:ext>
            </a:extLst>
          </p:cNvPr>
          <p:cNvSpPr txBox="1"/>
          <p:nvPr/>
        </p:nvSpPr>
        <p:spPr>
          <a:xfrm>
            <a:off x="9995579" y="4854695"/>
            <a:ext cx="1655459" cy="369332"/>
          </a:xfrm>
          <a:prstGeom prst="rect">
            <a:avLst/>
          </a:prstGeom>
          <a:noFill/>
        </p:spPr>
        <p:txBody>
          <a:bodyPr wrap="square" rtlCol="0">
            <a:spAutoFit/>
          </a:bodyPr>
          <a:lstStyle/>
          <a:p>
            <a:r>
              <a:rPr lang="zh-CN" altLang="en-US" dirty="0"/>
              <a:t>考虑做磁屏蔽</a:t>
            </a:r>
          </a:p>
        </p:txBody>
      </p:sp>
    </p:spTree>
    <p:extLst>
      <p:ext uri="{BB962C8B-B14F-4D97-AF65-F5344CB8AC3E}">
        <p14:creationId xmlns:p14="http://schemas.microsoft.com/office/powerpoint/2010/main" val="670600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497AC-E7AB-A382-FBA5-F15D886A6772}"/>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EAB670FB-098F-37C2-B14A-1C3358A43A31}"/>
              </a:ext>
            </a:extLst>
          </p:cNvPr>
          <p:cNvSpPr/>
          <p:nvPr/>
        </p:nvSpPr>
        <p:spPr>
          <a:xfrm>
            <a:off x="0" y="6980"/>
            <a:ext cx="12192000" cy="8169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2500" b="1" dirty="0">
                <a:latin typeface="Adobe Gothic Std B" panose="020B0800000000000000" pitchFamily="34" charset="-128"/>
              </a:rPr>
              <a:t> 噪声来源与分析</a:t>
            </a:r>
            <a:r>
              <a:rPr lang="en-US" altLang="zh-CN" sz="2500" b="1" dirty="0">
                <a:latin typeface="Adobe Gothic Std B" panose="020B0800000000000000" pitchFamily="34" charset="-128"/>
              </a:rPr>
              <a:t>-</a:t>
            </a:r>
            <a:r>
              <a:rPr lang="zh-CN" altLang="en-US" sz="2500" b="1" dirty="0">
                <a:latin typeface="Adobe Gothic Std B" panose="020B0800000000000000" pitchFamily="34" charset="-128"/>
              </a:rPr>
              <a:t>总览</a:t>
            </a:r>
          </a:p>
        </p:txBody>
      </p:sp>
      <mc:AlternateContent xmlns:mc="http://schemas.openxmlformats.org/markup-compatibility/2006" xmlns:a14="http://schemas.microsoft.com/office/drawing/2010/main">
        <mc:Choice Requires="a14">
          <p:graphicFrame>
            <p:nvGraphicFramePr>
              <p:cNvPr id="3" name="表格 2">
                <a:extLst>
                  <a:ext uri="{FF2B5EF4-FFF2-40B4-BE49-F238E27FC236}">
                    <a16:creationId xmlns:a16="http://schemas.microsoft.com/office/drawing/2014/main" id="{6D321ADA-BF26-66AB-A4A5-9BF779B4A93E}"/>
                  </a:ext>
                </a:extLst>
              </p:cNvPr>
              <p:cNvGraphicFramePr>
                <a:graphicFrameLocks noGrp="1"/>
              </p:cNvGraphicFramePr>
              <p:nvPr/>
            </p:nvGraphicFramePr>
            <p:xfrm>
              <a:off x="474650" y="984912"/>
              <a:ext cx="8142735" cy="5544344"/>
            </p:xfrm>
            <a:graphic>
              <a:graphicData uri="http://schemas.openxmlformats.org/drawingml/2006/table">
                <a:tbl>
                  <a:tblPr firstRow="1" bandRow="1">
                    <a:tableStyleId>{5C22544A-7EE6-4342-B048-85BDC9FD1C3A}</a:tableStyleId>
                  </a:tblPr>
                  <a:tblGrid>
                    <a:gridCol w="2046735">
                      <a:extLst>
                        <a:ext uri="{9D8B030D-6E8A-4147-A177-3AD203B41FA5}">
                          <a16:colId xmlns:a16="http://schemas.microsoft.com/office/drawing/2014/main" val="4188186171"/>
                        </a:ext>
                      </a:extLst>
                    </a:gridCol>
                    <a:gridCol w="2032000">
                      <a:extLst>
                        <a:ext uri="{9D8B030D-6E8A-4147-A177-3AD203B41FA5}">
                          <a16:colId xmlns:a16="http://schemas.microsoft.com/office/drawing/2014/main" val="2062278091"/>
                        </a:ext>
                      </a:extLst>
                    </a:gridCol>
                    <a:gridCol w="2032000">
                      <a:extLst>
                        <a:ext uri="{9D8B030D-6E8A-4147-A177-3AD203B41FA5}">
                          <a16:colId xmlns:a16="http://schemas.microsoft.com/office/drawing/2014/main" val="2198938522"/>
                        </a:ext>
                      </a:extLst>
                    </a:gridCol>
                    <a:gridCol w="2032000">
                      <a:extLst>
                        <a:ext uri="{9D8B030D-6E8A-4147-A177-3AD203B41FA5}">
                          <a16:colId xmlns:a16="http://schemas.microsoft.com/office/drawing/2014/main" val="1370908547"/>
                        </a:ext>
                      </a:extLst>
                    </a:gridCol>
                  </a:tblGrid>
                  <a:tr h="355967">
                    <a:tc>
                      <a:txBody>
                        <a:bodyPr/>
                        <a:lstStyle/>
                        <a:p>
                          <a:r>
                            <a:rPr lang="zh-CN" altLang="en-US" dirty="0"/>
                            <a:t>来源</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dirty="0"/>
                            <a:t>说明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𝝈</m:t>
                                    </m:r>
                                  </m:e>
                                  <m:sub>
                                    <m:r>
                                      <a:rPr lang="en-US" altLang="zh-CN" b="1" i="1" smtClean="0">
                                        <a:latin typeface="Cambria Math" panose="02040503050406030204" pitchFamily="18" charset="0"/>
                                      </a:rPr>
                                      <m:t>𝟎</m:t>
                                    </m:r>
                                  </m:sub>
                                </m:sSub>
                                <m:r>
                                  <a:rPr lang="en-US" altLang="zh-CN" b="1" i="1" smtClean="0">
                                    <a:latin typeface="Cambria Math" panose="02040503050406030204" pitchFamily="18" charset="0"/>
                                  </a:rPr>
                                  <m:t>(</m:t>
                                </m:r>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𝒈</m:t>
                                    </m:r>
                                  </m:e>
                                  <m:sub>
                                    <m:r>
                                      <a:rPr lang="en-US" altLang="zh-CN" b="1" i="1" smtClean="0">
                                        <a:latin typeface="Cambria Math" panose="02040503050406030204" pitchFamily="18" charset="0"/>
                                      </a:rPr>
                                      <m:t>𝑫</m:t>
                                    </m:r>
                                  </m:sub>
                                </m:sSub>
                                <m:r>
                                  <a:rPr lang="en-US" altLang="zh-CN" b="1" i="1" smtClean="0">
                                    <a:latin typeface="Cambria Math" panose="02040503050406030204" pitchFamily="18" charset="0"/>
                                  </a:rPr>
                                  <m:t>)</m:t>
                                </m:r>
                              </m:oMath>
                            </m:oMathPara>
                          </a14:m>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altLang="zh-CN" i="1" dirty="0" smtClean="0">
                                    <a:latin typeface="Cambria Math" panose="02040503050406030204" pitchFamily="18" charset="0"/>
                                  </a:rPr>
                                  <m:t>𝑇</m:t>
                                </m:r>
                                <m:r>
                                  <a:rPr lang="en-US" altLang="zh-CN" b="1" i="1" dirty="0" smtClean="0">
                                    <a:latin typeface="Cambria Math" panose="02040503050406030204" pitchFamily="18" charset="0"/>
                                  </a:rPr>
                                  <m:t>(</m:t>
                                </m:r>
                                <m:r>
                                  <a:rPr lang="en-US" altLang="zh-CN" b="1" i="1" dirty="0" smtClean="0">
                                    <a:latin typeface="Cambria Math" panose="02040503050406030204" pitchFamily="18" charset="0"/>
                                  </a:rPr>
                                  <m:t>𝒔</m:t>
                                </m:r>
                                <m:r>
                                  <a:rPr lang="en-US" altLang="zh-CN" b="1" i="1" dirty="0" smtClean="0">
                                    <a:latin typeface="Cambria Math" panose="02040503050406030204" pitchFamily="18" charset="0"/>
                                  </a:rPr>
                                  <m:t>)</m:t>
                                </m:r>
                              </m:oMath>
                            </m:oMathPara>
                          </a14:m>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01171592"/>
                      </a:ext>
                    </a:extLst>
                  </a:tr>
                  <a:tr h="877726">
                    <a:tc>
                      <a:txBody>
                        <a:bodyPr/>
                        <a:lstStyle/>
                        <a:p>
                          <a:r>
                            <a:rPr lang="zh-CN" altLang="en-US" b="1" dirty="0"/>
                            <a:t>线圈热噪声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1600" dirty="0">
                              <a:latin typeface="Times New Roman" panose="02020603050405020304" pitchFamily="18" charset="0"/>
                              <a:cs typeface="Times New Roman" panose="02020603050405020304" pitchFamily="18" charset="0"/>
                            </a:rPr>
                            <a:t>来源于线圈的交流电阻</a:t>
                          </a:r>
                          <a:r>
                            <a:rPr lang="en-US" altLang="zh-CN" sz="1600" dirty="0">
                              <a:latin typeface="Times New Roman" panose="02020603050405020304" pitchFamily="18" charset="0"/>
                              <a:cs typeface="Times New Roman" panose="02020603050405020304" pitchFamily="18" charset="0"/>
                            </a:rPr>
                            <a:t>,Johnson Model</a:t>
                          </a:r>
                          <a:endParaRPr lang="zh-CN" alt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800" b="1" i="1" kern="1200" dirty="0" smtClean="0">
                                    <a:solidFill>
                                      <a:schemeClr val="dk1"/>
                                    </a:solidFill>
                                    <a:effectLst/>
                                    <a:latin typeface="Cambria Math" panose="02040503050406030204" pitchFamily="18" charset="0"/>
                                    <a:ea typeface="+mn-ea"/>
                                    <a:cs typeface="+mn-cs"/>
                                  </a:rPr>
                                  <m:t>𝟐𝟒</m:t>
                                </m:r>
                                <m:r>
                                  <a:rPr lang="en-US" altLang="zh-CN" sz="1800" b="1" i="1" kern="1200" dirty="0" smtClean="0">
                                    <a:solidFill>
                                      <a:schemeClr val="dk1"/>
                                    </a:solidFill>
                                    <a:effectLst/>
                                    <a:latin typeface="Cambria Math" panose="02040503050406030204" pitchFamily="18" charset="0"/>
                                    <a:ea typeface="+mn-ea"/>
                                    <a:cs typeface="+mn-cs"/>
                                  </a:rPr>
                                  <m:t>.</m:t>
                                </m:r>
                                <m:r>
                                  <a:rPr lang="en-US" altLang="zh-CN" sz="1800" b="1" i="1" kern="1200" dirty="0" smtClean="0">
                                    <a:solidFill>
                                      <a:schemeClr val="dk1"/>
                                    </a:solidFill>
                                    <a:effectLst/>
                                    <a:latin typeface="Cambria Math" panose="02040503050406030204" pitchFamily="18" charset="0"/>
                                    <a:ea typeface="+mn-ea"/>
                                    <a:cs typeface="+mn-cs"/>
                                  </a:rPr>
                                  <m:t>𝟔𝟒</m:t>
                                </m:r>
                              </m:oMath>
                            </m:oMathPara>
                          </a14:m>
                          <a:endParaRPr lang="zh-CN" altLang="en-US" sz="1800" b="1" kern="1200" dirty="0">
                            <a:solidFill>
                              <a:schemeClr val="dk1"/>
                            </a:solidFill>
                            <a:effectLst/>
                            <a:latin typeface="+mn-lt"/>
                            <a:ea typeface="+mn-ea"/>
                            <a:cs typeface="+mn-cs"/>
                          </a:endParaRPr>
                        </a:p>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altLang="zh-CN" sz="1800" b="1" i="1" kern="1200" dirty="0" smtClean="0">
                                    <a:solidFill>
                                      <a:schemeClr val="dk1"/>
                                    </a:solidFill>
                                    <a:effectLst/>
                                    <a:latin typeface="Cambria Math" panose="02040503050406030204" pitchFamily="18" charset="0"/>
                                    <a:ea typeface="+mn-ea"/>
                                    <a:cs typeface="+mn-cs"/>
                                  </a:rPr>
                                  <m:t>𝟓𝟒𝟔𝟔</m:t>
                                </m:r>
                                <m:r>
                                  <a:rPr lang="en-US" altLang="zh-CN" sz="1800" b="1" i="1" kern="1200" dirty="0" smtClean="0">
                                    <a:solidFill>
                                      <a:schemeClr val="dk1"/>
                                    </a:solidFill>
                                    <a:effectLst/>
                                    <a:latin typeface="Cambria Math" panose="02040503050406030204" pitchFamily="18" charset="0"/>
                                    <a:ea typeface="+mn-ea"/>
                                    <a:cs typeface="+mn-cs"/>
                                  </a:rPr>
                                  <m:t>.</m:t>
                                </m:r>
                                <m:r>
                                  <a:rPr lang="en-US" altLang="zh-CN" sz="1800" b="1" i="1" kern="1200" dirty="0" smtClean="0">
                                    <a:solidFill>
                                      <a:schemeClr val="dk1"/>
                                    </a:solidFill>
                                    <a:effectLst/>
                                    <a:latin typeface="Cambria Math" panose="02040503050406030204" pitchFamily="18" charset="0"/>
                                    <a:ea typeface="+mn-ea"/>
                                    <a:cs typeface="+mn-cs"/>
                                  </a:rPr>
                                  <m:t>𝟎𝟏</m:t>
                                </m:r>
                              </m:oMath>
                            </m:oMathPara>
                          </a14:m>
                          <a:endParaRPr lang="zh-CN"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66863581"/>
                      </a:ext>
                    </a:extLst>
                  </a:tr>
                  <a:tr h="877726">
                    <a:tc>
                      <a:txBody>
                        <a:bodyPr/>
                        <a:lstStyle/>
                        <a:p>
                          <a:r>
                            <a:rPr lang="zh-CN" altLang="en-US" b="1" dirty="0"/>
                            <a:t>环境电磁波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1600" dirty="0">
                              <a:latin typeface="Times New Roman" panose="02020603050405020304" pitchFamily="18" charset="0"/>
                              <a:cs typeface="Times New Roman" panose="02020603050405020304" pitchFamily="18" charset="0"/>
                            </a:rPr>
                            <a:t>来源于地磁场</a:t>
                          </a:r>
                          <a:r>
                            <a:rPr lang="en-US" altLang="zh-CN" sz="1600" dirty="0">
                              <a:latin typeface="Times New Roman" panose="02020603050405020304" pitchFamily="18" charset="0"/>
                              <a:cs typeface="Times New Roman" panose="02020603050405020304" pitchFamily="18" charset="0"/>
                            </a:rPr>
                            <a:t>,</a:t>
                          </a:r>
                          <a:r>
                            <a:rPr lang="zh-CN" altLang="en-US" sz="1600" dirty="0">
                              <a:latin typeface="Times New Roman" panose="02020603050405020304" pitchFamily="18" charset="0"/>
                              <a:cs typeface="Times New Roman" panose="02020603050405020304" pitchFamily="18" charset="0"/>
                            </a:rPr>
                            <a:t>电器等对于线圈的影响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800" b="1" i="1" kern="1200" dirty="0" smtClean="0">
                                    <a:solidFill>
                                      <a:schemeClr val="dk1"/>
                                    </a:solidFill>
                                    <a:effectLst/>
                                    <a:latin typeface="Cambria Math" panose="02040503050406030204" pitchFamily="18" charset="0"/>
                                    <a:ea typeface="+mn-ea"/>
                                    <a:cs typeface="+mn-cs"/>
                                  </a:rPr>
                                  <m:t>𝟏𝟒</m:t>
                                </m:r>
                                <m:r>
                                  <a:rPr lang="en-US" altLang="zh-CN" sz="1800" b="1" i="1" kern="1200" dirty="0" smtClean="0">
                                    <a:solidFill>
                                      <a:schemeClr val="dk1"/>
                                    </a:solidFill>
                                    <a:effectLst/>
                                    <a:latin typeface="Cambria Math" panose="02040503050406030204" pitchFamily="18" charset="0"/>
                                    <a:ea typeface="+mn-ea"/>
                                    <a:cs typeface="+mn-cs"/>
                                  </a:rPr>
                                  <m:t>.</m:t>
                                </m:r>
                                <m:r>
                                  <a:rPr lang="en-US" altLang="zh-CN" sz="1800" b="1" i="1" kern="1200" dirty="0" smtClean="0">
                                    <a:solidFill>
                                      <a:schemeClr val="dk1"/>
                                    </a:solidFill>
                                    <a:effectLst/>
                                    <a:latin typeface="Cambria Math" panose="02040503050406030204" pitchFamily="18" charset="0"/>
                                    <a:ea typeface="+mn-ea"/>
                                    <a:cs typeface="+mn-cs"/>
                                  </a:rPr>
                                  <m:t>𝟑𝟓</m:t>
                                </m:r>
                              </m:oMath>
                            </m:oMathPara>
                          </a14:m>
                          <a:endParaRPr lang="zh-CN" altLang="en-US" sz="1800" b="1" kern="1200" dirty="0">
                            <a:solidFill>
                              <a:schemeClr val="dk1"/>
                            </a:solidFill>
                            <a:effectLst/>
                            <a:latin typeface="+mn-lt"/>
                            <a:ea typeface="+mn-ea"/>
                            <a:cs typeface="+mn-cs"/>
                          </a:endParaRPr>
                        </a:p>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altLang="zh-CN" sz="1800" b="1" i="1" kern="1200" dirty="0" smtClean="0">
                                    <a:solidFill>
                                      <a:schemeClr val="dk1"/>
                                    </a:solidFill>
                                    <a:effectLst/>
                                    <a:latin typeface="Cambria Math" panose="02040503050406030204" pitchFamily="18" charset="0"/>
                                    <a:ea typeface="+mn-ea"/>
                                    <a:cs typeface="+mn-cs"/>
                                  </a:rPr>
                                  <m:t>𝟏𝟖𝟓𝟑</m:t>
                                </m:r>
                                <m:r>
                                  <a:rPr lang="en-US" altLang="zh-CN" sz="1800" b="1" i="1" kern="1200" dirty="0" smtClean="0">
                                    <a:solidFill>
                                      <a:schemeClr val="dk1"/>
                                    </a:solidFill>
                                    <a:effectLst/>
                                    <a:latin typeface="Cambria Math" panose="02040503050406030204" pitchFamily="18" charset="0"/>
                                    <a:ea typeface="+mn-ea"/>
                                    <a:cs typeface="+mn-cs"/>
                                  </a:rPr>
                                  <m:t>.</m:t>
                                </m:r>
                                <m:r>
                                  <a:rPr lang="en-US" altLang="zh-CN" sz="1800" b="1" i="1" kern="1200" dirty="0" smtClean="0">
                                    <a:solidFill>
                                      <a:schemeClr val="dk1"/>
                                    </a:solidFill>
                                    <a:effectLst/>
                                    <a:latin typeface="Cambria Math" panose="02040503050406030204" pitchFamily="18" charset="0"/>
                                    <a:ea typeface="+mn-ea"/>
                                    <a:cs typeface="+mn-cs"/>
                                  </a:rPr>
                                  <m:t>𝟑𝟎</m:t>
                                </m:r>
                              </m:oMath>
                            </m:oMathPara>
                          </a14:m>
                          <a:endParaRPr lang="zh-CN"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77882885"/>
                      </a:ext>
                    </a:extLst>
                  </a:tr>
                  <a:tr h="1141044">
                    <a:tc>
                      <a:txBody>
                        <a:bodyPr/>
                        <a:lstStyle/>
                        <a:p>
                          <a:r>
                            <a:rPr lang="zh-CN" altLang="en-US" b="1" dirty="0"/>
                            <a:t>导轨振动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1600" dirty="0">
                              <a:latin typeface="Times New Roman" panose="02020603050405020304" pitchFamily="18" charset="0"/>
                              <a:cs typeface="Times New Roman" panose="02020603050405020304" pitchFamily="18" charset="0"/>
                            </a:rPr>
                            <a:t>对带有磁矩的样品</a:t>
                          </a:r>
                          <a:r>
                            <a:rPr lang="en-US" altLang="zh-CN" sz="1600" dirty="0">
                              <a:latin typeface="Times New Roman" panose="02020603050405020304" pitchFamily="18" charset="0"/>
                              <a:cs typeface="Times New Roman" panose="02020603050405020304" pitchFamily="18" charset="0"/>
                            </a:rPr>
                            <a:t>,</a:t>
                          </a:r>
                          <a:r>
                            <a:rPr lang="zh-CN" altLang="en-US" sz="1600" dirty="0">
                              <a:latin typeface="Times New Roman" panose="02020603050405020304" pitchFamily="18" charset="0"/>
                              <a:cs typeface="Times New Roman" panose="02020603050405020304" pitchFamily="18" charset="0"/>
                            </a:rPr>
                            <a:t>其穿过线圈时由于导轨振动造成积分值不为</a:t>
                          </a:r>
                          <a:r>
                            <a:rPr lang="en-US" altLang="zh-CN" sz="1600" dirty="0">
                              <a:latin typeface="Times New Roman" panose="02020603050405020304" pitchFamily="18" charset="0"/>
                              <a:cs typeface="Times New Roman" panose="02020603050405020304" pitchFamily="18" charset="0"/>
                            </a:rPr>
                            <a:t>0</a:t>
                          </a:r>
                          <a:endParaRPr lang="zh-CN" alt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800" b="1" i="1" kern="1200" dirty="0" smtClean="0">
                                    <a:solidFill>
                                      <a:schemeClr val="dk1"/>
                                    </a:solidFill>
                                    <a:effectLst/>
                                    <a:latin typeface="Cambria Math" panose="02040503050406030204" pitchFamily="18" charset="0"/>
                                    <a:ea typeface="+mn-ea"/>
                                    <a:cs typeface="+mn-cs"/>
                                  </a:rPr>
                                  <m:t>𝟏𝟒</m:t>
                                </m:r>
                                <m:r>
                                  <a:rPr lang="en-US" altLang="zh-CN" sz="1800" b="1" i="1" kern="1200" dirty="0" smtClean="0">
                                    <a:solidFill>
                                      <a:schemeClr val="dk1"/>
                                    </a:solidFill>
                                    <a:effectLst/>
                                    <a:latin typeface="Cambria Math" panose="02040503050406030204" pitchFamily="18" charset="0"/>
                                    <a:ea typeface="+mn-ea"/>
                                    <a:cs typeface="+mn-cs"/>
                                  </a:rPr>
                                  <m:t>.</m:t>
                                </m:r>
                                <m:r>
                                  <a:rPr lang="en-US" altLang="zh-CN" sz="1800" b="1" i="1" kern="1200" dirty="0" smtClean="0">
                                    <a:solidFill>
                                      <a:schemeClr val="dk1"/>
                                    </a:solidFill>
                                    <a:effectLst/>
                                    <a:latin typeface="Cambria Math" panose="02040503050406030204" pitchFamily="18" charset="0"/>
                                    <a:ea typeface="+mn-ea"/>
                                    <a:cs typeface="+mn-cs"/>
                                  </a:rPr>
                                  <m:t>𝟖𝟎</m:t>
                                </m:r>
                              </m:oMath>
                            </m:oMathPara>
                          </a14:m>
                          <a:endParaRPr lang="zh-CN" alt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800" b="1" kern="1200" dirty="0">
                            <a:solidFill>
                              <a:schemeClr val="dk1"/>
                            </a:solidFill>
                            <a:effectLst/>
                            <a:latin typeface="+mn-lt"/>
                            <a:ea typeface="+mn-ea"/>
                            <a:cs typeface="+mn-cs"/>
                          </a:endParaRPr>
                        </a:p>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altLang="zh-CN" sz="1800" b="1" i="1" kern="1200" dirty="0" smtClean="0">
                                    <a:solidFill>
                                      <a:schemeClr val="dk1"/>
                                    </a:solidFill>
                                    <a:effectLst/>
                                    <a:latin typeface="Cambria Math" panose="02040503050406030204" pitchFamily="18" charset="0"/>
                                    <a:ea typeface="+mn-ea"/>
                                    <a:cs typeface="+mn-cs"/>
                                  </a:rPr>
                                  <m:t>𝟏𝟗𝟕𝟐</m:t>
                                </m:r>
                                <m:r>
                                  <a:rPr lang="en-US" altLang="zh-CN" sz="1800" b="1" i="1" kern="1200" dirty="0" smtClean="0">
                                    <a:solidFill>
                                      <a:schemeClr val="dk1"/>
                                    </a:solidFill>
                                    <a:effectLst/>
                                    <a:latin typeface="Cambria Math" panose="02040503050406030204" pitchFamily="18" charset="0"/>
                                    <a:ea typeface="+mn-ea"/>
                                    <a:cs typeface="+mn-cs"/>
                                  </a:rPr>
                                  <m:t>.</m:t>
                                </m:r>
                                <m:r>
                                  <a:rPr lang="en-US" altLang="zh-CN" sz="1800" b="1" i="1" kern="1200" dirty="0" smtClean="0">
                                    <a:solidFill>
                                      <a:schemeClr val="dk1"/>
                                    </a:solidFill>
                                    <a:effectLst/>
                                    <a:latin typeface="Cambria Math" panose="02040503050406030204" pitchFamily="18" charset="0"/>
                                    <a:ea typeface="+mn-ea"/>
                                    <a:cs typeface="+mn-cs"/>
                                  </a:rPr>
                                  <m:t>𝟒𝟖</m:t>
                                </m:r>
                              </m:oMath>
                            </m:oMathPara>
                          </a14:m>
                          <a:endParaRPr lang="zh-CN"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685533"/>
                      </a:ext>
                    </a:extLst>
                  </a:tr>
                  <a:tr h="1141044">
                    <a:tc>
                      <a:txBody>
                        <a:bodyPr/>
                        <a:lstStyle/>
                        <a:p>
                          <a:r>
                            <a:rPr lang="zh-CN" altLang="en-US" b="1" dirty="0"/>
                            <a:t>时间精度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1600" dirty="0">
                              <a:latin typeface="Times New Roman" panose="02020603050405020304" pitchFamily="18" charset="0"/>
                              <a:cs typeface="Times New Roman" panose="02020603050405020304" pitchFamily="18" charset="0"/>
                            </a:rPr>
                            <a:t>对带有磁矩的样品</a:t>
                          </a:r>
                          <a:r>
                            <a:rPr lang="en-US" altLang="zh-CN" sz="1600" dirty="0">
                              <a:latin typeface="Times New Roman" panose="02020603050405020304" pitchFamily="18" charset="0"/>
                              <a:cs typeface="Times New Roman" panose="02020603050405020304" pitchFamily="18" charset="0"/>
                            </a:rPr>
                            <a:t>,</a:t>
                          </a:r>
                          <a:r>
                            <a:rPr lang="zh-CN" altLang="en-US" sz="1600" dirty="0">
                              <a:latin typeface="Times New Roman" panose="02020603050405020304" pitchFamily="18" charset="0"/>
                              <a:cs typeface="Times New Roman" panose="02020603050405020304" pitchFamily="18" charset="0"/>
                            </a:rPr>
                            <a:t>由于积分时间窗口不对称</a:t>
                          </a:r>
                          <a:r>
                            <a:rPr lang="en-US" altLang="zh-CN" sz="1600" dirty="0">
                              <a:latin typeface="Times New Roman" panose="02020603050405020304" pitchFamily="18" charset="0"/>
                              <a:cs typeface="Times New Roman" panose="02020603050405020304" pitchFamily="18" charset="0"/>
                            </a:rPr>
                            <a:t>,</a:t>
                          </a:r>
                          <a:r>
                            <a:rPr lang="zh-CN" altLang="en-US" sz="1600" dirty="0">
                              <a:latin typeface="Times New Roman" panose="02020603050405020304" pitchFamily="18" charset="0"/>
                              <a:cs typeface="Times New Roman" panose="02020603050405020304" pitchFamily="18" charset="0"/>
                            </a:rPr>
                            <a:t>导致积分值不为</a:t>
                          </a:r>
                          <a:r>
                            <a:rPr lang="en-US" altLang="zh-CN" sz="1600" dirty="0">
                              <a:latin typeface="Times New Roman" panose="02020603050405020304" pitchFamily="18" charset="0"/>
                              <a:cs typeface="Times New Roman" panose="02020603050405020304" pitchFamily="18" charset="0"/>
                            </a:rPr>
                            <a:t>0</a:t>
                          </a:r>
                          <a:endParaRPr lang="zh-CN" alt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&lt;</m:t>
                                </m:r>
                                <m:sSup>
                                  <m:sSupPr>
                                    <m:ctrlPr>
                                      <a:rPr lang="en-US" altLang="zh-CN" b="1" i="1" smtClean="0">
                                        <a:latin typeface="Cambria Math" panose="02040503050406030204" pitchFamily="18" charset="0"/>
                                      </a:rPr>
                                    </m:ctrlPr>
                                  </m:sSupPr>
                                  <m:e>
                                    <m:r>
                                      <a:rPr lang="en-US" altLang="zh-CN" b="1" i="1" smtClean="0">
                                        <a:latin typeface="Cambria Math" panose="02040503050406030204" pitchFamily="18" charset="0"/>
                                      </a:rPr>
                                      <m:t>𝟏𝟎</m:t>
                                    </m:r>
                                  </m:e>
                                  <m:sup>
                                    <m:r>
                                      <a:rPr lang="en-US" altLang="zh-CN" b="1" i="1" smtClean="0">
                                        <a:latin typeface="Cambria Math" panose="02040503050406030204" pitchFamily="18" charset="0"/>
                                      </a:rPr>
                                      <m:t>−</m:t>
                                    </m:r>
                                    <m:r>
                                      <a:rPr lang="en-US" altLang="zh-CN" b="1" i="1" smtClean="0">
                                        <a:latin typeface="Cambria Math" panose="02040503050406030204" pitchFamily="18" charset="0"/>
                                      </a:rPr>
                                      <m:t>𝟑</m:t>
                                    </m:r>
                                  </m:sup>
                                </m:sSup>
                              </m:oMath>
                            </m:oMathPara>
                          </a14:m>
                          <a:endParaRPr lang="en-US" altLang="zh-CN" b="1" dirty="0"/>
                        </a:p>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&lt;</m:t>
                                </m:r>
                                <m:r>
                                  <a:rPr lang="en-US" altLang="zh-CN" b="1" i="1" smtClean="0">
                                    <a:latin typeface="Cambria Math" panose="02040503050406030204" pitchFamily="18" charset="0"/>
                                  </a:rPr>
                                  <m:t>𝟐</m:t>
                                </m:r>
                                <m:r>
                                  <a:rPr lang="en-US" altLang="zh-CN" b="1" i="1" smtClean="0">
                                    <a:latin typeface="Cambria Math" panose="02040503050406030204" pitchFamily="18" charset="0"/>
                                  </a:rPr>
                                  <m:t>×</m:t>
                                </m:r>
                                <m:sSup>
                                  <m:sSupPr>
                                    <m:ctrlPr>
                                      <a:rPr lang="en-US" altLang="zh-CN" b="1" i="1" smtClean="0">
                                        <a:latin typeface="Cambria Math" panose="02040503050406030204" pitchFamily="18" charset="0"/>
                                      </a:rPr>
                                    </m:ctrlPr>
                                  </m:sSupPr>
                                  <m:e>
                                    <m:r>
                                      <a:rPr lang="en-US" altLang="zh-CN" b="1" i="1" smtClean="0">
                                        <a:latin typeface="Cambria Math" panose="02040503050406030204" pitchFamily="18" charset="0"/>
                                      </a:rPr>
                                      <m:t>𝟏𝟎</m:t>
                                    </m:r>
                                  </m:e>
                                  <m:sup>
                                    <m:r>
                                      <a:rPr lang="en-US" altLang="zh-CN" b="1" i="1" smtClean="0">
                                        <a:latin typeface="Cambria Math" panose="02040503050406030204" pitchFamily="18" charset="0"/>
                                      </a:rPr>
                                      <m:t>−</m:t>
                                    </m:r>
                                    <m:r>
                                      <a:rPr lang="en-US" altLang="zh-CN" b="1" i="1" smtClean="0">
                                        <a:latin typeface="Cambria Math" panose="02040503050406030204" pitchFamily="18" charset="0"/>
                                      </a:rPr>
                                      <m:t>𝟔</m:t>
                                    </m:r>
                                  </m:sup>
                                </m:sSup>
                              </m:oMath>
                            </m:oMathPara>
                          </a14:m>
                          <a:endParaRPr lang="zh-CN"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5139736"/>
                      </a:ext>
                    </a:extLst>
                  </a:tr>
                  <a:tr h="1141044">
                    <a:tc>
                      <a:txBody>
                        <a:bodyPr/>
                        <a:lstStyle/>
                        <a:p>
                          <a:r>
                            <a:rPr lang="zh-CN" altLang="en-US" b="1" dirty="0"/>
                            <a:t>样品磁矩涨落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1600" dirty="0">
                              <a:latin typeface="Times New Roman" panose="02020603050405020304" pitchFamily="18" charset="0"/>
                              <a:cs typeface="Times New Roman" panose="02020603050405020304" pitchFamily="18" charset="0"/>
                            </a:rPr>
                            <a:t>对带有磁矩的样品</a:t>
                          </a:r>
                          <a:r>
                            <a:rPr lang="en-US" altLang="zh-CN" sz="1600" dirty="0">
                              <a:latin typeface="Times New Roman" panose="02020603050405020304" pitchFamily="18" charset="0"/>
                              <a:cs typeface="Times New Roman" panose="02020603050405020304" pitchFamily="18" charset="0"/>
                            </a:rPr>
                            <a:t>,</a:t>
                          </a:r>
                          <a:r>
                            <a:rPr lang="zh-CN" altLang="en-US" sz="1600" dirty="0">
                              <a:latin typeface="Times New Roman" panose="02020603050405020304" pitchFamily="18" charset="0"/>
                              <a:cs typeface="Times New Roman" panose="02020603050405020304" pitchFamily="18" charset="0"/>
                            </a:rPr>
                            <a:t>如果其磁矩随时间发生变化</a:t>
                          </a:r>
                          <a:r>
                            <a:rPr lang="en-US" altLang="zh-CN" sz="1600" dirty="0">
                              <a:latin typeface="Times New Roman" panose="02020603050405020304" pitchFamily="18" charset="0"/>
                              <a:cs typeface="Times New Roman" panose="02020603050405020304" pitchFamily="18" charset="0"/>
                            </a:rPr>
                            <a:t>,</a:t>
                          </a:r>
                          <a:r>
                            <a:rPr lang="zh-CN" altLang="en-US" sz="1600" dirty="0">
                              <a:latin typeface="Times New Roman" panose="02020603050405020304" pitchFamily="18" charset="0"/>
                              <a:cs typeface="Times New Roman" panose="02020603050405020304" pitchFamily="18" charset="0"/>
                            </a:rPr>
                            <a:t>多次检测积分值不为</a:t>
                          </a:r>
                          <a:r>
                            <a:rPr lang="en-US" altLang="zh-CN" sz="1600" dirty="0">
                              <a:latin typeface="Times New Roman" panose="02020603050405020304" pitchFamily="18" charset="0"/>
                              <a:cs typeface="Times New Roman" panose="02020603050405020304" pitchFamily="18" charset="0"/>
                            </a:rPr>
                            <a:t>0</a:t>
                          </a:r>
                          <a:endParaRPr lang="zh-CN" alt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&lt;</m:t>
                                </m:r>
                                <m:r>
                                  <a:rPr lang="en-US" altLang="zh-CN" b="1" i="1" smtClean="0">
                                    <a:latin typeface="Cambria Math" panose="02040503050406030204" pitchFamily="18" charset="0"/>
                                  </a:rPr>
                                  <m:t>𝟏</m:t>
                                </m:r>
                                <m:sSup>
                                  <m:sSupPr>
                                    <m:ctrlPr>
                                      <a:rPr lang="en-US" altLang="zh-CN" b="1" i="1" smtClean="0">
                                        <a:latin typeface="Cambria Math" panose="02040503050406030204" pitchFamily="18" charset="0"/>
                                      </a:rPr>
                                    </m:ctrlPr>
                                  </m:sSupPr>
                                  <m:e>
                                    <m:r>
                                      <a:rPr lang="en-US" altLang="zh-CN" b="1" i="1" smtClean="0">
                                        <a:latin typeface="Cambria Math" panose="02040503050406030204" pitchFamily="18" charset="0"/>
                                      </a:rPr>
                                      <m:t>𝟎</m:t>
                                    </m:r>
                                  </m:e>
                                  <m:sup>
                                    <m:r>
                                      <a:rPr lang="en-US" altLang="zh-CN" b="1" i="1" smtClean="0">
                                        <a:latin typeface="Cambria Math" panose="02040503050406030204" pitchFamily="18" charset="0"/>
                                      </a:rPr>
                                      <m:t>−</m:t>
                                    </m:r>
                                    <m:r>
                                      <a:rPr lang="en-US" altLang="zh-CN" b="1" i="1" smtClean="0">
                                        <a:latin typeface="Cambria Math" panose="02040503050406030204" pitchFamily="18" charset="0"/>
                                      </a:rPr>
                                      <m:t>𝟒</m:t>
                                    </m:r>
                                  </m:sup>
                                </m:sSup>
                              </m:oMath>
                            </m:oMathPara>
                          </a14:m>
                          <a:endParaRPr lang="zh-CN"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&lt;</m:t>
                                </m:r>
                                <m:r>
                                  <a:rPr lang="en-US" altLang="zh-CN" b="1" i="1" smtClean="0">
                                    <a:latin typeface="Cambria Math" panose="02040503050406030204" pitchFamily="18" charset="0"/>
                                  </a:rPr>
                                  <m:t>𝟐</m:t>
                                </m:r>
                                <m:r>
                                  <a:rPr lang="en-US" altLang="zh-CN" b="1" i="1" smtClean="0">
                                    <a:latin typeface="Cambria Math" panose="02040503050406030204" pitchFamily="18" charset="0"/>
                                  </a:rPr>
                                  <m:t>×</m:t>
                                </m:r>
                                <m:sSup>
                                  <m:sSupPr>
                                    <m:ctrlPr>
                                      <a:rPr lang="en-US" altLang="zh-CN" b="1" i="1" smtClean="0">
                                        <a:latin typeface="Cambria Math" panose="02040503050406030204" pitchFamily="18" charset="0"/>
                                      </a:rPr>
                                    </m:ctrlPr>
                                  </m:sSupPr>
                                  <m:e>
                                    <m:r>
                                      <a:rPr lang="en-US" altLang="zh-CN" b="1" i="1" smtClean="0">
                                        <a:latin typeface="Cambria Math" panose="02040503050406030204" pitchFamily="18" charset="0"/>
                                      </a:rPr>
                                      <m:t>𝟏𝟎</m:t>
                                    </m:r>
                                  </m:e>
                                  <m:sup>
                                    <m:r>
                                      <a:rPr lang="en-US" altLang="zh-CN" b="1" i="1" smtClean="0">
                                        <a:latin typeface="Cambria Math" panose="02040503050406030204" pitchFamily="18" charset="0"/>
                                      </a:rPr>
                                      <m:t>−</m:t>
                                    </m:r>
                                    <m:r>
                                      <a:rPr lang="en-US" altLang="zh-CN" b="1" i="1" smtClean="0">
                                        <a:latin typeface="Cambria Math" panose="02040503050406030204" pitchFamily="18" charset="0"/>
                                      </a:rPr>
                                      <m:t>𝟖</m:t>
                                    </m:r>
                                  </m:sup>
                                </m:sSup>
                              </m:oMath>
                            </m:oMathPara>
                          </a14:m>
                          <a:endParaRPr lang="zh-CN" altLang="en-US" b="1" dirty="0"/>
                        </a:p>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5891041"/>
                      </a:ext>
                    </a:extLst>
                  </a:tr>
                </a:tbl>
              </a:graphicData>
            </a:graphic>
          </p:graphicFrame>
        </mc:Choice>
        <mc:Fallback xmlns="">
          <p:graphicFrame>
            <p:nvGraphicFramePr>
              <p:cNvPr id="3" name="表格 2">
                <a:extLst>
                  <a:ext uri="{FF2B5EF4-FFF2-40B4-BE49-F238E27FC236}">
                    <a16:creationId xmlns:a16="http://schemas.microsoft.com/office/drawing/2014/main" id="{2CBB6BC8-9744-27F4-BFA6-FDAA185FEE45}"/>
                  </a:ext>
                </a:extLst>
              </p:cNvPr>
              <p:cNvGraphicFramePr>
                <a:graphicFrameLocks noGrp="1"/>
              </p:cNvGraphicFramePr>
              <p:nvPr>
                <p:extLst>
                  <p:ext uri="{D42A27DB-BD31-4B8C-83A1-F6EECF244321}">
                    <p14:modId xmlns:p14="http://schemas.microsoft.com/office/powerpoint/2010/main" val="4153565970"/>
                  </p:ext>
                </p:extLst>
              </p:nvPr>
            </p:nvGraphicFramePr>
            <p:xfrm>
              <a:off x="474650" y="984912"/>
              <a:ext cx="8142735" cy="5544344"/>
            </p:xfrm>
            <a:graphic>
              <a:graphicData uri="http://schemas.openxmlformats.org/drawingml/2006/table">
                <a:tbl>
                  <a:tblPr firstRow="1" bandRow="1">
                    <a:tableStyleId>{5C22544A-7EE6-4342-B048-85BDC9FD1C3A}</a:tableStyleId>
                  </a:tblPr>
                  <a:tblGrid>
                    <a:gridCol w="2046735">
                      <a:extLst>
                        <a:ext uri="{9D8B030D-6E8A-4147-A177-3AD203B41FA5}">
                          <a16:colId xmlns:a16="http://schemas.microsoft.com/office/drawing/2014/main" val="4188186171"/>
                        </a:ext>
                      </a:extLst>
                    </a:gridCol>
                    <a:gridCol w="2032000">
                      <a:extLst>
                        <a:ext uri="{9D8B030D-6E8A-4147-A177-3AD203B41FA5}">
                          <a16:colId xmlns:a16="http://schemas.microsoft.com/office/drawing/2014/main" val="2062278091"/>
                        </a:ext>
                      </a:extLst>
                    </a:gridCol>
                    <a:gridCol w="2032000">
                      <a:extLst>
                        <a:ext uri="{9D8B030D-6E8A-4147-A177-3AD203B41FA5}">
                          <a16:colId xmlns:a16="http://schemas.microsoft.com/office/drawing/2014/main" val="2198938522"/>
                        </a:ext>
                      </a:extLst>
                    </a:gridCol>
                    <a:gridCol w="2032000">
                      <a:extLst>
                        <a:ext uri="{9D8B030D-6E8A-4147-A177-3AD203B41FA5}">
                          <a16:colId xmlns:a16="http://schemas.microsoft.com/office/drawing/2014/main" val="1370908547"/>
                        </a:ext>
                      </a:extLst>
                    </a:gridCol>
                  </a:tblGrid>
                  <a:tr h="365760">
                    <a:tc>
                      <a:txBody>
                        <a:bodyPr/>
                        <a:lstStyle/>
                        <a:p>
                          <a:r>
                            <a:rPr lang="zh-CN" altLang="en-US" dirty="0"/>
                            <a:t>来源</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dirty="0"/>
                            <a:t>说明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201502" t="-8333" r="-100901" b="-1421667"/>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300599" t="-8333" r="-599" b="-1421667"/>
                          </a:stretch>
                        </a:blipFill>
                      </a:tcPr>
                    </a:tc>
                    <a:extLst>
                      <a:ext uri="{0D108BD9-81ED-4DB2-BD59-A6C34878D82A}">
                        <a16:rowId xmlns:a16="http://schemas.microsoft.com/office/drawing/2014/main" val="1601171592"/>
                      </a:ext>
                    </a:extLst>
                  </a:tr>
                  <a:tr h="877726">
                    <a:tc>
                      <a:txBody>
                        <a:bodyPr/>
                        <a:lstStyle/>
                        <a:p>
                          <a:r>
                            <a:rPr lang="zh-CN" altLang="en-US" b="1" dirty="0"/>
                            <a:t>线圈热噪声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1600" dirty="0">
                              <a:latin typeface="Times New Roman" panose="02020603050405020304" pitchFamily="18" charset="0"/>
                              <a:cs typeface="Times New Roman" panose="02020603050405020304" pitchFamily="18" charset="0"/>
                            </a:rPr>
                            <a:t>来源于线圈的交流电阻</a:t>
                          </a:r>
                          <a:r>
                            <a:rPr lang="en-US" altLang="zh-CN" sz="1600" dirty="0">
                              <a:latin typeface="Times New Roman" panose="02020603050405020304" pitchFamily="18" charset="0"/>
                              <a:cs typeface="Times New Roman" panose="02020603050405020304" pitchFamily="18" charset="0"/>
                            </a:rPr>
                            <a:t>,Johnson Model</a:t>
                          </a:r>
                          <a:endParaRPr lang="zh-CN" alt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201502" t="-45139" r="-100901" b="-492361"/>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300599" t="-45139" r="-599" b="-492361"/>
                          </a:stretch>
                        </a:blipFill>
                      </a:tcPr>
                    </a:tc>
                    <a:extLst>
                      <a:ext uri="{0D108BD9-81ED-4DB2-BD59-A6C34878D82A}">
                        <a16:rowId xmlns:a16="http://schemas.microsoft.com/office/drawing/2014/main" val="1466863581"/>
                      </a:ext>
                    </a:extLst>
                  </a:tr>
                  <a:tr h="877726">
                    <a:tc>
                      <a:txBody>
                        <a:bodyPr/>
                        <a:lstStyle/>
                        <a:p>
                          <a:r>
                            <a:rPr lang="zh-CN" altLang="en-US" b="1" dirty="0"/>
                            <a:t>环境电磁波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1600" dirty="0">
                              <a:latin typeface="Times New Roman" panose="02020603050405020304" pitchFamily="18" charset="0"/>
                              <a:cs typeface="Times New Roman" panose="02020603050405020304" pitchFamily="18" charset="0"/>
                            </a:rPr>
                            <a:t>来源于地磁场</a:t>
                          </a:r>
                          <a:r>
                            <a:rPr lang="en-US" altLang="zh-CN" sz="1600" dirty="0">
                              <a:latin typeface="Times New Roman" panose="02020603050405020304" pitchFamily="18" charset="0"/>
                              <a:cs typeface="Times New Roman" panose="02020603050405020304" pitchFamily="18" charset="0"/>
                            </a:rPr>
                            <a:t>,</a:t>
                          </a:r>
                          <a:r>
                            <a:rPr lang="zh-CN" altLang="en-US" sz="1600" dirty="0">
                              <a:latin typeface="Times New Roman" panose="02020603050405020304" pitchFamily="18" charset="0"/>
                              <a:cs typeface="Times New Roman" panose="02020603050405020304" pitchFamily="18" charset="0"/>
                            </a:rPr>
                            <a:t>电器等对于线圈的影响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201502" t="-144138" r="-100901" b="-388966"/>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300599" t="-144138" r="-599" b="-388966"/>
                          </a:stretch>
                        </a:blipFill>
                      </a:tcPr>
                    </a:tc>
                    <a:extLst>
                      <a:ext uri="{0D108BD9-81ED-4DB2-BD59-A6C34878D82A}">
                        <a16:rowId xmlns:a16="http://schemas.microsoft.com/office/drawing/2014/main" val="477882885"/>
                      </a:ext>
                    </a:extLst>
                  </a:tr>
                  <a:tr h="1141044">
                    <a:tc>
                      <a:txBody>
                        <a:bodyPr/>
                        <a:lstStyle/>
                        <a:p>
                          <a:r>
                            <a:rPr lang="zh-CN" altLang="en-US" b="1" dirty="0"/>
                            <a:t>导轨振动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1600" dirty="0">
                              <a:latin typeface="Times New Roman" panose="02020603050405020304" pitchFamily="18" charset="0"/>
                              <a:cs typeface="Times New Roman" panose="02020603050405020304" pitchFamily="18" charset="0"/>
                            </a:rPr>
                            <a:t>对带有磁矩的样品</a:t>
                          </a:r>
                          <a:r>
                            <a:rPr lang="en-US" altLang="zh-CN" sz="1600" dirty="0">
                              <a:latin typeface="Times New Roman" panose="02020603050405020304" pitchFamily="18" charset="0"/>
                              <a:cs typeface="Times New Roman" panose="02020603050405020304" pitchFamily="18" charset="0"/>
                            </a:rPr>
                            <a:t>,</a:t>
                          </a:r>
                          <a:r>
                            <a:rPr lang="zh-CN" altLang="en-US" sz="1600" dirty="0">
                              <a:latin typeface="Times New Roman" panose="02020603050405020304" pitchFamily="18" charset="0"/>
                              <a:cs typeface="Times New Roman" panose="02020603050405020304" pitchFamily="18" charset="0"/>
                            </a:rPr>
                            <a:t>其穿过线圈时由于导轨振动造成积分值不为</a:t>
                          </a:r>
                          <a:r>
                            <a:rPr lang="en-US" altLang="zh-CN" sz="1600" dirty="0">
                              <a:latin typeface="Times New Roman" panose="02020603050405020304" pitchFamily="18" charset="0"/>
                              <a:cs typeface="Times New Roman" panose="02020603050405020304" pitchFamily="18" charset="0"/>
                            </a:rPr>
                            <a:t>0</a:t>
                          </a:r>
                          <a:endParaRPr lang="zh-CN" alt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201502" t="-189305" r="-100901" b="-201604"/>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300599" t="-189305" r="-599" b="-201604"/>
                          </a:stretch>
                        </a:blipFill>
                      </a:tcPr>
                    </a:tc>
                    <a:extLst>
                      <a:ext uri="{0D108BD9-81ED-4DB2-BD59-A6C34878D82A}">
                        <a16:rowId xmlns:a16="http://schemas.microsoft.com/office/drawing/2014/main" val="94685533"/>
                      </a:ext>
                    </a:extLst>
                  </a:tr>
                  <a:tr h="1141044">
                    <a:tc>
                      <a:txBody>
                        <a:bodyPr/>
                        <a:lstStyle/>
                        <a:p>
                          <a:r>
                            <a:rPr lang="zh-CN" altLang="en-US" b="1" dirty="0"/>
                            <a:t>时间精度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1600" dirty="0">
                              <a:latin typeface="Times New Roman" panose="02020603050405020304" pitchFamily="18" charset="0"/>
                              <a:cs typeface="Times New Roman" panose="02020603050405020304" pitchFamily="18" charset="0"/>
                            </a:rPr>
                            <a:t>对带有磁矩的样品</a:t>
                          </a:r>
                          <a:r>
                            <a:rPr lang="en-US" altLang="zh-CN" sz="1600" dirty="0">
                              <a:latin typeface="Times New Roman" panose="02020603050405020304" pitchFamily="18" charset="0"/>
                              <a:cs typeface="Times New Roman" panose="02020603050405020304" pitchFamily="18" charset="0"/>
                            </a:rPr>
                            <a:t>,</a:t>
                          </a:r>
                          <a:r>
                            <a:rPr lang="zh-CN" altLang="en-US" sz="1600" dirty="0">
                              <a:latin typeface="Times New Roman" panose="02020603050405020304" pitchFamily="18" charset="0"/>
                              <a:cs typeface="Times New Roman" panose="02020603050405020304" pitchFamily="18" charset="0"/>
                            </a:rPr>
                            <a:t>由于积分时间窗口不对称</a:t>
                          </a:r>
                          <a:r>
                            <a:rPr lang="en-US" altLang="zh-CN" sz="1600" dirty="0">
                              <a:latin typeface="Times New Roman" panose="02020603050405020304" pitchFamily="18" charset="0"/>
                              <a:cs typeface="Times New Roman" panose="02020603050405020304" pitchFamily="18" charset="0"/>
                            </a:rPr>
                            <a:t>,</a:t>
                          </a:r>
                          <a:r>
                            <a:rPr lang="zh-CN" altLang="en-US" sz="1600" dirty="0">
                              <a:latin typeface="Times New Roman" panose="02020603050405020304" pitchFamily="18" charset="0"/>
                              <a:cs typeface="Times New Roman" panose="02020603050405020304" pitchFamily="18" charset="0"/>
                            </a:rPr>
                            <a:t>导致积分值不为</a:t>
                          </a:r>
                          <a:r>
                            <a:rPr lang="en-US" altLang="zh-CN" sz="1600" dirty="0">
                              <a:latin typeface="Times New Roman" panose="02020603050405020304" pitchFamily="18" charset="0"/>
                              <a:cs typeface="Times New Roman" panose="02020603050405020304" pitchFamily="18" charset="0"/>
                            </a:rPr>
                            <a:t>0</a:t>
                          </a:r>
                          <a:endParaRPr lang="zh-CN" alt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201502" t="-287766" r="-100901" b="-100532"/>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300599" t="-287766" r="-599" b="-100532"/>
                          </a:stretch>
                        </a:blipFill>
                      </a:tcPr>
                    </a:tc>
                    <a:extLst>
                      <a:ext uri="{0D108BD9-81ED-4DB2-BD59-A6C34878D82A}">
                        <a16:rowId xmlns:a16="http://schemas.microsoft.com/office/drawing/2014/main" val="2045139736"/>
                      </a:ext>
                    </a:extLst>
                  </a:tr>
                  <a:tr h="1141044">
                    <a:tc>
                      <a:txBody>
                        <a:bodyPr/>
                        <a:lstStyle/>
                        <a:p>
                          <a:r>
                            <a:rPr lang="zh-CN" altLang="en-US" b="1" dirty="0"/>
                            <a:t>样品磁矩涨落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1600" dirty="0">
                              <a:latin typeface="Times New Roman" panose="02020603050405020304" pitchFamily="18" charset="0"/>
                              <a:cs typeface="Times New Roman" panose="02020603050405020304" pitchFamily="18" charset="0"/>
                            </a:rPr>
                            <a:t>对带有磁矩的样品</a:t>
                          </a:r>
                          <a:r>
                            <a:rPr lang="en-US" altLang="zh-CN" sz="1600" dirty="0">
                              <a:latin typeface="Times New Roman" panose="02020603050405020304" pitchFamily="18" charset="0"/>
                              <a:cs typeface="Times New Roman" panose="02020603050405020304" pitchFamily="18" charset="0"/>
                            </a:rPr>
                            <a:t>,</a:t>
                          </a:r>
                          <a:r>
                            <a:rPr lang="zh-CN" altLang="en-US" sz="1600" dirty="0">
                              <a:latin typeface="Times New Roman" panose="02020603050405020304" pitchFamily="18" charset="0"/>
                              <a:cs typeface="Times New Roman" panose="02020603050405020304" pitchFamily="18" charset="0"/>
                            </a:rPr>
                            <a:t>如果其磁矩随时间发生变化</a:t>
                          </a:r>
                          <a:r>
                            <a:rPr lang="en-US" altLang="zh-CN" sz="1600" dirty="0">
                              <a:latin typeface="Times New Roman" panose="02020603050405020304" pitchFamily="18" charset="0"/>
                              <a:cs typeface="Times New Roman" panose="02020603050405020304" pitchFamily="18" charset="0"/>
                            </a:rPr>
                            <a:t>,</a:t>
                          </a:r>
                          <a:r>
                            <a:rPr lang="zh-CN" altLang="en-US" sz="1600" dirty="0">
                              <a:latin typeface="Times New Roman" panose="02020603050405020304" pitchFamily="18" charset="0"/>
                              <a:cs typeface="Times New Roman" panose="02020603050405020304" pitchFamily="18" charset="0"/>
                            </a:rPr>
                            <a:t>多次检测积分值不为</a:t>
                          </a:r>
                          <a:r>
                            <a:rPr lang="en-US" altLang="zh-CN" sz="1600" dirty="0">
                              <a:latin typeface="Times New Roman" panose="02020603050405020304" pitchFamily="18" charset="0"/>
                              <a:cs typeface="Times New Roman" panose="02020603050405020304" pitchFamily="18" charset="0"/>
                            </a:rPr>
                            <a:t>0</a:t>
                          </a:r>
                          <a:endParaRPr lang="zh-CN" alt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201502" t="-389840" r="-100901" b="-1070"/>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300599" t="-389840" r="-599" b="-1070"/>
                          </a:stretch>
                        </a:blipFill>
                      </a:tcPr>
                    </a:tc>
                    <a:extLst>
                      <a:ext uri="{0D108BD9-81ED-4DB2-BD59-A6C34878D82A}">
                        <a16:rowId xmlns:a16="http://schemas.microsoft.com/office/drawing/2014/main" val="3225891041"/>
                      </a:ext>
                    </a:extLst>
                  </a:tr>
                </a:tbl>
              </a:graphicData>
            </a:graphic>
          </p:graphicFrame>
        </mc:Fallback>
      </mc:AlternateContent>
      <p:sp>
        <p:nvSpPr>
          <p:cNvPr id="10" name="文本框 9">
            <a:extLst>
              <a:ext uri="{FF2B5EF4-FFF2-40B4-BE49-F238E27FC236}">
                <a16:creationId xmlns:a16="http://schemas.microsoft.com/office/drawing/2014/main" id="{520ED3BE-6243-DD8E-0DAB-4EB4B3D71E7F}"/>
              </a:ext>
            </a:extLst>
          </p:cNvPr>
          <p:cNvSpPr txBox="1"/>
          <p:nvPr/>
        </p:nvSpPr>
        <p:spPr>
          <a:xfrm>
            <a:off x="8736047" y="1114995"/>
            <a:ext cx="3039471" cy="369332"/>
          </a:xfrm>
          <a:prstGeom prst="rect">
            <a:avLst/>
          </a:prstGeom>
          <a:noFill/>
        </p:spPr>
        <p:txBody>
          <a:bodyPr wrap="square" rtlCol="0">
            <a:spAutoFit/>
          </a:bodyPr>
          <a:lstStyle/>
          <a:p>
            <a:r>
              <a:rPr lang="zh-CN" altLang="en-US" b="1" dirty="0"/>
              <a:t>初步分析总检测时间</a:t>
            </a:r>
            <a:r>
              <a:rPr lang="en-US" altLang="zh-CN" b="1" dirty="0"/>
              <a:t>: 9291s</a:t>
            </a:r>
          </a:p>
        </p:txBody>
      </p:sp>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F36CED11-95A3-5625-EE41-4308FE380469}"/>
                  </a:ext>
                </a:extLst>
              </p:cNvPr>
              <p:cNvSpPr txBox="1"/>
              <p:nvPr/>
            </p:nvSpPr>
            <p:spPr>
              <a:xfrm>
                <a:off x="8714717" y="1853659"/>
                <a:ext cx="3289039" cy="5078313"/>
              </a:xfrm>
              <a:prstGeom prst="rect">
                <a:avLst/>
              </a:prstGeom>
              <a:noFill/>
            </p:spPr>
            <p:txBody>
              <a:bodyPr wrap="square" rtlCol="0">
                <a:spAutoFit/>
              </a:bodyPr>
              <a:lstStyle/>
              <a:p>
                <a:pPr marL="285750" indent="-285750">
                  <a:buFont typeface="Arial" panose="020B0604020202020204" pitchFamily="34" charset="0"/>
                  <a:buChar char="•"/>
                </a:pPr>
                <a:r>
                  <a:rPr lang="zh-CN" altLang="en-US" b="1" dirty="0"/>
                  <a:t>检测频率</a:t>
                </a:r>
                <a:r>
                  <a:rPr lang="en-US" altLang="zh-CN" b="1" dirty="0"/>
                  <a:t>f:</a:t>
                </a:r>
                <a:r>
                  <a:rPr lang="zh-CN" altLang="en-US" b="1" dirty="0"/>
                  <a:t>  </a:t>
                </a:r>
                <a:r>
                  <a:rPr lang="en-US" altLang="zh-CN" b="1" dirty="0"/>
                  <a:t>2Hz</a:t>
                </a:r>
              </a:p>
              <a:p>
                <a:r>
                  <a:rPr lang="zh-CN" altLang="en-US" dirty="0"/>
                  <a:t>调研了市面上主要的导轨选型</a:t>
                </a:r>
                <a:r>
                  <a:rPr lang="en-US" altLang="zh-CN" dirty="0"/>
                  <a:t>,</a:t>
                </a:r>
                <a:r>
                  <a:rPr lang="zh-CN" altLang="en-US" dirty="0"/>
                  <a:t>能达到的往返频率大约能做到</a:t>
                </a:r>
                <a:r>
                  <a:rPr lang="en-US" altLang="zh-CN" dirty="0"/>
                  <a:t>2Hz</a:t>
                </a:r>
              </a:p>
              <a:p>
                <a:endParaRPr lang="en-US" altLang="zh-CN" b="1" dirty="0"/>
              </a:p>
              <a:p>
                <a:pPr marL="285750" indent="-285750">
                  <a:buFont typeface="Arial" panose="020B0604020202020204" pitchFamily="34" charset="0"/>
                  <a:buChar char="•"/>
                </a:pPr>
                <a:r>
                  <a:rPr lang="zh-CN" altLang="en-US" b="1" dirty="0"/>
                  <a:t>样品剩磁大小</a:t>
                </a:r>
                <a:r>
                  <a:rPr lang="en-US" altLang="zh-CN" b="1" dirty="0"/>
                  <a:t>:  1Gs</a:t>
                </a:r>
              </a:p>
              <a:p>
                <a:r>
                  <a:rPr lang="zh-CN" altLang="en-US" dirty="0"/>
                  <a:t> </a:t>
                </a:r>
                <a:endParaRPr lang="en-US" altLang="zh-CN" dirty="0"/>
              </a:p>
              <a:p>
                <a:r>
                  <a:rPr lang="zh-CN" altLang="en-US" dirty="0"/>
                  <a:t>脉冲去磁器可以将大部分铁磁性样品去磁到</a:t>
                </a:r>
                <a:r>
                  <a:rPr lang="en-US" altLang="zh-CN" dirty="0"/>
                  <a:t>1Gs</a:t>
                </a:r>
                <a:r>
                  <a:rPr lang="zh-CN" altLang="en-US" dirty="0"/>
                  <a:t>以下</a:t>
                </a:r>
                <a:r>
                  <a:rPr lang="en-US" altLang="zh-CN" dirty="0"/>
                  <a:t>,</a:t>
                </a:r>
                <a:r>
                  <a:rPr lang="zh-CN" altLang="en-US" dirty="0"/>
                  <a:t>保守估计设置为</a:t>
                </a:r>
                <a:r>
                  <a:rPr lang="en-US" altLang="zh-CN" dirty="0"/>
                  <a:t>1Gs</a:t>
                </a:r>
              </a:p>
              <a:p>
                <a:endParaRPr lang="en-US" altLang="zh-CN" dirty="0"/>
              </a:p>
              <a:p>
                <a:pPr marL="285750" indent="-285750">
                  <a:buFont typeface="Arial" panose="020B0604020202020204" pitchFamily="34" charset="0"/>
                  <a:buChar char="•"/>
                </a:pPr>
                <a:r>
                  <a:rPr lang="zh-CN" altLang="en-US" b="1" dirty="0"/>
                  <a:t>样品磁矩涨落</a:t>
                </a:r>
                <a:r>
                  <a:rPr lang="en-US" altLang="zh-CN" b="1" dirty="0"/>
                  <a:t>: 0.01%</a:t>
                </a:r>
              </a:p>
              <a:p>
                <a:pPr marL="285750" indent="-285750">
                  <a:buFont typeface="Arial" panose="020B0604020202020204" pitchFamily="34" charset="0"/>
                  <a:buChar char="•"/>
                </a:pPr>
                <a:endParaRPr lang="en-US" altLang="zh-CN" b="1" dirty="0"/>
              </a:p>
              <a:p>
                <a:r>
                  <a:rPr lang="zh-CN" altLang="en-US" dirty="0"/>
                  <a:t>基于热力学的计算与模拟</a:t>
                </a:r>
                <a:r>
                  <a:rPr lang="en-US" altLang="zh-CN" dirty="0"/>
                  <a:t>,</a:t>
                </a:r>
                <a:r>
                  <a:rPr lang="zh-CN" altLang="en-US" dirty="0"/>
                  <a:t>发现温度不变情况下</a:t>
                </a:r>
                <a:r>
                  <a:rPr lang="en-US" altLang="zh-CN" dirty="0"/>
                  <a:t>,</a:t>
                </a:r>
                <a:r>
                  <a:rPr lang="zh-CN" altLang="en-US" dirty="0"/>
                  <a:t>磁性样品磁矩涨落量级小于</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10</m:t>
                        </m:r>
                      </m:e>
                      <m:sup>
                        <m:r>
                          <a:rPr lang="en-US" altLang="zh-CN" b="0" i="1" smtClean="0">
                            <a:latin typeface="Cambria Math" panose="02040503050406030204" pitchFamily="18" charset="0"/>
                          </a:rPr>
                          <m:t>−8</m:t>
                        </m:r>
                      </m:sup>
                    </m:sSup>
                    <m:r>
                      <a:rPr lang="en-US" altLang="zh-CN" b="0" i="1" smtClean="0">
                        <a:latin typeface="Cambria Math" panose="02040503050406030204" pitchFamily="18" charset="0"/>
                      </a:rPr>
                      <m:t>𝑛𝑇</m:t>
                    </m:r>
                  </m:oMath>
                </a14:m>
                <a:endParaRPr lang="en-US" altLang="zh-CN" dirty="0"/>
              </a:p>
              <a:p>
                <a:endParaRPr lang="en-US" altLang="zh-CN" b="1" dirty="0"/>
              </a:p>
              <a:p>
                <a:endParaRPr lang="en-US" altLang="zh-CN" b="1" dirty="0"/>
              </a:p>
            </p:txBody>
          </p:sp>
        </mc:Choice>
        <mc:Fallback xmlns="">
          <p:sp>
            <p:nvSpPr>
              <p:cNvPr id="11" name="文本框 10">
                <a:extLst>
                  <a:ext uri="{FF2B5EF4-FFF2-40B4-BE49-F238E27FC236}">
                    <a16:creationId xmlns:a16="http://schemas.microsoft.com/office/drawing/2014/main" id="{AF42670D-22C7-2341-A763-F7F9F4562012}"/>
                  </a:ext>
                </a:extLst>
              </p:cNvPr>
              <p:cNvSpPr txBox="1">
                <a:spLocks noRot="1" noChangeAspect="1" noMove="1" noResize="1" noEditPoints="1" noAdjustHandles="1" noChangeArrowheads="1" noChangeShapeType="1" noTextEdit="1"/>
              </p:cNvSpPr>
              <p:nvPr/>
            </p:nvSpPr>
            <p:spPr>
              <a:xfrm>
                <a:off x="8714717" y="1853659"/>
                <a:ext cx="3289039" cy="5078313"/>
              </a:xfrm>
              <a:prstGeom prst="rect">
                <a:avLst/>
              </a:prstGeom>
              <a:blipFill>
                <a:blip r:embed="rId3"/>
                <a:stretch>
                  <a:fillRect l="-1670" t="-600"/>
                </a:stretch>
              </a:blipFill>
            </p:spPr>
            <p:txBody>
              <a:bodyPr/>
              <a:lstStyle/>
              <a:p>
                <a:r>
                  <a:rPr lang="zh-CN" altLang="en-US">
                    <a:noFill/>
                  </a:rPr>
                  <a:t> </a:t>
                </a:r>
              </a:p>
            </p:txBody>
          </p:sp>
        </mc:Fallback>
      </mc:AlternateContent>
      <p:sp>
        <p:nvSpPr>
          <p:cNvPr id="15" name="文本框 14">
            <a:extLst>
              <a:ext uri="{FF2B5EF4-FFF2-40B4-BE49-F238E27FC236}">
                <a16:creationId xmlns:a16="http://schemas.microsoft.com/office/drawing/2014/main" id="{C9B99967-C476-8EBF-EFC6-DC8E396BA523}"/>
              </a:ext>
            </a:extLst>
          </p:cNvPr>
          <p:cNvSpPr txBox="1"/>
          <p:nvPr/>
        </p:nvSpPr>
        <p:spPr>
          <a:xfrm>
            <a:off x="8677879" y="1484327"/>
            <a:ext cx="3039471" cy="369332"/>
          </a:xfrm>
          <a:prstGeom prst="rect">
            <a:avLst/>
          </a:prstGeom>
          <a:noFill/>
        </p:spPr>
        <p:txBody>
          <a:bodyPr wrap="square" rtlCol="0">
            <a:spAutoFit/>
          </a:bodyPr>
          <a:lstStyle/>
          <a:p>
            <a:r>
              <a:rPr lang="zh-CN" altLang="en-US" b="1" dirty="0">
                <a:solidFill>
                  <a:srgbClr val="0070C0"/>
                </a:solidFill>
              </a:rPr>
              <a:t>一些说明</a:t>
            </a:r>
            <a:r>
              <a:rPr lang="en-US" altLang="zh-CN" b="1" dirty="0">
                <a:solidFill>
                  <a:srgbClr val="0070C0"/>
                </a:solidFill>
              </a:rPr>
              <a:t>: </a:t>
            </a:r>
          </a:p>
        </p:txBody>
      </p:sp>
    </p:spTree>
    <p:extLst>
      <p:ext uri="{BB962C8B-B14F-4D97-AF65-F5344CB8AC3E}">
        <p14:creationId xmlns:p14="http://schemas.microsoft.com/office/powerpoint/2010/main" val="1466920280"/>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1658</TotalTime>
  <Words>1017</Words>
  <Application>Microsoft Office PowerPoint</Application>
  <PresentationFormat>宽屏</PresentationFormat>
  <Paragraphs>163</Paragraphs>
  <Slides>12</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12</vt:i4>
      </vt:variant>
    </vt:vector>
  </HeadingPairs>
  <TitlesOfParts>
    <vt:vector size="19" baseType="lpstr">
      <vt:lpstr>Adobe Gothic Std B</vt:lpstr>
      <vt:lpstr>等线</vt:lpstr>
      <vt:lpstr>等线 Light</vt:lpstr>
      <vt:lpstr>Arial</vt:lpstr>
      <vt:lpstr>Cambria Math</vt:lpstr>
      <vt:lpstr>Times New Roman</vt:lpstr>
      <vt:lpstr>Office 主题​​</vt:lpstr>
      <vt:lpstr>磁单极子月球样品检测仪</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贝戈 刘</dc:creator>
  <cp:lastModifiedBy>贝戈 刘</cp:lastModifiedBy>
  <cp:revision>7</cp:revision>
  <dcterms:created xsi:type="dcterms:W3CDTF">2025-03-20T07:34:35Z</dcterms:created>
  <dcterms:modified xsi:type="dcterms:W3CDTF">2025-04-15T15:54:03Z</dcterms:modified>
</cp:coreProperties>
</file>