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16" r:id="rId2"/>
    <p:sldId id="559" r:id="rId3"/>
    <p:sldId id="1088" r:id="rId4"/>
    <p:sldId id="1086" r:id="rId5"/>
    <p:sldId id="1087" r:id="rId6"/>
    <p:sldId id="1089" r:id="rId7"/>
    <p:sldId id="563" r:id="rId8"/>
  </p:sldIdLst>
  <p:sldSz cx="12190413" cy="6859588"/>
  <p:notesSz cx="6858000" cy="9144000"/>
  <p:custDataLst>
    <p:tags r:id="rId11"/>
  </p:custDataLst>
  <p:defaultTextStyle>
    <a:defPPr>
      <a:defRPr lang="en-US"/>
    </a:defPPr>
    <a:lvl1pPr marL="0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4pPr>
    <a:lvl5pPr marL="2177415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5pPr>
    <a:lvl6pPr marL="2721610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FF9300"/>
    <a:srgbClr val="00FA00"/>
    <a:srgbClr val="CB0B1F"/>
    <a:srgbClr val="034A91"/>
    <a:srgbClr val="0000FF"/>
    <a:srgbClr val="940301"/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7"/>
    <p:restoredTop sz="96007"/>
  </p:normalViewPr>
  <p:slideViewPr>
    <p:cSldViewPr>
      <p:cViewPr varScale="1">
        <p:scale>
          <a:sx n="135" d="100"/>
          <a:sy n="135" d="100"/>
        </p:scale>
        <p:origin x="184" y="59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16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D0FAA-8E3B-4706-AD86-A77CEC145BEC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A110-4396-4B36-B22E-469DD2A27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0D018-5A18-48FE-8E11-8F6DEE57393D}" type="datetimeFigureOut">
              <a:rPr lang="en-US" smtClean="0"/>
              <a:t>4/11/25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D32B5-2C8E-4622-816E-44CE01889B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4pPr>
    <a:lvl5pPr marL="217741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5pPr>
    <a:lvl6pPr marL="2721610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32B5-2C8E-4622-816E-44CE01889B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4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32B5-2C8E-4622-816E-44CE01889B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2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32B5-2C8E-4622-816E-44CE01889B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32B5-2C8E-4622-816E-44CE01889B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2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32B5-2C8E-4622-816E-44CE01889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1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32B5-2C8E-4622-816E-44CE01889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1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4/16/2025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4/16/2025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4/16/2025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48" y="0"/>
            <a:ext cx="9146117" cy="685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1" y="-4406"/>
            <a:ext cx="12254273" cy="68639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0413" cy="1555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1" y="-4406"/>
            <a:ext cx="12254273" cy="68639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0413" cy="1555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337" y="142908"/>
            <a:ext cx="10941742" cy="6494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7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1" y="-4406"/>
            <a:ext cx="12254273" cy="6863994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4050"/>
            <a:ext cx="2570550" cy="11521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1557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4/16/2025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4/16/2025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4/16/2025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4/16/2025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4/16/2025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4/16/2025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4/16/2025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4/16/2025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4/16/2025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emf"/><Relationship Id="rId5" Type="http://schemas.openxmlformats.org/officeDocument/2006/relationships/image" Target="../media/image8.jpeg"/><Relationship Id="rId10" Type="http://schemas.openxmlformats.org/officeDocument/2006/relationships/image" Target="../media/image15.emf"/><Relationship Id="rId4" Type="http://schemas.openxmlformats.org/officeDocument/2006/relationships/image" Target="../media/image10.emf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10" Type="http://schemas.openxmlformats.org/officeDocument/2006/relationships/image" Target="../media/image20.png"/><Relationship Id="rId4" Type="http://schemas.openxmlformats.org/officeDocument/2006/relationships/image" Target="../media/image10.em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8.jpeg"/><Relationship Id="rId10" Type="http://schemas.openxmlformats.org/officeDocument/2006/relationships/image" Target="../media/image25.png"/><Relationship Id="rId4" Type="http://schemas.openxmlformats.org/officeDocument/2006/relationships/image" Target="../media/image10.emf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8.jpe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6"/>
          <p:cNvSpPr txBox="1"/>
          <p:nvPr/>
        </p:nvSpPr>
        <p:spPr>
          <a:xfrm>
            <a:off x="95325" y="1741569"/>
            <a:ext cx="11904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6000" dirty="0">
                <a:solidFill>
                  <a:srgbClr val="C00000"/>
                </a:solidFill>
                <a:effectLst>
                  <a:outerShdw blurRad="1524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SCEP</a:t>
            </a:r>
            <a:r>
              <a:rPr lang="zh-CN" altLang="en-US" sz="6000" dirty="0">
                <a:solidFill>
                  <a:srgbClr val="C00000"/>
                </a:solidFill>
                <a:effectLst>
                  <a:outerShdw blurRad="1524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进度总体报告</a:t>
            </a:r>
          </a:p>
        </p:txBody>
      </p:sp>
      <p:sp>
        <p:nvSpPr>
          <p:cNvPr id="8" name="矩形 7"/>
          <p:cNvSpPr/>
          <p:nvPr/>
        </p:nvSpPr>
        <p:spPr>
          <a:xfrm>
            <a:off x="1775219" y="3611672"/>
            <a:ext cx="8352928" cy="329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cs typeface="+mn-ea"/>
                <a:sym typeface="+mn-lt"/>
              </a:rPr>
              <a:t>林箐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on behalf of SCEP group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Deep Space Exploration Lab (DSEL)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&amp; University of Science and Technology of China</a:t>
            </a:r>
          </a:p>
          <a:p>
            <a:pPr algn="ctr">
              <a:lnSpc>
                <a:spcPct val="150000"/>
              </a:lnSpc>
            </a:pPr>
            <a:r>
              <a:rPr lang="en-US" altLang="zh-CN" sz="2600" dirty="0">
                <a:cs typeface="+mn-ea"/>
                <a:sym typeface="+mn-lt"/>
              </a:rPr>
              <a:t>2025.04.16 @USTC</a:t>
            </a:r>
            <a:endParaRPr lang="zh-CN" altLang="en-US" sz="2600" dirty="0">
              <a:cs typeface="+mn-ea"/>
              <a:sym typeface="+mn-lt"/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4114897" y="3573810"/>
            <a:ext cx="390160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19" y="-4340"/>
            <a:ext cx="8928499" cy="112987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D89758E-74F8-BEF8-7917-C412D5A2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0CAE7D56-A4FD-E745-89BD-281CA1E06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" y="90741"/>
            <a:ext cx="1679894" cy="1106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19BAB5-1A83-F946-8F6B-1124640B31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10847734" y="27821"/>
            <a:ext cx="1312334" cy="115993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FEBB1-5142-B458-D4FF-CA2BD0DA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0"/>
          <p:cNvSpPr txBox="1"/>
          <p:nvPr/>
        </p:nvSpPr>
        <p:spPr>
          <a:xfrm>
            <a:off x="622598" y="477466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Progress Overview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662" y="-26590"/>
            <a:ext cx="1990751" cy="15530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79527" y="-395892"/>
            <a:ext cx="1060938" cy="55440"/>
            <a:chOff x="5565531" y="1088292"/>
            <a:chExt cx="1060938" cy="554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65531" y="1088292"/>
              <a:ext cx="1060938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68866" y="1143732"/>
              <a:ext cx="454269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A348F0D-0C62-7A47-8559-10604EEC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64" y="6420263"/>
            <a:ext cx="2743200" cy="368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CD527F-375E-534F-8490-0F65B9FACF05}"/>
              </a:ext>
            </a:extLst>
          </p:cNvPr>
          <p:cNvSpPr txBox="1"/>
          <p:nvPr/>
        </p:nvSpPr>
        <p:spPr>
          <a:xfrm>
            <a:off x="262558" y="1917626"/>
            <a:ext cx="640871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" pitchFamily="2" charset="0"/>
                <a:ea typeface="SimSun" panose="02010600030101010101" pitchFamily="2" charset="-122"/>
              </a:rPr>
              <a:t>Background &amp; Monopole Sensitivity;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" pitchFamily="2" charset="0"/>
                <a:ea typeface="SimSun" panose="02010600030101010101" pitchFamily="2" charset="-122"/>
              </a:rPr>
              <a:t>Magnetometer System;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" pitchFamily="2" charset="0"/>
                <a:ea typeface="SimSun" panose="02010600030101010101" pitchFamily="2" charset="-122"/>
              </a:rPr>
              <a:t>Scintillation Detection System;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" pitchFamily="2" charset="0"/>
                <a:ea typeface="SimSun" panose="02010600030101010101" pitchFamily="2" charset="-122"/>
              </a:rPr>
              <a:t>Optimization of Induction Detection;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" pitchFamily="2" charset="0"/>
                <a:ea typeface="SimSun" panose="02010600030101010101" pitchFamily="2" charset="-122"/>
              </a:rPr>
              <a:t>Optimization of Ionization/Scintillation Detection;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" pitchFamily="2" charset="0"/>
                <a:ea typeface="SimSun" panose="02010600030101010101" pitchFamily="2" charset="-122"/>
              </a:rPr>
              <a:t>Axion &amp; Other Exotic Physics;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" pitchFamily="2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6535C1-D182-054C-84AC-57FE3886D01F}"/>
              </a:ext>
            </a:extLst>
          </p:cNvPr>
          <p:cNvSpPr/>
          <p:nvPr/>
        </p:nvSpPr>
        <p:spPr>
          <a:xfrm>
            <a:off x="6095206" y="2133650"/>
            <a:ext cx="4824536" cy="432048"/>
          </a:xfrm>
          <a:prstGeom prst="rect">
            <a:avLst/>
          </a:prstGeom>
          <a:solidFill>
            <a:srgbClr val="00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28DBEB-B970-0948-94F0-E3CC0C3AE68E}"/>
              </a:ext>
            </a:extLst>
          </p:cNvPr>
          <p:cNvSpPr/>
          <p:nvPr/>
        </p:nvSpPr>
        <p:spPr>
          <a:xfrm>
            <a:off x="6096685" y="2637706"/>
            <a:ext cx="4246993" cy="43204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7E1807-717D-6C44-9F49-2DD272CDD16C}"/>
              </a:ext>
            </a:extLst>
          </p:cNvPr>
          <p:cNvSpPr/>
          <p:nvPr/>
        </p:nvSpPr>
        <p:spPr>
          <a:xfrm>
            <a:off x="6095206" y="3150123"/>
            <a:ext cx="3096343" cy="43204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7ABBC9-BC4F-3F45-AF25-107121B3E1BD}"/>
              </a:ext>
            </a:extLst>
          </p:cNvPr>
          <p:cNvSpPr/>
          <p:nvPr/>
        </p:nvSpPr>
        <p:spPr>
          <a:xfrm>
            <a:off x="6090928" y="3722101"/>
            <a:ext cx="3748694" cy="43204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22C034-D5EA-0B4B-B306-C94EACD2738F}"/>
              </a:ext>
            </a:extLst>
          </p:cNvPr>
          <p:cNvSpPr/>
          <p:nvPr/>
        </p:nvSpPr>
        <p:spPr>
          <a:xfrm>
            <a:off x="6094961" y="4312961"/>
            <a:ext cx="576309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43A3ED-3BEF-F04F-9E24-B36347602098}"/>
              </a:ext>
            </a:extLst>
          </p:cNvPr>
          <p:cNvSpPr/>
          <p:nvPr/>
        </p:nvSpPr>
        <p:spPr>
          <a:xfrm>
            <a:off x="6090928" y="5310552"/>
            <a:ext cx="1732470" cy="43204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ABE76-C65E-A045-AB3E-F75594336906}"/>
              </a:ext>
            </a:extLst>
          </p:cNvPr>
          <p:cNvSpPr txBox="1"/>
          <p:nvPr/>
        </p:nvSpPr>
        <p:spPr>
          <a:xfrm>
            <a:off x="10947149" y="2133650"/>
            <a:ext cx="73609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itchFamily="2" charset="0"/>
              </a:rPr>
              <a:t>90%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BB9EB7-53CB-D249-A975-A744CBAF333E}"/>
              </a:ext>
            </a:extLst>
          </p:cNvPr>
          <p:cNvSpPr txBox="1"/>
          <p:nvPr/>
        </p:nvSpPr>
        <p:spPr>
          <a:xfrm>
            <a:off x="10445521" y="2659752"/>
            <a:ext cx="73609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" pitchFamily="2" charset="0"/>
              </a:rPr>
              <a:t>8</a:t>
            </a:r>
            <a:r>
              <a:rPr lang="en-US" b="1" dirty="0">
                <a:latin typeface="Times" pitchFamily="2" charset="0"/>
              </a:rPr>
              <a:t>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CC140A-54F3-8B48-84FA-AADF51AB54DC}"/>
              </a:ext>
            </a:extLst>
          </p:cNvPr>
          <p:cNvSpPr txBox="1"/>
          <p:nvPr/>
        </p:nvSpPr>
        <p:spPr>
          <a:xfrm>
            <a:off x="9912159" y="3731726"/>
            <a:ext cx="73609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" pitchFamily="2" charset="0"/>
              </a:rPr>
              <a:t>7</a:t>
            </a:r>
            <a:r>
              <a:rPr lang="en-US" b="1" dirty="0">
                <a:latin typeface="Times" pitchFamily="2" charset="0"/>
              </a:rPr>
              <a:t>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BEC1E7-D4E6-0944-BE58-87A6036C4C12}"/>
              </a:ext>
            </a:extLst>
          </p:cNvPr>
          <p:cNvSpPr txBox="1"/>
          <p:nvPr/>
        </p:nvSpPr>
        <p:spPr>
          <a:xfrm>
            <a:off x="9332914" y="3202622"/>
            <a:ext cx="73609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" pitchFamily="2" charset="0"/>
              </a:rPr>
              <a:t>6</a:t>
            </a:r>
            <a:r>
              <a:rPr lang="en-US" b="1" dirty="0">
                <a:latin typeface="Times" pitchFamily="2" charset="0"/>
              </a:rPr>
              <a:t>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E9BEC5-FB83-4248-A018-98588FA8E703}"/>
              </a:ext>
            </a:extLst>
          </p:cNvPr>
          <p:cNvSpPr txBox="1"/>
          <p:nvPr/>
        </p:nvSpPr>
        <p:spPr>
          <a:xfrm>
            <a:off x="6807276" y="4309566"/>
            <a:ext cx="73609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itchFamily="2" charset="0"/>
              </a:rPr>
              <a:t>10%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B2A5E6-E7A6-174B-9205-DDD6659FA168}"/>
              </a:ext>
            </a:extLst>
          </p:cNvPr>
          <p:cNvSpPr txBox="1"/>
          <p:nvPr/>
        </p:nvSpPr>
        <p:spPr>
          <a:xfrm>
            <a:off x="8139424" y="5309681"/>
            <a:ext cx="73609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itchFamily="2" charset="0"/>
              </a:rPr>
              <a:t>30%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E5A70CB-769A-2157-FDBF-66073115F5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10847734" y="27821"/>
            <a:ext cx="1312334" cy="115993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ABB65BD-103B-F98F-3717-ABBAE7418521}"/>
              </a:ext>
            </a:extLst>
          </p:cNvPr>
          <p:cNvSpPr/>
          <p:nvPr/>
        </p:nvSpPr>
        <p:spPr>
          <a:xfrm>
            <a:off x="9182963" y="3150123"/>
            <a:ext cx="576309" cy="432048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32FF"/>
              </a:solidFill>
              <a:highlight>
                <a:srgbClr val="0432FF"/>
              </a:highligh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139779-1420-C199-6388-BB69D7922BF2}"/>
              </a:ext>
            </a:extLst>
          </p:cNvPr>
          <p:cNvSpPr txBox="1"/>
          <p:nvPr/>
        </p:nvSpPr>
        <p:spPr>
          <a:xfrm>
            <a:off x="9892051" y="3159748"/>
            <a:ext cx="73609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432FF"/>
                </a:solidFill>
                <a:latin typeface="Times" pitchFamily="2" charset="0"/>
              </a:rPr>
              <a:t>7</a:t>
            </a:r>
            <a:r>
              <a:rPr lang="en-US" b="1" dirty="0">
                <a:solidFill>
                  <a:srgbClr val="0432FF"/>
                </a:solidFill>
                <a:latin typeface="Times" pitchFamily="2" charset="0"/>
              </a:rPr>
              <a:t>0%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E22BAB-1C83-81D3-D700-E83E6C789E92}"/>
              </a:ext>
            </a:extLst>
          </p:cNvPr>
          <p:cNvSpPr/>
          <p:nvPr/>
        </p:nvSpPr>
        <p:spPr>
          <a:xfrm>
            <a:off x="9839622" y="3715039"/>
            <a:ext cx="576309" cy="432048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32FF"/>
              </a:solidFill>
              <a:highlight>
                <a:srgbClr val="0432FF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ABA0C6-C101-ED75-C399-4BCFB8E20787}"/>
              </a:ext>
            </a:extLst>
          </p:cNvPr>
          <p:cNvSpPr txBox="1"/>
          <p:nvPr/>
        </p:nvSpPr>
        <p:spPr>
          <a:xfrm>
            <a:off x="10458938" y="3726913"/>
            <a:ext cx="73609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" pitchFamily="2" charset="0"/>
              </a:rPr>
              <a:t>80%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CB4CC8-14A8-5D77-8992-237CF52E3908}"/>
              </a:ext>
            </a:extLst>
          </p:cNvPr>
          <p:cNvSpPr txBox="1"/>
          <p:nvPr/>
        </p:nvSpPr>
        <p:spPr>
          <a:xfrm>
            <a:off x="262558" y="5958598"/>
            <a:ext cx="28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CN" sz="2400" dirty="0">
                <a:latin typeface="Times" pitchFamily="2" charset="0"/>
              </a:rPr>
              <a:t>Monopole Sampler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DC41A3-E4A5-125F-0E15-D7DAD06F7FAC}"/>
              </a:ext>
            </a:extLst>
          </p:cNvPr>
          <p:cNvSpPr/>
          <p:nvPr/>
        </p:nvSpPr>
        <p:spPr>
          <a:xfrm>
            <a:off x="6090928" y="5988215"/>
            <a:ext cx="2238436" cy="432048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32FF"/>
              </a:solidFill>
              <a:highlight>
                <a:srgbClr val="0432FF"/>
              </a:highligh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CC1328-E142-49F8-4E56-1CD4B994E951}"/>
              </a:ext>
            </a:extLst>
          </p:cNvPr>
          <p:cNvSpPr txBox="1"/>
          <p:nvPr/>
        </p:nvSpPr>
        <p:spPr>
          <a:xfrm>
            <a:off x="8423450" y="5997840"/>
            <a:ext cx="73609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" pitchFamily="2" charset="0"/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13539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7" grpId="0" animBg="1"/>
      <p:bldP spid="30" grpId="0"/>
      <p:bldP spid="31" grpId="0" animBg="1"/>
      <p:bldP spid="32" grpId="0"/>
      <p:bldP spid="33" grpId="0"/>
      <p:bldP spid="3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0"/>
          <p:cNvSpPr txBox="1"/>
          <p:nvPr/>
        </p:nvSpPr>
        <p:spPr>
          <a:xfrm>
            <a:off x="622598" y="477466"/>
            <a:ext cx="4076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Induction Optimization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662" y="-26590"/>
            <a:ext cx="1990751" cy="15530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79527" y="-395892"/>
            <a:ext cx="1060938" cy="55440"/>
            <a:chOff x="5565531" y="1088292"/>
            <a:chExt cx="1060938" cy="554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65531" y="1088292"/>
              <a:ext cx="1060938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68866" y="1143732"/>
              <a:ext cx="454269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A348F0D-0C62-7A47-8559-10604EEC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64" y="6420263"/>
            <a:ext cx="27432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CFAC4-7E57-C647-8DAE-B7BCD0CBE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10847734" y="27821"/>
            <a:ext cx="1312334" cy="1159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976391-636F-F221-0F62-8F6066FF210E}"/>
              </a:ext>
            </a:extLst>
          </p:cNvPr>
          <p:cNvSpPr txBox="1"/>
          <p:nvPr/>
        </p:nvSpPr>
        <p:spPr>
          <a:xfrm>
            <a:off x="4006974" y="4257050"/>
            <a:ext cx="772762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CN" dirty="0">
                <a:latin typeface="Times" pitchFamily="2" charset="0"/>
              </a:rPr>
              <a:t>We found the measurements at different time have large variation! This is measured to be due to temperature-dependence!</a:t>
            </a:r>
          </a:p>
        </p:txBody>
      </p:sp>
      <p:pic>
        <p:nvPicPr>
          <p:cNvPr id="3" name="图片 15">
            <a:extLst>
              <a:ext uri="{FF2B5EF4-FFF2-40B4-BE49-F238E27FC236}">
                <a16:creationId xmlns:a16="http://schemas.microsoft.com/office/drawing/2014/main" id="{E539C642-3ACD-B9A8-6D2B-072A0E3F7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474" y="1160954"/>
            <a:ext cx="3615373" cy="2711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BE9C7E-807B-FEF3-CECE-E4E6E131DD2A}"/>
              </a:ext>
            </a:extLst>
          </p:cNvPr>
          <p:cNvSpPr txBox="1"/>
          <p:nvPr/>
        </p:nvSpPr>
        <p:spPr>
          <a:xfrm>
            <a:off x="3450210" y="5806911"/>
            <a:ext cx="184731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CEA4BB-54C4-C780-D6E7-0058D78D0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474" y="3872484"/>
            <a:ext cx="3851749" cy="288881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344AAD2-FA18-EB28-D4EC-88AEB9954D0F}"/>
              </a:ext>
            </a:extLst>
          </p:cNvPr>
          <p:cNvGrpSpPr/>
          <p:nvPr/>
        </p:nvGrpSpPr>
        <p:grpSpPr>
          <a:xfrm>
            <a:off x="3634941" y="1355417"/>
            <a:ext cx="3615373" cy="2585776"/>
            <a:chOff x="3634941" y="1355417"/>
            <a:chExt cx="3615373" cy="258577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C9CA078-41CE-49D2-9345-C9C276EFE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372"/>
            <a:stretch/>
          </p:blipFill>
          <p:spPr>
            <a:xfrm>
              <a:off x="3634941" y="1779753"/>
              <a:ext cx="3615373" cy="21614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B6ECA3-F4DB-BA6A-2FC6-88B7500564F4}"/>
                </a:ext>
              </a:extLst>
            </p:cNvPr>
            <p:cNvSpPr txBox="1"/>
            <p:nvPr/>
          </p:nvSpPr>
          <p:spPr>
            <a:xfrm>
              <a:off x="4097547" y="1355417"/>
              <a:ext cx="2690160" cy="422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 pitchFamily="2" charset="0"/>
                </a:rPr>
                <a:t>C</a:t>
              </a:r>
              <a:r>
                <a:rPr lang="en-CN" dirty="0">
                  <a:latin typeface="Times" pitchFamily="2" charset="0"/>
                </a:rPr>
                <a:t>oil1 R measurements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7132E5-BDFF-5FDE-A30E-C41C0349CFFD}"/>
              </a:ext>
            </a:extLst>
          </p:cNvPr>
          <p:cNvGrpSpPr/>
          <p:nvPr/>
        </p:nvGrpSpPr>
        <p:grpSpPr>
          <a:xfrm>
            <a:off x="8255446" y="1259469"/>
            <a:ext cx="3126672" cy="2759384"/>
            <a:chOff x="8255446" y="1259469"/>
            <a:chExt cx="3126672" cy="2759384"/>
          </a:xfrm>
        </p:grpSpPr>
        <p:pic>
          <p:nvPicPr>
            <p:cNvPr id="12" name="图片 14">
              <a:extLst>
                <a:ext uri="{FF2B5EF4-FFF2-40B4-BE49-F238E27FC236}">
                  <a16:creationId xmlns:a16="http://schemas.microsoft.com/office/drawing/2014/main" id="{C99EC9D4-873B-E74D-BEDD-A1E3ED08E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55446" y="1673849"/>
              <a:ext cx="3126672" cy="234500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4C856D-28ED-7970-41BF-8F94EB30DC17}"/>
                </a:ext>
              </a:extLst>
            </p:cNvPr>
            <p:cNvSpPr txBox="1"/>
            <p:nvPr/>
          </p:nvSpPr>
          <p:spPr>
            <a:xfrm>
              <a:off x="8701328" y="1259469"/>
              <a:ext cx="2234907" cy="422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 pitchFamily="2" charset="0"/>
                </a:rPr>
                <a:t>Key parameter: u’’</a:t>
              </a:r>
              <a:endParaRPr lang="en-CN" dirty="0">
                <a:latin typeface="Times" pitchFamily="2" charset="0"/>
              </a:endParaRPr>
            </a:p>
          </p:txBody>
        </p:sp>
      </p:grpSp>
      <p:sp>
        <p:nvSpPr>
          <p:cNvPr id="19" name="Right Arrow 18">
            <a:extLst>
              <a:ext uri="{FF2B5EF4-FFF2-40B4-BE49-F238E27FC236}">
                <a16:creationId xmlns:a16="http://schemas.microsoft.com/office/drawing/2014/main" id="{B53CAD36-156E-64DF-D3CA-3B504CDA2BB4}"/>
              </a:ext>
            </a:extLst>
          </p:cNvPr>
          <p:cNvSpPr/>
          <p:nvPr/>
        </p:nvSpPr>
        <p:spPr>
          <a:xfrm>
            <a:off x="7250314" y="24850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BDF101-CBA8-DCF5-2816-122D9F1DF045}"/>
              </a:ext>
            </a:extLst>
          </p:cNvPr>
          <p:cNvSpPr txBox="1"/>
          <p:nvPr/>
        </p:nvSpPr>
        <p:spPr>
          <a:xfrm>
            <a:off x="4064774" y="5223862"/>
            <a:ext cx="7727622" cy="108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CN" dirty="0">
                <a:latin typeface="Times" pitchFamily="2" charset="0"/>
              </a:rPr>
              <a:t>We use coil#1 combined with different cores for modeling, and tested on coil#2 combined with cores. Model dependence is about </a:t>
            </a:r>
            <a:r>
              <a:rPr lang="en-CN" b="1" dirty="0">
                <a:solidFill>
                  <a:srgbClr val="C00000"/>
                </a:solidFill>
                <a:latin typeface="Times" pitchFamily="2" charset="0"/>
              </a:rPr>
              <a:t>~10%-18%!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AB070C-6A66-203E-6BB4-8061F2434BBA}"/>
              </a:ext>
            </a:extLst>
          </p:cNvPr>
          <p:cNvGrpSpPr/>
          <p:nvPr/>
        </p:nvGrpSpPr>
        <p:grpSpPr>
          <a:xfrm>
            <a:off x="5809875" y="1237910"/>
            <a:ext cx="3593547" cy="2962242"/>
            <a:chOff x="5493174" y="1299546"/>
            <a:chExt cx="3593547" cy="2962242"/>
          </a:xfrm>
        </p:grpSpPr>
        <p:pic>
          <p:nvPicPr>
            <p:cNvPr id="21" name="图片 8">
              <a:extLst>
                <a:ext uri="{FF2B5EF4-FFF2-40B4-BE49-F238E27FC236}">
                  <a16:creationId xmlns:a16="http://schemas.microsoft.com/office/drawing/2014/main" id="{AFA6794B-1AAE-C683-E8F6-6FF25F5B3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93174" y="1566628"/>
              <a:ext cx="3593547" cy="269516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B90DE6-4C06-68D1-9B4D-887D3DEBE779}"/>
                </a:ext>
              </a:extLst>
            </p:cNvPr>
            <p:cNvSpPr txBox="1"/>
            <p:nvPr/>
          </p:nvSpPr>
          <p:spPr>
            <a:xfrm>
              <a:off x="6534929" y="1299546"/>
              <a:ext cx="1665841" cy="422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 pitchFamily="2" charset="0"/>
                </a:rPr>
                <a:t>Test on Coil2</a:t>
              </a:r>
              <a:endParaRPr lang="en-CN" dirty="0">
                <a:latin typeface="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19" grpId="1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0"/>
          <p:cNvSpPr txBox="1"/>
          <p:nvPr/>
        </p:nvSpPr>
        <p:spPr>
          <a:xfrm>
            <a:off x="622598" y="477466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Magnetometer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662" y="-26590"/>
            <a:ext cx="1990751" cy="15530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79527" y="-395892"/>
            <a:ext cx="1060938" cy="55440"/>
            <a:chOff x="5565531" y="1088292"/>
            <a:chExt cx="1060938" cy="554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65531" y="1088292"/>
              <a:ext cx="1060938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68866" y="1143732"/>
              <a:ext cx="454269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A348F0D-0C62-7A47-8559-10604EEC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64" y="6420263"/>
            <a:ext cx="27432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CFAC4-7E57-C647-8DAE-B7BCD0CBE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10847734" y="27821"/>
            <a:ext cx="1312334" cy="1159933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A6E8E335-F700-501D-64B3-397B7FC70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N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487FF8B9-5723-0C70-226A-3AA4E7F99E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N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4218F6C1-7BFE-D159-493A-DDC161636B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6812" y="3581400"/>
            <a:ext cx="186461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4A5D0-6A9C-052B-6AF3-C0C5CE4CF2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6" y="1378864"/>
            <a:ext cx="3031208" cy="23981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187B76-CB50-080C-A77A-B05F71E09B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98" y="1378864"/>
            <a:ext cx="3194109" cy="24225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5DFB9D-B26E-C1D2-DF5B-A4245E784D10}"/>
              </a:ext>
            </a:extLst>
          </p:cNvPr>
          <p:cNvSpPr txBox="1"/>
          <p:nvPr/>
        </p:nvSpPr>
        <p:spPr>
          <a:xfrm>
            <a:off x="1352781" y="1182229"/>
            <a:ext cx="88517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02-28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938967-33B4-81D8-676F-7029C301C3FC}"/>
              </a:ext>
            </a:extLst>
          </p:cNvPr>
          <p:cNvSpPr txBox="1"/>
          <p:nvPr/>
        </p:nvSpPr>
        <p:spPr>
          <a:xfrm>
            <a:off x="4686562" y="1167652"/>
            <a:ext cx="86478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03-11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CEAB2B-D375-5043-5EBD-93EDD60697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" y="4119793"/>
            <a:ext cx="3414434" cy="26224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2162AB-EB42-E6CC-C9FF-2DEA48BEE608}"/>
              </a:ext>
            </a:extLst>
          </p:cNvPr>
          <p:cNvSpPr txBox="1"/>
          <p:nvPr/>
        </p:nvSpPr>
        <p:spPr>
          <a:xfrm>
            <a:off x="622598" y="3801423"/>
            <a:ext cx="207184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02-28</a:t>
            </a:r>
            <a:r>
              <a:rPr lang="zh-CN" altLang="en-US" dirty="0"/>
              <a:t> </a:t>
            </a:r>
            <a:r>
              <a:rPr lang="en-US" altLang="zh-CN" dirty="0"/>
              <a:t>vs. 03-11</a:t>
            </a:r>
            <a:endParaRPr lang="en-CN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8392137-A148-B4F9-7DCD-A68777B9A8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5"/>
          <a:stretch/>
        </p:blipFill>
        <p:spPr>
          <a:xfrm>
            <a:off x="3515649" y="4065791"/>
            <a:ext cx="3299638" cy="27214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F4C2E01-B369-D0B7-9E4A-BD9D21422AF1}"/>
              </a:ext>
            </a:extLst>
          </p:cNvPr>
          <p:cNvSpPr txBox="1"/>
          <p:nvPr/>
        </p:nvSpPr>
        <p:spPr>
          <a:xfrm>
            <a:off x="4022564" y="3848173"/>
            <a:ext cx="207184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03-11</a:t>
            </a:r>
            <a:r>
              <a:rPr lang="zh-CN" altLang="en-US" dirty="0"/>
              <a:t> </a:t>
            </a:r>
            <a:r>
              <a:rPr lang="en-US" altLang="zh-CN" dirty="0"/>
              <a:t>vs. 03-18</a:t>
            </a:r>
            <a:endParaRPr lang="en-CN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74457CB-64FB-F73D-5851-0A88950FED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081" y="1180508"/>
            <a:ext cx="5614649" cy="30433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89CC30D-7BEE-90D0-244A-2C8E1BB1EB59}"/>
              </a:ext>
            </a:extLst>
          </p:cNvPr>
          <p:cNvSpPr txBox="1"/>
          <p:nvPr/>
        </p:nvSpPr>
        <p:spPr>
          <a:xfrm>
            <a:off x="6887294" y="4505140"/>
            <a:ext cx="5272774" cy="174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CN" dirty="0">
                <a:latin typeface="Times" pitchFamily="2" charset="0"/>
              </a:rPr>
              <a:t>Magnetometer sensitivity has not reached the expectation due to the mismatch of laser and gas chamber freq.;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CN" dirty="0">
                <a:latin typeface="Times" pitchFamily="2" charset="0"/>
              </a:rPr>
              <a:t>Sensitivity is observed to fluctuate over time;</a:t>
            </a:r>
          </a:p>
        </p:txBody>
      </p:sp>
    </p:spTree>
    <p:extLst>
      <p:ext uri="{BB962C8B-B14F-4D97-AF65-F5344CB8AC3E}">
        <p14:creationId xmlns:p14="http://schemas.microsoft.com/office/powerpoint/2010/main" val="20817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0"/>
          <p:cNvSpPr txBox="1"/>
          <p:nvPr/>
        </p:nvSpPr>
        <p:spPr>
          <a:xfrm>
            <a:off x="622598" y="477466"/>
            <a:ext cx="339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Monopole Sampler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662" y="-26590"/>
            <a:ext cx="1990751" cy="15530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79527" y="-395892"/>
            <a:ext cx="1060938" cy="55440"/>
            <a:chOff x="5565531" y="1088292"/>
            <a:chExt cx="1060938" cy="554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65531" y="1088292"/>
              <a:ext cx="1060938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68866" y="1143732"/>
              <a:ext cx="454269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A348F0D-0C62-7A47-8559-10604EEC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64" y="6420263"/>
            <a:ext cx="27432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CFAC4-7E57-C647-8DAE-B7BCD0CBE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10847734" y="27821"/>
            <a:ext cx="1312334" cy="1159933"/>
          </a:xfrm>
          <a:prstGeom prst="rect">
            <a:avLst/>
          </a:prstGeom>
        </p:spPr>
      </p:pic>
      <p:pic>
        <p:nvPicPr>
          <p:cNvPr id="2" name="内容占位符 4" descr="图片包含 游戏机, 街道&#10;&#10;描述已自动生成">
            <a:extLst>
              <a:ext uri="{FF2B5EF4-FFF2-40B4-BE49-F238E27FC236}">
                <a16:creationId xmlns:a16="http://schemas.microsoft.com/office/drawing/2014/main" id="{9A9E4845-3BA5-15C5-64F6-93368B026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" y="4221882"/>
            <a:ext cx="3010925" cy="246696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DA998C79-66B4-E79C-8D45-29124D9E78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7" y="1610177"/>
            <a:ext cx="3066030" cy="2174558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19FECB76-7535-C7A0-A519-6CD669038A1D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116533" y="1640563"/>
            <a:ext cx="2952329" cy="21745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A5901A-96F4-B0E8-1CAD-215730119264}"/>
              </a:ext>
            </a:extLst>
          </p:cNvPr>
          <p:cNvSpPr txBox="1"/>
          <p:nvPr/>
        </p:nvSpPr>
        <p:spPr>
          <a:xfrm>
            <a:off x="-22593" y="3799875"/>
            <a:ext cx="3135930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Sample is passed the coil multiple times!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024F2-9FD9-D9C6-A0D6-28A078C9B38C}"/>
              </a:ext>
            </a:extLst>
          </p:cNvPr>
          <p:cNvSpPr txBox="1"/>
          <p:nvPr/>
        </p:nvSpPr>
        <p:spPr>
          <a:xfrm>
            <a:off x="622598" y="1203205"/>
            <a:ext cx="2226892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Monopole Signal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7E3AF9-AA8C-F3F0-31F8-F774CA58521E}"/>
              </a:ext>
            </a:extLst>
          </p:cNvPr>
          <p:cNvSpPr txBox="1"/>
          <p:nvPr/>
        </p:nvSpPr>
        <p:spPr>
          <a:xfrm>
            <a:off x="3633587" y="1234101"/>
            <a:ext cx="1800493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Dipole Signal</a:t>
            </a:r>
          </a:p>
        </p:txBody>
      </p:sp>
      <p:pic>
        <p:nvPicPr>
          <p:cNvPr id="16" name="图片 28">
            <a:extLst>
              <a:ext uri="{FF2B5EF4-FFF2-40B4-BE49-F238E27FC236}">
                <a16:creationId xmlns:a16="http://schemas.microsoft.com/office/drawing/2014/main" id="{6F12CC52-3BF7-0B71-1CEF-E1F207EF05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0273" y="1568743"/>
            <a:ext cx="3301985" cy="2318197"/>
          </a:xfrm>
          <a:prstGeom prst="rect">
            <a:avLst/>
          </a:prstGeom>
        </p:spPr>
      </p:pic>
      <p:pic>
        <p:nvPicPr>
          <p:cNvPr id="17" name="图片 30">
            <a:extLst>
              <a:ext uri="{FF2B5EF4-FFF2-40B4-BE49-F238E27FC236}">
                <a16:creationId xmlns:a16="http://schemas.microsoft.com/office/drawing/2014/main" id="{1E09E7E2-C769-9857-59D8-7D98FDED5D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1544" y="1610177"/>
            <a:ext cx="3164978" cy="2198416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8E8D2EF8-2D49-7055-6FE1-4443C4459E61}"/>
              </a:ext>
            </a:extLst>
          </p:cNvPr>
          <p:cNvSpPr/>
          <p:nvPr/>
        </p:nvSpPr>
        <p:spPr>
          <a:xfrm>
            <a:off x="8774167" y="22432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6DF766-7D45-17B3-D4F0-05331441D30B}"/>
              </a:ext>
            </a:extLst>
          </p:cNvPr>
          <p:cNvSpPr txBox="1"/>
          <p:nvPr/>
        </p:nvSpPr>
        <p:spPr>
          <a:xfrm>
            <a:off x="6811782" y="1180009"/>
            <a:ext cx="2367956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Measure 20 times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36D0DE-C18D-2871-A3CF-229D337BDDB2}"/>
              </a:ext>
            </a:extLst>
          </p:cNvPr>
          <p:cNvSpPr txBox="1"/>
          <p:nvPr/>
        </p:nvSpPr>
        <p:spPr>
          <a:xfrm>
            <a:off x="9434344" y="1203205"/>
            <a:ext cx="2672526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Measure 2000 times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表格 2">
                <a:extLst>
                  <a:ext uri="{FF2B5EF4-FFF2-40B4-BE49-F238E27FC236}">
                    <a16:creationId xmlns:a16="http://schemas.microsoft.com/office/drawing/2014/main" id="{DFE6B254-8F2F-F292-FAB5-FFD00A5E17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8315433"/>
                  </p:ext>
                </p:extLst>
              </p:nvPr>
            </p:nvGraphicFramePr>
            <p:xfrm>
              <a:off x="3502918" y="3958760"/>
              <a:ext cx="8222259" cy="27600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6724">
                      <a:extLst>
                        <a:ext uri="{9D8B030D-6E8A-4147-A177-3AD203B41FA5}">
                          <a16:colId xmlns:a16="http://schemas.microsoft.com/office/drawing/2014/main" val="4188186171"/>
                        </a:ext>
                      </a:extLst>
                    </a:gridCol>
                    <a:gridCol w="2051845">
                      <a:extLst>
                        <a:ext uri="{9D8B030D-6E8A-4147-A177-3AD203B41FA5}">
                          <a16:colId xmlns:a16="http://schemas.microsoft.com/office/drawing/2014/main" val="2062278091"/>
                        </a:ext>
                      </a:extLst>
                    </a:gridCol>
                    <a:gridCol w="2051845">
                      <a:extLst>
                        <a:ext uri="{9D8B030D-6E8A-4147-A177-3AD203B41FA5}">
                          <a16:colId xmlns:a16="http://schemas.microsoft.com/office/drawing/2014/main" val="2198938522"/>
                        </a:ext>
                      </a:extLst>
                    </a:gridCol>
                    <a:gridCol w="2051845">
                      <a:extLst>
                        <a:ext uri="{9D8B030D-6E8A-4147-A177-3AD203B41FA5}">
                          <a16:colId xmlns:a16="http://schemas.microsoft.com/office/drawing/2014/main" val="1370908547"/>
                        </a:ext>
                      </a:extLst>
                    </a:gridCol>
                  </a:tblGrid>
                  <a:tr h="276593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来源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说明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sub>
                                </m:s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01171592"/>
                      </a:ext>
                    </a:extLst>
                  </a:tr>
                  <a:tr h="663750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线圈热噪声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来源于线圈的交流电阻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,Johnson Model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𝟐𝟒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𝟔𝟒</m:t>
                                </m:r>
                              </m:oMath>
                            </m:oMathPara>
                          </a14:m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𝟓𝟒𝟔𝟔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6863581"/>
                      </a:ext>
                    </a:extLst>
                  </a:tr>
                  <a:tr h="663750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环境电磁波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来源于地磁场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电器等对于线圈的影响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𝟏𝟒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𝟑𝟓</m:t>
                                </m:r>
                              </m:oMath>
                            </m:oMathPara>
                          </a14:m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𝟏𝟖𝟓𝟑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𝟑𝟎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7882885"/>
                      </a:ext>
                    </a:extLst>
                  </a:tr>
                  <a:tr h="862875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导轨振动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对带有磁矩的样品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其穿过线圈时由于导轨振动造成积分值不为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𝟏𝟒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𝟖𝟎</m:t>
                                </m:r>
                              </m:oMath>
                            </m:oMathPara>
                          </a14:m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𝟏𝟗𝟕𝟐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altLang="zh-CN" sz="1800" b="1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𝟒𝟖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46855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表格 2">
                <a:extLst>
                  <a:ext uri="{FF2B5EF4-FFF2-40B4-BE49-F238E27FC236}">
                    <a16:creationId xmlns:a16="http://schemas.microsoft.com/office/drawing/2014/main" id="{DFE6B254-8F2F-F292-FAB5-FFD00A5E17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8315433"/>
                  </p:ext>
                </p:extLst>
              </p:nvPr>
            </p:nvGraphicFramePr>
            <p:xfrm>
              <a:off x="3502918" y="3958760"/>
              <a:ext cx="8222259" cy="27600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6724">
                      <a:extLst>
                        <a:ext uri="{9D8B030D-6E8A-4147-A177-3AD203B41FA5}">
                          <a16:colId xmlns:a16="http://schemas.microsoft.com/office/drawing/2014/main" val="4188186171"/>
                        </a:ext>
                      </a:extLst>
                    </a:gridCol>
                    <a:gridCol w="2051845">
                      <a:extLst>
                        <a:ext uri="{9D8B030D-6E8A-4147-A177-3AD203B41FA5}">
                          <a16:colId xmlns:a16="http://schemas.microsoft.com/office/drawing/2014/main" val="2062278091"/>
                        </a:ext>
                      </a:extLst>
                    </a:gridCol>
                    <a:gridCol w="2051845">
                      <a:extLst>
                        <a:ext uri="{9D8B030D-6E8A-4147-A177-3AD203B41FA5}">
                          <a16:colId xmlns:a16="http://schemas.microsoft.com/office/drawing/2014/main" val="2198938522"/>
                        </a:ext>
                      </a:extLst>
                    </a:gridCol>
                    <a:gridCol w="2051845">
                      <a:extLst>
                        <a:ext uri="{9D8B030D-6E8A-4147-A177-3AD203B41FA5}">
                          <a16:colId xmlns:a16="http://schemas.microsoft.com/office/drawing/2014/main" val="137090854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来源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说明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00617" t="-6897" r="-100617" b="-67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00617" t="-6897" r="-617" b="-675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1171592"/>
                      </a:ext>
                    </a:extLst>
                  </a:tr>
                  <a:tr h="663750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线圈热噪声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来源于线圈的交流电阻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,Johnson Model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00617" t="-58491" r="-100617" b="-26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00617" t="-58491" r="-617" b="-269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6863581"/>
                      </a:ext>
                    </a:extLst>
                  </a:tr>
                  <a:tr h="663750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环境电磁波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来源于地磁场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电器等对于线圈的影响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00617" t="-161538" r="-100617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00617" t="-161538" r="-617" b="-1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788288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zh-CN" altLang="en-US" b="1" dirty="0"/>
                            <a:t>导轨振动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对带有磁矩的样品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其穿过线圈时由于导轨振动造成积分值不为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00617" t="-160000" r="-100617" b="-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00617" t="-160000" r="-617" b="-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6855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041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0"/>
          <p:cNvSpPr txBox="1"/>
          <p:nvPr/>
        </p:nvSpPr>
        <p:spPr>
          <a:xfrm>
            <a:off x="622598" y="477466"/>
            <a:ext cx="285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Scintillator Test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662" y="-26590"/>
            <a:ext cx="1990751" cy="15530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79527" y="-395892"/>
            <a:ext cx="1060938" cy="55440"/>
            <a:chOff x="5565531" y="1088292"/>
            <a:chExt cx="1060938" cy="554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65531" y="1088292"/>
              <a:ext cx="1060938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68866" y="1143732"/>
              <a:ext cx="454269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A348F0D-0C62-7A47-8559-10604EEC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64" y="6420263"/>
            <a:ext cx="27432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CFAC4-7E57-C647-8DAE-B7BCD0CBE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10847734" y="27821"/>
            <a:ext cx="1312334" cy="1159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7DD9DB-AF49-42DA-9A06-EB99F7EF1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1526415"/>
            <a:ext cx="4896544" cy="27327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6681C1-D94E-9CB2-224C-B3407EC0CD90}"/>
              </a:ext>
            </a:extLst>
          </p:cNvPr>
          <p:cNvSpPr txBox="1"/>
          <p:nvPr/>
        </p:nvSpPr>
        <p:spPr>
          <a:xfrm>
            <a:off x="262558" y="4725938"/>
            <a:ext cx="5188977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CN" sz="2400" b="1" dirty="0">
                <a:latin typeface="Times" pitchFamily="2" charset="0"/>
              </a:rPr>
              <a:t>Two PS options: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CN" sz="2400" b="1" dirty="0">
                <a:latin typeface="Times" pitchFamily="2" charset="0"/>
              </a:rPr>
              <a:t>Pure PS + PMTs;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CN" sz="2400" b="1" dirty="0">
                <a:latin typeface="Times" pitchFamily="2" charset="0"/>
              </a:rPr>
              <a:t>PS with wavelength fiber + SiPM;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600D3474-47C8-5AC4-A18A-9E820B44B2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C2184C-2FF2-B53A-8D6C-3B2AA62172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7" b="12751"/>
          <a:stretch/>
        </p:blipFill>
        <p:spPr>
          <a:xfrm>
            <a:off x="5661254" y="1413570"/>
            <a:ext cx="5768913" cy="22447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0DA6E1-23A8-D55F-F0CA-856E4D13C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70" y="3884141"/>
            <a:ext cx="3347540" cy="287426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1B04F-C510-341F-6D5A-B58601F8451B}"/>
              </a:ext>
            </a:extLst>
          </p:cNvPr>
          <p:cNvSpPr/>
          <p:nvPr/>
        </p:nvSpPr>
        <p:spPr>
          <a:xfrm rot="2644493">
            <a:off x="8735783" y="5536451"/>
            <a:ext cx="1080120" cy="57606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72D43A-E398-64A2-0C8B-E206E1F7592E}"/>
              </a:ext>
            </a:extLst>
          </p:cNvPr>
          <p:cNvSpPr txBox="1"/>
          <p:nvPr/>
        </p:nvSpPr>
        <p:spPr>
          <a:xfrm>
            <a:off x="8913713" y="4097592"/>
            <a:ext cx="2463053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Only two tagging detectors!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BABA85-AD6E-9F85-1DB0-A89E36BE127A}"/>
              </a:ext>
            </a:extLst>
          </p:cNvPr>
          <p:cNvSpPr txBox="1"/>
          <p:nvPr/>
        </p:nvSpPr>
        <p:spPr>
          <a:xfrm>
            <a:off x="5803360" y="4945017"/>
            <a:ext cx="2668110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Seen muon; Light yield is 1/3 of Sim;</a:t>
            </a:r>
          </a:p>
        </p:txBody>
      </p:sp>
    </p:spTree>
    <p:extLst>
      <p:ext uri="{BB962C8B-B14F-4D97-AF65-F5344CB8AC3E}">
        <p14:creationId xmlns:p14="http://schemas.microsoft.com/office/powerpoint/2010/main" val="7498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0"/>
          <p:cNvSpPr txBox="1"/>
          <p:nvPr/>
        </p:nvSpPr>
        <p:spPr>
          <a:xfrm>
            <a:off x="622598" y="477466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Backups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662" y="-26590"/>
            <a:ext cx="1990751" cy="15530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79527" y="-395892"/>
            <a:ext cx="1060938" cy="55440"/>
            <a:chOff x="5565531" y="1088292"/>
            <a:chExt cx="1060938" cy="554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65531" y="1088292"/>
              <a:ext cx="1060938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68866" y="1143732"/>
              <a:ext cx="454269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A348F0D-0C62-7A47-8559-10604EEC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64" y="6420263"/>
            <a:ext cx="27432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CFAC4-7E57-C647-8DAE-B7BCD0CBE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10847734" y="27821"/>
            <a:ext cx="1312334" cy="115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E537D9D-201A-4F4A-95EC-C981C97A31C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RESENTATION_TITLE" val="蓝色海洋帆船"/>
  <p:tag name="ISPRING_ULTRA_SCORM_SLIDE_COUNT" val="1"/>
  <p:tag name="ISPRING_RESOURCE_PATHS_HASH_PRESENTER" val="f1b361f060b523e117fc5f0f4d3a02d69376a27"/>
  <p:tag name="ISPRING_PLAYERS_CUSTOMIZATION" val="UEsDBBQAAgAIAA+KhE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D4qE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APioRIkWs8zL8CAABVCgAAIQAAAHVuaXZlcnNhbC9mbGFzaF9za2luX3NldHRpbmdzLnhtbJVW227bMAx931cE2Xud7tJugBsgTVOgQLcWa9F32WZsIbJkSHS6/P0kWaqlJE68EAUi8hySokimqdpQPv80maS5YEK+ACLlpTIar5vQ4maatYiCX+SCI3C84ELWhE3nn+/tJ00s8hxLbEGO5axJDn2Yy6vZ/WI5huJifL82MkTIRd0QvnsUpbjISL4ppWh5cTa1ateAZJRvNHL283q5GgzAqMIHhDrKafXDyDhKI0EpMCldrYycZTGSAfORZvYzktOHOn37PdqWKoqWtrg0MkRrSAlxkX8sjAzjufYev8q1kdMEhL+ooV+/GBmEMrIDGTu/+2ZkkCGatvmfHmmkKE1BY87pR/zgMEEKPX4mq5mRswRzIRPo7Cu48ti73gUg9zWc+9SMqxTs2dR1byGYR88YzFG2kCb+1NlUJd6fWtTzAfM1YUoDQlUPetZJP5NWeTexrsf9gXfKi9CX0/SQN8HaGpZdwoG7WN/jl8tbuytCpx+6IEMJW6cMUuyVPfK3rusBMlD2yBdGC3jibHeYwb6pI/lHviXuOU/XX1uBE30snNWfvNVEejSjq4JUncJjalHAXJl0XmkN5t3SxOq6lJKDnFJOtrQkSAX/ZXDZzl5GpcmewfXa8c5KkSKDYw1nc9RrOiyXPcf96KxxQ3Y/C/3luvME9Ra/mRJEkle1/llS04nj6THRhZkmxxlmT2o4yAe+FgHHxh4i1URuQL4KwcaG4QJBjXUvuuEagqdJUIM0OV7l1Dk5Vn7e1hnIlX41CspXOVZ2wIqWFdN/+EbhHYo9xoC1o2Kl/XFCP/oyULgmACLzyndtd+gsdcuQMtiCH/5AYa88dLdU6S4dargFPsIaw5ZzmlE96XZF3yvxDgn0R/BvOq3I8Z5lRNsjyZS9WTT5fg33uUSL2a8z03zhJrNn10uRY20/rKBWmn8n/wFQSwMEFAACAAgAD4qE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D4qESHSPggmeAQAAHwYAAB8AAAB1bml2ZXJzYWwvaHRtbF9za2luX3NldHRpbmdzLmpzjZTLbsIwEEX3fAVytxWCPoB2h3hIlVhUKruqCycMIcKxI9ukpIh/bya8YmdS6tngy/Edz0SefatdLBay9mt7X/4u9+/uvtQANau3cO/qokFPUGdGxEtYxAmIWALzkOx89CIfrgRlzGRpGuQfaGsqfkzhPysuTBVPCQtNaIY6nBHgN6HtqMM/F7FVqetYU6XRwdZaJTuhkhak7UilE14y7G5WrmqJHqwy0DfQFQ/BMe31u7PRuIm8Oj4PMKpcqJKUy3yuItUJeLiJtNrKZVP+dZ6CLj755gh0XwbjqWMnYmPfLCR+4ukQo5lMNRgDp7z9KQYJCx6AqPh2y/UH6hjXC/LoLDaxPdOjHkaVTnkEtS4NRxguJguvWjcHGHXOws4eiccHDIcQPAdds5o8YTigSrfpPz5gqlWEHamh9Z5fUKH4MpbRKXUXg+Twsmjb1L1roeX1J8x5Qsp7Qmvq+SVNs8MHDQFaZyyd8xov75yyE5QoiRyK0KhpldFzxPpzBPefbcat5eE6KcZDMRyLNnC9Ab1QShS3/7p1Tz9X6/ALUEsDBBQAAgAIAA+KhE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A+KhEiE3p1XbgAAAHAAAAAcAAAAdW5pdmVyc2FsL2xvY2FsX3NldHRpbmdzLnhtbLOxr8jNUShLLSrOzM+zVTLUM1BSSM1Lzk/JzEu3VQoNcdO1UFIoLknMS0nMyc9LtVXKy1dSsLfjssnJT07MCU4tKQEqLFYoyEmsTC0KSc0FMkpS/RJzgSpftK96um6Wgq6CL9C0tMzUFCV9Oy4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A+KhEhFV2oBTAgAAHkgAAApAAAAdW5pdmVyc2FsL3NraW5fY3VzdG9taXphdGlvbl9zZXR0aW5ncy54bWy1Wttu47wRvu9TEC5+oAWK+CCfUnhd6EAnwjqyf0tJdlsUBm0xsRBJdCXau/nhi971HfoAvehFH6pAgT5Gh5QUS47tSMnW2gSr4cw3wznx4AziJy/UNzFngfcL4R4Lbcq5Fz7Gw18hNFgyn0XTiMaUx/U95d4LXfbNDB+YoAE15iR0SeTqYjQeNtBIflC/p/aNPry1tXYL9dq4hfvIwB0dxi4V41LRYcxoNfVB/QAiwY3okob8OOqgXhh9LWCGMY24Gbr0+1ApcueHijO4iojrAV887LbFs8u07oy2eFC72el18K6lKorSRXrHaBqNXa932VObCDfanYay0/otpaWgZqfTvOzumr1WR4G30WUXUNr4sovavXa7ZexauAXSSFU1o6Xvespls6mCNty/1HejkdZrNFCz2VTaxq7TVUZaAwG3Ahiq0hcOVAxFU7o7VVObfQWN9JE2au+wgbt6B/VbuNto7NqapjQae+fuZ5d3155aejqZO98APBqCo6Mit+pHkmuw3EQRMDs0WPuEU7QgMbVIQD/V/vu3f/7nX3+vpXkpczjjyswpUhMikEOQHybig7p8yUakBfkSyNOR536qLTacs/BiyUIOZl2ELAqIXxv+OsmSdA5lJNmWRlXkHsiS7tX15KesWKoLMheec0JLFqxJ+Dxmj+xiQZZPjxHbhG4pM1fPaxr5XvgE3I3Lno7PKvK9mJucBgX7cF885cXW0JliKszrYvGUkvTJgvqZxob8VJDbq3zbIweiWy/2uBRVm+I5J7omj7QYgL4qnvMyIWgpRq0nnreFOP3OgV0Rhd46y+6TZxoVlSSN8awUW2/WVfNpHbFH4eyi3NuBfpHzGfSZ8FFY2BBPKSExQaGwVJRSt8n5GweM6ethLxkEoAWCm28uKUlCTrW5PrmZqtbX+XhyNZlr5lVtqCdViURZ/qbV7X9vdrq/HdRTuZJI9o06HhexkATrNMphWc5sMp4DIB7PLfzFqQ3F78qik1tnbFq4Nkz/UxlgOsN3taH4XUb0djbDljO3x6aB56Y9tyaO9MsYO9ioDb+yDVqRLUWcoa1HvyG+ogjasxdRFPueKwdEy/bCDS2hz5jcqKY1n2HbmZm6Y06s2tBmUfT8O4lMNnwFybMiMXK9mCx86kq1kCJyXLQX0C53Ygj+8ZUHnCwgXnhRRvtMvTetq7kzmYztObaMjFIb4tBFRkSEpupAM9XGM8CIYPGN3ic+l9knEZDq+5VBrs2r6zH8OMKQa+9x5cMPf4c1UwwhmdKwhCAkDp5B1tn2/WRmCB+CQkTQmsTxNxa5haTJh64EtmnpE0hN3cnhOwImw4bAe+ESUocueQm8G2zb6hWea5MvkONQm5OKQpPPUJKfKwp9xTbUELZLiFnqnXmliooQZZgVSFaDSyLy3X9GZLkEOeHNrcc2MVCEh6FMZDXGF5U12fjnWwikqY5PVHsCDM6Wb4/eloIpkQvLXAld0IZ0bIjs+vnW/ON8pJpjbMwh3YzJ/dyRXVIoDcgzChlHxN2ScAm7WLokG6iEZxhzPVeOichLE/6y8X5BhKf956e0dVkG/vLTO0wqNLwjlsEWGZTBNmXN39Iu3JbO4J2GiFw/aUUZB7zbBFvHljozJz8mRLEXbPykS/+IQL0YVzVYb9rxcX+VD9v/wRg7acGaCR1N81glIQwrsVhyYPH0Kwma1gjUTZN+Dg1fnEUrAViTFMNi6AMwd+C5giF34NFqEPdYs00HNlv3dCFOHyWEZa0mUTseb3FG9CkcxV9KdUEfGOyXfEq2yUYG1i4Z/jJRzm2VCkuLYzpjMNwCzMckqQDV9wJxhioHe3uDM1ckq0FhPvds47uyun3vSa4I4OdNQF/vwx4iFkiqT+Isr5NF6Q8fNCSZ4izRO622gXgp0NKxytXnhyJmY3WmX8911dKxOFGIevbLy0F1CJ+MHXs+VjWBAGUSEL5cwSr8IM555bGSE4GBRyrgpZO3KYmWq3//9R/lYQ7sSagopf6+Kg4Uv+ia+AXvTxbjNP5zCRxH1Yqi8qWkYHqgykTLn68cExL0hxxZSLIsBSwQV1ylVEMJpGFUHUfVr2+gSmxZFGwTwV6wIsiNOvsMjU/u9WvDGxI9QeN0GPOrAknPi9zklW3YH3E33PdCWlH8wyuRmLxjTueqYcizP9So7y2fkuXXhQNMes2HfPZYBU+/Vi3ozgeQ1PV4dUy5uGVdC1pC8r5vCNuja90LYX+h4hPo4bxwPxPyiPlTcbP1+ioXGMRFHKTxkEfiSJ+95TniFfuWxm74QPwY2PKkQ9Yp2DAVm8UUskg75J6J2nHzuCnlkPGO+bAu6Ml0ctBF+qGUrmvy5jev4IX2ynI4ZqVDOdP3xEN+i37nr/hzxEN+W6wpEzjXvbbpcCgvml3HaSTK08vEDnhoKLtUypO9FXmEBWNxLRvnJpISipwBc+lQro2OF9C0nAUtb3D9hMWD8GX7ciNkFs9y2rH42qEwsE/f+vn8HXCP+/R0cst5QAnmXS3fj1VAynOsBJKvDw6dkVARf17TTzU4iJDlSnT6uIZSjE814c7kS5lTcuusn4l2lpOU1pwXDWQ/l+28kspQdPFqqlhS7OeFBvVXfhrUz0VokMKeDmC4CRY0wpADHnS5NEJFYp59lV2F3ckd6YHcidE8AF8BdghnpKwScoRCYsltVVYtyUt+HPaW3PPplmatKkfIOef8/AcxVMf55Fb5mD7wfHqnlMpVkPa6fS4We2COflJKnsjySg5GKhYdJ4tYzv5It8oWn72NR5ajrE2LdM93aMYPol4/ogp4T3l/UM8vs9CjXn2xekgDUcA7+dcF/wNQSwMEFAACAAgAEIqESPq3IlkpDQAAWh0AABcAAAB1bml2ZXJzYWwvdW5pdmVyc2FsLnBuZ+2Ze1hS6b7HV05Nt6PmtD2WolQ2NU2m6Iz3C5mV03a8VCqZATpWjjfIFDURzZkp65RRu/Iy3qaxvKGYmuABBduWWIpoCKiIlCRsRaBERVTgLGfa55zn2f+df84//sHiedfzWe/7u7y/3/qu570ZEuRvvMVyCwAAxie+O3oKAD4rAgCj6U2fg3dCwpa7wL91Kaf8jwDkfsgUOFgf6xvoCwBNxK0r0RvA8eZL30WkAIBJ1+pvHQtbcx4AIKoTR31DM1AKkVh+Pp3A+qgzzRR44h8G4O+PnzDDx205tc3ul5C7Vwfu/lqy78Y6367Rx7t2bHq4KffoV+aJ563qfnvT+lvuDdSLoX8fO3x0+Pq2G+YHpuuip5cT4HIZfsGbyRAL9i6XeZl4FY24y/qKUy5ejC1P6e/TvIm3zNarKxrJaCYjc/IhImjl7UY4aOPVkuMO4Z7hfv1d7M6seR5CWLwOAKLK4l85lq6XBmfP3k87AlLDVb/O7oVhx9oGg8ARQK+jtIey2Gm2qyyCV1CYvdgFpfz3iGYGMk8dcjcDwOFfOtcDwK4jUUYAsG03DCRubAODCBzd9D143bN+H3g1M9oO2rFpDV/D1/A1fA1fw9fwNXwNX8PX8DV8DV/D1/D/f/zFE/TKhMVB8K7b/+nT/kWxkbpVkE1ZmrMVowlvdQhEOmP5IAm+8nMOQzGkqBMiqC0YLNUGADrT1MsGZYfm2EkqM2sGy6QibIeeOXOKmHTlrd8xht1WcarO9jRFPs9aRXszPiwME43TRKIlcD05QUVvFFE8H/ZXWj7iN0TKIgJTBpdiLXAVymb98qgnTLXcs1Vh3C7iKZR8WXs5YWFku6jtSR40O2P+9cHGsctaNQfOzJy4uT/ISzfHpd6WXUJlTj0pEeoT0Mujtclq3SkuW3IRV5E/hcrRzZ+WdE/SxxvlNrY3LySWKAf9oaK2cplzzmxxxr3LD4wACErx2L27DaLU9mJb5d6kONoVoq+IOmWdjN8oPdagWbW61L/jJFPd7xk8/ixdUgh6PR5pT3Jr6D148TUyXYS7TCu901WThI6OEK7kbrRp21lsnixhfAVdGsjjZ7uFqHlx7EhufvJ8W82PpGTJihe2Gn97b0FTHO2sgKbPtBMsXmE88INqQwSKrzYAPXWml8Sa8kZqYwfrcaQmwpXjWLvspo3WjeeOiGpu/R5Z0VLn+n7+ODNIbox3ZddPPMar0fh6qes8Dkk/B5UhhIQ7raN4xMkIWaFZOHTfECFMJvfLTa7IP2zN5UmiZwbJUSUaF4amQ5Vkizuj2eEud4q37tYGcnkeRJb6kZG6wW32XYj/AaDTM8z6y6EOqU0JRhQr8mJVKeUYEedIVPmg24NLgl31h4tto63xMLEHrsJORd/S5IG8nlMGxVscNPJ/G1aTH/c6wyu0/ZDmOJ/pKqKC8Y9FHi9rZE1Rpo7/2F/4pMPc3wcyATqcUV2nkuIaqayaSAPobVOt5mStKmZLX4oldoGe3DLq963Kdzp06HbHeQgqXZzfea47vAx9/OxOrqnEgz5F3TBGY/VcKWySpwox4iupHJbfPwqMgZlqk0IvqQppjxNG8dkpt6dDRjA6zZcwTlz7iKqbXYD9EGtu7ow6x2ilLSsV/9anXLrVOYakJgJRcNZKpUsZxqqPduVOmO5AAcZqxi+qnJvRIs63mn7KwnFDz/HTxTTVePIZXJEcMq9Oh8lnk3ckFjN/didNsXZXXciCN9tbCZwTl0ykVZ9MA0ts8e9cwahgOIaflLeaU/rsJLRVGI3ARkbZ5yFZZf5UH1lrQFS4F3lZbWp+SMIKuz5plWNSSUm5xm/DTjN2mEWsQ2gCCADMZ/2O5xHVti+kV6YzpZdINSWyiOPjicKY93a9NaxJH+pk2tY+poFuSHQQz+UcWXXJNU/P0wjDqIcuglmcaWf2O8A4teP1RFel3M40GNL9qClASCaWjvJxm+J3+rp3hw3lJ7cKLp3zMfRwbnAcRVni/B31vfLU0+083TgS1U+7Tes3a6CPFQTew6NE6uQyT/0/0OFiPV+eULEst3cQNa+7KiqVBf9taGNXQA5Oo3ZlGV5Bc+aH2vLgCxPTDvoVMSJnoVo8nOk9idUv0V0bK/s56gc0siWiujdZmCr8gc9uCRQVnGVpm5OtErynxa0286qg/EYFQiZTnJnOlM9mcr7ltKQWJDmWypaLjLa7tSm1w7WGTTlLXCuDoY85b7imfcY9ZAUMkxl4QQdFGS+C7SGhJAJjtE5gGM/0nn+Xkg9Vbf+a3O01CUctVdzv9W9XVAptWjDlSd0wf9QxcdbI4uEOq/isl+nGrf0xhIMuCTuEMdyQXlJc/3S9mPWXos7nOA4rmvu0FOOjSO39HHChL2EFQgGPMAT7vTr0TH9hfmdpZfUPH1hwvRicfgcfhua8geskxKCqYo0Jv9059Hw/V1kn3PfHmiFyV/tIi6KYrNi+03LkPXcj/M43McuY0bTYk8R8TEniHljuz/JyYldV9G1VkOdqhNlfMC0ju5ww3aiXHuINF6/MQsll53x+J10PvPftwjTb0f0HimdqmoXIpRinTvzGNKaM80XRhUSWo+6yVYHfhoveLrSk5pud603IeB+TkuuODM8/vZCjTmvC/K6FXAva+e4Mfix+BXLY/LsL7uy2ckxRZfzMPEQshqyjeCWmIf6c+bRfQ4KIcpY5KmmzhxV2OX3hHyqAqczKrL+GBVADXcyKrNpXZntJnBy9ej8824nUG3/O1fQSSal1S7TsXlT+maV6fKBIQIteOcze9JtZnnNoBk/jIOvyZk2a/7Xliur9Jq6HdR6Lv/txzAqDluQkl45UXaeJYjoSvAUbpO3lT/gJDLJ2YNgSTrRaL8Ue+lRPZf/B2vKKmD1XSWLZ4BPnFyXEisva2UkeQSNKd8of+EVBk0mexu2Q0LlBq1XS4inWPVzA4aDOfXiY/1Fj26vd5T1mkb1FddGRe9nw7G9MiEj9m2mffxrQZCPBV86rLLspOw3lMnloKR82kaXXT8EoWA+YvGkw6X7geunfrbDtTZkfnm8M3jNbHFseIa+tLvcorqpquEKTG2VX/xH6yVR1XHWkC/B0ZDvRgFim0YiWLi/ZTrBet2c47cFm+tE37ftTRdGV9GnKq/qS2BLL7sw+/K6E4f2wBE6SsbMCwpd8ePsuJDfi00axiDedBDfdR5evPZ2T2FykxQdPkbrpGx82pMsLs4IvTaNd+AwQrr7dhQI+kvf0AIbWCcmj8mHg3lFuG5nEEb0Lne00PylJf9ZDfBFWvaje42z3WQqK9ciomRKcdMvJxNZGjkz2IdMhe2Byx8EkYtJ66WN9T5b10ui19/s0Yymc6dcPD5Is0Fn3tkoD0EtvXj0aqNeMcLIpBMZMJd6HfNrgeydYS/v4qV8oUHhFLMlzHPeEQBAdu8auGiBF1cUVMOfOPg8tJH6oV8v71GGX8nv9s8rCqN5gIxMOKc5iiB6hFHsoHpqwcibvya9VlBNlaJsvPMmxPnYZiWJ190II8Vrm96nCGKtc91qoqlZ1zv6zWSvxosJ6QYGtqFH3fiR6zfZM369YOW8FG9PTaiaeKbXNRKW27YT1X08ZTqRJXHQVA6sbNHBCFY06KqIU4dQQ+kG0/iT9UNpHygap8FFkxYhOI2Zmzr7aH/xSksLxTg+4O3RB/W3F8pgsPF1M0BziJjum+r6ME6kvQEXqj9tWo09fBgUWFh1DjKBa/9GUGcT2AUwecnPfK1Bc4L+GBFjsveAu2ghffJ7mgclBhiSf1WSN+GuyvH7BjACd2eN/CIQWVp3wczBDMWFMSzzfL2ZjrrtZker7f6HJSLzknJjV/iMtCSaXuoeLl5UJCpfhvM7S1Lwefrp9oW/zik2V33kHin2NWwOeMSNpyLhXd2G1HSwgxM/lKCzxJFW/utDcterGVjnTAQwn3PWNrofDIyGw3d+Voe80QrW1cIST/1YLfwuwFLzRCydZs+mcV4/V2WhQjSoaMnQM61S5D7i+yyvNyVVtJUIyesfzLVAZ796z55x2UbUf8uDtSxMWzOHurVSqKkvmSX3xl2rvuQE/BRi6PJ+hKjK9YBDMhhtdrSf0CZEE2dNIVUQgl42361/S2AtGPGEO0/t30sO1+30+3uRN9hYK786AqjQ4Hdmp4jnq8kCv5N9ngfa08ZpyoCmFx92k3v+Zt3g3G9SqN0ybCS5j83JBMOOWtjaYUGf8+t3/Llbg6i2yT493d89Yq9kd5+aEMpOPu0FNFmHSun9iW39zeuVPTQxiRN7n/Ckne7i6mFMK8TgjefElALCUezoM4peM/A9BaAOh9ABMfIChZWPJNoS5wftw9KeOCCpqz4f/Itbb5nrR+mbrdZ/O8+ZIaF2d9eZ/jqQl2P850AtnWs+8BJ9/W193IMFtc59ltk6Opm4H5+r04P0tpm1nkfOK1JUZIWpLrixbneJ6PCu+R2xK4hnWjduf+vH+g2LI6rnhiWNBR8lHon76L1BLAwQUAAIACAAQioRIy/yDJEoAAABqAAAAGwAAAHVuaXZlcnNhbC91bml2ZXJzYWwucG5nLnhtbLOxr8jNUShLLSrOzM+zVTLUM1Cyt+PlsikoSi3LTC1XqACKAQUhQEmhEsg1QnDLM1NKMmyVLCzNEGIZqZnpGSW2SmbmCIX6QCMBUEsBAgAAFAACAAgAD4qESA5qJE5iBAAABREAAB0AAAAAAAAAAQAAAAAAAAAAAHVuaXZlcnNhbC9jb21tb25fbWVzc2FnZXMubG5nUEsBAgAAFAACAAgAD4qESAh+CyMpAwAAhgwAACcAAAAAAAAAAQAAAAAAnQQAAHVuaXZlcnNhbC9mbGFzaF9wdWJsaXNoaW5nX3NldHRpbmdzLnhtbFBLAQIAABQAAgAIAA+KhEiRazzMvwIAAFUKAAAhAAAAAAAAAAEAAAAAAAsIAAB1bml2ZXJzYWwvZmxhc2hfc2tpbl9zZXR0aW5ncy54bWxQSwECAAAUAAIACAAPioRIKpYPZ/4CAACXCwAAJgAAAAAAAAABAAAAAAAJCwAAdW5pdmVyc2FsL2h0bWxfcHVibGlzaGluZ19zZXR0aW5ncy54bWxQSwECAAAUAAIACAAPioRIdI+CCZ4BAAAfBgAAHwAAAAAAAAABAAAAAABLDgAAdW5pdmVyc2FsL2h0bWxfc2tpbl9zZXR0aW5ncy5qc1BLAQIAABQAAgAIAA+KhEg9PC/RwQAAAOUBAAAaAAAAAAAAAAEAAAAAACYQAAB1bml2ZXJzYWwvaTE4bl9wcmVzZXRzLnhtbFBLAQIAABQAAgAIAA+KhEiE3p1XbgAAAHAAAAAcAAAAAAAAAAEAAAAAAB8RAAB1bml2ZXJzYWwvbG9jYWxfc2V0dGluZ3MueG1sUEsBAgAAFAACAAgARJRXRyO0Tvv7AgAAsAgAABQAAAAAAAAAAQAAAAAAxxEAAHVuaXZlcnNhbC9wbGF5ZXIueG1sUEsBAgAAFAACAAgAD4qESEVXagFMCAAAeSAAACkAAAAAAAAAAQAAAAAA9BQAAHVuaXZlcnNhbC9za2luX2N1c3RvbWl6YXRpb25fc2V0dGluZ3MueG1sUEsBAgAAFAACAAgAEIqESPq3IlkpDQAAWh0AABcAAAAAAAAAAAAAAAAAhx0AAHVuaXZlcnNhbC91bml2ZXJzYWwucG5nUEsBAgAAFAACAAgAEIqESMv8gyRKAAAAagAAABsAAAAAAAAAAQAAAAAA5SoAAHVuaXZlcnNhbC91bml2ZXJzYWwucG5nLnhtbFBLBQYAAAAACwALAEkDAABoKw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Macintosh PowerPoint</Application>
  <PresentationFormat>Custom</PresentationFormat>
  <Paragraphs>73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微软雅黑</vt:lpstr>
      <vt:lpstr>Arial</vt:lpstr>
      <vt:lpstr>Calibri</vt:lpstr>
      <vt:lpstr>Cambria Math</vt:lpstr>
      <vt:lpstr>Times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蓝色海洋帆船</dc:title>
  <dc:creator/>
  <cp:lastModifiedBy/>
  <cp:revision>5</cp:revision>
  <dcterms:created xsi:type="dcterms:W3CDTF">2022-09-16T02:59:28Z</dcterms:created>
  <dcterms:modified xsi:type="dcterms:W3CDTF">2025-04-11T07:56:07Z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5705A230BB253482C4E42363C51095E3</vt:lpwstr>
  </property>
  <property fmtid="{D5CDD505-2E9C-101B-9397-08002B2CF9AE}" pid="3" name="KSOProductBuildVer">
    <vt:lpwstr>2052-4.6.1.7467</vt:lpwstr>
  </property>
</Properties>
</file>