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58" r:id="rId2"/>
    <p:sldId id="1341" r:id="rId3"/>
    <p:sldId id="1327" r:id="rId4"/>
    <p:sldId id="1356" r:id="rId5"/>
    <p:sldId id="1355" r:id="rId6"/>
    <p:sldId id="1360" r:id="rId7"/>
    <p:sldId id="1361" r:id="rId8"/>
    <p:sldId id="1357" r:id="rId9"/>
    <p:sldId id="1358" r:id="rId10"/>
    <p:sldId id="1363" r:id="rId11"/>
    <p:sldId id="1364" r:id="rId12"/>
    <p:sldId id="1362" r:id="rId13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8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91439" autoAdjust="0"/>
  </p:normalViewPr>
  <p:slideViewPr>
    <p:cSldViewPr>
      <p:cViewPr>
        <p:scale>
          <a:sx n="100" d="100"/>
          <a:sy n="100" d="100"/>
        </p:scale>
        <p:origin x="202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2025/3/11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49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57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Cross </a:t>
            </a:r>
            <a:r>
              <a:rPr lang="zh-CN" altLang="en-US" dirty="0"/>
              <a:t>中 温度对交流电阻的影响与平行对交流电阻的影响略有不同，频率临界点 往后移动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30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74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emf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emf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09E27F4-55ED-4386-AA9F-F37DA1F3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F20508-DAEE-4E0A-A58C-C66500D4B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磁芯线圈测试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24A931-2C43-4ABC-954F-F6AC1B385BC2}"/>
              </a:ext>
            </a:extLst>
          </p:cNvPr>
          <p:cNvSpPr txBox="1"/>
          <p:nvPr/>
        </p:nvSpPr>
        <p:spPr>
          <a:xfrm>
            <a:off x="381000" y="1066800"/>
            <a:ext cx="72390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线圈：</a:t>
            </a:r>
            <a:r>
              <a:rPr lang="en-US" altLang="zh-CN" dirty="0"/>
              <a:t>Coil1_2 </a:t>
            </a:r>
            <a:r>
              <a:rPr lang="zh-CN" altLang="en-US" dirty="0"/>
              <a:t>； </a:t>
            </a:r>
            <a:r>
              <a:rPr lang="en-US" altLang="zh-CN" dirty="0"/>
              <a:t>Coil2_1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磁芯：</a:t>
            </a:r>
            <a:r>
              <a:rPr lang="en-US" altLang="zh-CN" dirty="0"/>
              <a:t>Core1_1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测试温度：</a:t>
            </a:r>
            <a:r>
              <a:rPr lang="en-US" altLang="zh-CN" dirty="0"/>
              <a:t>26</a:t>
            </a:r>
            <a:r>
              <a:rPr lang="zh-CN" altLang="en-US" dirty="0"/>
              <a:t>℃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电感值：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电阻值：</a:t>
            </a:r>
            <a:endParaRPr lang="en-US" altLang="zh-CN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9574832-C06E-42F8-BE25-E0306565F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27328"/>
              </p:ext>
            </p:extLst>
          </p:nvPr>
        </p:nvGraphicFramePr>
        <p:xfrm>
          <a:off x="952500" y="2821305"/>
          <a:ext cx="7239000" cy="76009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92114">
                  <a:extLst>
                    <a:ext uri="{9D8B030D-6E8A-4147-A177-3AD203B41FA5}">
                      <a16:colId xmlns:a16="http://schemas.microsoft.com/office/drawing/2014/main" val="307092300"/>
                    </a:ext>
                  </a:extLst>
                </a:gridCol>
                <a:gridCol w="2373443">
                  <a:extLst>
                    <a:ext uri="{9D8B030D-6E8A-4147-A177-3AD203B41FA5}">
                      <a16:colId xmlns:a16="http://schemas.microsoft.com/office/drawing/2014/main" val="3801401555"/>
                    </a:ext>
                  </a:extLst>
                </a:gridCol>
                <a:gridCol w="2373443">
                  <a:extLst>
                    <a:ext uri="{9D8B030D-6E8A-4147-A177-3AD203B41FA5}">
                      <a16:colId xmlns:a16="http://schemas.microsoft.com/office/drawing/2014/main" val="76549405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L_test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977554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dirty="0"/>
                        <a:t>Coil1_2_Core1_1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0.073985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886305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Coil2_1_Core1_1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0.145050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0344802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349B6F4D-F31D-474C-87C4-E6AC3FF4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799" y="4109400"/>
            <a:ext cx="3360000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C5A304-7014-409F-9084-E9577059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4109400"/>
            <a:ext cx="3359999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AC335F-D919-442F-82A5-EF703AD36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000" y="4109400"/>
            <a:ext cx="335999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74F5CBF-4A32-4067-AB33-43CD03BC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B044B6-6A83-4D0E-B5FD-09FDC424C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Rac_coil_simu</a:t>
            </a:r>
            <a:r>
              <a:rPr lang="en-US" altLang="zh-CN" dirty="0"/>
              <a:t> </a:t>
            </a:r>
            <a:r>
              <a:rPr lang="zh-CN" altLang="en-US" dirty="0"/>
              <a:t>误差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181A898-4253-4084-AD89-275FE2C5A61E}"/>
              </a:ext>
            </a:extLst>
          </p:cNvPr>
          <p:cNvSpPr txBox="1"/>
          <p:nvPr/>
        </p:nvSpPr>
        <p:spPr>
          <a:xfrm>
            <a:off x="5314950" y="141343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偏差</a:t>
            </a:r>
            <a:r>
              <a:rPr lang="en-US" altLang="zh-CN" dirty="0"/>
              <a:t>-5%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A7480BE-88D1-4413-8696-39E532D7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602" y="2424112"/>
            <a:ext cx="4319999" cy="32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109A8B-E57A-4BB5-AA2B-C35873B88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33637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9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D049C3-4EEA-4963-9061-2C4A53E7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365BB3-21C0-4259-8774-66130AAAD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金属环境对线圈的影响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8F7526-576C-4342-8792-4BA7FF53E0CB}"/>
              </a:ext>
            </a:extLst>
          </p:cNvPr>
          <p:cNvSpPr txBox="1"/>
          <p:nvPr/>
        </p:nvSpPr>
        <p:spPr>
          <a:xfrm>
            <a:off x="457200" y="1352550"/>
            <a:ext cx="2895600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电感值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电阻值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B4EF8C-8535-4B00-B171-F2AAFE7A2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00" y="1108837"/>
            <a:ext cx="3265319" cy="24489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2BE72F5-4670-4B7E-871A-BA573A9F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688475"/>
            <a:ext cx="2880000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D2D8C0-3400-4585-A9CD-FD313A7D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52639"/>
            <a:ext cx="2880000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C259F-B272-451F-9392-3AD0AA9BE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000" y="4688475"/>
            <a:ext cx="2880000" cy="21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4DFDB3B-2E0B-4F9D-B9BF-AB1069F6B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000" y="2252639"/>
            <a:ext cx="2880000" cy="2160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7C1B63C-6184-4101-B0CA-553EC3F34BDF}"/>
              </a:ext>
            </a:extLst>
          </p:cNvPr>
          <p:cNvSpPr txBox="1"/>
          <p:nvPr/>
        </p:nvSpPr>
        <p:spPr>
          <a:xfrm>
            <a:off x="5704163" y="3652935"/>
            <a:ext cx="3411892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磁芯线圈尺寸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线圈高度：</a:t>
            </a:r>
            <a:r>
              <a:rPr lang="en-US" altLang="zh-CN" dirty="0"/>
              <a:t>30mm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线圈内径：</a:t>
            </a:r>
            <a:r>
              <a:rPr lang="en-US" altLang="zh-CN" dirty="0"/>
              <a:t>40mm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线圈外径：</a:t>
            </a:r>
            <a:r>
              <a:rPr lang="en-US" altLang="zh-CN" dirty="0"/>
              <a:t>54mm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磁芯直径：</a:t>
            </a:r>
            <a:r>
              <a:rPr lang="en-US" altLang="zh-CN" dirty="0"/>
              <a:t>32mm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磁芯高度：</a:t>
            </a:r>
            <a:r>
              <a:rPr lang="en-US" altLang="zh-CN" dirty="0"/>
              <a:t>80mm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Z</a:t>
            </a:r>
            <a:r>
              <a:rPr lang="zh-CN" altLang="en-US" dirty="0">
                <a:solidFill>
                  <a:srgbClr val="FF0000"/>
                </a:solidFill>
              </a:rPr>
              <a:t>方向</a:t>
            </a:r>
            <a:r>
              <a:rPr lang="en-US" altLang="zh-CN" dirty="0">
                <a:solidFill>
                  <a:srgbClr val="FF0000"/>
                </a:solidFill>
              </a:rPr>
              <a:t>&gt;160mm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R</a:t>
            </a:r>
            <a:r>
              <a:rPr lang="zh-CN" altLang="en-US" dirty="0">
                <a:solidFill>
                  <a:srgbClr val="FF0000"/>
                </a:solidFill>
              </a:rPr>
              <a:t>方向</a:t>
            </a:r>
            <a:r>
              <a:rPr lang="en-US" altLang="zh-CN" dirty="0">
                <a:solidFill>
                  <a:srgbClr val="FF0000"/>
                </a:solidFill>
              </a:rPr>
              <a:t>&gt;220mm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D2EE1C9-2946-4B53-98DB-D1375DEF8D1B}"/>
              </a:ext>
            </a:extLst>
          </p:cNvPr>
          <p:cNvCxnSpPr/>
          <p:nvPr/>
        </p:nvCxnSpPr>
        <p:spPr>
          <a:xfrm flipV="1">
            <a:off x="1592400" y="2743200"/>
            <a:ext cx="312600" cy="58943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488FEF3-D8E4-4676-9790-DA0A1F745836}"/>
              </a:ext>
            </a:extLst>
          </p:cNvPr>
          <p:cNvCxnSpPr>
            <a:cxnSpLocks/>
          </p:cNvCxnSpPr>
          <p:nvPr/>
        </p:nvCxnSpPr>
        <p:spPr>
          <a:xfrm flipV="1">
            <a:off x="4268102" y="2667000"/>
            <a:ext cx="684898" cy="5575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81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2FE263-E003-48C1-A82C-8AB446CB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B13B5E-6B58-42E0-A64A-4BA6F6A06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4A2A3EC-95B6-494D-AF40-AE6D21949763}"/>
                  </a:ext>
                </a:extLst>
              </p:cNvPr>
              <p:cNvSpPr txBox="1"/>
              <p:nvPr/>
            </p:nvSpPr>
            <p:spPr>
              <a:xfrm>
                <a:off x="76200" y="1247965"/>
                <a:ext cx="5410200" cy="532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8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仿真模型的准确性</a:t>
                </a:r>
                <a:endParaRPr lang="en-US" altLang="zh-CN" dirty="0"/>
              </a:p>
              <a:p>
                <a:pPr marL="742950" lvl="1" indent="-285750">
                  <a:lnSpc>
                    <a:spcPct val="1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zh-CN" altLang="en-US" dirty="0"/>
                  <a:t> 求解的正确性</a:t>
                </a:r>
                <a:endParaRPr lang="en-US" altLang="zh-CN" dirty="0"/>
              </a:p>
              <a:p>
                <a:pPr>
                  <a:lnSpc>
                    <a:spcPct val="1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𝑐𝑜𝑖𝑙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𝑠𝑖𝑚𝑢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742950" lvl="1" indent="-285750">
                  <a:lnSpc>
                    <a:spcPct val="18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磁芯中磁场分布的一致性</a:t>
                </a:r>
                <a:r>
                  <a:rPr lang="en-US" altLang="zh-CN" dirty="0"/>
                  <a:t>	</a:t>
                </a:r>
              </a:p>
              <a:p>
                <a:pPr>
                  <a:lnSpc>
                    <a:spcPct val="1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𝑜𝑟𝑒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80000"/>
                  </a:lnSpc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随着</m:t>
                    </m:r>
                  </m:oMath>
                </a14:m>
                <a:r>
                  <a:rPr lang="zh-CN" altLang="en-US" dirty="0"/>
                  <a:t>线圈和磁芯的参数而改变</a:t>
                </a:r>
                <a:endParaRPr lang="en-US" altLang="zh-CN" dirty="0"/>
              </a:p>
              <a:p>
                <a:pPr marL="742950" lvl="1" indent="-285750">
                  <a:lnSpc>
                    <a:spcPct val="1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zh-CN" altLang="en-US" dirty="0"/>
                  <a:t>直接与磁滞回线相关，应该是材料相关项与线圈以及磁芯的几何参数无关</a:t>
                </a:r>
                <a:endParaRPr lang="en-US" altLang="zh-CN" dirty="0"/>
              </a:p>
              <a:p>
                <a:pPr lvl="1">
                  <a:lnSpc>
                    <a:spcPct val="1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4A2A3EC-95B6-494D-AF40-AE6D21949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47965"/>
                <a:ext cx="5410200" cy="5325882"/>
              </a:xfrm>
              <a:prstGeom prst="rect">
                <a:avLst/>
              </a:prstGeom>
              <a:blipFill>
                <a:blip r:embed="rId3"/>
                <a:stretch>
                  <a:fillRect l="-789" r="-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2495EC4-86B1-4725-8313-75646ED9B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419600"/>
            <a:ext cx="2426850" cy="18201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2555B2E-5DBD-40E2-BBD9-BFEA65812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824" y="4815428"/>
            <a:ext cx="1517976" cy="83243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84BF3C4-92C1-4E50-BCD5-D41F216A766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026373"/>
            <a:ext cx="5159538" cy="32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1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5DD57F-1E08-410E-87E5-5D724F5C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315D92-8BF9-4C49-8BD4-358C1A3FB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仿真模型的准确性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B1D1A5-B0CB-4224-9187-860D32F31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801" y="1484400"/>
            <a:ext cx="4319999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CAAEC0-2B0C-447F-83FB-FDB25FB5ED9C}"/>
                  </a:ext>
                </a:extLst>
              </p:cNvPr>
              <p:cNvSpPr txBox="1"/>
              <p:nvPr/>
            </p:nvSpPr>
            <p:spPr>
              <a:xfrm>
                <a:off x="128176" y="1185665"/>
                <a:ext cx="7872824" cy="807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先前结论：对于空气芯线圈的交流电阻在</a:t>
                </a:r>
                <a:r>
                  <a:rPr lang="en-US" altLang="zh-CN" sz="1600" dirty="0"/>
                  <a:t>1-9kHz</a:t>
                </a:r>
                <a:r>
                  <a:rPr lang="zh-CN" altLang="en-US" sz="1600" dirty="0"/>
                  <a:t>，仿真和测试符合较好，故可能可以相信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磁芯</a:t>
                </a:r>
                <a14:m>
                  <m:oMath xmlns:m="http://schemas.openxmlformats.org/officeDocument/2006/math">
                    <m:r>
                      <a:rPr lang="zh-CN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线圈</m:t>
                    </m:r>
                    <m:r>
                      <a:rPr lang="zh-CN" alt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中</m:t>
                    </m:r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</m:oMath>
                </a14:m>
                <a:r>
                  <a:rPr lang="zh-CN" altLang="en-US" sz="1600" dirty="0"/>
                  <a:t>的准确性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CAAEC0-2B0C-447F-83FB-FDB25FB5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6" y="1185665"/>
                <a:ext cx="7872824" cy="807529"/>
              </a:xfrm>
              <a:prstGeom prst="rect">
                <a:avLst/>
              </a:prstGeom>
              <a:blipFill>
                <a:blip r:embed="rId4"/>
                <a:stretch>
                  <a:fillRect l="-387" b="-82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8B24DA-13E4-4B06-80D2-83BE23CA002F}"/>
                  </a:ext>
                </a:extLst>
              </p:cNvPr>
              <p:cNvSpPr txBox="1"/>
              <p:nvPr/>
            </p:nvSpPr>
            <p:spPr>
              <a:xfrm>
                <a:off x="128176" y="2438400"/>
                <a:ext cx="5205824" cy="4246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缺陷：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缺少更高频的结果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要验证模型与实际的符合度，还需验证电感值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可能的影响因素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温度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测试结果的误差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模型偏差（线圈排布</a:t>
                </a:r>
                <a:r>
                  <a:rPr lang="en-US" altLang="zh-CN" sz="1600" dirty="0"/>
                  <a:t>+</a:t>
                </a:r>
                <a:r>
                  <a:rPr lang="zh-CN" altLang="en-US" sz="1600" dirty="0"/>
                  <a:t>半径）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工艺的偏差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8B24DA-13E4-4B06-80D2-83BE23CA0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6" y="2438400"/>
                <a:ext cx="5205824" cy="4246740"/>
              </a:xfrm>
              <a:prstGeom prst="rect">
                <a:avLst/>
              </a:prstGeom>
              <a:blipFill>
                <a:blip r:embed="rId5"/>
                <a:stretch>
                  <a:fillRect l="-585" b="-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342CFF9C-0F81-4A6B-93BD-D43627C6E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851" y="1484400"/>
            <a:ext cx="4320000" cy="3240000"/>
          </a:xfrm>
          <a:prstGeom prst="rect">
            <a:avLst/>
          </a:prstGeom>
        </p:spPr>
      </p:pic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6E36BED4-DC35-4494-87FA-DB6715037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62341"/>
              </p:ext>
            </p:extLst>
          </p:nvPr>
        </p:nvGraphicFramePr>
        <p:xfrm>
          <a:off x="4438651" y="4787286"/>
          <a:ext cx="4648200" cy="20516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92164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2063872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  <a:gridCol w="1292164">
                  <a:extLst>
                    <a:ext uri="{9D8B030D-6E8A-4147-A177-3AD203B41FA5}">
                      <a16:colId xmlns:a16="http://schemas.microsoft.com/office/drawing/2014/main" val="3799937277"/>
                    </a:ext>
                  </a:extLst>
                </a:gridCol>
              </a:tblGrid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</a:rPr>
                        <a:t>L_test</a:t>
                      </a:r>
                      <a:r>
                        <a:rPr lang="en-US" sz="1050" u="none" strike="noStrike" dirty="0">
                          <a:effectLst/>
                        </a:rPr>
                        <a:t>(</a:t>
                      </a:r>
                      <a:r>
                        <a:rPr lang="en-US" altLang="zh-CN" sz="1050" u="none" strike="noStrike" dirty="0">
                          <a:effectLst/>
                        </a:rPr>
                        <a:t>H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</a:rPr>
                        <a:t>L_simu</a:t>
                      </a:r>
                      <a:r>
                        <a:rPr lang="en-US" sz="1050" u="none" strike="noStrike" dirty="0">
                          <a:effectLst/>
                        </a:rPr>
                        <a:t>(H)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coil1_1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1.7129E-02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1.7809E-02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243009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coil1_2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1.7104E-02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359023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coil1_3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1.6603E-02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97908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77709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coil2_1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3.0731E-02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3.1744E-02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717038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coil2_2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3.0976E-02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980561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coil2_3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3.1014E-02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768383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135285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4.4878E-02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4.6671E-02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coil3_2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4.5708E-02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4.5356E-02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8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4830B-E4C1-47A7-8E40-4604C480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359C69-E281-4246-833E-6D2027812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影响因素总结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59C0CA5-46F9-43E6-A4D9-15A06BFF9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29192"/>
              </p:ext>
            </p:extLst>
          </p:nvPr>
        </p:nvGraphicFramePr>
        <p:xfrm>
          <a:off x="0" y="1905000"/>
          <a:ext cx="9144003" cy="49701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7961">
                  <a:extLst>
                    <a:ext uri="{9D8B030D-6E8A-4147-A177-3AD203B41FA5}">
                      <a16:colId xmlns:a16="http://schemas.microsoft.com/office/drawing/2014/main" val="4224021009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354536450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700873961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2382896019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1309082992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277593476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496340955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370566477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495786981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604433107"/>
                    </a:ext>
                  </a:extLst>
                </a:gridCol>
              </a:tblGrid>
              <a:tr h="691518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低频电阻（</a:t>
                      </a:r>
                      <a:r>
                        <a:rPr lang="en-US" altLang="zh-CN" dirty="0"/>
                        <a:t>@1kHz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高频电阻（</a:t>
                      </a:r>
                      <a:r>
                        <a:rPr lang="en-US" altLang="zh-CN" dirty="0"/>
                        <a:t>@15kHz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电感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148922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影响因素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65066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温度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变化</a:t>
                      </a:r>
                      <a:r>
                        <a:rPr lang="en-US" altLang="zh-CN" dirty="0"/>
                        <a:t>+5k @ 293.15k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1.85%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1.84%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-1.02%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-1.15%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-1.21%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8758841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测试误差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Bootstrap 1000</a:t>
                      </a:r>
                      <a:r>
                        <a:rPr lang="zh-CN" altLang="en-US" dirty="0"/>
                        <a:t>次</a:t>
                      </a:r>
                      <a:endParaRPr lang="en-US" altLang="zh-CN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#2 @ ~298.15k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1.34%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1.67%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1.90%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0722362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模型偏差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线圈排布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1.89%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1.43%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2.11%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4673527"/>
                  </a:ext>
                </a:extLst>
              </a:tr>
              <a:tr h="8038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模型偏差</a:t>
                      </a:r>
                      <a:endParaRPr lang="en-US" altLang="zh-CN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半径偏差</a:t>
                      </a:r>
                      <a:endParaRPr lang="en-US" altLang="zh-CN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变化</a:t>
                      </a:r>
                      <a:r>
                        <a:rPr lang="en-US" altLang="zh-CN" dirty="0"/>
                        <a:t>+1mm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@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4.17%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4.16%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4.16%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3.44%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3.43%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7.16%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7.79%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5048566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工艺偏差</a:t>
                      </a:r>
                      <a:endParaRPr lang="en-US" altLang="zh-CN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@ ~298.15k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2.78%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1.75%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22409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B1BEF5-CE73-4EA6-B403-F0FB85848D7A}"/>
                  </a:ext>
                </a:extLst>
              </p:cNvPr>
              <p:cNvSpPr txBox="1"/>
              <p:nvPr/>
            </p:nvSpPr>
            <p:spPr>
              <a:xfrm>
                <a:off x="457200" y="1138774"/>
                <a:ext cx="3657600" cy="667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B1BEF5-CE73-4EA6-B403-F0FB85848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38774"/>
                <a:ext cx="3657600" cy="667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945801-3A19-42B9-B2CA-6C8BAB8DC6C6}"/>
                  </a:ext>
                </a:extLst>
              </p:cNvPr>
              <p:cNvSpPr txBox="1"/>
              <p:nvPr/>
            </p:nvSpPr>
            <p:spPr>
              <a:xfrm>
                <a:off x="5049418" y="1134548"/>
                <a:ext cx="3657600" cy="61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𝑠𝑡𝑑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945801-3A19-42B9-B2CA-6C8BAB8DC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418" y="1134548"/>
                <a:ext cx="3657600" cy="6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DC0C664B-9015-496D-9DDA-6B7DBDF8A5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874827"/>
              </p:ext>
            </p:extLst>
          </p:nvPr>
        </p:nvGraphicFramePr>
        <p:xfrm>
          <a:off x="10363200" y="2286000"/>
          <a:ext cx="3976688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Worksheet" r:id="rId5" imgW="12430089" imgH="4771940" progId="Excel.Sheet.12">
                  <p:embed/>
                </p:oleObj>
              </mc:Choice>
              <mc:Fallback>
                <p:oleObj name="Worksheet" r:id="rId5" imgW="12430089" imgH="47719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63200" y="2286000"/>
                        <a:ext cx="3976688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42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coil1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3143809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25</a:t>
            </a:r>
            <a:r>
              <a:rPr lang="zh-CN" altLang="en-US" dirty="0"/>
              <a:t>摄氏度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5E672A7-ACA6-4491-8F66-99AF99B25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48156"/>
              </p:ext>
            </p:extLst>
          </p:nvPr>
        </p:nvGraphicFramePr>
        <p:xfrm>
          <a:off x="553009" y="3048000"/>
          <a:ext cx="3124200" cy="18972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0.016924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0.017050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0.017301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0.017428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0.017554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8723445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64064"/>
              </p:ext>
            </p:extLst>
          </p:nvPr>
        </p:nvGraphicFramePr>
        <p:xfrm>
          <a:off x="553009" y="5156707"/>
          <a:ext cx="3124200" cy="11901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41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1.7129E-02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1.7104E-02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1.6603E-02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70543"/>
              </p:ext>
            </p:extLst>
          </p:nvPr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@15kHz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-4.06%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2.11%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pic>
        <p:nvPicPr>
          <p:cNvPr id="19" name="图片 18">
            <a:extLst>
              <a:ext uri="{FF2B5EF4-FFF2-40B4-BE49-F238E27FC236}">
                <a16:creationId xmlns:a16="http://schemas.microsoft.com/office/drawing/2014/main" id="{F7D2DEEA-8E71-41DF-AD0C-F6CE712F1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943718"/>
            <a:ext cx="5257800" cy="33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8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coil2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3143809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25</a:t>
            </a:r>
            <a:r>
              <a:rPr lang="zh-CN" altLang="en-US" dirty="0"/>
              <a:t>摄氏度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5E672A7-ACA6-4491-8F66-99AF99B25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31465"/>
              </p:ext>
            </p:extLst>
          </p:nvPr>
        </p:nvGraphicFramePr>
        <p:xfrm>
          <a:off x="553009" y="3048000"/>
          <a:ext cx="3124200" cy="18972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0.030686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0.030921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0.031039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50717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0.031157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0.031393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0.031630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97573"/>
              </p:ext>
            </p:extLst>
          </p:nvPr>
        </p:nvGraphicFramePr>
        <p:xfrm>
          <a:off x="553009" y="5156707"/>
          <a:ext cx="3124200" cy="11901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41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3.0731E-02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3.0976E-02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3.1014E-02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66115"/>
              </p:ext>
            </p:extLst>
          </p:nvPr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@15kHz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-4.74%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-1.93%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0E958305-6D26-4606-9F6B-21AA465B6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784" y="1768411"/>
            <a:ext cx="5505450" cy="33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5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coil3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3143809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25</a:t>
            </a:r>
            <a:r>
              <a:rPr lang="zh-CN" altLang="en-US" dirty="0"/>
              <a:t>摄氏度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084422"/>
              </p:ext>
            </p:extLst>
          </p:nvPr>
        </p:nvGraphicFramePr>
        <p:xfrm>
          <a:off x="553009" y="5156707"/>
          <a:ext cx="3124200" cy="11901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41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coil3_1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4.4878E-02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coil3_2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4.5708E-02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coil3_3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4.5356E-02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202039"/>
              </p:ext>
            </p:extLst>
          </p:nvPr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@15kHz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-3.39%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-7.97%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6B24FEA1-927A-4C5D-BE8C-5DB25F7CB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78110"/>
              </p:ext>
            </p:extLst>
          </p:nvPr>
        </p:nvGraphicFramePr>
        <p:xfrm>
          <a:off x="553009" y="3048000"/>
          <a:ext cx="3124200" cy="18972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0.044974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0.045330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0.045509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873120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0.045687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0.046046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</a:tbl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ABEB3CE7-EF2D-41FD-A98A-250C73D8D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03" y="1880102"/>
            <a:ext cx="5451394" cy="30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1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EB34FB-7956-4A94-B761-BA26D2B8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991462-FFA6-4CB7-8F0F-B5BA6C419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磁芯对误差的放大作用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FDF0EB8-FE50-453B-9BA3-FDDF12116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138828"/>
              </p:ext>
            </p:extLst>
          </p:nvPr>
        </p:nvGraphicFramePr>
        <p:xfrm>
          <a:off x="838200" y="4525621"/>
          <a:ext cx="7467599" cy="18307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4235">
                  <a:extLst>
                    <a:ext uri="{9D8B030D-6E8A-4147-A177-3AD203B41FA5}">
                      <a16:colId xmlns:a16="http://schemas.microsoft.com/office/drawing/2014/main" val="260369051"/>
                    </a:ext>
                  </a:extLst>
                </a:gridCol>
                <a:gridCol w="1757788">
                  <a:extLst>
                    <a:ext uri="{9D8B030D-6E8A-4147-A177-3AD203B41FA5}">
                      <a16:colId xmlns:a16="http://schemas.microsoft.com/office/drawing/2014/main" val="321068249"/>
                    </a:ext>
                  </a:extLst>
                </a:gridCol>
                <a:gridCol w="1757788">
                  <a:extLst>
                    <a:ext uri="{9D8B030D-6E8A-4147-A177-3AD203B41FA5}">
                      <a16:colId xmlns:a16="http://schemas.microsoft.com/office/drawing/2014/main" val="1627179859"/>
                    </a:ext>
                  </a:extLst>
                </a:gridCol>
                <a:gridCol w="1757788">
                  <a:extLst>
                    <a:ext uri="{9D8B030D-6E8A-4147-A177-3AD203B41FA5}">
                      <a16:colId xmlns:a16="http://schemas.microsoft.com/office/drawing/2014/main" val="3063442763"/>
                    </a:ext>
                  </a:extLst>
                </a:gridCol>
              </a:tblGrid>
              <a:tr h="82489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低频电阻（</a:t>
                      </a:r>
                      <a:r>
                        <a:rPr lang="en-US" altLang="zh-CN" dirty="0"/>
                        <a:t>@1kHz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高频电阻（</a:t>
                      </a:r>
                      <a:r>
                        <a:rPr lang="en-US" altLang="zh-CN" dirty="0"/>
                        <a:t>@15kHz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818337"/>
                  </a:ext>
                </a:extLst>
              </a:tr>
              <a:tr h="21432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空气芯 工艺偏差</a:t>
                      </a:r>
                      <a:endParaRPr lang="en-US" altLang="zh-CN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@ ~298.15k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0.48%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1.31%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0.91%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5846265"/>
                  </a:ext>
                </a:extLst>
              </a:tr>
              <a:tr h="21432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磁芯 工艺偏差</a:t>
                      </a:r>
                      <a:endParaRPr lang="en-US" altLang="zh-CN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@ ~298.15k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13.58%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871791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CBEAA24A-0974-45E6-B083-AA371CCDFC45}"/>
              </a:ext>
            </a:extLst>
          </p:cNvPr>
          <p:cNvSpPr txBox="1"/>
          <p:nvPr/>
        </p:nvSpPr>
        <p:spPr>
          <a:xfrm>
            <a:off x="215900" y="1600200"/>
            <a:ext cx="50292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空气芯组：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Coil3_1;Coil3_2;Coil3_3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磁芯组：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Coil3_1_core1;Coil3_2_core1;Coil3_3_core1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F3CCFA-B723-4DFE-889A-FFF1415CD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27220"/>
            <a:ext cx="4116207" cy="3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9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55985F7-47D8-4FD8-852F-D98DDFBD0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726" y="2895600"/>
            <a:ext cx="2400000" cy="18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952182A-DA12-493F-B58C-2CBB1FFB2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734" y="2895600"/>
            <a:ext cx="2400000" cy="180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A53206-945D-47DB-A54A-7FEA31AF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DDD2EA-51F5-4BFE-8EC0-EAFD3738AC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磁芯线圈误差来源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AC3131-04AE-4419-9440-AF3C83EFF0A8}"/>
              </a:ext>
            </a:extLst>
          </p:cNvPr>
          <p:cNvSpPr txBox="1"/>
          <p:nvPr/>
        </p:nvSpPr>
        <p:spPr>
          <a:xfrm>
            <a:off x="381000" y="1295400"/>
            <a:ext cx="4648200" cy="7529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温度（磁芯对温度的影响更加敏感）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磁芯的形状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磁芯的位置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电感：</a:t>
            </a:r>
            <a:r>
              <a:rPr lang="en-US" altLang="zh-CN" dirty="0"/>
              <a:t>6.96%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高频电阻（</a:t>
            </a:r>
            <a:r>
              <a:rPr lang="en-US" altLang="zh-CN" dirty="0"/>
              <a:t>@15kHz</a:t>
            </a:r>
            <a:r>
              <a:rPr lang="zh-CN" altLang="en-US" dirty="0"/>
              <a:t>）：</a:t>
            </a:r>
            <a:r>
              <a:rPr lang="en-US" altLang="zh-CN" dirty="0"/>
              <a:t>1.86%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</a:t>
            </a:r>
            <a:r>
              <a:rPr lang="en-US" altLang="zh-CN" dirty="0"/>
              <a:t>+</a:t>
            </a:r>
            <a:r>
              <a:rPr lang="zh-CN" altLang="en-US" dirty="0"/>
              <a:t>线圈的一致性 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Coil1_1;Coil1_2;Coil1_3  </a:t>
            </a:r>
            <a:br>
              <a:rPr lang="en-US" altLang="zh-CN" dirty="0"/>
            </a:br>
            <a:r>
              <a:rPr lang="zh-CN" altLang="en-US" dirty="0"/>
              <a:t>（绕制参数完全相同的三只线圈）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Core1_0;Core1_1;Core1_2;Core1_3</a:t>
            </a:r>
            <a:r>
              <a:rPr lang="zh-CN" altLang="en-US" dirty="0"/>
              <a:t>（材料几何尺寸完全相同的四只磁芯）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组间：</a:t>
            </a:r>
            <a:r>
              <a:rPr lang="en-US" altLang="zh-CN" dirty="0">
                <a:solidFill>
                  <a:srgbClr val="FF0000"/>
                </a:solidFill>
              </a:rPr>
              <a:t>19.2%</a:t>
            </a:r>
            <a:r>
              <a:rPr lang="zh-CN" altLang="en-US" dirty="0">
                <a:solidFill>
                  <a:srgbClr val="FF0000"/>
                </a:solidFill>
              </a:rPr>
              <a:t>；组内：</a:t>
            </a:r>
            <a:r>
              <a:rPr lang="en-US" altLang="zh-CN" dirty="0">
                <a:solidFill>
                  <a:srgbClr val="FF0000"/>
                </a:solidFill>
              </a:rPr>
              <a:t>3.01%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CE2888-475B-4C88-ABBF-74296B8E8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9" t="32523" r="36563" b="26253"/>
          <a:stretch/>
        </p:blipFill>
        <p:spPr>
          <a:xfrm>
            <a:off x="4800600" y="1219200"/>
            <a:ext cx="1548000" cy="15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8A9D63-0BB4-47DE-8940-B5FE8F3058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9" t="42824" r="17634" b="11621"/>
          <a:stretch/>
        </p:blipFill>
        <p:spPr>
          <a:xfrm>
            <a:off x="6781800" y="1219200"/>
            <a:ext cx="2189853" cy="1548000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55A02EAD-DDBC-4EE5-8881-4BDA72418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13194"/>
              </p:ext>
            </p:extLst>
          </p:nvPr>
        </p:nvGraphicFramePr>
        <p:xfrm>
          <a:off x="4697600" y="3123350"/>
          <a:ext cx="1931800" cy="13445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33626175"/>
                    </a:ext>
                  </a:extLst>
                </a:gridCol>
                <a:gridCol w="1106300">
                  <a:extLst>
                    <a:ext uri="{9D8B030D-6E8A-4147-A177-3AD203B41FA5}">
                      <a16:colId xmlns:a16="http://schemas.microsoft.com/office/drawing/2014/main" val="927292210"/>
                    </a:ext>
                  </a:extLst>
                </a:gridCol>
              </a:tblGrid>
              <a:tr h="26890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L(H)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3441117"/>
                  </a:ext>
                </a:extLst>
              </a:tr>
              <a:tr h="2689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0.065243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7862037"/>
                  </a:ext>
                </a:extLst>
              </a:tr>
              <a:tr h="268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0.069382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9714745"/>
                  </a:ext>
                </a:extLst>
              </a:tr>
              <a:tr h="268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0.069784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9420664"/>
                  </a:ext>
                </a:extLst>
              </a:tr>
              <a:tr h="268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0.065513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9765075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6B023E50-E0A3-48D2-9007-95D2D69B2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718" y="4595150"/>
            <a:ext cx="2976000" cy="2232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F3CF0B6-EE56-41D0-A115-8C7D55F42C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654244"/>
            <a:ext cx="4283314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514802</TotalTime>
  <Words>894</Words>
  <Application>Microsoft Office PowerPoint</Application>
  <PresentationFormat>全屏显示(4:3)</PresentationFormat>
  <Paragraphs>317</Paragraphs>
  <Slides>12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Wingdings</vt:lpstr>
      <vt:lpstr>Office 主题​​</vt:lpstr>
      <vt:lpstr>Worksheet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6614</cp:revision>
  <cp:lastPrinted>2023-09-04T07:35:07Z</cp:lastPrinted>
  <dcterms:created xsi:type="dcterms:W3CDTF">1601-01-01T00:00:00Z</dcterms:created>
  <dcterms:modified xsi:type="dcterms:W3CDTF">2025-03-11T08:44:00Z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