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80" r:id="rId2"/>
    <p:sldId id="430" r:id="rId3"/>
    <p:sldId id="431" r:id="rId4"/>
    <p:sldId id="435" r:id="rId5"/>
    <p:sldId id="436" r:id="rId6"/>
    <p:sldId id="433" r:id="rId7"/>
    <p:sldId id="353" r:id="rId8"/>
    <p:sldId id="437" r:id="rId9"/>
    <p:sldId id="354" r:id="rId10"/>
    <p:sldId id="440" r:id="rId11"/>
    <p:sldId id="443" r:id="rId12"/>
    <p:sldId id="479" r:id="rId13"/>
    <p:sldId id="480" r:id="rId14"/>
    <p:sldId id="432" r:id="rId15"/>
    <p:sldId id="444" r:id="rId16"/>
    <p:sldId id="445" r:id="rId17"/>
    <p:sldId id="446" r:id="rId18"/>
    <p:sldId id="447" r:id="rId19"/>
    <p:sldId id="448" r:id="rId20"/>
    <p:sldId id="449" r:id="rId21"/>
    <p:sldId id="450" r:id="rId22"/>
    <p:sldId id="451" r:id="rId23"/>
    <p:sldId id="452" r:id="rId24"/>
    <p:sldId id="453" r:id="rId25"/>
    <p:sldId id="454" r:id="rId26"/>
    <p:sldId id="481" r:id="rId27"/>
    <p:sldId id="455" r:id="rId28"/>
    <p:sldId id="456" r:id="rId29"/>
    <p:sldId id="457" r:id="rId30"/>
    <p:sldId id="459" r:id="rId31"/>
    <p:sldId id="460" r:id="rId32"/>
    <p:sldId id="466" r:id="rId33"/>
    <p:sldId id="467" r:id="rId34"/>
    <p:sldId id="461" r:id="rId35"/>
    <p:sldId id="464" r:id="rId36"/>
    <p:sldId id="462" r:id="rId37"/>
    <p:sldId id="465" r:id="rId38"/>
    <p:sldId id="483" r:id="rId39"/>
    <p:sldId id="458" r:id="rId40"/>
    <p:sldId id="468" r:id="rId41"/>
    <p:sldId id="469" r:id="rId42"/>
    <p:sldId id="470" r:id="rId43"/>
    <p:sldId id="471" r:id="rId44"/>
    <p:sldId id="472" r:id="rId45"/>
    <p:sldId id="473" r:id="rId46"/>
    <p:sldId id="475" r:id="rId47"/>
    <p:sldId id="474" r:id="rId48"/>
    <p:sldId id="476" r:id="rId49"/>
    <p:sldId id="477" r:id="rId50"/>
    <p:sldId id="484" r:id="rId51"/>
    <p:sldId id="485" r:id="rId52"/>
    <p:sldId id="486" r:id="rId53"/>
    <p:sldId id="489" r:id="rId54"/>
    <p:sldId id="487" r:id="rId55"/>
    <p:sldId id="491" r:id="rId56"/>
    <p:sldId id="492" r:id="rId57"/>
    <p:sldId id="494" r:id="rId58"/>
    <p:sldId id="493" r:id="rId59"/>
    <p:sldId id="496" r:id="rId60"/>
    <p:sldId id="498" r:id="rId61"/>
    <p:sldId id="497" r:id="rId62"/>
    <p:sldId id="499" r:id="rId63"/>
    <p:sldId id="482" r:id="rId64"/>
    <p:sldId id="478" r:id="rId6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1A2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019795-F0D6-4782-B102-17CC17422EA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7B41992-AFA1-4B43-AE12-987B1255A052}">
      <dgm:prSet phldrT="[文本]" custT="1"/>
      <dgm:spPr/>
      <dgm:t>
        <a:bodyPr/>
        <a:lstStyle/>
        <a:p>
          <a:r>
            <a:rPr lang="en-US" altLang="zh-CN" sz="2400" b="1" dirty="0" smtClean="0">
              <a:solidFill>
                <a:srgbClr val="FF0000"/>
              </a:solidFill>
              <a:latin typeface="Calibri-Bold"/>
            </a:rPr>
            <a:t>“detect” </a:t>
          </a:r>
          <a:endParaRPr lang="zh-CN" altLang="en-US" sz="2400" dirty="0">
            <a:solidFill>
              <a:srgbClr val="FF0000"/>
            </a:solidFill>
          </a:endParaRPr>
        </a:p>
      </dgm:t>
    </dgm:pt>
    <dgm:pt modelId="{BA7D365C-E603-4FC1-B501-8057457717C4}" type="parTrans" cxnId="{071AF814-4F7A-46CE-93FB-4B0CF89E18EF}">
      <dgm:prSet/>
      <dgm:spPr/>
      <dgm:t>
        <a:bodyPr/>
        <a:lstStyle/>
        <a:p>
          <a:endParaRPr lang="zh-CN" altLang="en-US"/>
        </a:p>
      </dgm:t>
    </dgm:pt>
    <dgm:pt modelId="{E77DB5F9-531D-4BDD-8DC4-58DCEFA6BA23}" type="sibTrans" cxnId="{071AF814-4F7A-46CE-93FB-4B0CF89E18EF}">
      <dgm:prSet/>
      <dgm:spPr/>
      <dgm:t>
        <a:bodyPr/>
        <a:lstStyle/>
        <a:p>
          <a:endParaRPr lang="zh-CN" altLang="en-US"/>
        </a:p>
      </dgm:t>
    </dgm:pt>
    <dgm:pt modelId="{E595708F-9E19-442D-BCB7-E45190D20A3D}">
      <dgm:prSet phldrT="[文本]" custT="1"/>
      <dgm:spPr/>
      <dgm:t>
        <a:bodyPr/>
        <a:lstStyle/>
        <a:p>
          <a:r>
            <a:rPr lang="en-US" altLang="zh-CN" sz="2400" dirty="0" smtClean="0">
              <a:solidFill>
                <a:srgbClr val="000000"/>
              </a:solidFill>
              <a:latin typeface="Calibri" panose="020F0502020204030204" pitchFamily="34" charset="0"/>
            </a:rPr>
            <a:t>scintillation/ionization/scattering</a:t>
          </a:r>
          <a:endParaRPr lang="zh-CN" altLang="en-US" sz="2400" dirty="0"/>
        </a:p>
      </dgm:t>
    </dgm:pt>
    <dgm:pt modelId="{3D88FCA9-1092-4595-855B-83F3A2363A2B}" type="parTrans" cxnId="{51079B27-9079-462D-8C83-3917E49AA35B}">
      <dgm:prSet/>
      <dgm:spPr/>
      <dgm:t>
        <a:bodyPr/>
        <a:lstStyle/>
        <a:p>
          <a:endParaRPr lang="zh-CN" altLang="en-US"/>
        </a:p>
      </dgm:t>
    </dgm:pt>
    <dgm:pt modelId="{C79C281C-6827-4486-9185-575F08209FBA}" type="sibTrans" cxnId="{51079B27-9079-462D-8C83-3917E49AA35B}">
      <dgm:prSet/>
      <dgm:spPr/>
      <dgm:t>
        <a:bodyPr/>
        <a:lstStyle/>
        <a:p>
          <a:endParaRPr lang="zh-CN" altLang="en-US"/>
        </a:p>
      </dgm:t>
    </dgm:pt>
    <dgm:pt modelId="{C80B6B68-4B0F-4B3C-A1A6-5C3B444C3754}">
      <dgm:prSet phldrT="[文本]" custT="1"/>
      <dgm:spPr/>
      <dgm:t>
        <a:bodyPr/>
        <a:lstStyle/>
        <a:p>
          <a:r>
            <a:rPr lang="en-US" altLang="zh-CN" sz="2400" dirty="0" smtClean="0">
              <a:solidFill>
                <a:srgbClr val="000000"/>
              </a:solidFill>
              <a:latin typeface="Calibri" panose="020F0502020204030204" pitchFamily="34" charset="0"/>
            </a:rPr>
            <a:t>missing energy</a:t>
          </a:r>
          <a:endParaRPr lang="zh-CN" altLang="en-US" sz="2400" dirty="0"/>
        </a:p>
      </dgm:t>
    </dgm:pt>
    <dgm:pt modelId="{E2A8F516-CDDB-4F07-AEA0-7BB1B8E73F74}" type="parTrans" cxnId="{4A8FC7CC-4AA7-47A8-A8A1-786DECB9E2DE}">
      <dgm:prSet/>
      <dgm:spPr/>
      <dgm:t>
        <a:bodyPr/>
        <a:lstStyle/>
        <a:p>
          <a:endParaRPr lang="zh-CN" altLang="en-US"/>
        </a:p>
      </dgm:t>
    </dgm:pt>
    <dgm:pt modelId="{AA9B375E-2AD4-4C35-82F9-7AB91DC1ED5E}" type="sibTrans" cxnId="{4A8FC7CC-4AA7-47A8-A8A1-786DECB9E2DE}">
      <dgm:prSet/>
      <dgm:spPr/>
      <dgm:t>
        <a:bodyPr/>
        <a:lstStyle/>
        <a:p>
          <a:endParaRPr lang="zh-CN" altLang="en-US"/>
        </a:p>
      </dgm:t>
    </dgm:pt>
    <dgm:pt modelId="{98A41520-4154-49A5-A014-C5E60A2872EC}" type="pres">
      <dgm:prSet presAssocID="{4C019795-F0D6-4782-B102-17CC17422EA5}" presName="Name0" presStyleCnt="0">
        <dgm:presLayoutVars>
          <dgm:dir/>
          <dgm:animLvl val="lvl"/>
          <dgm:resizeHandles val="exact"/>
        </dgm:presLayoutVars>
      </dgm:prSet>
      <dgm:spPr/>
    </dgm:pt>
    <dgm:pt modelId="{1F90C0EB-DFA2-4B3D-A76D-C0AABDCE322B}" type="pres">
      <dgm:prSet presAssocID="{57B41992-AFA1-4B43-AE12-987B1255A052}" presName="linNode" presStyleCnt="0"/>
      <dgm:spPr/>
    </dgm:pt>
    <dgm:pt modelId="{C45A44C7-332D-4154-952A-4EB62E723632}" type="pres">
      <dgm:prSet presAssocID="{57B41992-AFA1-4B43-AE12-987B1255A052}" presName="parentText" presStyleLbl="node1" presStyleIdx="0" presStyleCnt="1" custScaleX="64142" custScaleY="6518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983E99-5EA3-4D47-9FD2-272C43B2FF13}" type="pres">
      <dgm:prSet presAssocID="{57B41992-AFA1-4B43-AE12-987B1255A052}" presName="descendantText" presStyleLbl="alignAccFollowNode1" presStyleIdx="0" presStyleCnt="1" custScaleX="12017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9E95207-1AC9-4846-AF34-354A81ED1870}" type="presOf" srcId="{E595708F-9E19-442D-BCB7-E45190D20A3D}" destId="{A8983E99-5EA3-4D47-9FD2-272C43B2FF13}" srcOrd="0" destOrd="0" presId="urn:microsoft.com/office/officeart/2005/8/layout/vList5"/>
    <dgm:cxn modelId="{4B86E07E-FA68-41A7-8A03-440C3DFEBE22}" type="presOf" srcId="{57B41992-AFA1-4B43-AE12-987B1255A052}" destId="{C45A44C7-332D-4154-952A-4EB62E723632}" srcOrd="0" destOrd="0" presId="urn:microsoft.com/office/officeart/2005/8/layout/vList5"/>
    <dgm:cxn modelId="{4DD814A6-B57A-4856-85F4-BF817ECE965A}" type="presOf" srcId="{C80B6B68-4B0F-4B3C-A1A6-5C3B444C3754}" destId="{A8983E99-5EA3-4D47-9FD2-272C43B2FF13}" srcOrd="0" destOrd="1" presId="urn:microsoft.com/office/officeart/2005/8/layout/vList5"/>
    <dgm:cxn modelId="{51079B27-9079-462D-8C83-3917E49AA35B}" srcId="{57B41992-AFA1-4B43-AE12-987B1255A052}" destId="{E595708F-9E19-442D-BCB7-E45190D20A3D}" srcOrd="0" destOrd="0" parTransId="{3D88FCA9-1092-4595-855B-83F3A2363A2B}" sibTransId="{C79C281C-6827-4486-9185-575F08209FBA}"/>
    <dgm:cxn modelId="{4A8FC7CC-4AA7-47A8-A8A1-786DECB9E2DE}" srcId="{57B41992-AFA1-4B43-AE12-987B1255A052}" destId="{C80B6B68-4B0F-4B3C-A1A6-5C3B444C3754}" srcOrd="1" destOrd="0" parTransId="{E2A8F516-CDDB-4F07-AEA0-7BB1B8E73F74}" sibTransId="{AA9B375E-2AD4-4C35-82F9-7AB91DC1ED5E}"/>
    <dgm:cxn modelId="{CE22B730-7DD5-4271-8E62-8D1542036374}" type="presOf" srcId="{4C019795-F0D6-4782-B102-17CC17422EA5}" destId="{98A41520-4154-49A5-A014-C5E60A2872EC}" srcOrd="0" destOrd="0" presId="urn:microsoft.com/office/officeart/2005/8/layout/vList5"/>
    <dgm:cxn modelId="{071AF814-4F7A-46CE-93FB-4B0CF89E18EF}" srcId="{4C019795-F0D6-4782-B102-17CC17422EA5}" destId="{57B41992-AFA1-4B43-AE12-987B1255A052}" srcOrd="0" destOrd="0" parTransId="{BA7D365C-E603-4FC1-B501-8057457717C4}" sibTransId="{E77DB5F9-531D-4BDD-8DC4-58DCEFA6BA23}"/>
    <dgm:cxn modelId="{93431A7E-8444-4F58-8A21-9D86BCAD81BE}" type="presParOf" srcId="{98A41520-4154-49A5-A014-C5E60A2872EC}" destId="{1F90C0EB-DFA2-4B3D-A76D-C0AABDCE322B}" srcOrd="0" destOrd="0" presId="urn:microsoft.com/office/officeart/2005/8/layout/vList5"/>
    <dgm:cxn modelId="{B2991EFD-8625-45A8-AE3A-2CD2B365E9F3}" type="presParOf" srcId="{1F90C0EB-DFA2-4B3D-A76D-C0AABDCE322B}" destId="{C45A44C7-332D-4154-952A-4EB62E723632}" srcOrd="0" destOrd="0" presId="urn:microsoft.com/office/officeart/2005/8/layout/vList5"/>
    <dgm:cxn modelId="{FB4FE077-2C54-4BA9-BCC0-2755F1873137}" type="presParOf" srcId="{1F90C0EB-DFA2-4B3D-A76D-C0AABDCE322B}" destId="{A8983E99-5EA3-4D47-9FD2-272C43B2FF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E99-5EA3-4D47-9FD2-272C43B2FF13}">
      <dsp:nvSpPr>
        <dsp:cNvPr id="0" name=""/>
        <dsp:cNvSpPr/>
      </dsp:nvSpPr>
      <dsp:spPr>
        <a:xfrm rot="5400000">
          <a:off x="3563113" y="-1935403"/>
          <a:ext cx="928696" cy="50328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400" kern="1200" dirty="0" smtClean="0">
              <a:solidFill>
                <a:srgbClr val="000000"/>
              </a:solidFill>
              <a:latin typeface="Calibri" panose="020F0502020204030204" pitchFamily="34" charset="0"/>
            </a:rPr>
            <a:t>scintillation/ionization/scattering</a:t>
          </a:r>
          <a:endParaRPr lang="zh-CN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400" kern="1200" dirty="0" smtClean="0">
              <a:solidFill>
                <a:srgbClr val="000000"/>
              </a:solidFill>
              <a:latin typeface="Calibri" panose="020F0502020204030204" pitchFamily="34" charset="0"/>
            </a:rPr>
            <a:t>missing energy</a:t>
          </a:r>
          <a:endParaRPr lang="zh-CN" altLang="en-US" sz="2400" kern="1200" dirty="0"/>
        </a:p>
      </dsp:txBody>
      <dsp:txXfrm rot="-5400000">
        <a:off x="1511056" y="161989"/>
        <a:ext cx="4987476" cy="838026"/>
      </dsp:txXfrm>
    </dsp:sp>
    <dsp:sp modelId="{C45A44C7-332D-4154-952A-4EB62E723632}">
      <dsp:nvSpPr>
        <dsp:cNvPr id="0" name=""/>
        <dsp:cNvSpPr/>
      </dsp:nvSpPr>
      <dsp:spPr>
        <a:xfrm>
          <a:off x="2" y="202645"/>
          <a:ext cx="1511052" cy="756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 smtClean="0">
              <a:solidFill>
                <a:srgbClr val="FF0000"/>
              </a:solidFill>
              <a:latin typeface="Calibri-Bold"/>
            </a:rPr>
            <a:t>“detect” </a:t>
          </a:r>
          <a:endParaRPr lang="zh-CN" altLang="en-US" sz="2400" kern="1200" dirty="0">
            <a:solidFill>
              <a:srgbClr val="FF0000"/>
            </a:solidFill>
          </a:endParaRPr>
        </a:p>
      </dsp:txBody>
      <dsp:txXfrm>
        <a:off x="36942" y="239585"/>
        <a:ext cx="1437172" cy="682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F2EA0-1C2F-4C43-B64E-F09C014A8C48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83E9B-22E8-4987-8945-309CAC26C5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60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223A-55B7-413A-B39F-3EFCD5077E3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粒子物理学界普遍认为，自然界必然存在超出标准模型的、更为基础的物理规律</a:t>
            </a:r>
            <a:r>
              <a:rPr lang="en-US" altLang="zh-CN" dirty="0"/>
              <a:t>(</a:t>
            </a:r>
            <a:r>
              <a:rPr lang="zh-CN" altLang="en-US" dirty="0"/>
              <a:t>新物理规律</a:t>
            </a:r>
            <a:r>
              <a:rPr lang="en-US" altLang="zh-CN" dirty="0"/>
              <a:t>)</a:t>
            </a:r>
            <a:r>
              <a:rPr lang="zh-CN" altLang="en-US" dirty="0"/>
              <a:t>；而标准模型则是这些新物理规律的低能有效理论</a:t>
            </a:r>
            <a:r>
              <a:rPr lang="en-US" altLang="zh-CN" dirty="0"/>
              <a:t>(</a:t>
            </a:r>
            <a:r>
              <a:rPr lang="zh-CN" altLang="en-US" dirty="0"/>
              <a:t>比如，牛顿力学就是相对论的低能有效理论</a:t>
            </a:r>
            <a:r>
              <a:rPr lang="en-US" altLang="zh-CN" dirty="0"/>
              <a:t>)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83E9B-22E8-4987-8945-309CAC26C5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17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223A-55B7-413A-B39F-3EFCD5077E3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893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2AED8-C341-48CD-BAE7-4401C9C247B6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9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91D15-B0C5-4B96-854D-BE54A0BDC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1922C9-C723-4AFA-9B67-09F4CB331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E8DB24-25E6-4BC9-A12B-48FCA681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04DDF-0CF0-47EA-B071-DF115E07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F08B6A-A641-4E99-8382-D5164DF1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9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0F217D-4862-4AAE-BB09-610A98A6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AB4ECB5-F094-47F3-B77A-D1F861E90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9EB36-A10D-4D2D-8983-D1DD6169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A0D586-E659-41EE-9B1B-EBED5534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B8A66D-3B20-4B24-A8F2-81AE6819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3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F2E387-C4FD-43FA-8EE0-DAD9FB790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12ADDA-BED0-4F96-BD6B-EBB347D2F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9929B8-A3B1-4DE7-B3C3-4B2884C7F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44A486-138A-4F50-AA67-1961F80A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730034-620A-47B4-880F-55F6BFBD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5329848" y="6462236"/>
            <a:ext cx="469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Physics of the Dark Photon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407368" y="64886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E8CB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张宇（合肥工业大学）</a:t>
            </a:r>
          </a:p>
        </p:txBody>
      </p:sp>
    </p:spTree>
    <p:extLst>
      <p:ext uri="{BB962C8B-B14F-4D97-AF65-F5344CB8AC3E}">
        <p14:creationId xmlns:p14="http://schemas.microsoft.com/office/powerpoint/2010/main" val="404077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2C9B2-E01B-458F-8AD0-EAD8712E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372183-92AF-44C8-BD9F-95055B0AC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16ABA3-7562-454A-BD58-7A63A5F73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56A37-0C53-496F-AE84-F39004016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BA0095-77EA-4D24-9003-1D3F733D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44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07F195-B783-41B1-96F1-8681E905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86E874-0A1B-4197-8D60-B152905BE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E3361D-541A-497B-B733-69C6C3D3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0E9866-E8D8-415F-9DE9-81FD74B6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0C8978-B38B-47DE-ADE4-4C0E1AEC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46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81BC8-ACC6-475F-B189-F23AA4D8F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2B310F-8942-44B2-BF3D-84575E48E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9838DA-869F-4CA6-9AF0-0E6AF5FD2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C4F2FA-7E29-4955-AA08-88AB0176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83C5D6-723D-4808-BFD9-71D47E62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866944-3CFA-4640-AEEE-49DDBE22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0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60D82A-976D-48F1-8816-0955C020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81BE73-AC70-4374-AAC8-25EE6C60E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BBAFF4-B6A8-4C72-9F6E-E472B2654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4B47490-CE35-4216-8907-D23AA4159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17C6-718A-42B2-8E49-67DE60756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03E69A-5DE4-45E9-B313-7EABD127D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BF7407-64AC-47F2-93C8-105F71E0D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A817BD-3627-4BF1-9999-0C4FF0A3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92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9CC2-544F-4900-9F31-F195F426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05CBBA-6EE3-4A8C-8D20-CD96D5A7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75866AD-1085-4945-B218-A8293E90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9F8030-7167-4C7A-AA07-543FCC79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2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84BE62-BA46-4D41-BC03-BF270904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525F54F-9A9F-46B7-9AA9-3DBACD8A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4B603B-CB38-44BC-A2AF-28DF1B99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83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068627-2D84-4008-8ECE-BA7C69581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AEB9C5-889E-4BE2-91D1-9C7C99F1D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54E33E-24AD-4E87-8C40-A29EE4F35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284064-1A46-4812-B4AC-78185FBB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16E662-3A62-4782-A22A-F57AD31E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050B2D-4DB1-4EC6-A5C9-0B38DFFC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54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5BC7A3-719D-4C2B-8581-B117429E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5FC3E0-41FB-4C6C-AA63-3B320CC4B9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949242-90F4-4550-9708-0AC240048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51D375-A86A-46C8-AC76-F80ABEF77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C72192-7927-49D2-9233-25C9B1B7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B7C050-1FFD-4F28-9EB4-7A8D9D178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8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37F6632-5090-4C9A-8DF1-98B7A2A3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C9AC40-FC49-4995-98E5-D179844E1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3E46B7-7E3B-4BE7-BA0E-61374AE03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A11C-7EE7-4635-A7C3-AF70CEED3D2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9E7BA8-2D5E-4859-96C3-35D5AE22C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5C22EC-22C2-45A8-B39C-E7F2E6DDB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9AB12-F1C0-4C0D-8307-C2A583ED9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1103/PhysRevLett.131.25180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04565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1.png"/><Relationship Id="rId9" Type="http://schemas.microsoft.com/office/2007/relationships/diagramDrawing" Target="../diagrams/drawing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5737" y="1155912"/>
            <a:ext cx="12204000" cy="2196244"/>
          </a:xfrm>
          <a:prstGeom prst="rect">
            <a:avLst/>
          </a:prstGeom>
          <a:gradFill flip="none" rotWithShape="1">
            <a:gsLst>
              <a:gs pos="0">
                <a:srgbClr val="BA2D35"/>
              </a:gs>
              <a:gs pos="100000">
                <a:srgbClr val="BE2F31"/>
              </a:gs>
            </a:gsLst>
            <a:lin ang="4800000" scaled="0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Physics of the Dark Photon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BF1689-0557-442F-BCFD-BF680160146C}"/>
              </a:ext>
            </a:extLst>
          </p:cNvPr>
          <p:cNvSpPr/>
          <p:nvPr/>
        </p:nvSpPr>
        <p:spPr>
          <a:xfrm>
            <a:off x="1255776" y="3352156"/>
            <a:ext cx="9305543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张   宇</a:t>
            </a:r>
            <a:endParaRPr lang="en-US" altLang="zh-CN" sz="4000" b="1" dirty="0">
              <a:solidFill>
                <a:srgbClr val="0070C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合肥工业大学  物理学院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92D05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邮箱：</a:t>
            </a:r>
            <a:r>
              <a:rPr lang="en-US" altLang="zh-CN" sz="2800" b="1" dirty="0">
                <a:solidFill>
                  <a:srgbClr val="92D05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dayu@hfut.edu.cn</a:t>
            </a:r>
          </a:p>
          <a:p>
            <a:pPr algn="ctr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日  合肥  中科大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"/>
    </mc:Choice>
    <mc:Fallback xmlns="">
      <p:transition spd="slow" advTm="1119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DE28BAF-9EE5-4187-9048-9E17463E3186}"/>
              </a:ext>
            </a:extLst>
          </p:cNvPr>
          <p:cNvSpPr/>
          <p:nvPr/>
        </p:nvSpPr>
        <p:spPr>
          <a:xfrm>
            <a:off x="0" y="2979976"/>
            <a:ext cx="12204000" cy="1130065"/>
          </a:xfrm>
          <a:prstGeom prst="rect">
            <a:avLst/>
          </a:prstGeom>
          <a:gradFill flip="none" rotWithShape="1">
            <a:gsLst>
              <a:gs pos="0">
                <a:srgbClr val="BA2D35"/>
              </a:gs>
              <a:gs pos="100000">
                <a:srgbClr val="BE2F31"/>
              </a:gs>
            </a:gsLst>
            <a:lin ang="4800000" scaled="0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Dark Photon Theory</a:t>
            </a:r>
          </a:p>
        </p:txBody>
      </p:sp>
    </p:spTree>
    <p:extLst>
      <p:ext uri="{BB962C8B-B14F-4D97-AF65-F5344CB8AC3E}">
        <p14:creationId xmlns:p14="http://schemas.microsoft.com/office/powerpoint/2010/main" val="32305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2C9EAF-5EAD-4DBE-9045-18BC8214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2" y="1493870"/>
            <a:ext cx="10734828" cy="4213909"/>
          </a:xfrm>
          <a:prstGeom prst="rect">
            <a:avLst/>
          </a:prstGeom>
        </p:spPr>
      </p:pic>
      <p:sp>
        <p:nvSpPr>
          <p:cNvPr id="4" name="The portal formalism"/>
          <p:cNvSpPr txBox="1">
            <a:spLocks/>
          </p:cNvSpPr>
          <p:nvPr/>
        </p:nvSpPr>
        <p:spPr>
          <a:xfrm>
            <a:off x="9494236" y="6220"/>
            <a:ext cx="2007299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Mixing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1003705"/>
            <a:ext cx="8124825" cy="51218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38254" y="1577264"/>
            <a:ext cx="28551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dark </a:t>
            </a:r>
            <a:r>
              <a:rPr lang="zh-CN" altLang="en-US" sz="3200" dirty="0" smtClean="0"/>
              <a:t>photon</a:t>
            </a:r>
            <a:endParaRPr lang="en-US" altLang="zh-CN" sz="3200" dirty="0" smtClean="0"/>
          </a:p>
          <a:p>
            <a:endParaRPr lang="en-US" altLang="zh-CN" sz="3200" dirty="0" smtClean="0"/>
          </a:p>
          <a:p>
            <a:r>
              <a:rPr lang="zh-CN" altLang="en-US" sz="3200" dirty="0" smtClean="0"/>
              <a:t>hidden photon</a:t>
            </a:r>
            <a:endParaRPr lang="en-US" altLang="zh-CN" sz="3200" dirty="0" smtClean="0"/>
          </a:p>
          <a:p>
            <a:endParaRPr lang="en-US" altLang="zh-CN" sz="3200" dirty="0" smtClean="0"/>
          </a:p>
          <a:p>
            <a:r>
              <a:rPr lang="zh-CN" altLang="en-US" sz="3200" dirty="0" smtClean="0"/>
              <a:t>paraphoton</a:t>
            </a:r>
            <a:endParaRPr lang="zh-CN" altLang="en-US" sz="3200" dirty="0"/>
          </a:p>
        </p:txBody>
      </p:sp>
      <p:sp>
        <p:nvSpPr>
          <p:cNvPr id="6" name="The portal formalism"/>
          <p:cNvSpPr txBox="1">
            <a:spLocks/>
          </p:cNvSpPr>
          <p:nvPr/>
        </p:nvSpPr>
        <p:spPr>
          <a:xfrm>
            <a:off x="8690882" y="6220"/>
            <a:ext cx="2810653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Dark photon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14" y="1144554"/>
            <a:ext cx="7386422" cy="46858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DA7FFC-B3E9-4187-83F4-97A3F6A15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424" y="908179"/>
            <a:ext cx="3568087" cy="542349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2122" y="5057192"/>
            <a:ext cx="7302760" cy="833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04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A4D6D93-6A9A-4F16-8D3B-E62E773FE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00" y="1828800"/>
            <a:ext cx="9877425" cy="137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5D3BE92-A84A-4A48-8F1D-AAF3A0173E54}"/>
                  </a:ext>
                </a:extLst>
              </p:cNvPr>
              <p:cNvSpPr txBox="1"/>
              <p:nvPr/>
            </p:nvSpPr>
            <p:spPr>
              <a:xfrm>
                <a:off x="1237943" y="1150756"/>
                <a:ext cx="9877424" cy="563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800" dirty="0"/>
                  <a:t>考虑</a:t>
                </a:r>
                <a:r>
                  <a:rPr lang="en-US" altLang="zh-CN" sz="2800" dirty="0"/>
                  <a:t>2</a:t>
                </a:r>
                <a:r>
                  <a:rPr lang="zh-CN" altLang="en-US" sz="2800" dirty="0"/>
                  <a:t>个规范玻色子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lang="zh-CN" altLang="en-US" sz="2800" dirty="0"/>
                  <a:t>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lang="zh-CN" altLang="en-US" sz="2800" dirty="0"/>
                  <a:t>分别对应于两个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800" dirty="0"/>
                  <a:t>规范群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5D3BE92-A84A-4A48-8F1D-AAF3A0173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3" y="1150756"/>
                <a:ext cx="9877424" cy="563744"/>
              </a:xfrm>
              <a:prstGeom prst="rect">
                <a:avLst/>
              </a:prstGeom>
              <a:blipFill>
                <a:blip r:embed="rId3"/>
                <a:stretch>
                  <a:fillRect l="-1235" t="-7609" b="-27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3DB08411-F277-4FFC-AE6B-14C2EF86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355" y="4585218"/>
            <a:ext cx="4686300" cy="9906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E4CE6C5-2531-4B8D-9DBF-4F9DA3282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866" y="3386792"/>
            <a:ext cx="4924425" cy="7905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24D20E4-0570-4322-8576-AE87686198EA}"/>
              </a:ext>
            </a:extLst>
          </p:cNvPr>
          <p:cNvSpPr txBox="1"/>
          <p:nvPr/>
        </p:nvSpPr>
        <p:spPr>
          <a:xfrm>
            <a:off x="7580671" y="3782080"/>
            <a:ext cx="4336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Kinetic mixing parameter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A06AC8C4-4ECC-4D49-BA7C-9F1CCBE9688F}"/>
              </a:ext>
            </a:extLst>
          </p:cNvPr>
          <p:cNvCxnSpPr/>
          <p:nvPr/>
        </p:nvCxnSpPr>
        <p:spPr>
          <a:xfrm>
            <a:off x="9242322" y="2470355"/>
            <a:ext cx="658761" cy="14600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DFF704E5-5D09-489F-89F6-B2248272E649}"/>
              </a:ext>
            </a:extLst>
          </p:cNvPr>
          <p:cNvSpPr txBox="1"/>
          <p:nvPr/>
        </p:nvSpPr>
        <p:spPr>
          <a:xfrm>
            <a:off x="585721" y="59836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altLang="zh-CN" sz="1800" dirty="0">
                <a:solidFill>
                  <a:srgbClr val="784B04"/>
                </a:solidFill>
                <a:effectLst/>
                <a:latin typeface="Arial" panose="020B0604020202020204" pitchFamily="34" charset="0"/>
              </a:rPr>
              <a:t>B. Holdom, PLB 166, 196 (1986)</a:t>
            </a:r>
            <a:endParaRPr lang="zh-CN" altLang="en-US" dirty="0"/>
          </a:p>
        </p:txBody>
      </p:sp>
      <p:sp>
        <p:nvSpPr>
          <p:cNvPr id="9" name="The portal formalism"/>
          <p:cNvSpPr txBox="1">
            <a:spLocks/>
          </p:cNvSpPr>
          <p:nvPr/>
        </p:nvSpPr>
        <p:spPr>
          <a:xfrm>
            <a:off x="7949682" y="6220"/>
            <a:ext cx="3551853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Kinetic Mixing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4D20E4-0570-4322-8576-AE87686198EA}"/>
              </a:ext>
            </a:extLst>
          </p:cNvPr>
          <p:cNvSpPr txBox="1"/>
          <p:nvPr/>
        </p:nvSpPr>
        <p:spPr>
          <a:xfrm>
            <a:off x="7165510" y="5029563"/>
            <a:ext cx="43360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</a:rPr>
              <a:t>SM current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</a:rPr>
              <a:t>DS current</a:t>
            </a:r>
            <a:endParaRPr lang="zh-C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3446225-EE4B-4B56-9613-6DDF6A7FE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43" y="1168847"/>
            <a:ext cx="5076825" cy="140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6F444-07E8-4563-B68F-BBA175D4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2727837"/>
            <a:ext cx="11782425" cy="34671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5622C9D-2E87-4DDA-96B3-745845D36705}"/>
              </a:ext>
            </a:extLst>
          </p:cNvPr>
          <p:cNvSpPr txBox="1"/>
          <p:nvPr/>
        </p:nvSpPr>
        <p:spPr>
          <a:xfrm>
            <a:off x="1418969" y="1481782"/>
            <a:ext cx="1415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/>
              <a:t>定义</a:t>
            </a:r>
          </a:p>
        </p:txBody>
      </p:sp>
      <p:sp>
        <p:nvSpPr>
          <p:cNvPr id="8" name="The portal formalism"/>
          <p:cNvSpPr txBox="1">
            <a:spLocks/>
          </p:cNvSpPr>
          <p:nvPr/>
        </p:nvSpPr>
        <p:spPr>
          <a:xfrm>
            <a:off x="7949682" y="6220"/>
            <a:ext cx="3551853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Matrix form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22FC743-247D-4E26-9B1D-2D87EC5C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6" y="2273882"/>
            <a:ext cx="6368845" cy="13056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B32F00-AC9E-47F3-840A-7CC40FAA0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965" y="2061378"/>
            <a:ext cx="3331144" cy="17461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EED2D1-6379-40B4-A61B-DC95FC2E2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62" y="3792000"/>
            <a:ext cx="6728030" cy="121120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F27C4FD-080F-402A-BB0D-A377EC10E8E6}"/>
              </a:ext>
            </a:extLst>
          </p:cNvPr>
          <p:cNvGrpSpPr/>
          <p:nvPr/>
        </p:nvGrpSpPr>
        <p:grpSpPr>
          <a:xfrm>
            <a:off x="2364778" y="1166315"/>
            <a:ext cx="3429034" cy="1001315"/>
            <a:chOff x="1935572" y="1233815"/>
            <a:chExt cx="3429034" cy="100131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1662B80-04C1-43A1-B8C3-27CD9B31E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5572" y="1306419"/>
              <a:ext cx="1056842" cy="75495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91F79C-87D9-426A-9965-F8C65711D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92414" y="1233815"/>
              <a:ext cx="2372192" cy="1001315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0F82680E-2AAB-4EBB-9A65-4AD44E425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59" y="5051421"/>
            <a:ext cx="8739956" cy="1145528"/>
          </a:xfrm>
          <a:prstGeom prst="rect">
            <a:avLst/>
          </a:prstGeom>
        </p:spPr>
      </p:pic>
      <p:sp>
        <p:nvSpPr>
          <p:cNvPr id="11" name="The portal formalism"/>
          <p:cNvSpPr txBox="1">
            <a:spLocks/>
          </p:cNvSpPr>
          <p:nvPr/>
        </p:nvSpPr>
        <p:spPr>
          <a:xfrm>
            <a:off x="7949682" y="6220"/>
            <a:ext cx="3551853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Transformation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BEF61B-6461-449F-8259-00E553ED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020" y="1373393"/>
            <a:ext cx="1664824" cy="4994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D0FF1A-14CF-43CB-8FB9-509A88F23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956" y="1031624"/>
            <a:ext cx="3899175" cy="11829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068216-7E8D-4C86-BD9A-131EFF8DD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32" y="4803208"/>
            <a:ext cx="11737258" cy="8270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694BAE-737A-49F5-96BB-B8AB44079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845" y="2556999"/>
            <a:ext cx="8717600" cy="1981273"/>
          </a:xfrm>
          <a:prstGeom prst="rect">
            <a:avLst/>
          </a:prstGeom>
        </p:spPr>
      </p:pic>
      <p:sp>
        <p:nvSpPr>
          <p:cNvPr id="6" name="The portal formalism"/>
          <p:cNvSpPr txBox="1">
            <a:spLocks/>
          </p:cNvSpPr>
          <p:nvPr/>
        </p:nvSpPr>
        <p:spPr>
          <a:xfrm>
            <a:off x="4976326" y="6220"/>
            <a:ext cx="6525209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Alternative Transformation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839E6F5-C77B-40D6-82CB-8E5C0F8F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3" y="969873"/>
            <a:ext cx="7008015" cy="11909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B7C558-2EDD-4ED3-97B4-6DAAA9F60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61" y="2225726"/>
            <a:ext cx="9244933" cy="387949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EDA39D-50D4-45BC-A1C2-61772401864D}"/>
              </a:ext>
            </a:extLst>
          </p:cNvPr>
          <p:cNvSpPr/>
          <p:nvPr/>
        </p:nvSpPr>
        <p:spPr>
          <a:xfrm>
            <a:off x="3460955" y="3755923"/>
            <a:ext cx="2271251" cy="2231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E37433-E753-4590-A5F4-B51151694A54}"/>
              </a:ext>
            </a:extLst>
          </p:cNvPr>
          <p:cNvSpPr/>
          <p:nvPr/>
        </p:nvSpPr>
        <p:spPr>
          <a:xfrm>
            <a:off x="6114661" y="3620279"/>
            <a:ext cx="4091223" cy="248493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he portal formalism"/>
          <p:cNvSpPr txBox="1">
            <a:spLocks/>
          </p:cNvSpPr>
          <p:nvPr/>
        </p:nvSpPr>
        <p:spPr>
          <a:xfrm>
            <a:off x="4976326" y="6220"/>
            <a:ext cx="6525209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Alternative Transformation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44899" y="5987845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DS </a:t>
            </a:r>
            <a:r>
              <a:rPr lang="en-US" altLang="zh-CN" sz="2800" dirty="0">
                <a:solidFill>
                  <a:srgbClr val="FF0000"/>
                </a:solidFill>
              </a:rPr>
              <a:t>current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29544" y="6012205"/>
            <a:ext cx="1875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92D050"/>
                </a:solidFill>
              </a:rPr>
              <a:t>SM </a:t>
            </a:r>
            <a:r>
              <a:rPr lang="en-US" altLang="zh-CN" sz="2800" dirty="0">
                <a:solidFill>
                  <a:srgbClr val="92D050"/>
                </a:solidFill>
              </a:rPr>
              <a:t>current</a:t>
            </a:r>
            <a:endParaRPr lang="zh-CN" alt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 portal formalism">
            <a:extLst>
              <a:ext uri="{FF2B5EF4-FFF2-40B4-BE49-F238E27FC236}">
                <a16:creationId xmlns:a16="http://schemas.microsoft.com/office/drawing/2014/main" id="{122E7977-E0E2-4650-A980-DC93C23EAE28}"/>
              </a:ext>
            </a:extLst>
          </p:cNvPr>
          <p:cNvSpPr txBox="1">
            <a:spLocks/>
          </p:cNvSpPr>
          <p:nvPr/>
        </p:nvSpPr>
        <p:spPr>
          <a:xfrm>
            <a:off x="9097735" y="39329"/>
            <a:ext cx="2622316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I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1125B6D-0522-4ED3-91F8-0DA9FA88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42" y="1886478"/>
            <a:ext cx="8449135" cy="34544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310389-1B0F-4D0E-9151-3E5F1C77A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341" y="5198466"/>
            <a:ext cx="3444672" cy="100208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AB26399-18BD-4919-9E66-386E1F937A6A}"/>
              </a:ext>
            </a:extLst>
          </p:cNvPr>
          <p:cNvSpPr txBox="1"/>
          <p:nvPr/>
        </p:nvSpPr>
        <p:spPr>
          <a:xfrm>
            <a:off x="4992099" y="5491383"/>
            <a:ext cx="2526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/>
                <a:latin typeface="LMSans10-Regular"/>
              </a:rPr>
              <a:t>dark photon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CE58C24-06D2-4E78-A5F4-E75DBC0DBE7A}"/>
              </a:ext>
            </a:extLst>
          </p:cNvPr>
          <p:cNvSpPr txBox="1"/>
          <p:nvPr/>
        </p:nvSpPr>
        <p:spPr>
          <a:xfrm>
            <a:off x="9349709" y="1681972"/>
            <a:ext cx="26453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LMSans10-Regular"/>
              </a:rPr>
              <a:t>Dark photon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LMSans10-Regular"/>
              </a:rPr>
              <a:t>与</a:t>
            </a:r>
            <a:r>
              <a:rPr lang="en-US" altLang="zh-CN" sz="2800" b="1" dirty="0">
                <a:solidFill>
                  <a:srgbClr val="FF0000"/>
                </a:solidFill>
                <a:effectLst/>
                <a:latin typeface="LMSans10-Regular"/>
              </a:rPr>
              <a:t>dark current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LMSans10-Regular"/>
              </a:rPr>
              <a:t>和</a:t>
            </a:r>
            <a:r>
              <a:rPr lang="en-US" altLang="zh-CN" sz="2800" b="1" dirty="0">
                <a:solidFill>
                  <a:srgbClr val="FF0000"/>
                </a:solidFill>
                <a:effectLst/>
                <a:latin typeface="LMSans10-Regular"/>
              </a:rPr>
              <a:t>SM current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LMSans10-Regular"/>
              </a:rPr>
              <a:t>都有相互作用</a:t>
            </a:r>
            <a:r>
              <a:rPr lang="zh-CN" altLang="en-US" sz="2800" b="1" dirty="0" smtClean="0">
                <a:solidFill>
                  <a:srgbClr val="FF0000"/>
                </a:solidFill>
                <a:effectLst/>
                <a:latin typeface="LMSans10-Regular"/>
              </a:rPr>
              <a:t>；</a:t>
            </a:r>
            <a:endParaRPr lang="en-US" altLang="zh-CN" sz="2800" b="1" dirty="0" smtClean="0">
              <a:solidFill>
                <a:srgbClr val="FF0000"/>
              </a:solidFill>
              <a:effectLst/>
              <a:latin typeface="LMSans10-Regular"/>
            </a:endParaRPr>
          </a:p>
          <a:p>
            <a:r>
              <a:rPr lang="en-US" altLang="zh-CN" sz="2800" b="1" dirty="0" smtClean="0">
                <a:solidFill>
                  <a:srgbClr val="92D050"/>
                </a:solidFill>
                <a:effectLst/>
                <a:latin typeface="LMSans10-Regular"/>
              </a:rPr>
              <a:t>SM </a:t>
            </a:r>
            <a:r>
              <a:rPr lang="en-US" altLang="zh-CN" sz="2800" b="1" dirty="0">
                <a:solidFill>
                  <a:srgbClr val="92D050"/>
                </a:solidFill>
                <a:effectLst/>
                <a:latin typeface="LMSans10-Regular"/>
              </a:rPr>
              <a:t>photon</a:t>
            </a:r>
            <a:r>
              <a:rPr lang="zh-CN" altLang="en-US" sz="2800" b="1" dirty="0">
                <a:solidFill>
                  <a:srgbClr val="92D050"/>
                </a:solidFill>
                <a:effectLst/>
                <a:latin typeface="LMSans10-Regular"/>
              </a:rPr>
              <a:t>只与</a:t>
            </a:r>
            <a:r>
              <a:rPr lang="en-US" altLang="zh-CN" sz="2800" b="1" dirty="0">
                <a:solidFill>
                  <a:srgbClr val="92D050"/>
                </a:solidFill>
                <a:effectLst/>
                <a:latin typeface="LMSans10-Regular"/>
              </a:rPr>
              <a:t>SM current</a:t>
            </a:r>
            <a:r>
              <a:rPr lang="zh-CN" altLang="en-US" sz="2800" b="1" dirty="0">
                <a:solidFill>
                  <a:srgbClr val="92D050"/>
                </a:solidFill>
                <a:effectLst/>
                <a:latin typeface="LMSans10-Regular"/>
              </a:rPr>
              <a:t>作用</a:t>
            </a:r>
            <a:endParaRPr lang="zh-CN" altLang="en-US" sz="2800" b="1" dirty="0">
              <a:solidFill>
                <a:srgbClr val="92D050"/>
              </a:soli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2AE244A-864A-42E6-A8A2-AAE2CD3622C6}"/>
              </a:ext>
            </a:extLst>
          </p:cNvPr>
          <p:cNvGrpSpPr/>
          <p:nvPr/>
        </p:nvGrpSpPr>
        <p:grpSpPr>
          <a:xfrm>
            <a:off x="824910" y="1026476"/>
            <a:ext cx="4224567" cy="733425"/>
            <a:chOff x="824910" y="1026476"/>
            <a:chExt cx="4224567" cy="7334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DBDF4C0-E6CA-4898-84E4-C8E6D99D21E7}"/>
                </a:ext>
              </a:extLst>
            </p:cNvPr>
            <p:cNvGrpSpPr/>
            <p:nvPr/>
          </p:nvGrpSpPr>
          <p:grpSpPr>
            <a:xfrm>
              <a:off x="824910" y="1026476"/>
              <a:ext cx="4224567" cy="733425"/>
              <a:chOff x="1659154" y="1139647"/>
              <a:chExt cx="4224567" cy="733425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48085ED-9CEA-4EA0-BF53-F9DA001F6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9154" y="1139647"/>
                <a:ext cx="2009775" cy="733425"/>
              </a:xfrm>
              <a:prstGeom prst="rect">
                <a:avLst/>
              </a:prstGeom>
            </p:spPr>
          </p:pic>
          <p:sp>
            <p:nvSpPr>
              <p:cNvPr id="3" name="箭头: 右 2">
                <a:extLst>
                  <a:ext uri="{FF2B5EF4-FFF2-40B4-BE49-F238E27FC236}">
                    <a16:creationId xmlns:a16="http://schemas.microsoft.com/office/drawing/2014/main" id="{64FE4B8B-2C5D-4BDC-8C75-5075A9F7F507}"/>
                  </a:ext>
                </a:extLst>
              </p:cNvPr>
              <p:cNvSpPr/>
              <p:nvPr/>
            </p:nvSpPr>
            <p:spPr>
              <a:xfrm>
                <a:off x="3747089" y="1422784"/>
                <a:ext cx="815079" cy="17004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1C620C5D-2575-42D6-9097-477D5C98F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54535" y="1217574"/>
                <a:ext cx="1229186" cy="577569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4DE7606-6BB5-4FF2-9AB2-6AE90BC1811C}"/>
                </a:ext>
              </a:extLst>
            </p:cNvPr>
            <p:cNvSpPr/>
            <p:nvPr/>
          </p:nvSpPr>
          <p:spPr>
            <a:xfrm>
              <a:off x="862742" y="1104403"/>
              <a:ext cx="4186735" cy="65549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5CEDA39D-50D4-45BC-A1C2-61772401864D}"/>
              </a:ext>
            </a:extLst>
          </p:cNvPr>
          <p:cNvSpPr/>
          <p:nvPr/>
        </p:nvSpPr>
        <p:spPr>
          <a:xfrm>
            <a:off x="4263388" y="2034072"/>
            <a:ext cx="632074" cy="862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9E37433-E753-4590-A5F4-B51151694A54}"/>
              </a:ext>
            </a:extLst>
          </p:cNvPr>
          <p:cNvSpPr/>
          <p:nvPr/>
        </p:nvSpPr>
        <p:spPr>
          <a:xfrm>
            <a:off x="6736703" y="2077418"/>
            <a:ext cx="634482" cy="6872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9E37433-E753-4590-A5F4-B51151694A54}"/>
              </a:ext>
            </a:extLst>
          </p:cNvPr>
          <p:cNvSpPr/>
          <p:nvPr/>
        </p:nvSpPr>
        <p:spPr>
          <a:xfrm>
            <a:off x="8577945" y="2077418"/>
            <a:ext cx="634482" cy="6872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4272DE-A230-4AFF-9D19-7058FE647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754" y="1957776"/>
            <a:ext cx="5095875" cy="2905125"/>
          </a:xfrm>
          <a:prstGeom prst="rect">
            <a:avLst/>
          </a:prstGeom>
        </p:spPr>
      </p:pic>
      <p:sp>
        <p:nvSpPr>
          <p:cNvPr id="5" name="Hidden sector">
            <a:extLst>
              <a:ext uri="{FF2B5EF4-FFF2-40B4-BE49-F238E27FC236}">
                <a16:creationId xmlns:a16="http://schemas.microsoft.com/office/drawing/2014/main" id="{BF374057-2F2D-4B66-B406-2E6337AA8CB7}"/>
              </a:ext>
            </a:extLst>
          </p:cNvPr>
          <p:cNvSpPr txBox="1">
            <a:spLocks/>
          </p:cNvSpPr>
          <p:nvPr/>
        </p:nvSpPr>
        <p:spPr>
          <a:xfrm>
            <a:off x="8326780" y="39330"/>
            <a:ext cx="2823001" cy="774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标准模型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9C1795F-9811-4424-BBF0-B6B46B1EF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5" y="1057605"/>
            <a:ext cx="5555226" cy="53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3F9B809-954E-4EBF-9A00-FF1BA956A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86" y="1856528"/>
            <a:ext cx="7993676" cy="323026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0A217E9-1210-4777-9FF3-5B37F50E7A19}"/>
              </a:ext>
            </a:extLst>
          </p:cNvPr>
          <p:cNvGrpSpPr/>
          <p:nvPr/>
        </p:nvGrpSpPr>
        <p:grpSpPr>
          <a:xfrm>
            <a:off x="338486" y="1027842"/>
            <a:ext cx="6932216" cy="828686"/>
            <a:chOff x="862742" y="931215"/>
            <a:chExt cx="6932216" cy="8286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064E7FC-1F4B-4DEF-BA24-1E1827A1C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728" y="985471"/>
              <a:ext cx="2171700" cy="619125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237F975-E313-45F3-AB71-EB4DB937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8895" y="931215"/>
              <a:ext cx="3856063" cy="82868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2695EDF-B2C0-44FE-9386-2B8A9D6D47BE}"/>
                </a:ext>
              </a:extLst>
            </p:cNvPr>
            <p:cNvSpPr/>
            <p:nvPr/>
          </p:nvSpPr>
          <p:spPr>
            <a:xfrm>
              <a:off x="862742" y="985471"/>
              <a:ext cx="6841230" cy="77443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3ED69851-8331-41B9-8AE4-F82114EFEF40}"/>
                </a:ext>
              </a:extLst>
            </p:cNvPr>
            <p:cNvSpPr/>
            <p:nvPr/>
          </p:nvSpPr>
          <p:spPr>
            <a:xfrm>
              <a:off x="3125428" y="1263291"/>
              <a:ext cx="815079" cy="1700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he portal formalism">
            <a:extLst>
              <a:ext uri="{FF2B5EF4-FFF2-40B4-BE49-F238E27FC236}">
                <a16:creationId xmlns:a16="http://schemas.microsoft.com/office/drawing/2014/main" id="{F782557C-2768-47BC-993B-128E7EDADA9D}"/>
              </a:ext>
            </a:extLst>
          </p:cNvPr>
          <p:cNvSpPr txBox="1">
            <a:spLocks/>
          </p:cNvSpPr>
          <p:nvPr/>
        </p:nvSpPr>
        <p:spPr>
          <a:xfrm>
            <a:off x="9097735" y="39329"/>
            <a:ext cx="2622316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II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4F3EC1F-C8B7-46CD-A7BD-F974E926A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51" y="5410325"/>
            <a:ext cx="4737809" cy="73664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401813C-0B70-46DC-AE46-9047F3F515B1}"/>
              </a:ext>
            </a:extLst>
          </p:cNvPr>
          <p:cNvSpPr txBox="1"/>
          <p:nvPr/>
        </p:nvSpPr>
        <p:spPr>
          <a:xfrm>
            <a:off x="5196401" y="5888450"/>
            <a:ext cx="2526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/>
                <a:latin typeface="LMSans10-Regular"/>
              </a:rPr>
              <a:t>dark photon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FDF8E3A-6D0E-4143-BE9E-28B23551B671}"/>
              </a:ext>
            </a:extLst>
          </p:cNvPr>
          <p:cNvSpPr txBox="1"/>
          <p:nvPr/>
        </p:nvSpPr>
        <p:spPr>
          <a:xfrm>
            <a:off x="9006518" y="1701223"/>
            <a:ext cx="282013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  <a:effectLst/>
                <a:latin typeface="LMSans10-Regular"/>
              </a:rPr>
              <a:t>SM photon</a:t>
            </a:r>
            <a:r>
              <a:rPr lang="zh-CN" altLang="en-US" sz="2800" dirty="0">
                <a:solidFill>
                  <a:srgbClr val="00B050"/>
                </a:solidFill>
                <a:effectLst/>
                <a:latin typeface="LMSans10-Regular"/>
              </a:rPr>
              <a:t>与</a:t>
            </a:r>
            <a:r>
              <a:rPr lang="en-US" altLang="zh-CN" sz="2800" dirty="0">
                <a:solidFill>
                  <a:srgbClr val="00B050"/>
                </a:solidFill>
                <a:effectLst/>
                <a:latin typeface="LMSans10-Regular"/>
              </a:rPr>
              <a:t>dark current</a:t>
            </a:r>
            <a:r>
              <a:rPr lang="zh-CN" altLang="en-US" sz="2800" dirty="0">
                <a:solidFill>
                  <a:srgbClr val="00B050"/>
                </a:solidFill>
                <a:effectLst/>
                <a:latin typeface="LMSans10-Regular"/>
              </a:rPr>
              <a:t>和</a:t>
            </a:r>
            <a:r>
              <a:rPr lang="en-US" altLang="zh-CN" sz="2800" dirty="0">
                <a:solidFill>
                  <a:srgbClr val="00B050"/>
                </a:solidFill>
                <a:effectLst/>
                <a:latin typeface="LMSans10-Regular"/>
              </a:rPr>
              <a:t>SM current</a:t>
            </a:r>
            <a:r>
              <a:rPr lang="zh-CN" altLang="en-US" sz="2800" dirty="0">
                <a:solidFill>
                  <a:srgbClr val="00B050"/>
                </a:solidFill>
                <a:effectLst/>
                <a:latin typeface="LMSans10-Regular"/>
              </a:rPr>
              <a:t>都有相互作用</a:t>
            </a:r>
            <a:r>
              <a:rPr lang="zh-CN" altLang="en-US" sz="2800" dirty="0" smtClean="0">
                <a:solidFill>
                  <a:srgbClr val="00B050"/>
                </a:solidFill>
                <a:effectLst/>
                <a:latin typeface="LMSans10-Regular"/>
              </a:rPr>
              <a:t>；</a:t>
            </a:r>
            <a:endParaRPr lang="en-US" altLang="zh-CN" sz="2800" dirty="0" smtClean="0">
              <a:solidFill>
                <a:srgbClr val="00B050"/>
              </a:solidFill>
              <a:effectLst/>
              <a:latin typeface="LMSans10-Regular"/>
            </a:endParaRPr>
          </a:p>
          <a:p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LMSans10-Regular"/>
              </a:rPr>
              <a:t>dark 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effectLst/>
                <a:latin typeface="LMSans10-Regular"/>
              </a:rPr>
              <a:t>photon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effectLst/>
                <a:latin typeface="LMSans10-Regular"/>
              </a:rPr>
              <a:t>只与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effectLst/>
                <a:latin typeface="LMSans10-Regular"/>
              </a:rPr>
              <a:t>dark current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effectLst/>
                <a:latin typeface="LMSans10-Regular"/>
              </a:rPr>
              <a:t>作用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9567B30-CF39-4458-9D4C-B98C364FEF8B}"/>
              </a:ext>
            </a:extLst>
          </p:cNvPr>
          <p:cNvSpPr/>
          <p:nvPr/>
        </p:nvSpPr>
        <p:spPr>
          <a:xfrm>
            <a:off x="4335324" y="4011167"/>
            <a:ext cx="1478354" cy="115511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71FC55D-69F8-47F4-A403-AF25782A70D7}"/>
              </a:ext>
            </a:extLst>
          </p:cNvPr>
          <p:cNvSpPr txBox="1"/>
          <p:nvPr/>
        </p:nvSpPr>
        <p:spPr>
          <a:xfrm>
            <a:off x="5604673" y="3632145"/>
            <a:ext cx="2526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7030A0"/>
                </a:solidFill>
                <a:effectLst/>
                <a:latin typeface="LMSans10-Regular"/>
              </a:rPr>
              <a:t>millicharge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CEDA39D-50D4-45BC-A1C2-61772401864D}"/>
              </a:ext>
            </a:extLst>
          </p:cNvPr>
          <p:cNvSpPr/>
          <p:nvPr/>
        </p:nvSpPr>
        <p:spPr>
          <a:xfrm>
            <a:off x="5827772" y="4129121"/>
            <a:ext cx="632074" cy="862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9E37433-E753-4590-A5F4-B51151694A54}"/>
              </a:ext>
            </a:extLst>
          </p:cNvPr>
          <p:cNvSpPr/>
          <p:nvPr/>
        </p:nvSpPr>
        <p:spPr>
          <a:xfrm>
            <a:off x="3412500" y="4216614"/>
            <a:ext cx="634482" cy="6872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CEDA39D-50D4-45BC-A1C2-61772401864D}"/>
              </a:ext>
            </a:extLst>
          </p:cNvPr>
          <p:cNvSpPr/>
          <p:nvPr/>
        </p:nvSpPr>
        <p:spPr>
          <a:xfrm>
            <a:off x="7549494" y="4178469"/>
            <a:ext cx="632074" cy="862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8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DBDFF95-C37B-429C-9A5F-0E1CDBB0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88" y="1193718"/>
            <a:ext cx="7304744" cy="4668781"/>
          </a:xfrm>
          <a:prstGeom prst="rect">
            <a:avLst/>
          </a:prstGeom>
        </p:spPr>
      </p:pic>
      <p:sp>
        <p:nvSpPr>
          <p:cNvPr id="6" name="The portal formalism">
            <a:extLst>
              <a:ext uri="{FF2B5EF4-FFF2-40B4-BE49-F238E27FC236}">
                <a16:creationId xmlns:a16="http://schemas.microsoft.com/office/drawing/2014/main" id="{76821CB3-BBC1-4236-B69B-3F94A825E551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5764313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Massless dark photon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39CE78C-3B29-4447-8EFC-513E96A1641D}"/>
              </a:ext>
            </a:extLst>
          </p:cNvPr>
          <p:cNvSpPr txBox="1"/>
          <p:nvPr/>
        </p:nvSpPr>
        <p:spPr>
          <a:xfrm>
            <a:off x="8681884" y="1723266"/>
            <a:ext cx="31784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3200" dirty="0">
                <a:solidFill>
                  <a:srgbClr val="000000"/>
                </a:solidFill>
                <a:effectLst/>
                <a:latin typeface="+mn-ea"/>
              </a:rPr>
              <a:t>δ</a:t>
            </a:r>
            <a:r>
              <a:rPr lang="zh-CN" altLang="en-US" sz="3200" dirty="0">
                <a:solidFill>
                  <a:srgbClr val="000000"/>
                </a:solidFill>
                <a:effectLst/>
                <a:latin typeface="+mn-ea"/>
              </a:rPr>
              <a:t>是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+mn-ea"/>
              </a:rPr>
              <a:t>kinetic mixing parameter, </a:t>
            </a:r>
          </a:p>
          <a:p>
            <a:r>
              <a:rPr lang="en-US" altLang="zh-CN" sz="3200" dirty="0">
                <a:solidFill>
                  <a:srgbClr val="000000"/>
                </a:solidFill>
                <a:effectLst/>
                <a:latin typeface="+mn-ea"/>
              </a:rPr>
              <a:t>θ</a:t>
            </a:r>
            <a:r>
              <a:rPr lang="zh-CN" altLang="en-US" sz="3200" dirty="0">
                <a:solidFill>
                  <a:srgbClr val="000000"/>
                </a:solidFill>
                <a:effectLst/>
                <a:latin typeface="+mn-ea"/>
              </a:rPr>
              <a:t>是基矢自由转动参数</a:t>
            </a:r>
            <a:endParaRPr lang="zh-CN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663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 portal formalism">
            <a:extLst>
              <a:ext uri="{FF2B5EF4-FFF2-40B4-BE49-F238E27FC236}">
                <a16:creationId xmlns:a16="http://schemas.microsoft.com/office/drawing/2014/main" id="{254441AF-E463-4CCA-A21B-C1CDA8093293}"/>
              </a:ext>
            </a:extLst>
          </p:cNvPr>
          <p:cNvSpPr txBox="1">
            <a:spLocks/>
          </p:cNvSpPr>
          <p:nvPr/>
        </p:nvSpPr>
        <p:spPr>
          <a:xfrm>
            <a:off x="5830278" y="0"/>
            <a:ext cx="5678969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III: Massive case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8B44A2-E643-4568-B9F4-BE52818E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65" y="1628026"/>
            <a:ext cx="10414455" cy="133873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FAE9F9B-0F92-4D82-8343-C8F95DB63E62}"/>
              </a:ext>
            </a:extLst>
          </p:cNvPr>
          <p:cNvSpPr txBox="1"/>
          <p:nvPr/>
        </p:nvSpPr>
        <p:spPr>
          <a:xfrm>
            <a:off x="765047" y="1081361"/>
            <a:ext cx="4050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4000"/>
                </a:solidFill>
                <a:effectLst/>
                <a:latin typeface="Arial" panose="020B0604020202020204" pitchFamily="34" charset="0"/>
              </a:rPr>
              <a:t>Stuckelberg</a:t>
            </a:r>
            <a:r>
              <a:rPr lang="en-US" altLang="zh-CN" sz="2800" dirty="0">
                <a:solidFill>
                  <a:srgbClr val="3465A4"/>
                </a:solidFill>
                <a:effectLst/>
                <a:latin typeface="Arial" panose="020B0604020202020204" pitchFamily="34" charset="0"/>
              </a:rPr>
              <a:t> mass term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E7942D6-DA41-45C3-BDF5-6CD99DAFA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18" y="2985706"/>
            <a:ext cx="3829050" cy="11239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4BD623-51F7-4CA7-94AA-E05509EA3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47" y="4281214"/>
            <a:ext cx="8696325" cy="14573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226E64-F5B4-4FBB-A41B-0F5A35BD8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47" y="5643397"/>
            <a:ext cx="2466975" cy="6858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B8441EC-17ED-4F82-9BC4-374369414FF7}"/>
              </a:ext>
            </a:extLst>
          </p:cNvPr>
          <p:cNvSpPr txBox="1"/>
          <p:nvPr/>
        </p:nvSpPr>
        <p:spPr>
          <a:xfrm>
            <a:off x="4194048" y="5776747"/>
            <a:ext cx="7900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effectLst/>
                <a:latin typeface="LMMathItalic10-Regular"/>
              </a:rPr>
              <a:t>矩阵</a:t>
            </a:r>
            <a:r>
              <a:rPr lang="en-US" altLang="zh-CN" sz="2800" dirty="0">
                <a:solidFill>
                  <a:srgbClr val="00B050"/>
                </a:solidFill>
                <a:effectLst/>
                <a:latin typeface="LMMathItalic10-Regular"/>
              </a:rPr>
              <a:t>M</a:t>
            </a:r>
            <a:r>
              <a:rPr lang="en-US" altLang="zh-CN" sz="2800" baseline="30000" dirty="0">
                <a:solidFill>
                  <a:srgbClr val="00B050"/>
                </a:solidFill>
                <a:effectLst/>
                <a:latin typeface="LMMathItalic10-Regular"/>
              </a:rPr>
              <a:t>2</a:t>
            </a:r>
            <a:r>
              <a:rPr lang="zh-CN" altLang="en-US" sz="2800" dirty="0">
                <a:solidFill>
                  <a:srgbClr val="00B050"/>
                </a:solidFill>
                <a:latin typeface="LMMathItalic10-Regular"/>
              </a:rPr>
              <a:t>的行列式为零，可以给出光子的零质量</a:t>
            </a:r>
            <a:endParaRPr lang="zh-CN" altLang="en-US" sz="2800" dirty="0">
              <a:solidFill>
                <a:srgbClr val="00B05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04088" y="2714625"/>
            <a:ext cx="2186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+mn-ea"/>
              </a:rPr>
              <a:t>Mass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mixing 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716C58-9C69-40C4-81C0-7F53E61E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90" y="1083546"/>
            <a:ext cx="2714626" cy="809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688598-CB01-4A7A-95AA-6DCA6021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581" y="1083547"/>
            <a:ext cx="2812027" cy="911012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14767D5B-CDC8-4AA6-BCD1-C4F930E28F77}"/>
              </a:ext>
            </a:extLst>
          </p:cNvPr>
          <p:cNvSpPr/>
          <p:nvPr/>
        </p:nvSpPr>
        <p:spPr>
          <a:xfrm>
            <a:off x="4243119" y="1403150"/>
            <a:ext cx="815079" cy="170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4AFF5F-F927-482B-9B9F-5F2A80243477}"/>
              </a:ext>
            </a:extLst>
          </p:cNvPr>
          <p:cNvSpPr/>
          <p:nvPr/>
        </p:nvSpPr>
        <p:spPr>
          <a:xfrm>
            <a:off x="948085" y="1012723"/>
            <a:ext cx="7360172" cy="1001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he portal formalism">
            <a:extLst>
              <a:ext uri="{FF2B5EF4-FFF2-40B4-BE49-F238E27FC236}">
                <a16:creationId xmlns:a16="http://schemas.microsoft.com/office/drawing/2014/main" id="{571695FA-4500-489F-900C-6F17E2FFAFC0}"/>
              </a:ext>
            </a:extLst>
          </p:cNvPr>
          <p:cNvSpPr txBox="1">
            <a:spLocks/>
          </p:cNvSpPr>
          <p:nvPr/>
        </p:nvSpPr>
        <p:spPr>
          <a:xfrm>
            <a:off x="5830278" y="0"/>
            <a:ext cx="5678969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III: Massive case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C4F3AA7-C604-4989-8351-3EB3C47E8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49" y="2252246"/>
            <a:ext cx="7354530" cy="13013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A19B70-EB17-4261-94C2-E2369E1DF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76" y="3708291"/>
            <a:ext cx="6989137" cy="1591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4135D2-A29C-4120-A0B4-AB5005809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278" y="4738565"/>
            <a:ext cx="2140640" cy="59508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BC9EBF61-BC6C-41DA-B60D-BD4A3933B5BF}"/>
              </a:ext>
            </a:extLst>
          </p:cNvPr>
          <p:cNvSpPr/>
          <p:nvPr/>
        </p:nvSpPr>
        <p:spPr>
          <a:xfrm>
            <a:off x="3587274" y="4498761"/>
            <a:ext cx="977810" cy="69889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2F6F81F-DAD4-4B31-8B6C-158E3D236BA5}"/>
              </a:ext>
            </a:extLst>
          </p:cNvPr>
          <p:cNvSpPr txBox="1"/>
          <p:nvPr/>
        </p:nvSpPr>
        <p:spPr>
          <a:xfrm>
            <a:off x="3587274" y="5300142"/>
            <a:ext cx="2526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7030A0"/>
                </a:solidFill>
                <a:effectLst/>
                <a:latin typeface="LMSans10-Regular"/>
              </a:rPr>
              <a:t>millicharge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66977" y="2335006"/>
            <a:ext cx="37816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如果</a:t>
            </a:r>
            <a:r>
              <a:rPr lang="en-US" altLang="zh-CN" sz="2400" dirty="0" smtClean="0">
                <a:solidFill>
                  <a:srgbClr val="000000"/>
                </a:solidFill>
                <a:latin typeface="+mn-ea"/>
              </a:rPr>
              <a:t>ε=0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，没有</a:t>
            </a:r>
            <a:r>
              <a:rPr lang="en-US" altLang="zh-CN" sz="2400" dirty="0" err="1" smtClean="0">
                <a:solidFill>
                  <a:srgbClr val="000000"/>
                </a:solidFill>
                <a:latin typeface="+mn-ea"/>
              </a:rPr>
              <a:t>millicharge</a:t>
            </a:r>
            <a:endParaRPr lang="en-US" altLang="zh-CN" sz="2400" dirty="0" smtClean="0">
              <a:solidFill>
                <a:srgbClr val="000000"/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对于有质量的</a:t>
            </a:r>
            <a:r>
              <a:rPr lang="en-US" altLang="zh-CN" sz="2400" dirty="0" smtClean="0">
                <a:solidFill>
                  <a:srgbClr val="000000"/>
                </a:solidFill>
                <a:latin typeface="+mn-ea"/>
              </a:rPr>
              <a:t>DP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，</a:t>
            </a:r>
            <a:r>
              <a:rPr lang="en-US" altLang="zh-CN" sz="2400" dirty="0" smtClean="0">
                <a:solidFill>
                  <a:srgbClr val="000000"/>
                </a:solidFill>
                <a:latin typeface="+mn-ea"/>
              </a:rPr>
              <a:t>kinetic mixing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不能单独给出</a:t>
            </a:r>
            <a:r>
              <a:rPr lang="en-US" altLang="zh-CN" sz="2400" dirty="0" err="1" smtClean="0">
                <a:solidFill>
                  <a:srgbClr val="000000"/>
                </a:solidFill>
                <a:latin typeface="+mn-ea"/>
              </a:rPr>
              <a:t>millicharge</a:t>
            </a:r>
            <a:endParaRPr lang="en-US" altLang="zh-CN" sz="2400" dirty="0" smtClean="0">
              <a:solidFill>
                <a:srgbClr val="000000"/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而只有质量混合却可以给出</a:t>
            </a:r>
            <a:r>
              <a:rPr lang="en-US" altLang="zh-CN" sz="2400" dirty="0" err="1">
                <a:solidFill>
                  <a:srgbClr val="000000"/>
                </a:solidFill>
                <a:latin typeface="+mn-ea"/>
              </a:rPr>
              <a:t>millicharge</a:t>
            </a:r>
            <a:endParaRPr lang="en-US" altLang="zh-CN" sz="240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928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A7ECDA-8189-485E-B466-D736292F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50" y="1662430"/>
            <a:ext cx="8220075" cy="10953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DC6647-B1C4-446A-B6C4-B5E25AD3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53" y="4208081"/>
            <a:ext cx="9583567" cy="2182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F5FAE6-8AF0-448B-8C4D-5B9F9914E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94" y="1115972"/>
            <a:ext cx="1052206" cy="49441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D0ECEF-2DB2-4BC7-9F74-B45F5B052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94" y="3091906"/>
            <a:ext cx="3284648" cy="1064127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he portal formalism">
            <a:extLst>
              <a:ext uri="{FF2B5EF4-FFF2-40B4-BE49-F238E27FC236}">
                <a16:creationId xmlns:a16="http://schemas.microsoft.com/office/drawing/2014/main" id="{122E7977-E0E2-4650-A980-DC93C23EAE28}"/>
              </a:ext>
            </a:extLst>
          </p:cNvPr>
          <p:cNvSpPr txBox="1">
            <a:spLocks/>
          </p:cNvSpPr>
          <p:nvPr/>
        </p:nvSpPr>
        <p:spPr>
          <a:xfrm>
            <a:off x="6609572" y="39903"/>
            <a:ext cx="5402036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</a:t>
            </a:r>
            <a:r>
              <a:rPr lang="en-US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 </a:t>
            </a:r>
            <a:r>
              <a:rPr lang="en-US" sz="4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v.s</a:t>
            </a:r>
            <a:r>
              <a:rPr lang="en-US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</a:t>
            </a:r>
            <a:r>
              <a:rPr lang="en-US" altLang="zh-C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2" name="下箭头 1"/>
          <p:cNvSpPr/>
          <p:nvPr/>
        </p:nvSpPr>
        <p:spPr>
          <a:xfrm rot="10800000">
            <a:off x="6232849" y="2757805"/>
            <a:ext cx="298580" cy="1358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09572" y="3229759"/>
            <a:ext cx="68640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+mn-ea"/>
              </a:rPr>
              <a:t>ε=0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116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3F43BF-336B-4230-B607-148BDDE0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87" y="1133410"/>
            <a:ext cx="6469425" cy="41348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03B3CD9-5C99-4169-8D69-224EA57D6082}"/>
              </a:ext>
            </a:extLst>
          </p:cNvPr>
          <p:cNvSpPr txBox="1"/>
          <p:nvPr/>
        </p:nvSpPr>
        <p:spPr>
          <a:xfrm>
            <a:off x="2934827" y="4898970"/>
            <a:ext cx="264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3333"/>
                </a:solidFill>
                <a:effectLst/>
                <a:latin typeface="Arial-BoldMT"/>
              </a:rPr>
              <a:t>Massless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Dark-Photon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C6D3C3D-81E0-4B7A-9EFA-81167092A0FA}"/>
              </a:ext>
            </a:extLst>
          </p:cNvPr>
          <p:cNvSpPr txBox="1"/>
          <p:nvPr/>
        </p:nvSpPr>
        <p:spPr>
          <a:xfrm>
            <a:off x="2993220" y="5465278"/>
            <a:ext cx="2841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4586"/>
                </a:solidFill>
                <a:effectLst/>
                <a:latin typeface="Arial" panose="020B0604020202020204" pitchFamily="34" charset="0"/>
              </a:rPr>
              <a:t>less explored scenario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8806E01-07E3-478D-914B-FD5A9A359F63}"/>
              </a:ext>
            </a:extLst>
          </p:cNvPr>
          <p:cNvSpPr txBox="1"/>
          <p:nvPr/>
        </p:nvSpPr>
        <p:spPr>
          <a:xfrm>
            <a:off x="6823587" y="4817146"/>
            <a:ext cx="2979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3333"/>
                </a:solidFill>
                <a:effectLst/>
                <a:latin typeface="Arial-BoldMT"/>
              </a:rPr>
              <a:t>Massive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Dark-Photon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894159-F5E1-4C39-A2E8-5997BB44EFEE}"/>
              </a:ext>
            </a:extLst>
          </p:cNvPr>
          <p:cNvSpPr txBox="1"/>
          <p:nvPr/>
        </p:nvSpPr>
        <p:spPr>
          <a:xfrm>
            <a:off x="6552698" y="5376542"/>
            <a:ext cx="4670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4586"/>
                </a:solidFill>
                <a:effectLst/>
                <a:latin typeface="Arial" panose="020B0604020202020204" pitchFamily="34" charset="0"/>
              </a:rPr>
              <a:t>most of experimental searches focus on </a:t>
            </a:r>
            <a:endParaRPr lang="en-US" altLang="zh-CN" dirty="0"/>
          </a:p>
          <a:p>
            <a:r>
              <a:rPr lang="en-US" altLang="zh-CN" sz="1800" dirty="0">
                <a:solidFill>
                  <a:srgbClr val="004586"/>
                </a:solidFill>
                <a:effectLst/>
                <a:latin typeface="Arial" panose="020B0604020202020204" pitchFamily="34" charset="0"/>
              </a:rPr>
              <a:t>massive DP scenario </a:t>
            </a:r>
            <a:r>
              <a:rPr lang="en-US" altLang="zh-CN" sz="1800" dirty="0">
                <a:solidFill>
                  <a:srgbClr val="FF4000"/>
                </a:solidFill>
                <a:effectLst/>
                <a:latin typeface="Arial" panose="020B0604020202020204" pitchFamily="34" charset="0"/>
              </a:rPr>
              <a:t>(tree-level couplings)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72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 portal formalism">
            <a:extLst>
              <a:ext uri="{FF2B5EF4-FFF2-40B4-BE49-F238E27FC236}">
                <a16:creationId xmlns:a16="http://schemas.microsoft.com/office/drawing/2014/main" id="{122E7977-E0E2-4650-A980-DC93C23EAE28}"/>
              </a:ext>
            </a:extLst>
          </p:cNvPr>
          <p:cNvSpPr txBox="1">
            <a:spLocks/>
          </p:cNvSpPr>
          <p:nvPr/>
        </p:nvSpPr>
        <p:spPr>
          <a:xfrm>
            <a:off x="7414727" y="58565"/>
            <a:ext cx="4124130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Massless DP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53" y="1224934"/>
            <a:ext cx="7341941" cy="31293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581" y="2064690"/>
            <a:ext cx="3867725" cy="36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EE48A4C-7D3F-41C0-BECF-E4EEE671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27" y="960948"/>
            <a:ext cx="5456903" cy="11989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1235B5-A539-4580-9E98-46CCF922D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212" y="2159867"/>
            <a:ext cx="7584204" cy="10386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363558-EEAF-42F4-83F0-2E250F61A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34" y="3358786"/>
            <a:ext cx="6424102" cy="16486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06ADD88-9520-4146-AB12-F350D0963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38" y="5251011"/>
            <a:ext cx="7595520" cy="664701"/>
          </a:xfrm>
          <a:prstGeom prst="rect">
            <a:avLst/>
          </a:prstGeom>
        </p:spPr>
      </p:pic>
      <p:sp>
        <p:nvSpPr>
          <p:cNvPr id="8" name="The portal formalism">
            <a:extLst>
              <a:ext uri="{FF2B5EF4-FFF2-40B4-BE49-F238E27FC236}">
                <a16:creationId xmlns:a16="http://schemas.microsoft.com/office/drawing/2014/main" id="{122E7977-E0E2-4650-A980-DC93C23EAE28}"/>
              </a:ext>
            </a:extLst>
          </p:cNvPr>
          <p:cNvSpPr txBox="1">
            <a:spLocks/>
          </p:cNvSpPr>
          <p:nvPr/>
        </p:nvSpPr>
        <p:spPr>
          <a:xfrm>
            <a:off x="6120882" y="39903"/>
            <a:ext cx="5890726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Kinetic mixing with hypercharge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D223AC-EA4E-4626-B664-7D8DE5364D5E}"/>
              </a:ext>
            </a:extLst>
          </p:cNvPr>
          <p:cNvSpPr/>
          <p:nvPr/>
        </p:nvSpPr>
        <p:spPr>
          <a:xfrm>
            <a:off x="0" y="2772697"/>
            <a:ext cx="12204000" cy="1474193"/>
          </a:xfrm>
          <a:prstGeom prst="rect">
            <a:avLst/>
          </a:prstGeom>
          <a:gradFill flip="none" rotWithShape="1">
            <a:gsLst>
              <a:gs pos="0">
                <a:srgbClr val="BA2D35"/>
              </a:gs>
              <a:gs pos="100000">
                <a:srgbClr val="BE2F31"/>
              </a:gs>
            </a:gsLst>
            <a:lin ang="4800000" scaled="0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Phenomenology of the massive DP</a:t>
            </a:r>
          </a:p>
        </p:txBody>
      </p:sp>
    </p:spTree>
    <p:extLst>
      <p:ext uri="{BB962C8B-B14F-4D97-AF65-F5344CB8AC3E}">
        <p14:creationId xmlns:p14="http://schemas.microsoft.com/office/powerpoint/2010/main" val="15331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1A9860D-8A2E-46DE-A3C4-990579D2C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3" y="1246158"/>
            <a:ext cx="5705846" cy="435126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64D58E-AF64-43F7-B8ED-7E90A7B8CA41}"/>
              </a:ext>
            </a:extLst>
          </p:cNvPr>
          <p:cNvSpPr txBox="1"/>
          <p:nvPr/>
        </p:nvSpPr>
        <p:spPr>
          <a:xfrm>
            <a:off x="584117" y="2566522"/>
            <a:ext cx="2212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target nuclei </a:t>
            </a:r>
            <a:endParaRPr lang="zh-CN" altLang="en-US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CF0104-BE6E-44AB-BAFA-135AAB5146F3}"/>
              </a:ext>
            </a:extLst>
          </p:cNvPr>
          <p:cNvSpPr txBox="1"/>
          <p:nvPr/>
        </p:nvSpPr>
        <p:spPr>
          <a:xfrm>
            <a:off x="5279923" y="31331"/>
            <a:ext cx="6521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effectLst/>
                <a:latin typeface="Times-Bold2"/>
              </a:rPr>
              <a:t>Main Production</a:t>
            </a:r>
            <a:r>
              <a:rPr lang="en-US" altLang="zh-CN" sz="3600" b="1" dirty="0">
                <a:solidFill>
                  <a:srgbClr val="000000"/>
                </a:solidFill>
                <a:latin typeface="Times-Bold2"/>
              </a:rPr>
              <a:t> Mechanisms</a:t>
            </a:r>
            <a:endParaRPr lang="zh-CN" altLang="en-US" sz="36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83BDEC-880D-41A4-8679-4B4A71C31EA0}"/>
              </a:ext>
            </a:extLst>
          </p:cNvPr>
          <p:cNvSpPr txBox="1"/>
          <p:nvPr/>
        </p:nvSpPr>
        <p:spPr>
          <a:xfrm>
            <a:off x="951554" y="5692938"/>
            <a:ext cx="4060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4000"/>
                </a:solidFill>
                <a:effectLst/>
                <a:latin typeface="Arial" panose="020B0604020202020204" pitchFamily="34" charset="0"/>
              </a:rPr>
              <a:t>tree-level couplings</a:t>
            </a:r>
            <a:endParaRPr lang="zh-CN" altLang="en-US" sz="28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B59FBC4-4379-4FC6-91FC-47C24D897FC6}"/>
              </a:ext>
            </a:extLst>
          </p:cNvPr>
          <p:cNvSpPr txBox="1"/>
          <p:nvPr/>
        </p:nvSpPr>
        <p:spPr>
          <a:xfrm>
            <a:off x="5919020" y="1869397"/>
            <a:ext cx="2890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55269"/>
                </a:solidFill>
                <a:effectLst/>
                <a:latin typeface="Arial-BoldMT"/>
              </a:rPr>
              <a:t>Bremsstrahlung</a:t>
            </a:r>
            <a:endParaRPr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995819F-C326-4CE7-898B-EA7F8907B5BF}"/>
              </a:ext>
            </a:extLst>
          </p:cNvPr>
          <p:cNvSpPr txBox="1"/>
          <p:nvPr/>
        </p:nvSpPr>
        <p:spPr>
          <a:xfrm>
            <a:off x="10896388" y="1909956"/>
            <a:ext cx="1176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4000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FF4000"/>
                </a:solidFill>
                <a:effectLst/>
                <a:latin typeface="Arial" panose="020B0604020202020204" pitchFamily="34" charset="0"/>
              </a:rPr>
              <a:t>A1)</a:t>
            </a:r>
            <a:endParaRPr lang="zh-CN" altLang="en-US" sz="24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87757C4-49EC-41E6-87E9-D51E8EB7E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884" y="1909957"/>
            <a:ext cx="2474435" cy="44209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486C1F77-2A44-4614-8383-1930D4A7F3FB}"/>
              </a:ext>
            </a:extLst>
          </p:cNvPr>
          <p:cNvSpPr txBox="1"/>
          <p:nvPr/>
        </p:nvSpPr>
        <p:spPr>
          <a:xfrm>
            <a:off x="5919019" y="2797355"/>
            <a:ext cx="2064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55269"/>
                </a:solidFill>
                <a:effectLst/>
                <a:latin typeface="Arial-BoldMT"/>
              </a:rPr>
              <a:t>Annihilation</a:t>
            </a:r>
            <a:endParaRPr lang="zh-CN" altLang="en-US" sz="24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363EA26-78CB-4B9E-9C82-E6916497F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155" y="2671276"/>
            <a:ext cx="2478440" cy="587744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BAF7589-58E3-4F49-B384-66A5BF89CFAC}"/>
              </a:ext>
            </a:extLst>
          </p:cNvPr>
          <p:cNvSpPr txBox="1"/>
          <p:nvPr/>
        </p:nvSpPr>
        <p:spPr>
          <a:xfrm>
            <a:off x="10798956" y="2734315"/>
            <a:ext cx="1179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4000"/>
                </a:solidFill>
                <a:effectLst/>
                <a:latin typeface="Arial" panose="020B0604020202020204" pitchFamily="34" charset="0"/>
              </a:rPr>
              <a:t>(BESIII)</a:t>
            </a:r>
            <a:endParaRPr lang="zh-CN" altLang="en-US" sz="24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1416403-5AFE-4DFC-9049-52A1F60A2CEA}"/>
              </a:ext>
            </a:extLst>
          </p:cNvPr>
          <p:cNvSpPr txBox="1"/>
          <p:nvPr/>
        </p:nvSpPr>
        <p:spPr>
          <a:xfrm>
            <a:off x="5919019" y="3662098"/>
            <a:ext cx="2212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55269"/>
                </a:solidFill>
                <a:effectLst/>
                <a:latin typeface="Arial-BoldMT"/>
              </a:rPr>
              <a:t>Meson decay</a:t>
            </a:r>
            <a:endParaRPr lang="zh-CN" altLang="en-US" sz="24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48F365C-7C68-4625-93B7-7C942239469D}"/>
              </a:ext>
            </a:extLst>
          </p:cNvPr>
          <p:cNvSpPr txBox="1"/>
          <p:nvPr/>
        </p:nvSpPr>
        <p:spPr>
          <a:xfrm>
            <a:off x="10722953" y="3662097"/>
            <a:ext cx="1469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4000"/>
                </a:solidFill>
                <a:effectLst/>
                <a:latin typeface="Arial" panose="020B0604020202020204" pitchFamily="34" charset="0"/>
              </a:rPr>
              <a:t>(NA48/2)</a:t>
            </a:r>
            <a:endParaRPr lang="zh-CN" altLang="en-US" sz="2400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58D4F0E-8C38-4169-A220-D863F0B94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906" y="3634775"/>
            <a:ext cx="1793642" cy="49658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2EF7A68-0A5F-47CC-8B94-D280A1AFE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537" y="4607103"/>
            <a:ext cx="4124309" cy="414642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472C2E65-9BC0-4B00-A1BC-BDEE2249516C}"/>
              </a:ext>
            </a:extLst>
          </p:cNvPr>
          <p:cNvSpPr txBox="1"/>
          <p:nvPr/>
        </p:nvSpPr>
        <p:spPr>
          <a:xfrm>
            <a:off x="5919019" y="4607104"/>
            <a:ext cx="1839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355269"/>
                </a:solidFill>
                <a:effectLst/>
                <a:latin typeface="Arial-BoldMT"/>
              </a:rPr>
              <a:t>Drell Yan</a:t>
            </a:r>
            <a:endParaRPr lang="zh-CN" altLang="en-US" sz="240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844A047-D5EE-499B-B040-453B6DCE15D8}"/>
              </a:ext>
            </a:extLst>
          </p:cNvPr>
          <p:cNvSpPr txBox="1"/>
          <p:nvPr/>
        </p:nvSpPr>
        <p:spPr>
          <a:xfrm>
            <a:off x="10896388" y="5135753"/>
            <a:ext cx="985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4000"/>
                </a:solidFill>
                <a:effectLst/>
                <a:latin typeface="Arial" panose="020B0604020202020204" pitchFamily="34" charset="0"/>
              </a:rPr>
              <a:t>(LHC)</a:t>
            </a:r>
            <a:endParaRPr lang="zh-CN" altLang="en-US" sz="2400" dirty="0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90D2C7F9-BF26-4AD9-BF44-C5B29EE7D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362" y="999446"/>
            <a:ext cx="2527226" cy="7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470059-8BDD-42EE-9D8A-0BAB56994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50" y="72818"/>
            <a:ext cx="8435285" cy="59691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344CE55-9FFD-40FD-A83E-3F4FE5AFFCFE}"/>
              </a:ext>
            </a:extLst>
          </p:cNvPr>
          <p:cNvSpPr txBox="1"/>
          <p:nvPr/>
        </p:nvSpPr>
        <p:spPr>
          <a:xfrm>
            <a:off x="2044711" y="6041921"/>
            <a:ext cx="9370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https://atlas.web.cern.ch/Atlas/GROUPS/PHYSICS/PUBNOTES/ATL-PHYS-PUB-2019-024/</a:t>
            </a:r>
          </a:p>
        </p:txBody>
      </p:sp>
    </p:spTree>
    <p:extLst>
      <p:ext uri="{BB962C8B-B14F-4D97-AF65-F5344CB8AC3E}">
        <p14:creationId xmlns:p14="http://schemas.microsoft.com/office/powerpoint/2010/main" val="22654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A35825-E874-4A2B-837E-2BF48782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48" y="1109743"/>
            <a:ext cx="3795865" cy="315056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57995CE-4FEB-4A12-8E68-B0D284C4EC45}"/>
              </a:ext>
            </a:extLst>
          </p:cNvPr>
          <p:cNvSpPr txBox="1"/>
          <p:nvPr/>
        </p:nvSpPr>
        <p:spPr>
          <a:xfrm>
            <a:off x="7069394" y="0"/>
            <a:ext cx="4719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000000"/>
                </a:solidFill>
                <a:effectLst/>
                <a:latin typeface="Times-Bold2"/>
              </a:rPr>
              <a:t>Main Decay Channels</a:t>
            </a:r>
            <a:endParaRPr lang="zh-CN" altLang="en-US" sz="36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A79A1D9-6EF0-4AB4-9801-0151DDC0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637" y="1834121"/>
            <a:ext cx="5487017" cy="9025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9ADD66-65A8-4E9C-99C4-2475E164E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261" y="2899003"/>
            <a:ext cx="5646393" cy="8841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E0318F4-76D6-4246-940A-E0FF9D2D1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261" y="4202210"/>
            <a:ext cx="5065637" cy="9014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BE831F7-7328-44D6-80F0-7DE56B98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629" y="1074536"/>
            <a:ext cx="1913450" cy="5685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0C3104-D803-4C3C-92AA-D8B445947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581" y="1129676"/>
            <a:ext cx="1651820" cy="4925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2F4414-C07C-4F3E-B187-D0D2B05EB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167" y="4559411"/>
            <a:ext cx="2463903" cy="143365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D45E699-70A7-4502-BE6B-736529E78F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9323" y="5176658"/>
            <a:ext cx="7499554" cy="6838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065A59D-03D8-4A9F-81D7-A8AADC392C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6491" y="3783157"/>
            <a:ext cx="2706022" cy="52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10095D-65B0-43A0-A178-763E2BB1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32" y="1927124"/>
            <a:ext cx="5116820" cy="346095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82A2ADC-87E3-40D1-985C-378B1C0D972D}"/>
              </a:ext>
            </a:extLst>
          </p:cNvPr>
          <p:cNvSpPr txBox="1"/>
          <p:nvPr/>
        </p:nvSpPr>
        <p:spPr>
          <a:xfrm>
            <a:off x="9639156" y="5889056"/>
            <a:ext cx="1730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effectLst/>
                <a:latin typeface="LMSans9-Regular"/>
              </a:rPr>
              <a:t>1912.00422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6D0D284-01EE-45F7-BDD2-69EBB565EE9C}"/>
              </a:ext>
            </a:extLst>
          </p:cNvPr>
          <p:cNvSpPr txBox="1"/>
          <p:nvPr/>
        </p:nvSpPr>
        <p:spPr>
          <a:xfrm>
            <a:off x="7472517" y="0"/>
            <a:ext cx="4719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effectLst/>
                <a:latin typeface="Times-Bold2"/>
              </a:rPr>
              <a:t>Visible decay BR</a:t>
            </a:r>
            <a:endParaRPr lang="zh-CN" altLang="en-US" sz="3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5E44439-8CBA-4C94-B0B2-6D276853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7124"/>
            <a:ext cx="6816831" cy="332412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BBFFC-BFED-448D-809D-25A38D97B498}"/>
              </a:ext>
            </a:extLst>
          </p:cNvPr>
          <p:cNvSpPr txBox="1"/>
          <p:nvPr/>
        </p:nvSpPr>
        <p:spPr>
          <a:xfrm>
            <a:off x="1229033" y="5750556"/>
            <a:ext cx="2015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latin typeface="LMSans9-Regular"/>
              </a:rPr>
              <a:t>1412.1485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08678F-F6D6-4BFE-848D-CA7BDD76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75" y="5441765"/>
            <a:ext cx="2901552" cy="3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B5802C4-9ACD-48F5-A4BB-D4AB82FD96FA}"/>
              </a:ext>
            </a:extLst>
          </p:cNvPr>
          <p:cNvSpPr txBox="1"/>
          <p:nvPr/>
        </p:nvSpPr>
        <p:spPr>
          <a:xfrm>
            <a:off x="3972395" y="159286"/>
            <a:ext cx="7797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effectLst/>
                <a:latin typeface="Times-Bold2"/>
              </a:rPr>
              <a:t>Existing limits on the massive </a:t>
            </a:r>
            <a:r>
              <a:rPr lang="en-US" altLang="zh-CN" sz="2800" b="1" dirty="0" smtClean="0">
                <a:solidFill>
                  <a:srgbClr val="000000"/>
                </a:solidFill>
                <a:effectLst/>
                <a:latin typeface="Times-Bold2"/>
              </a:rPr>
              <a:t>DP</a:t>
            </a:r>
            <a:r>
              <a:rPr lang="en-US" altLang="zh-CN" sz="2800" b="1" dirty="0">
                <a:solidFill>
                  <a:srgbClr val="000000"/>
                </a:solidFill>
                <a:latin typeface="Times-Bold2"/>
              </a:rPr>
              <a:t>(visible</a:t>
            </a:r>
            <a:r>
              <a:rPr lang="en-US" altLang="zh-CN" sz="2800" b="1" dirty="0" smtClean="0">
                <a:solidFill>
                  <a:srgbClr val="000000"/>
                </a:solidFill>
                <a:latin typeface="Times-Bold2"/>
              </a:rPr>
              <a:t>)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8FE2E8-C9C3-4911-B698-2190FB903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5" y="997535"/>
            <a:ext cx="7591046" cy="52553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FCAA1D5-5AD8-439F-869F-7ACAAE84C90F}"/>
              </a:ext>
            </a:extLst>
          </p:cNvPr>
          <p:cNvSpPr txBox="1"/>
          <p:nvPr/>
        </p:nvSpPr>
        <p:spPr>
          <a:xfrm>
            <a:off x="7027606" y="1521168"/>
            <a:ext cx="4388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effectLst/>
                <a:latin typeface="Times-Roman3"/>
              </a:rPr>
              <a:t>From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Times-Roman3"/>
              </a:rPr>
              <a:t>di-lepton searches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C0EAFF-CC87-485D-8C25-3B4DFCDCF9C6}"/>
              </a:ext>
            </a:extLst>
          </p:cNvPr>
          <p:cNvSpPr txBox="1"/>
          <p:nvPr/>
        </p:nvSpPr>
        <p:spPr>
          <a:xfrm>
            <a:off x="7027606" y="2321223"/>
            <a:ext cx="49185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B050"/>
                </a:solidFill>
                <a:effectLst/>
                <a:latin typeface="Times-Roman3"/>
              </a:rPr>
              <a:t>Colliders: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-Roman3"/>
              </a:rPr>
              <a:t>Electron colliders: KLOE,</a:t>
            </a:r>
            <a:r>
              <a:rPr lang="zh-CN" altLang="en-US" dirty="0">
                <a:solidFill>
                  <a:srgbClr val="000000"/>
                </a:solidFill>
                <a:latin typeface="Times-Roman3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-Roman3"/>
              </a:rPr>
              <a:t>BaBar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, BESIII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-Roman3"/>
              </a:rPr>
              <a:t>LHC: </a:t>
            </a:r>
            <a:r>
              <a:rPr lang="en-US" altLang="zh-CN" dirty="0" err="1">
                <a:solidFill>
                  <a:srgbClr val="000000"/>
                </a:solidFill>
                <a:latin typeface="Times-Roman3"/>
              </a:rPr>
              <a:t>LHCb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, CMS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rgbClr val="00B050"/>
                </a:solidFill>
                <a:latin typeface="Times-Roman3"/>
              </a:rPr>
              <a:t>Fix target: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A1, NA48/2</a:t>
            </a:r>
          </a:p>
          <a:p>
            <a:endParaRPr lang="en-US" altLang="zh-CN" dirty="0">
              <a:solidFill>
                <a:srgbClr val="000000"/>
              </a:solidFill>
              <a:latin typeface="Times-Roman3"/>
            </a:endParaRPr>
          </a:p>
          <a:p>
            <a:r>
              <a:rPr lang="en-US" altLang="zh-CN" dirty="0" smtClean="0">
                <a:solidFill>
                  <a:srgbClr val="00B050"/>
                </a:solidFill>
                <a:latin typeface="Times-Roman3"/>
              </a:rPr>
              <a:t>Beam dump</a:t>
            </a:r>
            <a:r>
              <a:rPr lang="en-US" altLang="zh-CN" dirty="0">
                <a:solidFill>
                  <a:srgbClr val="00B050"/>
                </a:solidFill>
                <a:latin typeface="Times-Roman3"/>
              </a:rPr>
              <a:t>: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E774, E141, E137, </a:t>
            </a:r>
            <a:r>
              <a:rPr lang="el-GR" altLang="zh-CN" dirty="0">
                <a:solidFill>
                  <a:srgbClr val="000000"/>
                </a:solidFill>
                <a:latin typeface="Times-Roman3"/>
              </a:rPr>
              <a:t>ν-</a:t>
            </a:r>
            <a:r>
              <a:rPr lang="en-US" altLang="zh-CN" dirty="0" err="1" smtClean="0">
                <a:solidFill>
                  <a:srgbClr val="000000"/>
                </a:solidFill>
                <a:latin typeface="Times-Roman3"/>
              </a:rPr>
              <a:t>Cal,CHARM</a:t>
            </a:r>
            <a:endParaRPr lang="zh-CN" altLang="en-US" dirty="0">
              <a:solidFill>
                <a:srgbClr val="000000"/>
              </a:solidFill>
              <a:latin typeface="Times-Roman3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08678F-F6D6-4BFE-848D-CA7BDD76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922" y="971886"/>
            <a:ext cx="2901552" cy="3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A4D5FE-81B0-4355-A6AA-0D12B1E80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26" y="1160205"/>
            <a:ext cx="5136775" cy="12585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67582B-751F-4873-BA66-0F2FC6D75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6" y="2517059"/>
            <a:ext cx="5024284" cy="3167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E46AC9-F065-4F19-B73C-EEE7B7E62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240" y="1108678"/>
            <a:ext cx="5740191" cy="457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7A9F8A5-7E51-4F02-A8FC-7F0B671B7517}"/>
              </a:ext>
            </a:extLst>
          </p:cNvPr>
          <p:cNvSpPr txBox="1"/>
          <p:nvPr/>
        </p:nvSpPr>
        <p:spPr>
          <a:xfrm>
            <a:off x="3769569" y="78658"/>
            <a:ext cx="7875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effectLst/>
                <a:latin typeface="Times-Bold2"/>
              </a:rPr>
              <a:t>DP at electron colliders (visible)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579922-0B1F-4B8A-8EAD-4235B781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28" y="1448327"/>
            <a:ext cx="3257904" cy="24678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9E8D85-8FD5-4481-9DCF-FD046D0AA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542" y="1538309"/>
            <a:ext cx="2106834" cy="6885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352D652-5C60-458C-BFDA-7003D2EA3536}"/>
              </a:ext>
            </a:extLst>
          </p:cNvPr>
          <p:cNvSpPr txBox="1"/>
          <p:nvPr/>
        </p:nvSpPr>
        <p:spPr>
          <a:xfrm>
            <a:off x="5720549" y="925107"/>
            <a:ext cx="5124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Initial State Radiation </a:t>
            </a:r>
            <a:r>
              <a:rPr lang="en-US" altLang="zh-CN" sz="2800" b="1" dirty="0"/>
              <a:t>P</a:t>
            </a:r>
            <a:r>
              <a:rPr lang="zh-CN" altLang="en-US" sz="2800" b="1" dirty="0"/>
              <a:t>rocess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4A6FB8-210D-4EF6-9CA7-1D988C7CB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549" y="2406103"/>
            <a:ext cx="4566959" cy="20880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F3053E9-0D64-40A5-BF91-93E7A19C8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04" y="4282572"/>
            <a:ext cx="2593672" cy="15123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B2ED3CC-DABD-41DC-ACE1-BCEEED682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830" y="4654803"/>
            <a:ext cx="5211678" cy="16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4DBC04B-741D-4467-BB61-B491E06C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96" y="1179243"/>
            <a:ext cx="6356303" cy="4273651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C70B0BEE-B447-4375-9474-81473A82AC02}"/>
              </a:ext>
            </a:extLst>
          </p:cNvPr>
          <p:cNvSpPr/>
          <p:nvPr/>
        </p:nvSpPr>
        <p:spPr>
          <a:xfrm>
            <a:off x="5879690" y="2912945"/>
            <a:ext cx="1042220" cy="5160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35434DE-7F73-444A-B3E5-17E138EC543A}"/>
              </a:ext>
            </a:extLst>
          </p:cNvPr>
          <p:cNvSpPr/>
          <p:nvPr/>
        </p:nvSpPr>
        <p:spPr>
          <a:xfrm rot="16200000">
            <a:off x="5520360" y="2280630"/>
            <a:ext cx="2680198" cy="5260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6B23C48-2C2A-4649-B5CE-E3F1D39A8E3C}"/>
              </a:ext>
            </a:extLst>
          </p:cNvPr>
          <p:cNvSpPr/>
          <p:nvPr/>
        </p:nvSpPr>
        <p:spPr>
          <a:xfrm>
            <a:off x="7369278" y="1168783"/>
            <a:ext cx="688257" cy="31764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F3BC11C-7D34-46FA-B789-F3337A9E8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221" y="5342576"/>
            <a:ext cx="6153457" cy="86831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7A9F8A5-7E51-4F02-A8FC-7F0B671B7517}"/>
              </a:ext>
            </a:extLst>
          </p:cNvPr>
          <p:cNvSpPr txBox="1"/>
          <p:nvPr/>
        </p:nvSpPr>
        <p:spPr>
          <a:xfrm>
            <a:off x="3769569" y="78658"/>
            <a:ext cx="7875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effectLst/>
                <a:latin typeface="Times-Bold2"/>
              </a:rPr>
              <a:t>DP at electron colliders (visible)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316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AE53D2-BB6D-4A46-9B59-40579610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553" y="3322532"/>
            <a:ext cx="7499744" cy="13586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B9D96-36D1-4E0A-9864-8D19B037A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25" y="4887194"/>
            <a:ext cx="7734912" cy="11589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64C3D8-7247-49F0-BD3A-6B18453CB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14" y="1065323"/>
            <a:ext cx="4953000" cy="9239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CEFB818-47A2-46A5-A916-B9370B4F4B7E}"/>
              </a:ext>
            </a:extLst>
          </p:cNvPr>
          <p:cNvSpPr txBox="1"/>
          <p:nvPr/>
        </p:nvSpPr>
        <p:spPr>
          <a:xfrm>
            <a:off x="6247811" y="94177"/>
            <a:ext cx="5261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effectLst/>
                <a:latin typeface="Times-Bold2"/>
              </a:rPr>
              <a:t>DP at LHC (visible)</a:t>
            </a:r>
            <a:endParaRPr lang="zh-CN" altLang="en-US" sz="3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6185324-87B1-476D-8FFB-015F0C22B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14" y="2573745"/>
            <a:ext cx="2933700" cy="2095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F12370-EA0C-4C2D-BB2F-C163004EB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25" y="1850844"/>
            <a:ext cx="7432772" cy="12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02FCE6-4031-46C5-968D-A8A7FFA51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6" y="909878"/>
            <a:ext cx="11769213" cy="42940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838CCC-8614-4984-BF51-0F6CE5807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504" y="5203932"/>
            <a:ext cx="7593398" cy="113777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CEFB818-47A2-46A5-A916-B9370B4F4B7E}"/>
              </a:ext>
            </a:extLst>
          </p:cNvPr>
          <p:cNvSpPr txBox="1"/>
          <p:nvPr/>
        </p:nvSpPr>
        <p:spPr>
          <a:xfrm>
            <a:off x="6247811" y="94177"/>
            <a:ext cx="5261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effectLst/>
                <a:latin typeface="Times-Bold2"/>
              </a:rPr>
              <a:t>DP at LHC (visible)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544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09" y="1800413"/>
            <a:ext cx="3124978" cy="21666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20" y="1565766"/>
            <a:ext cx="4656380" cy="30340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61924" y="4738501"/>
            <a:ext cx="9629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å¾®è½¯é›…é»‘"/>
              </a:rPr>
              <a:t>Search for Dark Photons in Rare Z Boson Decays with the ATLAS Detector</a:t>
            </a:r>
            <a:r>
              <a:rPr lang="en-US" altLang="zh-CN" dirty="0" smtClean="0">
                <a:solidFill>
                  <a:srgbClr val="333333"/>
                </a:solidFill>
                <a:latin typeface="å¾®è½¯é›…é»‘"/>
              </a:rPr>
              <a:t>,</a:t>
            </a:r>
          </a:p>
          <a:p>
            <a:r>
              <a:rPr lang="en-US" altLang="zh-CN" dirty="0" smtClean="0">
                <a:solidFill>
                  <a:srgbClr val="333333"/>
                </a:solidFill>
                <a:latin typeface="å¾®è½¯é›…é»‘"/>
              </a:rPr>
              <a:t>Phys</a:t>
            </a:r>
            <a:r>
              <a:rPr lang="en-US" altLang="zh-CN" dirty="0">
                <a:solidFill>
                  <a:srgbClr val="333333"/>
                </a:solidFill>
                <a:latin typeface="å¾®è½¯é›…é»‘"/>
              </a:rPr>
              <a:t>. Rev. Lett. </a:t>
            </a:r>
            <a:r>
              <a:rPr lang="en-US" altLang="zh-CN" dirty="0" smtClean="0">
                <a:solidFill>
                  <a:srgbClr val="333333"/>
                </a:solidFill>
                <a:latin typeface="å¾®è½¯é›…é»‘"/>
              </a:rPr>
              <a:t>131, 251801,</a:t>
            </a:r>
            <a:r>
              <a:rPr lang="en-US" altLang="zh-CN" u="sng" dirty="0" smtClean="0">
                <a:solidFill>
                  <a:srgbClr val="1E50A2"/>
                </a:solidFill>
                <a:latin typeface="å¾®è½¯é›…é»‘"/>
                <a:hlinkClick r:id="rId4"/>
              </a:rPr>
              <a:t>https</a:t>
            </a:r>
            <a:r>
              <a:rPr lang="en-US" altLang="zh-CN" u="sng" dirty="0">
                <a:solidFill>
                  <a:srgbClr val="1E50A2"/>
                </a:solidFill>
                <a:latin typeface="å¾®è½¯é›…é»‘"/>
                <a:hlinkClick r:id="rId4"/>
              </a:rPr>
              <a:t>://doi.org/10.1103/PhysRevLett.131.251801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936151" y="552352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å¾®è½¯é›…é»‘"/>
              </a:rPr>
              <a:t>中国</a:t>
            </a:r>
            <a:r>
              <a:rPr lang="zh-CN" altLang="en-US" dirty="0" smtClean="0">
                <a:solidFill>
                  <a:srgbClr val="333333"/>
                </a:solidFill>
                <a:latin typeface="å¾®è½¯é›…é»‘"/>
              </a:rPr>
              <a:t>科大</a:t>
            </a:r>
            <a:r>
              <a:rPr lang="en-US" altLang="zh-CN" dirty="0" smtClean="0">
                <a:solidFill>
                  <a:srgbClr val="333333"/>
                </a:solidFill>
                <a:latin typeface="å¾®è½¯é›…é»‘"/>
              </a:rPr>
              <a:t>ATLAS</a:t>
            </a:r>
            <a:r>
              <a:rPr lang="zh-CN" altLang="en-US" dirty="0">
                <a:solidFill>
                  <a:srgbClr val="333333"/>
                </a:solidFill>
                <a:latin typeface="å¾®è½¯é›…é»‘"/>
              </a:rPr>
              <a:t>国际合作组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03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99D2FC-539C-452C-B997-8E139E6DA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9" y="1287904"/>
            <a:ext cx="3188947" cy="13164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7EAD4F-10E3-4E9D-9979-A90310CB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07" y="1287904"/>
            <a:ext cx="6994027" cy="14033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985AB7-2A34-45A9-BC4B-9665B4E84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28" y="3067075"/>
            <a:ext cx="4344565" cy="14839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8088B37-C192-4431-ABD8-07C884896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407" y="3371876"/>
            <a:ext cx="7300579" cy="104379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E2D6702-9C5F-4639-B489-715EAFFD49A8}"/>
              </a:ext>
            </a:extLst>
          </p:cNvPr>
          <p:cNvSpPr txBox="1"/>
          <p:nvPr/>
        </p:nvSpPr>
        <p:spPr>
          <a:xfrm>
            <a:off x="3872012" y="70811"/>
            <a:ext cx="7655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effectLst/>
                <a:latin typeface="Times-Bold2"/>
              </a:rPr>
              <a:t>DP at Fix-Target/Beam-Dump (visible)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130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7D59E0B-9D9C-4661-BC55-CCB1AFF3A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095" y="901068"/>
            <a:ext cx="8900304" cy="5472228"/>
          </a:xfrm>
          <a:prstGeom prst="rect">
            <a:avLst/>
          </a:prstGeom>
        </p:spPr>
      </p:pic>
      <p:sp>
        <p:nvSpPr>
          <p:cNvPr id="4" name="思想气泡: 云 3">
            <a:extLst>
              <a:ext uri="{FF2B5EF4-FFF2-40B4-BE49-F238E27FC236}">
                <a16:creationId xmlns:a16="http://schemas.microsoft.com/office/drawing/2014/main" id="{29A605FD-451A-4CA3-A89D-44D645CAE8D4}"/>
              </a:ext>
            </a:extLst>
          </p:cNvPr>
          <p:cNvSpPr/>
          <p:nvPr/>
        </p:nvSpPr>
        <p:spPr>
          <a:xfrm>
            <a:off x="5732205" y="98323"/>
            <a:ext cx="4119718" cy="1465006"/>
          </a:xfrm>
          <a:prstGeom prst="cloudCallo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92D050"/>
                </a:solidFill>
              </a:rPr>
              <a:t>我标准模型所向披靡</a:t>
            </a:r>
          </a:p>
        </p:txBody>
      </p:sp>
    </p:spTree>
    <p:extLst>
      <p:ext uri="{BB962C8B-B14F-4D97-AF65-F5344CB8AC3E}">
        <p14:creationId xmlns:p14="http://schemas.microsoft.com/office/powerpoint/2010/main" val="210271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8391157-3BAD-4E2B-AB11-B97FE58E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4" y="1150373"/>
            <a:ext cx="6705392" cy="48013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618E412-4038-44DC-9B0F-466054ACEE2F}"/>
              </a:ext>
            </a:extLst>
          </p:cNvPr>
          <p:cNvSpPr txBox="1"/>
          <p:nvPr/>
        </p:nvSpPr>
        <p:spPr>
          <a:xfrm>
            <a:off x="6705600" y="1323311"/>
            <a:ext cx="52049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Belle-II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20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 at 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Times-Roman3"/>
              </a:rPr>
              <a:t>SuperKEKb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; 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Times-Roman3"/>
              </a:rPr>
              <a:t>LHCb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 upgrade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21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, 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22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 at the LHC; NA62 in dump mode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23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 and NA64(e)</a:t>
            </a:r>
            <a:r>
              <a:rPr lang="en-US" altLang="zh-CN" sz="2400" baseline="30000" dirty="0">
                <a:solidFill>
                  <a:srgbClr val="000000"/>
                </a:solidFill>
                <a:effectLst/>
                <a:latin typeface="Times-Roman3"/>
              </a:rPr>
              <a:t>++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MTSYN3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24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 at the SPS; FASER and FASER2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25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 at the LHC; 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Times-Roman3"/>
              </a:rPr>
              <a:t>SeaQuest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26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 at Fermilab; HPS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27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 at JLAB; an NA64-like experiment at AWAKE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28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], MESA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29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, 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30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]. For ATLAS/CMS during the HL-LHC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31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 and future FCC-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Times-Roman3"/>
              </a:rPr>
              <a:t>ee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32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], 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Times-Roman3"/>
              </a:rPr>
              <a:t>LHeC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/FCC-eh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33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], and FCC-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Times-Roman3"/>
              </a:rPr>
              <a:t>hh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 [</a:t>
            </a:r>
            <a:r>
              <a:rPr lang="en-US" altLang="zh-CN" sz="2400" dirty="0">
                <a:solidFill>
                  <a:srgbClr val="0000FF"/>
                </a:solidFill>
                <a:effectLst/>
                <a:latin typeface="Times-Roman3"/>
              </a:rPr>
              <a:t>31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-Roman3"/>
              </a:rPr>
              <a:t>]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5802C4-9ACD-48F5-A4BB-D4AB82FD96FA}"/>
              </a:ext>
            </a:extLst>
          </p:cNvPr>
          <p:cNvSpPr txBox="1"/>
          <p:nvPr/>
        </p:nvSpPr>
        <p:spPr>
          <a:xfrm>
            <a:off x="3972395" y="159286"/>
            <a:ext cx="7797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Times-Bold2"/>
              </a:rPr>
              <a:t>Projection on </a:t>
            </a:r>
            <a:r>
              <a:rPr lang="en-US" altLang="zh-CN" sz="2800" b="1" dirty="0">
                <a:solidFill>
                  <a:srgbClr val="000000"/>
                </a:solidFill>
                <a:effectLst/>
                <a:latin typeface="Times-Bold2"/>
              </a:rPr>
              <a:t>the massive </a:t>
            </a:r>
            <a:r>
              <a:rPr lang="en-US" altLang="zh-CN" sz="2800" b="1" dirty="0" smtClean="0">
                <a:solidFill>
                  <a:srgbClr val="000000"/>
                </a:solidFill>
                <a:effectLst/>
                <a:latin typeface="Times-Bold2"/>
              </a:rPr>
              <a:t>DP</a:t>
            </a:r>
            <a:r>
              <a:rPr lang="en-US" altLang="zh-CN" sz="2800" b="1" dirty="0">
                <a:solidFill>
                  <a:srgbClr val="000000"/>
                </a:solidFill>
                <a:latin typeface="Times-Bold2"/>
              </a:rPr>
              <a:t>(visible</a:t>
            </a:r>
            <a:r>
              <a:rPr lang="en-US" altLang="zh-CN" sz="2800" b="1" dirty="0" smtClean="0">
                <a:solidFill>
                  <a:srgbClr val="000000"/>
                </a:solidFill>
                <a:latin typeface="Times-Bold2"/>
              </a:rPr>
              <a:t>)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417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C4F40B8-5F95-4812-BBCB-56C347C3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4" y="1682721"/>
            <a:ext cx="4925962" cy="90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12BF295-D888-443B-9633-C344B904E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74" y="2661036"/>
            <a:ext cx="4817806" cy="18596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095764B-E701-4712-826D-800C50B13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237" y="1682721"/>
            <a:ext cx="5285891" cy="317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DA13BED-243C-46BE-8A82-7672772081DA}"/>
              </a:ext>
            </a:extLst>
          </p:cNvPr>
          <p:cNvSpPr txBox="1"/>
          <p:nvPr/>
        </p:nvSpPr>
        <p:spPr>
          <a:xfrm>
            <a:off x="68826" y="5986953"/>
            <a:ext cx="121231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Chen, </a:t>
            </a:r>
            <a:r>
              <a:rPr lang="en-US" altLang="zh-CN" sz="1600" b="1" dirty="0" err="1"/>
              <a:t>Liangwen</a:t>
            </a:r>
            <a:r>
              <a:rPr lang="en-US" altLang="zh-CN" sz="1600" b="1" dirty="0"/>
              <a:t>; Du, </a:t>
            </a:r>
            <a:r>
              <a:rPr lang="en-US" altLang="zh-CN" sz="1600" b="1" dirty="0" err="1"/>
              <a:t>Mingxuan</a:t>
            </a:r>
            <a:r>
              <a:rPr lang="en-US" altLang="zh-CN" sz="1600" b="1" dirty="0"/>
              <a:t>; Sun, </a:t>
            </a:r>
            <a:r>
              <a:rPr lang="en-US" altLang="zh-CN" sz="1600" b="1" dirty="0" err="1"/>
              <a:t>Zhiyu</a:t>
            </a:r>
            <a:r>
              <a:rPr lang="en-US" altLang="zh-CN" sz="1600" b="1" dirty="0"/>
              <a:t>; Wang, Zeren Simon; </a:t>
            </a:r>
            <a:r>
              <a:rPr lang="en-US" altLang="zh-CN" sz="1600" b="1" dirty="0" err="1"/>
              <a:t>Xie</a:t>
            </a:r>
            <a:r>
              <a:rPr lang="en-US" altLang="zh-CN" sz="1600" b="1" dirty="0"/>
              <a:t>, Fang; </a:t>
            </a:r>
            <a:r>
              <a:rPr lang="en-US" altLang="zh-CN" sz="1600" b="1" dirty="0" err="1"/>
              <a:t>Xie</a:t>
            </a:r>
            <a:r>
              <a:rPr lang="en-US" altLang="zh-CN" sz="1600" b="1" dirty="0"/>
              <a:t>, Ju-Jun; Yang, Lei; Yu, Pei; </a:t>
            </a:r>
            <a:r>
              <a:rPr lang="en-US" altLang="zh-CN" sz="1600" b="1" dirty="0">
                <a:solidFill>
                  <a:srgbClr val="00B050"/>
                </a:solidFill>
              </a:rPr>
              <a:t>Zhang, Yu  </a:t>
            </a:r>
            <a:r>
              <a:rPr lang="zh-CN" altLang="en-US" sz="1600" b="1" dirty="0"/>
              <a:t>2412.09132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154720-B864-4720-8042-79082A9E3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07" y="945450"/>
            <a:ext cx="5161935" cy="1507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CCD70E-C1F8-4C61-8B23-E6DF71F3C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475" y="912107"/>
            <a:ext cx="4759402" cy="43409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AEFF21-41F9-4EF5-856E-A70D8D1B2572}"/>
              </a:ext>
            </a:extLst>
          </p:cNvPr>
          <p:cNvSpPr txBox="1"/>
          <p:nvPr/>
        </p:nvSpPr>
        <p:spPr>
          <a:xfrm>
            <a:off x="352083" y="2470667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The proposed location of the detector is displayed in Fig</a:t>
            </a:r>
            <a:r>
              <a:rPr lang="en-US" altLang="zh-CN" sz="2400" dirty="0" err="1"/>
              <a:t>ure</a:t>
            </a:r>
            <a:r>
              <a:rPr lang="zh-CN" altLang="en-US" sz="2400" dirty="0"/>
              <a:t> as a red circle with a star inside. The detector is to be placed 10 m behind the beam dump. If a shorterdistance is taken, we expect larger acceptance rates of the detector to the LLPs but also higher levels of background events. For the HIAF-BDE, we assume similardesigns and locations of the detector behind the dump.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89E6E7-258F-4AB7-9F7F-839749B394BB}"/>
              </a:ext>
            </a:extLst>
          </p:cNvPr>
          <p:cNvSpPr txBox="1"/>
          <p:nvPr/>
        </p:nvSpPr>
        <p:spPr>
          <a:xfrm>
            <a:off x="3913240" y="78658"/>
            <a:ext cx="7777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effectLst/>
                <a:latin typeface="Times-Bold2"/>
              </a:rPr>
              <a:t>A beam-dump experiment at </a:t>
            </a:r>
            <a:r>
              <a:rPr lang="en-US" altLang="zh-CN" sz="3600" b="1" dirty="0" err="1">
                <a:solidFill>
                  <a:srgbClr val="000000"/>
                </a:solidFill>
                <a:effectLst/>
                <a:latin typeface="Times-Bold2"/>
              </a:rPr>
              <a:t>CiADS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690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FF8B6A-BE6F-4203-8AD6-3665C2827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672" y="908524"/>
            <a:ext cx="3876229" cy="22879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A1148C-D365-4F76-8AC4-D0FB1E11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536" y="1301278"/>
            <a:ext cx="2024189" cy="15024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D917A77-C7E2-4736-B882-A56483743D67}"/>
              </a:ext>
            </a:extLst>
          </p:cNvPr>
          <p:cNvSpPr txBox="1"/>
          <p:nvPr/>
        </p:nvSpPr>
        <p:spPr>
          <a:xfrm>
            <a:off x="1247843" y="964272"/>
            <a:ext cx="259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Meson decays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764323F-F95E-4723-B0E5-82D82F83B920}"/>
              </a:ext>
            </a:extLst>
          </p:cNvPr>
          <p:cNvSpPr txBox="1"/>
          <p:nvPr/>
        </p:nvSpPr>
        <p:spPr>
          <a:xfrm>
            <a:off x="6391360" y="964272"/>
            <a:ext cx="2910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Proton bremsstrahlung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4DD99C5-39C8-465A-8734-710423D37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993" y="3140775"/>
            <a:ext cx="9016181" cy="293536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089E6E7-258F-4AB7-9F7F-839749B394BB}"/>
              </a:ext>
            </a:extLst>
          </p:cNvPr>
          <p:cNvSpPr txBox="1"/>
          <p:nvPr/>
        </p:nvSpPr>
        <p:spPr>
          <a:xfrm>
            <a:off x="5287347" y="70525"/>
            <a:ext cx="5878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effectLst/>
                <a:latin typeface="Times-Bold2"/>
              </a:rPr>
              <a:t>DP searches at </a:t>
            </a:r>
            <a:r>
              <a:rPr lang="en-US" altLang="zh-CN" sz="3600" b="1" dirty="0" err="1" smtClean="0">
                <a:solidFill>
                  <a:srgbClr val="000000"/>
                </a:solidFill>
                <a:effectLst/>
                <a:latin typeface="Times-Bold2"/>
              </a:rPr>
              <a:t>CiADS</a:t>
            </a:r>
            <a:r>
              <a:rPr lang="en-US" altLang="zh-CN" sz="3600" b="1" dirty="0" smtClean="0">
                <a:solidFill>
                  <a:srgbClr val="000000"/>
                </a:solidFill>
                <a:effectLst/>
                <a:latin typeface="Times-Bold2"/>
              </a:rPr>
              <a:t>-BD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572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49111F-6A21-4616-9A40-3387D7943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76" y="1331810"/>
            <a:ext cx="4788046" cy="41943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D08478-404A-46F5-9FA3-78E30474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45" y="1439965"/>
            <a:ext cx="5016163" cy="419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52B002C-59F2-4619-BCEE-CC22A8BE2E50}"/>
              </a:ext>
            </a:extLst>
          </p:cNvPr>
          <p:cNvSpPr txBox="1"/>
          <p:nvPr/>
        </p:nvSpPr>
        <p:spPr>
          <a:xfrm>
            <a:off x="4376508" y="161291"/>
            <a:ext cx="7214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effectLst/>
                <a:latin typeface="Times-Bold2"/>
              </a:rPr>
              <a:t>Existing limits on the massive DP </a:t>
            </a:r>
            <a:r>
              <a:rPr lang="en-US" altLang="zh-CN" sz="2400" b="1" dirty="0">
                <a:solidFill>
                  <a:srgbClr val="000000"/>
                </a:solidFill>
                <a:latin typeface="Times-Bold2"/>
              </a:rPr>
              <a:t>(invisible)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D471A01-45C8-4CBD-91C3-01C58108EE8A}"/>
              </a:ext>
            </a:extLst>
          </p:cNvPr>
          <p:cNvSpPr txBox="1"/>
          <p:nvPr/>
        </p:nvSpPr>
        <p:spPr>
          <a:xfrm>
            <a:off x="7280127" y="1396018"/>
            <a:ext cx="3633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zh-CN" sz="2400" dirty="0" smtClean="0">
                <a:solidFill>
                  <a:srgbClr val="000000"/>
                </a:solidFill>
                <a:latin typeface="Times-Roman3"/>
              </a:rPr>
              <a:t>Kaon </a:t>
            </a:r>
            <a:r>
              <a:rPr lang="pt-BR" altLang="zh-CN" sz="2400" dirty="0">
                <a:solidFill>
                  <a:srgbClr val="000000"/>
                </a:solidFill>
                <a:latin typeface="Times-Roman3"/>
              </a:rPr>
              <a:t>decay </a:t>
            </a:r>
            <a:r>
              <a:rPr lang="pt-BR" altLang="zh-CN" sz="2400" dirty="0">
                <a:solidFill>
                  <a:srgbClr val="000000"/>
                </a:solidFill>
                <a:latin typeface="Times-Roman3"/>
              </a:rPr>
              <a:t>experiments: </a:t>
            </a:r>
          </a:p>
          <a:p>
            <a:r>
              <a:rPr lang="pt-BR" altLang="zh-CN" sz="2400" dirty="0" smtClean="0">
                <a:solidFill>
                  <a:srgbClr val="000000"/>
                </a:solidFill>
                <a:latin typeface="Times-Roman3"/>
              </a:rPr>
              <a:t>E787</a:t>
            </a:r>
            <a:r>
              <a:rPr lang="pt-BR" altLang="zh-CN" sz="2400" dirty="0">
                <a:solidFill>
                  <a:srgbClr val="000000"/>
                </a:solidFill>
                <a:latin typeface="Times-Roman3"/>
              </a:rPr>
              <a:t>, </a:t>
            </a:r>
            <a:r>
              <a:rPr lang="pt-BR" altLang="zh-CN" sz="2400" dirty="0" smtClean="0">
                <a:solidFill>
                  <a:srgbClr val="000000"/>
                </a:solidFill>
                <a:latin typeface="Times-Roman3"/>
              </a:rPr>
              <a:t>E949</a:t>
            </a:r>
            <a:r>
              <a:rPr lang="pt-BR" altLang="zh-CN" sz="2400" dirty="0">
                <a:solidFill>
                  <a:srgbClr val="000000"/>
                </a:solidFill>
                <a:latin typeface="Times-Roman3"/>
              </a:rPr>
              <a:t>, </a:t>
            </a:r>
            <a:r>
              <a:rPr lang="pt-BR" altLang="zh-CN" sz="2400" dirty="0" smtClean="0">
                <a:solidFill>
                  <a:srgbClr val="000000"/>
                </a:solidFill>
                <a:latin typeface="Times-Roman3"/>
              </a:rPr>
              <a:t>NA62 </a:t>
            </a:r>
            <a:endParaRPr lang="pt-BR" altLang="zh-CN" sz="2400" dirty="0">
              <a:solidFill>
                <a:srgbClr val="000000"/>
              </a:solidFill>
              <a:latin typeface="Times-Roman3"/>
            </a:endParaRPr>
          </a:p>
          <a:p>
            <a:r>
              <a:rPr lang="en-US" altLang="zh-CN" sz="2400" dirty="0" smtClean="0">
                <a:solidFill>
                  <a:srgbClr val="000000"/>
                </a:solidFill>
                <a:latin typeface="Times-Roman3"/>
              </a:rPr>
              <a:t>B</a:t>
            </a:r>
            <a:r>
              <a:rPr lang="pt-BR" altLang="zh-CN" sz="2400" dirty="0">
                <a:solidFill>
                  <a:srgbClr val="000000"/>
                </a:solidFill>
                <a:latin typeface="Times-Roman3"/>
              </a:rPr>
              <a:t>aBar </a:t>
            </a:r>
            <a:endParaRPr lang="pt-BR" altLang="zh-CN" sz="2400" dirty="0">
              <a:solidFill>
                <a:srgbClr val="000000"/>
              </a:solidFill>
              <a:latin typeface="Times-Roman3"/>
            </a:endParaRPr>
          </a:p>
          <a:p>
            <a:r>
              <a:rPr lang="pt-BR" altLang="zh-CN" sz="2400" dirty="0" smtClean="0">
                <a:solidFill>
                  <a:srgbClr val="000000"/>
                </a:solidFill>
                <a:latin typeface="Times-Roman3"/>
              </a:rPr>
              <a:t>NA64(e</a:t>
            </a:r>
            <a:r>
              <a:rPr lang="pt-BR" altLang="zh-CN" sz="2400" dirty="0">
                <a:solidFill>
                  <a:srgbClr val="000000"/>
                </a:solidFill>
                <a:latin typeface="Times-Roman3"/>
              </a:rPr>
              <a:t>)</a:t>
            </a:r>
            <a:endParaRPr lang="zh-CN" altLang="en-US" sz="2400" dirty="0">
              <a:solidFill>
                <a:srgbClr val="000000"/>
              </a:solidFill>
              <a:latin typeface="Times-Roman3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方程">
                <a:extLst>
                  <a:ext uri="{FF2B5EF4-FFF2-40B4-BE49-F238E27FC236}">
                    <a16:creationId xmlns:a16="http://schemas.microsoft.com/office/drawing/2014/main" id="{2DED309F-0488-4D64-9E2E-1C407FC335DB}"/>
                  </a:ext>
                </a:extLst>
              </p:cNvPr>
              <p:cNvSpPr txBox="1"/>
              <p:nvPr/>
            </p:nvSpPr>
            <p:spPr>
              <a:xfrm>
                <a:off x="7280127" y="988786"/>
                <a:ext cx="2393412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969" i="1">
                          <a:solidFill>
                            <a:srgbClr val="C82505"/>
                          </a:solidFill>
                          <a:latin typeface="Cambria Math" panose="02040503050406030204" pitchFamily="18" charset="0"/>
                        </a:rPr>
                        <m:t>Br</m:t>
                      </m:r>
                      <m:r>
                        <a:rPr sz="1969" i="1">
                          <a:solidFill>
                            <a:srgbClr val="C8250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969" i="1">
                              <a:solidFill>
                                <a:srgbClr val="C8250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969" i="1">
                              <a:solidFill>
                                <a:srgbClr val="C82505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sz="1969" i="1">
                              <a:solidFill>
                                <a:srgbClr val="C8250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1969" i="1">
                          <a:solidFill>
                            <a:srgbClr val="C82505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969" i="1">
                          <a:solidFill>
                            <a:srgbClr val="C82505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bar>
                        <m:barPr>
                          <m:pos m:val="top"/>
                          <m:ctrlPr>
                            <a:rPr sz="1969" i="1">
                              <a:solidFill>
                                <a:srgbClr val="C82505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1969" i="1">
                              <a:solidFill>
                                <a:srgbClr val="C82505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bar>
                      <m:r>
                        <a:rPr sz="1969" i="1">
                          <a:solidFill>
                            <a:srgbClr val="C82505"/>
                          </a:solidFill>
                          <a:latin typeface="Cambria Math" panose="02040503050406030204" pitchFamily="18" charset="0"/>
                        </a:rPr>
                        <m:t>)≃</m:t>
                      </m:r>
                      <m:r>
                        <a:rPr sz="1969" i="1">
                          <a:solidFill>
                            <a:srgbClr val="C82505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sz="1969" i="1">
                          <a:solidFill>
                            <a:srgbClr val="C82505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1969" dirty="0">
                  <a:solidFill>
                    <a:srgbClr val="C82506"/>
                  </a:solidFill>
                </a:endParaRPr>
              </a:p>
            </p:txBody>
          </p:sp>
        </mc:Choice>
        <mc:Fallback>
          <p:sp>
            <p:nvSpPr>
              <p:cNvPr id="7" name="方程">
                <a:extLst>
                  <a:ext uri="{FF2B5EF4-FFF2-40B4-BE49-F238E27FC236}">
                    <a16:creationId xmlns:a16="http://schemas.microsoft.com/office/drawing/2014/main" id="{2DED309F-0488-4D64-9E2E-1C407FC33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127" y="988786"/>
                <a:ext cx="2393412" cy="303032"/>
              </a:xfrm>
              <a:prstGeom prst="rect">
                <a:avLst/>
              </a:prstGeom>
              <a:blipFill>
                <a:blip r:embed="rId2"/>
                <a:stretch>
                  <a:fillRect l="-1781" t="-2000" r="-2290" b="-34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6849157A-B811-45D2-9070-3D1BAB9F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0" y="988786"/>
            <a:ext cx="7120627" cy="49308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60B4F4-A6C9-48E4-B0B2-81FF4AD7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127" y="3069879"/>
            <a:ext cx="4410933" cy="193674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51511" y="5187821"/>
            <a:ext cx="839755" cy="230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8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583558F8-74D5-4BEE-9C78-AE73CC958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42" y="1774684"/>
            <a:ext cx="4674664" cy="1877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92509A-23B0-46C3-BC21-E1D0F0CE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871" y="1036151"/>
            <a:ext cx="5589733" cy="386422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48864D84-1999-4E05-94D6-BBB39D0AC402}"/>
              </a:ext>
            </a:extLst>
          </p:cNvPr>
          <p:cNvSpPr/>
          <p:nvPr/>
        </p:nvSpPr>
        <p:spPr>
          <a:xfrm>
            <a:off x="10332719" y="1092899"/>
            <a:ext cx="1008112" cy="3153202"/>
          </a:xfrm>
          <a:prstGeom prst="ellipse">
            <a:avLst/>
          </a:prstGeom>
          <a:noFill/>
          <a:ln w="19050">
            <a:solidFill>
              <a:srgbClr val="821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4681726-AA12-486A-A540-106DCE890DBB}"/>
              </a:ext>
            </a:extLst>
          </p:cNvPr>
          <p:cNvSpPr txBox="1"/>
          <p:nvPr/>
        </p:nvSpPr>
        <p:spPr>
          <a:xfrm>
            <a:off x="7641926" y="5273096"/>
            <a:ext cx="2401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dirty="0">
                <a:solidFill>
                  <a:srgbClr val="0050B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BESIII, 2209.13893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A9F8A5-7E51-4F02-A8FC-7F0B671B7517}"/>
              </a:ext>
            </a:extLst>
          </p:cNvPr>
          <p:cNvSpPr txBox="1"/>
          <p:nvPr/>
        </p:nvSpPr>
        <p:spPr>
          <a:xfrm>
            <a:off x="3769569" y="78658"/>
            <a:ext cx="7875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effectLst/>
                <a:latin typeface="Times-Bold2"/>
              </a:rPr>
              <a:t>DP at electron colliders </a:t>
            </a:r>
            <a:r>
              <a:rPr lang="en-US" altLang="zh-CN" sz="3200" b="1" dirty="0" smtClean="0">
                <a:solidFill>
                  <a:srgbClr val="000000"/>
                </a:solidFill>
                <a:effectLst/>
                <a:latin typeface="Times-Bold2"/>
              </a:rPr>
              <a:t>(invisible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Times-Bold2"/>
              </a:rPr>
              <a:t>)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70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A0BF55-E87A-45D2-8930-DB87D79A5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3" y="1164262"/>
            <a:ext cx="6643806" cy="485527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084D613-D795-4B6C-AAEA-82690733EB2F}"/>
              </a:ext>
            </a:extLst>
          </p:cNvPr>
          <p:cNvSpPr txBox="1"/>
          <p:nvPr/>
        </p:nvSpPr>
        <p:spPr>
          <a:xfrm>
            <a:off x="6526552" y="1434112"/>
            <a:ext cx="34940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NA64(e</a:t>
            </a:r>
            <a:r>
              <a:rPr lang="en-US" altLang="zh-CN" sz="2400" dirty="0" smtClean="0">
                <a:solidFill>
                  <a:srgbClr val="000000"/>
                </a:solidFill>
                <a:latin typeface="Times-Roman3"/>
              </a:rPr>
              <a:t>)++: </a:t>
            </a:r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at the </a:t>
            </a:r>
            <a:r>
              <a:rPr lang="en-US" altLang="zh-CN" sz="2400" dirty="0" smtClean="0">
                <a:solidFill>
                  <a:srgbClr val="000000"/>
                </a:solidFill>
                <a:latin typeface="Times-Roman3"/>
              </a:rPr>
              <a:t>SPS</a:t>
            </a:r>
            <a:r>
              <a:rPr lang="zh-CN" altLang="en-US" sz="2400" dirty="0" smtClean="0">
                <a:solidFill>
                  <a:srgbClr val="000000"/>
                </a:solidFill>
                <a:latin typeface="Times-Roman3"/>
              </a:rPr>
              <a:t>；</a:t>
            </a:r>
            <a:endParaRPr lang="en-US" altLang="zh-CN" sz="2400" dirty="0" smtClean="0">
              <a:solidFill>
                <a:srgbClr val="000000"/>
              </a:solidFill>
              <a:latin typeface="Times-Roman3"/>
            </a:endParaRPr>
          </a:p>
          <a:p>
            <a:r>
              <a:rPr lang="en-US" altLang="zh-CN" sz="2400" dirty="0" smtClean="0">
                <a:solidFill>
                  <a:srgbClr val="000000"/>
                </a:solidFill>
                <a:latin typeface="Times-Roman3"/>
              </a:rPr>
              <a:t>electrons-on-target </a:t>
            </a:r>
            <a:endParaRPr lang="zh-CN" altLang="en-US" sz="2400" dirty="0">
              <a:solidFill>
                <a:srgbClr val="000000"/>
              </a:solidFill>
              <a:latin typeface="Times-Roman3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32A4AE3-0ECE-4A8C-A0DE-CAF139B1D778}"/>
              </a:ext>
            </a:extLst>
          </p:cNvPr>
          <p:cNvSpPr txBox="1"/>
          <p:nvPr/>
        </p:nvSpPr>
        <p:spPr>
          <a:xfrm>
            <a:off x="6526552" y="2399253"/>
            <a:ext cx="3198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KLEVER</a:t>
            </a:r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:</a:t>
            </a:r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at the </a:t>
            </a:r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SPS; </a:t>
            </a:r>
            <a:endParaRPr lang="en-US" altLang="zh-CN" sz="2400" dirty="0" smtClean="0">
              <a:solidFill>
                <a:srgbClr val="000000"/>
              </a:solidFill>
              <a:latin typeface="Times-Roman3"/>
            </a:endParaRPr>
          </a:p>
          <a:p>
            <a:r>
              <a:rPr lang="en-US" altLang="zh-CN" sz="2400" dirty="0" smtClean="0">
                <a:solidFill>
                  <a:srgbClr val="000000"/>
                </a:solidFill>
                <a:latin typeface="Times-Roman3"/>
              </a:rPr>
              <a:t>Kaon </a:t>
            </a:r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experiments</a:t>
            </a:r>
            <a:endParaRPr lang="zh-CN" altLang="en-US" sz="2400" dirty="0">
              <a:solidFill>
                <a:srgbClr val="000000"/>
              </a:solidFill>
              <a:latin typeface="Times-Roman3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2E3144-C27D-4B66-93B9-28A5AFC6A460}"/>
              </a:ext>
            </a:extLst>
          </p:cNvPr>
          <p:cNvSpPr txBox="1"/>
          <p:nvPr/>
        </p:nvSpPr>
        <p:spPr>
          <a:xfrm>
            <a:off x="6577356" y="3417510"/>
            <a:ext cx="3390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000000"/>
                </a:solidFill>
                <a:latin typeface="Times-Roman3"/>
              </a:rPr>
              <a:t>PADME: </a:t>
            </a:r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positron beam on a diamond target</a:t>
            </a:r>
            <a:endParaRPr lang="zh-CN" altLang="en-US" sz="2400" dirty="0">
              <a:solidFill>
                <a:srgbClr val="000000"/>
              </a:solidFill>
              <a:latin typeface="Times-Roman3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6C256D9-46B9-4AA1-83E4-CC50F8E27827}"/>
              </a:ext>
            </a:extLst>
          </p:cNvPr>
          <p:cNvSpPr txBox="1"/>
          <p:nvPr/>
        </p:nvSpPr>
        <p:spPr>
          <a:xfrm>
            <a:off x="6617699" y="4352827"/>
            <a:ext cx="3854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-Roman3"/>
              </a:rPr>
              <a:t>LDMX electrons-on-target</a:t>
            </a:r>
            <a:endParaRPr lang="zh-CN" altLang="en-US" sz="2400" dirty="0">
              <a:solidFill>
                <a:srgbClr val="000000"/>
              </a:solidFill>
              <a:latin typeface="Times-Roman3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2B002C-59F2-4619-BCEE-CC22A8BE2E50}"/>
              </a:ext>
            </a:extLst>
          </p:cNvPr>
          <p:cNvSpPr txBox="1"/>
          <p:nvPr/>
        </p:nvSpPr>
        <p:spPr>
          <a:xfrm>
            <a:off x="5353970" y="152954"/>
            <a:ext cx="62557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00"/>
                </a:solidFill>
                <a:effectLst/>
                <a:latin typeface="Times-Bold2"/>
              </a:rPr>
              <a:t>Projection on </a:t>
            </a:r>
            <a:r>
              <a:rPr lang="en-US" altLang="zh-CN" sz="2400" b="1" dirty="0">
                <a:solidFill>
                  <a:srgbClr val="000000"/>
                </a:solidFill>
                <a:effectLst/>
                <a:latin typeface="Times-Bold2"/>
              </a:rPr>
              <a:t>the massive DP </a:t>
            </a:r>
            <a:r>
              <a:rPr lang="en-US" altLang="zh-CN" sz="2400" b="1" dirty="0">
                <a:solidFill>
                  <a:srgbClr val="000000"/>
                </a:solidFill>
                <a:latin typeface="Times-Bold2"/>
              </a:rPr>
              <a:t>(invisible)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0327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2F13783-0241-4930-818B-4FAB40AE7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442" y="1326386"/>
            <a:ext cx="5503729" cy="440481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7572534-83EE-4BD7-B8FD-626E86CCB24D}"/>
              </a:ext>
            </a:extLst>
          </p:cNvPr>
          <p:cNvSpPr txBox="1"/>
          <p:nvPr/>
        </p:nvSpPr>
        <p:spPr>
          <a:xfrm>
            <a:off x="6584909" y="5797051"/>
            <a:ext cx="5222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DarkSHINE</a:t>
            </a:r>
            <a:r>
              <a:rPr lang="en-US" altLang="zh-CN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Sci.China</a:t>
            </a:r>
            <a:r>
              <a:rPr lang="en-US" altLang="zh-CN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Phys.Mech.Astron</a:t>
            </a:r>
            <a:r>
              <a:rPr lang="en-US" altLang="zh-CN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66 (2023) 1, 211062</a:t>
            </a:r>
            <a:endParaRPr lang="zh-CN" altLang="en-U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像" descr="图像">
            <a:extLst>
              <a:ext uri="{FF2B5EF4-FFF2-40B4-BE49-F238E27FC236}">
                <a16:creationId xmlns:a16="http://schemas.microsoft.com/office/drawing/2014/main" id="{882B06D6-7AA3-4617-9D42-07B521B7C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8" y="1326386"/>
            <a:ext cx="5854372" cy="419837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E1976D9-5561-47B1-98FB-0DA244B95E97}"/>
              </a:ext>
            </a:extLst>
          </p:cNvPr>
          <p:cNvSpPr/>
          <p:nvPr/>
        </p:nvSpPr>
        <p:spPr>
          <a:xfrm>
            <a:off x="1124378" y="5731201"/>
            <a:ext cx="3855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Zhang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et al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Phys. Rev. D 100 (2019), 115016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A9F8A5-7E51-4F02-A8FC-7F0B671B7517}"/>
              </a:ext>
            </a:extLst>
          </p:cNvPr>
          <p:cNvSpPr txBox="1"/>
          <p:nvPr/>
        </p:nvSpPr>
        <p:spPr>
          <a:xfrm>
            <a:off x="3932140" y="78658"/>
            <a:ext cx="7875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effectLst/>
                <a:latin typeface="Times-Bold2"/>
              </a:rPr>
              <a:t>DP at electron colliders </a:t>
            </a:r>
            <a:r>
              <a:rPr lang="en-US" altLang="zh-CN" sz="3200" b="1" dirty="0" smtClean="0">
                <a:solidFill>
                  <a:srgbClr val="000000"/>
                </a:solidFill>
                <a:effectLst/>
                <a:latin typeface="Times-Bold2"/>
              </a:rPr>
              <a:t>(invisible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Times-Bold2"/>
              </a:rPr>
              <a:t>)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524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FBA3B09-C1EC-4ACC-A80A-0648D13D171C}"/>
              </a:ext>
            </a:extLst>
          </p:cNvPr>
          <p:cNvSpPr txBox="1"/>
          <p:nvPr/>
        </p:nvSpPr>
        <p:spPr>
          <a:xfrm>
            <a:off x="5506063" y="69824"/>
            <a:ext cx="5211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effectLst/>
                <a:latin typeface="Times-Bold2"/>
              </a:rPr>
              <a:t>Ultra-light 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Times-Bold2"/>
              </a:rPr>
              <a:t>DP </a:t>
            </a:r>
            <a:r>
              <a:rPr lang="en-US" altLang="zh-CN" sz="3200" b="1" dirty="0" smtClean="0">
                <a:solidFill>
                  <a:srgbClr val="000000"/>
                </a:solidFill>
                <a:effectLst/>
                <a:latin typeface="Times-Bold2"/>
              </a:rPr>
              <a:t>(&lt;0.1 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Times-Bold2"/>
              </a:rPr>
              <a:t>MeV)</a:t>
            </a:r>
            <a:endParaRPr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B10B68-CCCC-407B-888C-6251EDD4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795"/>
            <a:ext cx="7599262" cy="52284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02AF820-5074-43A6-98F7-A5E0970AC524}"/>
              </a:ext>
            </a:extLst>
          </p:cNvPr>
          <p:cNvSpPr txBox="1"/>
          <p:nvPr/>
        </p:nvSpPr>
        <p:spPr>
          <a:xfrm>
            <a:off x="109231" y="6088559"/>
            <a:ext cx="3233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A. Caputo, et. al., </a:t>
            </a:r>
            <a:r>
              <a:rPr lang="en-US" altLang="zh-CN" b="0" i="0" u="none" strike="noStrike" dirty="0">
                <a:solidFill>
                  <a:srgbClr val="40A9FF"/>
                </a:solidFill>
                <a:effectLst/>
                <a:latin typeface="-apple-system"/>
                <a:hlinkClick r:id="rId3"/>
              </a:rPr>
              <a:t>2105.04565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0E6EB9-CFE2-4682-987A-36015F52DB86}"/>
              </a:ext>
            </a:extLst>
          </p:cNvPr>
          <p:cNvSpPr txBox="1"/>
          <p:nvPr/>
        </p:nvSpPr>
        <p:spPr>
          <a:xfrm>
            <a:off x="3702726" y="6088559"/>
            <a:ext cx="5762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https://cajohare.github.io/AxionLimits/docs/dp.html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A80BB0-F082-4DA7-90F2-76C63ED66186}"/>
              </a:ext>
            </a:extLst>
          </p:cNvPr>
          <p:cNvSpPr txBox="1"/>
          <p:nvPr/>
        </p:nvSpPr>
        <p:spPr>
          <a:xfrm>
            <a:off x="7708492" y="940976"/>
            <a:ext cx="436158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  <a:latin typeface="Times-Roman3"/>
              </a:rPr>
              <a:t>Atomic and nuclear experiments</a:t>
            </a:r>
            <a:r>
              <a:rPr lang="en-US" altLang="zh-CN" b="1" dirty="0" smtClean="0">
                <a:solidFill>
                  <a:srgbClr val="00B050"/>
                </a:solidFill>
                <a:latin typeface="Times-Roman3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-Roman3"/>
              </a:rPr>
              <a:t>detect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modifications </a:t>
            </a:r>
            <a:r>
              <a:rPr lang="en-US" altLang="zh-CN" dirty="0" smtClean="0">
                <a:solidFill>
                  <a:srgbClr val="000000"/>
                </a:solidFill>
                <a:latin typeface="Times-Roman3"/>
              </a:rPr>
              <a:t>of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the Coulomb force. Corrections in </a:t>
            </a:r>
            <a:r>
              <a:rPr lang="en-US" altLang="zh-CN" dirty="0" smtClean="0">
                <a:solidFill>
                  <a:srgbClr val="000000"/>
                </a:solidFill>
                <a:latin typeface="Times-Roman3"/>
              </a:rPr>
              <a:t>Rydberg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atoms, Lamb shift and hyperfine splitting in atomic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err="1">
                <a:solidFill>
                  <a:srgbClr val="00B050"/>
                </a:solidFill>
                <a:latin typeface="Times-Roman3"/>
              </a:rPr>
              <a:t>Axion</a:t>
            </a:r>
            <a:r>
              <a:rPr lang="en-US" altLang="zh-CN" b="1" dirty="0">
                <a:solidFill>
                  <a:srgbClr val="00B050"/>
                </a:solidFill>
                <a:latin typeface="Times-Roman3"/>
              </a:rPr>
              <a:t>-like particles and </a:t>
            </a:r>
            <a:r>
              <a:rPr lang="en-US" altLang="zh-CN" b="1" dirty="0" err="1">
                <a:solidFill>
                  <a:srgbClr val="00B050"/>
                </a:solidFill>
                <a:latin typeface="Times-Roman3"/>
              </a:rPr>
              <a:t>helioscopes</a:t>
            </a:r>
            <a:r>
              <a:rPr lang="en-US" altLang="zh-CN" b="1" dirty="0">
                <a:solidFill>
                  <a:srgbClr val="00B050"/>
                </a:solidFill>
                <a:latin typeface="Times-Roman3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-Roman3"/>
              </a:rPr>
              <a:t>Experiments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of light shining through a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  <a:latin typeface="Times-Roman3"/>
              </a:rPr>
              <a:t>Astrophysics: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The non-observation of anomalous energy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  <a:latin typeface="Times-Roman3"/>
              </a:rPr>
              <a:t>Cosmology: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The oscillation between the ordinary and the massive dark </a:t>
            </a:r>
            <a:r>
              <a:rPr lang="en-US" altLang="zh-CN" dirty="0" smtClean="0">
                <a:solidFill>
                  <a:srgbClr val="000000"/>
                </a:solidFill>
                <a:latin typeface="Times-Roman3"/>
              </a:rPr>
              <a:t>photon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γ → </a:t>
            </a:r>
            <a:r>
              <a:rPr lang="en-US" altLang="zh-CN" dirty="0" smtClean="0">
                <a:solidFill>
                  <a:srgbClr val="000000"/>
                </a:solidFill>
                <a:latin typeface="Times-Roman3"/>
              </a:rPr>
              <a:t>A’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induces deviations on the black body </a:t>
            </a:r>
            <a:r>
              <a:rPr lang="en-US" altLang="zh-CN" dirty="0">
                <a:solidFill>
                  <a:srgbClr val="000000"/>
                </a:solidFill>
                <a:latin typeface="Times-Roman3"/>
              </a:rPr>
              <a:t>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B050"/>
                </a:solidFill>
                <a:latin typeface="Times-Roman3"/>
              </a:rPr>
              <a:t>Dark Photon Dark Matter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7DA9069-3D11-466D-8F68-4ED6222D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311" y="954882"/>
            <a:ext cx="7949676" cy="51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D223AC-EA4E-4626-B664-7D8DE5364D5E}"/>
              </a:ext>
            </a:extLst>
          </p:cNvPr>
          <p:cNvSpPr/>
          <p:nvPr/>
        </p:nvSpPr>
        <p:spPr>
          <a:xfrm>
            <a:off x="0" y="2772697"/>
            <a:ext cx="12204000" cy="1474193"/>
          </a:xfrm>
          <a:prstGeom prst="rect">
            <a:avLst/>
          </a:prstGeom>
          <a:gradFill flip="none" rotWithShape="1">
            <a:gsLst>
              <a:gs pos="0">
                <a:srgbClr val="BA2D35"/>
              </a:gs>
              <a:gs pos="100000">
                <a:srgbClr val="BE2F31"/>
              </a:gs>
            </a:gsLst>
            <a:lin ang="4800000" scaled="0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Millicharged</a:t>
            </a:r>
            <a:r>
              <a:rPr lang="en-US" altLang="zh-CN" sz="4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Particle</a:t>
            </a:r>
            <a:endParaRPr lang="en-US" altLang="zh-CN" sz="4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953" y="1479602"/>
            <a:ext cx="6029325" cy="13620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25484" y="940271"/>
            <a:ext cx="6612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433FF"/>
                </a:solidFill>
                <a:latin typeface="Calibri" panose="020F0502020204030204" pitchFamily="34" charset="0"/>
              </a:rPr>
              <a:t>Dirac’s paper on </a:t>
            </a:r>
            <a:r>
              <a:rPr lang="en-US" altLang="zh-CN" dirty="0" smtClean="0">
                <a:solidFill>
                  <a:srgbClr val="0433FF"/>
                </a:solidFill>
                <a:latin typeface="Calibri" panose="020F0502020204030204" pitchFamily="34" charset="0"/>
              </a:rPr>
              <a:t>magnetic </a:t>
            </a:r>
            <a:r>
              <a:rPr lang="en-US" altLang="zh-CN" dirty="0">
                <a:solidFill>
                  <a:srgbClr val="0433FF"/>
                </a:solidFill>
                <a:latin typeface="Calibri" panose="020F0502020204030204" pitchFamily="34" charset="0"/>
              </a:rPr>
              <a:t>monopole &amp; charge </a:t>
            </a:r>
            <a:r>
              <a:rPr lang="en-US" altLang="zh-CN" dirty="0" smtClean="0">
                <a:solidFill>
                  <a:srgbClr val="0433FF"/>
                </a:solidFill>
                <a:latin typeface="Calibri" panose="020F0502020204030204" pitchFamily="34" charset="0"/>
              </a:rPr>
              <a:t>quantization </a:t>
            </a:r>
            <a:r>
              <a:rPr lang="en-US" altLang="zh-CN" dirty="0">
                <a:solidFill>
                  <a:srgbClr val="0433FF"/>
                </a:solidFill>
                <a:latin typeface="Calibri" panose="020F0502020204030204" pitchFamily="34" charset="0"/>
              </a:rPr>
              <a:t>in 1931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306" y="3492754"/>
            <a:ext cx="6824919" cy="1639671"/>
          </a:xfrm>
          <a:prstGeom prst="rect">
            <a:avLst/>
          </a:prstGeom>
        </p:spPr>
      </p:pic>
      <p:sp>
        <p:nvSpPr>
          <p:cNvPr id="6" name="Millicharge &amp; 21 cm anomaly"/>
          <p:cNvSpPr txBox="1">
            <a:spLocks/>
          </p:cNvSpPr>
          <p:nvPr/>
        </p:nvSpPr>
        <p:spPr>
          <a:xfrm>
            <a:off x="7041502" y="-4428"/>
            <a:ext cx="4528381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Charge 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quantization </a:t>
            </a:r>
          </a:p>
        </p:txBody>
      </p:sp>
    </p:spTree>
    <p:extLst>
      <p:ext uri="{BB962C8B-B14F-4D97-AF65-F5344CB8AC3E}">
        <p14:creationId xmlns:p14="http://schemas.microsoft.com/office/powerpoint/2010/main" val="16293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幻灯片编号"/>
          <p:cNvSpPr txBox="1">
            <a:spLocks noGrp="1"/>
          </p:cNvSpPr>
          <p:nvPr>
            <p:ph type="sldNum" sz="quarter" idx="4294967295"/>
          </p:nvPr>
        </p:nvSpPr>
        <p:spPr>
          <a:xfrm>
            <a:off x="11933238" y="6438900"/>
            <a:ext cx="258762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4" name="In general, electric charge can be of any value…"/>
              <p:cNvSpPr txBox="1">
                <a:spLocks noGrp="1"/>
              </p:cNvSpPr>
              <p:nvPr>
                <p:ph type="body" sz="half" idx="4294967295"/>
              </p:nvPr>
            </p:nvSpPr>
            <p:spPr>
              <a:xfrm>
                <a:off x="191344" y="1052736"/>
                <a:ext cx="11449272" cy="2484437"/>
              </a:xfrm>
              <a:prstGeom prst="rect">
                <a:avLst/>
              </a:prstGeom>
            </p:spPr>
            <p:txBody>
              <a:bodyPr vert="horz" lIns="35719" tIns="35719" rIns="35719" bIns="35719" rtlCol="0">
                <a:noAutofit/>
              </a:bodyPr>
              <a:lstStyle/>
              <a:p>
                <a:pPr marL="233057" indent="-233057" defTabSz="279667">
                  <a:spcBef>
                    <a:spcPts val="2039"/>
                  </a:spcBef>
                  <a:buClr>
                    <a:srgbClr val="9A958E"/>
                  </a:buClr>
                  <a:buSzPct val="75000"/>
                  <a:defRPr sz="3132" spc="62">
                    <a:solidFill>
                      <a:srgbClr val="5B5854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general, electric charge can be of any value</a:t>
                </a:r>
              </a:p>
              <a:p>
                <a:pPr marL="233057" indent="-233057" defTabSz="279667">
                  <a:spcBef>
                    <a:spcPts val="2039"/>
                  </a:spcBef>
                  <a:buClr>
                    <a:srgbClr val="9A958E"/>
                  </a:buClr>
                  <a:buSzPct val="75000"/>
                  <a:defRPr sz="3132" spc="62">
                    <a:solidFill>
                      <a:srgbClr val="5B5854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ar-AE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ar-AE" sz="32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ar-AE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sSub>
                      <m:sSubPr>
                        <m:ctrlP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bar>
                      <m:barPr>
                        <m:pos m:val="top"/>
                        <m:ctrlP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bar>
                    <m:sSup>
                      <m:sSupPr>
                        <m:ctrlP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ar-AE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ar-AE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ar-AE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33057" indent="-233057" defTabSz="279667">
                  <a:spcBef>
                    <a:spcPts val="2039"/>
                  </a:spcBef>
                  <a:buClr>
                    <a:srgbClr val="9A958E"/>
                  </a:buClr>
                  <a:buSzPct val="75000"/>
                  <a:defRPr sz="3132" spc="62">
                    <a:solidFill>
                      <a:srgbClr val="5B5854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14:m>
                  <m:oMath xmlns:m="http://schemas.openxmlformats.org/officeDocument/2006/math">
                    <m:r>
                      <a:rPr lang="zh-CN" altLang="ar-AE" sz="32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ar-AE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ar-AE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ar-AE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zh-CN" altLang="ar-AE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ar-AE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millicharged particle</a:t>
                </a:r>
              </a:p>
              <a:p>
                <a:pPr marL="233057" indent="-233057" defTabSz="279667">
                  <a:spcBef>
                    <a:spcPts val="2039"/>
                  </a:spcBef>
                  <a:buClr>
                    <a:srgbClr val="9A958E"/>
                  </a:buClr>
                  <a:buSzPct val="75000"/>
                  <a:defRPr sz="3132" spc="62">
                    <a:solidFill>
                      <a:srgbClr val="5B5854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Stringent constraints on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millicharge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SM particles</a:t>
                </a:r>
              </a:p>
            </p:txBody>
          </p:sp>
        </mc:Choice>
        <mc:Fallback xmlns="">
          <p:sp>
            <p:nvSpPr>
              <p:cNvPr id="494" name="In general, electric charge can be of any value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191344" y="1052736"/>
                <a:ext cx="11449272" cy="2484437"/>
              </a:xfrm>
              <a:prstGeom prst="rect">
                <a:avLst/>
              </a:prstGeom>
              <a:blipFill>
                <a:blip r:embed="rId2"/>
                <a:stretch>
                  <a:fillRect l="-1171" t="-5897" b="-140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5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3789040"/>
            <a:ext cx="5148634" cy="2371363"/>
          </a:xfrm>
          <a:prstGeom prst="rect">
            <a:avLst/>
          </a:prstGeom>
          <a:ln w="25400">
            <a:solidFill>
              <a:schemeClr val="accent3">
                <a:hueOff val="-333990"/>
                <a:satOff val="3917"/>
                <a:lumOff val="-6666"/>
              </a:schemeClr>
            </a:solidFill>
            <a:miter lim="400000"/>
          </a:ln>
        </p:spPr>
      </p:pic>
      <p:sp>
        <p:nvSpPr>
          <p:cNvPr id="10" name="Charge quantization">
            <a:extLst>
              <a:ext uri="{FF2B5EF4-FFF2-40B4-BE49-F238E27FC236}">
                <a16:creationId xmlns:a16="http://schemas.microsoft.com/office/drawing/2014/main" id="{25168B85-FC8C-4B3D-8809-E90C6CB79C0D}"/>
              </a:ext>
            </a:extLst>
          </p:cNvPr>
          <p:cNvSpPr txBox="1">
            <a:spLocks/>
          </p:cNvSpPr>
          <p:nvPr/>
        </p:nvSpPr>
        <p:spPr>
          <a:xfrm>
            <a:off x="9184780" y="14457"/>
            <a:ext cx="2383828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738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56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Millicharge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Millicharge &amp; 21 cm anomaly"/>
          <p:cNvSpPr txBox="1">
            <a:spLocks noGrp="1"/>
          </p:cNvSpPr>
          <p:nvPr>
            <p:ph type="title" idx="4294967295"/>
          </p:nvPr>
        </p:nvSpPr>
        <p:spPr>
          <a:xfrm>
            <a:off x="5755690" y="-4428"/>
            <a:ext cx="5814193" cy="774700"/>
          </a:xfrm>
          <a:prstGeom prst="rect">
            <a:avLst/>
          </a:prstGeom>
        </p:spPr>
        <p:txBody>
          <a:bodyPr>
            <a:normAutofit/>
          </a:bodyPr>
          <a:lstStyle>
            <a:lvl1pPr defTabSz="327152">
              <a:defRPr sz="5824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Millicharge</a:t>
            </a:r>
            <a:r>
              <a:rPr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&amp; 21 cm anomaly </a:t>
            </a:r>
          </a:p>
        </p:txBody>
      </p:sp>
      <p:sp>
        <p:nvSpPr>
          <p:cNvPr id="511" name="幻灯片编号"/>
          <p:cNvSpPr txBox="1">
            <a:spLocks noGrp="1"/>
          </p:cNvSpPr>
          <p:nvPr>
            <p:ph type="sldNum" sz="quarter" idx="4294967295"/>
          </p:nvPr>
        </p:nvSpPr>
        <p:spPr>
          <a:xfrm>
            <a:off x="11845925" y="6643688"/>
            <a:ext cx="346075" cy="2682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  <p:pic>
        <p:nvPicPr>
          <p:cNvPr id="51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44" y="1099571"/>
            <a:ext cx="4017471" cy="319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441" y="1241793"/>
            <a:ext cx="4743748" cy="3050939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Bowman et al., Nature25792 (2018); Barkana, Nature25791 (2018); Munoz, Loeb, Nature 557 (2018) no.7707, 684; + others"/>
          <p:cNvSpPr txBox="1"/>
          <p:nvPr/>
        </p:nvSpPr>
        <p:spPr>
          <a:xfrm>
            <a:off x="571427" y="5142266"/>
            <a:ext cx="4560409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lnSpc>
                <a:spcPts val="7600"/>
              </a:lnSpc>
              <a:spcBef>
                <a:spcPts val="1200"/>
              </a:spcBef>
              <a:defRPr sz="32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Bowman et al., Nature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25792 (2018); 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sz="1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Barkana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, Nature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25791 (2018); 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Munoz, Loeb, Nature 557 (2018) no.7707, 684; 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+ others </a:t>
            </a:r>
          </a:p>
        </p:txBody>
      </p:sp>
      <p:sp>
        <p:nvSpPr>
          <p:cNvPr id="3" name="矩形 2"/>
          <p:cNvSpPr/>
          <p:nvPr/>
        </p:nvSpPr>
        <p:spPr>
          <a:xfrm>
            <a:off x="6821583" y="4292732"/>
            <a:ext cx="304846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DM can cool </a:t>
            </a:r>
            <a:r>
              <a:rPr lang="en-US" altLang="zh-CN" dirty="0" smtClean="0">
                <a:solidFill>
                  <a:srgbClr val="000000"/>
                </a:solidFill>
                <a:latin typeface="Calibri" panose="020F0502020204030204" pitchFamily="34" charset="0"/>
              </a:rPr>
              <a:t>gas</a:t>
            </a:r>
          </a:p>
          <a:p>
            <a:endParaRPr lang="en-US" altLang="zh-CN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zh-CN" dirty="0" err="1">
                <a:solidFill>
                  <a:srgbClr val="000000"/>
                </a:solidFill>
                <a:latin typeface="Calibri" panose="020F0502020204030204" pitchFamily="34" charset="0"/>
              </a:rPr>
              <a:t>Millicharged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 DM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cross section </a:t>
            </a:r>
          </a:p>
          <a:p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easier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to evade early </a:t>
            </a:r>
          </a:p>
          <a:p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universe constraints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543" y="5268424"/>
            <a:ext cx="968627" cy="40235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725880" y="4510204"/>
            <a:ext cx="3919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433FF"/>
                </a:solidFill>
                <a:latin typeface="Calibri" panose="020F0502020204030204" pitchFamily="34" charset="0"/>
              </a:rPr>
              <a:t>colder gas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or </a:t>
            </a:r>
            <a:r>
              <a:rPr lang="en-US" altLang="zh-CN" dirty="0" smtClean="0">
                <a:solidFill>
                  <a:srgbClr val="FF2600"/>
                </a:solidFill>
                <a:latin typeface="Calibri" panose="020F0502020204030204" pitchFamily="34" charset="0"/>
              </a:rPr>
              <a:t>hotter </a:t>
            </a:r>
            <a:r>
              <a:rPr lang="en-US" altLang="zh-CN" dirty="0">
                <a:solidFill>
                  <a:srgbClr val="FF2600"/>
                </a:solidFill>
                <a:latin typeface="Calibri" panose="020F0502020204030204" pitchFamily="34" charset="0"/>
              </a:rPr>
              <a:t>CMB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than expected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3993502" y="3652975"/>
            <a:ext cx="4586" cy="8572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3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04" y="1048352"/>
            <a:ext cx="4459370" cy="3287420"/>
          </a:xfrm>
          <a:prstGeom prst="rect">
            <a:avLst/>
          </a:prstGeom>
        </p:spPr>
      </p:pic>
      <p:pic>
        <p:nvPicPr>
          <p:cNvPr id="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424" y="1048352"/>
            <a:ext cx="4279641" cy="331203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D84920F-A361-4A16-AE73-92C981D399CB}"/>
              </a:ext>
            </a:extLst>
          </p:cNvPr>
          <p:cNvSpPr txBox="1"/>
          <p:nvPr/>
        </p:nvSpPr>
        <p:spPr>
          <a:xfrm>
            <a:off x="1940970" y="4335772"/>
            <a:ext cx="374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</a:rPr>
              <a:t>Jaeckel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, Ringwald, </a:t>
            </a:r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</a:rPr>
              <a:t>arXiv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: 1002.0329 </a:t>
            </a:r>
          </a:p>
        </p:txBody>
      </p:sp>
      <p:sp>
        <p:nvSpPr>
          <p:cNvPr id="5" name="矩形 4"/>
          <p:cNvSpPr/>
          <p:nvPr/>
        </p:nvSpPr>
        <p:spPr>
          <a:xfrm>
            <a:off x="7333404" y="4335772"/>
            <a:ext cx="3558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http://arxiv.org/abs/2307.07855v2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Millicharge &amp; 21 cm anomaly"/>
          <p:cNvSpPr txBox="1">
            <a:spLocks/>
          </p:cNvSpPr>
          <p:nvPr/>
        </p:nvSpPr>
        <p:spPr>
          <a:xfrm>
            <a:off x="8312278" y="37322"/>
            <a:ext cx="3158155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Current Limits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070" y="5184104"/>
            <a:ext cx="5627911" cy="752669"/>
          </a:xfrm>
          <a:prstGeom prst="rect">
            <a:avLst/>
          </a:prstGeom>
        </p:spPr>
      </p:pic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708595436"/>
              </p:ext>
            </p:extLst>
          </p:nvPr>
        </p:nvGraphicFramePr>
        <p:xfrm>
          <a:off x="5355771" y="4976327"/>
          <a:ext cx="6543870" cy="116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943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30" y="1616915"/>
            <a:ext cx="7350975" cy="32639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118642" y="5592711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zh-CN" b="1" dirty="0">
                <a:solidFill>
                  <a:srgbClr val="1C6A26"/>
                </a:solidFill>
                <a:latin typeface="Calibri-Bold"/>
              </a:rPr>
              <a:t>[Prinz et al, PRL 81.1175, 1998]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15820" y="5315712"/>
            <a:ext cx="21958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04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 beam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1641" y="5454211"/>
            <a:ext cx="1447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4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sandstone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93567" y="5220774"/>
            <a:ext cx="2345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4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ordinary charged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rgbClr val="04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particles &lt; 90 m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83690" y="3679207"/>
            <a:ext cx="2083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04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scintillation</a:t>
            </a:r>
          </a:p>
          <a:p>
            <a:r>
              <a:rPr lang="en-US" altLang="zh-CN" sz="2400" dirty="0" smtClean="0">
                <a:solidFill>
                  <a:srgbClr val="04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counter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illicharge &amp; 21 cm anomaly"/>
          <p:cNvSpPr txBox="1">
            <a:spLocks/>
          </p:cNvSpPr>
          <p:nvPr/>
        </p:nvSpPr>
        <p:spPr>
          <a:xfrm>
            <a:off x="4242781" y="-7325"/>
            <a:ext cx="7464414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SLAC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mQ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electron beam dump experiment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7427167" y="3962400"/>
            <a:ext cx="1094793" cy="1191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6077340" y="4081590"/>
            <a:ext cx="93305" cy="11391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3699293" y="4311291"/>
            <a:ext cx="93305" cy="11391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1276444" y="4094705"/>
            <a:ext cx="412689" cy="11391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63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9" y="1237860"/>
            <a:ext cx="7087061" cy="4523404"/>
          </a:xfrm>
          <a:prstGeom prst="rect">
            <a:avLst/>
          </a:prstGeom>
        </p:spPr>
      </p:pic>
      <p:sp>
        <p:nvSpPr>
          <p:cNvPr id="4" name="Millicharge &amp; 21 cm anomaly"/>
          <p:cNvSpPr txBox="1">
            <a:spLocks/>
          </p:cNvSpPr>
          <p:nvPr/>
        </p:nvSpPr>
        <p:spPr>
          <a:xfrm>
            <a:off x="4392071" y="61100"/>
            <a:ext cx="7464414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SLAC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mQ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constraints on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millicharge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27204" y="5642474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zh-CN" b="1" dirty="0">
                <a:solidFill>
                  <a:srgbClr val="1C6A26"/>
                </a:solidFill>
                <a:latin typeface="Calibri-Bold"/>
              </a:rPr>
              <a:t>[Prinz et al, PRL 81.1175, 1998]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75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823" y="1254790"/>
            <a:ext cx="4665897" cy="37268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95" y="1416520"/>
            <a:ext cx="4756893" cy="36091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76823" y="54690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The slab detector will be comprised of 40 cm×60 cm×5 cm scintillator “slabs”</a:t>
            </a:r>
          </a:p>
        </p:txBody>
      </p:sp>
      <p:sp>
        <p:nvSpPr>
          <p:cNvPr id="7" name="Millicharge &amp; 21 cm anomaly"/>
          <p:cNvSpPr txBox="1">
            <a:spLocks/>
          </p:cNvSpPr>
          <p:nvPr/>
        </p:nvSpPr>
        <p:spPr>
          <a:xfrm>
            <a:off x="4242781" y="-7325"/>
            <a:ext cx="7464414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MilliQan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scintillation detector @ LHC</a:t>
            </a:r>
          </a:p>
        </p:txBody>
      </p:sp>
    </p:spTree>
    <p:extLst>
      <p:ext uri="{BB962C8B-B14F-4D97-AF65-F5344CB8AC3E}">
        <p14:creationId xmlns:p14="http://schemas.microsoft.com/office/powerpoint/2010/main" val="18045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46" y="1097218"/>
            <a:ext cx="5183738" cy="41423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9295" y="5382597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arXiv:2104.07151v1</a:t>
            </a:r>
          </a:p>
        </p:txBody>
      </p:sp>
      <p:sp>
        <p:nvSpPr>
          <p:cNvPr id="4" name="Millicharge &amp; 21 cm anomaly"/>
          <p:cNvSpPr txBox="1">
            <a:spLocks/>
          </p:cNvSpPr>
          <p:nvPr/>
        </p:nvSpPr>
        <p:spPr>
          <a:xfrm>
            <a:off x="7197475" y="73540"/>
            <a:ext cx="4204533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MilliQan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sensitivity</a:t>
            </a:r>
          </a:p>
        </p:txBody>
      </p:sp>
    </p:spTree>
    <p:extLst>
      <p:ext uri="{BB962C8B-B14F-4D97-AF65-F5344CB8AC3E}">
        <p14:creationId xmlns:p14="http://schemas.microsoft.com/office/powerpoint/2010/main" val="26404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076" y="1728249"/>
            <a:ext cx="5010462" cy="36209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60" y="2004377"/>
            <a:ext cx="5489630" cy="34046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6006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6" name="Millicharge &amp; 21 cm anomaly"/>
          <p:cNvSpPr txBox="1">
            <a:spLocks/>
          </p:cNvSpPr>
          <p:nvPr/>
        </p:nvSpPr>
        <p:spPr>
          <a:xfrm>
            <a:off x="6267085" y="79761"/>
            <a:ext cx="5290433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Some 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future projections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2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A39664-0A85-45FC-9DF0-14FF860A0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812" y="969256"/>
            <a:ext cx="2945488" cy="1122090"/>
          </a:xfrm>
          <a:prstGeom prst="rect">
            <a:avLst/>
          </a:prstGeom>
        </p:spPr>
      </p:pic>
      <p:sp>
        <p:nvSpPr>
          <p:cNvPr id="3" name="Hidden sector">
            <a:extLst>
              <a:ext uri="{FF2B5EF4-FFF2-40B4-BE49-F238E27FC236}">
                <a16:creationId xmlns:a16="http://schemas.microsoft.com/office/drawing/2014/main" id="{7DCA3530-6473-4B82-B28E-8F1998E42E52}"/>
              </a:ext>
            </a:extLst>
          </p:cNvPr>
          <p:cNvSpPr txBox="1">
            <a:spLocks/>
          </p:cNvSpPr>
          <p:nvPr/>
        </p:nvSpPr>
        <p:spPr>
          <a:xfrm>
            <a:off x="5919020" y="39330"/>
            <a:ext cx="5584722" cy="774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标准模型面临的问题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2F83D8-3878-4CF2-8DA1-1459113B40D8}"/>
              </a:ext>
            </a:extLst>
          </p:cNvPr>
          <p:cNvSpPr txBox="1"/>
          <p:nvPr/>
        </p:nvSpPr>
        <p:spPr>
          <a:xfrm>
            <a:off x="5407742" y="96925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1. 为何标准模型中粒子质量、特别是费米子质量的差别如此之大？最重的带电粒子</a:t>
            </a:r>
            <a:r>
              <a:rPr lang="en-US" altLang="zh-CN" dirty="0"/>
              <a:t>(</a:t>
            </a:r>
            <a:r>
              <a:rPr lang="zh-CN" altLang="en-US" dirty="0"/>
              <a:t>顶夸克</a:t>
            </a:r>
            <a:r>
              <a:rPr lang="en-US" altLang="zh-CN" dirty="0"/>
              <a:t>)</a:t>
            </a:r>
            <a:r>
              <a:rPr lang="zh-CN" altLang="en-US" dirty="0"/>
              <a:t>和最轻的带电粒子</a:t>
            </a:r>
            <a:r>
              <a:rPr lang="en-US" altLang="zh-CN" dirty="0"/>
              <a:t>(</a:t>
            </a:r>
            <a:r>
              <a:rPr lang="zh-CN" altLang="en-US" dirty="0"/>
              <a:t>电子</a:t>
            </a:r>
            <a:r>
              <a:rPr lang="en-US" altLang="zh-CN" dirty="0"/>
              <a:t>)</a:t>
            </a:r>
            <a:r>
              <a:rPr lang="zh-CN" altLang="en-US" dirty="0"/>
              <a:t>间的质量差别高达 </a:t>
            </a:r>
            <a:r>
              <a:rPr lang="en-US" altLang="zh-CN" dirty="0"/>
              <a:t>5 </a:t>
            </a:r>
            <a:r>
              <a:rPr lang="zh-CN" altLang="en-US" dirty="0"/>
              <a:t>个量级；如果考虑到中微子，这个差别将达到</a:t>
            </a:r>
            <a:r>
              <a:rPr lang="en-US" altLang="zh-CN" dirty="0"/>
              <a:t>15</a:t>
            </a:r>
            <a:r>
              <a:rPr lang="zh-CN" altLang="en-US" dirty="0"/>
              <a:t>个量级。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A6F40A-6254-4E4E-8922-610CF480A7F2}"/>
              </a:ext>
            </a:extLst>
          </p:cNvPr>
          <p:cNvSpPr txBox="1"/>
          <p:nvPr/>
        </p:nvSpPr>
        <p:spPr>
          <a:xfrm>
            <a:off x="5407742" y="22768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2. 为何标准模型拥有约20个自由参数？这对于一个基础理论而言未免太多了一些。         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254ED1-976F-46E0-B1C4-D75C532BDCFB}"/>
              </a:ext>
            </a:extLst>
          </p:cNvPr>
          <p:cNvSpPr txBox="1"/>
          <p:nvPr/>
        </p:nvSpPr>
        <p:spPr>
          <a:xfrm>
            <a:off x="5407742" y="299885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3. 为何标准模型中只有一个标量粒子(希格斯玻色子)：它是一个基本粒子，还是一个由更基本的组分组成的粒子？如果存在更基本的组分，那么这些组分是什么？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2A04FE-A4B2-49B0-815B-1983990C646E}"/>
              </a:ext>
            </a:extLst>
          </p:cNvPr>
          <p:cNvSpPr txBox="1"/>
          <p:nvPr/>
        </p:nvSpPr>
        <p:spPr>
          <a:xfrm>
            <a:off x="5407742" y="40604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4. 为何可见宇宙中物质的量远远多于反物质？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8BE919A-4B47-4A1F-8EC9-BB25EB3BC72B}"/>
              </a:ext>
            </a:extLst>
          </p:cNvPr>
          <p:cNvSpPr txBox="1"/>
          <p:nvPr/>
        </p:nvSpPr>
        <p:spPr>
          <a:xfrm>
            <a:off x="5457506" y="46610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5. 中微子的质量。标准模型预言中微子质量为零，和目前的实验观测矛盾。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D52C66B-E9A4-4499-B6B3-352D931166DE}"/>
              </a:ext>
            </a:extLst>
          </p:cNvPr>
          <p:cNvSpPr txBox="1"/>
          <p:nvPr/>
        </p:nvSpPr>
        <p:spPr>
          <a:xfrm>
            <a:off x="5432624" y="541467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6. 暗物质和暗能量：按照目前的观测，宇宙学判断宇宙中68%的物质以暗能量形式存在，27%以暗物质形式存在，而标准模型粒子只占宇宙中所有物质的5%。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EE445EE-9761-458B-82C1-65282991B6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44" y="2392867"/>
            <a:ext cx="2458024" cy="191777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CEC80E8-6174-4D3B-A722-448D1B8F0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666" y="4310638"/>
            <a:ext cx="3360691" cy="17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9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8" grpId="0"/>
      <p:bldP spid="10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55" y="2115985"/>
            <a:ext cx="5249562" cy="2320533"/>
          </a:xfrm>
          <a:prstGeom prst="rect">
            <a:avLst/>
          </a:prstGeom>
        </p:spPr>
      </p:pic>
      <p:sp>
        <p:nvSpPr>
          <p:cNvPr id="4" name="Millicharge &amp; 21 cm anomaly"/>
          <p:cNvSpPr txBox="1">
            <a:spLocks/>
          </p:cNvSpPr>
          <p:nvPr/>
        </p:nvSpPr>
        <p:spPr>
          <a:xfrm>
            <a:off x="5747657" y="79761"/>
            <a:ext cx="5809861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Millicharge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at electron colliders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arXiv: 1909.06847">
            <a:extLst>
              <a:ext uri="{FF2B5EF4-FFF2-40B4-BE49-F238E27FC236}">
                <a16:creationId xmlns:a16="http://schemas.microsoft.com/office/drawing/2014/main" id="{DAAC33AE-75C3-443A-B493-BFBE5956D096}"/>
              </a:ext>
            </a:extLst>
          </p:cNvPr>
          <p:cNvSpPr txBox="1"/>
          <p:nvPr/>
        </p:nvSpPr>
        <p:spPr>
          <a:xfrm>
            <a:off x="733081" y="4846763"/>
            <a:ext cx="4934236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Liang, Z. Liu, Y. Ma, and </a:t>
            </a:r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102 (2020), 015002 </a:t>
            </a:r>
            <a:endParaRPr sz="1400" dirty="0">
              <a:solidFill>
                <a:schemeClr val="accent6">
                  <a:lumOff val="-8741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Xiv: 1909.06847">
            <a:extLst>
              <a:ext uri="{FF2B5EF4-FFF2-40B4-BE49-F238E27FC236}">
                <a16:creationId xmlns:a16="http://schemas.microsoft.com/office/drawing/2014/main" id="{14B73EAC-D392-47FD-870B-BF4FE3E84FE2}"/>
              </a:ext>
            </a:extLst>
          </p:cNvPr>
          <p:cNvSpPr txBox="1"/>
          <p:nvPr/>
        </p:nvSpPr>
        <p:spPr>
          <a:xfrm>
            <a:off x="733081" y="5206237"/>
            <a:ext cx="3260894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Liu, Y. Xu, and </a:t>
            </a:r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JHEP 06 (2019) 009 </a:t>
            </a:r>
            <a:endParaRPr sz="1400" dirty="0">
              <a:solidFill>
                <a:schemeClr val="accent6">
                  <a:lumOff val="-8741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311D5D-9B34-897C-927B-D20B695FF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01" y="2057907"/>
            <a:ext cx="4745983" cy="21733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2709729-3955-0E72-637F-CE79C159646F}"/>
              </a:ext>
            </a:extLst>
          </p:cNvPr>
          <p:cNvSpPr txBox="1"/>
          <p:nvPr/>
        </p:nvSpPr>
        <p:spPr>
          <a:xfrm>
            <a:off x="7551789" y="4620981"/>
            <a:ext cx="396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858 (2024) 139008</a:t>
            </a:r>
          </a:p>
        </p:txBody>
      </p:sp>
      <p:sp>
        <p:nvSpPr>
          <p:cNvPr id="9" name="arXiv: 1909.06847">
            <a:extLst>
              <a:ext uri="{FF2B5EF4-FFF2-40B4-BE49-F238E27FC236}">
                <a16:creationId xmlns:a16="http://schemas.microsoft.com/office/drawing/2014/main" id="{14B73EAC-D392-47FD-870B-BF4FE3E84FE2}"/>
              </a:ext>
            </a:extLst>
          </p:cNvPr>
          <p:cNvSpPr txBox="1"/>
          <p:nvPr/>
        </p:nvSpPr>
        <p:spPr>
          <a:xfrm>
            <a:off x="733081" y="4487290"/>
            <a:ext cx="3521350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Liu, </a:t>
            </a:r>
            <a:r>
              <a:rPr lang="en-US" altLang="zh-CN" sz="1400" dirty="0" smtClean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smtClean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2019), 015004 </a:t>
            </a:r>
            <a:endParaRPr sz="1400" dirty="0">
              <a:solidFill>
                <a:schemeClr val="accent6">
                  <a:lumOff val="-8741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48" y="1094950"/>
            <a:ext cx="5890335" cy="46074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rXiv: 1909.06847">
            <a:extLst>
              <a:ext uri="{FF2B5EF4-FFF2-40B4-BE49-F238E27FC236}">
                <a16:creationId xmlns:a16="http://schemas.microsoft.com/office/drawing/2014/main" id="{DAAC33AE-75C3-443A-B493-BFBE5956D096}"/>
              </a:ext>
            </a:extLst>
          </p:cNvPr>
          <p:cNvSpPr txBox="1"/>
          <p:nvPr/>
        </p:nvSpPr>
        <p:spPr>
          <a:xfrm>
            <a:off x="931986" y="5942909"/>
            <a:ext cx="4934236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Liang, Z. Liu, Y. Ma, and </a:t>
            </a:r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102 (2020), 015002 </a:t>
            </a:r>
            <a:endParaRPr sz="1400" dirty="0">
              <a:solidFill>
                <a:schemeClr val="accent6">
                  <a:lumOff val="-8741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1DF214-2818-4AFA-AB87-C05F0890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682" y="1018614"/>
            <a:ext cx="5687501" cy="4166280"/>
          </a:xfrm>
          <a:prstGeom prst="rect">
            <a:avLst/>
          </a:prstGeom>
        </p:spPr>
      </p:pic>
      <p:sp>
        <p:nvSpPr>
          <p:cNvPr id="5" name="Millicharge &amp; 21 cm anomaly"/>
          <p:cNvSpPr txBox="1">
            <a:spLocks/>
          </p:cNvSpPr>
          <p:nvPr/>
        </p:nvSpPr>
        <p:spPr>
          <a:xfrm>
            <a:off x="5747657" y="79761"/>
            <a:ext cx="5809861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Sensitivity with mono-</a:t>
            </a:r>
            <a:r>
              <a:rPr lang="en-US" altLang="zh-CN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arXiv: 1909.06847">
            <a:extLst>
              <a:ext uri="{FF2B5EF4-FFF2-40B4-BE49-F238E27FC236}">
                <a16:creationId xmlns:a16="http://schemas.microsoft.com/office/drawing/2014/main" id="{14B73EAC-D392-47FD-870B-BF4FE3E84FE2}"/>
              </a:ext>
            </a:extLst>
          </p:cNvPr>
          <p:cNvSpPr txBox="1"/>
          <p:nvPr/>
        </p:nvSpPr>
        <p:spPr>
          <a:xfrm>
            <a:off x="931986" y="5638710"/>
            <a:ext cx="3521350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Liu, </a:t>
            </a:r>
            <a:r>
              <a:rPr lang="en-US" altLang="zh-CN" sz="1400" dirty="0" smtClean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smtClean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2019), 015004 </a:t>
            </a:r>
            <a:endParaRPr sz="1400" dirty="0">
              <a:solidFill>
                <a:schemeClr val="accent6">
                  <a:lumOff val="-8741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Xiv: 1909.06847">
            <a:extLst>
              <a:ext uri="{FF2B5EF4-FFF2-40B4-BE49-F238E27FC236}">
                <a16:creationId xmlns:a16="http://schemas.microsoft.com/office/drawing/2014/main" id="{14B73EAC-D392-47FD-870B-BF4FE3E84FE2}"/>
              </a:ext>
            </a:extLst>
          </p:cNvPr>
          <p:cNvSpPr txBox="1"/>
          <p:nvPr/>
        </p:nvSpPr>
        <p:spPr>
          <a:xfrm>
            <a:off x="7936313" y="5321239"/>
            <a:ext cx="3260894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Liu, Y. Xu, and </a:t>
            </a:r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JHEP 06 (2019) 009 </a:t>
            </a:r>
            <a:endParaRPr sz="1400" dirty="0">
              <a:solidFill>
                <a:schemeClr val="accent6">
                  <a:lumOff val="-8741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C02A2F-3BA2-599D-1574-64F8F518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347" y="1063365"/>
            <a:ext cx="6756701" cy="491788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2709729-3955-0E72-637F-CE79C159646F}"/>
              </a:ext>
            </a:extLst>
          </p:cNvPr>
          <p:cNvSpPr txBox="1"/>
          <p:nvPr/>
        </p:nvSpPr>
        <p:spPr>
          <a:xfrm>
            <a:off x="4787347" y="6055892"/>
            <a:ext cx="396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1400" b="1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lang="en-US" altLang="zh-CN" sz="1400" dirty="0">
                <a:solidFill>
                  <a:schemeClr val="accent6">
                    <a:lumOff val="-8741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858 (2024) 139008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8B4C7C-1093-AD84-C060-84061FF24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2" y="2667758"/>
            <a:ext cx="4431737" cy="32201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311D5D-9B34-897C-927B-D20B695FF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46" y="1119673"/>
            <a:ext cx="3217398" cy="1473349"/>
          </a:xfrm>
          <a:prstGeom prst="rect">
            <a:avLst/>
          </a:prstGeom>
        </p:spPr>
      </p:pic>
      <p:sp>
        <p:nvSpPr>
          <p:cNvPr id="6" name="Millicharge &amp; 21 cm anomaly"/>
          <p:cNvSpPr txBox="1">
            <a:spLocks/>
          </p:cNvSpPr>
          <p:nvPr/>
        </p:nvSpPr>
        <p:spPr>
          <a:xfrm>
            <a:off x="5747657" y="79761"/>
            <a:ext cx="5809861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271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24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Sensitivity with mono-pi0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4"/>
            <a:ext cx="12192000" cy="6908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55440" y="4365104"/>
            <a:ext cx="482453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57008" y="5445224"/>
            <a:ext cx="1798632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928798" y="5372378"/>
            <a:ext cx="1798632" cy="56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3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E4BB438-EFDA-47CB-95FC-D538D629F3CB}"/>
              </a:ext>
            </a:extLst>
          </p:cNvPr>
          <p:cNvSpPr txBox="1"/>
          <p:nvPr/>
        </p:nvSpPr>
        <p:spPr>
          <a:xfrm>
            <a:off x="3048000" y="33008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https://arxiv.org/pdf/2307.07855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C543C0-B8D6-4293-9920-E36617012182}"/>
              </a:ext>
            </a:extLst>
          </p:cNvPr>
          <p:cNvSpPr txBox="1"/>
          <p:nvPr/>
        </p:nvSpPr>
        <p:spPr>
          <a:xfrm>
            <a:off x="3048000" y="46077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https://inspirehep.net/files/db1fe23c3e54d7cc13e24e4a7ec4874e</a:t>
            </a:r>
          </a:p>
        </p:txBody>
      </p:sp>
    </p:spTree>
    <p:extLst>
      <p:ext uri="{BB962C8B-B14F-4D97-AF65-F5344CB8AC3E}">
        <p14:creationId xmlns:p14="http://schemas.microsoft.com/office/powerpoint/2010/main" val="396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Hidden sector"/>
          <p:cNvSpPr txBox="1">
            <a:spLocks noGrp="1"/>
          </p:cNvSpPr>
          <p:nvPr>
            <p:ph type="title" idx="4294967295"/>
          </p:nvPr>
        </p:nvSpPr>
        <p:spPr>
          <a:xfrm>
            <a:off x="6960096" y="0"/>
            <a:ext cx="4947616" cy="774701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US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Dark</a:t>
            </a:r>
            <a:r>
              <a:rPr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sector</a:t>
            </a:r>
          </a:p>
        </p:txBody>
      </p:sp>
      <p:sp>
        <p:nvSpPr>
          <p:cNvPr id="346" name="幻灯片编号"/>
          <p:cNvSpPr txBox="1">
            <a:spLocks noGrp="1"/>
          </p:cNvSpPr>
          <p:nvPr>
            <p:ph type="sldNum" sz="quarter" idx="4294967295"/>
          </p:nvPr>
        </p:nvSpPr>
        <p:spPr>
          <a:xfrm>
            <a:off x="12022138" y="6643688"/>
            <a:ext cx="169862" cy="2682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48" name="？"/>
          <p:cNvSpPr/>
          <p:nvPr/>
        </p:nvSpPr>
        <p:spPr>
          <a:xfrm>
            <a:off x="10433641" y="1799301"/>
            <a:ext cx="1206090" cy="3376571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ctr" defTabSz="58420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zh-CN" altLang="en-US" sz="11500" dirty="0"/>
              <a:t>  ？</a:t>
            </a:r>
            <a:endParaRPr sz="127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797D258-E9F7-4B79-8A38-C6B854E44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3" y="1694228"/>
            <a:ext cx="5827070" cy="35867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5E1AD27-63A9-4F4F-8791-2678B692A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103" y="2534178"/>
            <a:ext cx="3509147" cy="22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48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F193B9-E4AE-432C-8B62-FF8723C23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86" y="1015403"/>
            <a:ext cx="10140669" cy="4181331"/>
          </a:xfrm>
          <a:prstGeom prst="rect">
            <a:avLst/>
          </a:prstGeom>
        </p:spPr>
      </p:pic>
      <p:sp>
        <p:nvSpPr>
          <p:cNvPr id="4" name="Hidden sector"/>
          <p:cNvSpPr txBox="1">
            <a:spLocks/>
          </p:cNvSpPr>
          <p:nvPr/>
        </p:nvSpPr>
        <p:spPr>
          <a:xfrm>
            <a:off x="6960096" y="0"/>
            <a:ext cx="4947616" cy="774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84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Dark sector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Standard Model"/>
          <p:cNvSpPr/>
          <p:nvPr/>
        </p:nvSpPr>
        <p:spPr>
          <a:xfrm>
            <a:off x="1865161" y="5212644"/>
            <a:ext cx="3455790" cy="892969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ctr" defTabSz="584200"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3516"/>
              <a:t>Standard Model</a:t>
            </a:r>
          </a:p>
        </p:txBody>
      </p:sp>
      <p:sp>
        <p:nvSpPr>
          <p:cNvPr id="6" name="Hidden Sector"/>
          <p:cNvSpPr/>
          <p:nvPr/>
        </p:nvSpPr>
        <p:spPr>
          <a:xfrm>
            <a:off x="7475511" y="5196734"/>
            <a:ext cx="3455790" cy="892969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ctr" defTabSz="584200"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en-US" altLang="zh-CN" sz="3516" dirty="0" smtClean="0"/>
              <a:t>Dark</a:t>
            </a:r>
            <a:r>
              <a:rPr sz="3516" dirty="0" smtClean="0"/>
              <a:t> </a:t>
            </a:r>
            <a:r>
              <a:rPr sz="3516" dirty="0"/>
              <a:t>Sector</a:t>
            </a:r>
          </a:p>
        </p:txBody>
      </p:sp>
      <p:grpSp>
        <p:nvGrpSpPr>
          <p:cNvPr id="7" name="成组"/>
          <p:cNvGrpSpPr/>
          <p:nvPr/>
        </p:nvGrpSpPr>
        <p:grpSpPr>
          <a:xfrm>
            <a:off x="5501297" y="5015586"/>
            <a:ext cx="1793867" cy="638889"/>
            <a:chOff x="0" y="-50801"/>
            <a:chExt cx="2551275" cy="908641"/>
          </a:xfrm>
        </p:grpSpPr>
        <p:sp>
          <p:nvSpPr>
            <p:cNvPr id="8" name="线条"/>
            <p:cNvSpPr/>
            <p:nvPr/>
          </p:nvSpPr>
          <p:spPr>
            <a:xfrm>
              <a:off x="0" y="857839"/>
              <a:ext cx="2551275" cy="1"/>
            </a:xfrm>
            <a:prstGeom prst="line">
              <a:avLst/>
            </a:prstGeom>
            <a:noFill/>
            <a:ln w="127000" cap="flat">
              <a:solidFill>
                <a:schemeClr val="accent5"/>
              </a:solidFill>
              <a:prstDash val="sysDot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 sz="2812"/>
            </a:p>
          </p:txBody>
        </p:sp>
        <p:grpSp>
          <p:nvGrpSpPr>
            <p:cNvPr id="9" name="Portal"/>
            <p:cNvGrpSpPr/>
            <p:nvPr/>
          </p:nvGrpSpPr>
          <p:grpSpPr>
            <a:xfrm>
              <a:off x="752983" y="-50801"/>
              <a:ext cx="1146909" cy="685801"/>
              <a:chOff x="0" y="0"/>
              <a:chExt cx="1146907" cy="685800"/>
            </a:xfrm>
          </p:grpSpPr>
          <p:sp>
            <p:nvSpPr>
              <p:cNvPr id="10" name="Portal"/>
              <p:cNvSpPr txBox="1"/>
              <p:nvPr/>
            </p:nvSpPr>
            <p:spPr>
              <a:xfrm>
                <a:off x="50800" y="153081"/>
                <a:ext cx="681667" cy="379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>
                    <a:solidFill>
                      <a:schemeClr val="accent5"/>
                    </a:solidFill>
                  </a:defRPr>
                </a:lvl1pPr>
              </a:lstStyle>
              <a:p>
                <a:r>
                  <a:rPr sz="1266"/>
                  <a:t>Portal</a:t>
                </a:r>
              </a:p>
            </p:txBody>
          </p:sp>
          <p:pic>
            <p:nvPicPr>
              <p:cNvPr id="11" name="Portal Portal" descr="Portal Portal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146907" cy="685800"/>
              </a:xfrm>
              <a:prstGeom prst="rect">
                <a:avLst/>
              </a:prstGeom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4624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he portal formalism"/>
          <p:cNvSpPr txBox="1">
            <a:spLocks noGrp="1"/>
          </p:cNvSpPr>
          <p:nvPr>
            <p:ph type="title" idx="4294967295"/>
          </p:nvPr>
        </p:nvSpPr>
        <p:spPr>
          <a:xfrm>
            <a:off x="6384032" y="1640"/>
            <a:ext cx="5092526" cy="774700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portal formalism</a:t>
            </a:r>
          </a:p>
        </p:txBody>
      </p:sp>
      <p:sp>
        <p:nvSpPr>
          <p:cNvPr id="358" name="幻灯片编号"/>
          <p:cNvSpPr txBox="1">
            <a:spLocks noGrp="1"/>
          </p:cNvSpPr>
          <p:nvPr>
            <p:ph type="sldNum" sz="quarter" idx="4294967295"/>
          </p:nvPr>
        </p:nvSpPr>
        <p:spPr>
          <a:xfrm>
            <a:off x="12022138" y="6643688"/>
            <a:ext cx="169862" cy="2682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5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473"/>
            <a:ext cx="9144001" cy="225130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方程"/>
              <p:cNvSpPr txBox="1"/>
              <p:nvPr/>
            </p:nvSpPr>
            <p:spPr>
              <a:xfrm>
                <a:off x="1855517" y="1925641"/>
                <a:ext cx="3359381" cy="3534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SM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HS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portal</m:t>
                          </m:r>
                        </m:sub>
                      </m:sSub>
                    </m:oMath>
                  </m:oMathPara>
                </a14:m>
                <a:endParaRPr sz="2109"/>
              </a:p>
            </p:txBody>
          </p:sp>
        </mc:Choice>
        <mc:Fallback xmlns="">
          <p:sp>
            <p:nvSpPr>
              <p:cNvPr id="360" name="方程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517" y="1925641"/>
                <a:ext cx="3359381" cy="353495"/>
              </a:xfrm>
              <a:prstGeom prst="rect">
                <a:avLst/>
              </a:prstGeom>
              <a:blipFill>
                <a:blip r:embed="rId3"/>
                <a:stretch>
                  <a:fillRect l="-1089" r="-1089" b="-258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方程"/>
              <p:cNvSpPr txBox="1"/>
              <p:nvPr/>
            </p:nvSpPr>
            <p:spPr>
              <a:xfrm>
                <a:off x="2064052" y="2839854"/>
                <a:ext cx="2608022" cy="3534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portal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SM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HS</m:t>
                          </m:r>
                        </m:sub>
                      </m:sSub>
                    </m:oMath>
                  </m:oMathPara>
                </a14:m>
                <a:endParaRPr sz="2109" dirty="0"/>
              </a:p>
            </p:txBody>
          </p:sp>
        </mc:Choice>
        <mc:Fallback xmlns="">
          <p:sp>
            <p:nvSpPr>
              <p:cNvPr id="361" name="方程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052" y="2839854"/>
                <a:ext cx="2608022" cy="353495"/>
              </a:xfrm>
              <a:prstGeom prst="rect">
                <a:avLst/>
              </a:prstGeom>
              <a:blipFill>
                <a:blip r:embed="rId4"/>
                <a:stretch>
                  <a:fillRect l="-1874" r="-468" b="-258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4" name="图像"/>
          <p:cNvGrpSpPr/>
          <p:nvPr/>
        </p:nvGrpSpPr>
        <p:grpSpPr>
          <a:xfrm>
            <a:off x="5561214" y="946004"/>
            <a:ext cx="4960825" cy="2483478"/>
            <a:chOff x="0" y="0"/>
            <a:chExt cx="7055395" cy="3532056"/>
          </a:xfrm>
        </p:grpSpPr>
        <p:pic>
          <p:nvPicPr>
            <p:cNvPr id="363" name="图像" descr="图像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000" y="88900"/>
              <a:ext cx="6801396" cy="32018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2" name="图像" descr="图像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"/>
              <a:ext cx="7055396" cy="3532058"/>
            </a:xfrm>
            <a:prstGeom prst="rect">
              <a:avLst/>
            </a:prstGeom>
            <a:effectLst/>
          </p:spPr>
        </p:pic>
      </p:grpSp>
      <p:sp>
        <p:nvSpPr>
          <p:cNvPr id="365" name="arXiv: 1608.08632"/>
          <p:cNvSpPr txBox="1"/>
          <p:nvPr/>
        </p:nvSpPr>
        <p:spPr>
          <a:xfrm>
            <a:off x="9768408" y="3347535"/>
            <a:ext cx="188352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spcBef>
                <a:spcPts val="844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687">
                <a:solidFill>
                  <a:schemeClr val="accent1"/>
                </a:solidFill>
              </a:rPr>
              <a:t>arXiv: 1608.08632</a:t>
            </a:r>
            <a:r>
              <a:rPr sz="1687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19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16559</TotalTime>
  <Words>1605</Words>
  <Application>Microsoft Office PowerPoint</Application>
  <PresentationFormat>宽屏</PresentationFormat>
  <Paragraphs>209</Paragraphs>
  <Slides>64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9" baseType="lpstr">
      <vt:lpstr>å¾®è½¯é›…é»‘</vt:lpstr>
      <vt:lpstr>-apple-system</vt:lpstr>
      <vt:lpstr>Arial-BoldMT</vt:lpstr>
      <vt:lpstr>Avenir Medium</vt:lpstr>
      <vt:lpstr>Calibri-Bold</vt:lpstr>
      <vt:lpstr>Gill Sans</vt:lpstr>
      <vt:lpstr>LMMathItalic10-Regular</vt:lpstr>
      <vt:lpstr>LMSans10-Regular</vt:lpstr>
      <vt:lpstr>LMSans9-Regular</vt:lpstr>
      <vt:lpstr>MTSYN3</vt:lpstr>
      <vt:lpstr>Times Roman</vt:lpstr>
      <vt:lpstr>Times-Bold2</vt:lpstr>
      <vt:lpstr>Times-Roman3</vt:lpstr>
      <vt:lpstr>等线</vt:lpstr>
      <vt:lpstr>等线 Light</vt:lpstr>
      <vt:lpstr>黑体</vt:lpstr>
      <vt:lpstr>华文行楷</vt:lpstr>
      <vt:lpstr>微软雅黑</vt:lpstr>
      <vt:lpstr>Arial</vt:lpstr>
      <vt:lpstr>Calibri</vt:lpstr>
      <vt:lpstr>Cambria Math</vt:lpstr>
      <vt:lpstr>Helvetica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Dark sector</vt:lpstr>
      <vt:lpstr>PowerPoint 演示文稿</vt:lpstr>
      <vt:lpstr>The portal formalism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Millicharge &amp; 21 cm anomaly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思齐</dc:creator>
  <cp:lastModifiedBy>张 宇</cp:lastModifiedBy>
  <cp:revision>373</cp:revision>
  <dcterms:created xsi:type="dcterms:W3CDTF">2022-09-26T02:50:34Z</dcterms:created>
  <dcterms:modified xsi:type="dcterms:W3CDTF">2025-03-07T00:41:16Z</dcterms:modified>
</cp:coreProperties>
</file>