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6"/>
  </p:notesMasterIdLst>
  <p:handoutMasterIdLst>
    <p:handoutMasterId r:id="rId17"/>
  </p:handoutMasterIdLst>
  <p:sldIdLst>
    <p:sldId id="258" r:id="rId2"/>
    <p:sldId id="1341" r:id="rId3"/>
    <p:sldId id="1327" r:id="rId4"/>
    <p:sldId id="1345" r:id="rId5"/>
    <p:sldId id="1346" r:id="rId6"/>
    <p:sldId id="1347" r:id="rId7"/>
    <p:sldId id="1349" r:id="rId8"/>
    <p:sldId id="1348" r:id="rId9"/>
    <p:sldId id="1350" r:id="rId10"/>
    <p:sldId id="1351" r:id="rId11"/>
    <p:sldId id="1352" r:id="rId12"/>
    <p:sldId id="1353" r:id="rId13"/>
    <p:sldId id="1354" r:id="rId14"/>
    <p:sldId id="1355" r:id="rId15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8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4" autoAdjust="0"/>
    <p:restoredTop sz="91439" autoAdjust="0"/>
  </p:normalViewPr>
  <p:slideViewPr>
    <p:cSldViewPr>
      <p:cViewPr>
        <p:scale>
          <a:sx n="200" d="100"/>
          <a:sy n="200" d="100"/>
        </p:scale>
        <p:origin x="-3000" y="-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4T08:15:10.7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4T08:15:11.0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4T08:15:11.4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60 11,'-4'0,"-7"0,-4 0,-1-5,3-1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4T08:15:11.7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4T08:15:12.1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2025/3/4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8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498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576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32.png"/><Relationship Id="rId7" Type="http://schemas.openxmlformats.org/officeDocument/2006/relationships/customXml" Target="../ink/ink4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5" Type="http://schemas.openxmlformats.org/officeDocument/2006/relationships/customXml" Target="../ink/ink3.xml"/><Relationship Id="rId4" Type="http://schemas.openxmlformats.org/officeDocument/2006/relationships/customXml" Target="../ink/ink2.xml"/><Relationship Id="rId9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磁芯线圈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03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04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C82D913-B7FA-423C-A89B-60E78A24F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7EEBA1-CB40-45E2-8D90-45A69C6B39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其他工艺偏差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8512FB6-2356-4778-BE70-E634670E2353}"/>
              </a:ext>
            </a:extLst>
          </p:cNvPr>
          <p:cNvSpPr txBox="1"/>
          <p:nvPr/>
        </p:nvSpPr>
        <p:spPr>
          <a:xfrm>
            <a:off x="457200" y="1219200"/>
            <a:ext cx="262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测试结果（</a:t>
            </a:r>
            <a:r>
              <a:rPr lang="en-US" altLang="zh-CN" dirty="0"/>
              <a:t>100</a:t>
            </a:r>
            <a:r>
              <a:rPr lang="zh-CN" altLang="en-US" dirty="0"/>
              <a:t>匝线圈）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26582B7-ED53-4304-9771-B02E419E691E}"/>
              </a:ext>
            </a:extLst>
          </p:cNvPr>
          <p:cNvSpPr txBox="1"/>
          <p:nvPr/>
        </p:nvSpPr>
        <p:spPr>
          <a:xfrm>
            <a:off x="373200" y="5943600"/>
            <a:ext cx="52800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线圈绕制工艺限制，样本之间存在差异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7C007ED-DAA6-403D-93A0-144091F22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35" y="1836578"/>
            <a:ext cx="5024013" cy="3768010"/>
          </a:xfrm>
          <a:prstGeom prst="rect">
            <a:avLst/>
          </a:prstGeom>
        </p:spPr>
      </p:pic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705D8C84-C99F-4C66-A9BE-3E3FE4184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419854"/>
              </p:ext>
            </p:extLst>
          </p:nvPr>
        </p:nvGraphicFramePr>
        <p:xfrm>
          <a:off x="5778633" y="2431776"/>
          <a:ext cx="3356036" cy="205166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292164">
                  <a:extLst>
                    <a:ext uri="{9D8B030D-6E8A-4147-A177-3AD203B41FA5}">
                      <a16:colId xmlns:a16="http://schemas.microsoft.com/office/drawing/2014/main" val="3879181066"/>
                    </a:ext>
                  </a:extLst>
                </a:gridCol>
                <a:gridCol w="2063872">
                  <a:extLst>
                    <a:ext uri="{9D8B030D-6E8A-4147-A177-3AD203B41FA5}">
                      <a16:colId xmlns:a16="http://schemas.microsoft.com/office/drawing/2014/main" val="3575101227"/>
                    </a:ext>
                  </a:extLst>
                </a:gridCol>
              </a:tblGrid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L(</a:t>
                      </a:r>
                      <a:r>
                        <a:rPr lang="en-US" altLang="zh-CN" sz="1050" u="none" strike="noStrike" dirty="0">
                          <a:effectLst/>
                        </a:rPr>
                        <a:t>H</a:t>
                      </a:r>
                      <a:r>
                        <a:rPr lang="en-US" sz="1050" u="none" strike="noStrike" dirty="0">
                          <a:effectLst/>
                        </a:rPr>
                        <a:t>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6390045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coil1_1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1.7129E-02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4078755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coil1_2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1.7104E-02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62232126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coil1_3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1.6603E-02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0913099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77704725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coil2_1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3.0731E-02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72232127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coil2_2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3.0976E-02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4039113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coil2_3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3.1014E-02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9559350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366329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coil3_1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4.4878E-02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2944636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coil3_2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4.5708E-02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120596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coil3_3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4.5356E-02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1570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379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0B28C72-6C79-4718-A03C-BC265F3D1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2ADFB4D-E8B0-477D-A1D5-5CC6888159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修改模型设计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>
                <a:extLst>
                  <a:ext uri="{FF2B5EF4-FFF2-40B4-BE49-F238E27FC236}">
                    <a16:creationId xmlns:a16="http://schemas.microsoft.com/office/drawing/2014/main" id="{9E777DF4-9885-4CE4-8B2D-560BFF633575}"/>
                  </a:ext>
                </a:extLst>
              </p14:cNvPr>
              <p14:cNvContentPartPr/>
              <p14:nvPr/>
            </p14:nvContentPartPr>
            <p14:xfrm>
              <a:off x="755669" y="1101020"/>
              <a:ext cx="360" cy="360"/>
            </p14:xfrm>
          </p:contentPart>
        </mc:Choice>
        <mc:Fallback>
          <p:pic>
            <p:nvPicPr>
              <p:cNvPr id="4" name="墨迹 3">
                <a:extLst>
                  <a:ext uri="{FF2B5EF4-FFF2-40B4-BE49-F238E27FC236}">
                    <a16:creationId xmlns:a16="http://schemas.microsoft.com/office/drawing/2014/main" id="{9E777DF4-9885-4CE4-8B2D-560BFF63357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6669" y="10920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墨迹 4">
                <a:extLst>
                  <a:ext uri="{FF2B5EF4-FFF2-40B4-BE49-F238E27FC236}">
                    <a16:creationId xmlns:a16="http://schemas.microsoft.com/office/drawing/2014/main" id="{44EC2176-8071-4D13-BAD5-B637B639FEAC}"/>
                  </a:ext>
                </a:extLst>
              </p14:cNvPr>
              <p14:cNvContentPartPr/>
              <p14:nvPr/>
            </p14:nvContentPartPr>
            <p14:xfrm>
              <a:off x="680789" y="774500"/>
              <a:ext cx="360" cy="360"/>
            </p14:xfrm>
          </p:contentPart>
        </mc:Choice>
        <mc:Fallback>
          <p:pic>
            <p:nvPicPr>
              <p:cNvPr id="5" name="墨迹 4">
                <a:extLst>
                  <a:ext uri="{FF2B5EF4-FFF2-40B4-BE49-F238E27FC236}">
                    <a16:creationId xmlns:a16="http://schemas.microsoft.com/office/drawing/2014/main" id="{44EC2176-8071-4D13-BAD5-B637B639FEA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149" y="7655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墨迹 5">
                <a:extLst>
                  <a:ext uri="{FF2B5EF4-FFF2-40B4-BE49-F238E27FC236}">
                    <a16:creationId xmlns:a16="http://schemas.microsoft.com/office/drawing/2014/main" id="{A911662B-160E-4646-9877-E74A6578DB42}"/>
                  </a:ext>
                </a:extLst>
              </p14:cNvPr>
              <p14:cNvContentPartPr/>
              <p14:nvPr/>
            </p14:nvContentPartPr>
            <p14:xfrm>
              <a:off x="-385531" y="2058260"/>
              <a:ext cx="21960" cy="3960"/>
            </p14:xfrm>
          </p:contentPart>
        </mc:Choice>
        <mc:Fallback>
          <p:pic>
            <p:nvPicPr>
              <p:cNvPr id="6" name="墨迹 5">
                <a:extLst>
                  <a:ext uri="{FF2B5EF4-FFF2-40B4-BE49-F238E27FC236}">
                    <a16:creationId xmlns:a16="http://schemas.microsoft.com/office/drawing/2014/main" id="{A911662B-160E-4646-9877-E74A6578DB4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394171" y="2049260"/>
                <a:ext cx="3960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墨迹 6">
                <a:extLst>
                  <a:ext uri="{FF2B5EF4-FFF2-40B4-BE49-F238E27FC236}">
                    <a16:creationId xmlns:a16="http://schemas.microsoft.com/office/drawing/2014/main" id="{630C7A13-623D-4999-80E5-22F735042AFB}"/>
                  </a:ext>
                </a:extLst>
              </p14:cNvPr>
              <p14:cNvContentPartPr/>
              <p14:nvPr/>
            </p14:nvContentPartPr>
            <p14:xfrm>
              <a:off x="298469" y="811580"/>
              <a:ext cx="360" cy="360"/>
            </p14:xfrm>
          </p:contentPart>
        </mc:Choice>
        <mc:Fallback>
          <p:pic>
            <p:nvPicPr>
              <p:cNvPr id="7" name="墨迹 6">
                <a:extLst>
                  <a:ext uri="{FF2B5EF4-FFF2-40B4-BE49-F238E27FC236}">
                    <a16:creationId xmlns:a16="http://schemas.microsoft.com/office/drawing/2014/main" id="{630C7A13-623D-4999-80E5-22F735042AF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9829" y="8025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墨迹 7">
                <a:extLst>
                  <a:ext uri="{FF2B5EF4-FFF2-40B4-BE49-F238E27FC236}">
                    <a16:creationId xmlns:a16="http://schemas.microsoft.com/office/drawing/2014/main" id="{DA23D09C-F672-4605-9B29-3C3D334407CB}"/>
                  </a:ext>
                </a:extLst>
              </p14:cNvPr>
              <p14:cNvContentPartPr/>
              <p14:nvPr/>
            </p14:nvContentPartPr>
            <p14:xfrm>
              <a:off x="848909" y="363740"/>
              <a:ext cx="360" cy="360"/>
            </p14:xfrm>
          </p:contentPart>
        </mc:Choice>
        <mc:Fallback>
          <p:pic>
            <p:nvPicPr>
              <p:cNvPr id="8" name="墨迹 7">
                <a:extLst>
                  <a:ext uri="{FF2B5EF4-FFF2-40B4-BE49-F238E27FC236}">
                    <a16:creationId xmlns:a16="http://schemas.microsoft.com/office/drawing/2014/main" id="{DA23D09C-F672-4605-9B29-3C3D334407C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0269" y="354740"/>
                <a:ext cx="18000" cy="18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08DF083F-4046-44AD-B9DC-9740C153E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614776"/>
              </p:ext>
            </p:extLst>
          </p:nvPr>
        </p:nvGraphicFramePr>
        <p:xfrm>
          <a:off x="4438651" y="4787286"/>
          <a:ext cx="4648200" cy="205166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292164">
                  <a:extLst>
                    <a:ext uri="{9D8B030D-6E8A-4147-A177-3AD203B41FA5}">
                      <a16:colId xmlns:a16="http://schemas.microsoft.com/office/drawing/2014/main" val="1735456763"/>
                    </a:ext>
                  </a:extLst>
                </a:gridCol>
                <a:gridCol w="2063872">
                  <a:extLst>
                    <a:ext uri="{9D8B030D-6E8A-4147-A177-3AD203B41FA5}">
                      <a16:colId xmlns:a16="http://schemas.microsoft.com/office/drawing/2014/main" val="3484282098"/>
                    </a:ext>
                  </a:extLst>
                </a:gridCol>
                <a:gridCol w="1292164">
                  <a:extLst>
                    <a:ext uri="{9D8B030D-6E8A-4147-A177-3AD203B41FA5}">
                      <a16:colId xmlns:a16="http://schemas.microsoft.com/office/drawing/2014/main" val="3799937277"/>
                    </a:ext>
                  </a:extLst>
                </a:gridCol>
              </a:tblGrid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L(</a:t>
                      </a:r>
                      <a:r>
                        <a:rPr lang="en-US" altLang="zh-CN" sz="1050" u="none" strike="noStrike" dirty="0">
                          <a:effectLst/>
                        </a:rPr>
                        <a:t>H</a:t>
                      </a:r>
                      <a:r>
                        <a:rPr lang="en-US" sz="1050" u="none" strike="noStrike" dirty="0">
                          <a:effectLst/>
                        </a:rPr>
                        <a:t>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err="1">
                          <a:effectLst/>
                        </a:rPr>
                        <a:t>L_simu</a:t>
                      </a:r>
                      <a:r>
                        <a:rPr lang="en-US" sz="1050" u="none" strike="noStrike" dirty="0">
                          <a:effectLst/>
                        </a:rPr>
                        <a:t>(H)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8437202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coil1_1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1.7129E-02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1.7809E-02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2430097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coil1_2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1.7104E-02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359023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coil1_3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1.6603E-02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597908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0777092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coil2_1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3.0731E-02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3.1744E-02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7170382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coil2_2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3.0976E-02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980561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coil2_3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3.1014E-02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768383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0135285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coil3_1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4.4878E-02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4.6671E-02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8671997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coil3_2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4.5708E-02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06937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coil3_3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4.5356E-02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175004"/>
                  </a:ext>
                </a:extLst>
              </a:tr>
            </a:tbl>
          </a:graphicData>
        </a:graphic>
      </p:graphicFrame>
      <p:pic>
        <p:nvPicPr>
          <p:cNvPr id="10" name="图片 9">
            <a:extLst>
              <a:ext uri="{FF2B5EF4-FFF2-40B4-BE49-F238E27FC236}">
                <a16:creationId xmlns:a16="http://schemas.microsoft.com/office/drawing/2014/main" id="{1F2D429B-1A35-4517-9E7B-2FF399B7B4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018" y="1115938"/>
            <a:ext cx="4513422" cy="338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9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FFEC1F6-74AB-4571-A5D2-032E31991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5A3D7A-A617-46BD-A944-BA45B895F7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coil2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2750883-AB9D-46BA-9158-7805FC862C8C}"/>
              </a:ext>
            </a:extLst>
          </p:cNvPr>
          <p:cNvSpPr txBox="1"/>
          <p:nvPr/>
        </p:nvSpPr>
        <p:spPr>
          <a:xfrm>
            <a:off x="533400" y="1295400"/>
            <a:ext cx="3025187" cy="8811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更改线圈为交错排列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仿真温度调整到</a:t>
            </a:r>
            <a:r>
              <a:rPr lang="en-US" altLang="zh-CN" dirty="0"/>
              <a:t>25</a:t>
            </a:r>
            <a:r>
              <a:rPr lang="zh-CN" altLang="en-US" dirty="0"/>
              <a:t>摄氏度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0E291CD-9C22-4394-B764-5A0E32BB2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63" y="2209800"/>
            <a:ext cx="5257800" cy="3943350"/>
          </a:xfrm>
          <a:prstGeom prst="rect">
            <a:avLst/>
          </a:prstGeom>
        </p:spPr>
      </p:pic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774F9EC1-34C3-4528-8FC5-A29978254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336598"/>
              </p:ext>
            </p:extLst>
          </p:nvPr>
        </p:nvGraphicFramePr>
        <p:xfrm>
          <a:off x="5715000" y="5259712"/>
          <a:ext cx="3067052" cy="68388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852617">
                  <a:extLst>
                    <a:ext uri="{9D8B030D-6E8A-4147-A177-3AD203B41FA5}">
                      <a16:colId xmlns:a16="http://schemas.microsoft.com/office/drawing/2014/main" val="1735456763"/>
                    </a:ext>
                  </a:extLst>
                </a:gridCol>
                <a:gridCol w="1361818">
                  <a:extLst>
                    <a:ext uri="{9D8B030D-6E8A-4147-A177-3AD203B41FA5}">
                      <a16:colId xmlns:a16="http://schemas.microsoft.com/office/drawing/2014/main" val="3484282098"/>
                    </a:ext>
                  </a:extLst>
                </a:gridCol>
                <a:gridCol w="852617">
                  <a:extLst>
                    <a:ext uri="{9D8B030D-6E8A-4147-A177-3AD203B41FA5}">
                      <a16:colId xmlns:a16="http://schemas.microsoft.com/office/drawing/2014/main" val="3799937277"/>
                    </a:ext>
                  </a:extLst>
                </a:gridCol>
              </a:tblGrid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L(</a:t>
                      </a:r>
                      <a:r>
                        <a:rPr lang="en-US" altLang="zh-CN" sz="1050" u="none" strike="noStrike" dirty="0">
                          <a:effectLst/>
                        </a:rPr>
                        <a:t>H</a:t>
                      </a:r>
                      <a:r>
                        <a:rPr lang="en-US" sz="1050" u="none" strike="noStrike" dirty="0">
                          <a:effectLst/>
                        </a:rPr>
                        <a:t>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err="1">
                          <a:effectLst/>
                        </a:rPr>
                        <a:t>L_simu</a:t>
                      </a:r>
                      <a:r>
                        <a:rPr lang="en-US" sz="1050" u="none" strike="noStrike" dirty="0">
                          <a:effectLst/>
                        </a:rPr>
                        <a:t>(H)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8437202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coil3_1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3.0731E-02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0.031157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8671997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coil3_2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3.0976E-02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06937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coil3_3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3.1014E-02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175004"/>
                  </a:ext>
                </a:extLst>
              </a:tr>
            </a:tbl>
          </a:graphicData>
        </a:graphic>
      </p:graphicFrame>
      <p:pic>
        <p:nvPicPr>
          <p:cNvPr id="11" name="图片 10">
            <a:extLst>
              <a:ext uri="{FF2B5EF4-FFF2-40B4-BE49-F238E27FC236}">
                <a16:creationId xmlns:a16="http://schemas.microsoft.com/office/drawing/2014/main" id="{ABEA1B1D-C85F-4F2C-9013-AF8823441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1524000"/>
            <a:ext cx="9144000" cy="454342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47F77B4-02AA-42AA-ACCD-BC38EE70AF57}"/>
              </a:ext>
            </a:extLst>
          </p:cNvPr>
          <p:cNvSpPr txBox="1"/>
          <p:nvPr/>
        </p:nvSpPr>
        <p:spPr>
          <a:xfrm>
            <a:off x="5790940" y="4495800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取</a:t>
            </a:r>
            <a:r>
              <a:rPr lang="en-US" altLang="zh-CN" dirty="0"/>
              <a:t>R=20mm</a:t>
            </a:r>
          </a:p>
        </p:txBody>
      </p:sp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D0EFCC42-0548-472B-A81A-7C6D33715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034842"/>
              </p:ext>
            </p:extLst>
          </p:nvPr>
        </p:nvGraphicFramePr>
        <p:xfrm>
          <a:off x="6194764" y="2008819"/>
          <a:ext cx="2214435" cy="85486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852617">
                  <a:extLst>
                    <a:ext uri="{9D8B030D-6E8A-4147-A177-3AD203B41FA5}">
                      <a16:colId xmlns:a16="http://schemas.microsoft.com/office/drawing/2014/main" val="1271041341"/>
                    </a:ext>
                  </a:extLst>
                </a:gridCol>
                <a:gridCol w="1361818">
                  <a:extLst>
                    <a:ext uri="{9D8B030D-6E8A-4147-A177-3AD203B41FA5}">
                      <a16:colId xmlns:a16="http://schemas.microsoft.com/office/drawing/2014/main" val="3888317568"/>
                    </a:ext>
                  </a:extLst>
                </a:gridCol>
              </a:tblGrid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r>
                        <a:rPr lang="en-US" altLang="zh-CN" sz="1050" u="none" strike="noStrike" dirty="0">
                          <a:effectLst/>
                        </a:rPr>
                        <a:t>R(mm)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L(</a:t>
                      </a:r>
                      <a:r>
                        <a:rPr lang="en-US" altLang="zh-CN" sz="1050" u="none" strike="noStrike" dirty="0">
                          <a:effectLst/>
                        </a:rPr>
                        <a:t>H</a:t>
                      </a:r>
                      <a:r>
                        <a:rPr lang="en-US" sz="1050" u="none" strike="noStrike" dirty="0">
                          <a:effectLst/>
                        </a:rPr>
                        <a:t>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8625323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0.031157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5338551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0.033547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6048596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0.035996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61610125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0.038502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0973665"/>
                  </a:ext>
                </a:extLst>
              </a:tr>
            </a:tbl>
          </a:graphicData>
        </a:graphic>
      </p:graphicFrame>
      <p:sp>
        <p:nvSpPr>
          <p:cNvPr id="14" name="文本框 13">
            <a:extLst>
              <a:ext uri="{FF2B5EF4-FFF2-40B4-BE49-F238E27FC236}">
                <a16:creationId xmlns:a16="http://schemas.microsoft.com/office/drawing/2014/main" id="{33623180-847A-4668-94EC-DBAB09DB91B3}"/>
              </a:ext>
            </a:extLst>
          </p:cNvPr>
          <p:cNvSpPr txBox="1"/>
          <p:nvPr/>
        </p:nvSpPr>
        <p:spPr>
          <a:xfrm>
            <a:off x="6133450" y="156749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仿真电感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57079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C08C757-CE09-4B06-8AB6-52C1EE0B9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0DB3495-F211-4118-9F21-EE7E758EF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coil3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A307A63-7663-464F-9F39-D181CDC162EB}"/>
              </a:ext>
            </a:extLst>
          </p:cNvPr>
          <p:cNvSpPr txBox="1"/>
          <p:nvPr/>
        </p:nvSpPr>
        <p:spPr>
          <a:xfrm>
            <a:off x="533400" y="1295400"/>
            <a:ext cx="3025187" cy="8811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更改线圈为交错排列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仿真温度调整到</a:t>
            </a:r>
            <a:r>
              <a:rPr lang="en-US" altLang="zh-CN" dirty="0"/>
              <a:t>25</a:t>
            </a:r>
            <a:r>
              <a:rPr lang="zh-CN" altLang="en-US" dirty="0"/>
              <a:t>摄氏度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16A773B-7A5C-406F-9851-4A23202D3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355851"/>
            <a:ext cx="5334000" cy="4000500"/>
          </a:xfrm>
          <a:prstGeom prst="rect">
            <a:avLst/>
          </a:prstGeom>
        </p:spPr>
      </p:pic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08CB2B55-D51F-43AB-99E3-DB69E4587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464855"/>
              </p:ext>
            </p:extLst>
          </p:nvPr>
        </p:nvGraphicFramePr>
        <p:xfrm>
          <a:off x="5715000" y="4181475"/>
          <a:ext cx="3067052" cy="68388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852617">
                  <a:extLst>
                    <a:ext uri="{9D8B030D-6E8A-4147-A177-3AD203B41FA5}">
                      <a16:colId xmlns:a16="http://schemas.microsoft.com/office/drawing/2014/main" val="1735456763"/>
                    </a:ext>
                  </a:extLst>
                </a:gridCol>
                <a:gridCol w="1361818">
                  <a:extLst>
                    <a:ext uri="{9D8B030D-6E8A-4147-A177-3AD203B41FA5}">
                      <a16:colId xmlns:a16="http://schemas.microsoft.com/office/drawing/2014/main" val="3484282098"/>
                    </a:ext>
                  </a:extLst>
                </a:gridCol>
                <a:gridCol w="852617">
                  <a:extLst>
                    <a:ext uri="{9D8B030D-6E8A-4147-A177-3AD203B41FA5}">
                      <a16:colId xmlns:a16="http://schemas.microsoft.com/office/drawing/2014/main" val="3799937277"/>
                    </a:ext>
                  </a:extLst>
                </a:gridCol>
              </a:tblGrid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L(</a:t>
                      </a:r>
                      <a:r>
                        <a:rPr lang="en-US" altLang="zh-CN" sz="1050" u="none" strike="noStrike" dirty="0">
                          <a:effectLst/>
                        </a:rPr>
                        <a:t>H</a:t>
                      </a:r>
                      <a:r>
                        <a:rPr lang="en-US" sz="1050" u="none" strike="noStrike" dirty="0">
                          <a:effectLst/>
                        </a:rPr>
                        <a:t>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err="1">
                          <a:effectLst/>
                        </a:rPr>
                        <a:t>L_simu</a:t>
                      </a:r>
                      <a:r>
                        <a:rPr lang="en-US" sz="1050" u="none" strike="noStrike" dirty="0">
                          <a:effectLst/>
                        </a:rPr>
                        <a:t>(H)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8437202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coil3_1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4.4878E-02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0.045687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8671997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coil3_2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4.5708E-02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06937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coil3_3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4.5356E-02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175004"/>
                  </a:ext>
                </a:extLst>
              </a:tr>
            </a:tbl>
          </a:graphicData>
        </a:graphic>
      </p:graphicFrame>
      <p:pic>
        <p:nvPicPr>
          <p:cNvPr id="9" name="图片 8">
            <a:extLst>
              <a:ext uri="{FF2B5EF4-FFF2-40B4-BE49-F238E27FC236}">
                <a16:creationId xmlns:a16="http://schemas.microsoft.com/office/drawing/2014/main" id="{CCCBD128-C2ED-493E-8E6D-A6143C6F5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8514" y="1735969"/>
            <a:ext cx="9144000" cy="454342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2E7552C-1EE9-4183-803E-8BFDCC0FB2D5}"/>
              </a:ext>
            </a:extLst>
          </p:cNvPr>
          <p:cNvSpPr txBox="1"/>
          <p:nvPr/>
        </p:nvSpPr>
        <p:spPr>
          <a:xfrm>
            <a:off x="5791200" y="3429000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取</a:t>
            </a:r>
            <a:r>
              <a:rPr lang="en-US" altLang="zh-CN" dirty="0"/>
              <a:t>R=20mm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59FE616-8C6D-4A67-9E2C-30D886F05AFC}"/>
              </a:ext>
            </a:extLst>
          </p:cNvPr>
          <p:cNvSpPr txBox="1"/>
          <p:nvPr/>
        </p:nvSpPr>
        <p:spPr>
          <a:xfrm>
            <a:off x="6133450" y="156749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仿真电感</a:t>
            </a:r>
            <a:endParaRPr lang="en-US" altLang="zh-CN" dirty="0"/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882C66EB-B6BA-4065-8E6A-FE5446A94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190710"/>
              </p:ext>
            </p:extLst>
          </p:nvPr>
        </p:nvGraphicFramePr>
        <p:xfrm>
          <a:off x="6194764" y="2008819"/>
          <a:ext cx="2214435" cy="85486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852617">
                  <a:extLst>
                    <a:ext uri="{9D8B030D-6E8A-4147-A177-3AD203B41FA5}">
                      <a16:colId xmlns:a16="http://schemas.microsoft.com/office/drawing/2014/main" val="1271041341"/>
                    </a:ext>
                  </a:extLst>
                </a:gridCol>
                <a:gridCol w="1361818">
                  <a:extLst>
                    <a:ext uri="{9D8B030D-6E8A-4147-A177-3AD203B41FA5}">
                      <a16:colId xmlns:a16="http://schemas.microsoft.com/office/drawing/2014/main" val="3888317568"/>
                    </a:ext>
                  </a:extLst>
                </a:gridCol>
              </a:tblGrid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r>
                        <a:rPr lang="en-US" altLang="zh-CN" sz="1050" u="none" strike="noStrike" dirty="0">
                          <a:effectLst/>
                        </a:rPr>
                        <a:t>R(mm)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L(</a:t>
                      </a:r>
                      <a:r>
                        <a:rPr lang="en-US" altLang="zh-CN" sz="1050" u="none" strike="noStrike" dirty="0">
                          <a:effectLst/>
                        </a:rPr>
                        <a:t>H</a:t>
                      </a:r>
                      <a:r>
                        <a:rPr lang="en-US" sz="1050" u="none" strike="noStrike" dirty="0">
                          <a:effectLst/>
                        </a:rPr>
                        <a:t>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8625323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0.045687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5338551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0.049314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6048596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0.053041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61610125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0.056864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0973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173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FFEC1F6-74AB-4571-A5D2-032E31991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5A3D7A-A617-46BD-A944-BA45B895F7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coil1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4719043-CB00-4898-86E8-C2A4DC1791B6}"/>
              </a:ext>
            </a:extLst>
          </p:cNvPr>
          <p:cNvSpPr txBox="1"/>
          <p:nvPr/>
        </p:nvSpPr>
        <p:spPr>
          <a:xfrm>
            <a:off x="533400" y="1295400"/>
            <a:ext cx="3025187" cy="8811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更改线圈为交错排列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仿真温度调整到</a:t>
            </a:r>
            <a:r>
              <a:rPr lang="en-US" altLang="zh-CN" dirty="0"/>
              <a:t>25</a:t>
            </a:r>
            <a:r>
              <a:rPr lang="zh-CN" altLang="en-US" dirty="0"/>
              <a:t>摄氏度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FAD0049-15B2-4FFE-AC79-D73752508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34173"/>
            <a:ext cx="5334000" cy="40005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2CEA75D-D74A-4BF9-BC56-735344D54B7A}"/>
              </a:ext>
            </a:extLst>
          </p:cNvPr>
          <p:cNvSpPr txBox="1"/>
          <p:nvPr/>
        </p:nvSpPr>
        <p:spPr>
          <a:xfrm>
            <a:off x="6133450" y="156749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仿真电感</a:t>
            </a:r>
            <a:endParaRPr lang="en-US" altLang="zh-CN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05E672A7-ACA6-4491-8F66-99AF99B25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684483"/>
              </p:ext>
            </p:extLst>
          </p:nvPr>
        </p:nvGraphicFramePr>
        <p:xfrm>
          <a:off x="6194764" y="2008819"/>
          <a:ext cx="2214435" cy="85486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852617">
                  <a:extLst>
                    <a:ext uri="{9D8B030D-6E8A-4147-A177-3AD203B41FA5}">
                      <a16:colId xmlns:a16="http://schemas.microsoft.com/office/drawing/2014/main" val="1271041341"/>
                    </a:ext>
                  </a:extLst>
                </a:gridCol>
                <a:gridCol w="1361818">
                  <a:extLst>
                    <a:ext uri="{9D8B030D-6E8A-4147-A177-3AD203B41FA5}">
                      <a16:colId xmlns:a16="http://schemas.microsoft.com/office/drawing/2014/main" val="3888317568"/>
                    </a:ext>
                  </a:extLst>
                </a:gridCol>
              </a:tblGrid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r>
                        <a:rPr lang="en-US" altLang="zh-CN" sz="1050" u="none" strike="noStrike" dirty="0">
                          <a:effectLst/>
                        </a:rPr>
                        <a:t>R(mm)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L(</a:t>
                      </a:r>
                      <a:r>
                        <a:rPr lang="en-US" altLang="zh-CN" sz="1050" u="none" strike="noStrike" dirty="0">
                          <a:effectLst/>
                        </a:rPr>
                        <a:t>H</a:t>
                      </a:r>
                      <a:r>
                        <a:rPr lang="en-US" sz="1050" u="none" strike="noStrike" dirty="0">
                          <a:effectLst/>
                        </a:rPr>
                        <a:t>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8625323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0.017554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5338551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0.018834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6048596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0.020141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61610125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0.021473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0973665"/>
                  </a:ext>
                </a:extLst>
              </a:tr>
            </a:tbl>
          </a:graphicData>
        </a:graphic>
      </p:graphicFrame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A7375425-EF27-41BB-B7EE-3CBCC8EFF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738128"/>
              </p:ext>
            </p:extLst>
          </p:nvPr>
        </p:nvGraphicFramePr>
        <p:xfrm>
          <a:off x="5715000" y="4181475"/>
          <a:ext cx="3067052" cy="68388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852617">
                  <a:extLst>
                    <a:ext uri="{9D8B030D-6E8A-4147-A177-3AD203B41FA5}">
                      <a16:colId xmlns:a16="http://schemas.microsoft.com/office/drawing/2014/main" val="1735456763"/>
                    </a:ext>
                  </a:extLst>
                </a:gridCol>
                <a:gridCol w="1361818">
                  <a:extLst>
                    <a:ext uri="{9D8B030D-6E8A-4147-A177-3AD203B41FA5}">
                      <a16:colId xmlns:a16="http://schemas.microsoft.com/office/drawing/2014/main" val="3484282098"/>
                    </a:ext>
                  </a:extLst>
                </a:gridCol>
                <a:gridCol w="852617">
                  <a:extLst>
                    <a:ext uri="{9D8B030D-6E8A-4147-A177-3AD203B41FA5}">
                      <a16:colId xmlns:a16="http://schemas.microsoft.com/office/drawing/2014/main" val="3799937277"/>
                    </a:ext>
                  </a:extLst>
                </a:gridCol>
              </a:tblGrid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L(</a:t>
                      </a:r>
                      <a:r>
                        <a:rPr lang="en-US" altLang="zh-CN" sz="1050" u="none" strike="noStrike" dirty="0">
                          <a:effectLst/>
                        </a:rPr>
                        <a:t>H</a:t>
                      </a:r>
                      <a:r>
                        <a:rPr lang="en-US" sz="1050" u="none" strike="noStrike" dirty="0">
                          <a:effectLst/>
                        </a:rPr>
                        <a:t>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err="1">
                          <a:effectLst/>
                        </a:rPr>
                        <a:t>L_simu</a:t>
                      </a:r>
                      <a:r>
                        <a:rPr lang="en-US" sz="1050" u="none" strike="noStrike" dirty="0">
                          <a:effectLst/>
                        </a:rPr>
                        <a:t>(H)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8437202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coil3_1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1.7129E-02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8671997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coil3_2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1.7104E-02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06937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coil3_3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1.6603E-02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175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480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D2FE263-E003-48C1-A82C-8AB446CB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8B13B5E-6B58-42E0-A64A-4BA6F6A061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问题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4A2A3EC-95B6-494D-AF40-AE6D21949763}"/>
                  </a:ext>
                </a:extLst>
              </p:cNvPr>
              <p:cNvSpPr txBox="1"/>
              <p:nvPr/>
            </p:nvSpPr>
            <p:spPr>
              <a:xfrm>
                <a:off x="76200" y="1247965"/>
                <a:ext cx="5410200" cy="532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8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仿真模型的准确性</a:t>
                </a:r>
                <a:endParaRPr lang="en-US" altLang="zh-CN" dirty="0"/>
              </a:p>
              <a:p>
                <a:pPr marL="742950" lvl="1" indent="-285750">
                  <a:lnSpc>
                    <a:spcPct val="18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zh-CN" altLang="en-US" dirty="0"/>
                  <a:t> 求解的正确性</a:t>
                </a:r>
                <a:endParaRPr lang="en-US" altLang="zh-CN" dirty="0"/>
              </a:p>
              <a:p>
                <a:pPr>
                  <a:lnSpc>
                    <a:spcPct val="1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𝑡𝑒𝑠𝑡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𝑐𝑜𝑖𝑙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𝑠𝑖𝑚𝑢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pPr marL="742950" lvl="1" indent="-285750">
                  <a:lnSpc>
                    <a:spcPct val="18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磁芯中磁场分布的一致性</a:t>
                </a:r>
                <a:r>
                  <a:rPr lang="en-US" altLang="zh-CN" dirty="0"/>
                  <a:t>	</a:t>
                </a:r>
              </a:p>
              <a:p>
                <a:pPr>
                  <a:lnSpc>
                    <a:spcPct val="1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𝑜𝑟𝑒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:pPr marL="285750" indent="-285750">
                  <a:lnSpc>
                    <a:spcPct val="180000"/>
                  </a:lnSpc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zh-CN" altLang="en-US" i="1">
                        <a:latin typeface="Cambria Math" panose="02040503050406030204" pitchFamily="18" charset="0"/>
                      </a:rPr>
                      <m:t>随着</m:t>
                    </m:r>
                  </m:oMath>
                </a14:m>
                <a:r>
                  <a:rPr lang="zh-CN" altLang="en-US" dirty="0"/>
                  <a:t>线圈和磁芯的参数而改变</a:t>
                </a:r>
                <a:endParaRPr lang="en-US" altLang="zh-CN" dirty="0"/>
              </a:p>
              <a:p>
                <a:pPr marL="742950" lvl="1" indent="-285750">
                  <a:lnSpc>
                    <a:spcPct val="18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zh-CN" altLang="en-US" dirty="0"/>
                  <a:t>直接与磁滞回线相关，应该是材料相关项与线圈以及磁芯的几何参数无关</a:t>
                </a:r>
                <a:endParaRPr lang="en-US" altLang="zh-CN" dirty="0"/>
              </a:p>
              <a:p>
                <a:pPr lvl="1">
                  <a:lnSpc>
                    <a:spcPct val="1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4A2A3EC-95B6-494D-AF40-AE6D21949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247965"/>
                <a:ext cx="5410200" cy="5325882"/>
              </a:xfrm>
              <a:prstGeom prst="rect">
                <a:avLst/>
              </a:prstGeom>
              <a:blipFill>
                <a:blip r:embed="rId3"/>
                <a:stretch>
                  <a:fillRect l="-789" r="-9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72495EC4-86B1-4725-8313-75646ED9B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4419600"/>
            <a:ext cx="2426850" cy="182013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2555B2E-5DBD-40E2-BBD9-BFEA65812F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9824" y="4815428"/>
            <a:ext cx="1517976" cy="83243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84BF3C4-92C1-4E50-BCD5-D41F216A7669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0" y="1026373"/>
            <a:ext cx="5159538" cy="322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19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25DD57F-1E08-410E-87E5-5D724F5C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9315D92-8BF9-4C49-8BD4-358C1A3FBC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仿真模型的准确性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1B1D1A5-B0CB-4224-9187-860D32F31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801" y="1484400"/>
            <a:ext cx="4319999" cy="324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CCAAEC0-2B0C-447F-83FB-FDB25FB5ED9C}"/>
                  </a:ext>
                </a:extLst>
              </p:cNvPr>
              <p:cNvSpPr txBox="1"/>
              <p:nvPr/>
            </p:nvSpPr>
            <p:spPr>
              <a:xfrm>
                <a:off x="128176" y="1185665"/>
                <a:ext cx="7872824" cy="807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/>
                  <a:t>先前结论：对于空气芯线圈的交流电阻在</a:t>
                </a:r>
                <a:r>
                  <a:rPr lang="en-US" altLang="zh-CN" sz="1600" dirty="0"/>
                  <a:t>1-9kHz</a:t>
                </a:r>
                <a:r>
                  <a:rPr lang="zh-CN" altLang="en-US" sz="1600" dirty="0"/>
                  <a:t>，仿真和测试符合较好，故可能可以相信</a:t>
                </a:r>
                <a:r>
                  <a:rPr lang="zh-CN" altLang="en-US" sz="1600" dirty="0">
                    <a:solidFill>
                      <a:schemeClr val="tx1"/>
                    </a:solidFill>
                  </a:rPr>
                  <a:t>磁芯</a:t>
                </a:r>
                <a14:m>
                  <m:oMath xmlns:m="http://schemas.openxmlformats.org/officeDocument/2006/math">
                    <m:r>
                      <a:rPr lang="zh-CN" alt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线圈</m:t>
                    </m:r>
                    <m:r>
                      <a:rPr lang="zh-CN" alt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中</m:t>
                    </m:r>
                    <m:sSub>
                      <m:sSubPr>
                        <m:ctrlPr>
                          <a:rPr lang="en-US" altLang="zh-CN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𝑐𝑜𝑖𝑙</m:t>
                        </m:r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𝑠𝑖𝑚𝑢</m:t>
                        </m:r>
                      </m:sub>
                    </m:sSub>
                  </m:oMath>
                </a14:m>
                <a:r>
                  <a:rPr lang="zh-CN" altLang="en-US" sz="1600" dirty="0"/>
                  <a:t>的准确性</a:t>
                </a:r>
                <a:endParaRPr lang="en-US" altLang="zh-CN" sz="1600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CCAAEC0-2B0C-447F-83FB-FDB25FB5E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76" y="1185665"/>
                <a:ext cx="7872824" cy="807529"/>
              </a:xfrm>
              <a:prstGeom prst="rect">
                <a:avLst/>
              </a:prstGeom>
              <a:blipFill>
                <a:blip r:embed="rId4"/>
                <a:stretch>
                  <a:fillRect l="-387" b="-82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28B24DA-13E4-4B06-80D2-83BE23CA002F}"/>
                  </a:ext>
                </a:extLst>
              </p:cNvPr>
              <p:cNvSpPr txBox="1"/>
              <p:nvPr/>
            </p:nvSpPr>
            <p:spPr>
              <a:xfrm>
                <a:off x="128176" y="2438400"/>
                <a:ext cx="5205824" cy="38774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/>
                  <a:t>缺陷：</a:t>
                </a:r>
                <a:endParaRPr lang="en-US" altLang="zh-CN" sz="16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/>
                  <a:t>缺少更高频的结果</a:t>
                </a:r>
                <a:endParaRPr lang="en-US" altLang="zh-CN" sz="16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/>
                  <a:t>要验证模型与实际的符合度，还需验证电感值</a:t>
                </a:r>
                <a:endParaRPr lang="en-US" altLang="zh-CN" sz="16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6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 dirty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16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altLang="zh-CN" sz="1600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1600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1600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′′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𝑐𝑜𝑟𝑒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 dirty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sz="1600" i="1" dirty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𝑐𝑜𝑖𝑙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𝑎𝑖𝑟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en-US" altLang="zh-CN" sz="16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/>
                  <a:t>可能的影响因素</a:t>
                </a:r>
                <a:endParaRPr lang="en-US" altLang="zh-CN" sz="16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/>
                  <a:t>温度</a:t>
                </a:r>
                <a:endParaRPr lang="en-US" altLang="zh-CN" sz="16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/>
                  <a:t>测试结果的误差</a:t>
                </a:r>
                <a:endParaRPr lang="en-US" altLang="zh-CN" sz="16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/>
                  <a:t>模型与工艺的偏差</a:t>
                </a: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28B24DA-13E4-4B06-80D2-83BE23CA0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76" y="2438400"/>
                <a:ext cx="5205824" cy="3877408"/>
              </a:xfrm>
              <a:prstGeom prst="rect">
                <a:avLst/>
              </a:prstGeom>
              <a:blipFill>
                <a:blip r:embed="rId5"/>
                <a:stretch>
                  <a:fillRect l="-585" b="-11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342CFF9C-0F81-4A6B-93BD-D43627C6E3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6851" y="1484400"/>
            <a:ext cx="4320000" cy="3240000"/>
          </a:xfrm>
          <a:prstGeom prst="rect">
            <a:avLst/>
          </a:prstGeom>
        </p:spPr>
      </p:pic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6E36BED4-DC35-4494-87FA-DB6715037B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036400"/>
              </p:ext>
            </p:extLst>
          </p:nvPr>
        </p:nvGraphicFramePr>
        <p:xfrm>
          <a:off x="4438651" y="4787286"/>
          <a:ext cx="4648200" cy="205166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292164">
                  <a:extLst>
                    <a:ext uri="{9D8B030D-6E8A-4147-A177-3AD203B41FA5}">
                      <a16:colId xmlns:a16="http://schemas.microsoft.com/office/drawing/2014/main" val="1735456763"/>
                    </a:ext>
                  </a:extLst>
                </a:gridCol>
                <a:gridCol w="2063872">
                  <a:extLst>
                    <a:ext uri="{9D8B030D-6E8A-4147-A177-3AD203B41FA5}">
                      <a16:colId xmlns:a16="http://schemas.microsoft.com/office/drawing/2014/main" val="3484282098"/>
                    </a:ext>
                  </a:extLst>
                </a:gridCol>
                <a:gridCol w="1292164">
                  <a:extLst>
                    <a:ext uri="{9D8B030D-6E8A-4147-A177-3AD203B41FA5}">
                      <a16:colId xmlns:a16="http://schemas.microsoft.com/office/drawing/2014/main" val="3799937277"/>
                    </a:ext>
                  </a:extLst>
                </a:gridCol>
              </a:tblGrid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L(</a:t>
                      </a:r>
                      <a:r>
                        <a:rPr lang="en-US" altLang="zh-CN" sz="1050" u="none" strike="noStrike" dirty="0">
                          <a:effectLst/>
                        </a:rPr>
                        <a:t>H</a:t>
                      </a:r>
                      <a:r>
                        <a:rPr lang="en-US" sz="1050" u="none" strike="noStrike" dirty="0">
                          <a:effectLst/>
                        </a:rPr>
                        <a:t>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err="1">
                          <a:effectLst/>
                        </a:rPr>
                        <a:t>L_simu</a:t>
                      </a:r>
                      <a:r>
                        <a:rPr lang="en-US" sz="1050" u="none" strike="noStrike" dirty="0">
                          <a:effectLst/>
                        </a:rPr>
                        <a:t>(H)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8437202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coil1_1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1.7129E-02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1.7809E-02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2430097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coil1_2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1.7104E-02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359023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coil1_3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1.6603E-02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597908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0777092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coil2_1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3.0731E-02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3.1744E-02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7170382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coil2_2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3.0976E-02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980561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coil2_3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3.1014E-02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768383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0135285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coil3_1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4.4878E-02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4.6671E-02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8671997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coil3_2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4.5708E-02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06937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coil3_3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4.5356E-02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175004"/>
                  </a:ext>
                </a:extLst>
              </a:tr>
            </a:tbl>
          </a:graphicData>
        </a:graphic>
      </p:graphicFrame>
      <p:pic>
        <p:nvPicPr>
          <p:cNvPr id="16" name="图片 15">
            <a:extLst>
              <a:ext uri="{FF2B5EF4-FFF2-40B4-BE49-F238E27FC236}">
                <a16:creationId xmlns:a16="http://schemas.microsoft.com/office/drawing/2014/main" id="{DAD37C55-F361-471A-97EA-853C154A91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7400" y="1154470"/>
            <a:ext cx="9144000" cy="78675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20B6A48-880B-4262-AC4D-6D084D20A7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7400" y="2427514"/>
            <a:ext cx="9144000" cy="18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6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2E795B1-EACD-444D-BB36-7A06E7753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B6DE854-7BA3-4C23-8C85-01A65660C8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温度的影响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3B4F4EC-107A-44A2-8988-7F9673168629}"/>
              </a:ext>
            </a:extLst>
          </p:cNvPr>
          <p:cNvSpPr txBox="1"/>
          <p:nvPr/>
        </p:nvSpPr>
        <p:spPr>
          <a:xfrm>
            <a:off x="457200" y="1219200"/>
            <a:ext cx="491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仿真结果（</a:t>
            </a:r>
            <a:r>
              <a:rPr lang="en-US" altLang="zh-CN" dirty="0"/>
              <a:t>100</a:t>
            </a:r>
            <a:r>
              <a:rPr lang="zh-CN" altLang="en-US" dirty="0"/>
              <a:t>匝线圈，</a:t>
            </a:r>
            <a:r>
              <a:rPr lang="en-US" altLang="zh-CN" dirty="0"/>
              <a:t>50</a:t>
            </a:r>
            <a:r>
              <a:rPr lang="zh-CN" altLang="en-US" dirty="0"/>
              <a:t>匝，</a:t>
            </a:r>
            <a:r>
              <a:rPr lang="en-US" altLang="zh-CN" dirty="0"/>
              <a:t>75</a:t>
            </a:r>
            <a:r>
              <a:rPr lang="zh-CN" altLang="en-US" dirty="0"/>
              <a:t>匝结果类似）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AF14A6D-EDE4-4580-9A6D-6E1875F02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5280000" cy="396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7032675-F6D7-443E-B112-2083B846F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149525"/>
            <a:ext cx="2880000" cy="2160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B52F55E-BB1C-41F6-B5B7-F7B817613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3478800"/>
            <a:ext cx="2880000" cy="2160000"/>
          </a:xfrm>
          <a:prstGeom prst="rect">
            <a:avLst/>
          </a:prstGeom>
        </p:spPr>
      </p:pic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59F9E709-C77F-47C7-9194-98E8BEFB297B}"/>
              </a:ext>
            </a:extLst>
          </p:cNvPr>
          <p:cNvCxnSpPr/>
          <p:nvPr/>
        </p:nvCxnSpPr>
        <p:spPr>
          <a:xfrm flipV="1">
            <a:off x="1011198" y="2590800"/>
            <a:ext cx="4268802" cy="2438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78ADF10E-3BD6-464C-A61B-22AE4925DB28}"/>
              </a:ext>
            </a:extLst>
          </p:cNvPr>
          <p:cNvCxnSpPr/>
          <p:nvPr/>
        </p:nvCxnSpPr>
        <p:spPr>
          <a:xfrm>
            <a:off x="4441800" y="2677362"/>
            <a:ext cx="838200" cy="22652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64CF14D7-14EC-4F78-B3B1-69AA37C0CC2B}"/>
              </a:ext>
            </a:extLst>
          </p:cNvPr>
          <p:cNvSpPr/>
          <p:nvPr/>
        </p:nvSpPr>
        <p:spPr>
          <a:xfrm>
            <a:off x="719137" y="5105400"/>
            <a:ext cx="457200" cy="3327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3E27ECF-CEBE-4018-9F36-888876B357BC}"/>
              </a:ext>
            </a:extLst>
          </p:cNvPr>
          <p:cNvSpPr/>
          <p:nvPr/>
        </p:nvSpPr>
        <p:spPr>
          <a:xfrm>
            <a:off x="4213200" y="2325518"/>
            <a:ext cx="457200" cy="33279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20AFC29-DACC-4D34-B815-BA06BCF1E415}"/>
              </a:ext>
            </a:extLst>
          </p:cNvPr>
          <p:cNvSpPr txBox="1"/>
          <p:nvPr/>
        </p:nvSpPr>
        <p:spPr>
          <a:xfrm>
            <a:off x="228600" y="5838727"/>
            <a:ext cx="528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在室温附近，温度越高，低频处交流电阻上升，高频处交流电阻下降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电感几乎不变</a:t>
            </a:r>
          </a:p>
        </p:txBody>
      </p:sp>
      <p:pic>
        <p:nvPicPr>
          <p:cNvPr id="26" name="Picture 2" descr="趋肤深度">
            <a:extLst>
              <a:ext uri="{FF2B5EF4-FFF2-40B4-BE49-F238E27FC236}">
                <a16:creationId xmlns:a16="http://schemas.microsoft.com/office/drawing/2014/main" id="{A316ED00-3F36-4712-9769-801820E81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156" y="5742521"/>
            <a:ext cx="1209675" cy="111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D10E937-2FDA-4B29-BB43-9E6DC85FB4A0}"/>
                  </a:ext>
                </a:extLst>
              </p:cNvPr>
              <p:cNvSpPr txBox="1"/>
              <p:nvPr/>
            </p:nvSpPr>
            <p:spPr>
              <a:xfrm>
                <a:off x="6960487" y="5838727"/>
                <a:ext cx="1356000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CN" alt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𝛿</m:t>
                      </m:r>
                      <m:r>
                        <a:rPr kumimoji="0" lang="el-GR" altLang="zh-CN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l-GR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0" lang="el-GR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num>
                            <m:den>
                              <m:r>
                                <a:rPr kumimoji="0" lang="zh-CN" altLang="el-G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𝜔</m:t>
                              </m:r>
                              <m:r>
                                <a:rPr kumimoji="0" lang="zh-CN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𝜇𝛾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D10E937-2FDA-4B29-BB43-9E6DC85FB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487" y="5838727"/>
                <a:ext cx="1356000" cy="9106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4210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2ABE8A9A-A6A8-4F1E-BA82-D83EF61B1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2209800"/>
            <a:ext cx="4867560" cy="365067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2E795B1-EACD-444D-BB36-7A06E7753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B6DE854-7BA3-4C23-8C85-01A65660C8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温度的影响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3B4F4EC-107A-44A2-8988-7F9673168629}"/>
              </a:ext>
            </a:extLst>
          </p:cNvPr>
          <p:cNvSpPr txBox="1"/>
          <p:nvPr/>
        </p:nvSpPr>
        <p:spPr>
          <a:xfrm>
            <a:off x="457200" y="1219200"/>
            <a:ext cx="5046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测试结果（</a:t>
            </a:r>
            <a:r>
              <a:rPr lang="en-US" altLang="zh-CN" dirty="0"/>
              <a:t>100</a:t>
            </a:r>
            <a:r>
              <a:rPr lang="zh-CN" altLang="en-US" dirty="0"/>
              <a:t>匝线圈，</a:t>
            </a:r>
            <a:r>
              <a:rPr lang="en-US" altLang="zh-CN" dirty="0"/>
              <a:t>50</a:t>
            </a:r>
            <a:r>
              <a:rPr lang="zh-CN" altLang="en-US" dirty="0"/>
              <a:t>匝，</a:t>
            </a:r>
            <a:r>
              <a:rPr lang="en-US" altLang="zh-CN" dirty="0"/>
              <a:t>75</a:t>
            </a:r>
            <a:r>
              <a:rPr lang="zh-CN" altLang="en-US" dirty="0"/>
              <a:t>匝结果类似）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59F9E709-C77F-47C7-9194-98E8BEFB297B}"/>
              </a:ext>
            </a:extLst>
          </p:cNvPr>
          <p:cNvCxnSpPr/>
          <p:nvPr/>
        </p:nvCxnSpPr>
        <p:spPr>
          <a:xfrm flipV="1">
            <a:off x="1011198" y="2590800"/>
            <a:ext cx="4268802" cy="2438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78ADF10E-3BD6-464C-A61B-22AE4925DB28}"/>
              </a:ext>
            </a:extLst>
          </p:cNvPr>
          <p:cNvCxnSpPr/>
          <p:nvPr/>
        </p:nvCxnSpPr>
        <p:spPr>
          <a:xfrm>
            <a:off x="4441800" y="2677362"/>
            <a:ext cx="838200" cy="22652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64CF14D7-14EC-4F78-B3B1-69AA37C0CC2B}"/>
              </a:ext>
            </a:extLst>
          </p:cNvPr>
          <p:cNvSpPr/>
          <p:nvPr/>
        </p:nvSpPr>
        <p:spPr>
          <a:xfrm>
            <a:off x="719137" y="5105400"/>
            <a:ext cx="457200" cy="3327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3E27ECF-CEBE-4018-9F36-888876B357BC}"/>
              </a:ext>
            </a:extLst>
          </p:cNvPr>
          <p:cNvSpPr/>
          <p:nvPr/>
        </p:nvSpPr>
        <p:spPr>
          <a:xfrm>
            <a:off x="4213200" y="2325518"/>
            <a:ext cx="457200" cy="33279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20AFC29-DACC-4D34-B815-BA06BCF1E415}"/>
              </a:ext>
            </a:extLst>
          </p:cNvPr>
          <p:cNvSpPr txBox="1"/>
          <p:nvPr/>
        </p:nvSpPr>
        <p:spPr>
          <a:xfrm>
            <a:off x="265097" y="5879520"/>
            <a:ext cx="5831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三次测试的温度分别为：</a:t>
            </a:r>
            <a:r>
              <a:rPr lang="en-US" altLang="zh-CN" dirty="0"/>
              <a:t>27.65</a:t>
            </a:r>
            <a:r>
              <a:rPr lang="zh-CN" altLang="en-US" dirty="0"/>
              <a:t>℃，</a:t>
            </a:r>
            <a:r>
              <a:rPr lang="en-US" altLang="zh-CN" dirty="0"/>
              <a:t> 29</a:t>
            </a:r>
            <a:r>
              <a:rPr lang="zh-CN" altLang="en-US" dirty="0"/>
              <a:t>℃，</a:t>
            </a:r>
            <a:r>
              <a:rPr lang="en-US" altLang="zh-CN" dirty="0"/>
              <a:t> 24.89</a:t>
            </a:r>
            <a:r>
              <a:rPr lang="zh-CN" altLang="en-US" dirty="0"/>
              <a:t>℃，</a:t>
            </a:r>
            <a:r>
              <a:rPr lang="en-US" altLang="zh-CN" dirty="0"/>
              <a:t>29</a:t>
            </a:r>
            <a:r>
              <a:rPr lang="zh-CN" altLang="en-US" dirty="0"/>
              <a:t>℃测试结果可能有问题</a:t>
            </a:r>
            <a:r>
              <a:rPr lang="en-US" altLang="zh-CN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电感几乎不变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B0D61694-766E-41B0-8D70-3C809363E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3774" y="1284585"/>
            <a:ext cx="2880000" cy="21600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198430B-2543-4875-AB8C-3ABAAE8E3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6763" y="3474785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62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EDF266F-53ED-4095-92D5-29889FE6F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64C283-F78A-4AD3-A64D-049D0C952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测试结果的误差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C1CF8BF-A009-43A6-8CBB-1C17C963D231}"/>
              </a:ext>
            </a:extLst>
          </p:cNvPr>
          <p:cNvSpPr txBox="1"/>
          <p:nvPr/>
        </p:nvSpPr>
        <p:spPr>
          <a:xfrm>
            <a:off x="228600" y="1219200"/>
            <a:ext cx="76962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对于同一组样本，利用</a:t>
            </a:r>
            <a:r>
              <a:rPr lang="en-US" altLang="zh-CN" dirty="0"/>
              <a:t>bootstrap </a:t>
            </a:r>
            <a:r>
              <a:rPr lang="zh-CN" altLang="en-US" dirty="0"/>
              <a:t>有放回采样测试样本，得到交流电阻的测试结果分布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一倍标准差下的结果（以</a:t>
            </a:r>
            <a:r>
              <a:rPr lang="en-US" altLang="zh-CN" dirty="0"/>
              <a:t>coil1_1</a:t>
            </a:r>
            <a:r>
              <a:rPr lang="zh-CN" altLang="en-US" dirty="0"/>
              <a:t>为例）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1A7AC4A-B447-4D4C-BD29-9ADB90B15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2538413"/>
            <a:ext cx="4320000" cy="324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7EC1CA8-B58C-4048-AA78-2DB9E15ED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502" y="2538413"/>
            <a:ext cx="4320000" cy="32400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2DD219C-FE52-4870-8FDF-5076AF38149A}"/>
              </a:ext>
            </a:extLst>
          </p:cNvPr>
          <p:cNvSpPr txBox="1"/>
          <p:nvPr/>
        </p:nvSpPr>
        <p:spPr>
          <a:xfrm>
            <a:off x="457200" y="5915781"/>
            <a:ext cx="72390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中频段会存在较大的测量误差，高频交流电阻误差典型值</a:t>
            </a:r>
            <a:r>
              <a:rPr lang="en-US" altLang="zh-CN" dirty="0"/>
              <a:t>~~0.4ohm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电感测量误差：</a:t>
            </a:r>
            <a:r>
              <a:rPr lang="en-US" altLang="zh-CN" dirty="0"/>
              <a:t>0.171±1.0375e-07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F4837C18-3C6F-4E80-95C7-90B2D2B4F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26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55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>
            <a:extLst>
              <a:ext uri="{FF2B5EF4-FFF2-40B4-BE49-F238E27FC236}">
                <a16:creationId xmlns:a16="http://schemas.microsoft.com/office/drawing/2014/main" id="{01147C1A-107A-4B81-8FCD-4312F519A460}"/>
              </a:ext>
            </a:extLst>
          </p:cNvPr>
          <p:cNvSpPr txBox="1"/>
          <p:nvPr/>
        </p:nvSpPr>
        <p:spPr>
          <a:xfrm>
            <a:off x="416700" y="1220232"/>
            <a:ext cx="4572000" cy="5576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/>
              <a:t>绕制方法</a:t>
            </a:r>
            <a:endParaRPr lang="en-US" altLang="zh-CN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/>
              <a:t>线圈半径偏差</a:t>
            </a:r>
            <a:endParaRPr lang="en-US" altLang="zh-CN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/>
              <a:t>其他工艺偏差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C82D913-B7FA-423C-A89B-60E78A24F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7EEBA1-CB40-45E2-8D90-45A69C6B39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模型与工艺偏差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D86D8C2-3184-42E4-B70F-3BF2AB2F0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425" y="2590919"/>
            <a:ext cx="3235325" cy="2426494"/>
          </a:xfrm>
          <a:prstGeom prst="rect">
            <a:avLst/>
          </a:prstGeom>
        </p:spPr>
      </p:pic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85D5A13-50C7-4BA2-AE91-AED3F0806D77}"/>
              </a:ext>
            </a:extLst>
          </p:cNvPr>
          <p:cNvCxnSpPr>
            <a:cxnSpLocks/>
          </p:cNvCxnSpPr>
          <p:nvPr/>
        </p:nvCxnSpPr>
        <p:spPr>
          <a:xfrm>
            <a:off x="4648200" y="2089666"/>
            <a:ext cx="0" cy="342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E8E12E69-025F-4A01-9BDB-75AAFCE5D62D}"/>
              </a:ext>
            </a:extLst>
          </p:cNvPr>
          <p:cNvSpPr txBox="1"/>
          <p:nvPr/>
        </p:nvSpPr>
        <p:spPr>
          <a:xfrm>
            <a:off x="6212702" y="19050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交错排列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DDC59A1-8602-42B3-8343-A150A91599FA}"/>
              </a:ext>
            </a:extLst>
          </p:cNvPr>
          <p:cNvSpPr txBox="1"/>
          <p:nvPr/>
        </p:nvSpPr>
        <p:spPr>
          <a:xfrm>
            <a:off x="1762204" y="19050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平行排列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E777B92F-C480-49DF-9461-6724CD232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2" y="2591013"/>
            <a:ext cx="3235200" cy="242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7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F6F71B98-7E72-413F-BEB2-C9135EC60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7" y="2093938"/>
            <a:ext cx="5176333" cy="388225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C82D913-B7FA-423C-A89B-60E78A24F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7EEBA1-CB40-45E2-8D90-45A69C6B39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绕制方法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8512FB6-2356-4778-BE70-E634670E2353}"/>
              </a:ext>
            </a:extLst>
          </p:cNvPr>
          <p:cNvSpPr txBox="1"/>
          <p:nvPr/>
        </p:nvSpPr>
        <p:spPr>
          <a:xfrm>
            <a:off x="457200" y="1219200"/>
            <a:ext cx="491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仿真结果（</a:t>
            </a:r>
            <a:r>
              <a:rPr lang="en-US" altLang="zh-CN" dirty="0"/>
              <a:t>100</a:t>
            </a:r>
            <a:r>
              <a:rPr lang="zh-CN" altLang="en-US" dirty="0"/>
              <a:t>匝线圈，</a:t>
            </a:r>
            <a:r>
              <a:rPr lang="en-US" altLang="zh-CN" dirty="0"/>
              <a:t>50</a:t>
            </a:r>
            <a:r>
              <a:rPr lang="zh-CN" altLang="en-US" dirty="0"/>
              <a:t>匝，</a:t>
            </a:r>
            <a:r>
              <a:rPr lang="en-US" altLang="zh-CN" dirty="0"/>
              <a:t>75</a:t>
            </a:r>
            <a:r>
              <a:rPr lang="zh-CN" altLang="en-US" dirty="0"/>
              <a:t>匝结果类似）</a:t>
            </a: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5AB215E2-0BBA-49EC-A0D6-C50F614ECFDF}"/>
              </a:ext>
            </a:extLst>
          </p:cNvPr>
          <p:cNvCxnSpPr/>
          <p:nvPr/>
        </p:nvCxnSpPr>
        <p:spPr>
          <a:xfrm flipV="1">
            <a:off x="1011198" y="2590800"/>
            <a:ext cx="4268802" cy="2438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15899ACD-CF96-4B9A-B811-D053D7464251}"/>
              </a:ext>
            </a:extLst>
          </p:cNvPr>
          <p:cNvCxnSpPr/>
          <p:nvPr/>
        </p:nvCxnSpPr>
        <p:spPr>
          <a:xfrm>
            <a:off x="4441800" y="2677362"/>
            <a:ext cx="838200" cy="22652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95B4EFA0-85D7-4663-8A45-94EACEB0A14A}"/>
              </a:ext>
            </a:extLst>
          </p:cNvPr>
          <p:cNvSpPr/>
          <p:nvPr/>
        </p:nvSpPr>
        <p:spPr>
          <a:xfrm>
            <a:off x="719137" y="5105400"/>
            <a:ext cx="457200" cy="3327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24D7449-2C42-433C-AFB7-82A4E8434A46}"/>
              </a:ext>
            </a:extLst>
          </p:cNvPr>
          <p:cNvSpPr/>
          <p:nvPr/>
        </p:nvSpPr>
        <p:spPr>
          <a:xfrm>
            <a:off x="4213200" y="2325518"/>
            <a:ext cx="457200" cy="33279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26582B7-ED53-4304-9771-B02E419E691E}"/>
              </a:ext>
            </a:extLst>
          </p:cNvPr>
          <p:cNvSpPr txBox="1"/>
          <p:nvPr/>
        </p:nvSpPr>
        <p:spPr>
          <a:xfrm>
            <a:off x="373200" y="5943600"/>
            <a:ext cx="74754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交错排列，低频处交流电阻下降，高频处交流电阻上升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交错排列，电感值下降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AAE06318-B755-4586-B8F4-CEEEB9EFC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556175"/>
            <a:ext cx="2880000" cy="21600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81D46481-1BFD-4448-999C-5D920B764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265575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19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C82D913-B7FA-423C-A89B-60E78A24F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7EEBA1-CB40-45E2-8D90-45A69C6B39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线圈半径偏差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8512FB6-2356-4778-BE70-E634670E2353}"/>
              </a:ext>
            </a:extLst>
          </p:cNvPr>
          <p:cNvSpPr txBox="1"/>
          <p:nvPr/>
        </p:nvSpPr>
        <p:spPr>
          <a:xfrm>
            <a:off x="457200" y="1219200"/>
            <a:ext cx="491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仿真结果（</a:t>
            </a:r>
            <a:r>
              <a:rPr lang="en-US" altLang="zh-CN" dirty="0"/>
              <a:t>100</a:t>
            </a:r>
            <a:r>
              <a:rPr lang="zh-CN" altLang="en-US" dirty="0"/>
              <a:t>匝线圈，</a:t>
            </a:r>
            <a:r>
              <a:rPr lang="en-US" altLang="zh-CN" dirty="0"/>
              <a:t>50</a:t>
            </a:r>
            <a:r>
              <a:rPr lang="zh-CN" altLang="en-US" dirty="0"/>
              <a:t>匝，</a:t>
            </a:r>
            <a:r>
              <a:rPr lang="en-US" altLang="zh-CN" dirty="0"/>
              <a:t>75</a:t>
            </a:r>
            <a:r>
              <a:rPr lang="zh-CN" altLang="en-US" dirty="0"/>
              <a:t>匝结果类似）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26582B7-ED53-4304-9771-B02E419E691E}"/>
              </a:ext>
            </a:extLst>
          </p:cNvPr>
          <p:cNvSpPr txBox="1"/>
          <p:nvPr/>
        </p:nvSpPr>
        <p:spPr>
          <a:xfrm>
            <a:off x="373200" y="5943600"/>
            <a:ext cx="52800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线圈半径显著影响交流电阻的结果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半径越大，电感越大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6DD42BE-7D66-42EB-812E-769BBA5FA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765816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51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508355</TotalTime>
  <Words>668</Words>
  <Application>Microsoft Office PowerPoint</Application>
  <PresentationFormat>全屏显示(4:3)</PresentationFormat>
  <Paragraphs>236</Paragraphs>
  <Slides>14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等线</vt:lpstr>
      <vt:lpstr>等线 Light</vt:lpstr>
      <vt:lpstr>Arial</vt:lpstr>
      <vt:lpstr>Cambria Math</vt:lpstr>
      <vt:lpstr>Wingdings</vt:lpstr>
      <vt:lpstr>Office 主题​​</vt:lpstr>
      <vt:lpstr>磁芯线圈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6518</cp:revision>
  <cp:lastPrinted>2023-09-04T07:35:07Z</cp:lastPrinted>
  <dcterms:created xsi:type="dcterms:W3CDTF">1601-01-01T00:00:00Z</dcterms:created>
  <dcterms:modified xsi:type="dcterms:W3CDTF">2025-03-04T08:56:53Z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