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414" r:id="rId3"/>
    <p:sldId id="390" r:id="rId4"/>
    <p:sldId id="430" r:id="rId5"/>
    <p:sldId id="391" r:id="rId6"/>
    <p:sldId id="415" r:id="rId7"/>
    <p:sldId id="394" r:id="rId8"/>
    <p:sldId id="392" r:id="rId9"/>
    <p:sldId id="393" r:id="rId10"/>
    <p:sldId id="416" r:id="rId11"/>
    <p:sldId id="396" r:id="rId12"/>
    <p:sldId id="397" r:id="rId13"/>
    <p:sldId id="398" r:id="rId14"/>
    <p:sldId id="399" r:id="rId15"/>
    <p:sldId id="400" r:id="rId16"/>
    <p:sldId id="425" r:id="rId17"/>
    <p:sldId id="418" r:id="rId18"/>
    <p:sldId id="419" r:id="rId19"/>
    <p:sldId id="420" r:id="rId20"/>
    <p:sldId id="421" r:id="rId21"/>
    <p:sldId id="422" r:id="rId22"/>
    <p:sldId id="423" r:id="rId23"/>
    <p:sldId id="402" r:id="rId24"/>
    <p:sldId id="432" r:id="rId25"/>
    <p:sldId id="433" r:id="rId26"/>
    <p:sldId id="435" r:id="rId27"/>
    <p:sldId id="434" r:id="rId28"/>
    <p:sldId id="426" r:id="rId29"/>
    <p:sldId id="427" r:id="rId30"/>
    <p:sldId id="404" r:id="rId31"/>
    <p:sldId id="373" r:id="rId32"/>
    <p:sldId id="378" r:id="rId33"/>
    <p:sldId id="424" r:id="rId34"/>
    <p:sldId id="406" r:id="rId35"/>
    <p:sldId id="428" r:id="rId36"/>
    <p:sldId id="429" r:id="rId37"/>
    <p:sldId id="413" r:id="rId38"/>
    <p:sldId id="412" r:id="rId39"/>
    <p:sldId id="407" r:id="rId40"/>
    <p:sldId id="409" r:id="rId41"/>
    <p:sldId id="431" r:id="rId42"/>
    <p:sldId id="410" r:id="rId43"/>
    <p:sldId id="411" r:id="rId4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43"/>
    <p:restoredTop sz="94604"/>
  </p:normalViewPr>
  <p:slideViewPr>
    <p:cSldViewPr snapToGrid="0" snapToObjects="1">
      <p:cViewPr varScale="1">
        <p:scale>
          <a:sx n="62" d="100"/>
          <a:sy n="62" d="100"/>
        </p:scale>
        <p:origin x="20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	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145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86303-C6E9-4D4A-BFA3-E6BFC436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140D12-3ED9-0F4A-BB93-8EB9C2C0C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C9BFC1-5264-4C44-B575-784ADEB3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EDB0-B7E4-BB40-906F-54D9733A6BB5}" type="datetimeFigureOut">
              <a:rPr kumimoji="1" lang="zh-CN" altLang="en-US" smtClean="0"/>
              <a:t>2025/4/27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FD25B-3F4C-DB4D-8E68-72BD184E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01DE79-0C48-E349-9CBF-1499A828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7911" y="9296400"/>
            <a:ext cx="322204" cy="348813"/>
          </a:xfrm>
        </p:spPr>
        <p:txBody>
          <a:bodyPr/>
          <a:lstStyle/>
          <a:p>
            <a:fld id="{05BAC20D-A713-2F45-9F11-81F070B0B1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773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jp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jp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6.jp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dia.ligo.northwestern.ed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6.png"/><Relationship Id="rId5" Type="http://schemas.openxmlformats.org/officeDocument/2006/relationships/image" Target="../media/image28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Ying-li Zhang…"/>
          <p:cNvSpPr txBox="1">
            <a:spLocks noGrp="1"/>
          </p:cNvSpPr>
          <p:nvPr>
            <p:ph type="subTitle" sz="quarter" idx="1"/>
          </p:nvPr>
        </p:nvSpPr>
        <p:spPr>
          <a:xfrm>
            <a:off x="1209042" y="4668358"/>
            <a:ext cx="10464800" cy="214442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37463">
              <a:lnSpc>
                <a:spcPct val="160000"/>
              </a:lnSpc>
              <a:defRPr sz="3404"/>
            </a:pPr>
            <a:r>
              <a:rPr lang="en-US" altLang="zh-CN" sz="3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Yingli Zhang </a:t>
            </a:r>
          </a:p>
          <a:p>
            <a:pPr defTabSz="537463">
              <a:lnSpc>
                <a:spcPct val="160000"/>
              </a:lnSpc>
              <a:defRPr sz="3404"/>
            </a:pPr>
            <a:r>
              <a:rPr lang="en-US" altLang="zh-CN" sz="3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Tongji University</a:t>
            </a:r>
          </a:p>
          <a:p>
            <a:pPr defTabSz="537463">
              <a:lnSpc>
                <a:spcPct val="160000"/>
              </a:lnSpc>
              <a:defRPr sz="3404"/>
            </a:pPr>
            <a:r>
              <a:rPr lang="en-US" altLang="zh-CN" sz="3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2025.</a:t>
            </a:r>
            <a:r>
              <a:rPr lang="zh-CN" altLang="en-US" sz="3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3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7" name="Ying-li Zhang…">
            <a:extLst>
              <a:ext uri="{FF2B5EF4-FFF2-40B4-BE49-F238E27FC236}">
                <a16:creationId xmlns:a16="http://schemas.microsoft.com/office/drawing/2014/main" id="{1B347BBB-84EA-A44D-AC0C-B1E6D0B16EC6}"/>
              </a:ext>
            </a:extLst>
          </p:cNvPr>
          <p:cNvSpPr txBox="1">
            <a:spLocks/>
          </p:cNvSpPr>
          <p:nvPr/>
        </p:nvSpPr>
        <p:spPr>
          <a:xfrm>
            <a:off x="2746036" y="7313590"/>
            <a:ext cx="8927806" cy="1815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625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Wang, YZ, M. Sasaki, JCAP 07 (2014) 076 [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2404.02492]</a:t>
            </a:r>
          </a:p>
          <a:p>
            <a:pPr algn="l">
              <a:lnSpc>
                <a:spcPct val="14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Pi, YZ, Q. Huang, M. Sasaki, JCAP 05 (2018) 042 [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1712.09896]</a:t>
            </a:r>
          </a:p>
          <a:p>
            <a:pPr algn="l">
              <a:lnSpc>
                <a:spcPct val="14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Wang, YZ, Kimura and M. Yamaguchi, SCPMA 6 (2023) 66 [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2209.12911]</a:t>
            </a:r>
          </a:p>
          <a:p>
            <a:pPr algn="l">
              <a:lnSpc>
                <a:spcPct val="14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Kimura, T.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Suyama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Yamaguchi and YZ, JCAP 04 (2021) 031 [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2102.05280]</a:t>
            </a:r>
          </a:p>
          <a:p>
            <a:pPr algn="l">
              <a:lnSpc>
                <a:spcPct val="14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Wang, YZ, T.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Suyama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preparation</a:t>
            </a:r>
          </a:p>
          <a:p>
            <a:pPr algn="l">
              <a:lnSpc>
                <a:spcPct val="140000"/>
              </a:lnSpc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3AE0FA-BCF6-AC49-9BE5-070590D0A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07" y="467743"/>
            <a:ext cx="2785171" cy="2712514"/>
          </a:xfrm>
          <a:prstGeom prst="rect">
            <a:avLst/>
          </a:prstGeom>
        </p:spPr>
      </p:pic>
      <p:sp>
        <p:nvSpPr>
          <p:cNvPr id="6" name="Ying-li Zhang…">
            <a:extLst>
              <a:ext uri="{FF2B5EF4-FFF2-40B4-BE49-F238E27FC236}">
                <a16:creationId xmlns:a16="http://schemas.microsoft.com/office/drawing/2014/main" id="{F3350EE1-EB69-0545-8277-10C65C615375}"/>
              </a:ext>
            </a:extLst>
          </p:cNvPr>
          <p:cNvSpPr txBox="1">
            <a:spLocks/>
          </p:cNvSpPr>
          <p:nvPr/>
        </p:nvSpPr>
        <p:spPr>
          <a:xfrm>
            <a:off x="575673" y="8417656"/>
            <a:ext cx="11731533" cy="1020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n-US" altLang="zh-CN" sz="2000" dirty="0"/>
              <a:t> </a:t>
            </a:r>
            <a:endParaRPr lang="en-US" altLang="zh-CN" sz="28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427DEDA-2365-9A44-8B12-7B60F79268B1}"/>
              </a:ext>
            </a:extLst>
          </p:cNvPr>
          <p:cNvSpPr txBox="1"/>
          <p:nvPr/>
        </p:nvSpPr>
        <p:spPr>
          <a:xfrm>
            <a:off x="1328416" y="7313590"/>
            <a:ext cx="112049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Based on: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736BDA4-596E-6F4E-8AD2-A281B215765D}"/>
              </a:ext>
            </a:extLst>
          </p:cNvPr>
          <p:cNvSpPr/>
          <p:nvPr/>
        </p:nvSpPr>
        <p:spPr>
          <a:xfrm>
            <a:off x="575673" y="3428968"/>
            <a:ext cx="11388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primordial black holes from inflationary models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0A58D9-C228-6E48-A671-FC9441D12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73" y="1198306"/>
            <a:ext cx="7492878" cy="10200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线条" descr="线条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8200" y="5659465"/>
            <a:ext cx="2879342" cy="76201"/>
          </a:xfrm>
          <a:prstGeom prst="rect">
            <a:avLst/>
          </a:prstGeom>
        </p:spPr>
      </p:pic>
      <p:pic>
        <p:nvPicPr>
          <p:cNvPr id="261" name="线条" descr="线条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42200" y="5659465"/>
            <a:ext cx="3927149" cy="76201"/>
          </a:xfrm>
          <a:prstGeom prst="rect">
            <a:avLst/>
          </a:prstGeom>
        </p:spPr>
      </p:pic>
      <p:pic>
        <p:nvPicPr>
          <p:cNvPr id="263" name="线条" descr="线条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59695">
            <a:off x="7488542" y="5182223"/>
            <a:ext cx="1839225" cy="76201"/>
          </a:xfrm>
          <a:prstGeom prst="rect">
            <a:avLst/>
          </a:prstGeom>
        </p:spPr>
      </p:pic>
      <p:sp>
        <p:nvSpPr>
          <p:cNvPr id="265" name="线条"/>
          <p:cNvSpPr/>
          <p:nvPr/>
        </p:nvSpPr>
        <p:spPr>
          <a:xfrm flipV="1">
            <a:off x="1099000" y="1732982"/>
            <a:ext cx="10848641" cy="3951884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6" name="线条"/>
          <p:cNvSpPr/>
          <p:nvPr/>
        </p:nvSpPr>
        <p:spPr>
          <a:xfrm flipV="1">
            <a:off x="3932935" y="3455916"/>
            <a:ext cx="6249803" cy="2224336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67" name="线条" descr="线条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560923">
            <a:off x="8551176" y="3565373"/>
            <a:ext cx="3003442" cy="76201"/>
          </a:xfrm>
          <a:prstGeom prst="rect">
            <a:avLst/>
          </a:prstGeom>
        </p:spPr>
      </p:pic>
      <p:sp>
        <p:nvSpPr>
          <p:cNvPr id="269" name="线条"/>
          <p:cNvSpPr/>
          <p:nvPr/>
        </p:nvSpPr>
        <p:spPr>
          <a:xfrm flipV="1">
            <a:off x="8359129" y="4569894"/>
            <a:ext cx="879691" cy="112305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0" name="线条"/>
          <p:cNvSpPr/>
          <p:nvPr/>
        </p:nvSpPr>
        <p:spPr>
          <a:xfrm>
            <a:off x="7798250" y="5697565"/>
            <a:ext cx="4127545" cy="1"/>
          </a:xfrm>
          <a:prstGeom prst="line">
            <a:avLst/>
          </a:prstGeom>
          <a:ln w="38100">
            <a:solidFill>
              <a:schemeClr val="accent4">
                <a:hueOff val="-461056"/>
                <a:satOff val="4338"/>
                <a:lumOff val="-10225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1" name="a/k*"/>
          <p:cNvSpPr txBox="1"/>
          <p:nvPr/>
        </p:nvSpPr>
        <p:spPr>
          <a:xfrm>
            <a:off x="4983411" y="4661024"/>
            <a:ext cx="588269" cy="431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t>/</a:t>
            </a:r>
            <a:r>
              <a:rPr i="1"/>
              <a:t>k</a:t>
            </a:r>
            <a:r>
              <a:rPr baseline="-5999"/>
              <a:t>*</a:t>
            </a:r>
          </a:p>
        </p:txBody>
      </p:sp>
      <p:sp>
        <p:nvSpPr>
          <p:cNvPr id="272" name="a*"/>
          <p:cNvSpPr txBox="1"/>
          <p:nvPr/>
        </p:nvSpPr>
        <p:spPr>
          <a:xfrm>
            <a:off x="3721550" y="5872382"/>
            <a:ext cx="368301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*</a:t>
            </a:r>
          </a:p>
        </p:txBody>
      </p:sp>
      <p:sp>
        <p:nvSpPr>
          <p:cNvPr id="273" name="aend"/>
          <p:cNvSpPr txBox="1"/>
          <p:nvPr/>
        </p:nvSpPr>
        <p:spPr>
          <a:xfrm>
            <a:off x="7461055" y="5872382"/>
            <a:ext cx="560091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end</a:t>
            </a:r>
          </a:p>
        </p:txBody>
      </p:sp>
      <p:sp>
        <p:nvSpPr>
          <p:cNvPr id="274" name="a0"/>
          <p:cNvSpPr txBox="1"/>
          <p:nvPr/>
        </p:nvSpPr>
        <p:spPr>
          <a:xfrm>
            <a:off x="11765405" y="5872382"/>
            <a:ext cx="368301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0</a:t>
            </a:r>
          </a:p>
        </p:txBody>
      </p:sp>
      <p:sp>
        <p:nvSpPr>
          <p:cNvPr id="275" name="aini"/>
          <p:cNvSpPr txBox="1"/>
          <p:nvPr/>
        </p:nvSpPr>
        <p:spPr>
          <a:xfrm>
            <a:off x="871094" y="5872382"/>
            <a:ext cx="481212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ini</a:t>
            </a:r>
          </a:p>
        </p:txBody>
      </p:sp>
      <p:sp>
        <p:nvSpPr>
          <p:cNvPr id="276" name="线条"/>
          <p:cNvSpPr/>
          <p:nvPr/>
        </p:nvSpPr>
        <p:spPr>
          <a:xfrm>
            <a:off x="11949554" y="1768613"/>
            <a:ext cx="1" cy="3880622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7" name="线条"/>
          <p:cNvSpPr/>
          <p:nvPr/>
        </p:nvSpPr>
        <p:spPr>
          <a:xfrm flipH="1">
            <a:off x="3808854" y="6440651"/>
            <a:ext cx="1" cy="2159001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8" name="are-entry"/>
          <p:cNvSpPr txBox="1"/>
          <p:nvPr/>
        </p:nvSpPr>
        <p:spPr>
          <a:xfrm>
            <a:off x="9742086" y="5872382"/>
            <a:ext cx="909738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re-entry</a:t>
            </a:r>
          </a:p>
        </p:txBody>
      </p:sp>
      <p:pic>
        <p:nvPicPr>
          <p:cNvPr id="279" name="线条" descr="线条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502269">
            <a:off x="10817311" y="2091537"/>
            <a:ext cx="1294704" cy="76201"/>
          </a:xfrm>
          <a:prstGeom prst="rect">
            <a:avLst/>
          </a:prstGeom>
        </p:spPr>
      </p:pic>
      <p:sp>
        <p:nvSpPr>
          <p:cNvPr id="281" name="aeq"/>
          <p:cNvSpPr txBox="1"/>
          <p:nvPr/>
        </p:nvSpPr>
        <p:spPr>
          <a:xfrm>
            <a:off x="10805910" y="5872382"/>
            <a:ext cx="458491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eq</a:t>
            </a:r>
          </a:p>
        </p:txBody>
      </p:sp>
      <p:sp>
        <p:nvSpPr>
          <p:cNvPr id="282" name="线条"/>
          <p:cNvSpPr/>
          <p:nvPr/>
        </p:nvSpPr>
        <p:spPr>
          <a:xfrm>
            <a:off x="10984354" y="2468446"/>
            <a:ext cx="1" cy="3229120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3" name="a/k0"/>
          <p:cNvSpPr txBox="1"/>
          <p:nvPr/>
        </p:nvSpPr>
        <p:spPr>
          <a:xfrm>
            <a:off x="2341566" y="4661024"/>
            <a:ext cx="588269" cy="431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t>/</a:t>
            </a:r>
            <a:r>
              <a:rPr i="1"/>
              <a:t>k</a:t>
            </a:r>
            <a:r>
              <a:rPr baseline="-5999"/>
              <a:t>0</a:t>
            </a:r>
          </a:p>
        </p:txBody>
      </p:sp>
      <p:sp>
        <p:nvSpPr>
          <p:cNvPr id="284" name="The formation of Primordial Black Holes"/>
          <p:cNvSpPr txBox="1">
            <a:spLocks noGrp="1"/>
          </p:cNvSpPr>
          <p:nvPr>
            <p:ph type="title" idx="4294967295"/>
          </p:nvPr>
        </p:nvSpPr>
        <p:spPr>
          <a:xfrm>
            <a:off x="800624" y="1130808"/>
            <a:ext cx="9755604" cy="13132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21310">
              <a:defRPr sz="4400"/>
            </a:lvl1pPr>
          </a:lstStyle>
          <a:p>
            <a:pPr algn="l" defTabSz="584200" hangingPunct="0"/>
            <a:r>
              <a:rPr lang="en-US" altLang="zh-CN" sz="4000" b="1" dirty="0">
                <a:latin typeface="Times New Roman" panose="02020603050405020304" pitchFamily="18" charset="0"/>
                <a:ea typeface="Lantinghei SC Demibold" panose="02000000000000000000" pitchFamily="2" charset="-122"/>
                <a:cs typeface="Times New Roman" panose="02020603050405020304" pitchFamily="18" charset="0"/>
              </a:rPr>
              <a:t>Formation of PBHs from </a:t>
            </a:r>
            <a:r>
              <a:rPr lang="en-US" altLang="zh-CN" sz="4000" b="1" dirty="0"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enhancement of primordial curvature perturbations</a:t>
            </a:r>
            <a:br>
              <a:rPr lang="zh-CN" altLang="en-US" sz="4000" b="1" dirty="0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4000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pic>
        <p:nvPicPr>
          <p:cNvPr id="285" name="引文气泡" descr="引文气泡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89894" y="5800028"/>
            <a:ext cx="7889239" cy="2852945"/>
          </a:xfrm>
          <a:prstGeom prst="rect">
            <a:avLst/>
          </a:prstGeom>
        </p:spPr>
      </p:pic>
      <p:sp>
        <p:nvSpPr>
          <p:cNvPr id="287" name="There is a peak on the primordial density perturbation, which leaves horizon and gets frozen at a*."/>
          <p:cNvSpPr txBox="1"/>
          <p:nvPr/>
        </p:nvSpPr>
        <p:spPr>
          <a:xfrm>
            <a:off x="5442212" y="7276903"/>
            <a:ext cx="6323194" cy="1235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algn="l" defTabSz="352043">
              <a:lnSpc>
                <a:spcPts val="4100"/>
              </a:lnSpc>
              <a:spcBef>
                <a:spcPts val="900"/>
              </a:spcBef>
              <a:defRPr sz="2464" b="0">
                <a:latin typeface="Times"/>
                <a:ea typeface="Times"/>
                <a:cs typeface="Times"/>
                <a:sym typeface="Times"/>
              </a:defRPr>
            </a:pPr>
            <a:r>
              <a:rPr sz="2800" dirty="0"/>
              <a:t>There is a peak on the primordial density perturbation, which leaves horizon and gets frozen at </a:t>
            </a:r>
            <a:r>
              <a:rPr sz="2800" i="1" dirty="0"/>
              <a:t>a</a:t>
            </a:r>
            <a:r>
              <a:rPr sz="2800" baseline="-5999" dirty="0"/>
              <a:t>*</a:t>
            </a:r>
            <a:r>
              <a:rPr sz="2800" dirty="0"/>
              <a:t>. </a:t>
            </a:r>
          </a:p>
        </p:txBody>
      </p:sp>
      <p:pic>
        <p:nvPicPr>
          <p:cNvPr id="288" name="1516127292072.jpg" descr="1516127292072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903" y="7245193"/>
            <a:ext cx="2127594" cy="1565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线条" descr="线条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03990" y="6303935"/>
            <a:ext cx="3136716" cy="1996940"/>
          </a:xfrm>
          <a:prstGeom prst="rect">
            <a:avLst/>
          </a:prstGeom>
        </p:spPr>
      </p:pic>
      <p:sp>
        <p:nvSpPr>
          <p:cNvPr id="291" name="k*=Ha*"/>
          <p:cNvSpPr txBox="1"/>
          <p:nvPr/>
        </p:nvSpPr>
        <p:spPr>
          <a:xfrm>
            <a:off x="3080831" y="8586247"/>
            <a:ext cx="1456048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 b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k</a:t>
            </a:r>
            <a:r>
              <a:rPr baseline="-5999"/>
              <a:t>*</a:t>
            </a:r>
            <a:r>
              <a:t>=</a:t>
            </a:r>
            <a:r>
              <a:rPr i="1"/>
              <a:t>Ha</a:t>
            </a:r>
            <a:r>
              <a:rPr baseline="-5999"/>
              <a:t>*</a:t>
            </a:r>
          </a:p>
        </p:txBody>
      </p:sp>
      <p:sp>
        <p:nvSpPr>
          <p:cNvPr id="292" name="线条"/>
          <p:cNvSpPr/>
          <p:nvPr/>
        </p:nvSpPr>
        <p:spPr>
          <a:xfrm>
            <a:off x="10109561" y="3488583"/>
            <a:ext cx="1" cy="2159002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3" name="Rad.dom.…"/>
          <p:cNvSpPr txBox="1"/>
          <p:nvPr/>
        </p:nvSpPr>
        <p:spPr>
          <a:xfrm>
            <a:off x="9082213" y="2489333"/>
            <a:ext cx="1375768" cy="774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Rad.dom.</a:t>
            </a:r>
          </a:p>
          <a:p>
            <a:pPr>
              <a:defRPr b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1/</a:t>
            </a:r>
            <a:r>
              <a:rPr i="1"/>
              <a:t>H</a:t>
            </a:r>
            <a:r>
              <a:rPr baseline="-5999"/>
              <a:t>r </a:t>
            </a:r>
            <a:r>
              <a:t>~</a:t>
            </a:r>
            <a:r>
              <a:rPr i="1"/>
              <a:t>a</a:t>
            </a:r>
            <a:r>
              <a:rPr baseline="31999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112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线条" descr="线条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8200" y="5659465"/>
            <a:ext cx="2879342" cy="76201"/>
          </a:xfrm>
          <a:prstGeom prst="rect">
            <a:avLst/>
          </a:prstGeom>
        </p:spPr>
      </p:pic>
      <p:pic>
        <p:nvPicPr>
          <p:cNvPr id="297" name="线条" descr="线条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42200" y="5659465"/>
            <a:ext cx="3927149" cy="76201"/>
          </a:xfrm>
          <a:prstGeom prst="rect">
            <a:avLst/>
          </a:prstGeom>
        </p:spPr>
      </p:pic>
      <p:pic>
        <p:nvPicPr>
          <p:cNvPr id="299" name="线条" descr="线条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59695">
            <a:off x="7488542" y="5182223"/>
            <a:ext cx="1839225" cy="76201"/>
          </a:xfrm>
          <a:prstGeom prst="rect">
            <a:avLst/>
          </a:prstGeom>
        </p:spPr>
      </p:pic>
      <p:sp>
        <p:nvSpPr>
          <p:cNvPr id="301" name="线条"/>
          <p:cNvSpPr/>
          <p:nvPr/>
        </p:nvSpPr>
        <p:spPr>
          <a:xfrm flipV="1">
            <a:off x="1099000" y="1732982"/>
            <a:ext cx="10848641" cy="3951884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2" name="线条"/>
          <p:cNvSpPr/>
          <p:nvPr/>
        </p:nvSpPr>
        <p:spPr>
          <a:xfrm flipV="1">
            <a:off x="3932935" y="3455916"/>
            <a:ext cx="6249803" cy="2224336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03" name="线条" descr="线条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560923">
            <a:off x="8551176" y="3565373"/>
            <a:ext cx="3003442" cy="76201"/>
          </a:xfrm>
          <a:prstGeom prst="rect">
            <a:avLst/>
          </a:prstGeom>
        </p:spPr>
      </p:pic>
      <p:sp>
        <p:nvSpPr>
          <p:cNvPr id="305" name="线条"/>
          <p:cNvSpPr/>
          <p:nvPr/>
        </p:nvSpPr>
        <p:spPr>
          <a:xfrm flipV="1">
            <a:off x="8359129" y="4569894"/>
            <a:ext cx="879691" cy="112305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6" name="线条"/>
          <p:cNvSpPr/>
          <p:nvPr/>
        </p:nvSpPr>
        <p:spPr>
          <a:xfrm>
            <a:off x="7798250" y="5697565"/>
            <a:ext cx="4127545" cy="1"/>
          </a:xfrm>
          <a:prstGeom prst="line">
            <a:avLst/>
          </a:prstGeom>
          <a:ln w="38100">
            <a:solidFill>
              <a:schemeClr val="accent4">
                <a:hueOff val="-461056"/>
                <a:satOff val="4338"/>
                <a:lumOff val="-10225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7" name="a/k*"/>
          <p:cNvSpPr txBox="1"/>
          <p:nvPr/>
        </p:nvSpPr>
        <p:spPr>
          <a:xfrm>
            <a:off x="4983411" y="4661024"/>
            <a:ext cx="588269" cy="431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t>/</a:t>
            </a:r>
            <a:r>
              <a:rPr i="1"/>
              <a:t>k</a:t>
            </a:r>
            <a:r>
              <a:rPr baseline="-5999"/>
              <a:t>*</a:t>
            </a:r>
          </a:p>
        </p:txBody>
      </p:sp>
      <p:sp>
        <p:nvSpPr>
          <p:cNvPr id="308" name="a*"/>
          <p:cNvSpPr txBox="1"/>
          <p:nvPr/>
        </p:nvSpPr>
        <p:spPr>
          <a:xfrm>
            <a:off x="3721550" y="5872382"/>
            <a:ext cx="368301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*</a:t>
            </a:r>
          </a:p>
        </p:txBody>
      </p:sp>
      <p:sp>
        <p:nvSpPr>
          <p:cNvPr id="309" name="aend"/>
          <p:cNvSpPr txBox="1"/>
          <p:nvPr/>
        </p:nvSpPr>
        <p:spPr>
          <a:xfrm>
            <a:off x="7461055" y="5872382"/>
            <a:ext cx="560091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end</a:t>
            </a:r>
          </a:p>
        </p:txBody>
      </p:sp>
      <p:sp>
        <p:nvSpPr>
          <p:cNvPr id="310" name="a0"/>
          <p:cNvSpPr txBox="1"/>
          <p:nvPr/>
        </p:nvSpPr>
        <p:spPr>
          <a:xfrm>
            <a:off x="11765405" y="5872382"/>
            <a:ext cx="368301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0</a:t>
            </a:r>
          </a:p>
        </p:txBody>
      </p:sp>
      <p:sp>
        <p:nvSpPr>
          <p:cNvPr id="311" name="aini"/>
          <p:cNvSpPr txBox="1"/>
          <p:nvPr/>
        </p:nvSpPr>
        <p:spPr>
          <a:xfrm>
            <a:off x="871094" y="5872382"/>
            <a:ext cx="481212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ini</a:t>
            </a:r>
          </a:p>
        </p:txBody>
      </p:sp>
      <p:sp>
        <p:nvSpPr>
          <p:cNvPr id="312" name="线条"/>
          <p:cNvSpPr/>
          <p:nvPr/>
        </p:nvSpPr>
        <p:spPr>
          <a:xfrm>
            <a:off x="11949554" y="1768613"/>
            <a:ext cx="1" cy="3880622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3" name="线条"/>
          <p:cNvSpPr/>
          <p:nvPr/>
        </p:nvSpPr>
        <p:spPr>
          <a:xfrm flipH="1">
            <a:off x="3808854" y="6440651"/>
            <a:ext cx="1" cy="2159001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4" name="are-entry"/>
          <p:cNvSpPr txBox="1"/>
          <p:nvPr/>
        </p:nvSpPr>
        <p:spPr>
          <a:xfrm>
            <a:off x="9742086" y="5872382"/>
            <a:ext cx="909738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re-entry</a:t>
            </a:r>
          </a:p>
        </p:txBody>
      </p:sp>
      <p:pic>
        <p:nvPicPr>
          <p:cNvPr id="315" name="线条" descr="线条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502269">
            <a:off x="10817311" y="2091537"/>
            <a:ext cx="1294704" cy="76201"/>
          </a:xfrm>
          <a:prstGeom prst="rect">
            <a:avLst/>
          </a:prstGeom>
        </p:spPr>
      </p:pic>
      <p:sp>
        <p:nvSpPr>
          <p:cNvPr id="317" name="aeq"/>
          <p:cNvSpPr txBox="1"/>
          <p:nvPr/>
        </p:nvSpPr>
        <p:spPr>
          <a:xfrm>
            <a:off x="10805910" y="5872382"/>
            <a:ext cx="458491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eq</a:t>
            </a:r>
          </a:p>
        </p:txBody>
      </p:sp>
      <p:sp>
        <p:nvSpPr>
          <p:cNvPr id="318" name="线条"/>
          <p:cNvSpPr/>
          <p:nvPr/>
        </p:nvSpPr>
        <p:spPr>
          <a:xfrm>
            <a:off x="10984354" y="2468446"/>
            <a:ext cx="1" cy="3229120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9" name="a/k0"/>
          <p:cNvSpPr txBox="1"/>
          <p:nvPr/>
        </p:nvSpPr>
        <p:spPr>
          <a:xfrm>
            <a:off x="2341566" y="4661024"/>
            <a:ext cx="588269" cy="431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t>/</a:t>
            </a:r>
            <a:r>
              <a:rPr i="1"/>
              <a:t>k</a:t>
            </a:r>
            <a:r>
              <a:rPr baseline="-5999"/>
              <a:t>0</a:t>
            </a:r>
          </a:p>
        </p:txBody>
      </p:sp>
      <p:pic>
        <p:nvPicPr>
          <p:cNvPr id="321" name="引文气泡" descr="引文气泡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15159" y="3692304"/>
            <a:ext cx="6991936" cy="5072750"/>
          </a:xfrm>
          <a:prstGeom prst="rect">
            <a:avLst/>
          </a:prstGeom>
        </p:spPr>
      </p:pic>
      <p:sp>
        <p:nvSpPr>
          <p:cNvPr id="323" name="The peak scale re-enters the horizon at radiation dominated  era. If it exceeded some critical value O(0.1), PBH will form. Its mass is O(MH)."/>
          <p:cNvSpPr txBox="1"/>
          <p:nvPr/>
        </p:nvSpPr>
        <p:spPr>
          <a:xfrm>
            <a:off x="5393084" y="7200703"/>
            <a:ext cx="6436087" cy="14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algn="l" defTabSz="365760">
              <a:lnSpc>
                <a:spcPts val="4200"/>
              </a:lnSpc>
              <a:spcBef>
                <a:spcPts val="900"/>
              </a:spcBef>
              <a:defRPr sz="2560" b="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The peak scale re-enters the horizon at radiation dominated  era. If it exceeded some critical value O(0.1), PBH will form. Its mass is O(M</a:t>
            </a:r>
            <a:r>
              <a:rPr i="1" baseline="-5999" dirty="0"/>
              <a:t>H</a:t>
            </a:r>
            <a:r>
              <a:rPr dirty="0"/>
              <a:t>).</a:t>
            </a:r>
          </a:p>
        </p:txBody>
      </p:sp>
      <p:pic>
        <p:nvPicPr>
          <p:cNvPr id="324" name="1516127292072.jpg" descr="1516127292072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903" y="7245193"/>
            <a:ext cx="2127594" cy="1565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线条" descr="线条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03990" y="6303935"/>
            <a:ext cx="3136716" cy="1996940"/>
          </a:xfrm>
          <a:prstGeom prst="rect">
            <a:avLst/>
          </a:prstGeom>
        </p:spPr>
      </p:pic>
      <p:sp>
        <p:nvSpPr>
          <p:cNvPr id="327" name="k*=Ha*"/>
          <p:cNvSpPr txBox="1"/>
          <p:nvPr/>
        </p:nvSpPr>
        <p:spPr>
          <a:xfrm>
            <a:off x="3080831" y="8586247"/>
            <a:ext cx="1456048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 b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k</a:t>
            </a:r>
            <a:r>
              <a:rPr baseline="-5999"/>
              <a:t>*</a:t>
            </a:r>
            <a:r>
              <a:t>=</a:t>
            </a:r>
            <a:r>
              <a:rPr i="1"/>
              <a:t>Ha</a:t>
            </a:r>
            <a:r>
              <a:rPr baseline="-5999"/>
              <a:t>*</a:t>
            </a:r>
          </a:p>
        </p:txBody>
      </p:sp>
      <p:sp>
        <p:nvSpPr>
          <p:cNvPr id="328" name="线条"/>
          <p:cNvSpPr/>
          <p:nvPr/>
        </p:nvSpPr>
        <p:spPr>
          <a:xfrm>
            <a:off x="10109561" y="3488583"/>
            <a:ext cx="1" cy="2159002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9" name="Rad.dom.…"/>
          <p:cNvSpPr txBox="1"/>
          <p:nvPr/>
        </p:nvSpPr>
        <p:spPr>
          <a:xfrm>
            <a:off x="9082213" y="2489333"/>
            <a:ext cx="1375768" cy="774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Rad.dom.</a:t>
            </a:r>
          </a:p>
          <a:p>
            <a:pPr>
              <a:defRPr b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1/</a:t>
            </a:r>
            <a:r>
              <a:rPr i="1"/>
              <a:t>H</a:t>
            </a:r>
            <a:r>
              <a:rPr baseline="-5999"/>
              <a:t>r </a:t>
            </a:r>
            <a:r>
              <a:t>~</a:t>
            </a:r>
            <a:r>
              <a:rPr i="1"/>
              <a:t>a</a:t>
            </a:r>
            <a:r>
              <a:rPr baseline="31999"/>
              <a:t>2</a:t>
            </a:r>
          </a:p>
        </p:txBody>
      </p:sp>
      <p:sp>
        <p:nvSpPr>
          <p:cNvPr id="33" name="The formation of Primordial Black Holes">
            <a:extLst>
              <a:ext uri="{FF2B5EF4-FFF2-40B4-BE49-F238E27FC236}">
                <a16:creationId xmlns:a16="http://schemas.microsoft.com/office/drawing/2014/main" id="{2A37AEC3-0C82-DB47-AF04-DB51018DFCC9}"/>
              </a:ext>
            </a:extLst>
          </p:cNvPr>
          <p:cNvSpPr txBox="1">
            <a:spLocks/>
          </p:cNvSpPr>
          <p:nvPr/>
        </p:nvSpPr>
        <p:spPr>
          <a:xfrm>
            <a:off x="800624" y="1130808"/>
            <a:ext cx="9755604" cy="131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7500"/>
          </a:bodyPr>
          <a:lstStyle>
            <a:lvl1pPr marL="0" marR="0" indent="0" algn="ctr" defTabSz="32131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584200" hangingPunct="0"/>
            <a:r>
              <a:rPr lang="en" altLang="zh-CN" sz="4000" b="1" dirty="0">
                <a:latin typeface="Times New Roman" panose="02020603050405020304" pitchFamily="18" charset="0"/>
                <a:ea typeface="Lantinghei SC Demibold" panose="02000000000000000000" pitchFamily="2" charset="-122"/>
                <a:cs typeface="Times New Roman" panose="02020603050405020304" pitchFamily="18" charset="0"/>
              </a:rPr>
              <a:t>Formation of PBHs from </a:t>
            </a:r>
            <a:r>
              <a:rPr lang="en" altLang="zh-CN" sz="4000" b="1" dirty="0"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enhancement of primordial curvature perturbations</a:t>
            </a:r>
            <a:endParaRPr lang="en" sz="4000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77633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D2929CBB-DA76-D147-BD9F-940D177585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61" y="6527082"/>
            <a:ext cx="4787816" cy="3139836"/>
          </a:xfrm>
          <a:prstGeom prst="rect">
            <a:avLst/>
          </a:prstGeom>
        </p:spPr>
      </p:pic>
      <p:pic>
        <p:nvPicPr>
          <p:cNvPr id="295" name="线条" descr="线条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8200" y="5659465"/>
            <a:ext cx="2879342" cy="76201"/>
          </a:xfrm>
          <a:prstGeom prst="rect">
            <a:avLst/>
          </a:prstGeom>
        </p:spPr>
      </p:pic>
      <p:pic>
        <p:nvPicPr>
          <p:cNvPr id="297" name="线条" descr="线条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2200" y="5659465"/>
            <a:ext cx="3927149" cy="76201"/>
          </a:xfrm>
          <a:prstGeom prst="rect">
            <a:avLst/>
          </a:prstGeom>
        </p:spPr>
      </p:pic>
      <p:pic>
        <p:nvPicPr>
          <p:cNvPr id="299" name="线条" descr="线条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659695">
            <a:off x="7488542" y="5182223"/>
            <a:ext cx="1839225" cy="76201"/>
          </a:xfrm>
          <a:prstGeom prst="rect">
            <a:avLst/>
          </a:prstGeom>
        </p:spPr>
      </p:pic>
      <p:sp>
        <p:nvSpPr>
          <p:cNvPr id="301" name="线条"/>
          <p:cNvSpPr/>
          <p:nvPr/>
        </p:nvSpPr>
        <p:spPr>
          <a:xfrm flipV="1">
            <a:off x="1099000" y="1732982"/>
            <a:ext cx="10848641" cy="3951884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2" name="线条"/>
          <p:cNvSpPr/>
          <p:nvPr/>
        </p:nvSpPr>
        <p:spPr>
          <a:xfrm flipV="1">
            <a:off x="3932935" y="3455916"/>
            <a:ext cx="6249803" cy="2224336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03" name="线条" descr="线条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560923">
            <a:off x="8551176" y="3565373"/>
            <a:ext cx="3003442" cy="76201"/>
          </a:xfrm>
          <a:prstGeom prst="rect">
            <a:avLst/>
          </a:prstGeom>
        </p:spPr>
      </p:pic>
      <p:sp>
        <p:nvSpPr>
          <p:cNvPr id="305" name="线条"/>
          <p:cNvSpPr/>
          <p:nvPr/>
        </p:nvSpPr>
        <p:spPr>
          <a:xfrm flipV="1">
            <a:off x="8359129" y="4569894"/>
            <a:ext cx="879691" cy="112305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6" name="线条"/>
          <p:cNvSpPr/>
          <p:nvPr/>
        </p:nvSpPr>
        <p:spPr>
          <a:xfrm>
            <a:off x="7798250" y="5697565"/>
            <a:ext cx="4127545" cy="1"/>
          </a:xfrm>
          <a:prstGeom prst="line">
            <a:avLst/>
          </a:prstGeom>
          <a:ln w="38100">
            <a:solidFill>
              <a:schemeClr val="accent4">
                <a:hueOff val="-461056"/>
                <a:satOff val="4338"/>
                <a:lumOff val="-10225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7" name="a/k*"/>
          <p:cNvSpPr txBox="1"/>
          <p:nvPr/>
        </p:nvSpPr>
        <p:spPr>
          <a:xfrm>
            <a:off x="4983411" y="4661024"/>
            <a:ext cx="588269" cy="431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t>/</a:t>
            </a:r>
            <a:r>
              <a:rPr i="1"/>
              <a:t>k</a:t>
            </a:r>
            <a:r>
              <a:rPr baseline="-5999"/>
              <a:t>*</a:t>
            </a:r>
          </a:p>
        </p:txBody>
      </p:sp>
      <p:sp>
        <p:nvSpPr>
          <p:cNvPr id="308" name="a*"/>
          <p:cNvSpPr txBox="1"/>
          <p:nvPr/>
        </p:nvSpPr>
        <p:spPr>
          <a:xfrm>
            <a:off x="3721550" y="5872382"/>
            <a:ext cx="368301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*</a:t>
            </a:r>
          </a:p>
        </p:txBody>
      </p:sp>
      <p:sp>
        <p:nvSpPr>
          <p:cNvPr id="309" name="aend"/>
          <p:cNvSpPr txBox="1"/>
          <p:nvPr/>
        </p:nvSpPr>
        <p:spPr>
          <a:xfrm>
            <a:off x="7461055" y="5872382"/>
            <a:ext cx="560091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end</a:t>
            </a:r>
          </a:p>
        </p:txBody>
      </p:sp>
      <p:sp>
        <p:nvSpPr>
          <p:cNvPr id="310" name="a0"/>
          <p:cNvSpPr txBox="1"/>
          <p:nvPr/>
        </p:nvSpPr>
        <p:spPr>
          <a:xfrm>
            <a:off x="11765405" y="5872382"/>
            <a:ext cx="368301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0</a:t>
            </a:r>
          </a:p>
        </p:txBody>
      </p:sp>
      <p:sp>
        <p:nvSpPr>
          <p:cNvPr id="311" name="aini"/>
          <p:cNvSpPr txBox="1"/>
          <p:nvPr/>
        </p:nvSpPr>
        <p:spPr>
          <a:xfrm>
            <a:off x="871094" y="5872382"/>
            <a:ext cx="481212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ini</a:t>
            </a:r>
          </a:p>
        </p:txBody>
      </p:sp>
      <p:sp>
        <p:nvSpPr>
          <p:cNvPr id="312" name="线条"/>
          <p:cNvSpPr/>
          <p:nvPr/>
        </p:nvSpPr>
        <p:spPr>
          <a:xfrm>
            <a:off x="11949554" y="1768613"/>
            <a:ext cx="1" cy="3880622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3" name="线条"/>
          <p:cNvSpPr/>
          <p:nvPr/>
        </p:nvSpPr>
        <p:spPr>
          <a:xfrm flipH="1">
            <a:off x="3808854" y="6440651"/>
            <a:ext cx="1" cy="2159001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4" name="are-entry"/>
          <p:cNvSpPr txBox="1"/>
          <p:nvPr/>
        </p:nvSpPr>
        <p:spPr>
          <a:xfrm>
            <a:off x="9742086" y="5872382"/>
            <a:ext cx="909738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re-entry</a:t>
            </a:r>
          </a:p>
        </p:txBody>
      </p:sp>
      <p:pic>
        <p:nvPicPr>
          <p:cNvPr id="315" name="线条" descr="线条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502269">
            <a:off x="10817311" y="2091537"/>
            <a:ext cx="1294704" cy="76201"/>
          </a:xfrm>
          <a:prstGeom prst="rect">
            <a:avLst/>
          </a:prstGeom>
        </p:spPr>
      </p:pic>
      <p:sp>
        <p:nvSpPr>
          <p:cNvPr id="317" name="aeq"/>
          <p:cNvSpPr txBox="1"/>
          <p:nvPr/>
        </p:nvSpPr>
        <p:spPr>
          <a:xfrm>
            <a:off x="10805910" y="5872382"/>
            <a:ext cx="458491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rPr baseline="-5999"/>
              <a:t>eq</a:t>
            </a:r>
          </a:p>
        </p:txBody>
      </p:sp>
      <p:sp>
        <p:nvSpPr>
          <p:cNvPr id="318" name="线条"/>
          <p:cNvSpPr/>
          <p:nvPr/>
        </p:nvSpPr>
        <p:spPr>
          <a:xfrm>
            <a:off x="10984354" y="2468446"/>
            <a:ext cx="1" cy="3229120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9" name="a/k0"/>
          <p:cNvSpPr txBox="1"/>
          <p:nvPr/>
        </p:nvSpPr>
        <p:spPr>
          <a:xfrm>
            <a:off x="2341566" y="4661024"/>
            <a:ext cx="588269" cy="431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a</a:t>
            </a:r>
            <a:r>
              <a:t>/</a:t>
            </a:r>
            <a:r>
              <a:rPr i="1"/>
              <a:t>k</a:t>
            </a:r>
            <a:r>
              <a:rPr baseline="-5999"/>
              <a:t>0</a:t>
            </a:r>
          </a:p>
        </p:txBody>
      </p:sp>
      <p:pic>
        <p:nvPicPr>
          <p:cNvPr id="324" name="1516127292072.jpg" descr="1516127292072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903" y="7245193"/>
            <a:ext cx="2127594" cy="1565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线条" descr="线条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03990" y="6303935"/>
            <a:ext cx="3136716" cy="1996940"/>
          </a:xfrm>
          <a:prstGeom prst="rect">
            <a:avLst/>
          </a:prstGeom>
        </p:spPr>
      </p:pic>
      <p:sp>
        <p:nvSpPr>
          <p:cNvPr id="327" name="k*=Ha*"/>
          <p:cNvSpPr txBox="1"/>
          <p:nvPr/>
        </p:nvSpPr>
        <p:spPr>
          <a:xfrm>
            <a:off x="3080831" y="8586247"/>
            <a:ext cx="1456048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 b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/>
              <a:t>k</a:t>
            </a:r>
            <a:r>
              <a:rPr baseline="-5999"/>
              <a:t>*</a:t>
            </a:r>
            <a:r>
              <a:t>=</a:t>
            </a:r>
            <a:r>
              <a:rPr i="1"/>
              <a:t>Ha</a:t>
            </a:r>
            <a:r>
              <a:rPr baseline="-5999"/>
              <a:t>*</a:t>
            </a:r>
          </a:p>
        </p:txBody>
      </p:sp>
      <p:sp>
        <p:nvSpPr>
          <p:cNvPr id="328" name="线条"/>
          <p:cNvSpPr/>
          <p:nvPr/>
        </p:nvSpPr>
        <p:spPr>
          <a:xfrm>
            <a:off x="10109561" y="3488583"/>
            <a:ext cx="1" cy="2159002"/>
          </a:xfrm>
          <a:prstGeom prst="line">
            <a:avLst/>
          </a:prstGeom>
          <a:ln w="3810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9" name="Rad.dom.…"/>
          <p:cNvSpPr txBox="1"/>
          <p:nvPr/>
        </p:nvSpPr>
        <p:spPr>
          <a:xfrm>
            <a:off x="9082213" y="2489333"/>
            <a:ext cx="1375768" cy="774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Rad.dom.</a:t>
            </a:r>
          </a:p>
          <a:p>
            <a:pPr>
              <a:defRPr b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1/</a:t>
            </a:r>
            <a:r>
              <a:rPr i="1"/>
              <a:t>H</a:t>
            </a:r>
            <a:r>
              <a:rPr baseline="-5999"/>
              <a:t>r </a:t>
            </a:r>
            <a:r>
              <a:t>~</a:t>
            </a:r>
            <a:r>
              <a:rPr i="1"/>
              <a:t>a</a:t>
            </a:r>
            <a:r>
              <a:rPr baseline="31999"/>
              <a:t>2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A32F7B3-BB78-1B41-9E7F-BAB13D852B6D}"/>
              </a:ext>
            </a:extLst>
          </p:cNvPr>
          <p:cNvSpPr txBox="1"/>
          <p:nvPr/>
        </p:nvSpPr>
        <p:spPr>
          <a:xfrm>
            <a:off x="4843201" y="7476058"/>
            <a:ext cx="331839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Fine tuning problem</a:t>
            </a:r>
            <a:r>
              <a:rPr lang="en-US" altLang="zh-CN" b="0" dirty="0">
                <a:solidFill>
                  <a:srgbClr val="FF0000"/>
                </a:solidFill>
              </a:rPr>
              <a:t>?</a:t>
            </a:r>
            <a:endParaRPr kumimoji="0" lang="en-US" altLang="zh-CN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Neue"/>
            </a:endParaRPr>
          </a:p>
        </p:txBody>
      </p:sp>
      <p:sp>
        <p:nvSpPr>
          <p:cNvPr id="33" name="The formation of Primordial Black Holes">
            <a:extLst>
              <a:ext uri="{FF2B5EF4-FFF2-40B4-BE49-F238E27FC236}">
                <a16:creationId xmlns:a16="http://schemas.microsoft.com/office/drawing/2014/main" id="{60526DBB-27E3-4E4E-A501-955699183F8A}"/>
              </a:ext>
            </a:extLst>
          </p:cNvPr>
          <p:cNvSpPr txBox="1">
            <a:spLocks/>
          </p:cNvSpPr>
          <p:nvPr/>
        </p:nvSpPr>
        <p:spPr>
          <a:xfrm>
            <a:off x="800624" y="1130808"/>
            <a:ext cx="9755604" cy="131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7500"/>
          </a:bodyPr>
          <a:lstStyle>
            <a:lvl1pPr marL="0" marR="0" indent="0" algn="ctr" defTabSz="32131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584200" hangingPunct="0"/>
            <a:r>
              <a:rPr lang="en" altLang="zh-CN" sz="4000" b="1" dirty="0">
                <a:latin typeface="Times New Roman" panose="02020603050405020304" pitchFamily="18" charset="0"/>
                <a:ea typeface="Lantinghei SC Demibold" panose="02000000000000000000" pitchFamily="2" charset="-122"/>
                <a:cs typeface="Times New Roman" panose="02020603050405020304" pitchFamily="18" charset="0"/>
              </a:rPr>
              <a:t>Formation of PBHs from </a:t>
            </a:r>
            <a:r>
              <a:rPr lang="en" altLang="zh-CN" sz="4000" b="1" dirty="0"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enhancement of primordial curvature perturbations</a:t>
            </a:r>
            <a:endParaRPr lang="en" sz="4000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343833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B3D2C9E-2B94-FF4F-95E1-EEE5D7418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45" y="1401978"/>
            <a:ext cx="10418671" cy="10206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F8A0EB-8CC8-754C-A10D-C5655A31D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31" y="3975052"/>
            <a:ext cx="5729525" cy="4112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B71F41E-9132-BB44-96A9-4D3C050DC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181" y="4243584"/>
            <a:ext cx="4902948" cy="41121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D56D9E-2506-A34F-B54F-A4E5003E4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845" y="2574968"/>
            <a:ext cx="2792958" cy="82853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4484B86-F158-4747-8739-DA1823CA7F4E}"/>
              </a:ext>
            </a:extLst>
          </p:cNvPr>
          <p:cNvSpPr txBox="1"/>
          <p:nvPr/>
        </p:nvSpPr>
        <p:spPr>
          <a:xfrm>
            <a:off x="5540897" y="3031871"/>
            <a:ext cx="746390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133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Pi, YZ, Huang, Sasaki,</a:t>
            </a:r>
            <a:r>
              <a:rPr kumimoji="1" lang="zh-CN" altLang="en-US" sz="2133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33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JCAP 05 (2018) 042 [arxiv:1712.09896]</a:t>
            </a:r>
            <a:endParaRPr kumimoji="1" lang="zh-CN" altLang="en-US" sz="2133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BEB12E31-27E4-F649-857D-82F6D861F5FE}"/>
              </a:ext>
            </a:extLst>
          </p:cNvPr>
          <p:cNvCxnSpPr>
            <a:cxnSpLocks/>
          </p:cNvCxnSpPr>
          <p:nvPr/>
        </p:nvCxnSpPr>
        <p:spPr>
          <a:xfrm flipH="1" flipV="1">
            <a:off x="1411739" y="7643909"/>
            <a:ext cx="1583377" cy="7118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2D20E9C2-69AD-594E-A92C-0FEC4C692FFD}"/>
              </a:ext>
            </a:extLst>
          </p:cNvPr>
          <p:cNvSpPr txBox="1"/>
          <p:nvPr/>
        </p:nvSpPr>
        <p:spPr>
          <a:xfrm>
            <a:off x="802436" y="8040481"/>
            <a:ext cx="103425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scalron</a:t>
            </a:r>
            <a:endParaRPr kumimoji="1" lang="zh-CN" altLang="en-US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020F984C-0F0A-564E-8124-C94080CA545C}"/>
              </a:ext>
            </a:extLst>
          </p:cNvPr>
          <p:cNvCxnSpPr>
            <a:cxnSpLocks/>
          </p:cNvCxnSpPr>
          <p:nvPr/>
        </p:nvCxnSpPr>
        <p:spPr>
          <a:xfrm flipV="1">
            <a:off x="5313179" y="6554754"/>
            <a:ext cx="682656" cy="12538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F8F27BCE-74E7-AA4E-8306-DAAA4687FEE6}"/>
              </a:ext>
            </a:extLst>
          </p:cNvPr>
          <p:cNvSpPr txBox="1"/>
          <p:nvPr/>
        </p:nvSpPr>
        <p:spPr>
          <a:xfrm>
            <a:off x="4906372" y="8087202"/>
            <a:ext cx="822662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</a:p>
          <a:p>
            <a:r>
              <a:rPr kumimoji="1" lang="en-US" altLang="zh-CN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endParaRPr kumimoji="1" lang="zh-CN" altLang="en-US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326C2DE-C049-4443-B886-0BFA9D779CB5}"/>
              </a:ext>
            </a:extLst>
          </p:cNvPr>
          <p:cNvSpPr/>
          <p:nvPr/>
        </p:nvSpPr>
        <p:spPr>
          <a:xfrm>
            <a:off x="1113379" y="5802094"/>
            <a:ext cx="945871" cy="995127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560" dirty="0"/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972C9BC1-8530-6A4F-8486-BDF0B74D8954}"/>
              </a:ext>
            </a:extLst>
          </p:cNvPr>
          <p:cNvCxnSpPr>
            <a:cxnSpLocks/>
          </p:cNvCxnSpPr>
          <p:nvPr/>
        </p:nvCxnSpPr>
        <p:spPr>
          <a:xfrm>
            <a:off x="1183062" y="4326155"/>
            <a:ext cx="294871" cy="1476883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4CAABD9-10E1-F449-9B1B-431FD12A3DEA}"/>
              </a:ext>
            </a:extLst>
          </p:cNvPr>
          <p:cNvSpPr txBox="1"/>
          <p:nvPr/>
        </p:nvSpPr>
        <p:spPr>
          <a:xfrm>
            <a:off x="0" y="3350381"/>
            <a:ext cx="285164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56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created during oscillation</a:t>
            </a:r>
            <a:endParaRPr kumimoji="1" lang="zh-CN" altLang="en-US" sz="25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7DEBF4-0404-8640-A433-ED86A2AE60D8}"/>
              </a:ext>
            </a:extLst>
          </p:cNvPr>
          <p:cNvSpPr txBox="1"/>
          <p:nvPr/>
        </p:nvSpPr>
        <p:spPr>
          <a:xfrm>
            <a:off x="349091" y="527548"/>
            <a:ext cx="1265570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We proposed a model driven by </a:t>
            </a:r>
            <a:r>
              <a:rPr kumimoji="0" lang="en-US" altLang="zh-CN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Starobinsky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model with a non-minimally coupled field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6737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1D0DC38-4EBE-A94D-8D66-C889200A5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684" y="1293150"/>
            <a:ext cx="6823116" cy="45155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11F6892-0C2C-784E-B54C-A2006706F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748" y="1687139"/>
            <a:ext cx="4201865" cy="998233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8E322267-9097-164A-BAA5-BC1864DC92EC}"/>
              </a:ext>
            </a:extLst>
          </p:cNvPr>
          <p:cNvSpPr/>
          <p:nvPr/>
        </p:nvSpPr>
        <p:spPr>
          <a:xfrm>
            <a:off x="3535681" y="4145280"/>
            <a:ext cx="88392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56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B1F334AE-C8DA-0D4C-8B20-25C1A8614659}"/>
              </a:ext>
            </a:extLst>
          </p:cNvPr>
          <p:cNvCxnSpPr/>
          <p:nvPr/>
        </p:nvCxnSpPr>
        <p:spPr>
          <a:xfrm flipV="1">
            <a:off x="4419601" y="3429001"/>
            <a:ext cx="3749040" cy="1036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0AF5959C-8856-AE42-9BD0-E380236B26D7}"/>
              </a:ext>
            </a:extLst>
          </p:cNvPr>
          <p:cNvSpPr txBox="1"/>
          <p:nvPr/>
        </p:nvSpPr>
        <p:spPr>
          <a:xfrm>
            <a:off x="2885348" y="3550921"/>
            <a:ext cx="218458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5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endParaRPr kumimoji="1" lang="zh-CN" altLang="en-US" sz="25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03EB87-E8A2-8045-994D-E45676F903B4}"/>
              </a:ext>
            </a:extLst>
          </p:cNvPr>
          <p:cNvSpPr txBox="1"/>
          <p:nvPr/>
        </p:nvSpPr>
        <p:spPr>
          <a:xfrm>
            <a:off x="7919165" y="5888527"/>
            <a:ext cx="120506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56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Spike</a:t>
            </a:r>
            <a:endParaRPr kumimoji="1" lang="zh-CN" altLang="en-US" sz="256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18C445E-4797-A94C-93E6-9DF23B171549}"/>
              </a:ext>
            </a:extLst>
          </p:cNvPr>
          <p:cNvSpPr txBox="1"/>
          <p:nvPr/>
        </p:nvSpPr>
        <p:spPr>
          <a:xfrm>
            <a:off x="7208521" y="7154582"/>
            <a:ext cx="613944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Defects: </a:t>
            </a: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(1) No exit from inflation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0" dirty="0"/>
              <a:t>             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b="0" dirty="0"/>
              <a:t>        </a:t>
            </a:r>
            <a:r>
              <a:rPr lang="en-US" altLang="zh-CN" b="0" dirty="0"/>
              <a:t> </a:t>
            </a:r>
            <a:r>
              <a:rPr lang="zh-CN" altLang="en-US" b="0" dirty="0"/>
              <a:t> </a:t>
            </a:r>
            <a:r>
              <a:rPr lang="en-US" altLang="zh-CN" b="0" dirty="0"/>
              <a:t>     (2) Incomplete interpretation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0" dirty="0"/>
              <a:t>                   on enhancement mechanism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(k).pdf" descr="P(k).pdf">
            <a:extLst>
              <a:ext uri="{FF2B5EF4-FFF2-40B4-BE49-F238E27FC236}">
                <a16:creationId xmlns:a16="http://schemas.microsoft.com/office/drawing/2014/main" id="{4C99D895-4522-4A40-97AA-B5E70B022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2956" y="4328793"/>
            <a:ext cx="6139444" cy="38769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3330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8B50467-3621-7C43-892B-1BF343D8D9B3}"/>
              </a:ext>
            </a:extLst>
          </p:cNvPr>
          <p:cNvSpPr txBox="1"/>
          <p:nvPr/>
        </p:nvSpPr>
        <p:spPr>
          <a:xfrm>
            <a:off x="827107" y="2056769"/>
            <a:ext cx="524053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the potential to 4-th order:</a:t>
            </a:r>
            <a:endParaRPr kumimoji="1" lang="zh-CN" altLang="en-US" sz="25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F4B2CE-415C-CB40-BF36-B90E8B00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07" y="3318290"/>
            <a:ext cx="5437501" cy="51141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1EEF7B-B526-234E-A472-9DE799611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07" y="4028960"/>
            <a:ext cx="6757053" cy="46959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51B38CB-CF7D-9743-8B27-E73E5E0A7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730" y="1869305"/>
            <a:ext cx="4287347" cy="86121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8B62D9-A57E-E94B-8F4C-51BE4F83D7DF}"/>
              </a:ext>
            </a:extLst>
          </p:cNvPr>
          <p:cNvSpPr/>
          <p:nvPr/>
        </p:nvSpPr>
        <p:spPr>
          <a:xfrm>
            <a:off x="6502400" y="3052015"/>
            <a:ext cx="5036956" cy="475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Wang, YZ, M. Sasaki, JCAP 07 (2014) 076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81D387-7C4F-8F4C-B217-B535E43EA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85" y="618609"/>
            <a:ext cx="4900835" cy="1015488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DACC8C3-838E-C049-B2E8-1139A1D936B7}"/>
              </a:ext>
            </a:extLst>
          </p:cNvPr>
          <p:cNvSpPr/>
          <p:nvPr/>
        </p:nvSpPr>
        <p:spPr>
          <a:xfrm>
            <a:off x="10555834" y="868673"/>
            <a:ext cx="476250" cy="476250"/>
          </a:xfrm>
          <a:prstGeom prst="ellipse">
            <a:avLst/>
          </a:prstGeom>
          <a:noFill/>
          <a:ln w="317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C17FA4B-6C08-024C-95E2-986645471DF1}"/>
              </a:ext>
            </a:extLst>
          </p:cNvPr>
          <p:cNvSpPr/>
          <p:nvPr/>
        </p:nvSpPr>
        <p:spPr>
          <a:xfrm>
            <a:off x="10045270" y="1779768"/>
            <a:ext cx="1021127" cy="984190"/>
          </a:xfrm>
          <a:prstGeom prst="ellipse">
            <a:avLst/>
          </a:prstGeom>
          <a:noFill/>
          <a:ln w="317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FDE3DC-E35C-2D4B-ABE7-D6255BA648F5}"/>
              </a:ext>
            </a:extLst>
          </p:cNvPr>
          <p:cNvSpPr txBox="1"/>
          <p:nvPr/>
        </p:nvSpPr>
        <p:spPr>
          <a:xfrm>
            <a:off x="991995" y="875329"/>
            <a:ext cx="417582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Avoid huge perturbations: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97834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51B38CB-CF7D-9743-8B27-E73E5E0A7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30" y="1869305"/>
            <a:ext cx="4287347" cy="8612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81D387-7C4F-8F4C-B217-B535E43EA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85" y="618609"/>
            <a:ext cx="4900835" cy="1015488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DACC8C3-838E-C049-B2E8-1139A1D936B7}"/>
              </a:ext>
            </a:extLst>
          </p:cNvPr>
          <p:cNvSpPr/>
          <p:nvPr/>
        </p:nvSpPr>
        <p:spPr>
          <a:xfrm>
            <a:off x="10555834" y="868673"/>
            <a:ext cx="476250" cy="476250"/>
          </a:xfrm>
          <a:prstGeom prst="ellipse">
            <a:avLst/>
          </a:prstGeom>
          <a:noFill/>
          <a:ln w="317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C17FA4B-6C08-024C-95E2-986645471DF1}"/>
              </a:ext>
            </a:extLst>
          </p:cNvPr>
          <p:cNvSpPr/>
          <p:nvPr/>
        </p:nvSpPr>
        <p:spPr>
          <a:xfrm>
            <a:off x="10045270" y="1779768"/>
            <a:ext cx="1021127" cy="984190"/>
          </a:xfrm>
          <a:prstGeom prst="ellipse">
            <a:avLst/>
          </a:prstGeom>
          <a:noFill/>
          <a:ln w="317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727E2B5-C27B-0B41-AEEA-C8D048796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33" y="3527594"/>
            <a:ext cx="9831133" cy="59780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E7917F6-9173-D143-88FE-807D8A603FFE}"/>
              </a:ext>
            </a:extLst>
          </p:cNvPr>
          <p:cNvSpPr txBox="1"/>
          <p:nvPr/>
        </p:nvSpPr>
        <p:spPr>
          <a:xfrm>
            <a:off x="827107" y="2056769"/>
            <a:ext cx="524053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the potential to 4-th order:</a:t>
            </a:r>
            <a:endParaRPr kumimoji="1" lang="zh-CN" altLang="en-US" sz="25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10954B7-EB70-934B-82E1-CD58BA6DADC7}"/>
              </a:ext>
            </a:extLst>
          </p:cNvPr>
          <p:cNvSpPr txBox="1"/>
          <p:nvPr/>
        </p:nvSpPr>
        <p:spPr>
          <a:xfrm>
            <a:off x="991995" y="875329"/>
            <a:ext cx="417582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Avoid huge perturbations: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48E906E-1DD6-AB4D-8383-7ACB01A7A7FC}"/>
              </a:ext>
            </a:extLst>
          </p:cNvPr>
          <p:cNvSpPr/>
          <p:nvPr/>
        </p:nvSpPr>
        <p:spPr>
          <a:xfrm>
            <a:off x="6502400" y="3052015"/>
            <a:ext cx="4251485" cy="475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Wang, YZ, M. Sasaki, [2404.02492]</a:t>
            </a:r>
          </a:p>
        </p:txBody>
      </p:sp>
    </p:spTree>
    <p:extLst>
      <p:ext uri="{BB962C8B-B14F-4D97-AF65-F5344CB8AC3E}">
        <p14:creationId xmlns:p14="http://schemas.microsoft.com/office/powerpoint/2010/main" val="2575574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8B50467-3621-7C43-892B-1BF343D8D9B3}"/>
              </a:ext>
            </a:extLst>
          </p:cNvPr>
          <p:cNvSpPr txBox="1"/>
          <p:nvPr/>
        </p:nvSpPr>
        <p:spPr>
          <a:xfrm>
            <a:off x="827107" y="2056769"/>
            <a:ext cx="524053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the potential to 4-th order:</a:t>
            </a:r>
            <a:endParaRPr kumimoji="1" lang="zh-CN" altLang="en-US" sz="25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51B38CB-CF7D-9743-8B27-E73E5E0A7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30" y="1869305"/>
            <a:ext cx="4287347" cy="8612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81D387-7C4F-8F4C-B217-B535E43EA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85" y="618609"/>
            <a:ext cx="4900835" cy="1015488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DACC8C3-838E-C049-B2E8-1139A1D936B7}"/>
              </a:ext>
            </a:extLst>
          </p:cNvPr>
          <p:cNvSpPr/>
          <p:nvPr/>
        </p:nvSpPr>
        <p:spPr>
          <a:xfrm>
            <a:off x="10555834" y="868673"/>
            <a:ext cx="476250" cy="476250"/>
          </a:xfrm>
          <a:prstGeom prst="ellipse">
            <a:avLst/>
          </a:prstGeom>
          <a:noFill/>
          <a:ln w="317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C17FA4B-6C08-024C-95E2-986645471DF1}"/>
              </a:ext>
            </a:extLst>
          </p:cNvPr>
          <p:cNvSpPr/>
          <p:nvPr/>
        </p:nvSpPr>
        <p:spPr>
          <a:xfrm>
            <a:off x="10045270" y="1779768"/>
            <a:ext cx="1021127" cy="984190"/>
          </a:xfrm>
          <a:prstGeom prst="ellipse">
            <a:avLst/>
          </a:prstGeom>
          <a:noFill/>
          <a:ln w="317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F13C154-2C06-0B4A-AE2A-50BA8843F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007" y="2965727"/>
            <a:ext cx="7042145" cy="64706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DCDBB9-EC36-184D-BB73-74AAEBD0E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258" y="5652968"/>
            <a:ext cx="3431150" cy="2673350"/>
          </a:xfrm>
          <a:prstGeom prst="rect">
            <a:avLst/>
          </a:prstGeom>
        </p:spPr>
      </p:pic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3E17441C-5135-4048-AA27-880A467E23A8}"/>
              </a:ext>
            </a:extLst>
          </p:cNvPr>
          <p:cNvCxnSpPr>
            <a:cxnSpLocks/>
          </p:cNvCxnSpPr>
          <p:nvPr/>
        </p:nvCxnSpPr>
        <p:spPr>
          <a:xfrm flipH="1">
            <a:off x="7040306" y="6648450"/>
            <a:ext cx="1436944" cy="104296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A07EC1B0-424F-B241-A83D-28EF01240E52}"/>
              </a:ext>
            </a:extLst>
          </p:cNvPr>
          <p:cNvSpPr txBox="1"/>
          <p:nvPr/>
        </p:nvSpPr>
        <p:spPr>
          <a:xfrm>
            <a:off x="991995" y="875329"/>
            <a:ext cx="417582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Avoid huge perturbations: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66219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8B50467-3621-7C43-892B-1BF343D8D9B3}"/>
              </a:ext>
            </a:extLst>
          </p:cNvPr>
          <p:cNvSpPr txBox="1"/>
          <p:nvPr/>
        </p:nvSpPr>
        <p:spPr>
          <a:xfrm>
            <a:off x="827107" y="2056769"/>
            <a:ext cx="524053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the potential to 4-th order:</a:t>
            </a:r>
            <a:endParaRPr kumimoji="1" lang="zh-CN" altLang="en-US" sz="25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51B38CB-CF7D-9743-8B27-E73E5E0A7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30" y="1869305"/>
            <a:ext cx="4287347" cy="8612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81D387-7C4F-8F4C-B217-B535E43EA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85" y="618609"/>
            <a:ext cx="4900835" cy="1015488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DACC8C3-838E-C049-B2E8-1139A1D936B7}"/>
              </a:ext>
            </a:extLst>
          </p:cNvPr>
          <p:cNvSpPr/>
          <p:nvPr/>
        </p:nvSpPr>
        <p:spPr>
          <a:xfrm>
            <a:off x="10555834" y="868673"/>
            <a:ext cx="476250" cy="476250"/>
          </a:xfrm>
          <a:prstGeom prst="ellipse">
            <a:avLst/>
          </a:prstGeom>
          <a:noFill/>
          <a:ln w="317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C17FA4B-6C08-024C-95E2-986645471DF1}"/>
              </a:ext>
            </a:extLst>
          </p:cNvPr>
          <p:cNvSpPr/>
          <p:nvPr/>
        </p:nvSpPr>
        <p:spPr>
          <a:xfrm>
            <a:off x="10045270" y="1779768"/>
            <a:ext cx="1021127" cy="984190"/>
          </a:xfrm>
          <a:prstGeom prst="ellipse">
            <a:avLst/>
          </a:prstGeom>
          <a:noFill/>
          <a:ln w="317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F13C154-2C06-0B4A-AE2A-50BA8843F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007" y="2965727"/>
            <a:ext cx="7042145" cy="6470609"/>
          </a:xfrm>
          <a:prstGeom prst="rect">
            <a:avLst/>
          </a:prstGeom>
        </p:spPr>
      </p:pic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3E17441C-5135-4048-AA27-880A467E23A8}"/>
              </a:ext>
            </a:extLst>
          </p:cNvPr>
          <p:cNvCxnSpPr>
            <a:cxnSpLocks/>
          </p:cNvCxnSpPr>
          <p:nvPr/>
        </p:nvCxnSpPr>
        <p:spPr>
          <a:xfrm flipH="1">
            <a:off x="6689730" y="6648450"/>
            <a:ext cx="178752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394307A8-8FD3-614E-AD16-BFE1699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06" y="5226846"/>
            <a:ext cx="3225248" cy="290069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71B6041-809E-2D47-8815-A7E066552A22}"/>
              </a:ext>
            </a:extLst>
          </p:cNvPr>
          <p:cNvSpPr txBox="1"/>
          <p:nvPr/>
        </p:nvSpPr>
        <p:spPr>
          <a:xfrm>
            <a:off x="991995" y="875329"/>
            <a:ext cx="417582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Avoid huge perturbations: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91806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8B50467-3621-7C43-892B-1BF343D8D9B3}"/>
              </a:ext>
            </a:extLst>
          </p:cNvPr>
          <p:cNvSpPr txBox="1"/>
          <p:nvPr/>
        </p:nvSpPr>
        <p:spPr>
          <a:xfrm>
            <a:off x="827107" y="2056769"/>
            <a:ext cx="524053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the potential to 4-th order:</a:t>
            </a:r>
            <a:endParaRPr kumimoji="1" lang="zh-CN" altLang="en-US" sz="25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51B38CB-CF7D-9743-8B27-E73E5E0A7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30" y="1869305"/>
            <a:ext cx="4287347" cy="8612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81D387-7C4F-8F4C-B217-B535E43EA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85" y="618609"/>
            <a:ext cx="4900835" cy="1015488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DACC8C3-838E-C049-B2E8-1139A1D936B7}"/>
              </a:ext>
            </a:extLst>
          </p:cNvPr>
          <p:cNvSpPr/>
          <p:nvPr/>
        </p:nvSpPr>
        <p:spPr>
          <a:xfrm>
            <a:off x="10555834" y="868673"/>
            <a:ext cx="476250" cy="476250"/>
          </a:xfrm>
          <a:prstGeom prst="ellipse">
            <a:avLst/>
          </a:prstGeom>
          <a:noFill/>
          <a:ln w="317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C17FA4B-6C08-024C-95E2-986645471DF1}"/>
              </a:ext>
            </a:extLst>
          </p:cNvPr>
          <p:cNvSpPr/>
          <p:nvPr/>
        </p:nvSpPr>
        <p:spPr>
          <a:xfrm>
            <a:off x="10045270" y="1779768"/>
            <a:ext cx="1021127" cy="984190"/>
          </a:xfrm>
          <a:prstGeom prst="ellipse">
            <a:avLst/>
          </a:prstGeom>
          <a:noFill/>
          <a:ln w="317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F13C154-2C06-0B4A-AE2A-50BA8843F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007" y="2965727"/>
            <a:ext cx="7042145" cy="6470609"/>
          </a:xfrm>
          <a:prstGeom prst="rect">
            <a:avLst/>
          </a:prstGeom>
        </p:spPr>
      </p:pic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3E17441C-5135-4048-AA27-880A467E23A8}"/>
              </a:ext>
            </a:extLst>
          </p:cNvPr>
          <p:cNvCxnSpPr>
            <a:cxnSpLocks/>
          </p:cNvCxnSpPr>
          <p:nvPr/>
        </p:nvCxnSpPr>
        <p:spPr>
          <a:xfrm flipH="1">
            <a:off x="6689730" y="6648450"/>
            <a:ext cx="178752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394307A8-8FD3-614E-AD16-BFE1699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06" y="5226846"/>
            <a:ext cx="3225248" cy="290069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5116BED-F057-F54E-B038-121B4DEFB307}"/>
              </a:ext>
            </a:extLst>
          </p:cNvPr>
          <p:cNvSpPr txBox="1"/>
          <p:nvPr/>
        </p:nvSpPr>
        <p:spPr>
          <a:xfrm>
            <a:off x="991995" y="875329"/>
            <a:ext cx="417582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Avoid huge perturbations: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8473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1E29AE9-C7D1-E745-9561-D70FAEAB8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7" y="815975"/>
            <a:ext cx="11254286" cy="81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4897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8B50467-3621-7C43-892B-1BF343D8D9B3}"/>
              </a:ext>
            </a:extLst>
          </p:cNvPr>
          <p:cNvSpPr txBox="1"/>
          <p:nvPr/>
        </p:nvSpPr>
        <p:spPr>
          <a:xfrm>
            <a:off x="827107" y="2056769"/>
            <a:ext cx="524053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the potential to 4-th order:</a:t>
            </a:r>
            <a:endParaRPr kumimoji="1" lang="zh-CN" altLang="en-US" sz="25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51B38CB-CF7D-9743-8B27-E73E5E0A7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30" y="1869305"/>
            <a:ext cx="4287347" cy="8612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81D387-7C4F-8F4C-B217-B535E43EA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85" y="618609"/>
            <a:ext cx="4900835" cy="1015488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DACC8C3-838E-C049-B2E8-1139A1D936B7}"/>
              </a:ext>
            </a:extLst>
          </p:cNvPr>
          <p:cNvSpPr/>
          <p:nvPr/>
        </p:nvSpPr>
        <p:spPr>
          <a:xfrm>
            <a:off x="10555834" y="868673"/>
            <a:ext cx="476250" cy="476250"/>
          </a:xfrm>
          <a:prstGeom prst="ellipse">
            <a:avLst/>
          </a:prstGeom>
          <a:noFill/>
          <a:ln w="317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C17FA4B-6C08-024C-95E2-986645471DF1}"/>
              </a:ext>
            </a:extLst>
          </p:cNvPr>
          <p:cNvSpPr/>
          <p:nvPr/>
        </p:nvSpPr>
        <p:spPr>
          <a:xfrm>
            <a:off x="10045270" y="1779768"/>
            <a:ext cx="1021127" cy="984190"/>
          </a:xfrm>
          <a:prstGeom prst="ellipse">
            <a:avLst/>
          </a:prstGeom>
          <a:noFill/>
          <a:ln w="317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F13C154-2C06-0B4A-AE2A-50BA8843F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007" y="2965727"/>
            <a:ext cx="7042145" cy="6470609"/>
          </a:xfrm>
          <a:prstGeom prst="rect">
            <a:avLst/>
          </a:prstGeom>
        </p:spPr>
      </p:pic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3E17441C-5135-4048-AA27-880A467E23A8}"/>
              </a:ext>
            </a:extLst>
          </p:cNvPr>
          <p:cNvCxnSpPr>
            <a:cxnSpLocks/>
          </p:cNvCxnSpPr>
          <p:nvPr/>
        </p:nvCxnSpPr>
        <p:spPr>
          <a:xfrm flipH="1" flipV="1">
            <a:off x="3028950" y="4476750"/>
            <a:ext cx="5429251" cy="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14D75903-886B-8747-B50B-748437737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133" y="3960938"/>
            <a:ext cx="3581400" cy="40128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70829D5-6D4C-B34A-AB22-DFF4393ACAEB}"/>
              </a:ext>
            </a:extLst>
          </p:cNvPr>
          <p:cNvSpPr txBox="1"/>
          <p:nvPr/>
        </p:nvSpPr>
        <p:spPr>
          <a:xfrm>
            <a:off x="991995" y="875329"/>
            <a:ext cx="417582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Avoid huge perturbations: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8416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59FF63F-3202-1E40-A84F-A818896CC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520950"/>
            <a:ext cx="11823700" cy="17399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530318B-1ADB-D849-9927-3897A1F29EEA}"/>
              </a:ext>
            </a:extLst>
          </p:cNvPr>
          <p:cNvSpPr txBox="1"/>
          <p:nvPr/>
        </p:nvSpPr>
        <p:spPr>
          <a:xfrm>
            <a:off x="590550" y="1340783"/>
            <a:ext cx="1141017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The Primordial Power Spectrum can be analytically approximated as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F6A67A35-AA3A-1148-BE07-50316EF92A8C}"/>
              </a:ext>
            </a:extLst>
          </p:cNvPr>
          <p:cNvSpPr/>
          <p:nvPr/>
        </p:nvSpPr>
        <p:spPr>
          <a:xfrm>
            <a:off x="7296150" y="2482850"/>
            <a:ext cx="361950" cy="361950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627155F-06DA-E743-9E59-500170395479}"/>
              </a:ext>
            </a:extLst>
          </p:cNvPr>
          <p:cNvSpPr/>
          <p:nvPr/>
        </p:nvSpPr>
        <p:spPr>
          <a:xfrm>
            <a:off x="4152900" y="3390900"/>
            <a:ext cx="361950" cy="361950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797881A-563B-AC48-93C5-161756C3A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4" y="5130800"/>
            <a:ext cx="11772126" cy="291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2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A1094BE-3CD9-C14F-9A90-5DBE3121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85" y="1261639"/>
            <a:ext cx="6286741" cy="78013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F4E444-9E53-E34F-B1DE-CA1890EAB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261639"/>
            <a:ext cx="5996014" cy="39410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200C16-9E61-AD4D-A25C-49FD03C47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5353050"/>
            <a:ext cx="6041128" cy="37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1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8C7FFA-546F-3B4E-AF30-0B77829D8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51" y="2881906"/>
            <a:ext cx="8996660" cy="569884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B88FCAA-A1D4-7049-B566-C64DBC471E19}"/>
              </a:ext>
            </a:extLst>
          </p:cNvPr>
          <p:cNvSpPr txBox="1"/>
          <p:nvPr/>
        </p:nvSpPr>
        <p:spPr>
          <a:xfrm>
            <a:off x="3311622" y="691099"/>
            <a:ext cx="638155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Induced Gravitational Wave (IGW)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6733611-2C84-5E45-BEC2-67FA3A939EFE}"/>
              </a:ext>
            </a:extLst>
          </p:cNvPr>
          <p:cNvSpPr/>
          <p:nvPr/>
        </p:nvSpPr>
        <p:spPr>
          <a:xfrm>
            <a:off x="2125358" y="8580755"/>
            <a:ext cx="90588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>
                <a:solidFill>
                  <a:srgbClr val="4253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from: </a:t>
            </a:r>
            <a:r>
              <a:rPr lang="en-US" altLang="zh-CN" b="0" dirty="0" err="1">
                <a:solidFill>
                  <a:srgbClr val="4253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NANOGrav</a:t>
            </a:r>
            <a:r>
              <a:rPr lang="en-US" altLang="zh-CN" b="0" dirty="0">
                <a:solidFill>
                  <a:srgbClr val="4253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2023 (2306.16219), </a:t>
            </a: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EPTA, 2023 [2306.16227]</a:t>
            </a:r>
          </a:p>
          <a:p>
            <a:endParaRPr lang="en-US" altLang="zh-CN" dirty="0">
              <a:solidFill>
                <a:srgbClr val="42535A"/>
              </a:solidFill>
              <a:latin typeface="Graphik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45C1BA3-B5D5-CC4D-A59E-F275BD76D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70" y="1449985"/>
            <a:ext cx="4543258" cy="5032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4060659-1502-3742-AAFF-3E04BBFF4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07" y="1975237"/>
            <a:ext cx="7861300" cy="7493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C1AD69E-4F16-CA4A-AC6E-C3BF6E0DA134}"/>
              </a:ext>
            </a:extLst>
          </p:cNvPr>
          <p:cNvSpPr/>
          <p:nvPr/>
        </p:nvSpPr>
        <p:spPr>
          <a:xfrm>
            <a:off x="10817211" y="1093321"/>
            <a:ext cx="19107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Ananda, </a:t>
            </a:r>
            <a:endParaRPr lang="en-US" altLang="zh-C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Clarkson, </a:t>
            </a:r>
            <a:endParaRPr lang="en-US" altLang="zh-C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Wands, Phys.Rev.D 75 (2007) 123518</a:t>
            </a:r>
          </a:p>
        </p:txBody>
      </p:sp>
    </p:spTree>
    <p:extLst>
      <p:ext uri="{BB962C8B-B14F-4D97-AF65-F5344CB8AC3E}">
        <p14:creationId xmlns:p14="http://schemas.microsoft.com/office/powerpoint/2010/main" val="1699124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F33A985-75FB-4240-914A-A544CDF1E407}"/>
              </a:ext>
            </a:extLst>
          </p:cNvPr>
          <p:cNvSpPr txBox="1"/>
          <p:nvPr/>
        </p:nvSpPr>
        <p:spPr>
          <a:xfrm>
            <a:off x="3083998" y="712133"/>
            <a:ext cx="716702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Problem: the r-ns relation is not favored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C0EE8E-9B72-874C-8436-BC06084D7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96" y="3288367"/>
            <a:ext cx="8903607" cy="57531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7077870-4582-5C43-B8C0-0BB7DB698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74" y="1820672"/>
            <a:ext cx="8616829" cy="12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5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F33A985-75FB-4240-914A-A544CDF1E407}"/>
              </a:ext>
            </a:extLst>
          </p:cNvPr>
          <p:cNvSpPr txBox="1"/>
          <p:nvPr/>
        </p:nvSpPr>
        <p:spPr>
          <a:xfrm>
            <a:off x="5293741" y="712133"/>
            <a:ext cx="274754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R^3 correction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83803D2-E998-8F41-BCD4-E9EDC23C999C}"/>
              </a:ext>
            </a:extLst>
          </p:cNvPr>
          <p:cNvSpPr txBox="1"/>
          <p:nvPr/>
        </p:nvSpPr>
        <p:spPr>
          <a:xfrm>
            <a:off x="2732658" y="1589881"/>
            <a:ext cx="71077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 2504.12035, with </a:t>
            </a:r>
            <a:r>
              <a:rPr kumimoji="0" lang="en-US" altLang="zh-CN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Jinsu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Kim and </a:t>
            </a:r>
            <a:r>
              <a:rPr kumimoji="0" lang="en-US" altLang="zh-CN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Xinpeng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Wang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3427AFE-258C-A14A-AFD8-98260641F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02163"/>
            <a:ext cx="8089900" cy="56261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84E7D4-D4B8-9641-9861-EF6E480B4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1" y="2344518"/>
            <a:ext cx="11757858" cy="8749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FD5DFA-016D-A648-845C-C2319175F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6038194"/>
            <a:ext cx="2006600" cy="330200"/>
          </a:xfrm>
          <a:prstGeom prst="rect">
            <a:avLst/>
          </a:prstGeom>
        </p:spPr>
      </p:pic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4120F861-5681-9940-899B-E321AFD7929F}"/>
              </a:ext>
            </a:extLst>
          </p:cNvPr>
          <p:cNvCxnSpPr>
            <a:cxnSpLocks/>
          </p:cNvCxnSpPr>
          <p:nvPr/>
        </p:nvCxnSpPr>
        <p:spPr>
          <a:xfrm>
            <a:off x="4749800" y="6470650"/>
            <a:ext cx="0" cy="100965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434C3AE-61BA-FC40-AC7D-74FE05A93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5156200"/>
            <a:ext cx="1981200" cy="355600"/>
          </a:xfrm>
          <a:prstGeom prst="rect">
            <a:avLst/>
          </a:prstGeom>
        </p:spPr>
      </p:pic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77DF3B9C-EA34-3643-9BED-573071679D54}"/>
              </a:ext>
            </a:extLst>
          </p:cNvPr>
          <p:cNvCxnSpPr>
            <a:cxnSpLocks/>
          </p:cNvCxnSpPr>
          <p:nvPr/>
        </p:nvCxnSpPr>
        <p:spPr>
          <a:xfrm>
            <a:off x="6286515" y="5511800"/>
            <a:ext cx="0" cy="196850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19746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617F321-F046-8346-8FAB-F7C3EEF8A948}"/>
              </a:ext>
            </a:extLst>
          </p:cNvPr>
          <p:cNvSpPr txBox="1"/>
          <p:nvPr/>
        </p:nvSpPr>
        <p:spPr>
          <a:xfrm>
            <a:off x="3659474" y="1016933"/>
            <a:ext cx="56858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Wait, did we forget something? 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83DCE99-81A5-F44E-B5F1-7159F74F8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795" y="2549611"/>
            <a:ext cx="8113209" cy="5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69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617F321-F046-8346-8FAB-F7C3EEF8A948}"/>
              </a:ext>
            </a:extLst>
          </p:cNvPr>
          <p:cNvSpPr txBox="1"/>
          <p:nvPr/>
        </p:nvSpPr>
        <p:spPr>
          <a:xfrm>
            <a:off x="3659474" y="756268"/>
            <a:ext cx="56858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Wait, did we forget something? 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8E9DEC-26E4-304B-B149-73A2B6203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99" y="1951515"/>
            <a:ext cx="8544451" cy="7045817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0BF190AE-2B17-5F4C-82E7-4D6DFBF6CF72}"/>
              </a:ext>
            </a:extLst>
          </p:cNvPr>
          <p:cNvSpPr/>
          <p:nvPr/>
        </p:nvSpPr>
        <p:spPr>
          <a:xfrm>
            <a:off x="5022273" y="4876800"/>
            <a:ext cx="1771650" cy="1809750"/>
          </a:xfrm>
          <a:prstGeom prst="ellipse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83DE89-C57F-F94D-961C-5D47F92F0401}"/>
              </a:ext>
            </a:extLst>
          </p:cNvPr>
          <p:cNvSpPr txBox="1"/>
          <p:nvPr/>
        </p:nvSpPr>
        <p:spPr>
          <a:xfrm>
            <a:off x="5022273" y="4235103"/>
            <a:ext cx="134331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PBH DM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0FFC71E-8910-C949-84D3-C973580AA298}"/>
              </a:ext>
            </a:extLst>
          </p:cNvPr>
          <p:cNvSpPr/>
          <p:nvPr/>
        </p:nvSpPr>
        <p:spPr>
          <a:xfrm>
            <a:off x="2927809" y="6062107"/>
            <a:ext cx="1267691" cy="1248885"/>
          </a:xfrm>
          <a:prstGeom prst="ellipse">
            <a:avLst/>
          </a:prstGeom>
          <a:noFill/>
          <a:ln w="3175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4AD69B6-62F5-0647-9EA0-AB4792103CEB}"/>
              </a:ext>
            </a:extLst>
          </p:cNvPr>
          <p:cNvSpPr txBox="1"/>
          <p:nvPr/>
        </p:nvSpPr>
        <p:spPr>
          <a:xfrm>
            <a:off x="433164" y="6265921"/>
            <a:ext cx="218649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We forgot the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Elder Brother!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B2DE8EB-F552-484A-91B2-98A59F242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39" y="2002818"/>
            <a:ext cx="3971516" cy="694321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59325BE-C193-AE4A-BA3D-9377212C6FD6}"/>
              </a:ext>
            </a:extLst>
          </p:cNvPr>
          <p:cNvSpPr txBox="1"/>
          <p:nvPr/>
        </p:nvSpPr>
        <p:spPr>
          <a:xfrm>
            <a:off x="9804554" y="2002818"/>
            <a:ext cx="92333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PBH2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67F815F-47B4-B642-A06B-1709BF11AB62}"/>
              </a:ext>
            </a:extLst>
          </p:cNvPr>
          <p:cNvSpPr txBox="1"/>
          <p:nvPr/>
        </p:nvSpPr>
        <p:spPr>
          <a:xfrm>
            <a:off x="11515591" y="1387210"/>
            <a:ext cx="92333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PBH1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D79B3C3-E063-324E-9E77-F2F9942FF935}"/>
              </a:ext>
            </a:extLst>
          </p:cNvPr>
          <p:cNvSpPr txBox="1"/>
          <p:nvPr/>
        </p:nvSpPr>
        <p:spPr>
          <a:xfrm>
            <a:off x="9594827" y="1530894"/>
            <a:ext cx="134011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户愚吕弟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7A8E17F-6611-DA43-AC95-54563B522873}"/>
              </a:ext>
            </a:extLst>
          </p:cNvPr>
          <p:cNvSpPr txBox="1"/>
          <p:nvPr/>
        </p:nvSpPr>
        <p:spPr>
          <a:xfrm>
            <a:off x="11259037" y="915286"/>
            <a:ext cx="134011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户愚吕兄</a:t>
            </a:r>
          </a:p>
        </p:txBody>
      </p:sp>
    </p:spTree>
    <p:extLst>
      <p:ext uri="{BB962C8B-B14F-4D97-AF65-F5344CB8AC3E}">
        <p14:creationId xmlns:p14="http://schemas.microsoft.com/office/powerpoint/2010/main" val="4142089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617F321-F046-8346-8FAB-F7C3EEF8A948}"/>
              </a:ext>
            </a:extLst>
          </p:cNvPr>
          <p:cNvSpPr txBox="1"/>
          <p:nvPr/>
        </p:nvSpPr>
        <p:spPr>
          <a:xfrm>
            <a:off x="718766" y="1112183"/>
            <a:ext cx="1156726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An interesting scenario: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Light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PBH formation during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break stage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8E9DEC-26E4-304B-B149-73A2B6203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99" y="1951515"/>
            <a:ext cx="8544451" cy="7045817"/>
          </a:xfrm>
          <a:prstGeom prst="rect">
            <a:avLst/>
          </a:prstGeom>
        </p:spPr>
      </p:pic>
      <p:sp>
        <p:nvSpPr>
          <p:cNvPr id="10" name="圆角矩形 9">
            <a:extLst>
              <a:ext uri="{FF2B5EF4-FFF2-40B4-BE49-F238E27FC236}">
                <a16:creationId xmlns:a16="http://schemas.microsoft.com/office/drawing/2014/main" id="{D65F3163-B4F6-F448-A2C7-6B649D84A878}"/>
              </a:ext>
            </a:extLst>
          </p:cNvPr>
          <p:cNvSpPr/>
          <p:nvPr/>
        </p:nvSpPr>
        <p:spPr>
          <a:xfrm>
            <a:off x="3333749" y="3603804"/>
            <a:ext cx="838201" cy="5545928"/>
          </a:xfrm>
          <a:prstGeom prst="roundRect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166D500-1FD4-F04C-AEB0-17EFDA4B7B8A}"/>
              </a:ext>
            </a:extLst>
          </p:cNvPr>
          <p:cNvSpPr txBox="1"/>
          <p:nvPr/>
        </p:nvSpPr>
        <p:spPr>
          <a:xfrm>
            <a:off x="5539994" y="2461499"/>
            <a:ext cx="151003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M&lt;10^8g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B411DFEF-BFD8-4144-9A22-1BFC4291C1A5}"/>
              </a:ext>
            </a:extLst>
          </p:cNvPr>
          <p:cNvCxnSpPr/>
          <p:nvPr/>
        </p:nvCxnSpPr>
        <p:spPr>
          <a:xfrm flipH="1">
            <a:off x="4305300" y="1951515"/>
            <a:ext cx="1352550" cy="1515585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69F6C0CF-A6CA-EC4C-955D-24AD48A9B720}"/>
              </a:ext>
            </a:extLst>
          </p:cNvPr>
          <p:cNvSpPr/>
          <p:nvPr/>
        </p:nvSpPr>
        <p:spPr>
          <a:xfrm>
            <a:off x="8284718" y="1936697"/>
            <a:ext cx="4261103" cy="55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Wang, YZ, M. Sasaki, in prep</a:t>
            </a:r>
          </a:p>
        </p:txBody>
      </p:sp>
    </p:spTree>
    <p:extLst>
      <p:ext uri="{BB962C8B-B14F-4D97-AF65-F5344CB8AC3E}">
        <p14:creationId xmlns:p14="http://schemas.microsoft.com/office/powerpoint/2010/main" val="1377412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F218A2-72DB-5A4D-8447-15AF83DB9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20" y="2247900"/>
            <a:ext cx="8472157" cy="66484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81F9837-8858-D34B-8C1D-9B0BD26F0381}"/>
              </a:ext>
            </a:extLst>
          </p:cNvPr>
          <p:cNvSpPr txBox="1"/>
          <p:nvPr/>
        </p:nvSpPr>
        <p:spPr>
          <a:xfrm>
            <a:off x="1796784" y="1112183"/>
            <a:ext cx="941123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Radiation-dominated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Era from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Evaporation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of PBHs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8DA1313-304C-B743-9C3F-873533268B38}"/>
              </a:ext>
            </a:extLst>
          </p:cNvPr>
          <p:cNvSpPr/>
          <p:nvPr/>
        </p:nvSpPr>
        <p:spPr>
          <a:xfrm>
            <a:off x="8210550" y="6105525"/>
            <a:ext cx="1333500" cy="3095625"/>
          </a:xfrm>
          <a:prstGeom prst="ellipse">
            <a:avLst/>
          </a:prstGeom>
          <a:noFill/>
          <a:ln w="28575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F0D9902C-FE2E-B348-8B67-0E8DC3AC8B22}"/>
              </a:ext>
            </a:extLst>
          </p:cNvPr>
          <p:cNvCxnSpPr>
            <a:cxnSpLocks/>
          </p:cNvCxnSpPr>
          <p:nvPr/>
        </p:nvCxnSpPr>
        <p:spPr>
          <a:xfrm>
            <a:off x="6767512" y="2247900"/>
            <a:ext cx="1690688" cy="3486150"/>
          </a:xfrm>
          <a:prstGeom prst="straightConnector1">
            <a:avLst/>
          </a:prstGeom>
          <a:noFill/>
          <a:ln w="381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0025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60E2944-2331-1740-B9FC-1DC4FD81A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" y="435610"/>
            <a:ext cx="12975665" cy="80213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80B129A-B942-8F4F-82E8-B4C21454DC43}"/>
              </a:ext>
            </a:extLst>
          </p:cNvPr>
          <p:cNvSpPr txBox="1"/>
          <p:nvPr/>
        </p:nvSpPr>
        <p:spPr>
          <a:xfrm>
            <a:off x="3790525" y="8846066"/>
            <a:ext cx="536685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altLang="zh-CN" dirty="0">
                <a:hlinkClick r:id="rId4"/>
              </a:rPr>
              <a:t>https://media.ligo.northwestern.edu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4979182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516127292072.jpg" descr="1516127292072.jpg">
            <a:extLst>
              <a:ext uri="{FF2B5EF4-FFF2-40B4-BE49-F238E27FC236}">
                <a16:creationId xmlns:a16="http://schemas.microsoft.com/office/drawing/2014/main" id="{7C757768-4B67-3B4B-8295-547F5EF3A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0889" y="5331078"/>
            <a:ext cx="3538943" cy="2603836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0F7EEB5D-7B5F-C343-A595-004C69A722D6}"/>
              </a:ext>
            </a:extLst>
          </p:cNvPr>
          <p:cNvCxnSpPr>
            <a:cxnSpLocks/>
          </p:cNvCxnSpPr>
          <p:nvPr/>
        </p:nvCxnSpPr>
        <p:spPr>
          <a:xfrm>
            <a:off x="8390248" y="3617249"/>
            <a:ext cx="34129" cy="3944879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2EDE1A4A-556F-D74B-8255-DECAE2396982}"/>
              </a:ext>
            </a:extLst>
          </p:cNvPr>
          <p:cNvSpPr txBox="1"/>
          <p:nvPr/>
        </p:nvSpPr>
        <p:spPr>
          <a:xfrm>
            <a:off x="7885597" y="7666324"/>
            <a:ext cx="909223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76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~1pc</a:t>
            </a:r>
            <a:endParaRPr kumimoji="1" lang="zh-CN" altLang="en-US" sz="2276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B57D02A-9617-A746-B2B6-66A0D9A48F05}"/>
              </a:ext>
            </a:extLst>
          </p:cNvPr>
          <p:cNvSpPr txBox="1"/>
          <p:nvPr/>
        </p:nvSpPr>
        <p:spPr>
          <a:xfrm>
            <a:off x="5757172" y="7666324"/>
            <a:ext cx="1207382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76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~1Mpc</a:t>
            </a:r>
            <a:endParaRPr kumimoji="1" lang="zh-CN" altLang="en-US" sz="2276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CA73752D-A1BD-D247-B4D7-EC308D35AA78}"/>
              </a:ext>
            </a:extLst>
          </p:cNvPr>
          <p:cNvCxnSpPr>
            <a:cxnSpLocks/>
          </p:cNvCxnSpPr>
          <p:nvPr/>
        </p:nvCxnSpPr>
        <p:spPr>
          <a:xfrm>
            <a:off x="6453138" y="3572645"/>
            <a:ext cx="14733" cy="2939298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B64CC412-5719-6F42-B28E-8F79C13E646D}"/>
              </a:ext>
            </a:extLst>
          </p:cNvPr>
          <p:cNvCxnSpPr>
            <a:cxnSpLocks/>
          </p:cNvCxnSpPr>
          <p:nvPr/>
        </p:nvCxnSpPr>
        <p:spPr>
          <a:xfrm>
            <a:off x="3803981" y="7562127"/>
            <a:ext cx="604978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B20EC723-5CBA-FE4C-9A16-BE2FADFB5E7B}"/>
              </a:ext>
            </a:extLst>
          </p:cNvPr>
          <p:cNvCxnSpPr>
            <a:cxnSpLocks/>
          </p:cNvCxnSpPr>
          <p:nvPr/>
        </p:nvCxnSpPr>
        <p:spPr>
          <a:xfrm>
            <a:off x="6032185" y="3545018"/>
            <a:ext cx="248324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D0132D6A-6C08-7844-84C1-211CC13BC6D4}"/>
              </a:ext>
            </a:extLst>
          </p:cNvPr>
          <p:cNvSpPr txBox="1"/>
          <p:nvPr/>
        </p:nvSpPr>
        <p:spPr>
          <a:xfrm>
            <a:off x="4462667" y="8028270"/>
            <a:ext cx="954107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76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CMB</a:t>
            </a:r>
            <a:endParaRPr kumimoji="1" lang="zh-CN" altLang="en-US" sz="2276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B49B02C-FDB4-BD4B-963D-8A90F2146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787" y="4384552"/>
            <a:ext cx="516204" cy="39773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F44576F-FDAF-4C44-9549-5FA5901DE6DD}"/>
              </a:ext>
            </a:extLst>
          </p:cNvPr>
          <p:cNvSpPr txBox="1"/>
          <p:nvPr/>
        </p:nvSpPr>
        <p:spPr>
          <a:xfrm>
            <a:off x="3305114" y="4415839"/>
            <a:ext cx="1903085" cy="398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991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amplification</a:t>
            </a:r>
            <a:endParaRPr kumimoji="1" lang="zh-CN" altLang="en-US" sz="1991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A637B952-A339-B146-9229-A0B0C993A3F0}"/>
              </a:ext>
            </a:extLst>
          </p:cNvPr>
          <p:cNvSpPr/>
          <p:nvPr/>
        </p:nvSpPr>
        <p:spPr>
          <a:xfrm>
            <a:off x="2330436" y="3861788"/>
            <a:ext cx="3517758" cy="1032378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41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" name="线条" descr="线条">
            <a:extLst>
              <a:ext uri="{FF2B5EF4-FFF2-40B4-BE49-F238E27FC236}">
                <a16:creationId xmlns:a16="http://schemas.microsoft.com/office/drawing/2014/main" id="{6E565F46-B3F1-044A-A99D-D8938FA1059C}"/>
              </a:ext>
            </a:extLst>
          </p:cNvPr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70597" y="3541811"/>
            <a:ext cx="3855269" cy="3634483"/>
          </a:xfrm>
          <a:prstGeom prst="rect">
            <a:avLst/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0CC61674-B346-C440-B185-34B76AF6373C}"/>
              </a:ext>
            </a:extLst>
          </p:cNvPr>
          <p:cNvSpPr/>
          <p:nvPr/>
        </p:nvSpPr>
        <p:spPr>
          <a:xfrm>
            <a:off x="8101282" y="3302641"/>
            <a:ext cx="518598" cy="559147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413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2ACCF9D-9559-9D45-AB22-E9A6F5FDB534}"/>
              </a:ext>
            </a:extLst>
          </p:cNvPr>
          <p:cNvSpPr txBox="1"/>
          <p:nvPr/>
        </p:nvSpPr>
        <p:spPr>
          <a:xfrm>
            <a:off x="2466245" y="3861788"/>
            <a:ext cx="3376244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413" dirty="0"/>
              <a:t>PBH formation:</a:t>
            </a:r>
            <a:endParaRPr kumimoji="1" lang="zh-CN" altLang="en-US" sz="3413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561169C-61D5-D743-84F0-B29A9B94FF36}"/>
              </a:ext>
            </a:extLst>
          </p:cNvPr>
          <p:cNvSpPr txBox="1"/>
          <p:nvPr/>
        </p:nvSpPr>
        <p:spPr>
          <a:xfrm>
            <a:off x="7798232" y="2575182"/>
            <a:ext cx="1083950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44" dirty="0">
                <a:solidFill>
                  <a:srgbClr val="00B05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? ? ?</a:t>
            </a:r>
            <a:endParaRPr kumimoji="1" lang="zh-CN" altLang="en-US" sz="2844" dirty="0">
              <a:solidFill>
                <a:srgbClr val="00B050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A1EE1B-287D-B148-9ABC-A307ADB53119}"/>
              </a:ext>
            </a:extLst>
          </p:cNvPr>
          <p:cNvSpPr txBox="1"/>
          <p:nvPr/>
        </p:nvSpPr>
        <p:spPr>
          <a:xfrm>
            <a:off x="1956962" y="1347201"/>
            <a:ext cx="879728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Question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：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Any hints on such huge amplification?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CC41E11-E8FA-C447-8C8D-7A54E0E50618}"/>
              </a:ext>
            </a:extLst>
          </p:cNvPr>
          <p:cNvSpPr/>
          <p:nvPr/>
        </p:nvSpPr>
        <p:spPr>
          <a:xfrm>
            <a:off x="1790701" y="1172793"/>
            <a:ext cx="9105900" cy="987552"/>
          </a:xfrm>
          <a:prstGeom prst="rect">
            <a:avLst/>
          </a:prstGeom>
          <a:noFill/>
          <a:ln w="31750" cap="flat">
            <a:solidFill>
              <a:schemeClr val="accent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76845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sics on PBH formation…">
            <a:extLst>
              <a:ext uri="{FF2B5EF4-FFF2-40B4-BE49-F238E27FC236}">
                <a16:creationId xmlns:a16="http://schemas.microsoft.com/office/drawing/2014/main" id="{B3ABD3EE-544C-E849-A04F-BB807A4BCD5A}"/>
              </a:ext>
            </a:extLst>
          </p:cNvPr>
          <p:cNvSpPr txBox="1">
            <a:spLocks/>
          </p:cNvSpPr>
          <p:nvPr/>
        </p:nvSpPr>
        <p:spPr>
          <a:xfrm>
            <a:off x="277310" y="2519680"/>
            <a:ext cx="12435840" cy="6581140"/>
          </a:xfrm>
          <a:prstGeom prst="rect">
            <a:avLst/>
          </a:prstGeom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Bayesian reconstruction of the primordial power spectrum for l&lt;2300. (Planck 2015)">
            <a:extLst>
              <a:ext uri="{FF2B5EF4-FFF2-40B4-BE49-F238E27FC236}">
                <a16:creationId xmlns:a16="http://schemas.microsoft.com/office/drawing/2014/main" id="{DD82F204-BA4A-7947-BF91-CA4C07703D08}"/>
              </a:ext>
            </a:extLst>
          </p:cNvPr>
          <p:cNvSpPr txBox="1">
            <a:spLocks/>
          </p:cNvSpPr>
          <p:nvPr/>
        </p:nvSpPr>
        <p:spPr>
          <a:xfrm>
            <a:off x="8186826" y="2014222"/>
            <a:ext cx="4526324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7500"/>
          </a:bodyPr>
          <a:lstStyle>
            <a:lvl1pPr marL="0" marR="0" indent="0" algn="l" defTabSz="306324" rtl="0" latinLnBrk="0">
              <a:lnSpc>
                <a:spcPts val="5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"/>
                <a:ea typeface="Times"/>
                <a:cs typeface="Times"/>
                <a:sym typeface="Times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8" name="Bayesian reconstruction of the primordial power spectrum for l&lt;2300. (Planck 2015)">
            <a:extLst>
              <a:ext uri="{FF2B5EF4-FFF2-40B4-BE49-F238E27FC236}">
                <a16:creationId xmlns:a16="http://schemas.microsoft.com/office/drawing/2014/main" id="{04A85AF3-F580-C54E-B933-35EA19775DDB}"/>
              </a:ext>
            </a:extLst>
          </p:cNvPr>
          <p:cNvSpPr txBox="1">
            <a:spLocks/>
          </p:cNvSpPr>
          <p:nvPr/>
        </p:nvSpPr>
        <p:spPr>
          <a:xfrm>
            <a:off x="846905" y="1020744"/>
            <a:ext cx="11296650" cy="4637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6324" rtl="0" latinLnBrk="0">
              <a:lnSpc>
                <a:spcPts val="5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"/>
                <a:ea typeface="Times"/>
                <a:cs typeface="Times"/>
                <a:sym typeface="Times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r>
              <a:rPr lang="en-US" altLang="zh-CN" sz="3600" dirty="0"/>
              <a:t>Idea</a:t>
            </a:r>
          </a:p>
          <a:p>
            <a:endParaRPr lang="en-US" altLang="zh-CN" sz="3600" dirty="0"/>
          </a:p>
          <a:p>
            <a:pPr algn="ctr"/>
            <a:r>
              <a:rPr lang="en-US" altLang="zh-CN" sz="3600" u="sng" dirty="0"/>
              <a:t>PBHs from large curvature perturbations</a:t>
            </a:r>
          </a:p>
          <a:p>
            <a:pPr algn="ctr"/>
            <a:r>
              <a:rPr lang="en-US" altLang="zh-CN" sz="3600" dirty="0"/>
              <a:t> </a:t>
            </a:r>
          </a:p>
          <a:p>
            <a:pPr algn="ctr"/>
            <a:r>
              <a:rPr lang="en-US" altLang="zh-CN" sz="3600" dirty="0"/>
              <a:t>+ </a:t>
            </a:r>
            <a:r>
              <a:rPr lang="en-US" altLang="zh-CN" sz="3600" u="sng" dirty="0"/>
              <a:t>LIGO data from mergers of PBH binaries </a:t>
            </a:r>
          </a:p>
          <a:p>
            <a:endParaRPr lang="en-US" altLang="zh-CN" dirty="0"/>
          </a:p>
        </p:txBody>
      </p:sp>
      <p:sp>
        <p:nvSpPr>
          <p:cNvPr id="2" name="下箭头 1">
            <a:extLst>
              <a:ext uri="{FF2B5EF4-FFF2-40B4-BE49-F238E27FC236}">
                <a16:creationId xmlns:a16="http://schemas.microsoft.com/office/drawing/2014/main" id="{E8C6B7FE-DDAC-7B4C-8AC4-ACD368A0C26F}"/>
              </a:ext>
            </a:extLst>
          </p:cNvPr>
          <p:cNvSpPr/>
          <p:nvPr/>
        </p:nvSpPr>
        <p:spPr>
          <a:xfrm>
            <a:off x="6248400" y="5238750"/>
            <a:ext cx="419100" cy="1524000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9F4A6E-8857-4E4C-855B-8BA507AEE848}"/>
              </a:ext>
            </a:extLst>
          </p:cNvPr>
          <p:cNvSpPr txBox="1"/>
          <p:nvPr/>
        </p:nvSpPr>
        <p:spPr>
          <a:xfrm>
            <a:off x="3372504" y="7049492"/>
            <a:ext cx="6170891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Primordial Power Spectrum of curvature perturbations?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(on small scales)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EBF66CBA-9C7D-524C-B03A-7909BFB1A75B}"/>
              </a:ext>
            </a:extLst>
          </p:cNvPr>
          <p:cNvSpPr/>
          <p:nvPr/>
        </p:nvSpPr>
        <p:spPr>
          <a:xfrm>
            <a:off x="5324147" y="940676"/>
            <a:ext cx="2267604" cy="1246206"/>
          </a:xfrm>
          <a:prstGeom prst="round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1191580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E6C9574-090D-5242-ACE5-10421AEE7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732" y="2983457"/>
            <a:ext cx="5400414" cy="4857355"/>
          </a:xfrm>
          <a:prstGeom prst="rect">
            <a:avLst/>
          </a:prstGeom>
        </p:spPr>
      </p:pic>
      <p:pic>
        <p:nvPicPr>
          <p:cNvPr id="10" name="1516127292072.jpg" descr="1516127292072.jpg">
            <a:extLst>
              <a:ext uri="{FF2B5EF4-FFF2-40B4-BE49-F238E27FC236}">
                <a16:creationId xmlns:a16="http://schemas.microsoft.com/office/drawing/2014/main" id="{7C757768-4B67-3B4B-8295-547F5EF3A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270" y="5117768"/>
            <a:ext cx="3538943" cy="2603836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0F7EEB5D-7B5F-C343-A595-004C69A722D6}"/>
              </a:ext>
            </a:extLst>
          </p:cNvPr>
          <p:cNvCxnSpPr>
            <a:cxnSpLocks/>
          </p:cNvCxnSpPr>
          <p:nvPr/>
        </p:nvCxnSpPr>
        <p:spPr>
          <a:xfrm>
            <a:off x="5465629" y="3403939"/>
            <a:ext cx="34129" cy="3944879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2EDE1A4A-556F-D74B-8255-DECAE2396982}"/>
              </a:ext>
            </a:extLst>
          </p:cNvPr>
          <p:cNvSpPr txBox="1"/>
          <p:nvPr/>
        </p:nvSpPr>
        <p:spPr>
          <a:xfrm>
            <a:off x="4960978" y="7453014"/>
            <a:ext cx="909223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76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~1pc</a:t>
            </a:r>
            <a:endParaRPr kumimoji="1" lang="zh-CN" altLang="en-US" sz="2276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B57D02A-9617-A746-B2B6-66A0D9A48F05}"/>
              </a:ext>
            </a:extLst>
          </p:cNvPr>
          <p:cNvSpPr txBox="1"/>
          <p:nvPr/>
        </p:nvSpPr>
        <p:spPr>
          <a:xfrm>
            <a:off x="2832553" y="7453014"/>
            <a:ext cx="1207382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76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~1Mpc</a:t>
            </a:r>
            <a:endParaRPr kumimoji="1" lang="zh-CN" altLang="en-US" sz="2276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CA73752D-A1BD-D247-B4D7-EC308D35AA78}"/>
              </a:ext>
            </a:extLst>
          </p:cNvPr>
          <p:cNvCxnSpPr>
            <a:cxnSpLocks/>
          </p:cNvCxnSpPr>
          <p:nvPr/>
        </p:nvCxnSpPr>
        <p:spPr>
          <a:xfrm>
            <a:off x="3605973" y="3331008"/>
            <a:ext cx="14733" cy="2939298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B64CC412-5719-6F42-B28E-8F79C13E646D}"/>
              </a:ext>
            </a:extLst>
          </p:cNvPr>
          <p:cNvCxnSpPr>
            <a:cxnSpLocks/>
          </p:cNvCxnSpPr>
          <p:nvPr/>
        </p:nvCxnSpPr>
        <p:spPr>
          <a:xfrm>
            <a:off x="879363" y="7348817"/>
            <a:ext cx="604978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B20EC723-5CBA-FE4C-9A16-BE2FADFB5E7B}"/>
              </a:ext>
            </a:extLst>
          </p:cNvPr>
          <p:cNvCxnSpPr>
            <a:cxnSpLocks/>
          </p:cNvCxnSpPr>
          <p:nvPr/>
        </p:nvCxnSpPr>
        <p:spPr>
          <a:xfrm>
            <a:off x="3107566" y="3331708"/>
            <a:ext cx="2483246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D0132D6A-6C08-7844-84C1-211CC13BC6D4}"/>
              </a:ext>
            </a:extLst>
          </p:cNvPr>
          <p:cNvSpPr txBox="1"/>
          <p:nvPr/>
        </p:nvSpPr>
        <p:spPr>
          <a:xfrm>
            <a:off x="1538048" y="7814960"/>
            <a:ext cx="954107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76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CMB</a:t>
            </a:r>
            <a:endParaRPr kumimoji="1" lang="zh-CN" altLang="en-US" sz="2276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4C798F2B-BAEB-B540-BC1A-937B5A3A477A}"/>
              </a:ext>
            </a:extLst>
          </p:cNvPr>
          <p:cNvCxnSpPr>
            <a:cxnSpLocks/>
          </p:cNvCxnSpPr>
          <p:nvPr/>
        </p:nvCxnSpPr>
        <p:spPr>
          <a:xfrm>
            <a:off x="5415589" y="3086469"/>
            <a:ext cx="2642874" cy="489078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0665D6D6-350F-0646-96E0-9FB81C854E46}"/>
              </a:ext>
            </a:extLst>
          </p:cNvPr>
          <p:cNvCxnSpPr>
            <a:cxnSpLocks/>
          </p:cNvCxnSpPr>
          <p:nvPr/>
        </p:nvCxnSpPr>
        <p:spPr>
          <a:xfrm>
            <a:off x="5465629" y="3663455"/>
            <a:ext cx="2592834" cy="2984995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DB49B02C-FDB4-BD4B-963D-8A90F2146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813" y="2430588"/>
            <a:ext cx="516204" cy="39773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F44576F-FDAF-4C44-9549-5FA5901DE6DD}"/>
              </a:ext>
            </a:extLst>
          </p:cNvPr>
          <p:cNvSpPr txBox="1"/>
          <p:nvPr/>
        </p:nvSpPr>
        <p:spPr>
          <a:xfrm>
            <a:off x="6680664" y="2480562"/>
            <a:ext cx="2061783" cy="398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991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amplification !</a:t>
            </a:r>
            <a:endParaRPr kumimoji="1" lang="zh-CN" altLang="en-US" sz="1991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A637B952-A339-B146-9229-A0B0C993A3F0}"/>
              </a:ext>
            </a:extLst>
          </p:cNvPr>
          <p:cNvSpPr/>
          <p:nvPr/>
        </p:nvSpPr>
        <p:spPr>
          <a:xfrm>
            <a:off x="6070661" y="2376444"/>
            <a:ext cx="2671786" cy="555507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41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" name="线条" descr="线条">
            <a:extLst>
              <a:ext uri="{FF2B5EF4-FFF2-40B4-BE49-F238E27FC236}">
                <a16:creationId xmlns:a16="http://schemas.microsoft.com/office/drawing/2014/main" id="{6E565F46-B3F1-044A-A99D-D8938FA1059C}"/>
              </a:ext>
            </a:extLst>
          </p:cNvPr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06777" y="3282700"/>
            <a:ext cx="3855269" cy="3634483"/>
          </a:xfrm>
          <a:prstGeom prst="rect">
            <a:avLst/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0CC61674-B346-C440-B185-34B76AF6373C}"/>
              </a:ext>
            </a:extLst>
          </p:cNvPr>
          <p:cNvSpPr/>
          <p:nvPr/>
        </p:nvSpPr>
        <p:spPr>
          <a:xfrm>
            <a:off x="5176663" y="3089331"/>
            <a:ext cx="518598" cy="559147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413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B1AE01-1D79-EE45-9BA6-39955D1C0928}"/>
              </a:ext>
            </a:extLst>
          </p:cNvPr>
          <p:cNvSpPr txBox="1"/>
          <p:nvPr/>
        </p:nvSpPr>
        <p:spPr>
          <a:xfrm>
            <a:off x="7136794" y="222611"/>
            <a:ext cx="5857518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Common feature</a:t>
            </a:r>
            <a:r>
              <a:rPr kumimoji="0" lang="en-US" altLang="zh-CN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Amplitude of order </a:t>
            </a:r>
            <a:r>
              <a:rPr kumimoji="0" lang="en-US" altLang="zh-CN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0.01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Consistent </a:t>
            </a:r>
            <a:r>
              <a:rPr kumimoji="0" lang="en-US" altLang="zh-CN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with </a:t>
            </a:r>
            <a:r>
              <a:rPr kumimoji="0" lang="en-US" altLang="zh-CN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PBH scenario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0EC1456-4D88-484A-A6AC-8E76C6F00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83" y="204701"/>
            <a:ext cx="2098182" cy="20470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04612E6-4356-0246-9848-4B8A5A0CB0B1}"/>
              </a:ext>
            </a:extLst>
          </p:cNvPr>
          <p:cNvSpPr/>
          <p:nvPr/>
        </p:nvSpPr>
        <p:spPr>
          <a:xfrm>
            <a:off x="7638454" y="7814960"/>
            <a:ext cx="5224972" cy="176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Kimura, T. </a:t>
            </a:r>
            <a:r>
              <a:rPr lang="en-US" altLang="zh-C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Suyama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Yamaguchi and YZ, JCAP 04 (2021) 031 [</a:t>
            </a:r>
            <a:r>
              <a:rPr lang="en-US" altLang="zh-C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2102.05280]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Wang, YZ, Kimura and M. Yamaguchi, SCPMA 6 (2023) 66 [</a:t>
            </a:r>
            <a:r>
              <a:rPr lang="en-US" altLang="zh-C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2209.12911]</a:t>
            </a:r>
          </a:p>
        </p:txBody>
      </p:sp>
    </p:spTree>
    <p:extLst>
      <p:ext uri="{BB962C8B-B14F-4D97-AF65-F5344CB8AC3E}">
        <p14:creationId xmlns:p14="http://schemas.microsoft.com/office/powerpoint/2010/main" val="1298558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1F80DF1-A362-B747-9BE2-1D0956195E39}"/>
              </a:ext>
            </a:extLst>
          </p:cNvPr>
          <p:cNvSpPr txBox="1"/>
          <p:nvPr/>
        </p:nvSpPr>
        <p:spPr>
          <a:xfrm>
            <a:off x="909522" y="2109201"/>
            <a:ext cx="1118575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Question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：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If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no IGW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observed, can we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rule out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PBH scenario?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EBCAD3D3-288F-DF41-B20D-283E54FEB3E9}"/>
              </a:ext>
            </a:extLst>
          </p:cNvPr>
          <p:cNvCxnSpPr>
            <a:cxnSpLocks/>
          </p:cNvCxnSpPr>
          <p:nvPr/>
        </p:nvCxnSpPr>
        <p:spPr>
          <a:xfrm>
            <a:off x="6502399" y="3524250"/>
            <a:ext cx="0" cy="209550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4BF3C7DA-0692-6748-BBAF-D774A7D8E8FB}"/>
              </a:ext>
            </a:extLst>
          </p:cNvPr>
          <p:cNvSpPr txBox="1"/>
          <p:nvPr/>
        </p:nvSpPr>
        <p:spPr>
          <a:xfrm>
            <a:off x="909522" y="6197265"/>
            <a:ext cx="1064554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Question</a:t>
            </a:r>
            <a:r>
              <a:rPr kumimoji="0" lang="zh-CN" alt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：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Is there any PBH scenario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without amplification</a:t>
            </a:r>
          </a:p>
          <a:p>
            <a:pPr marL="0" marR="0" indent="0" algn="ctr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of primordial power spectrum?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03E8DDE-25D0-464D-88B4-66BD840466C3}"/>
              </a:ext>
            </a:extLst>
          </p:cNvPr>
          <p:cNvSpPr/>
          <p:nvPr/>
        </p:nvSpPr>
        <p:spPr>
          <a:xfrm>
            <a:off x="647700" y="1971066"/>
            <a:ext cx="11582395" cy="987552"/>
          </a:xfrm>
          <a:prstGeom prst="rect">
            <a:avLst/>
          </a:prstGeom>
          <a:noFill/>
          <a:ln w="31750" cap="flat">
            <a:solidFill>
              <a:schemeClr val="accent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E80C53C-942E-974C-9883-6BEE1A8A2610}"/>
              </a:ext>
            </a:extLst>
          </p:cNvPr>
          <p:cNvSpPr/>
          <p:nvPr/>
        </p:nvSpPr>
        <p:spPr>
          <a:xfrm>
            <a:off x="647700" y="6197264"/>
            <a:ext cx="11582394" cy="1727535"/>
          </a:xfrm>
          <a:prstGeom prst="rect">
            <a:avLst/>
          </a:prstGeom>
          <a:noFill/>
          <a:ln w="31750" cap="flat">
            <a:solidFill>
              <a:schemeClr val="accent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80901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he formation of Primordial Black Holes">
            <a:extLst>
              <a:ext uri="{FF2B5EF4-FFF2-40B4-BE49-F238E27FC236}">
                <a16:creationId xmlns:a16="http://schemas.microsoft.com/office/drawing/2014/main" id="{131E5902-7AEB-EB4A-BB2B-1FF6F5722F28}"/>
              </a:ext>
            </a:extLst>
          </p:cNvPr>
          <p:cNvSpPr txBox="1">
            <a:spLocks/>
          </p:cNvSpPr>
          <p:nvPr/>
        </p:nvSpPr>
        <p:spPr>
          <a:xfrm>
            <a:off x="1363342" y="398379"/>
            <a:ext cx="10282585" cy="1654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32131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160000"/>
              </a:lnSpc>
            </a:pPr>
            <a:r>
              <a:rPr lang="en-US" altLang="zh-CN" sz="3200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Another mechanism: The Bubble Nucleation</a:t>
            </a:r>
            <a:endParaRPr lang="zh-CN" altLang="en-US" sz="3200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2961B51-EB3E-094B-B976-F0CA72CC21A4}"/>
              </a:ext>
            </a:extLst>
          </p:cNvPr>
          <p:cNvSpPr txBox="1"/>
          <p:nvPr/>
        </p:nvSpPr>
        <p:spPr>
          <a:xfrm>
            <a:off x="907557" y="2327392"/>
            <a:ext cx="929260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Bubble will be nucleated via tunneling process in early universe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AF4DE5-26B4-8247-B55A-BC6DBEA98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8" y="3803904"/>
            <a:ext cx="5969852" cy="38965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53513A-D7AD-D64C-9C8C-94EC36FB2705}"/>
              </a:ext>
            </a:extLst>
          </p:cNvPr>
          <p:cNvSpPr/>
          <p:nvPr/>
        </p:nvSpPr>
        <p:spPr>
          <a:xfrm>
            <a:off x="7104269" y="3803904"/>
            <a:ext cx="4818546" cy="3676492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D840348-7631-1146-9E76-549D96FF5DDB}"/>
              </a:ext>
            </a:extLst>
          </p:cNvPr>
          <p:cNvSpPr/>
          <p:nvPr/>
        </p:nvSpPr>
        <p:spPr>
          <a:xfrm>
            <a:off x="9606975" y="5131873"/>
            <a:ext cx="1792224" cy="1798320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EAA4E329-B74B-4A47-A6D5-B91AC7C06EFB}"/>
              </a:ext>
            </a:extLst>
          </p:cNvPr>
          <p:cNvSpPr/>
          <p:nvPr/>
        </p:nvSpPr>
        <p:spPr>
          <a:xfrm>
            <a:off x="7374739" y="4249112"/>
            <a:ext cx="1419728" cy="1481290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954354A-6336-3245-BE26-5C9B1259A6A2}"/>
              </a:ext>
            </a:extLst>
          </p:cNvPr>
          <p:cNvSpPr txBox="1"/>
          <p:nvPr/>
        </p:nvSpPr>
        <p:spPr>
          <a:xfrm>
            <a:off x="7463193" y="4524090"/>
            <a:ext cx="12428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True Vacuum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2C69B8B-C51B-9C44-A3AB-18BEE5CF95D8}"/>
              </a:ext>
            </a:extLst>
          </p:cNvPr>
          <p:cNvSpPr/>
          <p:nvPr/>
        </p:nvSpPr>
        <p:spPr>
          <a:xfrm>
            <a:off x="7746961" y="6085532"/>
            <a:ext cx="1113094" cy="1158902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E3F9B6E-6C0B-0B46-8B9A-DF4FF5715906}"/>
              </a:ext>
            </a:extLst>
          </p:cNvPr>
          <p:cNvSpPr txBox="1"/>
          <p:nvPr/>
        </p:nvSpPr>
        <p:spPr>
          <a:xfrm>
            <a:off x="8561692" y="7776068"/>
            <a:ext cx="218489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During Inflation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8AE67200-B5D8-3C48-8A4D-461DF79D791B}"/>
              </a:ext>
            </a:extLst>
          </p:cNvPr>
          <p:cNvCxnSpPr/>
          <p:nvPr/>
        </p:nvCxnSpPr>
        <p:spPr>
          <a:xfrm flipV="1">
            <a:off x="10503087" y="4766114"/>
            <a:ext cx="0" cy="73857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2A427023-70F1-9749-B7B4-5D84256578D5}"/>
              </a:ext>
            </a:extLst>
          </p:cNvPr>
          <p:cNvCxnSpPr>
            <a:cxnSpLocks/>
          </p:cNvCxnSpPr>
          <p:nvPr/>
        </p:nvCxnSpPr>
        <p:spPr>
          <a:xfrm flipV="1">
            <a:off x="10917295" y="5256510"/>
            <a:ext cx="700973" cy="45552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178AD39C-70D5-E94D-9C44-7E17637CC48E}"/>
              </a:ext>
            </a:extLst>
          </p:cNvPr>
          <p:cNvCxnSpPr>
            <a:cxnSpLocks/>
          </p:cNvCxnSpPr>
          <p:nvPr/>
        </p:nvCxnSpPr>
        <p:spPr>
          <a:xfrm>
            <a:off x="10932374" y="6350497"/>
            <a:ext cx="713553" cy="46024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B3A8E55A-81FE-9B46-8E49-5775FA356445}"/>
              </a:ext>
            </a:extLst>
          </p:cNvPr>
          <p:cNvCxnSpPr>
            <a:cxnSpLocks/>
          </p:cNvCxnSpPr>
          <p:nvPr/>
        </p:nvCxnSpPr>
        <p:spPr>
          <a:xfrm>
            <a:off x="10503087" y="6551288"/>
            <a:ext cx="0" cy="75781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993E3A6A-D6CF-5A4B-A568-B43C0FE92A4D}"/>
              </a:ext>
            </a:extLst>
          </p:cNvPr>
          <p:cNvCxnSpPr>
            <a:cxnSpLocks/>
          </p:cNvCxnSpPr>
          <p:nvPr/>
        </p:nvCxnSpPr>
        <p:spPr>
          <a:xfrm flipH="1" flipV="1">
            <a:off x="9310632" y="5143644"/>
            <a:ext cx="667765" cy="52521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867A3C50-F520-D143-A859-158E4A3D5EB6}"/>
              </a:ext>
            </a:extLst>
          </p:cNvPr>
          <p:cNvCxnSpPr>
            <a:cxnSpLocks/>
          </p:cNvCxnSpPr>
          <p:nvPr/>
        </p:nvCxnSpPr>
        <p:spPr>
          <a:xfrm flipH="1">
            <a:off x="9320556" y="6350497"/>
            <a:ext cx="667166" cy="40520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0D2E87A9-9DE0-8549-8BF0-F0ABFC796DAC}"/>
              </a:ext>
            </a:extLst>
          </p:cNvPr>
          <p:cNvSpPr txBox="1"/>
          <p:nvPr/>
        </p:nvSpPr>
        <p:spPr>
          <a:xfrm>
            <a:off x="9873152" y="5590585"/>
            <a:ext cx="12428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True Vacuum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812DEB5-F22E-F343-9331-26ECE520149F}"/>
              </a:ext>
            </a:extLst>
          </p:cNvPr>
          <p:cNvSpPr txBox="1"/>
          <p:nvPr/>
        </p:nvSpPr>
        <p:spPr>
          <a:xfrm>
            <a:off x="9366312" y="3966755"/>
            <a:ext cx="12428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alse Vacuum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5BEDB1F-D7E1-7443-99F8-D54315C1FF87}"/>
              </a:ext>
            </a:extLst>
          </p:cNvPr>
          <p:cNvSpPr txBox="1"/>
          <p:nvPr/>
        </p:nvSpPr>
        <p:spPr>
          <a:xfrm>
            <a:off x="7726770" y="6331043"/>
            <a:ext cx="124282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True Vacuum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5666995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he formation of Primordial Black Holes">
            <a:extLst>
              <a:ext uri="{FF2B5EF4-FFF2-40B4-BE49-F238E27FC236}">
                <a16:creationId xmlns:a16="http://schemas.microsoft.com/office/drawing/2014/main" id="{131E5902-7AEB-EB4A-BB2B-1FF6F5722F28}"/>
              </a:ext>
            </a:extLst>
          </p:cNvPr>
          <p:cNvSpPr txBox="1">
            <a:spLocks/>
          </p:cNvSpPr>
          <p:nvPr/>
        </p:nvSpPr>
        <p:spPr>
          <a:xfrm>
            <a:off x="1363342" y="398379"/>
            <a:ext cx="10282585" cy="1654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32131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160000"/>
              </a:lnSpc>
            </a:pPr>
            <a:r>
              <a:rPr lang="en-US" altLang="zh-CN" sz="3200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Another mechanism: The Bubble Nucleation</a:t>
            </a:r>
            <a:endParaRPr lang="zh-CN" altLang="en-US" sz="3200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2961B51-EB3E-094B-B976-F0CA72CC21A4}"/>
              </a:ext>
            </a:extLst>
          </p:cNvPr>
          <p:cNvSpPr txBox="1"/>
          <p:nvPr/>
        </p:nvSpPr>
        <p:spPr>
          <a:xfrm>
            <a:off x="907557" y="2327392"/>
            <a:ext cx="929260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Bubble will be nucleated via tunneling process in early universe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AF4DE5-26B4-8247-B55A-BC6DBEA98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8" y="3803904"/>
            <a:ext cx="5969852" cy="38965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53513A-D7AD-D64C-9C8C-94EC36FB2705}"/>
              </a:ext>
            </a:extLst>
          </p:cNvPr>
          <p:cNvSpPr/>
          <p:nvPr/>
        </p:nvSpPr>
        <p:spPr>
          <a:xfrm>
            <a:off x="7104269" y="3803904"/>
            <a:ext cx="4818546" cy="3676492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D840348-7631-1146-9E76-549D96FF5DDB}"/>
              </a:ext>
            </a:extLst>
          </p:cNvPr>
          <p:cNvSpPr/>
          <p:nvPr/>
        </p:nvSpPr>
        <p:spPr>
          <a:xfrm>
            <a:off x="9033034" y="4611631"/>
            <a:ext cx="2334262" cy="2406103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EAA4E329-B74B-4A47-A6D5-B91AC7C06EFB}"/>
              </a:ext>
            </a:extLst>
          </p:cNvPr>
          <p:cNvSpPr/>
          <p:nvPr/>
        </p:nvSpPr>
        <p:spPr>
          <a:xfrm>
            <a:off x="7465236" y="4002808"/>
            <a:ext cx="1765887" cy="1787052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2C69B8B-C51B-9C44-A3AB-18BEE5CF95D8}"/>
              </a:ext>
            </a:extLst>
          </p:cNvPr>
          <p:cNvSpPr/>
          <p:nvPr/>
        </p:nvSpPr>
        <p:spPr>
          <a:xfrm>
            <a:off x="8005145" y="5789860"/>
            <a:ext cx="1113094" cy="1158902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E3F9B6E-6C0B-0B46-8B9A-DF4FF5715906}"/>
              </a:ext>
            </a:extLst>
          </p:cNvPr>
          <p:cNvSpPr txBox="1"/>
          <p:nvPr/>
        </p:nvSpPr>
        <p:spPr>
          <a:xfrm>
            <a:off x="8561692" y="7776068"/>
            <a:ext cx="218489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During Inflation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187495E-45ED-AE4F-9E26-05D85BB86D87}"/>
              </a:ext>
            </a:extLst>
          </p:cNvPr>
          <p:cNvSpPr txBox="1"/>
          <p:nvPr/>
        </p:nvSpPr>
        <p:spPr>
          <a:xfrm>
            <a:off x="9601997" y="5394054"/>
            <a:ext cx="12428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True Vacuum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BDB408F-574F-1948-8F90-EFC8ADE82332}"/>
              </a:ext>
            </a:extLst>
          </p:cNvPr>
          <p:cNvSpPr txBox="1"/>
          <p:nvPr/>
        </p:nvSpPr>
        <p:spPr>
          <a:xfrm>
            <a:off x="7700151" y="4416970"/>
            <a:ext cx="12428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True Vacuum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D6FF457-5B4A-CD47-BB85-131E54BECBF5}"/>
              </a:ext>
            </a:extLst>
          </p:cNvPr>
          <p:cNvSpPr txBox="1"/>
          <p:nvPr/>
        </p:nvSpPr>
        <p:spPr>
          <a:xfrm>
            <a:off x="7940282" y="5913580"/>
            <a:ext cx="12428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True Vacuum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B674015-42D8-104C-90F4-EF6DDFFFB9FC}"/>
              </a:ext>
            </a:extLst>
          </p:cNvPr>
          <p:cNvSpPr txBox="1"/>
          <p:nvPr/>
        </p:nvSpPr>
        <p:spPr>
          <a:xfrm>
            <a:off x="10746585" y="4079997"/>
            <a:ext cx="47929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FV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FC31F31-B23B-C940-9E40-58FDDE76D03F}"/>
              </a:ext>
            </a:extLst>
          </p:cNvPr>
          <p:cNvSpPr txBox="1"/>
          <p:nvPr/>
        </p:nvSpPr>
        <p:spPr>
          <a:xfrm>
            <a:off x="8612275" y="5578395"/>
            <a:ext cx="53839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FV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563741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he formation of Primordial Black Holes">
            <a:extLst>
              <a:ext uri="{FF2B5EF4-FFF2-40B4-BE49-F238E27FC236}">
                <a16:creationId xmlns:a16="http://schemas.microsoft.com/office/drawing/2014/main" id="{131E5902-7AEB-EB4A-BB2B-1FF6F5722F28}"/>
              </a:ext>
            </a:extLst>
          </p:cNvPr>
          <p:cNvSpPr txBox="1">
            <a:spLocks/>
          </p:cNvSpPr>
          <p:nvPr/>
        </p:nvSpPr>
        <p:spPr>
          <a:xfrm>
            <a:off x="1363342" y="398379"/>
            <a:ext cx="10282585" cy="1654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32131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160000"/>
              </a:lnSpc>
            </a:pPr>
            <a:r>
              <a:rPr lang="en-US" altLang="zh-CN" sz="3200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Another mechanism: The Bubble Nucleation</a:t>
            </a:r>
            <a:endParaRPr lang="zh-CN" altLang="en-US" sz="3200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2961B51-EB3E-094B-B976-F0CA72CC21A4}"/>
              </a:ext>
            </a:extLst>
          </p:cNvPr>
          <p:cNvSpPr txBox="1"/>
          <p:nvPr/>
        </p:nvSpPr>
        <p:spPr>
          <a:xfrm>
            <a:off x="907557" y="2327392"/>
            <a:ext cx="929260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Bubble will be nucleated via tunneling process in early universe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AF4DE5-26B4-8247-B55A-BC6DBEA98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8" y="3803904"/>
            <a:ext cx="5969852" cy="38965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53513A-D7AD-D64C-9C8C-94EC36FB2705}"/>
              </a:ext>
            </a:extLst>
          </p:cNvPr>
          <p:cNvSpPr/>
          <p:nvPr/>
        </p:nvSpPr>
        <p:spPr>
          <a:xfrm>
            <a:off x="7104269" y="3803904"/>
            <a:ext cx="4818546" cy="3676492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D840348-7631-1146-9E76-549D96FF5DDB}"/>
              </a:ext>
            </a:extLst>
          </p:cNvPr>
          <p:cNvSpPr/>
          <p:nvPr/>
        </p:nvSpPr>
        <p:spPr>
          <a:xfrm>
            <a:off x="9033034" y="4611631"/>
            <a:ext cx="2334262" cy="2406103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EAA4E329-B74B-4A47-A6D5-B91AC7C06EFB}"/>
              </a:ext>
            </a:extLst>
          </p:cNvPr>
          <p:cNvSpPr/>
          <p:nvPr/>
        </p:nvSpPr>
        <p:spPr>
          <a:xfrm>
            <a:off x="7465236" y="4002808"/>
            <a:ext cx="1765887" cy="1787052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2C69B8B-C51B-9C44-A3AB-18BEE5CF95D8}"/>
              </a:ext>
            </a:extLst>
          </p:cNvPr>
          <p:cNvSpPr/>
          <p:nvPr/>
        </p:nvSpPr>
        <p:spPr>
          <a:xfrm>
            <a:off x="8005145" y="5789860"/>
            <a:ext cx="1113094" cy="1158902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E3F9B6E-6C0B-0B46-8B9A-DF4FF5715906}"/>
              </a:ext>
            </a:extLst>
          </p:cNvPr>
          <p:cNvSpPr txBox="1"/>
          <p:nvPr/>
        </p:nvSpPr>
        <p:spPr>
          <a:xfrm>
            <a:off x="8561692" y="7776068"/>
            <a:ext cx="218489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During Inflation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187495E-45ED-AE4F-9E26-05D85BB86D87}"/>
              </a:ext>
            </a:extLst>
          </p:cNvPr>
          <p:cNvSpPr txBox="1"/>
          <p:nvPr/>
        </p:nvSpPr>
        <p:spPr>
          <a:xfrm>
            <a:off x="9620788" y="5394054"/>
            <a:ext cx="12428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True Vacuum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B674015-42D8-104C-90F4-EF6DDFFFB9FC}"/>
              </a:ext>
            </a:extLst>
          </p:cNvPr>
          <p:cNvSpPr txBox="1"/>
          <p:nvPr/>
        </p:nvSpPr>
        <p:spPr>
          <a:xfrm>
            <a:off x="10746585" y="4079997"/>
            <a:ext cx="47929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FV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8D2D3A7-F13B-094B-B453-E9019A818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694" y="5188020"/>
            <a:ext cx="910267" cy="1133474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8D6A0D13-D295-D041-920F-E316B7ADC02B}"/>
              </a:ext>
            </a:extLst>
          </p:cNvPr>
          <p:cNvSpPr/>
          <p:nvPr/>
        </p:nvSpPr>
        <p:spPr>
          <a:xfrm>
            <a:off x="8907273" y="5689479"/>
            <a:ext cx="323850" cy="32018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8430CC-F836-9149-BADD-F037AE0B9497}"/>
              </a:ext>
            </a:extLst>
          </p:cNvPr>
          <p:cNvSpPr txBox="1"/>
          <p:nvPr/>
        </p:nvSpPr>
        <p:spPr>
          <a:xfrm>
            <a:off x="8730939" y="5249487"/>
            <a:ext cx="75180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PBH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554836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6CFC8AB-D294-2F44-A8F8-3EDC39A96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15" y="1970093"/>
            <a:ext cx="9189866" cy="604362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2AD2632-5CA5-704C-A169-4223F71AF8FD}"/>
              </a:ext>
            </a:extLst>
          </p:cNvPr>
          <p:cNvSpPr txBox="1"/>
          <p:nvPr/>
        </p:nvSpPr>
        <p:spPr>
          <a:xfrm>
            <a:off x="3346172" y="750192"/>
            <a:ext cx="547425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Case of a const</a:t>
            </a:r>
            <a:r>
              <a:rPr lang="en-US" altLang="zh-CN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 tunneling rate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5D2A98-74E3-4146-9065-B1C9D08839D3}"/>
              </a:ext>
            </a:extLst>
          </p:cNvPr>
          <p:cNvSpPr txBox="1"/>
          <p:nvPr/>
        </p:nvSpPr>
        <p:spPr>
          <a:xfrm>
            <a:off x="5949948" y="1454658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Deng, A. </a:t>
            </a:r>
            <a:r>
              <a:rPr lang="en-US" altLang="zh-C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Vilenkin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JCAP 2017(12): 044.</a:t>
            </a:r>
            <a:endParaRPr lang="zh-CN" alt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4F28AC-E475-074C-AD70-4561AF0EA045}"/>
              </a:ext>
            </a:extLst>
          </p:cNvPr>
          <p:cNvSpPr txBox="1"/>
          <p:nvPr/>
        </p:nvSpPr>
        <p:spPr>
          <a:xfrm>
            <a:off x="3173734" y="8402169"/>
            <a:ext cx="705321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We need a 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varying tunneling rate 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 explain DM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6641727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6CFC8AB-D294-2F44-A8F8-3EDC39A96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15" y="1970093"/>
            <a:ext cx="9189866" cy="604362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2AD2632-5CA5-704C-A169-4223F71AF8FD}"/>
              </a:ext>
            </a:extLst>
          </p:cNvPr>
          <p:cNvSpPr txBox="1"/>
          <p:nvPr/>
        </p:nvSpPr>
        <p:spPr>
          <a:xfrm>
            <a:off x="3346172" y="750192"/>
            <a:ext cx="547425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Case of a const</a:t>
            </a:r>
            <a:r>
              <a:rPr lang="en-US" altLang="zh-CN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 tunneling rate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5D2A98-74E3-4146-9065-B1C9D08839D3}"/>
              </a:ext>
            </a:extLst>
          </p:cNvPr>
          <p:cNvSpPr txBox="1"/>
          <p:nvPr/>
        </p:nvSpPr>
        <p:spPr>
          <a:xfrm>
            <a:off x="5949948" y="1454658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Deng, A. </a:t>
            </a:r>
            <a:r>
              <a:rPr lang="en-US" altLang="zh-C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Vilenkin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JCAP 2017(12): 044.</a:t>
            </a:r>
            <a:endParaRPr lang="zh-CN" alt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DBA9364-49F0-0A4C-AC67-D3A5016842F5}"/>
              </a:ext>
            </a:extLst>
          </p:cNvPr>
          <p:cNvSpPr txBox="1"/>
          <p:nvPr/>
        </p:nvSpPr>
        <p:spPr>
          <a:xfrm>
            <a:off x="3346172" y="5385081"/>
            <a:ext cx="1160574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Cannot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explain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DM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from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PBH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4F28AC-E475-074C-AD70-4561AF0EA045}"/>
              </a:ext>
            </a:extLst>
          </p:cNvPr>
          <p:cNvSpPr txBox="1"/>
          <p:nvPr/>
        </p:nvSpPr>
        <p:spPr>
          <a:xfrm>
            <a:off x="3173734" y="8402169"/>
            <a:ext cx="705321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We need a 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varying tunneling rate 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 explain DM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E96A4D5-4DA5-7744-803C-53C946693DF2}"/>
              </a:ext>
            </a:extLst>
          </p:cNvPr>
          <p:cNvCxnSpPr>
            <a:cxnSpLocks/>
          </p:cNvCxnSpPr>
          <p:nvPr/>
        </p:nvCxnSpPr>
        <p:spPr>
          <a:xfrm>
            <a:off x="3467572" y="1970093"/>
            <a:ext cx="0" cy="5504688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E40070D1-F72C-9045-9677-A5BBA60EF134}"/>
              </a:ext>
            </a:extLst>
          </p:cNvPr>
          <p:cNvCxnSpPr>
            <a:cxnSpLocks/>
          </p:cNvCxnSpPr>
          <p:nvPr/>
        </p:nvCxnSpPr>
        <p:spPr>
          <a:xfrm>
            <a:off x="4373634" y="1970093"/>
            <a:ext cx="0" cy="5504688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D82D8FCD-BF2B-4644-885C-4E2E263A7C4E}"/>
              </a:ext>
            </a:extLst>
          </p:cNvPr>
          <p:cNvCxnSpPr>
            <a:cxnSpLocks/>
          </p:cNvCxnSpPr>
          <p:nvPr/>
        </p:nvCxnSpPr>
        <p:spPr>
          <a:xfrm>
            <a:off x="3467572" y="4011338"/>
            <a:ext cx="916976" cy="0"/>
          </a:xfrm>
          <a:prstGeom prst="straightConnector1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48889118-0FB7-3C47-82E5-99A6AE7BD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89" y="2287828"/>
            <a:ext cx="843916" cy="7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0116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4B4D2D1B-F068-4D41-BF15-7CB73396289E}"/>
              </a:ext>
            </a:extLst>
          </p:cNvPr>
          <p:cNvSpPr/>
          <p:nvPr/>
        </p:nvSpPr>
        <p:spPr>
          <a:xfrm>
            <a:off x="6788894" y="3516058"/>
            <a:ext cx="4818546" cy="3676492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87333D94-A1FF-6442-877D-7FA71BA0FAE6}"/>
              </a:ext>
            </a:extLst>
          </p:cNvPr>
          <p:cNvSpPr/>
          <p:nvPr/>
        </p:nvSpPr>
        <p:spPr>
          <a:xfrm>
            <a:off x="9291600" y="4844027"/>
            <a:ext cx="1792224" cy="1798320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0B4DAAB1-2607-7F4F-B267-A928EA360DEF}"/>
              </a:ext>
            </a:extLst>
          </p:cNvPr>
          <p:cNvSpPr/>
          <p:nvPr/>
        </p:nvSpPr>
        <p:spPr>
          <a:xfrm>
            <a:off x="7059364" y="3961266"/>
            <a:ext cx="1419728" cy="1481290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E1F22B-F174-E340-ABE1-F4856711D9EE}"/>
              </a:ext>
            </a:extLst>
          </p:cNvPr>
          <p:cNvSpPr/>
          <p:nvPr/>
        </p:nvSpPr>
        <p:spPr>
          <a:xfrm>
            <a:off x="7431586" y="5797686"/>
            <a:ext cx="1113094" cy="1158902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773472A-B049-2642-9447-EA29B7297FCB}"/>
              </a:ext>
            </a:extLst>
          </p:cNvPr>
          <p:cNvSpPr txBox="1"/>
          <p:nvPr/>
        </p:nvSpPr>
        <p:spPr>
          <a:xfrm>
            <a:off x="8248928" y="7446874"/>
            <a:ext cx="193161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After Inflation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F49AA6B2-66CD-AC4C-9144-8C22BDC54929}"/>
              </a:ext>
            </a:extLst>
          </p:cNvPr>
          <p:cNvCxnSpPr/>
          <p:nvPr/>
        </p:nvCxnSpPr>
        <p:spPr>
          <a:xfrm flipV="1">
            <a:off x="10187712" y="6269533"/>
            <a:ext cx="0" cy="73857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EBFC8EB4-D7C9-574B-AD1E-92A16888B67A}"/>
              </a:ext>
            </a:extLst>
          </p:cNvPr>
          <p:cNvCxnSpPr>
            <a:cxnSpLocks/>
          </p:cNvCxnSpPr>
          <p:nvPr/>
        </p:nvCxnSpPr>
        <p:spPr>
          <a:xfrm flipV="1">
            <a:off x="9068144" y="6048071"/>
            <a:ext cx="700973" cy="45552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A542BD7C-BB25-4142-B187-D2D3CF14C146}"/>
              </a:ext>
            </a:extLst>
          </p:cNvPr>
          <p:cNvCxnSpPr>
            <a:cxnSpLocks/>
          </p:cNvCxnSpPr>
          <p:nvPr/>
        </p:nvCxnSpPr>
        <p:spPr>
          <a:xfrm flipH="1" flipV="1">
            <a:off x="10542060" y="6011792"/>
            <a:ext cx="599952" cy="49180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52104C49-8F21-0843-913C-AF311EA2C09A}"/>
              </a:ext>
            </a:extLst>
          </p:cNvPr>
          <p:cNvCxnSpPr>
            <a:cxnSpLocks/>
          </p:cNvCxnSpPr>
          <p:nvPr/>
        </p:nvCxnSpPr>
        <p:spPr>
          <a:xfrm>
            <a:off x="10187712" y="4504516"/>
            <a:ext cx="0" cy="75781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02C3A7C5-87C6-6441-ACE2-8ABB4C9775E0}"/>
              </a:ext>
            </a:extLst>
          </p:cNvPr>
          <p:cNvCxnSpPr>
            <a:cxnSpLocks/>
          </p:cNvCxnSpPr>
          <p:nvPr/>
        </p:nvCxnSpPr>
        <p:spPr>
          <a:xfrm>
            <a:off x="9155382" y="4857851"/>
            <a:ext cx="597705" cy="43954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8AC9C3E7-F592-E245-9C55-1A41202413FD}"/>
              </a:ext>
            </a:extLst>
          </p:cNvPr>
          <p:cNvCxnSpPr>
            <a:cxnSpLocks/>
          </p:cNvCxnSpPr>
          <p:nvPr/>
        </p:nvCxnSpPr>
        <p:spPr>
          <a:xfrm flipH="1">
            <a:off x="10616999" y="4949098"/>
            <a:ext cx="667166" cy="40520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259A688F-0CBE-3744-97E3-E6BCE861384C}"/>
              </a:ext>
            </a:extLst>
          </p:cNvPr>
          <p:cNvSpPr txBox="1"/>
          <p:nvPr/>
        </p:nvSpPr>
        <p:spPr>
          <a:xfrm>
            <a:off x="854829" y="8607650"/>
            <a:ext cx="751327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cs typeface="Times New Roman" panose="02020603050405020304" pitchFamily="18" charset="0"/>
                <a:sym typeface="Helvetica Neue"/>
              </a:rPr>
              <a:t>Question: How to realize this scenario?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Lantinghei SC Demibold" panose="02000000000000000000" pitchFamily="2" charset="-122"/>
              <a:ea typeface="Lantinghei SC Demibold" panose="02000000000000000000" pitchFamily="2" charset="-122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B16E224-9DB7-1F40-B373-29926156E20D}"/>
              </a:ext>
            </a:extLst>
          </p:cNvPr>
          <p:cNvSpPr/>
          <p:nvPr/>
        </p:nvSpPr>
        <p:spPr>
          <a:xfrm>
            <a:off x="1206195" y="3516058"/>
            <a:ext cx="4818546" cy="3676492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074D60BA-94B0-7748-A219-43D63803875B}"/>
              </a:ext>
            </a:extLst>
          </p:cNvPr>
          <p:cNvSpPr/>
          <p:nvPr/>
        </p:nvSpPr>
        <p:spPr>
          <a:xfrm>
            <a:off x="3708901" y="4844027"/>
            <a:ext cx="1792224" cy="1798320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E3D95A0-2D64-0B44-B8FB-010576CA1AEE}"/>
              </a:ext>
            </a:extLst>
          </p:cNvPr>
          <p:cNvSpPr/>
          <p:nvPr/>
        </p:nvSpPr>
        <p:spPr>
          <a:xfrm>
            <a:off x="1476665" y="3961266"/>
            <a:ext cx="1419728" cy="1481290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BEEBCBF5-CC6F-3142-8F87-A32B5F7C60FF}"/>
              </a:ext>
            </a:extLst>
          </p:cNvPr>
          <p:cNvSpPr txBox="1"/>
          <p:nvPr/>
        </p:nvSpPr>
        <p:spPr>
          <a:xfrm>
            <a:off x="1565119" y="4236244"/>
            <a:ext cx="12428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True Vacuum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55DD8D8F-03E8-8C40-877B-F0B0F9C2F7AF}"/>
              </a:ext>
            </a:extLst>
          </p:cNvPr>
          <p:cNvSpPr/>
          <p:nvPr/>
        </p:nvSpPr>
        <p:spPr>
          <a:xfrm>
            <a:off x="1848887" y="5797686"/>
            <a:ext cx="1113094" cy="1158902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C2FF3E1-2FB2-EC4A-B133-10BA4D5DFF8D}"/>
              </a:ext>
            </a:extLst>
          </p:cNvPr>
          <p:cNvSpPr txBox="1"/>
          <p:nvPr/>
        </p:nvSpPr>
        <p:spPr>
          <a:xfrm>
            <a:off x="2523021" y="7480538"/>
            <a:ext cx="218489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During Inflation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AEAE3B57-0614-714F-94D8-26F81EC3E450}"/>
              </a:ext>
            </a:extLst>
          </p:cNvPr>
          <p:cNvCxnSpPr/>
          <p:nvPr/>
        </p:nvCxnSpPr>
        <p:spPr>
          <a:xfrm flipV="1">
            <a:off x="4605013" y="4478268"/>
            <a:ext cx="0" cy="73857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29C3E735-43D8-B04B-AFD1-5CFBEABEA2FB}"/>
              </a:ext>
            </a:extLst>
          </p:cNvPr>
          <p:cNvCxnSpPr>
            <a:cxnSpLocks/>
          </p:cNvCxnSpPr>
          <p:nvPr/>
        </p:nvCxnSpPr>
        <p:spPr>
          <a:xfrm flipV="1">
            <a:off x="5019221" y="4968664"/>
            <a:ext cx="700973" cy="45552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D117276A-FE3F-214D-B642-FA744AB9CC98}"/>
              </a:ext>
            </a:extLst>
          </p:cNvPr>
          <p:cNvCxnSpPr>
            <a:cxnSpLocks/>
          </p:cNvCxnSpPr>
          <p:nvPr/>
        </p:nvCxnSpPr>
        <p:spPr>
          <a:xfrm>
            <a:off x="5034300" y="6062651"/>
            <a:ext cx="713553" cy="46024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5FE7419E-D22F-0743-96BD-4EBF53CD49CE}"/>
              </a:ext>
            </a:extLst>
          </p:cNvPr>
          <p:cNvCxnSpPr>
            <a:cxnSpLocks/>
          </p:cNvCxnSpPr>
          <p:nvPr/>
        </p:nvCxnSpPr>
        <p:spPr>
          <a:xfrm>
            <a:off x="4605013" y="6263442"/>
            <a:ext cx="0" cy="75781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1E583DC2-DEC4-9741-B4AE-320B9C590CD9}"/>
              </a:ext>
            </a:extLst>
          </p:cNvPr>
          <p:cNvCxnSpPr>
            <a:cxnSpLocks/>
          </p:cNvCxnSpPr>
          <p:nvPr/>
        </p:nvCxnSpPr>
        <p:spPr>
          <a:xfrm flipH="1" flipV="1">
            <a:off x="3412558" y="4855798"/>
            <a:ext cx="667765" cy="52521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FB60EE3F-C262-4A43-A752-397FCFC2E2E9}"/>
              </a:ext>
            </a:extLst>
          </p:cNvPr>
          <p:cNvCxnSpPr>
            <a:cxnSpLocks/>
          </p:cNvCxnSpPr>
          <p:nvPr/>
        </p:nvCxnSpPr>
        <p:spPr>
          <a:xfrm flipH="1">
            <a:off x="3422482" y="6062651"/>
            <a:ext cx="667166" cy="40520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3F402E2F-DF80-F94F-B681-E50623E72C3D}"/>
              </a:ext>
            </a:extLst>
          </p:cNvPr>
          <p:cNvSpPr txBox="1"/>
          <p:nvPr/>
        </p:nvSpPr>
        <p:spPr>
          <a:xfrm>
            <a:off x="3975078" y="5302739"/>
            <a:ext cx="12428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True Vacuum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E7CDAF3-55E0-9B47-B530-05269C8EFA0E}"/>
              </a:ext>
            </a:extLst>
          </p:cNvPr>
          <p:cNvSpPr txBox="1"/>
          <p:nvPr/>
        </p:nvSpPr>
        <p:spPr>
          <a:xfrm>
            <a:off x="3468238" y="3678909"/>
            <a:ext cx="12428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alse Vacuum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53B7958-9907-3E4D-AD18-E0FA883CD4B3}"/>
              </a:ext>
            </a:extLst>
          </p:cNvPr>
          <p:cNvSpPr txBox="1"/>
          <p:nvPr/>
        </p:nvSpPr>
        <p:spPr>
          <a:xfrm>
            <a:off x="1828696" y="6043197"/>
            <a:ext cx="124282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True Vacuum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3" name="The formation of Primordial Black Holes">
            <a:extLst>
              <a:ext uri="{FF2B5EF4-FFF2-40B4-BE49-F238E27FC236}">
                <a16:creationId xmlns:a16="http://schemas.microsoft.com/office/drawing/2014/main" id="{1927AB67-9806-B54B-B500-9FEA46339EC4}"/>
              </a:ext>
            </a:extLst>
          </p:cNvPr>
          <p:cNvSpPr txBox="1">
            <a:spLocks/>
          </p:cNvSpPr>
          <p:nvPr/>
        </p:nvSpPr>
        <p:spPr>
          <a:xfrm>
            <a:off x="3343625" y="672627"/>
            <a:ext cx="7159462" cy="131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32131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altLang="zh-CN" sz="4000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The Bubble Nucleation</a:t>
            </a:r>
            <a:endParaRPr lang="zh-CN" altLang="en-US" sz="4000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28EBBCDF-FCA3-4F49-B8C0-C13BDF9AEA85}"/>
              </a:ext>
            </a:extLst>
          </p:cNvPr>
          <p:cNvSpPr txBox="1"/>
          <p:nvPr/>
        </p:nvSpPr>
        <p:spPr>
          <a:xfrm>
            <a:off x="907557" y="2327392"/>
            <a:ext cx="929260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Bubble will be nucleated via tunneling process in early universe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676FB8E5-850D-7640-83AC-6C63CF5F9FF9}"/>
              </a:ext>
            </a:extLst>
          </p:cNvPr>
          <p:cNvSpPr txBox="1"/>
          <p:nvPr/>
        </p:nvSpPr>
        <p:spPr>
          <a:xfrm>
            <a:off x="9574963" y="5217035"/>
            <a:ext cx="12428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alse Vacuum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D8999869-322F-F744-96E6-6B019E4E931D}"/>
              </a:ext>
            </a:extLst>
          </p:cNvPr>
          <p:cNvSpPr txBox="1"/>
          <p:nvPr/>
        </p:nvSpPr>
        <p:spPr>
          <a:xfrm>
            <a:off x="9059469" y="3626671"/>
            <a:ext cx="12428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True Vacuum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7B73BC56-8C64-FE44-A44B-0FA7C129B468}"/>
              </a:ext>
            </a:extLst>
          </p:cNvPr>
          <p:cNvSpPr txBox="1"/>
          <p:nvPr/>
        </p:nvSpPr>
        <p:spPr>
          <a:xfrm>
            <a:off x="7138722" y="4180442"/>
            <a:ext cx="12428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alse Vacuum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4F3159BA-EA7C-5044-99E0-6DAE6BBF6232}"/>
              </a:ext>
            </a:extLst>
          </p:cNvPr>
          <p:cNvSpPr txBox="1"/>
          <p:nvPr/>
        </p:nvSpPr>
        <p:spPr>
          <a:xfrm>
            <a:off x="7361543" y="6017602"/>
            <a:ext cx="124282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alse Vacuum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330219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E918277-F2FF-084E-B087-705EC3FE54A2}"/>
              </a:ext>
            </a:extLst>
          </p:cNvPr>
          <p:cNvSpPr txBox="1"/>
          <p:nvPr/>
        </p:nvSpPr>
        <p:spPr>
          <a:xfrm>
            <a:off x="1288290" y="954456"/>
            <a:ext cx="580126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According to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LIGO/Virgo O3 data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D58366-D578-0445-A5D9-8A6E7E66A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56" y="1893884"/>
            <a:ext cx="5485838" cy="54270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E094872-784A-264D-BC8D-7D1BEB9F2DBB}"/>
              </a:ext>
            </a:extLst>
          </p:cNvPr>
          <p:cNvSpPr txBox="1"/>
          <p:nvPr/>
        </p:nvSpPr>
        <p:spPr>
          <a:xfrm>
            <a:off x="1288290" y="7734702"/>
            <a:ext cx="866583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 BBH candidates, 76 of them satisfy                        and</a:t>
            </a:r>
            <a:r>
              <a:rPr lang="en-US" altLang="zh-CN" b="0" dirty="0"/>
              <a:t>   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461C44-E843-2E4F-897E-7D668D9F9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97" y="7828454"/>
            <a:ext cx="1812185" cy="4210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672A0-43BD-A049-83E8-B98E03516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88" y="7828454"/>
            <a:ext cx="1610832" cy="421013"/>
          </a:xfrm>
          <a:prstGeom prst="rect">
            <a:avLst/>
          </a:prstGeom>
        </p:spPr>
      </p:pic>
      <p:sp>
        <p:nvSpPr>
          <p:cNvPr id="11" name="圆角矩形 10">
            <a:extLst>
              <a:ext uri="{FF2B5EF4-FFF2-40B4-BE49-F238E27FC236}">
                <a16:creationId xmlns:a16="http://schemas.microsoft.com/office/drawing/2014/main" id="{1D260B3D-CF1A-3D40-B77C-217C29818473}"/>
              </a:ext>
            </a:extLst>
          </p:cNvPr>
          <p:cNvSpPr/>
          <p:nvPr/>
        </p:nvSpPr>
        <p:spPr>
          <a:xfrm>
            <a:off x="6942929" y="7734702"/>
            <a:ext cx="4525264" cy="635957"/>
          </a:xfrm>
          <a:prstGeom prst="round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ED1B859-F5E6-D14E-B943-256C6E9A1DAD}"/>
              </a:ext>
            </a:extLst>
          </p:cNvPr>
          <p:cNvSpPr/>
          <p:nvPr/>
        </p:nvSpPr>
        <p:spPr>
          <a:xfrm>
            <a:off x="8601199" y="5997494"/>
            <a:ext cx="4525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Wang, YZ, Kimura and M. Yamaguchi, SCPMA 6 (2023) 66 </a:t>
            </a:r>
            <a:endParaRPr lang="zh-CN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57364398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C8908F5C-904D-40A4-B6CD-2DDCF7A27B44}"/>
              </a:ext>
            </a:extLst>
          </p:cNvPr>
          <p:cNvGrpSpPr/>
          <p:nvPr/>
        </p:nvGrpSpPr>
        <p:grpSpPr>
          <a:xfrm>
            <a:off x="230719" y="3386078"/>
            <a:ext cx="5348591" cy="5829804"/>
            <a:chOff x="2358046" y="0"/>
            <a:chExt cx="7475907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8DFF74A-0B00-426D-AAF1-3CE3F6F6E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046" y="0"/>
              <a:ext cx="7475907" cy="6858000"/>
            </a:xfrm>
            <a:prstGeom prst="rect">
              <a:avLst/>
            </a:prstGeom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72DD897-83BF-4C5D-9298-1033614100D6}"/>
                </a:ext>
              </a:extLst>
            </p:cNvPr>
            <p:cNvSpPr/>
            <p:nvPr/>
          </p:nvSpPr>
          <p:spPr>
            <a:xfrm>
              <a:off x="4217437" y="3722915"/>
              <a:ext cx="130628" cy="1306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60"/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E38B050B-D157-486E-B0F7-614382B6BC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8065" y="3657600"/>
              <a:ext cx="2500207" cy="12090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lgDashDot"/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29A4919-9B79-471B-8DF4-1A80C612DA56}"/>
                </a:ext>
              </a:extLst>
            </p:cNvPr>
            <p:cNvSpPr txBox="1"/>
            <p:nvPr/>
          </p:nvSpPr>
          <p:spPr>
            <a:xfrm>
              <a:off x="3364432" y="1226164"/>
              <a:ext cx="1175657" cy="45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6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endParaRPr lang="zh-CN" altLang="en-US" sz="256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700595D-FAC6-4F62-B5AE-511373E5B308}"/>
                </a:ext>
              </a:extLst>
            </p:cNvPr>
            <p:cNvSpPr txBox="1"/>
            <p:nvPr/>
          </p:nvSpPr>
          <p:spPr>
            <a:xfrm>
              <a:off x="5672615" y="967084"/>
              <a:ext cx="1175657" cy="45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6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TV</a:t>
              </a:r>
              <a:endParaRPr lang="zh-CN" altLang="en-US" sz="256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7A0E6048-3080-4A90-8B08-ECFE05901819}"/>
                </a:ext>
              </a:extLst>
            </p:cNvPr>
            <p:cNvCxnSpPr>
              <a:cxnSpLocks/>
            </p:cNvCxnSpPr>
            <p:nvPr/>
          </p:nvCxnSpPr>
          <p:spPr>
            <a:xfrm>
              <a:off x="3943116" y="2743200"/>
              <a:ext cx="32004" cy="7846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64604A1-66EB-474D-86B9-C681BBD514BC}"/>
                </a:ext>
              </a:extLst>
            </p:cNvPr>
            <p:cNvSpPr txBox="1"/>
            <p:nvPr/>
          </p:nvSpPr>
          <p:spPr>
            <a:xfrm>
              <a:off x="3975119" y="2524616"/>
              <a:ext cx="1355452" cy="45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6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slow-roll</a:t>
              </a:r>
              <a:endParaRPr lang="zh-CN" altLang="en-US" sz="256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F0FF203-D31F-40F1-9E47-4D323C1F217A}"/>
                </a:ext>
              </a:extLst>
            </p:cNvPr>
            <p:cNvSpPr txBox="1"/>
            <p:nvPr/>
          </p:nvSpPr>
          <p:spPr>
            <a:xfrm rot="21414444">
              <a:off x="4858671" y="3643772"/>
              <a:ext cx="1478995" cy="45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6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tunneling</a:t>
              </a:r>
              <a:endParaRPr lang="zh-CN" altLang="en-US" sz="256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5A675193-2A5D-474A-B46B-005FE6479A42}"/>
                  </a:ext>
                </a:extLst>
              </p:cNvPr>
              <p:cNvSpPr/>
              <p:nvPr/>
            </p:nvSpPr>
            <p:spPr>
              <a:xfrm>
                <a:off x="1099174" y="1297908"/>
                <a:ext cx="7686078" cy="829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56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zh-CN" altLang="en-US" sz="256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560" i="1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zh-CN" altLang="en-US" sz="256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56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zh-CN" altLang="en-US" sz="256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sz="256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56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256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zh-CN" altLang="en-US" sz="256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56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zh-CN" altLang="en-US" sz="256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zh-CN" altLang="en-US" sz="256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56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zh-CN" altLang="en-US" sz="256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56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56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zh-CN" altLang="en-US" sz="256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sz="256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56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zh-CN" altLang="en-US" sz="256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56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zh-CN" altLang="en-US" sz="256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56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zh-CN" altLang="en-US" sz="256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zh-CN" altLang="en-US" sz="256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)"/>
                              <m:endChr m:val=""/>
                              <m:ctrlPr>
                                <a:rPr lang="zh-CN" altLang="en-US" sz="256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56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zh-CN" altLang="en-US" sz="256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56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256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zh-CN" altLang="en-US" sz="256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560" i="1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zh-CN" altLang="en-US" sz="256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zh-CN" altLang="en-US" sz="256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56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zh-CN" altLang="en-US" sz="256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56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56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zh-CN" altLang="en-US" sz="256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560" i="1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zh-CN" altLang="en-US" sz="256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)"/>
                              <m:endChr m:val=""/>
                              <m:ctrlPr>
                                <a:rPr lang="zh-CN" altLang="en-US" sz="256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56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zh-CN" altLang="en-US" sz="256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56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5A675193-2A5D-474A-B46B-005FE6479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74" y="1297908"/>
                <a:ext cx="7686078" cy="829907"/>
              </a:xfrm>
              <a:prstGeom prst="rect">
                <a:avLst/>
              </a:prstGeom>
              <a:blipFill>
                <a:blip r:embed="rId3"/>
                <a:stretch>
                  <a:fillRect t="-52239" r="-330" b="-985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EDD5F3AA-FDC8-C74D-9BE3-35EC8DE06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868" y="3836861"/>
            <a:ext cx="6900213" cy="462293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61E6B75-D486-1F4A-B17B-8546828DEC6A}"/>
              </a:ext>
            </a:extLst>
          </p:cNvPr>
          <p:cNvSpPr txBox="1"/>
          <p:nvPr/>
        </p:nvSpPr>
        <p:spPr>
          <a:xfrm>
            <a:off x="6502400" y="8612206"/>
            <a:ext cx="51328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H. Wang, YZ, T. </a:t>
            </a:r>
            <a:r>
              <a:rPr kumimoji="0" lang="en-US" altLang="zh-CN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Suyama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in preparation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2A06B5A-C006-F34B-9EB2-83083F49DD1A}"/>
              </a:ext>
            </a:extLst>
          </p:cNvPr>
          <p:cNvSpPr txBox="1"/>
          <p:nvPr/>
        </p:nvSpPr>
        <p:spPr>
          <a:xfrm>
            <a:off x="1099174" y="477682"/>
            <a:ext cx="369812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Running of local minima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7C8E59D7-57F0-124A-B010-941E84467029}"/>
              </a:ext>
            </a:extLst>
          </p:cNvPr>
          <p:cNvSpPr/>
          <p:nvPr/>
        </p:nvSpPr>
        <p:spPr>
          <a:xfrm>
            <a:off x="3324096" y="1516126"/>
            <a:ext cx="471552" cy="571306"/>
          </a:xfrm>
          <a:prstGeom prst="ellipse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C514A0C0-CC50-BB4D-A102-BC4A1C1EC6AF}"/>
              </a:ext>
            </a:extLst>
          </p:cNvPr>
          <p:cNvCxnSpPr>
            <a:cxnSpLocks/>
          </p:cNvCxnSpPr>
          <p:nvPr/>
        </p:nvCxnSpPr>
        <p:spPr>
          <a:xfrm flipH="1" flipV="1">
            <a:off x="3795648" y="1964392"/>
            <a:ext cx="1602972" cy="75850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6FFD8DF-DED8-BB46-8B36-F4BF862C60CA}"/>
              </a:ext>
            </a:extLst>
          </p:cNvPr>
          <p:cNvSpPr txBox="1"/>
          <p:nvPr/>
        </p:nvSpPr>
        <p:spPr>
          <a:xfrm>
            <a:off x="5480613" y="2464152"/>
            <a:ext cx="105798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inflaton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E2D68901-5934-5A40-812F-AE63A16AF545}"/>
              </a:ext>
            </a:extLst>
          </p:cNvPr>
          <p:cNvCxnSpPr>
            <a:cxnSpLocks/>
          </p:cNvCxnSpPr>
          <p:nvPr/>
        </p:nvCxnSpPr>
        <p:spPr>
          <a:xfrm flipH="1" flipV="1">
            <a:off x="7606182" y="1978621"/>
            <a:ext cx="1261063" cy="72149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16F5801D-9100-A440-9497-BFA58E3156A4}"/>
              </a:ext>
            </a:extLst>
          </p:cNvPr>
          <p:cNvSpPr txBox="1"/>
          <p:nvPr/>
        </p:nvSpPr>
        <p:spPr>
          <a:xfrm>
            <a:off x="9068807" y="2486935"/>
            <a:ext cx="12295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instanton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4199083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3C63DC4-D21C-984A-B8E3-2CF344AB5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698500"/>
            <a:ext cx="9994900" cy="83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2393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70EDA5-A278-954E-BB29-3A2213F78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12" y="118398"/>
            <a:ext cx="6475876" cy="399640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9D641BC-1C12-CE46-A1C1-91AC02D15D27}"/>
              </a:ext>
            </a:extLst>
          </p:cNvPr>
          <p:cNvSpPr txBox="1"/>
          <p:nvPr/>
        </p:nvSpPr>
        <p:spPr>
          <a:xfrm>
            <a:off x="6128375" y="2572735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Deng, A. </a:t>
            </a:r>
            <a:r>
              <a:rPr lang="en-US" altLang="zh-C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Vilenkin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JCAP 2017(12): 044.</a:t>
            </a:r>
            <a:endParaRPr lang="zh-CN" alt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7412BAA-8D2F-3A4C-9D1F-F30736DE356A}"/>
              </a:ext>
            </a:extLst>
          </p:cNvPr>
          <p:cNvGrpSpPr/>
          <p:nvPr/>
        </p:nvGrpSpPr>
        <p:grpSpPr>
          <a:xfrm>
            <a:off x="381512" y="4394981"/>
            <a:ext cx="6813032" cy="5056699"/>
            <a:chOff x="1452773" y="4970251"/>
            <a:chExt cx="7409499" cy="549940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2AB85EC-3AE0-C442-B6EE-E4D3634D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2773" y="4970251"/>
              <a:ext cx="7409499" cy="549940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ED01451-7359-BE46-96DD-A287D3E3D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6099" y="6031257"/>
              <a:ext cx="139560" cy="3768098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E5B60B9-241C-B84D-A664-37E55E6AEF33}"/>
              </a:ext>
            </a:extLst>
          </p:cNvPr>
          <p:cNvSpPr txBox="1"/>
          <p:nvPr/>
        </p:nvSpPr>
        <p:spPr>
          <a:xfrm>
            <a:off x="7488329" y="6360128"/>
            <a:ext cx="472135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Two field with n</a:t>
            </a: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onminimally coupling 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CD87F1F-AB56-3E46-948D-D2BED7E09F0B}"/>
              </a:ext>
            </a:extLst>
          </p:cNvPr>
          <p:cNvSpPr txBox="1"/>
          <p:nvPr/>
        </p:nvSpPr>
        <p:spPr>
          <a:xfrm>
            <a:off x="8558590" y="1632598"/>
            <a:ext cx="258083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Single Field case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9089462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D79FFBD-9EC1-AA43-BBCD-E3E79B9C97BC}"/>
              </a:ext>
            </a:extLst>
          </p:cNvPr>
          <p:cNvSpPr txBox="1"/>
          <p:nvPr/>
        </p:nvSpPr>
        <p:spPr>
          <a:xfrm>
            <a:off x="5135039" y="902800"/>
            <a:ext cx="273472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000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Summary</a:t>
            </a:r>
            <a:endParaRPr kumimoji="0" lang="zh-CN" alt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ntinghei SC Demibold" panose="02000000000000000000" pitchFamily="2" charset="-122"/>
              <a:ea typeface="Lantinghei SC Demibold" panose="02000000000000000000" pitchFamily="2" charset="-122"/>
              <a:sym typeface="Helvetica Neue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B48E5A42-84E7-8F4E-85BB-5517228A6F39}"/>
              </a:ext>
            </a:extLst>
          </p:cNvPr>
          <p:cNvSpPr/>
          <p:nvPr/>
        </p:nvSpPr>
        <p:spPr>
          <a:xfrm>
            <a:off x="5106979" y="5214474"/>
            <a:ext cx="2790841" cy="853440"/>
          </a:xfrm>
          <a:prstGeom prst="roundRect">
            <a:avLst/>
          </a:prstGeom>
          <a:noFill/>
          <a:ln w="31750" cap="flat">
            <a:solidFill>
              <a:srgbClr val="FF000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D5E51E-DBF3-1740-A8F6-82EC608B7F64}"/>
              </a:ext>
            </a:extLst>
          </p:cNvPr>
          <p:cNvSpPr txBox="1"/>
          <p:nvPr/>
        </p:nvSpPr>
        <p:spPr>
          <a:xfrm>
            <a:off x="5823793" y="5343677"/>
            <a:ext cx="133690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sym typeface="Helvetica Neue"/>
              </a:rPr>
              <a:t>PBHs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ntinghei SC Demibold" panose="02000000000000000000" pitchFamily="2" charset="-122"/>
              <a:ea typeface="Lantinghei SC Demibold" panose="02000000000000000000" pitchFamily="2" charset="-122"/>
              <a:sym typeface="Helvetica Neue"/>
            </a:endParaRPr>
          </a:p>
        </p:txBody>
      </p:sp>
      <p:sp>
        <p:nvSpPr>
          <p:cNvPr id="8" name="右箭头 7">
            <a:extLst>
              <a:ext uri="{FF2B5EF4-FFF2-40B4-BE49-F238E27FC236}">
                <a16:creationId xmlns:a16="http://schemas.microsoft.com/office/drawing/2014/main" id="{65B8DD6F-3FD9-1741-8252-26B5921AA214}"/>
              </a:ext>
            </a:extLst>
          </p:cNvPr>
          <p:cNvSpPr/>
          <p:nvPr/>
        </p:nvSpPr>
        <p:spPr>
          <a:xfrm rot="18042223">
            <a:off x="7741995" y="4105769"/>
            <a:ext cx="1215136" cy="329184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D243729F-4ACC-5144-BA6B-681A326358D6}"/>
              </a:ext>
            </a:extLst>
          </p:cNvPr>
          <p:cNvSpPr/>
          <p:nvPr/>
        </p:nvSpPr>
        <p:spPr>
          <a:xfrm>
            <a:off x="8219913" y="2161145"/>
            <a:ext cx="3754764" cy="1212879"/>
          </a:xfrm>
          <a:prstGeom prst="roundRect">
            <a:avLst/>
          </a:prstGeom>
          <a:noFill/>
          <a:ln w="317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FD6358-E334-7945-93C4-D3DF8B623F33}"/>
              </a:ext>
            </a:extLst>
          </p:cNvPr>
          <p:cNvSpPr txBox="1"/>
          <p:nvPr/>
        </p:nvSpPr>
        <p:spPr>
          <a:xfrm>
            <a:off x="8568837" y="2223847"/>
            <a:ext cx="305692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Kaiti SC" panose="02010600040101010101" pitchFamily="2" charset="-122"/>
                <a:ea typeface="Kaiti SC" panose="02010600040101010101" pitchFamily="2" charset="-122"/>
                <a:sym typeface="Helvetica Neue"/>
              </a:rPr>
              <a:t>LVK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Kaiti SC" panose="02010600040101010101" pitchFamily="2" charset="-122"/>
                <a:ea typeface="Kaiti SC" panose="02010600040101010101" pitchFamily="2" charset="-122"/>
                <a:sym typeface="Helvetica Neue"/>
              </a:rPr>
              <a:t>：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Kaiti SC" panose="02010600040101010101" pitchFamily="2" charset="-122"/>
                <a:ea typeface="Kaiti SC" panose="02010600040101010101" pitchFamily="2" charset="-122"/>
                <a:sym typeface="Helvetica Neue"/>
              </a:rPr>
              <a:t>GW from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Kaiti SC" panose="02010600040101010101" pitchFamily="2" charset="-122"/>
                <a:ea typeface="Kaiti SC" panose="02010600040101010101" pitchFamily="2" charset="-122"/>
                <a:sym typeface="Helvetica Neue"/>
              </a:rPr>
              <a:t>PBH binaries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Kaiti SC" panose="02010600040101010101" pitchFamily="2" charset="-122"/>
              <a:ea typeface="Kaiti SC" panose="02010600040101010101" pitchFamily="2" charset="-122"/>
              <a:sym typeface="Helvetica Neue"/>
            </a:endParaRPr>
          </a:p>
        </p:txBody>
      </p:sp>
      <p:sp>
        <p:nvSpPr>
          <p:cNvPr id="11" name="右箭头 10">
            <a:extLst>
              <a:ext uri="{FF2B5EF4-FFF2-40B4-BE49-F238E27FC236}">
                <a16:creationId xmlns:a16="http://schemas.microsoft.com/office/drawing/2014/main" id="{B7E25306-8C4E-DB44-B135-D272584B631A}"/>
              </a:ext>
            </a:extLst>
          </p:cNvPr>
          <p:cNvSpPr/>
          <p:nvPr/>
        </p:nvSpPr>
        <p:spPr>
          <a:xfrm rot="16200000">
            <a:off x="5894831" y="4039799"/>
            <a:ext cx="1215136" cy="329184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41A2CC9-80A7-0449-B834-451948100FC0}"/>
              </a:ext>
            </a:extLst>
          </p:cNvPr>
          <p:cNvSpPr txBox="1"/>
          <p:nvPr/>
        </p:nvSpPr>
        <p:spPr>
          <a:xfrm>
            <a:off x="6129126" y="2537301"/>
            <a:ext cx="80150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Kaiti SC" panose="02010600040101010101" pitchFamily="2" charset="-122"/>
                <a:ea typeface="Kaiti SC" panose="02010600040101010101" pitchFamily="2" charset="-122"/>
                <a:sym typeface="Helvetica Neue"/>
              </a:rPr>
              <a:t>DM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Kaiti SC" panose="02010600040101010101" pitchFamily="2" charset="-122"/>
              <a:ea typeface="Kaiti SC" panose="02010600040101010101" pitchFamily="2" charset="-122"/>
              <a:sym typeface="Helvetica Neue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E7D7B1AD-7868-354F-BD27-FCF5BA09BDD5}"/>
              </a:ext>
            </a:extLst>
          </p:cNvPr>
          <p:cNvSpPr/>
          <p:nvPr/>
        </p:nvSpPr>
        <p:spPr>
          <a:xfrm>
            <a:off x="5860496" y="2475746"/>
            <a:ext cx="1348827" cy="718146"/>
          </a:xfrm>
          <a:prstGeom prst="roundRect">
            <a:avLst/>
          </a:prstGeom>
          <a:noFill/>
          <a:ln w="317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1EF0DE6D-3ADE-BA49-B454-48BE89F4C379}"/>
              </a:ext>
            </a:extLst>
          </p:cNvPr>
          <p:cNvSpPr/>
          <p:nvPr/>
        </p:nvSpPr>
        <p:spPr>
          <a:xfrm>
            <a:off x="1139640" y="2161145"/>
            <a:ext cx="3754764" cy="1212879"/>
          </a:xfrm>
          <a:prstGeom prst="roundRect">
            <a:avLst/>
          </a:prstGeom>
          <a:noFill/>
          <a:ln w="317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225963B-3B1A-AC46-A32F-0961E6519498}"/>
              </a:ext>
            </a:extLst>
          </p:cNvPr>
          <p:cNvSpPr txBox="1"/>
          <p:nvPr/>
        </p:nvSpPr>
        <p:spPr>
          <a:xfrm>
            <a:off x="1030123" y="2458646"/>
            <a:ext cx="401340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Kaiti SC" panose="02010600040101010101" pitchFamily="2" charset="-122"/>
                <a:ea typeface="Kaiti SC" panose="02010600040101010101" pitchFamily="2" charset="-122"/>
                <a:sym typeface="Helvetica Neue"/>
              </a:rPr>
              <a:t>PTA observations…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Kaiti SC" panose="02010600040101010101" pitchFamily="2" charset="-122"/>
              <a:ea typeface="Kaiti SC" panose="02010600040101010101" pitchFamily="2" charset="-122"/>
              <a:sym typeface="Helvetica Neue"/>
            </a:endParaRPr>
          </a:p>
        </p:txBody>
      </p:sp>
      <p:sp>
        <p:nvSpPr>
          <p:cNvPr id="16" name="右箭头 15">
            <a:extLst>
              <a:ext uri="{FF2B5EF4-FFF2-40B4-BE49-F238E27FC236}">
                <a16:creationId xmlns:a16="http://schemas.microsoft.com/office/drawing/2014/main" id="{D5933B90-9340-CE4B-AD38-9481BAAFA84B}"/>
              </a:ext>
            </a:extLst>
          </p:cNvPr>
          <p:cNvSpPr/>
          <p:nvPr/>
        </p:nvSpPr>
        <p:spPr>
          <a:xfrm rot="14534833">
            <a:off x="4286836" y="4090069"/>
            <a:ext cx="1215136" cy="329184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7021C6B5-5337-1F45-8DB5-9682ED1DF11C}"/>
              </a:ext>
            </a:extLst>
          </p:cNvPr>
          <p:cNvSpPr/>
          <p:nvPr/>
        </p:nvSpPr>
        <p:spPr>
          <a:xfrm rot="18042223">
            <a:off x="4499411" y="6912277"/>
            <a:ext cx="1215136" cy="329184"/>
          </a:xfrm>
          <a:prstGeom prst="rightArrow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79C9042-F752-F64A-9709-D826EE6A6A8C}"/>
              </a:ext>
            </a:extLst>
          </p:cNvPr>
          <p:cNvSpPr txBox="1"/>
          <p:nvPr/>
        </p:nvSpPr>
        <p:spPr>
          <a:xfrm>
            <a:off x="3694331" y="7990586"/>
            <a:ext cx="129843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Bubbles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8FE6CE98-9AA1-3443-98F5-231C54802E30}"/>
              </a:ext>
            </a:extLst>
          </p:cNvPr>
          <p:cNvSpPr/>
          <p:nvPr/>
        </p:nvSpPr>
        <p:spPr>
          <a:xfrm>
            <a:off x="3126075" y="7867475"/>
            <a:ext cx="2432647" cy="718146"/>
          </a:xfrm>
          <a:prstGeom prst="roundRect">
            <a:avLst/>
          </a:prstGeom>
          <a:noFill/>
          <a:ln w="3175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44B5B82-BA23-474E-A229-04916E549306}"/>
              </a:ext>
            </a:extLst>
          </p:cNvPr>
          <p:cNvSpPr txBox="1"/>
          <p:nvPr/>
        </p:nvSpPr>
        <p:spPr>
          <a:xfrm>
            <a:off x="7041116" y="7867475"/>
            <a:ext cx="319318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Primordial curvature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perturbations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0974373D-9A8E-B440-81A1-25081C8DFB64}"/>
              </a:ext>
            </a:extLst>
          </p:cNvPr>
          <p:cNvSpPr/>
          <p:nvPr/>
        </p:nvSpPr>
        <p:spPr>
          <a:xfrm>
            <a:off x="6958454" y="7770530"/>
            <a:ext cx="3337690" cy="1080270"/>
          </a:xfrm>
          <a:prstGeom prst="roundRect">
            <a:avLst/>
          </a:prstGeom>
          <a:noFill/>
          <a:ln w="3175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右箭头 24">
            <a:extLst>
              <a:ext uri="{FF2B5EF4-FFF2-40B4-BE49-F238E27FC236}">
                <a16:creationId xmlns:a16="http://schemas.microsoft.com/office/drawing/2014/main" id="{4F21932E-4018-514E-B97D-09A98886710E}"/>
              </a:ext>
            </a:extLst>
          </p:cNvPr>
          <p:cNvSpPr/>
          <p:nvPr/>
        </p:nvSpPr>
        <p:spPr>
          <a:xfrm rot="14526406">
            <a:off x="7145176" y="6917899"/>
            <a:ext cx="1215136" cy="329184"/>
          </a:xfrm>
          <a:prstGeom prst="rightArrow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上下箭头 26">
            <a:extLst>
              <a:ext uri="{FF2B5EF4-FFF2-40B4-BE49-F238E27FC236}">
                <a16:creationId xmlns:a16="http://schemas.microsoft.com/office/drawing/2014/main" id="{9266CC20-379B-7046-B296-9C7E73121594}"/>
              </a:ext>
            </a:extLst>
          </p:cNvPr>
          <p:cNvSpPr/>
          <p:nvPr/>
        </p:nvSpPr>
        <p:spPr>
          <a:xfrm>
            <a:off x="9226566" y="4210649"/>
            <a:ext cx="318377" cy="2873774"/>
          </a:xfrm>
          <a:prstGeom prst="upDownArrow">
            <a:avLst/>
          </a:prstGeom>
          <a:noFill/>
          <a:ln w="317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右箭头 27">
            <a:extLst>
              <a:ext uri="{FF2B5EF4-FFF2-40B4-BE49-F238E27FC236}">
                <a16:creationId xmlns:a16="http://schemas.microsoft.com/office/drawing/2014/main" id="{1F538283-02E8-6C43-89EA-3B6E5963D7B5}"/>
              </a:ext>
            </a:extLst>
          </p:cNvPr>
          <p:cNvSpPr/>
          <p:nvPr/>
        </p:nvSpPr>
        <p:spPr>
          <a:xfrm rot="10800000">
            <a:off x="3548998" y="5482944"/>
            <a:ext cx="1215136" cy="329184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62E0084-240C-FA46-A513-1A9586F89DC6}"/>
              </a:ext>
            </a:extLst>
          </p:cNvPr>
          <p:cNvSpPr txBox="1"/>
          <p:nvPr/>
        </p:nvSpPr>
        <p:spPr>
          <a:xfrm>
            <a:off x="533935" y="5113126"/>
            <a:ext cx="2790841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b="0" dirty="0">
                <a:latin typeface="Kaiti SC" panose="02010600040101010101" pitchFamily="2" charset="-122"/>
                <a:ea typeface="Kaiti SC" panose="02010600040101010101" pitchFamily="2" charset="-122"/>
              </a:rPr>
              <a:t>Supermassive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b="0" dirty="0">
                <a:latin typeface="Kaiti SC" panose="02010600040101010101" pitchFamily="2" charset="-122"/>
                <a:ea typeface="Kaiti SC" panose="02010600040101010101" pitchFamily="2" charset="-122"/>
              </a:rPr>
              <a:t>BHs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Kaiti SC" panose="02010600040101010101" pitchFamily="2" charset="-122"/>
              <a:ea typeface="Kaiti SC" panose="02010600040101010101" pitchFamily="2" charset="-122"/>
              <a:sym typeface="Helvetica Neue"/>
            </a:endParaRPr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EBA9E4F0-ECD0-8E40-8459-4C84932A6A5C}"/>
              </a:ext>
            </a:extLst>
          </p:cNvPr>
          <p:cNvSpPr/>
          <p:nvPr/>
        </p:nvSpPr>
        <p:spPr>
          <a:xfrm>
            <a:off x="533935" y="5040896"/>
            <a:ext cx="2867772" cy="1159707"/>
          </a:xfrm>
          <a:prstGeom prst="roundRect">
            <a:avLst/>
          </a:prstGeom>
          <a:noFill/>
          <a:ln w="317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7D15BAA-AD55-2746-8228-789EB5D8BE14}"/>
              </a:ext>
            </a:extLst>
          </p:cNvPr>
          <p:cNvSpPr txBox="1"/>
          <p:nvPr/>
        </p:nvSpPr>
        <p:spPr>
          <a:xfrm>
            <a:off x="2908511" y="8727689"/>
            <a:ext cx="286777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H. Wang, YZ, T. </a:t>
            </a:r>
            <a:r>
              <a:rPr kumimoji="0" lang="en-US" altLang="zh-CN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Suyama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 preparation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BBCC05-9965-7745-952D-2B90D34DB29B}"/>
              </a:ext>
            </a:extLst>
          </p:cNvPr>
          <p:cNvSpPr/>
          <p:nvPr/>
        </p:nvSpPr>
        <p:spPr>
          <a:xfrm>
            <a:off x="6337807" y="8767267"/>
            <a:ext cx="6502400" cy="9064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Wang, YZ, M. Sasaki, JCAP 07 (2024) 076 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Pi, YZ, Q. Huang, M. Sasaki, JCAP 05 (2018)</a:t>
            </a:r>
            <a:r>
              <a:rPr lang="zh-CN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042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4F53EF2-9D74-8D46-9E4A-066CE88A44F1}"/>
              </a:ext>
            </a:extLst>
          </p:cNvPr>
          <p:cNvSpPr/>
          <p:nvPr/>
        </p:nvSpPr>
        <p:spPr>
          <a:xfrm>
            <a:off x="9651564" y="4651253"/>
            <a:ext cx="3337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Wang, YZ, Kimura and M. Yamaguchi, SCPMA 6 (2023) 66 </a:t>
            </a:r>
          </a:p>
          <a:p>
            <a:pPr algn="l"/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Kimura, T. </a:t>
            </a:r>
            <a:r>
              <a:rPr lang="en-US" altLang="zh-C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Suyama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Yamaguchi and YZ, JCAP 04 (2021) 031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C9B270F-93A4-F84E-B9F8-06987CAFCCAE}"/>
              </a:ext>
            </a:extLst>
          </p:cNvPr>
          <p:cNvSpPr/>
          <p:nvPr/>
        </p:nvSpPr>
        <p:spPr>
          <a:xfrm>
            <a:off x="8801306" y="3479288"/>
            <a:ext cx="3849131" cy="475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YZ, M. Sasaki, S. Pi,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6861289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5B75216-FE2A-BD4D-9875-4EB27058E81E}"/>
              </a:ext>
            </a:extLst>
          </p:cNvPr>
          <p:cNvSpPr txBox="1"/>
          <p:nvPr/>
        </p:nvSpPr>
        <p:spPr>
          <a:xfrm>
            <a:off x="456528" y="909926"/>
            <a:ext cx="668577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sym typeface="Helvetica Neue"/>
              </a:rPr>
              <a:t>1.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sym typeface="Helvetica Neue"/>
              </a:rPr>
              <a:t> 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sym typeface="Helvetica Neue"/>
              </a:rPr>
              <a:t>Merging BHs are Massive</a:t>
            </a: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Lantinghei SC Demibold" panose="02000000000000000000" pitchFamily="2" charset="-122"/>
              <a:ea typeface="Lantinghei SC Demibold" panose="02000000000000000000" pitchFamily="2" charset="-122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sym typeface="Helvetica Neue"/>
              </a:rPr>
              <a:t> </a:t>
            </a: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ntinghei SC Demibold" panose="02000000000000000000" pitchFamily="2" charset="-122"/>
              <a:ea typeface="Lantinghei SC Demibold" panose="02000000000000000000" pitchFamily="2" charset="-122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b="0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2. Spin of BH is small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Lantinghei SC Demibold" panose="02000000000000000000" pitchFamily="2" charset="-122"/>
              <a:ea typeface="Lantinghei SC Demibold" panose="02000000000000000000" pitchFamily="2" charset="-122"/>
              <a:sym typeface="Helvetica Neue"/>
            </a:endParaRPr>
          </a:p>
        </p:txBody>
      </p:sp>
      <p:sp>
        <p:nvSpPr>
          <p:cNvPr id="6" name="上下箭头 5">
            <a:extLst>
              <a:ext uri="{FF2B5EF4-FFF2-40B4-BE49-F238E27FC236}">
                <a16:creationId xmlns:a16="http://schemas.microsoft.com/office/drawing/2014/main" id="{5A9A2DA9-7FA7-A946-BA0A-4B5829B7A080}"/>
              </a:ext>
            </a:extLst>
          </p:cNvPr>
          <p:cNvSpPr/>
          <p:nvPr/>
        </p:nvSpPr>
        <p:spPr>
          <a:xfrm rot="16200000">
            <a:off x="7901671" y="729552"/>
            <a:ext cx="268059" cy="176381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312225C-E11C-CE46-9E04-20B4E8142AA6}"/>
              </a:ext>
            </a:extLst>
          </p:cNvPr>
          <p:cNvSpPr txBox="1"/>
          <p:nvPr/>
        </p:nvSpPr>
        <p:spPr>
          <a:xfrm>
            <a:off x="7086347" y="1044381"/>
            <a:ext cx="1977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Lantinghei SC Demibold" panose="02000000000000000000" pitchFamily="2" charset="-122"/>
                <a:cs typeface="Times New Roman" panose="02020603050405020304" pitchFamily="18" charset="0"/>
              </a:rPr>
              <a:t>Contradiction</a:t>
            </a:r>
            <a:endParaRPr kumimoji="1"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Lantinghei SC Demibold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7D0FD41-AB2C-804B-B2C0-E7A203181C10}"/>
              </a:ext>
            </a:extLst>
          </p:cNvPr>
          <p:cNvSpPr/>
          <p:nvPr/>
        </p:nvSpPr>
        <p:spPr>
          <a:xfrm>
            <a:off x="9210241" y="930919"/>
            <a:ext cx="2413716" cy="1407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BHs from collapse of Stars</a:t>
            </a:r>
            <a:endParaRPr kumimoji="1" lang="zh-CN" altLang="en-US" sz="2800" dirty="0"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C6CB3B5-58B2-9F49-922C-FE3E5AE1CA6F}"/>
              </a:ext>
            </a:extLst>
          </p:cNvPr>
          <p:cNvSpPr txBox="1"/>
          <p:nvPr/>
        </p:nvSpPr>
        <p:spPr>
          <a:xfrm>
            <a:off x="1697503" y="3941534"/>
            <a:ext cx="4621326" cy="68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solidFill>
                  <a:srgbClr val="00B0F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  <a:cs typeface="Times New Roman" panose="02020603050405020304" pitchFamily="18" charset="0"/>
              </a:rPr>
              <a:t>Primordial BHs</a:t>
            </a:r>
            <a:endParaRPr kumimoji="1" lang="zh-CN" altLang="en-US" sz="2800" dirty="0">
              <a:latin typeface="Lantinghei SC Demibold" panose="02000000000000000000" pitchFamily="2" charset="-122"/>
              <a:ea typeface="Lantinghei SC Demibold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2375D8E-6B1F-6641-9093-4237797C6465}"/>
              </a:ext>
            </a:extLst>
          </p:cNvPr>
          <p:cNvSpPr/>
          <p:nvPr/>
        </p:nvSpPr>
        <p:spPr>
          <a:xfrm>
            <a:off x="1655738" y="3997721"/>
            <a:ext cx="4493841" cy="623999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479F14C-150C-9245-8206-77DC1A0786FB}"/>
              </a:ext>
            </a:extLst>
          </p:cNvPr>
          <p:cNvSpPr txBox="1"/>
          <p:nvPr/>
        </p:nvSpPr>
        <p:spPr>
          <a:xfrm>
            <a:off x="4246793" y="3149535"/>
            <a:ext cx="190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6AC5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satisfy</a:t>
            </a:r>
            <a:endParaRPr kumimoji="1" lang="zh-CN" altLang="en-US" dirty="0">
              <a:solidFill>
                <a:srgbClr val="006AC5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sp>
        <p:nvSpPr>
          <p:cNvPr id="12" name="下箭头 11">
            <a:extLst>
              <a:ext uri="{FF2B5EF4-FFF2-40B4-BE49-F238E27FC236}">
                <a16:creationId xmlns:a16="http://schemas.microsoft.com/office/drawing/2014/main" id="{7C61DEF7-733F-1146-A5F3-4E2C00608DB9}"/>
              </a:ext>
            </a:extLst>
          </p:cNvPr>
          <p:cNvSpPr/>
          <p:nvPr/>
        </p:nvSpPr>
        <p:spPr>
          <a:xfrm rot="10800000">
            <a:off x="3880545" y="2805114"/>
            <a:ext cx="255242" cy="97899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AEBFD62-417E-024F-8933-8B31A667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3" y="4970389"/>
            <a:ext cx="6546501" cy="369819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C85A605-AAC3-1547-82E2-1D78FB2E1EA1}"/>
              </a:ext>
            </a:extLst>
          </p:cNvPr>
          <p:cNvSpPr txBox="1"/>
          <p:nvPr/>
        </p:nvSpPr>
        <p:spPr>
          <a:xfrm>
            <a:off x="1330215" y="8850871"/>
            <a:ext cx="75416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3min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4EBD801-83EF-2C40-A8D3-BE94AA9A309B}"/>
              </a:ext>
            </a:extLst>
          </p:cNvPr>
          <p:cNvSpPr txBox="1"/>
          <p:nvPr/>
        </p:nvSpPr>
        <p:spPr>
          <a:xfrm>
            <a:off x="2089957" y="8678695"/>
            <a:ext cx="96885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380,000yr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32BB984-59DC-2040-9742-80A9CD1D51F3}"/>
              </a:ext>
            </a:extLst>
          </p:cNvPr>
          <p:cNvSpPr txBox="1"/>
          <p:nvPr/>
        </p:nvSpPr>
        <p:spPr>
          <a:xfrm>
            <a:off x="4272027" y="8696983"/>
            <a:ext cx="96885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1billion </a:t>
            </a:r>
            <a:r>
              <a:rPr kumimoji="0" lang="en-US" altLang="zh-CN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yr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30223BA-F91C-8C42-AC61-C582AEA9EF8E}"/>
              </a:ext>
            </a:extLst>
          </p:cNvPr>
          <p:cNvSpPr txBox="1"/>
          <p:nvPr/>
        </p:nvSpPr>
        <p:spPr>
          <a:xfrm>
            <a:off x="6435856" y="8543094"/>
            <a:ext cx="87908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13.8 billion </a:t>
            </a:r>
            <a:r>
              <a:rPr kumimoji="0" lang="en-US" altLang="zh-CN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yr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DEFEDFF-90A4-5C4F-BE44-913E24A93FDA}"/>
              </a:ext>
            </a:extLst>
          </p:cNvPr>
          <p:cNvSpPr/>
          <p:nvPr/>
        </p:nvSpPr>
        <p:spPr>
          <a:xfrm>
            <a:off x="7627489" y="6719413"/>
            <a:ext cx="47914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B. Zel’dovich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D. Novikov, Soviet Astronomy 10, 602 (1967)</a:t>
            </a:r>
            <a:endParaRPr lang="en-US" altLang="zh-C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Hawking, Mon. Not. Roy. Astron. Soc. 152, 75 (1971)</a:t>
            </a:r>
            <a:endParaRPr lang="zh-CN" alt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8096E32-66B0-1240-8BA8-1A4829EFF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04" y="4309721"/>
            <a:ext cx="2760739" cy="197368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45EE71A-1F9D-C143-B677-1B01DB463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428" y="4315672"/>
            <a:ext cx="2413716" cy="1973117"/>
          </a:xfrm>
          <a:prstGeom prst="rect">
            <a:avLst/>
          </a:prstGeom>
        </p:spPr>
      </p:pic>
      <p:sp>
        <p:nvSpPr>
          <p:cNvPr id="26" name="圆角矩形 25">
            <a:extLst>
              <a:ext uri="{FF2B5EF4-FFF2-40B4-BE49-F238E27FC236}">
                <a16:creationId xmlns:a16="http://schemas.microsoft.com/office/drawing/2014/main" id="{F1CB1721-CFD7-FA47-946C-10F5282F1F7D}"/>
              </a:ext>
            </a:extLst>
          </p:cNvPr>
          <p:cNvSpPr/>
          <p:nvPr/>
        </p:nvSpPr>
        <p:spPr>
          <a:xfrm>
            <a:off x="285751" y="752498"/>
            <a:ext cx="6685778" cy="1829632"/>
          </a:xfrm>
          <a:prstGeom prst="roundRect">
            <a:avLst/>
          </a:prstGeom>
          <a:noFill/>
          <a:ln w="38100" cap="flat">
            <a:solidFill>
              <a:schemeClr val="accent1">
                <a:shade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079AA0-36F5-4A4C-9A2F-104C40933239}"/>
              </a:ext>
            </a:extLst>
          </p:cNvPr>
          <p:cNvSpPr txBox="1"/>
          <p:nvPr/>
        </p:nvSpPr>
        <p:spPr>
          <a:xfrm>
            <a:off x="4272027" y="9374009"/>
            <a:ext cx="242694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Illustration from 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“墨子”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C101DDE-1511-A842-9703-B6AD99A5A541}"/>
              </a:ext>
            </a:extLst>
          </p:cNvPr>
          <p:cNvSpPr txBox="1"/>
          <p:nvPr/>
        </p:nvSpPr>
        <p:spPr>
          <a:xfrm>
            <a:off x="6275938" y="3300015"/>
            <a:ext cx="317286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b="0" dirty="0"/>
              <a:t>Massive</a:t>
            </a:r>
            <a:r>
              <a:rPr lang="zh-CN" altLang="en-US" sz="2000" b="0" dirty="0"/>
              <a:t> </a:t>
            </a:r>
            <a:r>
              <a:rPr lang="en-US" altLang="zh-CN" sz="2000" b="0" dirty="0"/>
              <a:t>BHs</a:t>
            </a:r>
            <a:r>
              <a:rPr lang="zh-CN" altLang="en-US" sz="2000" b="0" dirty="0"/>
              <a:t> ？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66DFBD1-2879-DE4E-BA37-21CA704199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7" y="6757101"/>
            <a:ext cx="594608" cy="11684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4CCA82C-93F4-B843-8F87-8C1449FD6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9" y="6184521"/>
            <a:ext cx="1028700" cy="584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C8B3611-B02E-9348-ABAD-8FC803275C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83" y="7157151"/>
            <a:ext cx="1003300" cy="368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2E54E71-3251-074C-9DA9-6DBA5DB4BB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92" y="6311993"/>
            <a:ext cx="1089352" cy="5842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D20DB1E-4584-174F-81A7-21D298718F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00" y="7255621"/>
            <a:ext cx="2311400" cy="5588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FDB23AC-6E8D-414E-B5A0-FA02E236C3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29" y="6451179"/>
            <a:ext cx="1917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210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CB66724-2E7C-904E-93FA-4F153452E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710" y="2537244"/>
            <a:ext cx="3822865" cy="533775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5209354-6DB3-D847-A9D5-BB8B9AE1E693}"/>
              </a:ext>
            </a:extLst>
          </p:cNvPr>
          <p:cNvSpPr txBox="1"/>
          <p:nvPr/>
        </p:nvSpPr>
        <p:spPr>
          <a:xfrm>
            <a:off x="1682750" y="8010251"/>
            <a:ext cx="68291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Sasaki, </a:t>
            </a:r>
            <a:r>
              <a:rPr kumimoji="1" lang="en-US" altLang="zh-C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Suyama</a:t>
            </a:r>
            <a:r>
              <a:rPr kumimoji="1"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Tanaka, Yokoyama, PRL 117 (2016) 6, 061101</a:t>
            </a:r>
            <a:endParaRPr kumimoji="1" lang="zh-CN" alt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0955DE3-EF05-5848-AB05-30589A7BE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0" y="4076205"/>
            <a:ext cx="4356100" cy="1308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102EC5-EC93-A74D-A00B-00EF15616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90" y="3656425"/>
            <a:ext cx="4356100" cy="1904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BDD2512-FFF3-B64D-AE02-BD3EF73C4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21" y="2802067"/>
            <a:ext cx="7685688" cy="480810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749AC73-CDEA-824A-823B-EB7475FA58EC}"/>
              </a:ext>
            </a:extLst>
          </p:cNvPr>
          <p:cNvSpPr txBox="1"/>
          <p:nvPr/>
        </p:nvSpPr>
        <p:spPr>
          <a:xfrm>
            <a:off x="9446052" y="8803813"/>
            <a:ext cx="2488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Illustrated by </a:t>
            </a:r>
            <a:r>
              <a:rPr kumimoji="1" lang="en-US" altLang="zh-C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Xinpeng</a:t>
            </a:r>
            <a:endParaRPr kumimoji="1" lang="zh-CN" alt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91F928-A661-564E-BD48-6007D691EBF7}"/>
              </a:ext>
            </a:extLst>
          </p:cNvPr>
          <p:cNvSpPr txBox="1"/>
          <p:nvPr/>
        </p:nvSpPr>
        <p:spPr>
          <a:xfrm>
            <a:off x="1634540" y="1394809"/>
            <a:ext cx="822020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Massive PBHs for explanation of LIGO events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389494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1C2A6C3-5BAA-1C49-B6E9-501D54F09CD3}"/>
              </a:ext>
            </a:extLst>
          </p:cNvPr>
          <p:cNvSpPr txBox="1"/>
          <p:nvPr/>
        </p:nvSpPr>
        <p:spPr>
          <a:xfrm>
            <a:off x="1533733" y="1000032"/>
            <a:ext cx="993733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sym typeface="Helvetica Neue"/>
              </a:rPr>
              <a:t>Moreover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sym typeface="Helvetica Neue"/>
              </a:rPr>
              <a:t>，</a:t>
            </a:r>
            <a:r>
              <a:rPr lang="en-US" altLang="zh-CN" sz="3200" b="0" dirty="0">
                <a:solidFill>
                  <a:srgbClr val="FF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s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sym typeface="Helvetica Neue"/>
              </a:rPr>
              <a:t>mall PBHs </a:t>
            </a:r>
            <a:r>
              <a:rPr lang="en-US" altLang="zh-CN" sz="3200" b="0" dirty="0">
                <a:solidFill>
                  <a:schemeClr val="tx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are candidate for </a:t>
            </a:r>
            <a:r>
              <a:rPr lang="en-US" altLang="zh-CN" sz="3200" b="0" dirty="0">
                <a:solidFill>
                  <a:srgbClr val="FF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DM</a:t>
            </a: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ntinghei SC Demibold" panose="02000000000000000000" pitchFamily="2" charset="-122"/>
              <a:ea typeface="Lantinghei SC Demibold" panose="02000000000000000000" pitchFamily="2" charset="-122"/>
              <a:sym typeface="Helvetica Neue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F50917-CAF6-AB4F-B1A1-CA98050F2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34" y="2292350"/>
            <a:ext cx="9555931" cy="71442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27F07DD-6B6B-8D46-9F50-593778CB9057}"/>
              </a:ext>
            </a:extLst>
          </p:cNvPr>
          <p:cNvSpPr txBox="1"/>
          <p:nvPr/>
        </p:nvSpPr>
        <p:spPr>
          <a:xfrm>
            <a:off x="7613160" y="9026239"/>
            <a:ext cx="525624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US" altLang="zh-CN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Carr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et. 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al, </a:t>
            </a:r>
            <a:r>
              <a:rPr lang="en-US" altLang="zh-C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Rept.Prog.Phys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84 (2021) 11, 116902 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692378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5F50917-CAF6-AB4F-B1A1-CA98050F2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34" y="2292350"/>
            <a:ext cx="9555931" cy="71442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27F07DD-6B6B-8D46-9F50-593778CB9057}"/>
              </a:ext>
            </a:extLst>
          </p:cNvPr>
          <p:cNvSpPr txBox="1"/>
          <p:nvPr/>
        </p:nvSpPr>
        <p:spPr>
          <a:xfrm>
            <a:off x="7613160" y="9026239"/>
            <a:ext cx="525624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US" altLang="zh-CN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Carr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et. 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al, </a:t>
            </a:r>
            <a:r>
              <a:rPr lang="en-US" altLang="zh-C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Rept.Prog.Phys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84 (2021) 11, 116902 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E0DFD625-93CB-B949-9B6B-ED4A099C9426}"/>
              </a:ext>
            </a:extLst>
          </p:cNvPr>
          <p:cNvCxnSpPr>
            <a:cxnSpLocks/>
          </p:cNvCxnSpPr>
          <p:nvPr/>
        </p:nvCxnSpPr>
        <p:spPr>
          <a:xfrm>
            <a:off x="3383280" y="3090672"/>
            <a:ext cx="0" cy="5504688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CE836BB9-3EC1-A64E-AF94-7EA7B51C498F}"/>
              </a:ext>
            </a:extLst>
          </p:cNvPr>
          <p:cNvCxnSpPr>
            <a:cxnSpLocks/>
          </p:cNvCxnSpPr>
          <p:nvPr/>
        </p:nvCxnSpPr>
        <p:spPr>
          <a:xfrm>
            <a:off x="4450080" y="3090672"/>
            <a:ext cx="0" cy="5504688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AF2F3E87-5415-DF42-BA44-5D1FC22510D4}"/>
              </a:ext>
            </a:extLst>
          </p:cNvPr>
          <p:cNvCxnSpPr>
            <a:cxnSpLocks/>
          </p:cNvCxnSpPr>
          <p:nvPr/>
        </p:nvCxnSpPr>
        <p:spPr>
          <a:xfrm>
            <a:off x="3372366" y="3741267"/>
            <a:ext cx="1077714" cy="0"/>
          </a:xfrm>
          <a:prstGeom prst="straightConnector1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5225E264-9DC9-7842-A20D-A63380DFB674}"/>
              </a:ext>
            </a:extLst>
          </p:cNvPr>
          <p:cNvSpPr txBox="1"/>
          <p:nvPr/>
        </p:nvSpPr>
        <p:spPr>
          <a:xfrm>
            <a:off x="3219527" y="4245447"/>
            <a:ext cx="1383392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No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Constraint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Schwarchild</a:t>
            </a: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Radius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&lt;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Compton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wavelength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of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4D469A-EB67-2948-84F8-BF18BB60AF51}"/>
              </a:ext>
            </a:extLst>
          </p:cNvPr>
          <p:cNvSpPr txBox="1"/>
          <p:nvPr/>
        </p:nvSpPr>
        <p:spPr>
          <a:xfrm>
            <a:off x="1533733" y="1000032"/>
            <a:ext cx="993733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sym typeface="Helvetica Neue"/>
              </a:rPr>
              <a:t>Moreover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sym typeface="Helvetica Neue"/>
              </a:rPr>
              <a:t>，</a:t>
            </a:r>
            <a:r>
              <a:rPr lang="en-US" altLang="zh-CN" sz="3200" b="0" dirty="0">
                <a:solidFill>
                  <a:srgbClr val="FF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s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sym typeface="Helvetica Neue"/>
              </a:rPr>
              <a:t>mall PBHs </a:t>
            </a:r>
            <a:r>
              <a:rPr lang="en-US" altLang="zh-CN" sz="3200" b="0" dirty="0">
                <a:solidFill>
                  <a:schemeClr val="tx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are candidate for </a:t>
            </a:r>
            <a:r>
              <a:rPr lang="en-US" altLang="zh-CN" sz="3200" b="0" dirty="0">
                <a:solidFill>
                  <a:srgbClr val="FF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DM</a:t>
            </a: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ntinghei SC Demibold" panose="02000000000000000000" pitchFamily="2" charset="-122"/>
              <a:ea typeface="Lantinghei SC Demibold" panose="02000000000000000000" pitchFamily="2" charset="-122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841439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5F50917-CAF6-AB4F-B1A1-CA98050F2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34" y="2292350"/>
            <a:ext cx="9555931" cy="7144258"/>
          </a:xfrm>
          <a:prstGeom prst="rect">
            <a:avLst/>
          </a:prstGeom>
        </p:spPr>
      </p:pic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46E0E61F-1E36-734C-851F-B0434797B3DB}"/>
              </a:ext>
            </a:extLst>
          </p:cNvPr>
          <p:cNvCxnSpPr>
            <a:cxnSpLocks/>
          </p:cNvCxnSpPr>
          <p:nvPr/>
        </p:nvCxnSpPr>
        <p:spPr>
          <a:xfrm>
            <a:off x="3383280" y="3090672"/>
            <a:ext cx="0" cy="5504688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F769313D-1133-4D4C-86AA-FB55E5CE40D2}"/>
              </a:ext>
            </a:extLst>
          </p:cNvPr>
          <p:cNvCxnSpPr>
            <a:cxnSpLocks/>
          </p:cNvCxnSpPr>
          <p:nvPr/>
        </p:nvCxnSpPr>
        <p:spPr>
          <a:xfrm>
            <a:off x="4450080" y="3090672"/>
            <a:ext cx="0" cy="5504688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A3582549-CEAC-7944-8ED5-F7A8897486F1}"/>
              </a:ext>
            </a:extLst>
          </p:cNvPr>
          <p:cNvSpPr txBox="1"/>
          <p:nvPr/>
        </p:nvSpPr>
        <p:spPr>
          <a:xfrm>
            <a:off x="3458221" y="5310840"/>
            <a:ext cx="91691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PBHs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for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all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DM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627A8203-6AB2-B74A-A0DE-E867E2EAF388}"/>
              </a:ext>
            </a:extLst>
          </p:cNvPr>
          <p:cNvCxnSpPr>
            <a:cxnSpLocks/>
          </p:cNvCxnSpPr>
          <p:nvPr/>
        </p:nvCxnSpPr>
        <p:spPr>
          <a:xfrm>
            <a:off x="3372366" y="3741267"/>
            <a:ext cx="1077714" cy="0"/>
          </a:xfrm>
          <a:prstGeom prst="straightConnector1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36916126-5927-A940-887E-AB56D4131460}"/>
              </a:ext>
            </a:extLst>
          </p:cNvPr>
          <p:cNvSpPr txBox="1"/>
          <p:nvPr/>
        </p:nvSpPr>
        <p:spPr>
          <a:xfrm>
            <a:off x="7613160" y="9026239"/>
            <a:ext cx="525624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US" altLang="zh-CN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Carr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et. 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al, </a:t>
            </a:r>
            <a:r>
              <a:rPr lang="en-US" altLang="zh-C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Rept.Prog.Phys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84 (2021) 11, 116902 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69263E1-A6FF-4146-B082-465C29CF113E}"/>
              </a:ext>
            </a:extLst>
          </p:cNvPr>
          <p:cNvSpPr txBox="1"/>
          <p:nvPr/>
        </p:nvSpPr>
        <p:spPr>
          <a:xfrm>
            <a:off x="1533733" y="1000032"/>
            <a:ext cx="993733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sym typeface="Helvetica Neue"/>
              </a:rPr>
              <a:t>Moreover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sym typeface="Helvetica Neue"/>
              </a:rPr>
              <a:t>，</a:t>
            </a:r>
            <a:r>
              <a:rPr lang="en-US" altLang="zh-CN" sz="3200" b="0" dirty="0">
                <a:solidFill>
                  <a:srgbClr val="FF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s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sym typeface="Helvetica Neue"/>
              </a:rPr>
              <a:t>mall PBHs </a:t>
            </a:r>
            <a:r>
              <a:rPr lang="en-US" altLang="zh-CN" sz="3200" b="0" dirty="0">
                <a:solidFill>
                  <a:schemeClr val="tx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are candidate for </a:t>
            </a:r>
            <a:r>
              <a:rPr lang="en-US" altLang="zh-CN" sz="3200" b="0" dirty="0">
                <a:solidFill>
                  <a:srgbClr val="FF00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DM</a:t>
            </a: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ntinghei SC Demibold" panose="02000000000000000000" pitchFamily="2" charset="-122"/>
              <a:ea typeface="Lantinghei SC Demibold" panose="02000000000000000000" pitchFamily="2" charset="-122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51556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111474</TotalTime>
  <Words>1318</Words>
  <Application>Microsoft Macintosh PowerPoint</Application>
  <PresentationFormat>自定义</PresentationFormat>
  <Paragraphs>245</Paragraphs>
  <Slides>43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4" baseType="lpstr">
      <vt:lpstr>Graphik</vt:lpstr>
      <vt:lpstr>Kaiti SC</vt:lpstr>
      <vt:lpstr>Lantinghei SC Demibold</vt:lpstr>
      <vt:lpstr>Cambria Math</vt:lpstr>
      <vt:lpstr>Helvetica Neue</vt:lpstr>
      <vt:lpstr>Helvetica Neue Light</vt:lpstr>
      <vt:lpstr>Helvetica Neue Medium</vt:lpstr>
      <vt:lpstr>Helvetica Neue Thin</vt:lpstr>
      <vt:lpstr>Times</vt:lpstr>
      <vt:lpstr>Times New Roman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Formation of PBHs from enhancement of primordial curvature perturbations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Primordial Black Holes from R2 gravity</dc:title>
  <cp:lastModifiedBy>Zhang Yingli</cp:lastModifiedBy>
  <cp:revision>265</cp:revision>
  <cp:lastPrinted>2024-08-08T06:19:01Z</cp:lastPrinted>
  <dcterms:modified xsi:type="dcterms:W3CDTF">2025-04-27T02:00:47Z</dcterms:modified>
</cp:coreProperties>
</file>