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handoutMasterIdLst>
    <p:handoutMasterId r:id="rId31"/>
  </p:handoutMasterIdLst>
  <p:sldIdLst>
    <p:sldId id="602" r:id="rId2"/>
    <p:sldId id="539" r:id="rId3"/>
    <p:sldId id="284" r:id="rId4"/>
    <p:sldId id="476" r:id="rId5"/>
    <p:sldId id="582" r:id="rId6"/>
    <p:sldId id="603" r:id="rId7"/>
    <p:sldId id="488" r:id="rId8"/>
    <p:sldId id="537" r:id="rId9"/>
    <p:sldId id="551" r:id="rId10"/>
    <p:sldId id="478" r:id="rId11"/>
    <p:sldId id="489" r:id="rId12"/>
    <p:sldId id="490" r:id="rId13"/>
    <p:sldId id="547" r:id="rId14"/>
    <p:sldId id="542" r:id="rId15"/>
    <p:sldId id="584" r:id="rId16"/>
    <p:sldId id="588" r:id="rId17"/>
    <p:sldId id="592" r:id="rId18"/>
    <p:sldId id="587" r:id="rId19"/>
    <p:sldId id="590" r:id="rId20"/>
    <p:sldId id="596" r:id="rId21"/>
    <p:sldId id="555" r:id="rId22"/>
    <p:sldId id="599" r:id="rId23"/>
    <p:sldId id="597" r:id="rId24"/>
    <p:sldId id="600" r:id="rId25"/>
    <p:sldId id="601" r:id="rId26"/>
    <p:sldId id="545" r:id="rId27"/>
    <p:sldId id="549" r:id="rId28"/>
    <p:sldId id="52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24"/>
    <p:restoredTop sz="86429" autoAdjust="0"/>
  </p:normalViewPr>
  <p:slideViewPr>
    <p:cSldViewPr snapToGrid="0">
      <p:cViewPr varScale="1">
        <p:scale>
          <a:sx n="104" d="100"/>
          <a:sy n="104" d="100"/>
        </p:scale>
        <p:origin x="1312" y="200"/>
      </p:cViewPr>
      <p:guideLst/>
    </p:cSldViewPr>
  </p:slideViewPr>
  <p:outlineViewPr>
    <p:cViewPr>
      <p:scale>
        <a:sx n="33" d="100"/>
        <a:sy n="33" d="100"/>
      </p:scale>
      <p:origin x="0" y="-325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n Shengfeng" userId="1057d5340d010466" providerId="LiveId" clId="{BEED5034-DF05-4812-A1F1-F4AF33089958}"/>
    <pc:docChg chg="custSel addSld delSld modSld">
      <pc:chgData name="Yan Shengfeng" userId="1057d5340d010466" providerId="LiveId" clId="{BEED5034-DF05-4812-A1F1-F4AF33089958}" dt="2020-12-22T08:34:03.525" v="984" actId="20577"/>
      <pc:docMkLst>
        <pc:docMk/>
      </pc:docMkLst>
      <pc:sldChg chg="add del">
        <pc:chgData name="Yan Shengfeng" userId="1057d5340d010466" providerId="LiveId" clId="{BEED5034-DF05-4812-A1F1-F4AF33089958}" dt="2020-12-22T08:32:30.034" v="927" actId="47"/>
        <pc:sldMkLst>
          <pc:docMk/>
          <pc:sldMk cId="554822760" sldId="341"/>
        </pc:sldMkLst>
      </pc:sldChg>
      <pc:sldChg chg="add del">
        <pc:chgData name="Yan Shengfeng" userId="1057d5340d010466" providerId="LiveId" clId="{BEED5034-DF05-4812-A1F1-F4AF33089958}" dt="2020-12-22T08:32:30.034" v="927" actId="47"/>
        <pc:sldMkLst>
          <pc:docMk/>
          <pc:sldMk cId="2858914298" sldId="346"/>
        </pc:sldMkLst>
      </pc:sldChg>
      <pc:sldChg chg="addSp delSp modSp add mod modNotesTx">
        <pc:chgData name="Yan Shengfeng" userId="1057d5340d010466" providerId="LiveId" clId="{BEED5034-DF05-4812-A1F1-F4AF33089958}" dt="2020-12-22T08:33:11.998" v="978" actId="20577"/>
        <pc:sldMkLst>
          <pc:docMk/>
          <pc:sldMk cId="1850787505" sldId="520"/>
        </pc:sldMkLst>
        <pc:spChg chg="mod">
          <ac:chgData name="Yan Shengfeng" userId="1057d5340d010466" providerId="LiveId" clId="{BEED5034-DF05-4812-A1F1-F4AF33089958}" dt="2020-12-22T06:41:39.442" v="246" actId="20577"/>
          <ac:spMkLst>
            <pc:docMk/>
            <pc:sldMk cId="1850787505" sldId="520"/>
            <ac:spMk id="6" creationId="{00000000-0000-0000-0000-000000000000}"/>
          </ac:spMkLst>
        </pc:spChg>
        <pc:spChg chg="add mod">
          <ac:chgData name="Yan Shengfeng" userId="1057d5340d010466" providerId="LiveId" clId="{BEED5034-DF05-4812-A1F1-F4AF33089958}" dt="2020-12-22T06:43:25.956" v="304" actId="20577"/>
          <ac:spMkLst>
            <pc:docMk/>
            <pc:sldMk cId="1850787505" sldId="520"/>
            <ac:spMk id="7" creationId="{CEED712A-7ED7-45BB-8C56-EB7D5A26B2D9}"/>
          </ac:spMkLst>
        </pc:spChg>
        <pc:spChg chg="del">
          <ac:chgData name="Yan Shengfeng" userId="1057d5340d010466" providerId="LiveId" clId="{BEED5034-DF05-4812-A1F1-F4AF33089958}" dt="2020-12-21T07:31:47.268" v="1" actId="478"/>
          <ac:spMkLst>
            <pc:docMk/>
            <pc:sldMk cId="1850787505" sldId="520"/>
            <ac:spMk id="12" creationId="{00000000-0000-0000-0000-000000000000}"/>
          </ac:spMkLst>
        </pc:spChg>
        <pc:spChg chg="add mod">
          <ac:chgData name="Yan Shengfeng" userId="1057d5340d010466" providerId="LiveId" clId="{BEED5034-DF05-4812-A1F1-F4AF33089958}" dt="2020-12-22T06:49:41.202" v="409" actId="20577"/>
          <ac:spMkLst>
            <pc:docMk/>
            <pc:sldMk cId="1850787505" sldId="520"/>
            <ac:spMk id="12" creationId="{C406F370-0705-4BC7-A00B-458AC6F88FB1}"/>
          </ac:spMkLst>
        </pc:spChg>
        <pc:spChg chg="del mod">
          <ac:chgData name="Yan Shengfeng" userId="1057d5340d010466" providerId="LiveId" clId="{BEED5034-DF05-4812-A1F1-F4AF33089958}" dt="2020-12-21T07:31:58.563" v="16" actId="478"/>
          <ac:spMkLst>
            <pc:docMk/>
            <pc:sldMk cId="1850787505" sldId="520"/>
            <ac:spMk id="14" creationId="{00000000-0000-0000-0000-000000000000}"/>
          </ac:spMkLst>
        </pc:spChg>
        <pc:spChg chg="add mod">
          <ac:chgData name="Yan Shengfeng" userId="1057d5340d010466" providerId="LiveId" clId="{BEED5034-DF05-4812-A1F1-F4AF33089958}" dt="2020-12-22T06:49:53.282" v="410"/>
          <ac:spMkLst>
            <pc:docMk/>
            <pc:sldMk cId="1850787505" sldId="520"/>
            <ac:spMk id="16" creationId="{7998BDAA-5BCC-46CD-9E94-32F65CF085D5}"/>
          </ac:spMkLst>
        </pc:spChg>
        <pc:spChg chg="add mod">
          <ac:chgData name="Yan Shengfeng" userId="1057d5340d010466" providerId="LiveId" clId="{BEED5034-DF05-4812-A1F1-F4AF33089958}" dt="2020-12-22T08:20:40.131" v="691" actId="20577"/>
          <ac:spMkLst>
            <pc:docMk/>
            <pc:sldMk cId="1850787505" sldId="520"/>
            <ac:spMk id="17" creationId="{C67528F7-3E67-4918-BF1D-608EC707FE76}"/>
          </ac:spMkLst>
        </pc:spChg>
        <pc:picChg chg="add mod">
          <ac:chgData name="Yan Shengfeng" userId="1057d5340d010466" providerId="LiveId" clId="{BEED5034-DF05-4812-A1F1-F4AF33089958}" dt="2020-12-22T08:15:32.590" v="567" actId="1076"/>
          <ac:picMkLst>
            <pc:docMk/>
            <pc:sldMk cId="1850787505" sldId="520"/>
            <ac:picMk id="3" creationId="{38588E7A-D3B4-4285-ACD5-F8D93B4C0AE7}"/>
          </ac:picMkLst>
        </pc:picChg>
        <pc:picChg chg="add del mod">
          <ac:chgData name="Yan Shengfeng" userId="1057d5340d010466" providerId="LiveId" clId="{BEED5034-DF05-4812-A1F1-F4AF33089958}" dt="2020-12-22T06:42:30.893" v="252" actId="478"/>
          <ac:picMkLst>
            <pc:docMk/>
            <pc:sldMk cId="1850787505" sldId="520"/>
            <ac:picMk id="5" creationId="{4F020094-B209-42AF-82D1-A3710EB70DA2}"/>
          </ac:picMkLst>
        </pc:picChg>
        <pc:picChg chg="add del mod">
          <ac:chgData name="Yan Shengfeng" userId="1057d5340d010466" providerId="LiveId" clId="{BEED5034-DF05-4812-A1F1-F4AF33089958}" dt="2020-12-22T06:42:30.254" v="251" actId="478"/>
          <ac:picMkLst>
            <pc:docMk/>
            <pc:sldMk cId="1850787505" sldId="520"/>
            <ac:picMk id="8" creationId="{0E0D9B28-9B7B-44F6-8542-3F34987EEBB3}"/>
          </ac:picMkLst>
        </pc:picChg>
        <pc:picChg chg="add del mod">
          <ac:chgData name="Yan Shengfeng" userId="1057d5340d010466" providerId="LiveId" clId="{BEED5034-DF05-4812-A1F1-F4AF33089958}" dt="2020-12-22T06:42:29.098" v="249" actId="478"/>
          <ac:picMkLst>
            <pc:docMk/>
            <pc:sldMk cId="1850787505" sldId="520"/>
            <ac:picMk id="9" creationId="{8A95A5A3-EBD2-446D-8117-9CECD3E231F5}"/>
          </ac:picMkLst>
        </pc:picChg>
        <pc:picChg chg="add del mod">
          <ac:chgData name="Yan Shengfeng" userId="1057d5340d010466" providerId="LiveId" clId="{BEED5034-DF05-4812-A1F1-F4AF33089958}" dt="2020-12-22T06:42:29.633" v="250" actId="478"/>
          <ac:picMkLst>
            <pc:docMk/>
            <pc:sldMk cId="1850787505" sldId="520"/>
            <ac:picMk id="10" creationId="{38565010-ACC6-4A67-A510-60FE4EE79D77}"/>
          </ac:picMkLst>
        </pc:picChg>
        <pc:picChg chg="add del mod">
          <ac:chgData name="Yan Shengfeng" userId="1057d5340d010466" providerId="LiveId" clId="{BEED5034-DF05-4812-A1F1-F4AF33089958}" dt="2020-12-22T06:42:31.416" v="253" actId="478"/>
          <ac:picMkLst>
            <pc:docMk/>
            <pc:sldMk cId="1850787505" sldId="520"/>
            <ac:picMk id="11" creationId="{9A03F678-B03C-48D8-BCBD-78CBC424DABD}"/>
          </ac:picMkLst>
        </pc:picChg>
        <pc:picChg chg="add mod">
          <ac:chgData name="Yan Shengfeng" userId="1057d5340d010466" providerId="LiveId" clId="{BEED5034-DF05-4812-A1F1-F4AF33089958}" dt="2020-12-22T06:43:58.231" v="307" actId="1076"/>
          <ac:picMkLst>
            <pc:docMk/>
            <pc:sldMk cId="1850787505" sldId="520"/>
            <ac:picMk id="13" creationId="{C384F112-0938-4800-B17B-D77D9E85F718}"/>
          </ac:picMkLst>
        </pc:picChg>
        <pc:picChg chg="add mod">
          <ac:chgData name="Yan Shengfeng" userId="1057d5340d010466" providerId="LiveId" clId="{BEED5034-DF05-4812-A1F1-F4AF33089958}" dt="2020-12-22T06:49:53.282" v="410"/>
          <ac:picMkLst>
            <pc:docMk/>
            <pc:sldMk cId="1850787505" sldId="520"/>
            <ac:picMk id="14" creationId="{332B3EA8-7B15-4790-BABD-DB067CCE03A3}"/>
          </ac:picMkLst>
        </pc:picChg>
        <pc:picChg chg="del">
          <ac:chgData name="Yan Shengfeng" userId="1057d5340d010466" providerId="LiveId" clId="{BEED5034-DF05-4812-A1F1-F4AF33089958}" dt="2020-12-21T07:31:47.268" v="1" actId="478"/>
          <ac:picMkLst>
            <pc:docMk/>
            <pc:sldMk cId="1850787505" sldId="520"/>
            <ac:picMk id="15" creationId="{00000000-0000-0000-0000-000000000000}"/>
          </ac:picMkLst>
        </pc:picChg>
        <pc:picChg chg="add mod">
          <ac:chgData name="Yan Shengfeng" userId="1057d5340d010466" providerId="LiveId" clId="{BEED5034-DF05-4812-A1F1-F4AF33089958}" dt="2020-12-22T06:49:53.282" v="410"/>
          <ac:picMkLst>
            <pc:docMk/>
            <pc:sldMk cId="1850787505" sldId="520"/>
            <ac:picMk id="15" creationId="{7134F4A9-0997-40ED-91F5-9ADB49CD8086}"/>
          </ac:picMkLst>
        </pc:picChg>
        <pc:picChg chg="add del mod">
          <ac:chgData name="Yan Shengfeng" userId="1057d5340d010466" providerId="LiveId" clId="{BEED5034-DF05-4812-A1F1-F4AF33089958}" dt="2020-12-22T08:09:31.115" v="562" actId="478"/>
          <ac:picMkLst>
            <pc:docMk/>
            <pc:sldMk cId="1850787505" sldId="520"/>
            <ac:picMk id="18" creationId="{C5EC863D-C787-4219-B303-E10BC840978A}"/>
          </ac:picMkLst>
        </pc:picChg>
        <pc:picChg chg="add mod">
          <ac:chgData name="Yan Shengfeng" userId="1057d5340d010466" providerId="LiveId" clId="{BEED5034-DF05-4812-A1F1-F4AF33089958}" dt="2020-12-22T08:15:34.115" v="568" actId="1076"/>
          <ac:picMkLst>
            <pc:docMk/>
            <pc:sldMk cId="1850787505" sldId="520"/>
            <ac:picMk id="20" creationId="{DC8C0693-2130-4DFE-9B3F-177D3B0E14C6}"/>
          </ac:picMkLst>
        </pc:picChg>
      </pc:sldChg>
      <pc:sldChg chg="addSp delSp modSp add mod modNotesTx">
        <pc:chgData name="Yan Shengfeng" userId="1057d5340d010466" providerId="LiveId" clId="{BEED5034-DF05-4812-A1F1-F4AF33089958}" dt="2020-12-22T08:34:03.525" v="984" actId="20577"/>
        <pc:sldMkLst>
          <pc:docMk/>
          <pc:sldMk cId="3891679286" sldId="521"/>
        </pc:sldMkLst>
        <pc:spChg chg="mod">
          <ac:chgData name="Yan Shengfeng" userId="1057d5340d010466" providerId="LiveId" clId="{BEED5034-DF05-4812-A1F1-F4AF33089958}" dt="2020-12-22T08:25:53.234" v="762" actId="1076"/>
          <ac:spMkLst>
            <pc:docMk/>
            <pc:sldMk cId="3891679286" sldId="521"/>
            <ac:spMk id="7" creationId="{CEED712A-7ED7-45BB-8C56-EB7D5A26B2D9}"/>
          </ac:spMkLst>
        </pc:spChg>
        <pc:spChg chg="del">
          <ac:chgData name="Yan Shengfeng" userId="1057d5340d010466" providerId="LiveId" clId="{BEED5034-DF05-4812-A1F1-F4AF33089958}" dt="2020-12-22T08:22:15.756" v="693" actId="478"/>
          <ac:spMkLst>
            <pc:docMk/>
            <pc:sldMk cId="3891679286" sldId="521"/>
            <ac:spMk id="12" creationId="{C406F370-0705-4BC7-A00B-458AC6F88FB1}"/>
          </ac:spMkLst>
        </pc:spChg>
        <pc:spChg chg="del">
          <ac:chgData name="Yan Shengfeng" userId="1057d5340d010466" providerId="LiveId" clId="{BEED5034-DF05-4812-A1F1-F4AF33089958}" dt="2020-12-22T08:22:15.756" v="693" actId="478"/>
          <ac:spMkLst>
            <pc:docMk/>
            <pc:sldMk cId="3891679286" sldId="521"/>
            <ac:spMk id="16" creationId="{7998BDAA-5BCC-46CD-9E94-32F65CF085D5}"/>
          </ac:spMkLst>
        </pc:spChg>
        <pc:spChg chg="del">
          <ac:chgData name="Yan Shengfeng" userId="1057d5340d010466" providerId="LiveId" clId="{BEED5034-DF05-4812-A1F1-F4AF33089958}" dt="2020-12-22T08:22:15.756" v="693" actId="478"/>
          <ac:spMkLst>
            <pc:docMk/>
            <pc:sldMk cId="3891679286" sldId="521"/>
            <ac:spMk id="17" creationId="{C67528F7-3E67-4918-BF1D-608EC707FE76}"/>
          </ac:spMkLst>
        </pc:spChg>
        <pc:spChg chg="add mod">
          <ac:chgData name="Yan Shengfeng" userId="1057d5340d010466" providerId="LiveId" clId="{BEED5034-DF05-4812-A1F1-F4AF33089958}" dt="2020-12-22T08:34:03.525" v="984" actId="20577"/>
          <ac:spMkLst>
            <pc:docMk/>
            <pc:sldMk cId="3891679286" sldId="521"/>
            <ac:spMk id="23" creationId="{8106F18F-5CB6-4CCA-9A52-B1A026F5867F}"/>
          </ac:spMkLst>
        </pc:spChg>
        <pc:picChg chg="del">
          <ac:chgData name="Yan Shengfeng" userId="1057d5340d010466" providerId="LiveId" clId="{BEED5034-DF05-4812-A1F1-F4AF33089958}" dt="2020-12-22T08:22:15.756" v="693" actId="478"/>
          <ac:picMkLst>
            <pc:docMk/>
            <pc:sldMk cId="3891679286" sldId="521"/>
            <ac:picMk id="3" creationId="{38588E7A-D3B4-4285-ACD5-F8D93B4C0AE7}"/>
          </ac:picMkLst>
        </pc:picChg>
        <pc:picChg chg="del">
          <ac:chgData name="Yan Shengfeng" userId="1057d5340d010466" providerId="LiveId" clId="{BEED5034-DF05-4812-A1F1-F4AF33089958}" dt="2020-12-22T08:22:15.756" v="693" actId="478"/>
          <ac:picMkLst>
            <pc:docMk/>
            <pc:sldMk cId="3891679286" sldId="521"/>
            <ac:picMk id="13" creationId="{C384F112-0938-4800-B17B-D77D9E85F718}"/>
          </ac:picMkLst>
        </pc:picChg>
        <pc:picChg chg="del">
          <ac:chgData name="Yan Shengfeng" userId="1057d5340d010466" providerId="LiveId" clId="{BEED5034-DF05-4812-A1F1-F4AF33089958}" dt="2020-12-22T08:22:15.756" v="693" actId="478"/>
          <ac:picMkLst>
            <pc:docMk/>
            <pc:sldMk cId="3891679286" sldId="521"/>
            <ac:picMk id="14" creationId="{332B3EA8-7B15-4790-BABD-DB067CCE03A3}"/>
          </ac:picMkLst>
        </pc:picChg>
        <pc:picChg chg="del">
          <ac:chgData name="Yan Shengfeng" userId="1057d5340d010466" providerId="LiveId" clId="{BEED5034-DF05-4812-A1F1-F4AF33089958}" dt="2020-12-22T08:22:15.756" v="693" actId="478"/>
          <ac:picMkLst>
            <pc:docMk/>
            <pc:sldMk cId="3891679286" sldId="521"/>
            <ac:picMk id="15" creationId="{7134F4A9-0997-40ED-91F5-9ADB49CD8086}"/>
          </ac:picMkLst>
        </pc:picChg>
        <pc:picChg chg="add mod">
          <ac:chgData name="Yan Shengfeng" userId="1057d5340d010466" providerId="LiveId" clId="{BEED5034-DF05-4812-A1F1-F4AF33089958}" dt="2020-12-22T08:23:13.831" v="699" actId="14100"/>
          <ac:picMkLst>
            <pc:docMk/>
            <pc:sldMk cId="3891679286" sldId="521"/>
            <ac:picMk id="18" creationId="{98F7D7E8-BCEF-4427-8942-973E061E4878}"/>
          </ac:picMkLst>
        </pc:picChg>
        <pc:picChg chg="add mod">
          <ac:chgData name="Yan Shengfeng" userId="1057d5340d010466" providerId="LiveId" clId="{BEED5034-DF05-4812-A1F1-F4AF33089958}" dt="2020-12-22T08:23:20.258" v="701" actId="14100"/>
          <ac:picMkLst>
            <pc:docMk/>
            <pc:sldMk cId="3891679286" sldId="521"/>
            <ac:picMk id="19" creationId="{35B6A1B2-DB6F-4D9A-A757-1F3554808DD3}"/>
          </ac:picMkLst>
        </pc:picChg>
        <pc:picChg chg="del">
          <ac:chgData name="Yan Shengfeng" userId="1057d5340d010466" providerId="LiveId" clId="{BEED5034-DF05-4812-A1F1-F4AF33089958}" dt="2020-12-22T08:22:15.756" v="693" actId="478"/>
          <ac:picMkLst>
            <pc:docMk/>
            <pc:sldMk cId="3891679286" sldId="521"/>
            <ac:picMk id="20" creationId="{DC8C0693-2130-4DFE-9B3F-177D3B0E14C6}"/>
          </ac:picMkLst>
        </pc:picChg>
        <pc:picChg chg="add mod">
          <ac:chgData name="Yan Shengfeng" userId="1057d5340d010466" providerId="LiveId" clId="{BEED5034-DF05-4812-A1F1-F4AF33089958}" dt="2020-12-22T08:26:42.142" v="763" actId="1076"/>
          <ac:picMkLst>
            <pc:docMk/>
            <pc:sldMk cId="3891679286" sldId="521"/>
            <ac:picMk id="21" creationId="{2033AF57-A63E-4FDE-9902-9468FC6A7D41}"/>
          </ac:picMkLst>
        </pc:picChg>
        <pc:picChg chg="add mod">
          <ac:chgData name="Yan Shengfeng" userId="1057d5340d010466" providerId="LiveId" clId="{BEED5034-DF05-4812-A1F1-F4AF33089958}" dt="2020-12-22T08:26:49.486" v="764" actId="1076"/>
          <ac:picMkLst>
            <pc:docMk/>
            <pc:sldMk cId="3891679286" sldId="521"/>
            <ac:picMk id="22" creationId="{54AEE4CE-C621-4BEA-99B8-E99EC57FD91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2025/4/25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47C99-60AF-2F4A-8F3B-CDF851FC4FCB}" type="datetimeFigureOut">
              <a:rPr kumimoji="1" lang="zh-CN" altLang="en-US" smtClean="0"/>
              <a:t>2025/4/25</a:t>
            </a:fld>
            <a:endParaRPr kumimoji="1"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494AD3-81D0-A84A-8537-80FAD38AC068}"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afternoon, ladies and gentlemen. My name is Yang Yuhang from the University of Science and Technology of China. It is my great honor to stand here and give you a talk about our recent work named “quintom cosmology and modified gravity after DESI 2024”. We used the latest DESI 2024 BAO to reconstruct the dynamical evolution of our universe. Before starting my talk, I want to give a big thanks to my collaborators, thanks their hard-working and valuable discussion, we have done a great job together. </a:t>
            </a:r>
            <a:endParaRPr lang="zh-CN" altLang="en-US" dirty="0"/>
          </a:p>
        </p:txBody>
      </p:sp>
      <p:sp>
        <p:nvSpPr>
          <p:cNvPr id="4" name="灯片编号占位符 3"/>
          <p:cNvSpPr>
            <a:spLocks noGrp="1"/>
          </p:cNvSpPr>
          <p:nvPr>
            <p:ph type="sldNum" sz="quarter" idx="10"/>
          </p:nvPr>
        </p:nvSpPr>
        <p:spPr/>
        <p:txBody>
          <a:bodyPr/>
          <a:lstStyle/>
          <a:p>
            <a:fld id="{44494AD3-81D0-A84A-8537-80FAD38AC068}" type="slidenum">
              <a:rPr kumimoji="1" lang="zh-CN" altLang="en-US" smtClean="0"/>
              <a:t>1</a:t>
            </a:fld>
            <a:endParaRPr kumimoji="1" lang="zh-CN" altLang="en-US"/>
          </a:p>
        </p:txBody>
      </p:sp>
    </p:spTree>
    <p:extLst>
      <p:ext uri="{BB962C8B-B14F-4D97-AF65-F5344CB8AC3E}">
        <p14:creationId xmlns:p14="http://schemas.microsoft.com/office/powerpoint/2010/main" val="1118727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all know that the flatness of galactic rotation curves introduced us to the concept of dark matter, but some people have tried to explain it by modifying gravity, leads to the </a:t>
            </a:r>
            <a:r>
              <a:rPr kumimoji="1" lang="en-US" altLang="zh-CN" sz="1200" dirty="0" err="1">
                <a:sym typeface="Wingdings" panose="05000000000000000000" pitchFamily="2" charset="2"/>
              </a:rPr>
              <a:t>MOdified</a:t>
            </a:r>
            <a:r>
              <a:rPr kumimoji="1" lang="en-US" altLang="zh-CN" sz="1200" dirty="0">
                <a:sym typeface="Wingdings" panose="05000000000000000000" pitchFamily="2" charset="2"/>
              </a:rPr>
              <a:t> Newtonian Dynamics,</a:t>
            </a:r>
          </a:p>
          <a:p>
            <a:endParaRPr kumimoji="1" lang="en-US" altLang="zh-CN" sz="12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sym typeface="Wingdings" panose="05000000000000000000" pitchFamily="2" charset="2"/>
              </a:rPr>
              <a:t>Also in the early universe, there are also many modified gravity, the first and so far most successful inflation model is based on modified gravity – R</a:t>
            </a:r>
            <a:r>
              <a:rPr kumimoji="1" lang="en-US" altLang="zh-CN" sz="1200" baseline="30000" dirty="0">
                <a:sym typeface="Wingdings" panose="05000000000000000000" pitchFamily="2" charset="2"/>
              </a:rPr>
              <a:t>2</a:t>
            </a:r>
            <a:r>
              <a:rPr kumimoji="1" lang="en-US" altLang="zh-CN" sz="1200" dirty="0">
                <a:sym typeface="Wingdings" panose="05000000000000000000" pitchFamily="2" charset="2"/>
              </a:rPr>
              <a:t> model by </a:t>
            </a:r>
            <a:r>
              <a:rPr kumimoji="1" lang="en-US" altLang="zh-CN" sz="1200" dirty="0" err="1">
                <a:sym typeface="Wingdings" panose="05000000000000000000" pitchFamily="2" charset="2"/>
              </a:rPr>
              <a:t>Starobinsky</a:t>
            </a:r>
            <a:endParaRPr kumimoji="1" lang="en-US" altLang="zh-CN" sz="1200" dirty="0">
              <a:sym typeface="Wingdings" panose="05000000000000000000" pitchFamily="2" charset="2"/>
            </a:endParaRPr>
          </a:p>
          <a:p>
            <a:endParaRPr lang="zh-CN" altLang="en-US" dirty="0"/>
          </a:p>
        </p:txBody>
      </p:sp>
      <p:sp>
        <p:nvSpPr>
          <p:cNvPr id="4" name="灯片编号占位符 3"/>
          <p:cNvSpPr>
            <a:spLocks noGrp="1"/>
          </p:cNvSpPr>
          <p:nvPr>
            <p:ph type="sldNum" sz="quarter" idx="5"/>
          </p:nvPr>
        </p:nvSpPr>
        <p:spPr/>
        <p:txBody>
          <a:bodyPr/>
          <a:lstStyle/>
          <a:p>
            <a:fld id="{44494AD3-81D0-A84A-8537-80FAD38AC068}" type="slidenum">
              <a:rPr kumimoji="1" lang="zh-CN" altLang="en-US" smtClean="0"/>
              <a:t>10</a:t>
            </a:fld>
            <a:endParaRPr kumimoji="1" lang="zh-CN" altLang="en-US"/>
          </a:p>
        </p:txBody>
      </p:sp>
    </p:spTree>
    <p:extLst>
      <p:ext uri="{BB962C8B-B14F-4D97-AF65-F5344CB8AC3E}">
        <p14:creationId xmlns:p14="http://schemas.microsoft.com/office/powerpoint/2010/main" val="353303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If the fluid is barotropic, the adiabatic sound speed is determined by. From this relation we can see that the sound speed of a single perfect fluid is apparently divergent when w crosses −1, which leads to instability in DE perturbation.</a:t>
            </a:r>
            <a:endParaRPr lang="zh-CN" altLang="en-US" dirty="0"/>
          </a:p>
        </p:txBody>
      </p:sp>
      <p:sp>
        <p:nvSpPr>
          <p:cNvPr id="4" name="灯片编号占位符 3"/>
          <p:cNvSpPr>
            <a:spLocks noGrp="1"/>
          </p:cNvSpPr>
          <p:nvPr>
            <p:ph type="sldNum" sz="quarter" idx="5"/>
          </p:nvPr>
        </p:nvSpPr>
        <p:spPr/>
        <p:txBody>
          <a:bodyPr/>
          <a:lstStyle/>
          <a:p>
            <a:fld id="{44494AD3-81D0-A84A-8537-80FAD38AC068}" type="slidenum">
              <a:rPr kumimoji="1" lang="zh-CN" altLang="en-US" smtClean="0"/>
              <a:t>11</a:t>
            </a:fld>
            <a:endParaRPr kumimoji="1" lang="zh-CN" altLang="en-US"/>
          </a:p>
        </p:txBody>
      </p:sp>
    </p:spTree>
    <p:extLst>
      <p:ext uri="{BB962C8B-B14F-4D97-AF65-F5344CB8AC3E}">
        <p14:creationId xmlns:p14="http://schemas.microsoft.com/office/powerpoint/2010/main" val="1969737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Curvature describes how curved spacetime is, torsion describes how twisted spacetime is, and non-metricity describes deformation of spacetime</a:t>
            </a:r>
            <a:endParaRPr lang="zh-CN" altLang="en-US" dirty="0"/>
          </a:p>
        </p:txBody>
      </p:sp>
      <p:sp>
        <p:nvSpPr>
          <p:cNvPr id="4" name="灯片编号占位符 3"/>
          <p:cNvSpPr>
            <a:spLocks noGrp="1"/>
          </p:cNvSpPr>
          <p:nvPr>
            <p:ph type="sldNum" sz="quarter" idx="5"/>
          </p:nvPr>
        </p:nvSpPr>
        <p:spPr/>
        <p:txBody>
          <a:bodyPr/>
          <a:lstStyle/>
          <a:p>
            <a:fld id="{44494AD3-81D0-A84A-8537-80FAD38AC068}" type="slidenum">
              <a:rPr kumimoji="1" lang="zh-CN" altLang="en-US" smtClean="0"/>
              <a:t>14</a:t>
            </a:fld>
            <a:endParaRPr kumimoji="1" lang="zh-CN" altLang="en-US"/>
          </a:p>
        </p:txBody>
      </p:sp>
    </p:spTree>
    <p:extLst>
      <p:ext uri="{BB962C8B-B14F-4D97-AF65-F5344CB8AC3E}">
        <p14:creationId xmlns:p14="http://schemas.microsoft.com/office/powerpoint/2010/main" val="3240391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E410A-6D53-2ED0-FE7B-FC33DDA40C0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29DD6D6-F4B1-D58F-1F26-04FD31EC8C1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AF89C51-B86F-63F1-2ABA-539D91DEAB39}"/>
              </a:ext>
            </a:extLst>
          </p:cNvPr>
          <p:cNvSpPr>
            <a:spLocks noGrp="1"/>
          </p:cNvSpPr>
          <p:nvPr>
            <p:ph type="body" idx="1"/>
          </p:nvPr>
        </p:nvSpPr>
        <p:spPr/>
        <p:txBody>
          <a:bodyPr/>
          <a:lstStyle/>
          <a:p>
            <a:r>
              <a:rPr lang="en-US" altLang="zh-CN" dirty="0"/>
              <a:t>The story of dark energy begins from 1998. After Einstein came up with his theory of general relativity, he believed that our universe should be static, so he removed the cosmological constant term from his field equations. But in 1998, astronomers discovered that distant Type </a:t>
            </a:r>
            <a:r>
              <a:rPr lang="en-US" altLang="zh-CN" dirty="0" err="1"/>
              <a:t>Ia</a:t>
            </a:r>
            <a:r>
              <a:rPr lang="en-US" altLang="zh-CN" dirty="0"/>
              <a:t> supernovae (SN </a:t>
            </a:r>
            <a:r>
              <a:rPr lang="en-US" altLang="zh-CN" dirty="0" err="1"/>
              <a:t>Ia</a:t>
            </a:r>
            <a:r>
              <a:rPr lang="en-US" altLang="zh-CN" dirty="0"/>
              <a:t>) were accelerating away at an increasing pace.</a:t>
            </a:r>
            <a:endParaRPr lang="zh-CN" altLang="en-US" dirty="0"/>
          </a:p>
        </p:txBody>
      </p:sp>
      <p:sp>
        <p:nvSpPr>
          <p:cNvPr id="4" name="灯片编号占位符 3">
            <a:extLst>
              <a:ext uri="{FF2B5EF4-FFF2-40B4-BE49-F238E27FC236}">
                <a16:creationId xmlns:a16="http://schemas.microsoft.com/office/drawing/2014/main" id="{FD115991-F71C-3F69-A2F0-EDDF4FFD98DF}"/>
              </a:ext>
            </a:extLst>
          </p:cNvPr>
          <p:cNvSpPr>
            <a:spLocks noGrp="1"/>
          </p:cNvSpPr>
          <p:nvPr>
            <p:ph type="sldNum" sz="quarter" idx="5"/>
          </p:nvPr>
        </p:nvSpPr>
        <p:spPr/>
        <p:txBody>
          <a:bodyPr/>
          <a:lstStyle/>
          <a:p>
            <a:fld id="{44494AD3-81D0-A84A-8537-80FAD38AC068}" type="slidenum">
              <a:rPr kumimoji="1" lang="zh-CN" altLang="en-US" smtClean="0"/>
              <a:t>15</a:t>
            </a:fld>
            <a:endParaRPr kumimoji="1" lang="zh-CN" altLang="en-US"/>
          </a:p>
        </p:txBody>
      </p:sp>
    </p:spTree>
    <p:extLst>
      <p:ext uri="{BB962C8B-B14F-4D97-AF65-F5344CB8AC3E}">
        <p14:creationId xmlns:p14="http://schemas.microsoft.com/office/powerpoint/2010/main" val="3464325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44494AD3-81D0-A84A-8537-80FAD38AC068}" type="slidenum">
              <a:rPr kumimoji="1" lang="zh-CN" altLang="en-US" smtClean="0"/>
              <a:t>18</a:t>
            </a:fld>
            <a:endParaRPr kumimoji="1" lang="zh-CN" altLang="en-US"/>
          </a:p>
        </p:txBody>
      </p:sp>
    </p:spTree>
    <p:extLst>
      <p:ext uri="{BB962C8B-B14F-4D97-AF65-F5344CB8AC3E}">
        <p14:creationId xmlns:p14="http://schemas.microsoft.com/office/powerpoint/2010/main" val="3850559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effectLst/>
                <a:highlight>
                  <a:srgbClr val="FFFFFF"/>
                </a:highlight>
                <a:latin typeface="Arial" panose="020B0604020202020204" pitchFamily="34" charset="0"/>
              </a:rPr>
              <a:t>Since we have reconstructed the evolution of the dark-energy </a:t>
            </a:r>
            <a:r>
              <a:rPr lang="en-US" altLang="zh-CN" b="0" i="0" dirty="0" err="1">
                <a:effectLst/>
                <a:highlight>
                  <a:srgbClr val="FFFFFF"/>
                </a:highlight>
                <a:latin typeface="Arial" panose="020B0604020202020204" pitchFamily="34" charset="0"/>
              </a:rPr>
              <a:t>EoS</a:t>
            </a:r>
            <a:r>
              <a:rPr lang="en-US" altLang="zh-CN" b="0" i="0" dirty="0">
                <a:effectLst/>
                <a:highlight>
                  <a:srgbClr val="FFFFFF"/>
                </a:highlight>
                <a:latin typeface="Arial" panose="020B0604020202020204" pitchFamily="34" charset="0"/>
              </a:rPr>
              <a:t> parameter from the data, and we have expressed it in terms of the modified gravity involved function, based on H(z) and its derivative we can straightforwardly obtain the reconstruction of these functions too in a nearly model-independent way, the only assumption we made is the spacetime geometry of the gravity. Based on the relationship between X and H(z), we can obtain f as the reconstructed function of X. The relation between f (X) and X, using the reconstructed H(z) results. We mention that we do not use the DESI only result to obtain the reconstruction, since the H(z) at low redshift does not behave very efficient. And we find the reconstruction results indicate f (X) beyond the standard ΛCDM. We know that as the</a:t>
            </a:r>
            <a:br>
              <a:rPr lang="en-US" altLang="zh-CN" dirty="0"/>
            </a:br>
            <a:r>
              <a:rPr lang="en-US" altLang="zh-CN" b="0" i="0" dirty="0">
                <a:effectLst/>
                <a:highlight>
                  <a:srgbClr val="FFFFFF"/>
                </a:highlight>
                <a:latin typeface="Arial" panose="020B0604020202020204" pitchFamily="34" charset="0"/>
              </a:rPr>
              <a:t>universe evolves, the absolute value of R, T or Q gradually become smaller and smaller, which means that in</a:t>
            </a:r>
            <a:br>
              <a:rPr lang="en-US" altLang="zh-CN" dirty="0"/>
            </a:br>
            <a:r>
              <a:rPr lang="en-US" altLang="zh-CN" b="0" i="0" dirty="0">
                <a:effectLst/>
                <a:highlight>
                  <a:srgbClr val="FFFFFF"/>
                </a:highlight>
                <a:latin typeface="Arial" panose="020B0604020202020204" pitchFamily="34" charset="0"/>
              </a:rPr>
              <a:t>the late universe we can always do a polynomial expansion of the gravitational theory’s action f (X) similar to</a:t>
            </a:r>
            <a:br>
              <a:rPr lang="en-US" altLang="zh-CN" dirty="0"/>
            </a:br>
            <a:r>
              <a:rPr lang="en-US" altLang="zh-CN" b="0" i="0" dirty="0">
                <a:effectLst/>
                <a:highlight>
                  <a:srgbClr val="FFFFFF"/>
                </a:highlight>
                <a:latin typeface="Arial" panose="020B0604020202020204" pitchFamily="34" charset="0"/>
              </a:rPr>
              <a:t>Taylor’s expansion, writing them as a sum of different series. However, such a description in the late universe is</a:t>
            </a:r>
            <a:br>
              <a:rPr lang="en-US" altLang="zh-CN" dirty="0"/>
            </a:br>
            <a:r>
              <a:rPr lang="en-US" altLang="zh-CN" b="0" i="0" dirty="0">
                <a:effectLst/>
                <a:highlight>
                  <a:srgbClr val="FFFFFF"/>
                </a:highlight>
                <a:latin typeface="Arial" panose="020B0604020202020204" pitchFamily="34" charset="0"/>
              </a:rPr>
              <a:t>only a effective description of the original action, and it is still worth considering what kind of original function</a:t>
            </a:r>
            <a:br>
              <a:rPr lang="en-US" altLang="zh-CN" dirty="0"/>
            </a:br>
            <a:r>
              <a:rPr lang="en-US" altLang="zh-CN" b="0" i="0" dirty="0">
                <a:effectLst/>
                <a:highlight>
                  <a:srgbClr val="FFFFFF"/>
                </a:highlight>
                <a:latin typeface="Arial" panose="020B0604020202020204" pitchFamily="34" charset="0"/>
              </a:rPr>
              <a:t>it is in general.</a:t>
            </a:r>
            <a:endParaRPr lang="zh-CN" altLang="en-US" dirty="0"/>
          </a:p>
        </p:txBody>
      </p:sp>
      <p:sp>
        <p:nvSpPr>
          <p:cNvPr id="4" name="灯片编号占位符 3"/>
          <p:cNvSpPr>
            <a:spLocks noGrp="1"/>
          </p:cNvSpPr>
          <p:nvPr>
            <p:ph type="sldNum" sz="quarter" idx="5"/>
          </p:nvPr>
        </p:nvSpPr>
        <p:spPr/>
        <p:txBody>
          <a:bodyPr/>
          <a:lstStyle/>
          <a:p>
            <a:fld id="{44494AD3-81D0-A84A-8537-80FAD38AC068}" type="slidenum">
              <a:rPr kumimoji="1" lang="zh-CN" altLang="en-US" smtClean="0"/>
              <a:t>21</a:t>
            </a:fld>
            <a:endParaRPr kumimoji="1" lang="zh-CN" altLang="en-US"/>
          </a:p>
        </p:txBody>
      </p:sp>
    </p:spTree>
    <p:extLst>
      <p:ext uri="{BB962C8B-B14F-4D97-AF65-F5344CB8AC3E}">
        <p14:creationId xmlns:p14="http://schemas.microsoft.com/office/powerpoint/2010/main" val="2016938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C7538-C2C2-760F-D6BA-C289E7EB3F9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49A8D6C-2F04-1194-D1AF-8BF13E59418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542F832-22F1-7E65-6D7F-EBDD11E408A3}"/>
              </a:ext>
            </a:extLst>
          </p:cNvPr>
          <p:cNvSpPr>
            <a:spLocks noGrp="1"/>
          </p:cNvSpPr>
          <p:nvPr>
            <p:ph type="body" idx="1"/>
          </p:nvPr>
        </p:nvSpPr>
        <p:spPr/>
        <p:txBody>
          <a:bodyPr/>
          <a:lstStyle/>
          <a:p>
            <a:r>
              <a:rPr lang="en-US" altLang="zh-CN" dirty="0"/>
              <a:t>We all know that the flatness of galactic rotation curves introduced us to the concept of dark matter, but some people have tried to explain it by modifying gravity, leads to the </a:t>
            </a:r>
            <a:r>
              <a:rPr kumimoji="1" lang="en-US" altLang="zh-CN" sz="1200" dirty="0" err="1">
                <a:sym typeface="Wingdings" panose="05000000000000000000" pitchFamily="2" charset="2"/>
              </a:rPr>
              <a:t>MOdified</a:t>
            </a:r>
            <a:r>
              <a:rPr kumimoji="1" lang="en-US" altLang="zh-CN" sz="1200" dirty="0">
                <a:sym typeface="Wingdings" panose="05000000000000000000" pitchFamily="2" charset="2"/>
              </a:rPr>
              <a:t> Newtonian Dynamics,</a:t>
            </a:r>
          </a:p>
          <a:p>
            <a:endParaRPr kumimoji="1" lang="en-US" altLang="zh-CN" sz="12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sym typeface="Wingdings" panose="05000000000000000000" pitchFamily="2" charset="2"/>
              </a:rPr>
              <a:t>Also in the early universe, there are also many modified gravity, the first and so far most successful inflation model is based on modified gravity – R</a:t>
            </a:r>
            <a:r>
              <a:rPr kumimoji="1" lang="en-US" altLang="zh-CN" sz="1200" baseline="30000" dirty="0">
                <a:sym typeface="Wingdings" panose="05000000000000000000" pitchFamily="2" charset="2"/>
              </a:rPr>
              <a:t>2</a:t>
            </a:r>
            <a:r>
              <a:rPr kumimoji="1" lang="en-US" altLang="zh-CN" sz="1200" dirty="0">
                <a:sym typeface="Wingdings" panose="05000000000000000000" pitchFamily="2" charset="2"/>
              </a:rPr>
              <a:t> model by </a:t>
            </a:r>
            <a:r>
              <a:rPr kumimoji="1" lang="en-US" altLang="zh-CN" sz="1200" dirty="0" err="1">
                <a:sym typeface="Wingdings" panose="05000000000000000000" pitchFamily="2" charset="2"/>
              </a:rPr>
              <a:t>Starobinsky</a:t>
            </a:r>
            <a:endParaRPr kumimoji="1" lang="en-US" altLang="zh-CN" sz="1200" dirty="0">
              <a:sym typeface="Wingdings" panose="05000000000000000000" pitchFamily="2" charset="2"/>
            </a:endParaRPr>
          </a:p>
          <a:p>
            <a:endParaRPr lang="zh-CN" altLang="en-US" dirty="0"/>
          </a:p>
        </p:txBody>
      </p:sp>
      <p:sp>
        <p:nvSpPr>
          <p:cNvPr id="4" name="灯片编号占位符 3">
            <a:extLst>
              <a:ext uri="{FF2B5EF4-FFF2-40B4-BE49-F238E27FC236}">
                <a16:creationId xmlns:a16="http://schemas.microsoft.com/office/drawing/2014/main" id="{BBB631F1-B65E-140E-6529-2F2C98950519}"/>
              </a:ext>
            </a:extLst>
          </p:cNvPr>
          <p:cNvSpPr>
            <a:spLocks noGrp="1"/>
          </p:cNvSpPr>
          <p:nvPr>
            <p:ph type="sldNum" sz="quarter" idx="5"/>
          </p:nvPr>
        </p:nvSpPr>
        <p:spPr/>
        <p:txBody>
          <a:bodyPr/>
          <a:lstStyle/>
          <a:p>
            <a:fld id="{44494AD3-81D0-A84A-8537-80FAD38AC068}" type="slidenum">
              <a:rPr kumimoji="1" lang="zh-CN" altLang="en-US" smtClean="0"/>
              <a:t>22</a:t>
            </a:fld>
            <a:endParaRPr kumimoji="1" lang="zh-CN" altLang="en-US"/>
          </a:p>
        </p:txBody>
      </p:sp>
    </p:spTree>
    <p:extLst>
      <p:ext uri="{BB962C8B-B14F-4D97-AF65-F5344CB8AC3E}">
        <p14:creationId xmlns:p14="http://schemas.microsoft.com/office/powerpoint/2010/main" val="163444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1EB95-2112-64B2-3E81-99C590DEE6E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40BBF4F-A7CD-D590-67F6-54A4982C3B8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E99767F-8419-EA25-D2D6-A75DD455F75E}"/>
              </a:ext>
            </a:extLst>
          </p:cNvPr>
          <p:cNvSpPr>
            <a:spLocks noGrp="1"/>
          </p:cNvSpPr>
          <p:nvPr>
            <p:ph type="body" idx="1"/>
          </p:nvPr>
        </p:nvSpPr>
        <p:spPr/>
        <p:txBody>
          <a:bodyPr/>
          <a:lstStyle/>
          <a:p>
            <a:r>
              <a:rPr lang="en-US" altLang="zh-CN" dirty="0"/>
              <a:t>We all know that the flatness of galactic rotation curves introduced us to the concept of dark matter, but some people have tried to explain it by modifying gravity, leads to the </a:t>
            </a:r>
            <a:r>
              <a:rPr kumimoji="1" lang="en-US" altLang="zh-CN" sz="1200" dirty="0" err="1">
                <a:sym typeface="Wingdings" panose="05000000000000000000" pitchFamily="2" charset="2"/>
              </a:rPr>
              <a:t>MOdified</a:t>
            </a:r>
            <a:r>
              <a:rPr kumimoji="1" lang="en-US" altLang="zh-CN" sz="1200" dirty="0">
                <a:sym typeface="Wingdings" panose="05000000000000000000" pitchFamily="2" charset="2"/>
              </a:rPr>
              <a:t> Newtonian Dynamics,</a:t>
            </a:r>
          </a:p>
          <a:p>
            <a:endParaRPr kumimoji="1" lang="en-US" altLang="zh-CN" sz="12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sym typeface="Wingdings" panose="05000000000000000000" pitchFamily="2" charset="2"/>
              </a:rPr>
              <a:t>Also in the early universe, there are also many modified gravity, the first and so far most successful inflation model is based on modified gravity – R</a:t>
            </a:r>
            <a:r>
              <a:rPr kumimoji="1" lang="en-US" altLang="zh-CN" sz="1200" baseline="30000" dirty="0">
                <a:sym typeface="Wingdings" panose="05000000000000000000" pitchFamily="2" charset="2"/>
              </a:rPr>
              <a:t>2</a:t>
            </a:r>
            <a:r>
              <a:rPr kumimoji="1" lang="en-US" altLang="zh-CN" sz="1200" dirty="0">
                <a:sym typeface="Wingdings" panose="05000000000000000000" pitchFamily="2" charset="2"/>
              </a:rPr>
              <a:t> model by </a:t>
            </a:r>
            <a:r>
              <a:rPr kumimoji="1" lang="en-US" altLang="zh-CN" sz="1200" dirty="0" err="1">
                <a:sym typeface="Wingdings" panose="05000000000000000000" pitchFamily="2" charset="2"/>
              </a:rPr>
              <a:t>Starobinsky</a:t>
            </a:r>
            <a:endParaRPr kumimoji="1" lang="en-US" altLang="zh-CN" sz="1200" dirty="0">
              <a:sym typeface="Wingdings" panose="05000000000000000000" pitchFamily="2" charset="2"/>
            </a:endParaRPr>
          </a:p>
          <a:p>
            <a:endParaRPr lang="zh-CN" altLang="en-US" dirty="0"/>
          </a:p>
        </p:txBody>
      </p:sp>
      <p:sp>
        <p:nvSpPr>
          <p:cNvPr id="4" name="灯片编号占位符 3">
            <a:extLst>
              <a:ext uri="{FF2B5EF4-FFF2-40B4-BE49-F238E27FC236}">
                <a16:creationId xmlns:a16="http://schemas.microsoft.com/office/drawing/2014/main" id="{5463031A-411C-76F9-2E48-B918A8C3CC14}"/>
              </a:ext>
            </a:extLst>
          </p:cNvPr>
          <p:cNvSpPr>
            <a:spLocks noGrp="1"/>
          </p:cNvSpPr>
          <p:nvPr>
            <p:ph type="sldNum" sz="quarter" idx="5"/>
          </p:nvPr>
        </p:nvSpPr>
        <p:spPr/>
        <p:txBody>
          <a:bodyPr/>
          <a:lstStyle/>
          <a:p>
            <a:fld id="{44494AD3-81D0-A84A-8537-80FAD38AC068}" type="slidenum">
              <a:rPr kumimoji="1" lang="zh-CN" altLang="en-US" smtClean="0"/>
              <a:t>23</a:t>
            </a:fld>
            <a:endParaRPr kumimoji="1" lang="zh-CN" altLang="en-US"/>
          </a:p>
        </p:txBody>
      </p:sp>
    </p:spTree>
    <p:extLst>
      <p:ext uri="{BB962C8B-B14F-4D97-AF65-F5344CB8AC3E}">
        <p14:creationId xmlns:p14="http://schemas.microsoft.com/office/powerpoint/2010/main" val="1239108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D305C-28AC-35B5-54C3-0EAEBD6C07A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7D470A2-91D2-7A8F-43CB-2F3DF6CF357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93A7564-9913-B4DC-95B9-B360E73184C1}"/>
              </a:ext>
            </a:extLst>
          </p:cNvPr>
          <p:cNvSpPr>
            <a:spLocks noGrp="1"/>
          </p:cNvSpPr>
          <p:nvPr>
            <p:ph type="body" idx="1"/>
          </p:nvPr>
        </p:nvSpPr>
        <p:spPr/>
        <p:txBody>
          <a:bodyPr/>
          <a:lstStyle/>
          <a:p>
            <a:r>
              <a:rPr lang="en-US" altLang="zh-CN" dirty="0"/>
              <a:t>We all know that the flatness of galactic rotation curves introduced us to the concept of dark matter, but some people have tried to explain it by modifying gravity, leads to the </a:t>
            </a:r>
            <a:r>
              <a:rPr kumimoji="1" lang="en-US" altLang="zh-CN" sz="1200" dirty="0" err="1">
                <a:sym typeface="Wingdings" panose="05000000000000000000" pitchFamily="2" charset="2"/>
              </a:rPr>
              <a:t>MOdified</a:t>
            </a:r>
            <a:r>
              <a:rPr kumimoji="1" lang="en-US" altLang="zh-CN" sz="1200" dirty="0">
                <a:sym typeface="Wingdings" panose="05000000000000000000" pitchFamily="2" charset="2"/>
              </a:rPr>
              <a:t> Newtonian Dynamics,</a:t>
            </a:r>
          </a:p>
          <a:p>
            <a:endParaRPr kumimoji="1" lang="en-US" altLang="zh-CN" sz="12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sym typeface="Wingdings" panose="05000000000000000000" pitchFamily="2" charset="2"/>
              </a:rPr>
              <a:t>Also in the early universe, there are also many modified gravity, the first and so far most successful inflation model is based on modified gravity – R</a:t>
            </a:r>
            <a:r>
              <a:rPr kumimoji="1" lang="en-US" altLang="zh-CN" sz="1200" baseline="30000" dirty="0">
                <a:sym typeface="Wingdings" panose="05000000000000000000" pitchFamily="2" charset="2"/>
              </a:rPr>
              <a:t>2</a:t>
            </a:r>
            <a:r>
              <a:rPr kumimoji="1" lang="en-US" altLang="zh-CN" sz="1200" dirty="0">
                <a:sym typeface="Wingdings" panose="05000000000000000000" pitchFamily="2" charset="2"/>
              </a:rPr>
              <a:t> model by </a:t>
            </a:r>
            <a:r>
              <a:rPr kumimoji="1" lang="en-US" altLang="zh-CN" sz="1200" dirty="0" err="1">
                <a:sym typeface="Wingdings" panose="05000000000000000000" pitchFamily="2" charset="2"/>
              </a:rPr>
              <a:t>Starobinsky</a:t>
            </a:r>
            <a:endParaRPr kumimoji="1" lang="en-US" altLang="zh-CN" sz="1200" dirty="0">
              <a:sym typeface="Wingdings" panose="05000000000000000000" pitchFamily="2" charset="2"/>
            </a:endParaRPr>
          </a:p>
          <a:p>
            <a:endParaRPr lang="zh-CN" altLang="en-US" dirty="0"/>
          </a:p>
        </p:txBody>
      </p:sp>
      <p:sp>
        <p:nvSpPr>
          <p:cNvPr id="4" name="灯片编号占位符 3">
            <a:extLst>
              <a:ext uri="{FF2B5EF4-FFF2-40B4-BE49-F238E27FC236}">
                <a16:creationId xmlns:a16="http://schemas.microsoft.com/office/drawing/2014/main" id="{1A47196F-78C4-54B1-A176-0B76A772E4FC}"/>
              </a:ext>
            </a:extLst>
          </p:cNvPr>
          <p:cNvSpPr>
            <a:spLocks noGrp="1"/>
          </p:cNvSpPr>
          <p:nvPr>
            <p:ph type="sldNum" sz="quarter" idx="5"/>
          </p:nvPr>
        </p:nvSpPr>
        <p:spPr/>
        <p:txBody>
          <a:bodyPr/>
          <a:lstStyle/>
          <a:p>
            <a:fld id="{44494AD3-81D0-A84A-8537-80FAD38AC068}" type="slidenum">
              <a:rPr kumimoji="1" lang="zh-CN" altLang="en-US" smtClean="0"/>
              <a:t>24</a:t>
            </a:fld>
            <a:endParaRPr kumimoji="1" lang="zh-CN" altLang="en-US"/>
          </a:p>
        </p:txBody>
      </p:sp>
    </p:spTree>
    <p:extLst>
      <p:ext uri="{BB962C8B-B14F-4D97-AF65-F5344CB8AC3E}">
        <p14:creationId xmlns:p14="http://schemas.microsoft.com/office/powerpoint/2010/main" val="1761453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9CF97-CBAD-CEDA-3CDF-04C19256CE2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74D6369-882D-F19F-6D83-FB455C526FA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CF8F657-7637-4ED0-3616-8AE53E67565E}"/>
              </a:ext>
            </a:extLst>
          </p:cNvPr>
          <p:cNvSpPr>
            <a:spLocks noGrp="1"/>
          </p:cNvSpPr>
          <p:nvPr>
            <p:ph type="body" idx="1"/>
          </p:nvPr>
        </p:nvSpPr>
        <p:spPr/>
        <p:txBody>
          <a:bodyPr/>
          <a:lstStyle/>
          <a:p>
            <a:r>
              <a:rPr lang="en-US" altLang="zh-CN" dirty="0"/>
              <a:t>We all know that the flatness of galactic rotation curves introduced us to the concept of dark matter, but some people have tried to explain it by modifying gravity, leads to the </a:t>
            </a:r>
            <a:r>
              <a:rPr kumimoji="1" lang="en-US" altLang="zh-CN" sz="1200" dirty="0" err="1">
                <a:sym typeface="Wingdings" panose="05000000000000000000" pitchFamily="2" charset="2"/>
              </a:rPr>
              <a:t>MOdified</a:t>
            </a:r>
            <a:r>
              <a:rPr kumimoji="1" lang="en-US" altLang="zh-CN" sz="1200" dirty="0">
                <a:sym typeface="Wingdings" panose="05000000000000000000" pitchFamily="2" charset="2"/>
              </a:rPr>
              <a:t> Newtonian Dynamics,</a:t>
            </a:r>
          </a:p>
          <a:p>
            <a:endParaRPr kumimoji="1" lang="en-US" altLang="zh-CN" sz="12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a:sym typeface="Wingdings" panose="05000000000000000000" pitchFamily="2" charset="2"/>
              </a:rPr>
              <a:t>Also in the early universe, there are also many modified gravity, the first and so far most successful inflation model is based on modified gravity – R</a:t>
            </a:r>
            <a:r>
              <a:rPr kumimoji="1" lang="en-US" altLang="zh-CN" sz="1200" baseline="30000" dirty="0">
                <a:sym typeface="Wingdings" panose="05000000000000000000" pitchFamily="2" charset="2"/>
              </a:rPr>
              <a:t>2</a:t>
            </a:r>
            <a:r>
              <a:rPr kumimoji="1" lang="en-US" altLang="zh-CN" sz="1200" dirty="0">
                <a:sym typeface="Wingdings" panose="05000000000000000000" pitchFamily="2" charset="2"/>
              </a:rPr>
              <a:t> model by </a:t>
            </a:r>
            <a:r>
              <a:rPr kumimoji="1" lang="en-US" altLang="zh-CN" sz="1200" dirty="0" err="1">
                <a:sym typeface="Wingdings" panose="05000000000000000000" pitchFamily="2" charset="2"/>
              </a:rPr>
              <a:t>Starobinsky</a:t>
            </a:r>
            <a:endParaRPr kumimoji="1" lang="en-US" altLang="zh-CN" sz="1200" dirty="0">
              <a:sym typeface="Wingdings" panose="05000000000000000000" pitchFamily="2" charset="2"/>
            </a:endParaRPr>
          </a:p>
          <a:p>
            <a:endParaRPr lang="zh-CN" altLang="en-US" dirty="0"/>
          </a:p>
        </p:txBody>
      </p:sp>
      <p:sp>
        <p:nvSpPr>
          <p:cNvPr id="4" name="灯片编号占位符 3">
            <a:extLst>
              <a:ext uri="{FF2B5EF4-FFF2-40B4-BE49-F238E27FC236}">
                <a16:creationId xmlns:a16="http://schemas.microsoft.com/office/drawing/2014/main" id="{2B0CC31E-E269-17AA-C63B-A803D2C17306}"/>
              </a:ext>
            </a:extLst>
          </p:cNvPr>
          <p:cNvSpPr>
            <a:spLocks noGrp="1"/>
          </p:cNvSpPr>
          <p:nvPr>
            <p:ph type="sldNum" sz="quarter" idx="5"/>
          </p:nvPr>
        </p:nvSpPr>
        <p:spPr/>
        <p:txBody>
          <a:bodyPr/>
          <a:lstStyle/>
          <a:p>
            <a:fld id="{44494AD3-81D0-A84A-8537-80FAD38AC068}" type="slidenum">
              <a:rPr kumimoji="1" lang="zh-CN" altLang="en-US" smtClean="0"/>
              <a:t>25</a:t>
            </a:fld>
            <a:endParaRPr kumimoji="1" lang="zh-CN" altLang="en-US"/>
          </a:p>
        </p:txBody>
      </p:sp>
    </p:spTree>
    <p:extLst>
      <p:ext uri="{BB962C8B-B14F-4D97-AF65-F5344CB8AC3E}">
        <p14:creationId xmlns:p14="http://schemas.microsoft.com/office/powerpoint/2010/main" val="194816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of all, let’s have a brief introduction of dark energy and modified gravity</a:t>
            </a:r>
            <a:endParaRPr lang="zh-CN" altLang="en-US" dirty="0"/>
          </a:p>
        </p:txBody>
      </p:sp>
      <p:sp>
        <p:nvSpPr>
          <p:cNvPr id="4" name="灯片编号占位符 3"/>
          <p:cNvSpPr>
            <a:spLocks noGrp="1"/>
          </p:cNvSpPr>
          <p:nvPr>
            <p:ph type="sldNum" sz="quarter" idx="5"/>
          </p:nvPr>
        </p:nvSpPr>
        <p:spPr/>
        <p:txBody>
          <a:bodyPr/>
          <a:lstStyle/>
          <a:p>
            <a:fld id="{44494AD3-81D0-A84A-8537-80FAD38AC068}" type="slidenum">
              <a:rPr kumimoji="1" lang="zh-CN" altLang="en-US" smtClean="0"/>
              <a:t>2</a:t>
            </a:fld>
            <a:endParaRPr kumimoji="1" lang="zh-CN" altLang="en-US"/>
          </a:p>
        </p:txBody>
      </p:sp>
    </p:spTree>
    <p:extLst>
      <p:ext uri="{BB962C8B-B14F-4D97-AF65-F5344CB8AC3E}">
        <p14:creationId xmlns:p14="http://schemas.microsoft.com/office/powerpoint/2010/main" val="2919328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494AD3-81D0-A84A-8537-80FAD38AC068}" type="slidenum">
              <a:rPr kumimoji="1" lang="zh-CN" altLang="en-US" smtClean="0"/>
              <a:t>26</a:t>
            </a:fld>
            <a:endParaRPr kumimoji="1" lang="zh-CN" altLang="en-US"/>
          </a:p>
        </p:txBody>
      </p:sp>
    </p:spTree>
    <p:extLst>
      <p:ext uri="{BB962C8B-B14F-4D97-AF65-F5344CB8AC3E}">
        <p14:creationId xmlns:p14="http://schemas.microsoft.com/office/powerpoint/2010/main" val="628619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story of dark energy begins from 1998. After Einstein came up with his theory of general relativity, he believed that our universe should be static, so he removed the cosmological constant term from his field equations. But in 1998, astronomers discovered that distant Type </a:t>
            </a:r>
            <a:r>
              <a:rPr lang="en-US" altLang="zh-CN" dirty="0" err="1"/>
              <a:t>Ia</a:t>
            </a:r>
            <a:r>
              <a:rPr lang="en-US" altLang="zh-CN" dirty="0"/>
              <a:t> supernovae (SN </a:t>
            </a:r>
            <a:r>
              <a:rPr lang="en-US" altLang="zh-CN" dirty="0" err="1"/>
              <a:t>Ia</a:t>
            </a:r>
            <a:r>
              <a:rPr lang="en-US" altLang="zh-CN" dirty="0"/>
              <a:t>) were accelerating away at an increasing pace.</a:t>
            </a:r>
            <a:endParaRPr lang="zh-CN" altLang="en-US" dirty="0"/>
          </a:p>
        </p:txBody>
      </p:sp>
      <p:sp>
        <p:nvSpPr>
          <p:cNvPr id="4" name="灯片编号占位符 3"/>
          <p:cNvSpPr>
            <a:spLocks noGrp="1"/>
          </p:cNvSpPr>
          <p:nvPr>
            <p:ph type="sldNum" sz="quarter" idx="5"/>
          </p:nvPr>
        </p:nvSpPr>
        <p:spPr/>
        <p:txBody>
          <a:bodyPr/>
          <a:lstStyle/>
          <a:p>
            <a:fld id="{44494AD3-81D0-A84A-8537-80FAD38AC068}" type="slidenum">
              <a:rPr kumimoji="1" lang="zh-CN" altLang="en-US" smtClean="0"/>
              <a:t>3</a:t>
            </a:fld>
            <a:endParaRPr kumimoji="1" lang="zh-CN" altLang="en-US"/>
          </a:p>
        </p:txBody>
      </p:sp>
    </p:spTree>
    <p:extLst>
      <p:ext uri="{BB962C8B-B14F-4D97-AF65-F5344CB8AC3E}">
        <p14:creationId xmlns:p14="http://schemas.microsoft.com/office/powerpoint/2010/main" val="2633160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With such a shocking observation result, it is natural to wonder how we can explain this phenomenon, or ask what can drive the late-time cosmic acceleration?</a:t>
            </a:r>
          </a:p>
          <a:p>
            <a:r>
              <a:rPr lang="en-US" altLang="zh-CN" dirty="0"/>
              <a:t>To explain the flatness of the galaxy's rotation curve, the concept of dark matter has been introduced to be responsible. Similarly, the concept of dark energy, responsible for such a phenomenon, but the underlying nature remains mysterious.</a:t>
            </a:r>
          </a:p>
          <a:p>
            <a:r>
              <a:rPr lang="en-US" altLang="zh-CN" dirty="0"/>
              <a:t>Surprisingly, cosmological measurements show that only about 5% of our universe is made up of baryonic matter which we are familiar with, while 95% of it is still unknown. We call it dark universe! And for the dark universe, dark energy accounts for the vast majority, accounting for 70% of the total matter content of our universe.</a:t>
            </a:r>
          </a:p>
          <a:p>
            <a:r>
              <a:rPr lang="en-US" altLang="zh-CN" dirty="0"/>
              <a:t>So understanding the physical meaning of dark energy is really important to our understanding of the universe we live in.</a:t>
            </a:r>
            <a:endParaRPr lang="zh-CN" altLang="en-US" dirty="0"/>
          </a:p>
        </p:txBody>
      </p:sp>
      <p:sp>
        <p:nvSpPr>
          <p:cNvPr id="4" name="灯片编号占位符 3"/>
          <p:cNvSpPr>
            <a:spLocks noGrp="1"/>
          </p:cNvSpPr>
          <p:nvPr>
            <p:ph type="sldNum" sz="quarter" idx="5"/>
          </p:nvPr>
        </p:nvSpPr>
        <p:spPr/>
        <p:txBody>
          <a:bodyPr/>
          <a:lstStyle/>
          <a:p>
            <a:fld id="{44494AD3-81D0-A84A-8537-80FAD38AC068}" type="slidenum">
              <a:rPr kumimoji="1" lang="zh-CN" altLang="en-US" smtClean="0"/>
              <a:t>4</a:t>
            </a:fld>
            <a:endParaRPr kumimoji="1" lang="zh-CN" altLang="en-US"/>
          </a:p>
        </p:txBody>
      </p:sp>
    </p:spTree>
    <p:extLst>
      <p:ext uri="{BB962C8B-B14F-4D97-AF65-F5344CB8AC3E}">
        <p14:creationId xmlns:p14="http://schemas.microsoft.com/office/powerpoint/2010/main" val="24255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57988-DD7A-431A-4765-6A05D50782E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332DC91-4ECF-6B1C-9E8C-F9518AB8CAA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E432FB5-6556-CF61-A89B-EC83ABCED7D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4D3C5B9-6B27-7AB2-F9D1-ABB32BC54DB4}"/>
              </a:ext>
            </a:extLst>
          </p:cNvPr>
          <p:cNvSpPr>
            <a:spLocks noGrp="1"/>
          </p:cNvSpPr>
          <p:nvPr>
            <p:ph type="sldNum" sz="quarter" idx="5"/>
          </p:nvPr>
        </p:nvSpPr>
        <p:spPr/>
        <p:txBody>
          <a:bodyPr/>
          <a:lstStyle/>
          <a:p>
            <a:fld id="{44494AD3-81D0-A84A-8537-80FAD38AC068}" type="slidenum">
              <a:rPr kumimoji="1" lang="zh-CN" altLang="en-US" smtClean="0"/>
              <a:t>5</a:t>
            </a:fld>
            <a:endParaRPr kumimoji="1" lang="zh-CN" altLang="en-US"/>
          </a:p>
        </p:txBody>
      </p:sp>
    </p:spTree>
    <p:extLst>
      <p:ext uri="{BB962C8B-B14F-4D97-AF65-F5344CB8AC3E}">
        <p14:creationId xmlns:p14="http://schemas.microsoft.com/office/powerpoint/2010/main" val="138908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EBC2D-354A-C4F8-4668-3C51647725B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73E6E96-851D-0890-5FED-B6AC0F49213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46C0C1F-E425-3937-E9C6-5738A00B1BD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B231F99-20FA-C69E-7E72-5BAD83277232}"/>
              </a:ext>
            </a:extLst>
          </p:cNvPr>
          <p:cNvSpPr>
            <a:spLocks noGrp="1"/>
          </p:cNvSpPr>
          <p:nvPr>
            <p:ph type="sldNum" sz="quarter" idx="5"/>
          </p:nvPr>
        </p:nvSpPr>
        <p:spPr/>
        <p:txBody>
          <a:bodyPr/>
          <a:lstStyle/>
          <a:p>
            <a:fld id="{44494AD3-81D0-A84A-8537-80FAD38AC068}" type="slidenum">
              <a:rPr kumimoji="1" lang="zh-CN" altLang="en-US" smtClean="0"/>
              <a:t>6</a:t>
            </a:fld>
            <a:endParaRPr kumimoji="1" lang="zh-CN" altLang="en-US"/>
          </a:p>
        </p:txBody>
      </p:sp>
    </p:spTree>
    <p:extLst>
      <p:ext uri="{BB962C8B-B14F-4D97-AF65-F5344CB8AC3E}">
        <p14:creationId xmlns:p14="http://schemas.microsoft.com/office/powerpoint/2010/main" val="2228427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order to classify different models of dark energy, we introduce an important parameter describing the dynamics of dark energy, the equation-of-state parameter of dark energy w, defined by the ration of pressure to energy density.</a:t>
            </a:r>
          </a:p>
          <a:p>
            <a:r>
              <a:rPr lang="en-US" altLang="zh-CN" dirty="0"/>
              <a:t>We can use a simply parametrization of w called CPL parametrization which is first introduced by </a:t>
            </a:r>
            <a:r>
              <a:rPr lang="en-US" altLang="zh-CN" dirty="0" err="1"/>
              <a:t>Chevallier</a:t>
            </a:r>
            <a:r>
              <a:rPr lang="en-US" altLang="zh-CN" dirty="0"/>
              <a:t>, </a:t>
            </a:r>
            <a:r>
              <a:rPr lang="en-US" altLang="zh-CN" dirty="0" err="1"/>
              <a:t>Polarski</a:t>
            </a:r>
            <a:r>
              <a:rPr lang="en-US" altLang="zh-CN" dirty="0"/>
              <a:t> and Linder. W0 </a:t>
            </a:r>
            <a:r>
              <a:rPr lang="en-US" altLang="zh-CN" dirty="0" err="1"/>
              <a:t>reprents</a:t>
            </a:r>
            <a:r>
              <a:rPr lang="en-US" altLang="zh-CN" dirty="0"/>
              <a:t> the value of w at current time, while for a=0, w= w0+w1.</a:t>
            </a:r>
          </a:p>
          <a:p>
            <a:endParaRPr lang="en-US" altLang="zh-CN" dirty="0"/>
          </a:p>
          <a:p>
            <a:r>
              <a:rPr lang="en-US" altLang="zh-CN" dirty="0"/>
              <a:t>If the dark energy is a cosmological constant, w=-1 is a constant. Together with non-relativistic cold dark matter leads to the modern standard cosmology model LCDM.</a:t>
            </a:r>
          </a:p>
          <a:p>
            <a:endParaRPr lang="en-US" altLang="zh-CN" dirty="0"/>
          </a:p>
          <a:p>
            <a:r>
              <a:rPr lang="en-US" altLang="zh-CN" dirty="0"/>
              <a:t>From the parametrization, the parameter space of w0, w1 can be divided into six different regions, represents three or four different characteristic of dark energy.</a:t>
            </a:r>
          </a:p>
          <a:p>
            <a:endParaRPr lang="en-US" altLang="zh-CN" dirty="0"/>
          </a:p>
          <a:p>
            <a:r>
              <a:rPr lang="en-US" altLang="zh-CN" dirty="0"/>
              <a:t>It is worth noting that this is just a classification based on the phenomenology of dark energy</a:t>
            </a:r>
          </a:p>
          <a:p>
            <a:r>
              <a:rPr lang="en-US" altLang="zh-CN" dirty="0"/>
              <a:t>Through the reconstruction of the </a:t>
            </a:r>
            <a:r>
              <a:rPr lang="en-US" altLang="zh-CN" dirty="0" err="1"/>
              <a:t>EoS</a:t>
            </a:r>
            <a:r>
              <a:rPr lang="en-US" altLang="zh-CN" dirty="0"/>
              <a:t> parameters of dark energy, professor Zhao </a:t>
            </a:r>
            <a:r>
              <a:rPr lang="en-US" altLang="zh-CN" dirty="0" err="1"/>
              <a:t>Gongbo</a:t>
            </a:r>
            <a:r>
              <a:rPr lang="en-US" altLang="zh-CN" dirty="0"/>
              <a:t> found that the evolution of dark energy showed dynamic behavior, which posed a huge challenge to the cosmological constant dark energy, and the confidence of this dynamic dark energy is becoming higher and higher with the accuracy of the observation data</a:t>
            </a:r>
          </a:p>
        </p:txBody>
      </p:sp>
      <p:sp>
        <p:nvSpPr>
          <p:cNvPr id="4" name="灯片编号占位符 3"/>
          <p:cNvSpPr>
            <a:spLocks noGrp="1"/>
          </p:cNvSpPr>
          <p:nvPr>
            <p:ph type="sldNum" sz="quarter" idx="5"/>
          </p:nvPr>
        </p:nvSpPr>
        <p:spPr/>
        <p:txBody>
          <a:bodyPr/>
          <a:lstStyle/>
          <a:p>
            <a:fld id="{44494AD3-81D0-A84A-8537-80FAD38AC068}" type="slidenum">
              <a:rPr kumimoji="1" lang="zh-CN" altLang="en-US" smtClean="0"/>
              <a:t>7</a:t>
            </a:fld>
            <a:endParaRPr kumimoji="1" lang="zh-CN" altLang="en-US"/>
          </a:p>
        </p:txBody>
      </p:sp>
    </p:spTree>
    <p:extLst>
      <p:ext uri="{BB962C8B-B14F-4D97-AF65-F5344CB8AC3E}">
        <p14:creationId xmlns:p14="http://schemas.microsoft.com/office/powerpoint/2010/main" val="998027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494AD3-81D0-A84A-8537-80FAD38AC068}" type="slidenum">
              <a:rPr kumimoji="1" lang="zh-CN" altLang="en-US" smtClean="0"/>
              <a:t>8</a:t>
            </a:fld>
            <a:endParaRPr kumimoji="1" lang="zh-CN" altLang="en-US"/>
          </a:p>
        </p:txBody>
      </p:sp>
    </p:spTree>
    <p:extLst>
      <p:ext uri="{BB962C8B-B14F-4D97-AF65-F5344CB8AC3E}">
        <p14:creationId xmlns:p14="http://schemas.microsoft.com/office/powerpoint/2010/main" val="2993510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3F5C2-2443-7AAA-D87F-5B87EBAC3BC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FBF0029-0A8E-02E9-E44D-950E1C3563F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D0F079F-568D-AA10-EEF5-48E31628F0F9}"/>
              </a:ext>
            </a:extLst>
          </p:cNvPr>
          <p:cNvSpPr>
            <a:spLocks noGrp="1"/>
          </p:cNvSpPr>
          <p:nvPr>
            <p:ph type="body" idx="1"/>
          </p:nvPr>
        </p:nvSpPr>
        <p:spPr/>
        <p:txBody>
          <a:bodyPr/>
          <a:lstStyle/>
          <a:p>
            <a:r>
              <a:rPr lang="en-US" altLang="zh-CN" dirty="0"/>
              <a:t>Our goal is to form a predictive distribution of y given x.</a:t>
            </a:r>
            <a:r>
              <a:rPr lang="zh-CN" altLang="en-US" dirty="0"/>
              <a:t> </a:t>
            </a:r>
            <a:r>
              <a:rPr lang="en-US" altLang="zh-CN" dirty="0"/>
              <a:t>That</a:t>
            </a:r>
            <a:r>
              <a:rPr lang="zh-CN" altLang="en-US" dirty="0"/>
              <a:t> </a:t>
            </a:r>
            <a:r>
              <a:rPr lang="en-US" altLang="zh-CN" dirty="0"/>
              <a:t>means I want something where if I plug in an x value, it will give me a distribution over y.</a:t>
            </a:r>
          </a:p>
          <a:p>
            <a:endParaRPr lang="en-US" altLang="zh-CN" dirty="0"/>
          </a:p>
          <a:p>
            <a:r>
              <a:rPr lang="en-US" altLang="zh-CN" dirty="0"/>
              <a:t>If we consider linear regression, that is we fit a line and then estimate the remaining noise variance which gives us a predictive distribution. The problem is this is missing an important source of uncertainty the uncertainty in the line.</a:t>
            </a:r>
          </a:p>
          <a:p>
            <a:r>
              <a:rPr lang="en-US" altLang="zh-CN" dirty="0"/>
              <a:t>How to capture this, our idea is to use Bayesian linear regression.</a:t>
            </a:r>
          </a:p>
          <a:p>
            <a:endParaRPr lang="en-US" altLang="zh-CN" dirty="0"/>
          </a:p>
          <a:p>
            <a:r>
              <a:rPr lang="en-US" altLang="zh-CN" dirty="0"/>
              <a:t>Prior sample, we can use bayes theorem to update our model such that it produces samples that agree with our data. Then we gat the posterior samples. Now we can apply a noise variance to each sample, then to get the final result. </a:t>
            </a:r>
          </a:p>
        </p:txBody>
      </p:sp>
      <p:sp>
        <p:nvSpPr>
          <p:cNvPr id="4" name="灯片编号占位符 3">
            <a:extLst>
              <a:ext uri="{FF2B5EF4-FFF2-40B4-BE49-F238E27FC236}">
                <a16:creationId xmlns:a16="http://schemas.microsoft.com/office/drawing/2014/main" id="{54EF5008-30F0-602F-8935-EAA27DC3D540}"/>
              </a:ext>
            </a:extLst>
          </p:cNvPr>
          <p:cNvSpPr>
            <a:spLocks noGrp="1"/>
          </p:cNvSpPr>
          <p:nvPr>
            <p:ph type="sldNum" sz="quarter" idx="5"/>
          </p:nvPr>
        </p:nvSpPr>
        <p:spPr/>
        <p:txBody>
          <a:bodyPr/>
          <a:lstStyle/>
          <a:p>
            <a:fld id="{44494AD3-81D0-A84A-8537-80FAD38AC068}" type="slidenum">
              <a:rPr kumimoji="1" lang="zh-CN" altLang="en-US" smtClean="0"/>
              <a:t>9</a:t>
            </a:fld>
            <a:endParaRPr kumimoji="1" lang="zh-CN" altLang="en-US"/>
          </a:p>
        </p:txBody>
      </p:sp>
    </p:spTree>
    <p:extLst>
      <p:ext uri="{BB962C8B-B14F-4D97-AF65-F5344CB8AC3E}">
        <p14:creationId xmlns:p14="http://schemas.microsoft.com/office/powerpoint/2010/main" val="143314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F3D2BA4-8D13-4BC7-8FDA-CFAA5862AEF5}" type="datetimeFigureOut">
              <a:rPr lang="zh-CN" altLang="en-US" smtClean="0"/>
              <a:t>2025/4/25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DFB6ED-5D84-44EF-A02D-230C1B186F2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F3D2BA4-8D13-4BC7-8FDA-CFAA5862AEF5}" type="datetimeFigureOut">
              <a:rPr lang="zh-CN" altLang="en-US" smtClean="0"/>
              <a:t>2025/4/25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DFB6ED-5D84-44EF-A02D-230C1B186F2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F3D2BA4-8D13-4BC7-8FDA-CFAA5862AEF5}" type="datetimeFigureOut">
              <a:rPr lang="zh-CN" altLang="en-US" smtClean="0"/>
              <a:t>2025/4/25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DFB6ED-5D84-44EF-A02D-230C1B186F2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F3D2BA4-8D13-4BC7-8FDA-CFAA5862AEF5}" type="datetimeFigureOut">
              <a:rPr lang="zh-CN" altLang="en-US" smtClean="0"/>
              <a:t>2025/4/25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DFB6ED-5D84-44EF-A02D-230C1B186F2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9F3D2BA4-8D13-4BC7-8FDA-CFAA5862AEF5}" type="datetimeFigureOut">
              <a:rPr lang="zh-CN" altLang="en-US" smtClean="0"/>
              <a:t>2025/4/25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8DFB6ED-5D84-44EF-A02D-230C1B186F2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9F3D2BA4-8D13-4BC7-8FDA-CFAA5862AEF5}" type="datetimeFigureOut">
              <a:rPr lang="zh-CN" altLang="en-US" smtClean="0"/>
              <a:t>2025/4/25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8DFB6ED-5D84-44EF-A02D-230C1B186F2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9F3D2BA4-8D13-4BC7-8FDA-CFAA5862AEF5}" type="datetimeFigureOut">
              <a:rPr lang="zh-CN" altLang="en-US" smtClean="0"/>
              <a:t>2025/4/25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8DFB6ED-5D84-44EF-A02D-230C1B186F2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F3D2BA4-8D13-4BC7-8FDA-CFAA5862AEF5}" type="datetimeFigureOut">
              <a:rPr lang="zh-CN" altLang="en-US" smtClean="0"/>
              <a:t>2025/4/25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8DFB6ED-5D84-44EF-A02D-230C1B186F2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D2BA4-8D13-4BC7-8FDA-CFAA5862AEF5}" type="datetimeFigureOut">
              <a:rPr lang="zh-CN" altLang="en-US" smtClean="0"/>
              <a:t>2025/4/25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8DFB6ED-5D84-44EF-A02D-230C1B186F2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9F3D2BA4-8D13-4BC7-8FDA-CFAA5862AEF5}" type="datetimeFigureOut">
              <a:rPr lang="zh-CN" altLang="en-US" smtClean="0"/>
              <a:t>2025/4/25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8DFB6ED-5D84-44EF-A02D-230C1B186F2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9F3D2BA4-8D13-4BC7-8FDA-CFAA5862AEF5}" type="datetimeFigureOut">
              <a:rPr lang="zh-CN" altLang="en-US" smtClean="0"/>
              <a:t>2025/4/25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8DFB6ED-5D84-44EF-A02D-230C1B186F2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D2BA4-8D13-4BC7-8FDA-CFAA5862AEF5}" type="datetimeFigureOut">
              <a:rPr lang="zh-CN" altLang="en-US" smtClean="0"/>
              <a:t>2025/4/25</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FB6ED-5D84-44EF-A02D-230C1B186F2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1084347"/>
            <a:ext cx="9144000" cy="2241837"/>
          </a:xfrm>
        </p:spPr>
        <p:txBody>
          <a:bodyPr anchor="ctr">
            <a:noAutofit/>
          </a:bodyPr>
          <a:lstStyle/>
          <a:p>
            <a:pPr>
              <a:lnSpc>
                <a:spcPct val="100000"/>
              </a:lnSpc>
            </a:pPr>
            <a:r>
              <a:rPr lang="en-US" sz="3500" b="1" dirty="0">
                <a:solidFill>
                  <a:srgbClr val="0070C0"/>
                </a:solidFill>
                <a:latin typeface="+mn-lt"/>
              </a:rPr>
              <a:t>Modified gravity realizations of quintom dark energy</a:t>
            </a:r>
            <a:endParaRPr lang="zh-CN" altLang="en-US" sz="3500" b="1" dirty="0">
              <a:solidFill>
                <a:srgbClr val="0070C0"/>
              </a:solidFill>
              <a:latin typeface="+mn-lt"/>
            </a:endParaRPr>
          </a:p>
        </p:txBody>
      </p:sp>
      <p:sp>
        <p:nvSpPr>
          <p:cNvPr id="5" name="Text Box 2"/>
          <p:cNvSpPr txBox="1">
            <a:spLocks noChangeArrowheads="1"/>
          </p:cNvSpPr>
          <p:nvPr/>
        </p:nvSpPr>
        <p:spPr bwMode="auto">
          <a:xfrm>
            <a:off x="0" y="3472013"/>
            <a:ext cx="9144000" cy="2201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ts val="800"/>
              </a:spcBef>
              <a:buSzPct val="60000"/>
              <a:buFontTx/>
              <a:buNone/>
              <a:defRPr/>
            </a:pPr>
            <a:r>
              <a:rPr lang="en-US" altLang="el-GR" sz="3500" b="1" dirty="0">
                <a:solidFill>
                  <a:srgbClr val="002060"/>
                </a:solidFill>
                <a:ea typeface="WenQuanYi Micro Hei"/>
                <a:cs typeface="WenQuanYi Micro Hei"/>
              </a:rPr>
              <a:t>Y</a:t>
            </a:r>
            <a:r>
              <a:rPr lang="en-US" altLang="zh-CN" sz="3500" b="1" dirty="0">
                <a:solidFill>
                  <a:srgbClr val="002060"/>
                </a:solidFill>
                <a:ea typeface="WenQuanYi Micro Hei"/>
                <a:cs typeface="WenQuanYi Micro Hei"/>
              </a:rPr>
              <a:t>u-Hang Yang</a:t>
            </a:r>
            <a:r>
              <a:rPr lang="en-US" altLang="el-GR" sz="3500" b="1" dirty="0">
                <a:solidFill>
                  <a:srgbClr val="002060"/>
                </a:solidFill>
                <a:ea typeface="WenQuanYi Micro Hei"/>
                <a:cs typeface="WenQuanYi Micro Hei"/>
              </a:rPr>
              <a:t> </a:t>
            </a:r>
            <a:endParaRPr lang="en-US" altLang="el-GR" sz="2500" dirty="0">
              <a:solidFill>
                <a:srgbClr val="595959"/>
              </a:solidFill>
              <a:ea typeface="WenQuanYi Micro Hei"/>
              <a:cs typeface="WenQuanYi Micro Hei"/>
            </a:endParaRPr>
          </a:p>
          <a:p>
            <a:pPr algn="ctr">
              <a:spcBef>
                <a:spcPts val="800"/>
              </a:spcBef>
              <a:buSzPct val="60000"/>
              <a:buNone/>
              <a:defRPr/>
            </a:pPr>
            <a:r>
              <a:rPr lang="en-US" altLang="el-GR" sz="2500" dirty="0">
                <a:solidFill>
                  <a:srgbClr val="595959"/>
                </a:solidFill>
                <a:ea typeface="WenQuanYi Micro Hei"/>
                <a:cs typeface="WenQuanYi Micro Hei"/>
                <a:sym typeface="+mn-ea"/>
              </a:rPr>
              <a:t>Apr 2</a:t>
            </a:r>
            <a:r>
              <a:rPr lang="en-US" altLang="zh-CN" sz="2500" dirty="0">
                <a:solidFill>
                  <a:srgbClr val="595959"/>
                </a:solidFill>
                <a:ea typeface="WenQuanYi Micro Hei"/>
                <a:cs typeface="WenQuanYi Micro Hei"/>
                <a:sym typeface="+mn-ea"/>
              </a:rPr>
              <a:t>5</a:t>
            </a:r>
            <a:r>
              <a:rPr lang="en-US" altLang="el-GR" sz="2500" baseline="30000" dirty="0">
                <a:solidFill>
                  <a:srgbClr val="595959"/>
                </a:solidFill>
                <a:ea typeface="WenQuanYi Micro Hei"/>
                <a:cs typeface="WenQuanYi Micro Hei"/>
                <a:sym typeface="+mn-ea"/>
              </a:rPr>
              <a:t>th</a:t>
            </a:r>
            <a:r>
              <a:rPr lang="en-US" altLang="el-GR" sz="2500" dirty="0">
                <a:solidFill>
                  <a:srgbClr val="595959"/>
                </a:solidFill>
                <a:ea typeface="WenQuanYi Micro Hei"/>
                <a:cs typeface="WenQuanYi Micro Hei"/>
                <a:sym typeface="+mn-ea"/>
              </a:rPr>
              <a:t> 20</a:t>
            </a:r>
            <a:r>
              <a:rPr lang="en-US" altLang="zh-CN" sz="2500" dirty="0">
                <a:solidFill>
                  <a:srgbClr val="595959"/>
                </a:solidFill>
                <a:ea typeface="WenQuanYi Micro Hei"/>
                <a:cs typeface="WenQuanYi Micro Hei"/>
                <a:sym typeface="+mn-ea"/>
              </a:rPr>
              <a:t>25</a:t>
            </a:r>
            <a:endParaRPr lang="en-US" altLang="el-GR" sz="2500" dirty="0">
              <a:solidFill>
                <a:srgbClr val="595959"/>
              </a:solidFill>
              <a:ea typeface="WenQuanYi Micro Hei"/>
              <a:cs typeface="WenQuanYi Micro Hei"/>
            </a:endParaRPr>
          </a:p>
          <a:p>
            <a:pPr algn="ctr">
              <a:spcBef>
                <a:spcPts val="800"/>
              </a:spcBef>
              <a:buSzPct val="60000"/>
              <a:buNone/>
              <a:defRPr/>
            </a:pPr>
            <a:r>
              <a:rPr lang="en-US" altLang="zh-CN" sz="2500" dirty="0">
                <a:solidFill>
                  <a:srgbClr val="595959"/>
                </a:solidFill>
                <a:ea typeface="WenQuanYi Micro Hei"/>
                <a:cs typeface="WenQuanYi Micro Hei"/>
              </a:rPr>
              <a:t>@</a:t>
            </a:r>
            <a:r>
              <a:rPr lang="en-US" altLang="el-GR" sz="2500" dirty="0">
                <a:solidFill>
                  <a:srgbClr val="595959"/>
                </a:solidFill>
                <a:ea typeface="WenQuanYi Micro Hei"/>
                <a:cs typeface="WenQuanYi Micro Hei"/>
              </a:rPr>
              <a:t> EFTGC, HIAS, Hangzhou, China</a:t>
            </a:r>
          </a:p>
          <a:p>
            <a:pPr algn="ctr">
              <a:spcBef>
                <a:spcPts val="800"/>
              </a:spcBef>
              <a:buSzPct val="60000"/>
              <a:buNone/>
              <a:defRPr/>
            </a:pPr>
            <a:r>
              <a:rPr lang="en-US" altLang="zh-CN" sz="2000" b="1" dirty="0">
                <a:solidFill>
                  <a:srgbClr val="595959"/>
                </a:solidFill>
                <a:ea typeface="WenQuanYi Micro Hei"/>
                <a:cs typeface="WenQuanYi Micro Hei"/>
              </a:rPr>
              <a:t>Based on 2404.19437 (</a:t>
            </a:r>
            <a:r>
              <a:rPr lang="en-US" altLang="zh-CN" sz="2000" b="1" dirty="0" err="1">
                <a:solidFill>
                  <a:srgbClr val="595959"/>
                </a:solidFill>
                <a:ea typeface="WenQuanYi Micro Hei"/>
                <a:cs typeface="WenQuanYi Micro Hei"/>
              </a:rPr>
              <a:t>Sci.Bull</a:t>
            </a:r>
            <a:r>
              <a:rPr lang="en-US" altLang="zh-CN" sz="2000" b="1" dirty="0">
                <a:solidFill>
                  <a:srgbClr val="595959"/>
                </a:solidFill>
                <a:ea typeface="WenQuanYi Micro Hei"/>
                <a:cs typeface="WenQuanYi Micro Hei"/>
              </a:rPr>
              <a:t>), 2501.18336, 2504.06784</a:t>
            </a:r>
          </a:p>
          <a:p>
            <a:pPr algn="ctr">
              <a:spcBef>
                <a:spcPts val="800"/>
              </a:spcBef>
              <a:buSzPct val="60000"/>
              <a:buNone/>
              <a:defRPr/>
            </a:pPr>
            <a:endParaRPr lang="en-US" altLang="zh-CN" sz="2000" b="1" dirty="0">
              <a:solidFill>
                <a:srgbClr val="595959"/>
              </a:solidFill>
              <a:ea typeface="WenQuanYi Micro Hei"/>
              <a:cs typeface="WenQuanYi Micro Hei"/>
            </a:endParaRPr>
          </a:p>
          <a:p>
            <a:pPr algn="ctr">
              <a:spcBef>
                <a:spcPts val="800"/>
              </a:spcBef>
              <a:buSzPct val="60000"/>
              <a:buNone/>
              <a:defRPr/>
            </a:pPr>
            <a:r>
              <a:rPr lang="en-US" altLang="zh-CN" sz="1800" dirty="0">
                <a:solidFill>
                  <a:srgbClr val="595959"/>
                </a:solidFill>
                <a:ea typeface="WenQuanYi Micro Hei"/>
                <a:cs typeface="WenQuanYi Micro Hei"/>
              </a:rPr>
              <a:t>Collaborator: Xin Ren, Qingqing Wang, Yi-Fu Cai and Emmanuel N. Saridakis</a:t>
            </a:r>
          </a:p>
        </p:txBody>
      </p:sp>
      <p:sp>
        <p:nvSpPr>
          <p:cNvPr id="6" name="Rectangle 3"/>
          <p:cNvSpPr>
            <a:spLocks noChangeArrowheads="1"/>
          </p:cNvSpPr>
          <p:nvPr/>
        </p:nvSpPr>
        <p:spPr bwMode="auto">
          <a:xfrm>
            <a:off x="0" y="6204959"/>
            <a:ext cx="9144000" cy="653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nchorCtr="1"/>
          <a:lstStyle>
            <a:lvl1pPr defTabSz="4572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Calibri" panose="020F0502020204030204" pitchFamily="34" charset="0"/>
                <a:ea typeface="宋体" panose="02010600030101010101" pitchFamily="2" charset="-122"/>
              </a:defRPr>
            </a:lvl1pPr>
            <a:lvl2pPr marL="742950" indent="-285750" defTabSz="4572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alibri" panose="020F0502020204030204" pitchFamily="34" charset="0"/>
                <a:ea typeface="宋体" panose="02010600030101010101" pitchFamily="2" charset="-122"/>
              </a:defRPr>
            </a:lvl2pPr>
            <a:lvl3pPr marL="1143000" indent="-228600" defTabSz="4572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libri" panose="020F0502020204030204" pitchFamily="34" charset="0"/>
                <a:ea typeface="宋体" panose="02010600030101010101" pitchFamily="2" charset="-122"/>
              </a:defRPr>
            </a:lvl3pPr>
            <a:lvl4pPr marL="1600200" indent="-228600" defTabSz="4572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ea typeface="宋体" panose="02010600030101010101" pitchFamily="2" charset="-122"/>
              </a:defRPr>
            </a:lvl4pPr>
            <a:lvl5pPr marL="2057400" indent="-228600" defTabSz="457200">
              <a:spcBef>
                <a:spcPct val="20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200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ea typeface="宋体" panose="02010600030101010101" pitchFamily="2" charset="-122"/>
              </a:defRPr>
            </a:lvl9pPr>
          </a:lstStyle>
          <a:p>
            <a:pPr algn="ctr">
              <a:spcBef>
                <a:spcPts val="350"/>
              </a:spcBef>
              <a:buSzPct val="75000"/>
              <a:buNone/>
              <a:defRPr/>
            </a:pPr>
            <a:r>
              <a:rPr lang="en-US" altLang="el-GR" sz="1800" dirty="0">
                <a:solidFill>
                  <a:srgbClr val="002060"/>
                </a:solidFill>
              </a:rPr>
              <a:t>University of Science and Technology of China</a:t>
            </a:r>
          </a:p>
        </p:txBody>
      </p:sp>
      <p:grpSp>
        <p:nvGrpSpPr>
          <p:cNvPr id="4" name="组合 3"/>
          <p:cNvGrpSpPr/>
          <p:nvPr/>
        </p:nvGrpSpPr>
        <p:grpSpPr>
          <a:xfrm>
            <a:off x="2482197" y="89238"/>
            <a:ext cx="4179606" cy="504000"/>
            <a:chOff x="2900246" y="76189"/>
            <a:chExt cx="4083890" cy="50400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0246" y="76189"/>
              <a:ext cx="490547" cy="504000"/>
            </a:xfrm>
            <a:prstGeom prst="rect">
              <a:avLst/>
            </a:prstGeom>
          </p:spPr>
        </p:pic>
        <p:pic>
          <p:nvPicPr>
            <p:cNvPr id="12" name="图片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3589" y="76189"/>
              <a:ext cx="490547" cy="504000"/>
            </a:xfrm>
            <a:prstGeom prst="rect">
              <a:avLst/>
            </a:prstGeom>
          </p:spPr>
        </p:pic>
        <p:pic>
          <p:nvPicPr>
            <p:cNvPr id="13" name="图片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0793" y="77168"/>
              <a:ext cx="3102797" cy="50302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Non-parametric approach to w(z)</a:t>
            </a:r>
          </a:p>
        </p:txBody>
      </p:sp>
      <p:pic>
        <p:nvPicPr>
          <p:cNvPr id="2" name="Picture 1">
            <a:extLst>
              <a:ext uri="{FF2B5EF4-FFF2-40B4-BE49-F238E27FC236}">
                <a16:creationId xmlns:a16="http://schemas.microsoft.com/office/drawing/2014/main" id="{B5862958-14F3-CB54-ACB7-D1E5A110F2CC}"/>
              </a:ext>
            </a:extLst>
          </p:cNvPr>
          <p:cNvPicPr>
            <a:picLocks noChangeAspect="1"/>
          </p:cNvPicPr>
          <p:nvPr/>
        </p:nvPicPr>
        <p:blipFill>
          <a:blip r:embed="rId3"/>
          <a:stretch>
            <a:fillRect/>
          </a:stretch>
        </p:blipFill>
        <p:spPr>
          <a:xfrm>
            <a:off x="521150" y="807523"/>
            <a:ext cx="8101699" cy="431673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D0453B8-F535-3214-6137-97A212453BAF}"/>
                  </a:ext>
                </a:extLst>
              </p:cNvPr>
              <p:cNvSpPr txBox="1"/>
              <p:nvPr/>
            </p:nvSpPr>
            <p:spPr>
              <a:xfrm>
                <a:off x="521150" y="5072896"/>
                <a:ext cx="8316099" cy="1785104"/>
              </a:xfrm>
              <a:prstGeom prst="rect">
                <a:avLst/>
              </a:prstGeom>
              <a:noFill/>
            </p:spPr>
            <p:txBody>
              <a:bodyPr wrap="square" rtlCol="0">
                <a:spAutoFit/>
              </a:bodyPr>
              <a:lstStyle/>
              <a:p>
                <a:r>
                  <a:rPr lang="en-US" sz="2200" dirty="0"/>
                  <a:t>Concerning  </a:t>
                </a:r>
                <a14:m>
                  <m:oMath xmlns:m="http://schemas.openxmlformats.org/officeDocument/2006/math">
                    <m:r>
                      <a:rPr lang="en-US" sz="2200" b="0" i="1" smtClean="0">
                        <a:latin typeface="Cambria Math" panose="02040503050406030204" pitchFamily="18" charset="0"/>
                      </a:rPr>
                      <m:t>𝑤</m:t>
                    </m:r>
                    <m:r>
                      <a:rPr lang="en-US" sz="2200" b="0" i="1" smtClean="0">
                        <a:latin typeface="Cambria Math" panose="02040503050406030204" pitchFamily="18" charset="0"/>
                      </a:rPr>
                      <m:t>(</m:t>
                    </m:r>
                    <m:r>
                      <a:rPr lang="en-US" sz="2200" b="0" i="1" smtClean="0">
                        <a:latin typeface="Cambria Math" panose="02040503050406030204" pitchFamily="18" charset="0"/>
                      </a:rPr>
                      <m:t>𝑧</m:t>
                    </m:r>
                    <m:r>
                      <a:rPr lang="en-US" sz="2200" b="0" i="1" smtClean="0">
                        <a:latin typeface="Cambria Math" panose="02040503050406030204" pitchFamily="18" charset="0"/>
                      </a:rPr>
                      <m:t>)</m:t>
                    </m:r>
                  </m:oMath>
                </a14:m>
                <a:r>
                  <a:rPr lang="en-US" sz="2200" dirty="0"/>
                  <a:t>, we can see that it always crosses -1 from below, thus experiencing the </a:t>
                </a:r>
                <a:r>
                  <a:rPr lang="en-US" sz="2200" dirty="0">
                    <a:solidFill>
                      <a:srgbClr val="FF0000"/>
                    </a:solidFill>
                  </a:rPr>
                  <a:t>quintom-B</a:t>
                </a:r>
                <a:r>
                  <a:rPr lang="en-US" sz="2200" dirty="0">
                    <a:solidFill>
                      <a:srgbClr val="0070C0"/>
                    </a:solidFill>
                  </a:rPr>
                  <a:t> </a:t>
                </a:r>
                <a:r>
                  <a:rPr lang="en-US" sz="2200" dirty="0"/>
                  <a:t>behavior. </a:t>
                </a:r>
              </a:p>
              <a:p>
                <a:endParaRPr lang="en-US" sz="2200" dirty="0"/>
              </a:p>
              <a:p>
                <a:r>
                  <a:rPr lang="en-US" sz="2200" dirty="0"/>
                  <a:t>For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𝑓</m:t>
                        </m:r>
                      </m:e>
                      <m:sub>
                        <m:r>
                          <a:rPr lang="en-US" sz="2200" b="0" i="1" smtClean="0">
                            <a:latin typeface="Cambria Math" panose="02040503050406030204" pitchFamily="18" charset="0"/>
                          </a:rPr>
                          <m:t>𝑑𝑒</m:t>
                        </m:r>
                      </m:sub>
                    </m:sSub>
                    <m:d>
                      <m:dPr>
                        <m:ctrlPr>
                          <a:rPr lang="en-US" sz="2200" b="0" i="1" smtClean="0">
                            <a:latin typeface="Cambria Math" panose="02040503050406030204" pitchFamily="18" charset="0"/>
                          </a:rPr>
                        </m:ctrlPr>
                      </m:dPr>
                      <m:e>
                        <m:r>
                          <a:rPr lang="en-US" sz="2200" b="0" i="1" smtClean="0">
                            <a:latin typeface="Cambria Math" panose="02040503050406030204" pitchFamily="18" charset="0"/>
                          </a:rPr>
                          <m:t>𝑧</m:t>
                        </m:r>
                      </m:e>
                    </m:d>
                  </m:oMath>
                </a14:m>
                <a:r>
                  <a:rPr lang="en-US" sz="2200" dirty="0"/>
                  <a:t>, the normalized energy density, we find that it tends to decrease with increasing redshift, remaining </a:t>
                </a:r>
                <a:r>
                  <a:rPr lang="en-US" sz="2200" dirty="0">
                    <a:solidFill>
                      <a:srgbClr val="FF0000"/>
                    </a:solidFill>
                  </a:rPr>
                  <a:t>always positive</a:t>
                </a:r>
                <a:r>
                  <a:rPr lang="en-US" sz="2200" dirty="0"/>
                  <a:t>.</a:t>
                </a:r>
                <a:endParaRPr lang="en-CN" sz="2200" dirty="0"/>
              </a:p>
            </p:txBody>
          </p:sp>
        </mc:Choice>
        <mc:Fallback xmlns="">
          <p:sp>
            <p:nvSpPr>
              <p:cNvPr id="3" name="TextBox 2">
                <a:extLst>
                  <a:ext uri="{FF2B5EF4-FFF2-40B4-BE49-F238E27FC236}">
                    <a16:creationId xmlns:a16="http://schemas.microsoft.com/office/drawing/2014/main" id="{CD0453B8-F535-3214-6137-97A212453BAF}"/>
                  </a:ext>
                </a:extLst>
              </p:cNvPr>
              <p:cNvSpPr txBox="1">
                <a:spLocks noRot="1" noChangeAspect="1" noMove="1" noResize="1" noEditPoints="1" noAdjustHandles="1" noChangeArrowheads="1" noChangeShapeType="1" noTextEdit="1"/>
              </p:cNvSpPr>
              <p:nvPr/>
            </p:nvSpPr>
            <p:spPr>
              <a:xfrm>
                <a:off x="521150" y="5072896"/>
                <a:ext cx="8316099" cy="1785104"/>
              </a:xfrm>
              <a:prstGeom prst="rect">
                <a:avLst/>
              </a:prstGeom>
              <a:blipFill>
                <a:blip r:embed="rId4"/>
                <a:stretch>
                  <a:fillRect l="-762" t="-2128" r="-1372" b="-6383"/>
                </a:stretch>
              </a:blipFill>
            </p:spPr>
            <p:txBody>
              <a:bodyPr/>
              <a:lstStyle/>
              <a:p>
                <a:r>
                  <a:rPr lang="en-CN">
                    <a:noFill/>
                  </a:rPr>
                  <a:t> </a:t>
                </a:r>
              </a:p>
            </p:txBody>
          </p:sp>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63691"/>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No-Go Theorem</a:t>
            </a:r>
          </a:p>
        </p:txBody>
      </p:sp>
      <p:cxnSp>
        <p:nvCxnSpPr>
          <p:cNvPr id="5" name="直线连接符 4"/>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213755" y="907925"/>
            <a:ext cx="8743431" cy="5312223"/>
          </a:xfrm>
          <a:prstGeom prst="rect">
            <a:avLst/>
          </a:prstGeom>
          <a:noFill/>
        </p:spPr>
        <p:txBody>
          <a:bodyPr wrap="square" rtlCol="0">
            <a:spAutoFit/>
          </a:bodyPr>
          <a:lstStyle/>
          <a:p>
            <a:pPr>
              <a:lnSpc>
                <a:spcPct val="120000"/>
              </a:lnSpc>
            </a:pPr>
            <a:r>
              <a:rPr kumimoji="1" lang="en-US" altLang="zh-CN" sz="2200" b="1" dirty="0">
                <a:solidFill>
                  <a:srgbClr val="FF0000"/>
                </a:solidFill>
                <a:sym typeface="Wingdings" panose="05000000000000000000" pitchFamily="2" charset="2"/>
              </a:rPr>
              <a:t>No-Go</a:t>
            </a:r>
            <a:r>
              <a:rPr kumimoji="1" lang="en-US" altLang="zh-CN" sz="2200" b="1" dirty="0">
                <a:sym typeface="Wingdings" panose="05000000000000000000" pitchFamily="2" charset="2"/>
              </a:rPr>
              <a:t> theorem: </a:t>
            </a:r>
          </a:p>
          <a:p>
            <a:pPr>
              <a:lnSpc>
                <a:spcPct val="120000"/>
              </a:lnSpc>
            </a:pPr>
            <a:r>
              <a:rPr kumimoji="1" lang="en-US" altLang="zh-CN" sz="2000" dirty="0">
                <a:sym typeface="Wingdings" panose="05000000000000000000" pitchFamily="2" charset="2"/>
              </a:rPr>
              <a:t>For theories of dark energy in the 3+1 dimensional FRW universe described by a </a:t>
            </a:r>
            <a:r>
              <a:rPr kumimoji="1" lang="en-US" altLang="zh-CN" sz="2000" dirty="0">
                <a:solidFill>
                  <a:srgbClr val="0070C0"/>
                </a:solidFill>
                <a:sym typeface="Wingdings" panose="05000000000000000000" pitchFamily="2" charset="2"/>
              </a:rPr>
              <a:t>single perfect fluid </a:t>
            </a:r>
            <a:r>
              <a:rPr kumimoji="1" lang="en-US" altLang="zh-CN" sz="2000" dirty="0">
                <a:sym typeface="Wingdings" panose="05000000000000000000" pitchFamily="2" charset="2"/>
              </a:rPr>
              <a:t>or a </a:t>
            </a:r>
            <a:r>
              <a:rPr kumimoji="1" lang="en-US" altLang="zh-CN" sz="2000" dirty="0">
                <a:solidFill>
                  <a:srgbClr val="0070C0"/>
                </a:solidFill>
                <a:sym typeface="Wingdings" panose="05000000000000000000" pitchFamily="2" charset="2"/>
              </a:rPr>
              <a:t>single scalar field </a:t>
            </a:r>
            <a:r>
              <a:rPr kumimoji="1" lang="en-US" altLang="zh-CN" sz="2000" dirty="0">
                <a:sym typeface="Wingdings" panose="05000000000000000000" pitchFamily="2" charset="2"/>
              </a:rPr>
              <a:t>with a generic K-essence </a:t>
            </a:r>
            <a:r>
              <a:rPr kumimoji="1" lang="en-US" altLang="zh-CN" sz="2000" dirty="0" err="1">
                <a:sym typeface="Wingdings" panose="05000000000000000000" pitchFamily="2" charset="2"/>
              </a:rPr>
              <a:t>Lagrangian</a:t>
            </a:r>
            <a:r>
              <a:rPr kumimoji="1" lang="en-US" altLang="zh-CN" sz="2000" dirty="0">
                <a:sym typeface="Wingdings" panose="05000000000000000000" pitchFamily="2" charset="2"/>
              </a:rPr>
              <a:t>, which minimally couples to GR, its equation-of-state parameter cannot cross over the cosmological constant boundary/phantom divide. </a:t>
            </a:r>
          </a:p>
          <a:p>
            <a:pPr>
              <a:lnSpc>
                <a:spcPct val="120000"/>
              </a:lnSpc>
            </a:pPr>
            <a:endParaRPr kumimoji="1" lang="en-US" altLang="zh-CN" sz="2000" dirty="0">
              <a:sym typeface="Wingdings" panose="05000000000000000000" pitchFamily="2" charset="2"/>
            </a:endParaRPr>
          </a:p>
          <a:p>
            <a:pPr>
              <a:lnSpc>
                <a:spcPct val="120000"/>
              </a:lnSpc>
            </a:pPr>
            <a:r>
              <a:rPr kumimoji="1" lang="en-US" altLang="zh-CN" sz="2200" b="1" dirty="0">
                <a:sym typeface="Wingdings" panose="05000000000000000000" pitchFamily="2" charset="2"/>
              </a:rPr>
              <a:t>Key points to the proof: </a:t>
            </a:r>
          </a:p>
          <a:p>
            <a:pPr marL="177800" indent="-177800">
              <a:lnSpc>
                <a:spcPct val="120000"/>
              </a:lnSpc>
              <a:buFont typeface="Arial" panose="020B0604020202020204" pitchFamily="34" charset="0"/>
              <a:buChar char="•"/>
            </a:pPr>
            <a:r>
              <a:rPr kumimoji="1" lang="en-CA" altLang="zh-CN" sz="2000" dirty="0">
                <a:sym typeface="Wingdings" panose="05000000000000000000" pitchFamily="2" charset="2"/>
              </a:rPr>
              <a:t>For a single perfect fluid, the sound speed square becomes divergent when w=-1 crossing occurs</a:t>
            </a:r>
          </a:p>
          <a:p>
            <a:pPr>
              <a:lnSpc>
                <a:spcPct val="120000"/>
              </a:lnSpc>
            </a:pPr>
            <a:endParaRPr kumimoji="1" lang="en-CA" altLang="zh-CN" sz="2000" dirty="0">
              <a:sym typeface="Wingdings" panose="05000000000000000000" pitchFamily="2" charset="2"/>
            </a:endParaRPr>
          </a:p>
          <a:p>
            <a:pPr marL="177800" indent="-177800">
              <a:lnSpc>
                <a:spcPct val="120000"/>
              </a:lnSpc>
              <a:buFont typeface="Arial" panose="020B0604020202020204" pitchFamily="34" charset="0"/>
              <a:buChar char="•"/>
            </a:pPr>
            <a:r>
              <a:rPr kumimoji="1" lang="en-CA" altLang="zh-CN" sz="2000" dirty="0">
                <a:sym typeface="Wingdings" panose="05000000000000000000" pitchFamily="2" charset="2"/>
              </a:rPr>
              <a:t>For a single scalar field, there is a general dispersion relation for perturbations, which also becomes divergent when w=-1 crossing occurs</a:t>
            </a:r>
            <a:endParaRPr kumimoji="1" lang="en-US" altLang="zh-CN" sz="2000" dirty="0">
              <a:sym typeface="Wingdings" panose="05000000000000000000" pitchFamily="2" charset="2"/>
            </a:endParaRPr>
          </a:p>
          <a:p>
            <a:pPr>
              <a:lnSpc>
                <a:spcPct val="120000"/>
              </a:lnSpc>
            </a:pPr>
            <a:endParaRPr kumimoji="1" lang="en-US" altLang="zh-CN" sz="2000" dirty="0">
              <a:sym typeface="Wingdings" panose="05000000000000000000" pitchFamily="2" charset="2"/>
            </a:endParaRPr>
          </a:p>
          <a:p>
            <a:pPr>
              <a:lnSpc>
                <a:spcPct val="120000"/>
              </a:lnSpc>
            </a:pPr>
            <a:endParaRPr kumimoji="1" lang="en-US" altLang="zh-CN" sz="2000" dirty="0">
              <a:sym typeface="Wingdings" panose="05000000000000000000" pitchFamily="2" charset="2"/>
            </a:endParaRPr>
          </a:p>
        </p:txBody>
      </p:sp>
      <p:sp>
        <p:nvSpPr>
          <p:cNvPr id="8" name="矩形 7"/>
          <p:cNvSpPr/>
          <p:nvPr/>
        </p:nvSpPr>
        <p:spPr>
          <a:xfrm>
            <a:off x="5864532" y="2733039"/>
            <a:ext cx="2857501" cy="830997"/>
          </a:xfrm>
          <a:prstGeom prst="rect">
            <a:avLst/>
          </a:prstGeom>
          <a:ln>
            <a:solidFill>
              <a:schemeClr val="tx1"/>
            </a:solidFill>
          </a:ln>
        </p:spPr>
        <p:txBody>
          <a:bodyPr wrap="square">
            <a:spAutoFit/>
          </a:bodyPr>
          <a:lstStyle/>
          <a:p>
            <a:r>
              <a:rPr lang="en-US" altLang="zh-CN" sz="1600" b="1" i="1" dirty="0">
                <a:latin typeface="Calibri" panose="020F0502020204030204" pitchFamily="34" charset="0"/>
                <a:cs typeface="Calibri" panose="020F0502020204030204" pitchFamily="34" charset="0"/>
              </a:rPr>
              <a:t>CYF</a:t>
            </a:r>
            <a:r>
              <a:rPr lang="en-US" altLang="zh-CN" sz="1600" dirty="0">
                <a:latin typeface="Calibri" panose="020F0502020204030204" pitchFamily="34" charset="0"/>
                <a:cs typeface="Calibri" panose="020F0502020204030204" pitchFamily="34" charset="0"/>
              </a:rPr>
              <a:t>, et al., </a:t>
            </a:r>
            <a:r>
              <a:rPr lang="en-US" altLang="zh-CN" sz="1600" dirty="0" err="1">
                <a:latin typeface="Calibri" panose="020F0502020204030204" pitchFamily="34" charset="0"/>
                <a:cs typeface="Calibri" panose="020F0502020204030204" pitchFamily="34" charset="0"/>
              </a:rPr>
              <a:t>Phys.Rept</a:t>
            </a:r>
            <a:r>
              <a:rPr lang="en-US" altLang="zh-CN" sz="1600" dirty="0">
                <a:latin typeface="Calibri" panose="020F0502020204030204" pitchFamily="34" charset="0"/>
                <a:cs typeface="Calibri" panose="020F0502020204030204" pitchFamily="34" charset="0"/>
              </a:rPr>
              <a:t>. 2010; </a:t>
            </a:r>
          </a:p>
          <a:p>
            <a:r>
              <a:rPr lang="en-US" altLang="zh-CN" sz="1600" dirty="0">
                <a:latin typeface="Calibri" panose="020F0502020204030204" pitchFamily="34" charset="0"/>
                <a:cs typeface="Calibri" panose="020F0502020204030204" pitchFamily="34" charset="0"/>
              </a:rPr>
              <a:t>Feng, et al., 2005; </a:t>
            </a:r>
            <a:r>
              <a:rPr lang="en-US" altLang="zh-CN" sz="1600" dirty="0" err="1">
                <a:latin typeface="Calibri" panose="020F0502020204030204" pitchFamily="34" charset="0"/>
                <a:cs typeface="Calibri" panose="020F0502020204030204" pitchFamily="34" charset="0"/>
              </a:rPr>
              <a:t>Vikman</a:t>
            </a:r>
            <a:r>
              <a:rPr lang="en-US" altLang="zh-CN" sz="1600" dirty="0">
                <a:latin typeface="Calibri" panose="020F0502020204030204" pitchFamily="34" charset="0"/>
                <a:cs typeface="Calibri" panose="020F0502020204030204" pitchFamily="34" charset="0"/>
              </a:rPr>
              <a:t>, 2005;</a:t>
            </a:r>
          </a:p>
          <a:p>
            <a:r>
              <a:rPr lang="en-US" altLang="zh-CN" sz="1600" dirty="0">
                <a:latin typeface="Calibri" panose="020F0502020204030204" pitchFamily="34" charset="0"/>
                <a:cs typeface="Calibri" panose="020F0502020204030204" pitchFamily="34" charset="0"/>
              </a:rPr>
              <a:t>Hu, 2005; Xia, </a:t>
            </a:r>
            <a:r>
              <a:rPr lang="en-US" altLang="zh-CN" sz="1600" b="1" i="1" dirty="0">
                <a:latin typeface="Calibri" panose="020F0502020204030204" pitchFamily="34" charset="0"/>
                <a:cs typeface="Calibri" panose="020F0502020204030204" pitchFamily="34" charset="0"/>
              </a:rPr>
              <a:t>CYF</a:t>
            </a:r>
            <a:r>
              <a:rPr lang="en-US" altLang="zh-CN" sz="1600" dirty="0">
                <a:latin typeface="Calibri" panose="020F0502020204030204" pitchFamily="34" charset="0"/>
                <a:cs typeface="Calibri" panose="020F0502020204030204" pitchFamily="34" charset="0"/>
              </a:rPr>
              <a:t>, et al., 2008</a:t>
            </a:r>
            <a:endParaRPr lang="zh-CN" altLang="en-US" sz="1600" dirty="0">
              <a:latin typeface="Calibri" panose="020F0502020204030204" pitchFamily="34" charset="0"/>
              <a:cs typeface="Calibri" panose="020F0502020204030204" pitchFamily="34" charset="0"/>
            </a:endParaRPr>
          </a:p>
        </p:txBody>
      </p:sp>
      <p:pic>
        <p:nvPicPr>
          <p:cNvPr id="9"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6982" y="5482674"/>
            <a:ext cx="14351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4352" y="4143331"/>
            <a:ext cx="2320873"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11526" y="5482674"/>
            <a:ext cx="15652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Model Buildings</a:t>
            </a:r>
          </a:p>
        </p:txBody>
      </p:sp>
      <p:cxnSp>
        <p:nvCxnSpPr>
          <p:cNvPr id="5" name="直线连接符 4"/>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213755" y="1014251"/>
            <a:ext cx="8716489" cy="4534190"/>
          </a:xfrm>
          <a:prstGeom prst="rect">
            <a:avLst/>
          </a:prstGeom>
          <a:noFill/>
        </p:spPr>
        <p:txBody>
          <a:bodyPr wrap="square" rtlCol="0">
            <a:spAutoFit/>
          </a:bodyPr>
          <a:lstStyle/>
          <a:p>
            <a:pPr>
              <a:lnSpc>
                <a:spcPct val="120000"/>
              </a:lnSpc>
            </a:pPr>
            <a:r>
              <a:rPr kumimoji="1" lang="en-US" altLang="zh-CN" sz="2200" dirty="0">
                <a:sym typeface="Wingdings" panose="05000000000000000000" pitchFamily="2" charset="2"/>
              </a:rPr>
              <a:t>The Key: To realize the dynamics of w=-1 crossing over, one ought to break at least one condition presented in the No-Go theorem for dark energy.</a:t>
            </a:r>
          </a:p>
          <a:p>
            <a:pPr>
              <a:lnSpc>
                <a:spcPct val="120000"/>
              </a:lnSpc>
            </a:pPr>
            <a:endParaRPr kumimoji="1" lang="en-US" altLang="zh-CN" sz="2200" dirty="0">
              <a:sym typeface="Wingdings" panose="05000000000000000000" pitchFamily="2" charset="2"/>
            </a:endParaRPr>
          </a:p>
          <a:p>
            <a:pPr>
              <a:lnSpc>
                <a:spcPct val="120000"/>
              </a:lnSpc>
            </a:pPr>
            <a:r>
              <a:rPr kumimoji="1" lang="en-US" altLang="zh-CN" sz="2200" dirty="0">
                <a:sym typeface="Wingdings" panose="05000000000000000000" pitchFamily="2" charset="2"/>
              </a:rPr>
              <a:t>Models: </a:t>
            </a:r>
          </a:p>
          <a:p>
            <a:pPr marL="635000" lvl="1" indent="-177800">
              <a:lnSpc>
                <a:spcPct val="120000"/>
              </a:lnSpc>
              <a:buFont typeface="Arial" panose="020B0604020202020204" pitchFamily="34" charset="0"/>
              <a:buChar char="•"/>
            </a:pPr>
            <a:r>
              <a:rPr kumimoji="1" lang="en-CA" altLang="zh-CN" sz="2200" dirty="0">
                <a:sym typeface="Wingdings" panose="05000000000000000000" pitchFamily="2" charset="2"/>
              </a:rPr>
              <a:t>Gauss-Bonnet Modified gravity – Cai, Zhang, Wang, CTP 2005</a:t>
            </a:r>
          </a:p>
          <a:p>
            <a:pPr marL="635000" lvl="1" indent="-177800">
              <a:lnSpc>
                <a:spcPct val="120000"/>
              </a:lnSpc>
              <a:buFont typeface="Arial" panose="020B0604020202020204" pitchFamily="34" charset="0"/>
              <a:buChar char="•"/>
            </a:pPr>
            <a:r>
              <a:rPr kumimoji="1" lang="en-CA" altLang="zh-CN" sz="2200" dirty="0">
                <a:sym typeface="Wingdings" panose="05000000000000000000" pitchFamily="2" charset="2"/>
              </a:rPr>
              <a:t>Yang-Mills model – Zhao, Zhang, CQG 2006</a:t>
            </a:r>
          </a:p>
          <a:p>
            <a:pPr marL="635000" lvl="1" indent="-177800">
              <a:lnSpc>
                <a:spcPct val="120000"/>
              </a:lnSpc>
              <a:buFont typeface="Arial" panose="020B0604020202020204" pitchFamily="34" charset="0"/>
              <a:buChar char="•"/>
            </a:pPr>
            <a:r>
              <a:rPr kumimoji="1" lang="en-CA" altLang="zh-CN" sz="2200" dirty="0">
                <a:sym typeface="Wingdings" panose="05000000000000000000" pitchFamily="2" charset="2"/>
              </a:rPr>
              <a:t>DGP brane-world – Zhang, Zhu, PRD 2007</a:t>
            </a:r>
          </a:p>
          <a:p>
            <a:pPr marL="635000" lvl="1" indent="-177800">
              <a:lnSpc>
                <a:spcPct val="120000"/>
              </a:lnSpc>
              <a:buFont typeface="Arial" panose="020B0604020202020204" pitchFamily="34" charset="0"/>
              <a:buChar char="•"/>
            </a:pPr>
            <a:r>
              <a:rPr kumimoji="1" lang="en-CA" altLang="zh-CN" sz="2200" dirty="0">
                <a:sym typeface="Wingdings" panose="05000000000000000000" pitchFamily="2" charset="2"/>
              </a:rPr>
              <a:t>Interacting DE – Wang, et al., PLB 2005; RPP 2016</a:t>
            </a:r>
          </a:p>
          <a:p>
            <a:pPr marL="635000" lvl="1" indent="-177800">
              <a:lnSpc>
                <a:spcPct val="120000"/>
              </a:lnSpc>
              <a:buFont typeface="Arial" panose="020B0604020202020204" pitchFamily="34" charset="0"/>
              <a:buChar char="•"/>
            </a:pPr>
            <a:r>
              <a:rPr kumimoji="1" lang="en-CA" altLang="zh-CN" sz="2200" dirty="0">
                <a:sym typeface="Wingdings" panose="05000000000000000000" pitchFamily="2" charset="2"/>
              </a:rPr>
              <a:t>Effective </a:t>
            </a:r>
            <a:r>
              <a:rPr kumimoji="1" lang="en-CA" altLang="zh-CN" sz="2200" dirty="0" err="1">
                <a:sym typeface="Wingdings" panose="05000000000000000000" pitchFamily="2" charset="2"/>
              </a:rPr>
              <a:t>Lagrangian</a:t>
            </a:r>
            <a:r>
              <a:rPr kumimoji="1" lang="en-CA" altLang="zh-CN" sz="2200" dirty="0">
                <a:sym typeface="Wingdings" panose="05000000000000000000" pitchFamily="2" charset="2"/>
              </a:rPr>
              <a:t> – </a:t>
            </a:r>
            <a:r>
              <a:rPr kumimoji="1" lang="en-CA" altLang="zh-CN" sz="2200" b="1" i="1" dirty="0">
                <a:sym typeface="Wingdings" panose="05000000000000000000" pitchFamily="2" charset="2"/>
              </a:rPr>
              <a:t>CYF</a:t>
            </a:r>
            <a:r>
              <a:rPr kumimoji="1" lang="en-CA" altLang="zh-CN" sz="2200" dirty="0">
                <a:sym typeface="Wingdings" panose="05000000000000000000" pitchFamily="2" charset="2"/>
              </a:rPr>
              <a:t>, et al., PLB 2007; CQG 2008</a:t>
            </a:r>
          </a:p>
          <a:p>
            <a:pPr marL="635000" lvl="1" indent="-177800">
              <a:lnSpc>
                <a:spcPct val="120000"/>
              </a:lnSpc>
              <a:buFont typeface="Arial" panose="020B0604020202020204" pitchFamily="34" charset="0"/>
              <a:buChar char="•"/>
            </a:pPr>
            <a:r>
              <a:rPr kumimoji="1" lang="en-CA" altLang="zh-CN" sz="2200" dirty="0" err="1">
                <a:sym typeface="Wingdings" panose="05000000000000000000" pitchFamily="2" charset="2"/>
              </a:rPr>
              <a:t>Horndeski</a:t>
            </a:r>
            <a:r>
              <a:rPr kumimoji="1" lang="en-CA" altLang="zh-CN" sz="2200" dirty="0">
                <a:sym typeface="Wingdings" panose="05000000000000000000" pitchFamily="2" charset="2"/>
              </a:rPr>
              <a:t> DE – Matsumoto, PRD 2018</a:t>
            </a:r>
            <a:r>
              <a:rPr kumimoji="1" lang="en-CA" altLang="zh-CN" sz="2200" dirty="0">
                <a:solidFill>
                  <a:srgbClr val="FF0000"/>
                </a:solidFill>
                <a:sym typeface="Wingdings" panose="05000000000000000000" pitchFamily="2" charset="2"/>
              </a:rPr>
              <a:t> </a:t>
            </a:r>
          </a:p>
          <a:p>
            <a:pPr marL="635000" lvl="1" indent="-177800">
              <a:lnSpc>
                <a:spcPct val="120000"/>
              </a:lnSpc>
              <a:buFont typeface="Arial" panose="020B0604020202020204" pitchFamily="34" charset="0"/>
              <a:buChar char="•"/>
            </a:pPr>
            <a:r>
              <a:rPr kumimoji="1" lang="en-CA" altLang="zh-CN" sz="2200" dirty="0">
                <a:sym typeface="Wingdings" panose="05000000000000000000" pitchFamily="2" charset="2"/>
              </a:rPr>
              <a:t>……</a:t>
            </a:r>
          </a:p>
        </p:txBody>
      </p:sp>
      <p:sp>
        <p:nvSpPr>
          <p:cNvPr id="3" name="文本框 2">
            <a:extLst>
              <a:ext uri="{FF2B5EF4-FFF2-40B4-BE49-F238E27FC236}">
                <a16:creationId xmlns:a16="http://schemas.microsoft.com/office/drawing/2014/main" id="{D27C8333-D941-3023-8D4C-FD6148557370}"/>
              </a:ext>
            </a:extLst>
          </p:cNvPr>
          <p:cNvSpPr txBox="1"/>
          <p:nvPr/>
        </p:nvSpPr>
        <p:spPr>
          <a:xfrm>
            <a:off x="2941982" y="5856541"/>
            <a:ext cx="3260034" cy="461665"/>
          </a:xfrm>
          <a:prstGeom prst="rect">
            <a:avLst/>
          </a:prstGeom>
          <a:noFill/>
        </p:spPr>
        <p:txBody>
          <a:bodyPr wrap="square">
            <a:spAutoFit/>
          </a:bodyPr>
          <a:lstStyle/>
          <a:p>
            <a:r>
              <a:rPr kumimoji="1" lang="en-CA" altLang="zh-CN" sz="2400" b="1" dirty="0">
                <a:solidFill>
                  <a:srgbClr val="FF0000"/>
                </a:solidFill>
                <a:sym typeface="Wingdings" panose="05000000000000000000" pitchFamily="2" charset="2"/>
              </a:rPr>
              <a:t>Modified gravity theory</a:t>
            </a:r>
            <a:endParaRPr lang="zh-CN" altLang="en-US" sz="24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How many MGs</a:t>
            </a:r>
          </a:p>
        </p:txBody>
      </p:sp>
      <p:pic>
        <p:nvPicPr>
          <p:cNvPr id="5" name="图片 4">
            <a:extLst>
              <a:ext uri="{FF2B5EF4-FFF2-40B4-BE49-F238E27FC236}">
                <a16:creationId xmlns:a16="http://schemas.microsoft.com/office/drawing/2014/main" id="{36700BEA-F87F-D288-3A48-491382C8FB56}"/>
              </a:ext>
            </a:extLst>
          </p:cNvPr>
          <p:cNvPicPr>
            <a:picLocks noChangeAspect="1"/>
          </p:cNvPicPr>
          <p:nvPr/>
        </p:nvPicPr>
        <p:blipFill>
          <a:blip r:embed="rId2"/>
          <a:stretch>
            <a:fillRect/>
          </a:stretch>
        </p:blipFill>
        <p:spPr>
          <a:xfrm>
            <a:off x="81714" y="1584616"/>
            <a:ext cx="4549343" cy="1911992"/>
          </a:xfrm>
          <a:prstGeom prst="rect">
            <a:avLst/>
          </a:prstGeom>
        </p:spPr>
      </p:pic>
      <p:pic>
        <p:nvPicPr>
          <p:cNvPr id="11" name="图片 10">
            <a:extLst>
              <a:ext uri="{FF2B5EF4-FFF2-40B4-BE49-F238E27FC236}">
                <a16:creationId xmlns:a16="http://schemas.microsoft.com/office/drawing/2014/main" id="{B27DA8ED-D507-3BFD-5079-648A4656BBD3}"/>
              </a:ext>
            </a:extLst>
          </p:cNvPr>
          <p:cNvPicPr>
            <a:picLocks noChangeAspect="1"/>
          </p:cNvPicPr>
          <p:nvPr/>
        </p:nvPicPr>
        <p:blipFill>
          <a:blip r:embed="rId3"/>
          <a:stretch>
            <a:fillRect/>
          </a:stretch>
        </p:blipFill>
        <p:spPr>
          <a:xfrm>
            <a:off x="81713" y="4297451"/>
            <a:ext cx="4913073" cy="1798581"/>
          </a:xfrm>
          <a:prstGeom prst="rect">
            <a:avLst/>
          </a:prstGeom>
        </p:spPr>
      </p:pic>
      <p:pic>
        <p:nvPicPr>
          <p:cNvPr id="13" name="图片 12">
            <a:extLst>
              <a:ext uri="{FF2B5EF4-FFF2-40B4-BE49-F238E27FC236}">
                <a16:creationId xmlns:a16="http://schemas.microsoft.com/office/drawing/2014/main" id="{0604618B-99D7-92D4-42D5-2BABF71A6D50}"/>
              </a:ext>
            </a:extLst>
          </p:cNvPr>
          <p:cNvPicPr>
            <a:picLocks noChangeAspect="1"/>
          </p:cNvPicPr>
          <p:nvPr/>
        </p:nvPicPr>
        <p:blipFill>
          <a:blip r:embed="rId4"/>
          <a:stretch>
            <a:fillRect/>
          </a:stretch>
        </p:blipFill>
        <p:spPr>
          <a:xfrm>
            <a:off x="4986097" y="4120183"/>
            <a:ext cx="3924765" cy="1954046"/>
          </a:xfrm>
          <a:prstGeom prst="rect">
            <a:avLst/>
          </a:prstGeom>
        </p:spPr>
      </p:pic>
      <p:pic>
        <p:nvPicPr>
          <p:cNvPr id="15" name="图片 14">
            <a:extLst>
              <a:ext uri="{FF2B5EF4-FFF2-40B4-BE49-F238E27FC236}">
                <a16:creationId xmlns:a16="http://schemas.microsoft.com/office/drawing/2014/main" id="{86DF5674-4FEB-9386-E05F-5EDAAC524D78}"/>
              </a:ext>
            </a:extLst>
          </p:cNvPr>
          <p:cNvPicPr>
            <a:picLocks noChangeAspect="1"/>
          </p:cNvPicPr>
          <p:nvPr/>
        </p:nvPicPr>
        <p:blipFill>
          <a:blip r:embed="rId5"/>
          <a:stretch>
            <a:fillRect/>
          </a:stretch>
        </p:blipFill>
        <p:spPr>
          <a:xfrm>
            <a:off x="4752961" y="1233314"/>
            <a:ext cx="4391039" cy="2614596"/>
          </a:xfrm>
          <a:prstGeom prst="rect">
            <a:avLst/>
          </a:prstGeom>
        </p:spPr>
      </p:pic>
      <p:sp>
        <p:nvSpPr>
          <p:cNvPr id="16" name="矩形 15">
            <a:extLst>
              <a:ext uri="{FF2B5EF4-FFF2-40B4-BE49-F238E27FC236}">
                <a16:creationId xmlns:a16="http://schemas.microsoft.com/office/drawing/2014/main" id="{2F1FE0B8-FA89-CCAE-FE33-410C0ED19059}"/>
              </a:ext>
            </a:extLst>
          </p:cNvPr>
          <p:cNvSpPr/>
          <p:nvPr/>
        </p:nvSpPr>
        <p:spPr>
          <a:xfrm>
            <a:off x="2694039" y="2428568"/>
            <a:ext cx="658761" cy="3244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12FF166E-1086-F193-2256-385BF9D97369}"/>
              </a:ext>
            </a:extLst>
          </p:cNvPr>
          <p:cNvSpPr/>
          <p:nvPr/>
        </p:nvSpPr>
        <p:spPr>
          <a:xfrm>
            <a:off x="4327336" y="4647507"/>
            <a:ext cx="658761" cy="3244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3FDE830-00EE-BD7A-0623-AB08E6137149}"/>
              </a:ext>
            </a:extLst>
          </p:cNvPr>
          <p:cNvSpPr/>
          <p:nvPr/>
        </p:nvSpPr>
        <p:spPr>
          <a:xfrm>
            <a:off x="4327336" y="5034509"/>
            <a:ext cx="658761" cy="3244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65EB9B3F-A7B8-E2C2-629A-FB5160E80CA0}"/>
              </a:ext>
            </a:extLst>
          </p:cNvPr>
          <p:cNvSpPr txBox="1"/>
          <p:nvPr/>
        </p:nvSpPr>
        <p:spPr>
          <a:xfrm>
            <a:off x="3480176" y="3553159"/>
            <a:ext cx="2545569" cy="430887"/>
          </a:xfrm>
          <a:prstGeom prst="rect">
            <a:avLst/>
          </a:prstGeom>
          <a:noFill/>
        </p:spPr>
        <p:txBody>
          <a:bodyPr wrap="none" rtlCol="0">
            <a:spAutoFit/>
          </a:bodyPr>
          <a:lstStyle/>
          <a:p>
            <a:r>
              <a:rPr lang="en-US" altLang="zh-CN" sz="2200" dirty="0">
                <a:solidFill>
                  <a:srgbClr val="FF0000"/>
                </a:solidFill>
              </a:rPr>
              <a:t>Metric-Affine gravity</a:t>
            </a:r>
            <a:endParaRPr lang="zh-CN" altLang="en-US" sz="2200" dirty="0">
              <a:solidFill>
                <a:srgbClr val="FF0000"/>
              </a:solidFill>
            </a:endParaRPr>
          </a:p>
        </p:txBody>
      </p:sp>
      <p:sp>
        <p:nvSpPr>
          <p:cNvPr id="2" name="矩形 1">
            <a:extLst>
              <a:ext uri="{FF2B5EF4-FFF2-40B4-BE49-F238E27FC236}">
                <a16:creationId xmlns:a16="http://schemas.microsoft.com/office/drawing/2014/main" id="{9E752652-0707-3C04-2F48-DA717B049C74}"/>
              </a:ext>
            </a:extLst>
          </p:cNvPr>
          <p:cNvSpPr/>
          <p:nvPr/>
        </p:nvSpPr>
        <p:spPr>
          <a:xfrm>
            <a:off x="109511" y="1014916"/>
            <a:ext cx="3054999" cy="338554"/>
          </a:xfrm>
          <a:prstGeom prst="rect">
            <a:avLst/>
          </a:prstGeom>
          <a:ln>
            <a:solidFill>
              <a:schemeClr val="tx1"/>
            </a:solidFill>
          </a:ln>
        </p:spPr>
        <p:txBody>
          <a:bodyPr wrap="square">
            <a:spAutoFit/>
          </a:bodyPr>
          <a:lstStyle/>
          <a:p>
            <a:r>
              <a:rPr lang="en-US" altLang="zh-CN" sz="1600" dirty="0">
                <a:latin typeface="Calibri" panose="020F0502020204030204" pitchFamily="34" charset="0"/>
                <a:cs typeface="Calibri" panose="020F0502020204030204" pitchFamily="34" charset="0"/>
              </a:rPr>
              <a:t>Emmanuel N. </a:t>
            </a:r>
            <a:r>
              <a:rPr lang="en-US" altLang="zh-CN" sz="1600" dirty="0" err="1">
                <a:latin typeface="Calibri" panose="020F0502020204030204" pitchFamily="34" charset="0"/>
                <a:cs typeface="Calibri" panose="020F0502020204030204" pitchFamily="34" charset="0"/>
              </a:rPr>
              <a:t>Saridakis</a:t>
            </a:r>
            <a:r>
              <a:rPr lang="en-US" altLang="zh-CN" sz="1600" dirty="0">
                <a:latin typeface="Calibri" panose="020F0502020204030204" pitchFamily="34" charset="0"/>
                <a:cs typeface="Calibri" panose="020F0502020204030204" pitchFamily="34" charset="0"/>
              </a:rPr>
              <a:t> et al., 2023</a:t>
            </a:r>
            <a:endParaRPr lang="zh-CN"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1550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A24A45E-E1AD-4F2C-9AE1-B2F2510A275F}"/>
              </a:ext>
            </a:extLst>
          </p:cNvPr>
          <p:cNvPicPr>
            <a:picLocks noChangeAspect="1"/>
          </p:cNvPicPr>
          <p:nvPr/>
        </p:nvPicPr>
        <p:blipFill>
          <a:blip r:embed="rId3"/>
          <a:stretch>
            <a:fillRect/>
          </a:stretch>
        </p:blipFill>
        <p:spPr>
          <a:xfrm>
            <a:off x="5023982" y="3391769"/>
            <a:ext cx="4018453" cy="2891952"/>
          </a:xfrm>
          <a:prstGeom prst="rect">
            <a:avLst/>
          </a:prstGeom>
        </p:spPr>
      </p:pic>
      <p:cxnSp>
        <p:nvCxnSpPr>
          <p:cNvPr id="5" name="直线连接符 4">
            <a:extLst>
              <a:ext uri="{FF2B5EF4-FFF2-40B4-BE49-F238E27FC236}">
                <a16:creationId xmlns:a16="http://schemas.microsoft.com/office/drawing/2014/main" id="{C5D60245-56D8-6440-8AF0-465BCDDEC4B4}"/>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FA56BBD8-FEDD-7546-8539-3327ED289C6A}"/>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Metric-Affine gravity</a:t>
            </a:r>
          </a:p>
        </p:txBody>
      </p:sp>
      <p:sp>
        <p:nvSpPr>
          <p:cNvPr id="9" name="文本框 8">
            <a:extLst>
              <a:ext uri="{FF2B5EF4-FFF2-40B4-BE49-F238E27FC236}">
                <a16:creationId xmlns:a16="http://schemas.microsoft.com/office/drawing/2014/main" id="{E801A6A2-9375-4207-AC43-9B165744A6DF}"/>
              </a:ext>
            </a:extLst>
          </p:cNvPr>
          <p:cNvSpPr txBox="1"/>
          <p:nvPr/>
        </p:nvSpPr>
        <p:spPr>
          <a:xfrm>
            <a:off x="0" y="807523"/>
            <a:ext cx="8593393" cy="2096600"/>
          </a:xfrm>
          <a:prstGeom prst="rect">
            <a:avLst/>
          </a:prstGeom>
          <a:noFill/>
        </p:spPr>
        <p:txBody>
          <a:bodyPr wrap="square" rtlCol="0">
            <a:spAutoFit/>
          </a:bodyPr>
          <a:lstStyle/>
          <a:p>
            <a:pPr>
              <a:lnSpc>
                <a:spcPct val="120000"/>
              </a:lnSpc>
            </a:pPr>
            <a:endParaRPr kumimoji="1" lang="en-US" altLang="zh-CN" sz="2200" b="1" dirty="0">
              <a:solidFill>
                <a:srgbClr val="FF0000"/>
              </a:solidFill>
              <a:sym typeface="Wingdings" panose="05000000000000000000" pitchFamily="2" charset="2"/>
            </a:endParaRPr>
          </a:p>
          <a:p>
            <a:pPr marL="177800" indent="-177800">
              <a:lnSpc>
                <a:spcPct val="120000"/>
              </a:lnSpc>
              <a:buFont typeface="Arial" panose="020B0604020202020204" pitchFamily="34" charset="0"/>
              <a:buChar char="•"/>
            </a:pPr>
            <a:r>
              <a:rPr kumimoji="1" lang="en-US" altLang="zh-CN" sz="2200" b="1" dirty="0">
                <a:solidFill>
                  <a:srgbClr val="FF0000"/>
                </a:solidFill>
                <a:sym typeface="Wingdings" panose="05000000000000000000" pitchFamily="2" charset="2"/>
              </a:rPr>
              <a:t>Metric-Affine gravity</a:t>
            </a:r>
          </a:p>
          <a:p>
            <a:pPr>
              <a:lnSpc>
                <a:spcPct val="120000"/>
              </a:lnSpc>
            </a:pPr>
            <a:endParaRPr kumimoji="1" lang="en-US" altLang="zh-CN" sz="2200" b="1" dirty="0">
              <a:sym typeface="Wingdings" panose="05000000000000000000" pitchFamily="2" charset="2"/>
            </a:endParaRPr>
          </a:p>
          <a:p>
            <a:pPr marL="177800" indent="-177800">
              <a:lnSpc>
                <a:spcPct val="120000"/>
              </a:lnSpc>
              <a:buFont typeface="Arial" panose="020B0604020202020204" pitchFamily="34" charset="0"/>
              <a:buChar char="•"/>
            </a:pPr>
            <a:endParaRPr kumimoji="1" lang="en-US" altLang="zh-CN" sz="2200" dirty="0">
              <a:sym typeface="Wingdings" panose="05000000000000000000" pitchFamily="2" charset="2"/>
            </a:endParaRPr>
          </a:p>
          <a:p>
            <a:pPr marL="177800" indent="-177800">
              <a:lnSpc>
                <a:spcPct val="120000"/>
              </a:lnSpc>
              <a:buFont typeface="Arial" panose="020B0604020202020204" pitchFamily="34" charset="0"/>
              <a:buChar char="•"/>
            </a:pPr>
            <a:r>
              <a:rPr kumimoji="1" lang="en-US" altLang="zh-CN" sz="2200" dirty="0">
                <a:sym typeface="Wingdings" panose="05000000000000000000" pitchFamily="2" charset="2"/>
              </a:rPr>
              <a:t>For f(Q) gravity with </a:t>
            </a:r>
            <a:r>
              <a:rPr kumimoji="1" lang="en-US" altLang="zh-CN" sz="2200" b="1" dirty="0">
                <a:sym typeface="Wingdings" panose="05000000000000000000" pitchFamily="2" charset="2"/>
              </a:rPr>
              <a:t>coincident gauge</a:t>
            </a:r>
            <a:r>
              <a:rPr kumimoji="1" lang="en-US" altLang="zh-CN" sz="2200" dirty="0">
                <a:sym typeface="Wingdings" panose="05000000000000000000" pitchFamily="2" charset="2"/>
              </a:rPr>
              <a:t>, it consists with f(T) gravity.</a:t>
            </a:r>
          </a:p>
        </p:txBody>
      </p:sp>
      <p:pic>
        <p:nvPicPr>
          <p:cNvPr id="4" name="图片 3">
            <a:extLst>
              <a:ext uri="{FF2B5EF4-FFF2-40B4-BE49-F238E27FC236}">
                <a16:creationId xmlns:a16="http://schemas.microsoft.com/office/drawing/2014/main" id="{2F2E35B7-75A6-45A8-A772-DDFEA3E5E7AB}"/>
              </a:ext>
            </a:extLst>
          </p:cNvPr>
          <p:cNvPicPr>
            <a:picLocks noChangeAspect="1"/>
          </p:cNvPicPr>
          <p:nvPr/>
        </p:nvPicPr>
        <p:blipFill>
          <a:blip r:embed="rId4"/>
          <a:stretch>
            <a:fillRect/>
          </a:stretch>
        </p:blipFill>
        <p:spPr>
          <a:xfrm>
            <a:off x="207282" y="4398222"/>
            <a:ext cx="3963580" cy="1313164"/>
          </a:xfrm>
          <a:prstGeom prst="rect">
            <a:avLst/>
          </a:prstGeom>
        </p:spPr>
      </p:pic>
      <p:cxnSp>
        <p:nvCxnSpPr>
          <p:cNvPr id="11" name="直线箭头连接符 19">
            <a:extLst>
              <a:ext uri="{FF2B5EF4-FFF2-40B4-BE49-F238E27FC236}">
                <a16:creationId xmlns:a16="http://schemas.microsoft.com/office/drawing/2014/main" id="{5A42CD99-3EC3-4499-B3DD-D473949149F7}"/>
              </a:ext>
            </a:extLst>
          </p:cNvPr>
          <p:cNvCxnSpPr>
            <a:cxnSpLocks/>
          </p:cNvCxnSpPr>
          <p:nvPr/>
        </p:nvCxnSpPr>
        <p:spPr>
          <a:xfrm>
            <a:off x="4652808" y="5193612"/>
            <a:ext cx="353961"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2" name="文本框 11">
            <a:extLst>
              <a:ext uri="{FF2B5EF4-FFF2-40B4-BE49-F238E27FC236}">
                <a16:creationId xmlns:a16="http://schemas.microsoft.com/office/drawing/2014/main" id="{F62E6414-77BF-47E9-9683-A5517F21C343}"/>
              </a:ext>
            </a:extLst>
          </p:cNvPr>
          <p:cNvSpPr txBox="1"/>
          <p:nvPr/>
        </p:nvSpPr>
        <p:spPr>
          <a:xfrm>
            <a:off x="1183076" y="6303848"/>
            <a:ext cx="2304542" cy="369332"/>
          </a:xfrm>
          <a:prstGeom prst="rect">
            <a:avLst/>
          </a:prstGeom>
          <a:noFill/>
        </p:spPr>
        <p:txBody>
          <a:bodyPr wrap="none" rtlCol="0">
            <a:spAutoFit/>
          </a:bodyPr>
          <a:lstStyle/>
          <a:p>
            <a:r>
              <a:rPr lang="en-US" altLang="zh-CN" b="1" dirty="0">
                <a:solidFill>
                  <a:srgbClr val="0070C0"/>
                </a:solidFill>
              </a:rPr>
              <a:t>Spacetime geometries</a:t>
            </a:r>
            <a:endParaRPr lang="zh-CN" altLang="en-US" b="1" dirty="0">
              <a:solidFill>
                <a:srgbClr val="0070C0"/>
              </a:solidFill>
            </a:endParaRPr>
          </a:p>
        </p:txBody>
      </p:sp>
      <p:pic>
        <p:nvPicPr>
          <p:cNvPr id="19" name="图片 18">
            <a:extLst>
              <a:ext uri="{FF2B5EF4-FFF2-40B4-BE49-F238E27FC236}">
                <a16:creationId xmlns:a16="http://schemas.microsoft.com/office/drawing/2014/main" id="{CA1D4484-3819-4D35-8571-E80F9C198443}"/>
              </a:ext>
            </a:extLst>
          </p:cNvPr>
          <p:cNvPicPr>
            <a:picLocks noChangeAspect="1"/>
          </p:cNvPicPr>
          <p:nvPr/>
        </p:nvPicPr>
        <p:blipFill>
          <a:blip r:embed="rId5"/>
          <a:stretch>
            <a:fillRect/>
          </a:stretch>
        </p:blipFill>
        <p:spPr>
          <a:xfrm>
            <a:off x="928637" y="3552956"/>
            <a:ext cx="3668454" cy="845266"/>
          </a:xfrm>
          <a:prstGeom prst="rect">
            <a:avLst/>
          </a:prstGeom>
        </p:spPr>
      </p:pic>
      <p:sp>
        <p:nvSpPr>
          <p:cNvPr id="20" name="文本框 19">
            <a:extLst>
              <a:ext uri="{FF2B5EF4-FFF2-40B4-BE49-F238E27FC236}">
                <a16:creationId xmlns:a16="http://schemas.microsoft.com/office/drawing/2014/main" id="{F214DBEB-82E7-4EDD-9738-3C2EED43B699}"/>
              </a:ext>
            </a:extLst>
          </p:cNvPr>
          <p:cNvSpPr txBox="1"/>
          <p:nvPr/>
        </p:nvSpPr>
        <p:spPr>
          <a:xfrm>
            <a:off x="207282" y="3134580"/>
            <a:ext cx="5711737" cy="430887"/>
          </a:xfrm>
          <a:prstGeom prst="rect">
            <a:avLst/>
          </a:prstGeom>
          <a:noFill/>
        </p:spPr>
        <p:txBody>
          <a:bodyPr wrap="square" rtlCol="0">
            <a:spAutoFit/>
          </a:bodyPr>
          <a:lstStyle/>
          <a:p>
            <a:r>
              <a:rPr lang="en-US" altLang="zh-CN" sz="2200" dirty="0"/>
              <a:t>General action, where X represents R, T or Q</a:t>
            </a:r>
            <a:endParaRPr lang="zh-CN" altLang="en-US" sz="2200" dirty="0"/>
          </a:p>
        </p:txBody>
      </p:sp>
      <p:sp>
        <p:nvSpPr>
          <p:cNvPr id="21" name="文本框 20">
            <a:extLst>
              <a:ext uri="{FF2B5EF4-FFF2-40B4-BE49-F238E27FC236}">
                <a16:creationId xmlns:a16="http://schemas.microsoft.com/office/drawing/2014/main" id="{606E6EE7-1C53-4FC4-B0A7-09846ACE54BE}"/>
              </a:ext>
            </a:extLst>
          </p:cNvPr>
          <p:cNvSpPr txBox="1"/>
          <p:nvPr/>
        </p:nvSpPr>
        <p:spPr>
          <a:xfrm>
            <a:off x="233394" y="5750755"/>
            <a:ext cx="1087157" cy="369332"/>
          </a:xfrm>
          <a:prstGeom prst="rect">
            <a:avLst/>
          </a:prstGeom>
          <a:noFill/>
        </p:spPr>
        <p:txBody>
          <a:bodyPr wrap="none" rtlCol="0">
            <a:spAutoFit/>
          </a:bodyPr>
          <a:lstStyle/>
          <a:p>
            <a:r>
              <a:rPr lang="en-US" altLang="zh-CN" dirty="0"/>
              <a:t>curvature</a:t>
            </a:r>
            <a:endParaRPr lang="zh-CN" altLang="en-US" dirty="0"/>
          </a:p>
        </p:txBody>
      </p:sp>
      <p:sp>
        <p:nvSpPr>
          <p:cNvPr id="23" name="文本框 22">
            <a:extLst>
              <a:ext uri="{FF2B5EF4-FFF2-40B4-BE49-F238E27FC236}">
                <a16:creationId xmlns:a16="http://schemas.microsoft.com/office/drawing/2014/main" id="{D02CDC20-7B5C-4E7B-9762-058A1FB7405D}"/>
              </a:ext>
            </a:extLst>
          </p:cNvPr>
          <p:cNvSpPr txBox="1"/>
          <p:nvPr/>
        </p:nvSpPr>
        <p:spPr>
          <a:xfrm>
            <a:off x="1792255" y="5750755"/>
            <a:ext cx="843693" cy="369332"/>
          </a:xfrm>
          <a:prstGeom prst="rect">
            <a:avLst/>
          </a:prstGeom>
          <a:noFill/>
        </p:spPr>
        <p:txBody>
          <a:bodyPr wrap="none" rtlCol="0">
            <a:spAutoFit/>
          </a:bodyPr>
          <a:lstStyle/>
          <a:p>
            <a:r>
              <a:rPr lang="en-US" altLang="zh-CN" dirty="0"/>
              <a:t>torsion</a:t>
            </a:r>
            <a:endParaRPr lang="zh-CN" altLang="en-US" dirty="0"/>
          </a:p>
        </p:txBody>
      </p:sp>
      <p:sp>
        <p:nvSpPr>
          <p:cNvPr id="24" name="文本框 23">
            <a:extLst>
              <a:ext uri="{FF2B5EF4-FFF2-40B4-BE49-F238E27FC236}">
                <a16:creationId xmlns:a16="http://schemas.microsoft.com/office/drawing/2014/main" id="{437359DF-A128-46FC-BA20-B8F4EC96A05C}"/>
              </a:ext>
            </a:extLst>
          </p:cNvPr>
          <p:cNvSpPr txBox="1"/>
          <p:nvPr/>
        </p:nvSpPr>
        <p:spPr>
          <a:xfrm>
            <a:off x="2939585" y="5758481"/>
            <a:ext cx="1461041" cy="369332"/>
          </a:xfrm>
          <a:prstGeom prst="rect">
            <a:avLst/>
          </a:prstGeom>
          <a:noFill/>
        </p:spPr>
        <p:txBody>
          <a:bodyPr wrap="none" rtlCol="0">
            <a:spAutoFit/>
          </a:bodyPr>
          <a:lstStyle/>
          <a:p>
            <a:r>
              <a:rPr lang="en-US" altLang="zh-CN" dirty="0"/>
              <a:t>non-metricity</a:t>
            </a:r>
            <a:endParaRPr lang="zh-CN" altLang="en-US" dirty="0"/>
          </a:p>
        </p:txBody>
      </p:sp>
      <p:sp>
        <p:nvSpPr>
          <p:cNvPr id="25" name="矩形 24">
            <a:extLst>
              <a:ext uri="{FF2B5EF4-FFF2-40B4-BE49-F238E27FC236}">
                <a16:creationId xmlns:a16="http://schemas.microsoft.com/office/drawing/2014/main" id="{E8C165CA-F52D-48CF-BD28-56A7CFEF416B}"/>
              </a:ext>
            </a:extLst>
          </p:cNvPr>
          <p:cNvSpPr/>
          <p:nvPr/>
        </p:nvSpPr>
        <p:spPr>
          <a:xfrm>
            <a:off x="5748579" y="3119926"/>
            <a:ext cx="3054999" cy="338554"/>
          </a:xfrm>
          <a:prstGeom prst="rect">
            <a:avLst/>
          </a:prstGeom>
          <a:ln>
            <a:solidFill>
              <a:schemeClr val="tx1"/>
            </a:solidFill>
          </a:ln>
        </p:spPr>
        <p:txBody>
          <a:bodyPr wrap="square">
            <a:spAutoFit/>
          </a:bodyPr>
          <a:lstStyle/>
          <a:p>
            <a:r>
              <a:rPr lang="en-US" altLang="zh-CN" sz="1600" dirty="0">
                <a:latin typeface="Calibri" panose="020F0502020204030204" pitchFamily="34" charset="0"/>
                <a:cs typeface="Calibri" panose="020F0502020204030204" pitchFamily="34" charset="0"/>
              </a:rPr>
              <a:t>Sebastian </a:t>
            </a:r>
            <a:r>
              <a:rPr lang="en-US" altLang="zh-CN" sz="1600" dirty="0" err="1">
                <a:latin typeface="Calibri" panose="020F0502020204030204" pitchFamily="34" charset="0"/>
                <a:cs typeface="Calibri" panose="020F0502020204030204" pitchFamily="34" charset="0"/>
              </a:rPr>
              <a:t>Bahamonde</a:t>
            </a:r>
            <a:r>
              <a:rPr lang="en-US" altLang="zh-CN" sz="1600" dirty="0">
                <a:latin typeface="Calibri" panose="020F0502020204030204" pitchFamily="34" charset="0"/>
                <a:cs typeface="Calibri" panose="020F0502020204030204" pitchFamily="34" charset="0"/>
              </a:rPr>
              <a:t> et al., 2023</a:t>
            </a:r>
            <a:endParaRPr lang="zh-CN" altLang="en-US" sz="1600" dirty="0">
              <a:latin typeface="Calibri" panose="020F0502020204030204" pitchFamily="34" charset="0"/>
              <a:cs typeface="Calibri" panose="020F0502020204030204" pitchFamily="34" charset="0"/>
            </a:endParaRPr>
          </a:p>
        </p:txBody>
      </p:sp>
      <p:sp>
        <p:nvSpPr>
          <p:cNvPr id="3" name="右大括号 2">
            <a:extLst>
              <a:ext uri="{FF2B5EF4-FFF2-40B4-BE49-F238E27FC236}">
                <a16:creationId xmlns:a16="http://schemas.microsoft.com/office/drawing/2014/main" id="{D015D5A6-D50B-08D2-67EB-57E73EAE10C5}"/>
              </a:ext>
            </a:extLst>
          </p:cNvPr>
          <p:cNvSpPr/>
          <p:nvPr/>
        </p:nvSpPr>
        <p:spPr>
          <a:xfrm rot="5400000">
            <a:off x="2176866" y="4159950"/>
            <a:ext cx="258398" cy="4018452"/>
          </a:xfrm>
          <a:prstGeom prst="rightBrace">
            <a:avLst>
              <a:gd name="adj1" fmla="val 8333"/>
              <a:gd name="adj2" fmla="val 50744"/>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7" name="文本框 6">
            <a:extLst>
              <a:ext uri="{FF2B5EF4-FFF2-40B4-BE49-F238E27FC236}">
                <a16:creationId xmlns:a16="http://schemas.microsoft.com/office/drawing/2014/main" id="{11CD08E5-8DAD-C8BB-3CDC-785C4FD5EEB1}"/>
              </a:ext>
            </a:extLst>
          </p:cNvPr>
          <p:cNvSpPr txBox="1"/>
          <p:nvPr/>
        </p:nvSpPr>
        <p:spPr>
          <a:xfrm>
            <a:off x="5797741" y="6298375"/>
            <a:ext cx="2497800" cy="369332"/>
          </a:xfrm>
          <a:prstGeom prst="rect">
            <a:avLst/>
          </a:prstGeom>
          <a:noFill/>
        </p:spPr>
        <p:txBody>
          <a:bodyPr wrap="none" rtlCol="0">
            <a:spAutoFit/>
          </a:bodyPr>
          <a:lstStyle/>
          <a:p>
            <a:r>
              <a:rPr lang="en-US" altLang="zh-CN" b="1" dirty="0">
                <a:solidFill>
                  <a:srgbClr val="0070C0"/>
                </a:solidFill>
              </a:rPr>
              <a:t>Metric-Affine spacetime</a:t>
            </a:r>
            <a:endParaRPr lang="zh-CN" altLang="en-US" b="1" dirty="0">
              <a:solidFill>
                <a:srgbClr val="0070C0"/>
              </a:solidFill>
            </a:endParaRPr>
          </a:p>
        </p:txBody>
      </p:sp>
      <p:sp>
        <p:nvSpPr>
          <p:cNvPr id="10" name="右大括号 9">
            <a:extLst>
              <a:ext uri="{FF2B5EF4-FFF2-40B4-BE49-F238E27FC236}">
                <a16:creationId xmlns:a16="http://schemas.microsoft.com/office/drawing/2014/main" id="{2B41F8CD-8071-0F2C-A8BB-093E880523C9}"/>
              </a:ext>
            </a:extLst>
          </p:cNvPr>
          <p:cNvSpPr/>
          <p:nvPr/>
        </p:nvSpPr>
        <p:spPr>
          <a:xfrm rot="10800000">
            <a:off x="2762865" y="922570"/>
            <a:ext cx="314632" cy="1152035"/>
          </a:xfrm>
          <a:prstGeom prst="rightBrace">
            <a:avLst>
              <a:gd name="adj1" fmla="val 8333"/>
              <a:gd name="adj2" fmla="val 49752"/>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dirty="0"/>
          </a:p>
        </p:txBody>
      </p:sp>
      <p:sp>
        <p:nvSpPr>
          <p:cNvPr id="13" name="文本框 12">
            <a:extLst>
              <a:ext uri="{FF2B5EF4-FFF2-40B4-BE49-F238E27FC236}">
                <a16:creationId xmlns:a16="http://schemas.microsoft.com/office/drawing/2014/main" id="{1DD4B357-6FAE-9C33-D08A-3DB9AB4BE869}"/>
              </a:ext>
            </a:extLst>
          </p:cNvPr>
          <p:cNvSpPr txBox="1"/>
          <p:nvPr/>
        </p:nvSpPr>
        <p:spPr>
          <a:xfrm>
            <a:off x="3093871" y="799798"/>
            <a:ext cx="3741858" cy="1284069"/>
          </a:xfrm>
          <a:prstGeom prst="rect">
            <a:avLst/>
          </a:prstGeom>
          <a:noFill/>
        </p:spPr>
        <p:txBody>
          <a:bodyPr wrap="none" rtlCol="0">
            <a:spAutoFit/>
          </a:bodyPr>
          <a:lstStyle/>
          <a:p>
            <a:pPr>
              <a:lnSpc>
                <a:spcPct val="120000"/>
              </a:lnSpc>
            </a:pPr>
            <a:r>
              <a:rPr kumimoji="1" lang="en-US" altLang="zh-CN" sz="2200" b="1" dirty="0">
                <a:solidFill>
                  <a:srgbClr val="0070C0"/>
                </a:solidFill>
                <a:sym typeface="Wingdings" panose="05000000000000000000" pitchFamily="2" charset="2"/>
              </a:rPr>
              <a:t>f(R) </a:t>
            </a:r>
            <a:r>
              <a:rPr kumimoji="1" lang="en-US" altLang="zh-CN" sz="2200" dirty="0">
                <a:sym typeface="Wingdings" panose="05000000000000000000" pitchFamily="2" charset="2"/>
              </a:rPr>
              <a:t>gravity —— curvature </a:t>
            </a:r>
          </a:p>
          <a:p>
            <a:pPr>
              <a:lnSpc>
                <a:spcPct val="120000"/>
              </a:lnSpc>
            </a:pPr>
            <a:r>
              <a:rPr kumimoji="1" lang="en-US" altLang="zh-CN" sz="2200" b="1" dirty="0">
                <a:solidFill>
                  <a:srgbClr val="0070C0"/>
                </a:solidFill>
                <a:sym typeface="Wingdings" panose="05000000000000000000" pitchFamily="2" charset="2"/>
              </a:rPr>
              <a:t>f(T) </a:t>
            </a:r>
            <a:r>
              <a:rPr kumimoji="1" lang="en-US" altLang="zh-CN" sz="2200" dirty="0">
                <a:sym typeface="Wingdings" panose="05000000000000000000" pitchFamily="2" charset="2"/>
              </a:rPr>
              <a:t>gravity —— torsion</a:t>
            </a:r>
          </a:p>
          <a:p>
            <a:pPr>
              <a:lnSpc>
                <a:spcPct val="120000"/>
              </a:lnSpc>
            </a:pPr>
            <a:r>
              <a:rPr kumimoji="1" lang="en-US" altLang="zh-CN" sz="2200" b="1" dirty="0">
                <a:solidFill>
                  <a:srgbClr val="0070C0"/>
                </a:solidFill>
                <a:sym typeface="Wingdings" panose="05000000000000000000" pitchFamily="2" charset="2"/>
              </a:rPr>
              <a:t>f(Q) </a:t>
            </a:r>
            <a:r>
              <a:rPr kumimoji="1" lang="en-US" altLang="zh-CN" sz="2200" dirty="0">
                <a:sym typeface="Wingdings" panose="05000000000000000000" pitchFamily="2" charset="2"/>
              </a:rPr>
              <a:t>gravity —— non-metricity </a:t>
            </a:r>
          </a:p>
        </p:txBody>
      </p:sp>
      <p:sp>
        <p:nvSpPr>
          <p:cNvPr id="2" name="文本框 1">
            <a:extLst>
              <a:ext uri="{FF2B5EF4-FFF2-40B4-BE49-F238E27FC236}">
                <a16:creationId xmlns:a16="http://schemas.microsoft.com/office/drawing/2014/main" id="{60546CD9-A8EC-71CD-86E2-33CFFDB9282D}"/>
              </a:ext>
            </a:extLst>
          </p:cNvPr>
          <p:cNvSpPr txBox="1"/>
          <p:nvPr/>
        </p:nvSpPr>
        <p:spPr>
          <a:xfrm>
            <a:off x="2226216" y="2210372"/>
            <a:ext cx="2887778" cy="338554"/>
          </a:xfrm>
          <a:prstGeom prst="rect">
            <a:avLst/>
          </a:prstGeom>
          <a:noFill/>
        </p:spPr>
        <p:txBody>
          <a:bodyPr wrap="none" rtlCol="0">
            <a:spAutoFit/>
          </a:bodyPr>
          <a:lstStyle/>
          <a:p>
            <a:r>
              <a:rPr lang="en-US" altLang="zh-CN" sz="1600" dirty="0"/>
              <a:t>(All affine connections are</a:t>
            </a:r>
            <a:r>
              <a:rPr lang="zh-CN" altLang="en-US" sz="1600" dirty="0"/>
              <a:t> </a:t>
            </a:r>
            <a:r>
              <a:rPr lang="en-US" altLang="zh-CN" sz="1600" dirty="0"/>
              <a:t>zero!)</a:t>
            </a:r>
            <a:endParaRPr lang="zh-CN" altLang="en-US" sz="1600" dirty="0"/>
          </a:p>
        </p:txBody>
      </p:sp>
    </p:spTree>
    <p:extLst>
      <p:ext uri="{BB962C8B-B14F-4D97-AF65-F5344CB8AC3E}">
        <p14:creationId xmlns:p14="http://schemas.microsoft.com/office/powerpoint/2010/main" val="4015330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167ED-E0DE-FAD3-1CDA-C1B98D2E52D6}"/>
            </a:ext>
          </a:extLst>
        </p:cNvPr>
        <p:cNvGrpSpPr/>
        <p:nvPr/>
      </p:nvGrpSpPr>
      <p:grpSpPr>
        <a:xfrm>
          <a:off x="0" y="0"/>
          <a:ext cx="0" cy="0"/>
          <a:chOff x="0" y="0"/>
          <a:chExt cx="0" cy="0"/>
        </a:xfrm>
      </p:grpSpPr>
      <p:cxnSp>
        <p:nvCxnSpPr>
          <p:cNvPr id="2" name="直线连接符 15">
            <a:extLst>
              <a:ext uri="{FF2B5EF4-FFF2-40B4-BE49-F238E27FC236}">
                <a16:creationId xmlns:a16="http://schemas.microsoft.com/office/drawing/2014/main" id="{264309EE-C22A-4CCE-0BA4-4B2D1F6A9821}"/>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74E3238C-94CE-D119-B736-B69FC74A13DD}"/>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 altLang="zh-CN" sz="3800" b="1" dirty="0">
                <a:solidFill>
                  <a:srgbClr val="0070C0"/>
                </a:solidFill>
                <a:latin typeface="Times New Roman" panose="02020603050405020304" pitchFamily="18" charset="0"/>
                <a:cs typeface="Times New Roman" panose="02020603050405020304" pitchFamily="18" charset="0"/>
              </a:rPr>
              <a:t>EFT</a:t>
            </a:r>
            <a:r>
              <a:rPr lang="zh-CN" altLang="en-US" sz="3800" b="1" dirty="0">
                <a:solidFill>
                  <a:srgbClr val="0070C0"/>
                </a:solidFill>
                <a:latin typeface="Times New Roman" panose="02020603050405020304" pitchFamily="18" charset="0"/>
                <a:cs typeface="Times New Roman" panose="02020603050405020304" pitchFamily="18" charset="0"/>
              </a:rPr>
              <a:t> </a:t>
            </a:r>
            <a:r>
              <a:rPr lang="en-US" altLang="zh-CN" sz="3800" b="1" dirty="0">
                <a:solidFill>
                  <a:srgbClr val="0070C0"/>
                </a:solidFill>
                <a:latin typeface="Times New Roman" panose="02020603050405020304" pitchFamily="18" charset="0"/>
                <a:cs typeface="Times New Roman" panose="02020603050405020304" pitchFamily="18" charset="0"/>
              </a:rPr>
              <a:t>of dark energy</a:t>
            </a:r>
          </a:p>
        </p:txBody>
      </p:sp>
      <p:sp>
        <p:nvSpPr>
          <p:cNvPr id="7" name="文本框 6">
            <a:extLst>
              <a:ext uri="{FF2B5EF4-FFF2-40B4-BE49-F238E27FC236}">
                <a16:creationId xmlns:a16="http://schemas.microsoft.com/office/drawing/2014/main" id="{46CF0C32-8752-3DC8-6AA3-1D200DCECD43}"/>
              </a:ext>
            </a:extLst>
          </p:cNvPr>
          <p:cNvSpPr txBox="1"/>
          <p:nvPr/>
        </p:nvSpPr>
        <p:spPr>
          <a:xfrm>
            <a:off x="207264" y="1016456"/>
            <a:ext cx="5498592" cy="400110"/>
          </a:xfrm>
          <a:prstGeom prst="rect">
            <a:avLst/>
          </a:prstGeom>
          <a:noFill/>
        </p:spPr>
        <p:txBody>
          <a:bodyPr wrap="square" rtlCol="0">
            <a:spAutoFit/>
          </a:bodyPr>
          <a:lstStyle/>
          <a:p>
            <a:r>
              <a:rPr kumimoji="1" lang="en-US" altLang="zh-CN" sz="2000" dirty="0"/>
              <a:t>General EFT in unitary gauge</a:t>
            </a:r>
            <a:endParaRPr kumimoji="1" lang="zh-CN" altLang="en-US" sz="2000" dirty="0"/>
          </a:p>
        </p:txBody>
      </p:sp>
      <p:sp>
        <p:nvSpPr>
          <p:cNvPr id="4" name="矩形 24">
            <a:extLst>
              <a:ext uri="{FF2B5EF4-FFF2-40B4-BE49-F238E27FC236}">
                <a16:creationId xmlns:a16="http://schemas.microsoft.com/office/drawing/2014/main" id="{0CFA2BB1-982A-E86B-3D5B-90CC6AB0E110}"/>
              </a:ext>
            </a:extLst>
          </p:cNvPr>
          <p:cNvSpPr/>
          <p:nvPr/>
        </p:nvSpPr>
        <p:spPr>
          <a:xfrm>
            <a:off x="6668771" y="1003532"/>
            <a:ext cx="2267965" cy="830997"/>
          </a:xfrm>
          <a:prstGeom prst="rect">
            <a:avLst/>
          </a:prstGeom>
          <a:ln>
            <a:solidFill>
              <a:schemeClr val="tx1"/>
            </a:solidFill>
          </a:ln>
        </p:spPr>
        <p:txBody>
          <a:bodyPr wrap="square">
            <a:spAutoFit/>
          </a:bodyPr>
          <a:lstStyle/>
          <a:p>
            <a:r>
              <a:rPr lang="en-US" altLang="zh-CN" sz="1600" dirty="0">
                <a:latin typeface="Calibri" panose="020F0502020204030204" pitchFamily="34" charset="0"/>
                <a:cs typeface="Calibri" panose="020F0502020204030204" pitchFamily="34" charset="0"/>
              </a:rPr>
              <a:t>Yang et al, 2504.06784</a:t>
            </a:r>
          </a:p>
          <a:p>
            <a:r>
              <a:rPr lang="en-US" altLang="zh-CN" sz="1600" dirty="0">
                <a:latin typeface="Calibri" panose="020F0502020204030204" pitchFamily="34" charset="0"/>
                <a:cs typeface="Calibri" panose="020F0502020204030204" pitchFamily="34" charset="0"/>
              </a:rPr>
              <a:t>Gubitosi et al. 1210.0201</a:t>
            </a:r>
          </a:p>
          <a:p>
            <a:r>
              <a:rPr lang="en-US" altLang="zh-CN" sz="1600" dirty="0">
                <a:latin typeface="Calibri" panose="020F0502020204030204" pitchFamily="34" charset="0"/>
                <a:cs typeface="Calibri" panose="020F0502020204030204" pitchFamily="34" charset="0"/>
              </a:rPr>
              <a:t>Li et al. 1803.09818</a:t>
            </a:r>
            <a:endParaRPr lang="zh-CN" altLang="en-US" sz="1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92D18C9-FA33-90E7-C010-34AFBC1B85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70" y="2465295"/>
            <a:ext cx="8737226" cy="1534917"/>
          </a:xfrm>
          <a:prstGeom prst="rect">
            <a:avLst/>
          </a:prstGeom>
        </p:spPr>
      </p:pic>
      <p:sp>
        <p:nvSpPr>
          <p:cNvPr id="20" name="圆角矩形 12">
            <a:extLst>
              <a:ext uri="{FF2B5EF4-FFF2-40B4-BE49-F238E27FC236}">
                <a16:creationId xmlns:a16="http://schemas.microsoft.com/office/drawing/2014/main" id="{40897395-22C4-8B9C-C0F7-DC824BF8C0E3}"/>
              </a:ext>
            </a:extLst>
          </p:cNvPr>
          <p:cNvSpPr/>
          <p:nvPr/>
        </p:nvSpPr>
        <p:spPr>
          <a:xfrm>
            <a:off x="2039217" y="2503804"/>
            <a:ext cx="2633472" cy="600040"/>
          </a:xfrm>
          <a:prstGeom prst="roundRect">
            <a:avLst/>
          </a:prstGeom>
          <a:noFill/>
          <a:ln w="349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TextBox 20">
            <a:extLst>
              <a:ext uri="{FF2B5EF4-FFF2-40B4-BE49-F238E27FC236}">
                <a16:creationId xmlns:a16="http://schemas.microsoft.com/office/drawing/2014/main" id="{DF78C994-05AE-E080-F907-37C0D9765305}"/>
              </a:ext>
            </a:extLst>
          </p:cNvPr>
          <p:cNvSpPr txBox="1"/>
          <p:nvPr/>
        </p:nvSpPr>
        <p:spPr>
          <a:xfrm>
            <a:off x="2176976" y="2054289"/>
            <a:ext cx="2357953" cy="400110"/>
          </a:xfrm>
          <a:prstGeom prst="rect">
            <a:avLst/>
          </a:prstGeom>
          <a:noFill/>
        </p:spPr>
        <p:txBody>
          <a:bodyPr wrap="none" rtlCol="0">
            <a:spAutoFit/>
          </a:bodyPr>
          <a:lstStyle/>
          <a:p>
            <a:r>
              <a:rPr lang="en-CN" sz="2000" b="1" dirty="0">
                <a:solidFill>
                  <a:schemeClr val="accent1"/>
                </a:solidFill>
              </a:rPr>
              <a:t>Curvature based EFT</a:t>
            </a:r>
          </a:p>
        </p:txBody>
      </p:sp>
      <p:sp>
        <p:nvSpPr>
          <p:cNvPr id="22" name="圆角矩形 12">
            <a:extLst>
              <a:ext uri="{FF2B5EF4-FFF2-40B4-BE49-F238E27FC236}">
                <a16:creationId xmlns:a16="http://schemas.microsoft.com/office/drawing/2014/main" id="{1A8688E5-0B7E-69C8-3C0B-818B5315655F}"/>
              </a:ext>
            </a:extLst>
          </p:cNvPr>
          <p:cNvSpPr/>
          <p:nvPr/>
        </p:nvSpPr>
        <p:spPr>
          <a:xfrm>
            <a:off x="4856337" y="2503804"/>
            <a:ext cx="2108269" cy="600040"/>
          </a:xfrm>
          <a:prstGeom prst="roundRect">
            <a:avLst/>
          </a:prstGeom>
          <a:noFill/>
          <a:ln w="349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TextBox 22">
            <a:extLst>
              <a:ext uri="{FF2B5EF4-FFF2-40B4-BE49-F238E27FC236}">
                <a16:creationId xmlns:a16="http://schemas.microsoft.com/office/drawing/2014/main" id="{F64AA306-200E-7DCC-C30B-437C56FF9304}"/>
              </a:ext>
            </a:extLst>
          </p:cNvPr>
          <p:cNvSpPr txBox="1"/>
          <p:nvPr/>
        </p:nvSpPr>
        <p:spPr>
          <a:xfrm>
            <a:off x="4836861" y="2054289"/>
            <a:ext cx="2337371" cy="400110"/>
          </a:xfrm>
          <a:prstGeom prst="rect">
            <a:avLst/>
          </a:prstGeom>
          <a:noFill/>
        </p:spPr>
        <p:txBody>
          <a:bodyPr wrap="none" rtlCol="0">
            <a:spAutoFit/>
          </a:bodyPr>
          <a:lstStyle/>
          <a:p>
            <a:r>
              <a:rPr lang="en-CN" sz="2000" b="1" dirty="0">
                <a:solidFill>
                  <a:srgbClr val="FFC000"/>
                </a:solidFill>
              </a:rPr>
              <a:t>Torsion contribution</a:t>
            </a:r>
          </a:p>
        </p:txBody>
      </p:sp>
      <p:sp>
        <p:nvSpPr>
          <p:cNvPr id="24" name="圆角矩形 12">
            <a:extLst>
              <a:ext uri="{FF2B5EF4-FFF2-40B4-BE49-F238E27FC236}">
                <a16:creationId xmlns:a16="http://schemas.microsoft.com/office/drawing/2014/main" id="{7D9A7F17-9C42-87BC-B087-2A603C8ABCC5}"/>
              </a:ext>
            </a:extLst>
          </p:cNvPr>
          <p:cNvSpPr/>
          <p:nvPr/>
        </p:nvSpPr>
        <p:spPr>
          <a:xfrm>
            <a:off x="2271219" y="3251510"/>
            <a:ext cx="4157119" cy="600040"/>
          </a:xfrm>
          <a:prstGeom prst="roundRect">
            <a:avLst/>
          </a:prstGeom>
          <a:noFill/>
          <a:ln w="349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TextBox 25">
            <a:extLst>
              <a:ext uri="{FF2B5EF4-FFF2-40B4-BE49-F238E27FC236}">
                <a16:creationId xmlns:a16="http://schemas.microsoft.com/office/drawing/2014/main" id="{C657F673-7807-D238-0D4C-C36848C2686C}"/>
              </a:ext>
            </a:extLst>
          </p:cNvPr>
          <p:cNvSpPr txBox="1"/>
          <p:nvPr/>
        </p:nvSpPr>
        <p:spPr>
          <a:xfrm>
            <a:off x="3149162" y="3938431"/>
            <a:ext cx="3047053" cy="400110"/>
          </a:xfrm>
          <a:prstGeom prst="rect">
            <a:avLst/>
          </a:prstGeom>
          <a:noFill/>
        </p:spPr>
        <p:txBody>
          <a:bodyPr wrap="none" rtlCol="0">
            <a:spAutoFit/>
          </a:bodyPr>
          <a:lstStyle/>
          <a:p>
            <a:r>
              <a:rPr lang="en-CN" sz="2000" b="1" dirty="0">
                <a:solidFill>
                  <a:srgbClr val="92D050"/>
                </a:solidFill>
              </a:rPr>
              <a:t>Non-metricity contribution</a:t>
            </a:r>
          </a:p>
        </p:txBody>
      </p:sp>
      <p:pic>
        <p:nvPicPr>
          <p:cNvPr id="29" name="Picture 28">
            <a:extLst>
              <a:ext uri="{FF2B5EF4-FFF2-40B4-BE49-F238E27FC236}">
                <a16:creationId xmlns:a16="http://schemas.microsoft.com/office/drawing/2014/main" id="{B4D98AAC-C3B1-766E-7802-CD32451F0FFD}"/>
              </a:ext>
            </a:extLst>
          </p:cNvPr>
          <p:cNvPicPr>
            <a:picLocks noChangeAspect="1"/>
          </p:cNvPicPr>
          <p:nvPr/>
        </p:nvPicPr>
        <p:blipFill>
          <a:blip r:embed="rId4"/>
          <a:stretch>
            <a:fillRect/>
          </a:stretch>
        </p:blipFill>
        <p:spPr>
          <a:xfrm>
            <a:off x="1162050" y="4667639"/>
            <a:ext cx="6819900" cy="584200"/>
          </a:xfrm>
          <a:prstGeom prst="rect">
            <a:avLst/>
          </a:prstGeom>
        </p:spPr>
      </p:pic>
      <p:pic>
        <p:nvPicPr>
          <p:cNvPr id="30" name="Picture 29">
            <a:extLst>
              <a:ext uri="{FF2B5EF4-FFF2-40B4-BE49-F238E27FC236}">
                <a16:creationId xmlns:a16="http://schemas.microsoft.com/office/drawing/2014/main" id="{FDBC345E-E5C0-BD4D-68E2-D1E69A4C47D1}"/>
              </a:ext>
            </a:extLst>
          </p:cNvPr>
          <p:cNvPicPr>
            <a:picLocks noChangeAspect="1"/>
          </p:cNvPicPr>
          <p:nvPr/>
        </p:nvPicPr>
        <p:blipFill>
          <a:blip r:embed="rId5"/>
          <a:stretch>
            <a:fillRect/>
          </a:stretch>
        </p:blipFill>
        <p:spPr>
          <a:xfrm>
            <a:off x="1946522" y="5280451"/>
            <a:ext cx="4846026" cy="1148033"/>
          </a:xfrm>
          <a:prstGeom prst="rect">
            <a:avLst/>
          </a:prstGeom>
        </p:spPr>
      </p:pic>
      <p:sp>
        <p:nvSpPr>
          <p:cNvPr id="31" name="TextBox 30">
            <a:extLst>
              <a:ext uri="{FF2B5EF4-FFF2-40B4-BE49-F238E27FC236}">
                <a16:creationId xmlns:a16="http://schemas.microsoft.com/office/drawing/2014/main" id="{90C95BF9-E1F6-5AA3-94EE-6BA066F3113E}"/>
              </a:ext>
            </a:extLst>
          </p:cNvPr>
          <p:cNvSpPr txBox="1"/>
          <p:nvPr/>
        </p:nvSpPr>
        <p:spPr>
          <a:xfrm>
            <a:off x="6792548" y="5736250"/>
            <a:ext cx="2134302" cy="400110"/>
          </a:xfrm>
          <a:prstGeom prst="rect">
            <a:avLst/>
          </a:prstGeom>
          <a:noFill/>
        </p:spPr>
        <p:txBody>
          <a:bodyPr wrap="none" rtlCol="0">
            <a:spAutoFit/>
          </a:bodyPr>
          <a:lstStyle/>
          <a:p>
            <a:r>
              <a:rPr lang="en-CN" sz="2000" dirty="0"/>
              <a:t>(Coincident gauge)</a:t>
            </a:r>
          </a:p>
        </p:txBody>
      </p:sp>
      <p:sp>
        <p:nvSpPr>
          <p:cNvPr id="6" name="TextBox 5">
            <a:extLst>
              <a:ext uri="{FF2B5EF4-FFF2-40B4-BE49-F238E27FC236}">
                <a16:creationId xmlns:a16="http://schemas.microsoft.com/office/drawing/2014/main" id="{522682D1-052D-97B3-CD09-C290D8667D72}"/>
              </a:ext>
            </a:extLst>
          </p:cNvPr>
          <p:cNvSpPr txBox="1"/>
          <p:nvPr/>
        </p:nvSpPr>
        <p:spPr>
          <a:xfrm>
            <a:off x="6718017" y="3938431"/>
            <a:ext cx="912429" cy="400110"/>
          </a:xfrm>
          <a:prstGeom prst="rect">
            <a:avLst/>
          </a:prstGeom>
          <a:noFill/>
        </p:spPr>
        <p:txBody>
          <a:bodyPr wrap="none" rtlCol="0">
            <a:spAutoFit/>
          </a:bodyPr>
          <a:lstStyle/>
          <a:p>
            <a:r>
              <a:rPr lang="en-CN" sz="2000" b="1" dirty="0">
                <a:solidFill>
                  <a:srgbClr val="7030A0"/>
                </a:solidFill>
              </a:rPr>
              <a:t>Mixing</a:t>
            </a:r>
          </a:p>
        </p:txBody>
      </p:sp>
    </p:spTree>
    <p:extLst>
      <p:ext uri="{BB962C8B-B14F-4D97-AF65-F5344CB8AC3E}">
        <p14:creationId xmlns:p14="http://schemas.microsoft.com/office/powerpoint/2010/main" val="2506315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08623-2453-89E1-8842-076F77BB1F82}"/>
            </a:ext>
          </a:extLst>
        </p:cNvPr>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230A336F-4FFC-052F-0FC9-11B93CC5F0A1}"/>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D0E70942-45B1-E21D-A727-3DFAB9E22386}"/>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Quintom f(T) model</a:t>
            </a:r>
          </a:p>
        </p:txBody>
      </p:sp>
      <p:pic>
        <p:nvPicPr>
          <p:cNvPr id="3" name="Picture 2">
            <a:extLst>
              <a:ext uri="{FF2B5EF4-FFF2-40B4-BE49-F238E27FC236}">
                <a16:creationId xmlns:a16="http://schemas.microsoft.com/office/drawing/2014/main" id="{75305A0C-9396-844D-7C19-023918556235}"/>
              </a:ext>
            </a:extLst>
          </p:cNvPr>
          <p:cNvPicPr>
            <a:picLocks noChangeAspect="1"/>
          </p:cNvPicPr>
          <p:nvPr/>
        </p:nvPicPr>
        <p:blipFill>
          <a:blip r:embed="rId2"/>
          <a:stretch>
            <a:fillRect/>
          </a:stretch>
        </p:blipFill>
        <p:spPr>
          <a:xfrm>
            <a:off x="128324" y="2251315"/>
            <a:ext cx="8887351" cy="3153576"/>
          </a:xfrm>
          <a:prstGeom prst="rect">
            <a:avLst/>
          </a:prstGeom>
        </p:spPr>
      </p:pic>
      <p:pic>
        <p:nvPicPr>
          <p:cNvPr id="7" name="Picture 6">
            <a:extLst>
              <a:ext uri="{FF2B5EF4-FFF2-40B4-BE49-F238E27FC236}">
                <a16:creationId xmlns:a16="http://schemas.microsoft.com/office/drawing/2014/main" id="{1AB11A18-9194-3038-2603-87590DC5F678}"/>
              </a:ext>
            </a:extLst>
          </p:cNvPr>
          <p:cNvPicPr>
            <a:picLocks noChangeAspect="1"/>
          </p:cNvPicPr>
          <p:nvPr/>
        </p:nvPicPr>
        <p:blipFill>
          <a:blip r:embed="rId3"/>
          <a:stretch>
            <a:fillRect/>
          </a:stretch>
        </p:blipFill>
        <p:spPr>
          <a:xfrm>
            <a:off x="4835059" y="1659811"/>
            <a:ext cx="3512622" cy="462187"/>
          </a:xfrm>
          <a:prstGeom prst="rect">
            <a:avLst/>
          </a:prstGeom>
        </p:spPr>
      </p:pic>
      <p:pic>
        <p:nvPicPr>
          <p:cNvPr id="8" name="Picture 7">
            <a:extLst>
              <a:ext uri="{FF2B5EF4-FFF2-40B4-BE49-F238E27FC236}">
                <a16:creationId xmlns:a16="http://schemas.microsoft.com/office/drawing/2014/main" id="{EC4DEEE4-6379-2C01-5D81-6974137A5E88}"/>
              </a:ext>
            </a:extLst>
          </p:cNvPr>
          <p:cNvPicPr>
            <a:picLocks noChangeAspect="1"/>
          </p:cNvPicPr>
          <p:nvPr/>
        </p:nvPicPr>
        <p:blipFill>
          <a:blip r:embed="rId4"/>
          <a:stretch>
            <a:fillRect/>
          </a:stretch>
        </p:blipFill>
        <p:spPr>
          <a:xfrm>
            <a:off x="840780" y="1615839"/>
            <a:ext cx="2625697" cy="506159"/>
          </a:xfrm>
          <a:prstGeom prst="rect">
            <a:avLst/>
          </a:prstGeom>
        </p:spPr>
      </p:pic>
      <p:sp>
        <p:nvSpPr>
          <p:cNvPr id="10" name="TextBox 9">
            <a:extLst>
              <a:ext uri="{FF2B5EF4-FFF2-40B4-BE49-F238E27FC236}">
                <a16:creationId xmlns:a16="http://schemas.microsoft.com/office/drawing/2014/main" id="{B1268F29-BDB3-DF93-74A4-9A7856A83D62}"/>
              </a:ext>
            </a:extLst>
          </p:cNvPr>
          <p:cNvSpPr txBox="1"/>
          <p:nvPr/>
        </p:nvSpPr>
        <p:spPr>
          <a:xfrm>
            <a:off x="1010425" y="1024857"/>
            <a:ext cx="2359557" cy="461665"/>
          </a:xfrm>
          <a:prstGeom prst="rect">
            <a:avLst/>
          </a:prstGeom>
          <a:noFill/>
        </p:spPr>
        <p:txBody>
          <a:bodyPr wrap="none" rtlCol="0">
            <a:spAutoFit/>
          </a:bodyPr>
          <a:lstStyle/>
          <a:p>
            <a:r>
              <a:rPr lang="en-CN" sz="2400" dirty="0"/>
              <a:t>Power-law model</a:t>
            </a:r>
          </a:p>
        </p:txBody>
      </p:sp>
      <p:sp>
        <p:nvSpPr>
          <p:cNvPr id="12" name="TextBox 11">
            <a:extLst>
              <a:ext uri="{FF2B5EF4-FFF2-40B4-BE49-F238E27FC236}">
                <a16:creationId xmlns:a16="http://schemas.microsoft.com/office/drawing/2014/main" id="{81DDDA0F-9276-B6D4-7740-FF1DA61A10A7}"/>
              </a:ext>
            </a:extLst>
          </p:cNvPr>
          <p:cNvSpPr txBox="1"/>
          <p:nvPr/>
        </p:nvSpPr>
        <p:spPr>
          <a:xfrm>
            <a:off x="5367665" y="1024857"/>
            <a:ext cx="2520562" cy="461665"/>
          </a:xfrm>
          <a:prstGeom prst="rect">
            <a:avLst/>
          </a:prstGeom>
          <a:noFill/>
        </p:spPr>
        <p:txBody>
          <a:bodyPr wrap="none" rtlCol="0">
            <a:spAutoFit/>
          </a:bodyPr>
          <a:lstStyle/>
          <a:p>
            <a:r>
              <a:rPr lang="en-CN" sz="2400" dirty="0"/>
              <a:t>Exponential model</a:t>
            </a:r>
          </a:p>
        </p:txBody>
      </p:sp>
      <p:sp>
        <p:nvSpPr>
          <p:cNvPr id="2" name="TextBox 1">
            <a:extLst>
              <a:ext uri="{FF2B5EF4-FFF2-40B4-BE49-F238E27FC236}">
                <a16:creationId xmlns:a16="http://schemas.microsoft.com/office/drawing/2014/main" id="{1C6F7EB2-76AE-9FE0-0BFC-0F5E069D82CD}"/>
              </a:ext>
            </a:extLst>
          </p:cNvPr>
          <p:cNvSpPr txBox="1"/>
          <p:nvPr/>
        </p:nvSpPr>
        <p:spPr>
          <a:xfrm>
            <a:off x="659661" y="5349542"/>
            <a:ext cx="2987934" cy="369332"/>
          </a:xfrm>
          <a:prstGeom prst="rect">
            <a:avLst/>
          </a:prstGeom>
          <a:noFill/>
        </p:spPr>
        <p:txBody>
          <a:bodyPr wrap="none" rtlCol="0">
            <a:spAutoFit/>
          </a:bodyPr>
          <a:lstStyle/>
          <a:p>
            <a:r>
              <a:rPr lang="en-US" dirty="0"/>
              <a:t>Q</a:t>
            </a:r>
            <a:r>
              <a:rPr lang="en-CN" dirty="0"/>
              <a:t>uintessence or phantom like</a:t>
            </a:r>
          </a:p>
        </p:txBody>
      </p:sp>
      <p:sp>
        <p:nvSpPr>
          <p:cNvPr id="5" name="TextBox 4">
            <a:extLst>
              <a:ext uri="{FF2B5EF4-FFF2-40B4-BE49-F238E27FC236}">
                <a16:creationId xmlns:a16="http://schemas.microsoft.com/office/drawing/2014/main" id="{2A9A4D6D-EA3E-C0ED-A5FF-321239A09D8F}"/>
              </a:ext>
            </a:extLst>
          </p:cNvPr>
          <p:cNvSpPr txBox="1"/>
          <p:nvPr/>
        </p:nvSpPr>
        <p:spPr>
          <a:xfrm>
            <a:off x="5924356" y="5377217"/>
            <a:ext cx="1407180" cy="369332"/>
          </a:xfrm>
          <a:prstGeom prst="rect">
            <a:avLst/>
          </a:prstGeom>
          <a:noFill/>
        </p:spPr>
        <p:txBody>
          <a:bodyPr wrap="none" rtlCol="0">
            <a:spAutoFit/>
          </a:bodyPr>
          <a:lstStyle/>
          <a:p>
            <a:r>
              <a:rPr lang="en-CN" dirty="0"/>
              <a:t>Phantom like</a:t>
            </a:r>
          </a:p>
        </p:txBody>
      </p:sp>
      <p:sp>
        <p:nvSpPr>
          <p:cNvPr id="9" name="TextBox 8">
            <a:extLst>
              <a:ext uri="{FF2B5EF4-FFF2-40B4-BE49-F238E27FC236}">
                <a16:creationId xmlns:a16="http://schemas.microsoft.com/office/drawing/2014/main" id="{E0F6C960-E5AE-8CB2-9707-CE9DADB50658}"/>
              </a:ext>
            </a:extLst>
          </p:cNvPr>
          <p:cNvSpPr txBox="1"/>
          <p:nvPr/>
        </p:nvSpPr>
        <p:spPr>
          <a:xfrm>
            <a:off x="2611286" y="4586209"/>
            <a:ext cx="1036309" cy="369332"/>
          </a:xfrm>
          <a:prstGeom prst="rect">
            <a:avLst/>
          </a:prstGeom>
          <a:noFill/>
        </p:spPr>
        <p:txBody>
          <a:bodyPr wrap="none" rtlCol="0">
            <a:spAutoFit/>
          </a:bodyPr>
          <a:lstStyle/>
          <a:p>
            <a:r>
              <a:rPr lang="en-CN" dirty="0"/>
              <a:t>Phantom</a:t>
            </a:r>
          </a:p>
        </p:txBody>
      </p:sp>
      <p:sp>
        <p:nvSpPr>
          <p:cNvPr id="13" name="TextBox 12">
            <a:extLst>
              <a:ext uri="{FF2B5EF4-FFF2-40B4-BE49-F238E27FC236}">
                <a16:creationId xmlns:a16="http://schemas.microsoft.com/office/drawing/2014/main" id="{B10A6745-EDA8-2183-E9ED-F8F4F8742941}"/>
              </a:ext>
            </a:extLst>
          </p:cNvPr>
          <p:cNvSpPr txBox="1"/>
          <p:nvPr/>
        </p:nvSpPr>
        <p:spPr>
          <a:xfrm>
            <a:off x="7143775" y="4584749"/>
            <a:ext cx="1036309" cy="369332"/>
          </a:xfrm>
          <a:prstGeom prst="rect">
            <a:avLst/>
          </a:prstGeom>
          <a:noFill/>
        </p:spPr>
        <p:txBody>
          <a:bodyPr wrap="none" rtlCol="0">
            <a:spAutoFit/>
          </a:bodyPr>
          <a:lstStyle/>
          <a:p>
            <a:r>
              <a:rPr lang="en-CN" dirty="0"/>
              <a:t>Phantom</a:t>
            </a:r>
          </a:p>
        </p:txBody>
      </p:sp>
      <p:sp>
        <p:nvSpPr>
          <p:cNvPr id="15" name="TextBox 8">
            <a:extLst>
              <a:ext uri="{FF2B5EF4-FFF2-40B4-BE49-F238E27FC236}">
                <a16:creationId xmlns:a16="http://schemas.microsoft.com/office/drawing/2014/main" id="{E0F6C960-E5AE-8CB2-9707-CE9DADB50658}"/>
              </a:ext>
            </a:extLst>
          </p:cNvPr>
          <p:cNvSpPr txBox="1"/>
          <p:nvPr/>
        </p:nvSpPr>
        <p:spPr>
          <a:xfrm>
            <a:off x="2213625" y="2749334"/>
            <a:ext cx="1454437"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N" dirty="0"/>
              <a:t>Quintessence</a:t>
            </a:r>
          </a:p>
        </p:txBody>
      </p:sp>
      <p:sp>
        <p:nvSpPr>
          <p:cNvPr id="16" name="TextBox 15">
            <a:extLst>
              <a:ext uri="{FF2B5EF4-FFF2-40B4-BE49-F238E27FC236}">
                <a16:creationId xmlns:a16="http://schemas.microsoft.com/office/drawing/2014/main" id="{B49E0B70-B2FC-1253-DBE9-5E71693D5C44}"/>
              </a:ext>
            </a:extLst>
          </p:cNvPr>
          <p:cNvSpPr txBox="1"/>
          <p:nvPr/>
        </p:nvSpPr>
        <p:spPr>
          <a:xfrm>
            <a:off x="3105700" y="6058663"/>
            <a:ext cx="2932598" cy="461665"/>
          </a:xfrm>
          <a:prstGeom prst="rect">
            <a:avLst/>
          </a:prstGeom>
          <a:noFill/>
        </p:spPr>
        <p:txBody>
          <a:bodyPr wrap="none" rtlCol="0">
            <a:spAutoFit/>
          </a:bodyPr>
          <a:lstStyle/>
          <a:p>
            <a:r>
              <a:rPr lang="en-CN" sz="2400" dirty="0">
                <a:solidFill>
                  <a:srgbClr val="0070C0"/>
                </a:solidFill>
              </a:rPr>
              <a:t>No phantom crossing!</a:t>
            </a:r>
          </a:p>
        </p:txBody>
      </p:sp>
    </p:spTree>
    <p:extLst>
      <p:ext uri="{BB962C8B-B14F-4D97-AF65-F5344CB8AC3E}">
        <p14:creationId xmlns:p14="http://schemas.microsoft.com/office/powerpoint/2010/main" val="155524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9E593-7ACE-A5F2-6C88-BEB2C6077803}"/>
            </a:ext>
          </a:extLst>
        </p:cNvPr>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FBF0C16-CE94-6F7A-17E7-3D748489544D}"/>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30E66B73-C950-77DD-AE01-2D577C06F054}"/>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Quintom f(T) model</a:t>
            </a:r>
          </a:p>
        </p:txBody>
      </p:sp>
      <p:sp>
        <p:nvSpPr>
          <p:cNvPr id="10" name="TextBox 9">
            <a:extLst>
              <a:ext uri="{FF2B5EF4-FFF2-40B4-BE49-F238E27FC236}">
                <a16:creationId xmlns:a16="http://schemas.microsoft.com/office/drawing/2014/main" id="{D808E78D-4391-EBF6-5E9C-A17A47566C57}"/>
              </a:ext>
            </a:extLst>
          </p:cNvPr>
          <p:cNvSpPr txBox="1"/>
          <p:nvPr/>
        </p:nvSpPr>
        <p:spPr>
          <a:xfrm>
            <a:off x="236114" y="894185"/>
            <a:ext cx="8296310" cy="1138773"/>
          </a:xfrm>
          <a:prstGeom prst="rect">
            <a:avLst/>
          </a:prstGeom>
          <a:noFill/>
        </p:spPr>
        <p:txBody>
          <a:bodyPr wrap="none" rtlCol="0">
            <a:spAutoFit/>
          </a:bodyPr>
          <a:lstStyle/>
          <a:p>
            <a:r>
              <a:rPr lang="en-CN" sz="2400" dirty="0"/>
              <a:t>Power-law model + Exponential model ----</a:t>
            </a:r>
            <a:r>
              <a:rPr lang="en-US" sz="2400" dirty="0">
                <a:sym typeface="Wingdings" pitchFamily="2" charset="2"/>
              </a:rPr>
              <a:t>&gt; a quintom f(T) model</a:t>
            </a:r>
          </a:p>
          <a:p>
            <a:endParaRPr lang="en-CN" sz="2400" dirty="0"/>
          </a:p>
          <a:p>
            <a:endParaRPr lang="en-CN" sz="2000" dirty="0"/>
          </a:p>
        </p:txBody>
      </p:sp>
      <p:pic>
        <p:nvPicPr>
          <p:cNvPr id="2" name="Picture 1">
            <a:extLst>
              <a:ext uri="{FF2B5EF4-FFF2-40B4-BE49-F238E27FC236}">
                <a16:creationId xmlns:a16="http://schemas.microsoft.com/office/drawing/2014/main" id="{E989D450-D185-4B6E-7353-0F828EA4515B}"/>
              </a:ext>
            </a:extLst>
          </p:cNvPr>
          <p:cNvPicPr>
            <a:picLocks noChangeAspect="1"/>
          </p:cNvPicPr>
          <p:nvPr/>
        </p:nvPicPr>
        <p:blipFill>
          <a:blip r:embed="rId2"/>
          <a:stretch>
            <a:fillRect/>
          </a:stretch>
        </p:blipFill>
        <p:spPr>
          <a:xfrm>
            <a:off x="2133060" y="1862858"/>
            <a:ext cx="4502418" cy="716711"/>
          </a:xfrm>
          <a:prstGeom prst="rect">
            <a:avLst/>
          </a:prstGeom>
        </p:spPr>
      </p:pic>
      <p:sp>
        <p:nvSpPr>
          <p:cNvPr id="8" name="TextBox 7">
            <a:extLst>
              <a:ext uri="{FF2B5EF4-FFF2-40B4-BE49-F238E27FC236}">
                <a16:creationId xmlns:a16="http://schemas.microsoft.com/office/drawing/2014/main" id="{0927778C-87FC-D297-3501-E9E80777BAA5}"/>
              </a:ext>
            </a:extLst>
          </p:cNvPr>
          <p:cNvSpPr txBox="1"/>
          <p:nvPr/>
        </p:nvSpPr>
        <p:spPr>
          <a:xfrm>
            <a:off x="453532" y="1440796"/>
            <a:ext cx="1842940" cy="369332"/>
          </a:xfrm>
          <a:prstGeom prst="rect">
            <a:avLst/>
          </a:prstGeom>
          <a:noFill/>
        </p:spPr>
        <p:txBody>
          <a:bodyPr wrap="none" rtlCol="0">
            <a:spAutoFit/>
          </a:bodyPr>
          <a:lstStyle/>
          <a:p>
            <a:r>
              <a:rPr lang="en-US" dirty="0">
                <a:solidFill>
                  <a:srgbClr val="0070C0"/>
                </a:solidFill>
              </a:rPr>
              <a:t>Q</a:t>
            </a:r>
            <a:r>
              <a:rPr lang="en-CN" dirty="0">
                <a:solidFill>
                  <a:srgbClr val="0070C0"/>
                </a:solidFill>
              </a:rPr>
              <a:t>uintessence-like</a:t>
            </a:r>
          </a:p>
        </p:txBody>
      </p:sp>
      <p:sp>
        <p:nvSpPr>
          <p:cNvPr id="9" name="TextBox 8">
            <a:extLst>
              <a:ext uri="{FF2B5EF4-FFF2-40B4-BE49-F238E27FC236}">
                <a16:creationId xmlns:a16="http://schemas.microsoft.com/office/drawing/2014/main" id="{9255B3CF-BB9E-D9A8-D5B1-0D9D7EA4FBBF}"/>
              </a:ext>
            </a:extLst>
          </p:cNvPr>
          <p:cNvSpPr txBox="1"/>
          <p:nvPr/>
        </p:nvSpPr>
        <p:spPr>
          <a:xfrm>
            <a:off x="3263593" y="1440796"/>
            <a:ext cx="1424814" cy="369332"/>
          </a:xfrm>
          <a:prstGeom prst="rect">
            <a:avLst/>
          </a:prstGeom>
          <a:noFill/>
        </p:spPr>
        <p:txBody>
          <a:bodyPr wrap="none" rtlCol="0">
            <a:spAutoFit/>
          </a:bodyPr>
          <a:lstStyle/>
          <a:p>
            <a:r>
              <a:rPr lang="en-CN" dirty="0">
                <a:solidFill>
                  <a:srgbClr val="0070C0"/>
                </a:solidFill>
              </a:rPr>
              <a:t>Phantom-like</a:t>
            </a:r>
          </a:p>
        </p:txBody>
      </p:sp>
    </p:spTree>
    <p:extLst>
      <p:ext uri="{BB962C8B-B14F-4D97-AF65-F5344CB8AC3E}">
        <p14:creationId xmlns:p14="http://schemas.microsoft.com/office/powerpoint/2010/main" val="3958809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454EA-95B3-4EF3-0E9E-5DEBCA706060}"/>
            </a:ext>
          </a:extLst>
        </p:cNvPr>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E45DD08A-EA95-C942-4127-5B40D1A5CCBF}"/>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1AF28119-9A4F-DD2F-B2E7-4C3C8556F5F3}"/>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Quintom f(T) model</a:t>
            </a:r>
          </a:p>
        </p:txBody>
      </p:sp>
      <p:pic>
        <p:nvPicPr>
          <p:cNvPr id="2" name="Picture 1">
            <a:extLst>
              <a:ext uri="{FF2B5EF4-FFF2-40B4-BE49-F238E27FC236}">
                <a16:creationId xmlns:a16="http://schemas.microsoft.com/office/drawing/2014/main" id="{44AE05C3-AF26-E2F5-1924-220BFDF9D26E}"/>
              </a:ext>
            </a:extLst>
          </p:cNvPr>
          <p:cNvPicPr>
            <a:picLocks noChangeAspect="1"/>
          </p:cNvPicPr>
          <p:nvPr/>
        </p:nvPicPr>
        <p:blipFill>
          <a:blip r:embed="rId3"/>
          <a:stretch>
            <a:fillRect/>
          </a:stretch>
        </p:blipFill>
        <p:spPr>
          <a:xfrm>
            <a:off x="2255747" y="1870285"/>
            <a:ext cx="4502418" cy="716711"/>
          </a:xfrm>
          <a:prstGeom prst="rect">
            <a:avLst/>
          </a:prstGeom>
        </p:spPr>
      </p:pic>
      <p:pic>
        <p:nvPicPr>
          <p:cNvPr id="5" name="Picture 4">
            <a:extLst>
              <a:ext uri="{FF2B5EF4-FFF2-40B4-BE49-F238E27FC236}">
                <a16:creationId xmlns:a16="http://schemas.microsoft.com/office/drawing/2014/main" id="{87E4B2DC-4E82-87CB-9C3D-1FEFA74B8E73}"/>
              </a:ext>
            </a:extLst>
          </p:cNvPr>
          <p:cNvPicPr>
            <a:picLocks noChangeAspect="1"/>
          </p:cNvPicPr>
          <p:nvPr/>
        </p:nvPicPr>
        <p:blipFill>
          <a:blip r:embed="rId4"/>
          <a:stretch>
            <a:fillRect/>
          </a:stretch>
        </p:blipFill>
        <p:spPr>
          <a:xfrm>
            <a:off x="750844" y="1447238"/>
            <a:ext cx="7281443" cy="5269373"/>
          </a:xfrm>
          <a:prstGeom prst="rect">
            <a:avLst/>
          </a:prstGeom>
        </p:spPr>
      </p:pic>
      <p:cxnSp>
        <p:nvCxnSpPr>
          <p:cNvPr id="11" name="Straight Connector 10">
            <a:extLst>
              <a:ext uri="{FF2B5EF4-FFF2-40B4-BE49-F238E27FC236}">
                <a16:creationId xmlns:a16="http://schemas.microsoft.com/office/drawing/2014/main" id="{8DA7F150-BBA5-3F3E-B38E-50285F1A9371}"/>
              </a:ext>
            </a:extLst>
          </p:cNvPr>
          <p:cNvCxnSpPr>
            <a:cxnSpLocks/>
          </p:cNvCxnSpPr>
          <p:nvPr/>
        </p:nvCxnSpPr>
        <p:spPr>
          <a:xfrm>
            <a:off x="1129689" y="2624317"/>
            <a:ext cx="642810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2DD978A-C73F-FCF3-7E5B-7E9F559721BF}"/>
              </a:ext>
            </a:extLst>
          </p:cNvPr>
          <p:cNvSpPr/>
          <p:nvPr/>
        </p:nvSpPr>
        <p:spPr>
          <a:xfrm>
            <a:off x="1315616" y="2603275"/>
            <a:ext cx="46654" cy="457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cxnSp>
        <p:nvCxnSpPr>
          <p:cNvPr id="17" name="Straight Connector 16">
            <a:extLst>
              <a:ext uri="{FF2B5EF4-FFF2-40B4-BE49-F238E27FC236}">
                <a16:creationId xmlns:a16="http://schemas.microsoft.com/office/drawing/2014/main" id="{C457FAC0-C825-EA60-3A8F-A9C568373C18}"/>
              </a:ext>
            </a:extLst>
          </p:cNvPr>
          <p:cNvCxnSpPr>
            <a:cxnSpLocks/>
          </p:cNvCxnSpPr>
          <p:nvPr/>
        </p:nvCxnSpPr>
        <p:spPr>
          <a:xfrm>
            <a:off x="1129689" y="5519917"/>
            <a:ext cx="6428107"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CDE48651-26F1-FB0B-F6EE-1361C00948E2}"/>
              </a:ext>
            </a:extLst>
          </p:cNvPr>
          <p:cNvSpPr/>
          <p:nvPr/>
        </p:nvSpPr>
        <p:spPr>
          <a:xfrm>
            <a:off x="1278293" y="5498875"/>
            <a:ext cx="46654" cy="4571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9" name="TextBox 18">
            <a:extLst>
              <a:ext uri="{FF2B5EF4-FFF2-40B4-BE49-F238E27FC236}">
                <a16:creationId xmlns:a16="http://schemas.microsoft.com/office/drawing/2014/main" id="{A2B9D2ED-B7B5-6233-8275-59B1363FA603}"/>
              </a:ext>
            </a:extLst>
          </p:cNvPr>
          <p:cNvSpPr txBox="1"/>
          <p:nvPr/>
        </p:nvSpPr>
        <p:spPr>
          <a:xfrm>
            <a:off x="2631455" y="2254985"/>
            <a:ext cx="1219052" cy="369332"/>
          </a:xfrm>
          <a:prstGeom prst="rect">
            <a:avLst/>
          </a:prstGeom>
          <a:noFill/>
        </p:spPr>
        <p:txBody>
          <a:bodyPr wrap="none" rtlCol="0">
            <a:spAutoFit/>
          </a:bodyPr>
          <a:lstStyle/>
          <a:p>
            <a:r>
              <a:rPr lang="en-CN" dirty="0">
                <a:solidFill>
                  <a:srgbClr val="FF0000"/>
                </a:solidFill>
              </a:rPr>
              <a:t>Quintom-A</a:t>
            </a:r>
          </a:p>
        </p:txBody>
      </p:sp>
      <p:sp>
        <p:nvSpPr>
          <p:cNvPr id="20" name="TextBox 19">
            <a:extLst>
              <a:ext uri="{FF2B5EF4-FFF2-40B4-BE49-F238E27FC236}">
                <a16:creationId xmlns:a16="http://schemas.microsoft.com/office/drawing/2014/main" id="{EC029925-209E-F9CB-F864-05026CBA7DD1}"/>
              </a:ext>
            </a:extLst>
          </p:cNvPr>
          <p:cNvSpPr txBox="1"/>
          <p:nvPr/>
        </p:nvSpPr>
        <p:spPr>
          <a:xfrm>
            <a:off x="2631455" y="5632806"/>
            <a:ext cx="1211037" cy="369332"/>
          </a:xfrm>
          <a:prstGeom prst="rect">
            <a:avLst/>
          </a:prstGeom>
          <a:noFill/>
        </p:spPr>
        <p:txBody>
          <a:bodyPr wrap="none" rtlCol="0">
            <a:spAutoFit/>
          </a:bodyPr>
          <a:lstStyle/>
          <a:p>
            <a:r>
              <a:rPr lang="en-CN" dirty="0">
                <a:solidFill>
                  <a:srgbClr val="FF0000"/>
                </a:solidFill>
              </a:rPr>
              <a:t>Quintom-B</a:t>
            </a:r>
          </a:p>
        </p:txBody>
      </p:sp>
      <p:sp>
        <p:nvSpPr>
          <p:cNvPr id="21" name="TextBox 20">
            <a:extLst>
              <a:ext uri="{FF2B5EF4-FFF2-40B4-BE49-F238E27FC236}">
                <a16:creationId xmlns:a16="http://schemas.microsoft.com/office/drawing/2014/main" id="{2F4782C8-50D5-092D-B156-97319E5633DC}"/>
              </a:ext>
            </a:extLst>
          </p:cNvPr>
          <p:cNvSpPr txBox="1"/>
          <p:nvPr/>
        </p:nvSpPr>
        <p:spPr>
          <a:xfrm>
            <a:off x="236114" y="894185"/>
            <a:ext cx="8296310" cy="1138773"/>
          </a:xfrm>
          <a:prstGeom prst="rect">
            <a:avLst/>
          </a:prstGeom>
          <a:noFill/>
        </p:spPr>
        <p:txBody>
          <a:bodyPr wrap="none" rtlCol="0">
            <a:spAutoFit/>
          </a:bodyPr>
          <a:lstStyle/>
          <a:p>
            <a:r>
              <a:rPr lang="en-CN" sz="2400" dirty="0"/>
              <a:t>Power-law model + Exponential model ----</a:t>
            </a:r>
            <a:r>
              <a:rPr lang="en-US" sz="2400" dirty="0">
                <a:sym typeface="Wingdings" pitchFamily="2" charset="2"/>
              </a:rPr>
              <a:t>&gt; a quintom f(T) model</a:t>
            </a:r>
          </a:p>
          <a:p>
            <a:endParaRPr lang="en-CN" sz="2400" dirty="0"/>
          </a:p>
          <a:p>
            <a:endParaRPr lang="en-CN" sz="2000" dirty="0"/>
          </a:p>
        </p:txBody>
      </p:sp>
    </p:spTree>
    <p:extLst>
      <p:ext uri="{BB962C8B-B14F-4D97-AF65-F5344CB8AC3E}">
        <p14:creationId xmlns:p14="http://schemas.microsoft.com/office/powerpoint/2010/main" val="64202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D06A6-2398-4D75-FACF-81C434B8BA17}"/>
            </a:ext>
          </a:extLst>
        </p:cNvPr>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BC40EDE4-AE53-DA69-58D6-6B769499B335}"/>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E882A39A-779C-A5B4-5929-ED81AEAB450C}"/>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Quintom f(T) model</a:t>
            </a:r>
          </a:p>
        </p:txBody>
      </p:sp>
      <p:sp>
        <p:nvSpPr>
          <p:cNvPr id="3" name="TextBox 2">
            <a:extLst>
              <a:ext uri="{FF2B5EF4-FFF2-40B4-BE49-F238E27FC236}">
                <a16:creationId xmlns:a16="http://schemas.microsoft.com/office/drawing/2014/main" id="{07869265-85DA-C2A5-EB98-F420DB0E8930}"/>
              </a:ext>
            </a:extLst>
          </p:cNvPr>
          <p:cNvSpPr txBox="1"/>
          <p:nvPr/>
        </p:nvSpPr>
        <p:spPr>
          <a:xfrm>
            <a:off x="236113" y="2506222"/>
            <a:ext cx="4066498" cy="769441"/>
          </a:xfrm>
          <a:prstGeom prst="rect">
            <a:avLst/>
          </a:prstGeom>
          <a:noFill/>
        </p:spPr>
        <p:txBody>
          <a:bodyPr wrap="none" rtlCol="0">
            <a:spAutoFit/>
          </a:bodyPr>
          <a:lstStyle/>
          <a:p>
            <a:r>
              <a:rPr lang="en-CN" sz="2400" dirty="0"/>
              <a:t>Stability of this model requires</a:t>
            </a:r>
          </a:p>
          <a:p>
            <a:endParaRPr lang="en-CN" sz="2000" dirty="0"/>
          </a:p>
        </p:txBody>
      </p:sp>
      <p:pic>
        <p:nvPicPr>
          <p:cNvPr id="5" name="Picture 4">
            <a:extLst>
              <a:ext uri="{FF2B5EF4-FFF2-40B4-BE49-F238E27FC236}">
                <a16:creationId xmlns:a16="http://schemas.microsoft.com/office/drawing/2014/main" id="{3B624C51-ACA6-D51A-039D-615E5E09118A}"/>
              </a:ext>
            </a:extLst>
          </p:cNvPr>
          <p:cNvPicPr>
            <a:picLocks noChangeAspect="1"/>
          </p:cNvPicPr>
          <p:nvPr/>
        </p:nvPicPr>
        <p:blipFill>
          <a:blip r:embed="rId2"/>
          <a:stretch>
            <a:fillRect/>
          </a:stretch>
        </p:blipFill>
        <p:spPr>
          <a:xfrm>
            <a:off x="1024281" y="2993569"/>
            <a:ext cx="2951718" cy="716711"/>
          </a:xfrm>
          <a:prstGeom prst="rect">
            <a:avLst/>
          </a:prstGeom>
        </p:spPr>
      </p:pic>
      <p:pic>
        <p:nvPicPr>
          <p:cNvPr id="7" name="Picture 6">
            <a:extLst>
              <a:ext uri="{FF2B5EF4-FFF2-40B4-BE49-F238E27FC236}">
                <a16:creationId xmlns:a16="http://schemas.microsoft.com/office/drawing/2014/main" id="{7074D893-EF38-4D2B-CE47-A699D5B32D90}"/>
              </a:ext>
            </a:extLst>
          </p:cNvPr>
          <p:cNvPicPr>
            <a:picLocks noChangeAspect="1"/>
          </p:cNvPicPr>
          <p:nvPr/>
        </p:nvPicPr>
        <p:blipFill>
          <a:blip r:embed="rId3"/>
          <a:stretch>
            <a:fillRect/>
          </a:stretch>
        </p:blipFill>
        <p:spPr>
          <a:xfrm>
            <a:off x="5335125" y="2792812"/>
            <a:ext cx="2784594" cy="965701"/>
          </a:xfrm>
          <a:prstGeom prst="rect">
            <a:avLst/>
          </a:prstGeom>
        </p:spPr>
      </p:pic>
      <p:sp>
        <p:nvSpPr>
          <p:cNvPr id="9" name="TextBox 7">
            <a:extLst>
              <a:ext uri="{FF2B5EF4-FFF2-40B4-BE49-F238E27FC236}">
                <a16:creationId xmlns:a16="http://schemas.microsoft.com/office/drawing/2014/main" id="{0927778C-87FC-D297-3501-E9E80777BAA5}"/>
              </a:ext>
            </a:extLst>
          </p:cNvPr>
          <p:cNvSpPr txBox="1"/>
          <p:nvPr/>
        </p:nvSpPr>
        <p:spPr>
          <a:xfrm>
            <a:off x="453531" y="1479443"/>
            <a:ext cx="184294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70C0"/>
                </a:solidFill>
              </a:rPr>
              <a:t>Q</a:t>
            </a:r>
            <a:r>
              <a:rPr lang="en-CN" dirty="0">
                <a:solidFill>
                  <a:srgbClr val="0070C0"/>
                </a:solidFill>
              </a:rPr>
              <a:t>uintessence-like</a:t>
            </a:r>
          </a:p>
        </p:txBody>
      </p:sp>
      <p:sp>
        <p:nvSpPr>
          <p:cNvPr id="11" name="TextBox 8">
            <a:extLst>
              <a:ext uri="{FF2B5EF4-FFF2-40B4-BE49-F238E27FC236}">
                <a16:creationId xmlns:a16="http://schemas.microsoft.com/office/drawing/2014/main" id="{9255B3CF-BB9E-D9A8-D5B1-0D9D7EA4FBBF}"/>
              </a:ext>
            </a:extLst>
          </p:cNvPr>
          <p:cNvSpPr txBox="1"/>
          <p:nvPr/>
        </p:nvSpPr>
        <p:spPr>
          <a:xfrm>
            <a:off x="3263592" y="1479443"/>
            <a:ext cx="142481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N" dirty="0">
                <a:solidFill>
                  <a:srgbClr val="0070C0"/>
                </a:solidFill>
              </a:rPr>
              <a:t>Phantom-like</a:t>
            </a:r>
          </a:p>
        </p:txBody>
      </p:sp>
      <p:pic>
        <p:nvPicPr>
          <p:cNvPr id="12" name="Picture 11">
            <a:extLst>
              <a:ext uri="{FF2B5EF4-FFF2-40B4-BE49-F238E27FC236}">
                <a16:creationId xmlns:a16="http://schemas.microsoft.com/office/drawing/2014/main" id="{891692C8-4181-AC0D-7DDB-B8940DC91143}"/>
              </a:ext>
            </a:extLst>
          </p:cNvPr>
          <p:cNvPicPr>
            <a:picLocks noChangeAspect="1"/>
          </p:cNvPicPr>
          <p:nvPr/>
        </p:nvPicPr>
        <p:blipFill>
          <a:blip r:embed="rId4"/>
          <a:stretch>
            <a:fillRect/>
          </a:stretch>
        </p:blipFill>
        <p:spPr>
          <a:xfrm>
            <a:off x="2133060" y="1862858"/>
            <a:ext cx="4502418" cy="716711"/>
          </a:xfrm>
          <a:prstGeom prst="rect">
            <a:avLst/>
          </a:prstGeom>
        </p:spPr>
      </p:pic>
      <p:sp>
        <p:nvSpPr>
          <p:cNvPr id="14" name="TextBox 13">
            <a:extLst>
              <a:ext uri="{FF2B5EF4-FFF2-40B4-BE49-F238E27FC236}">
                <a16:creationId xmlns:a16="http://schemas.microsoft.com/office/drawing/2014/main" id="{7DBB97DA-4AA2-DF28-83D3-14202D77CC84}"/>
              </a:ext>
            </a:extLst>
          </p:cNvPr>
          <p:cNvSpPr txBox="1"/>
          <p:nvPr/>
        </p:nvSpPr>
        <p:spPr>
          <a:xfrm>
            <a:off x="236114" y="894185"/>
            <a:ext cx="8296310" cy="1138773"/>
          </a:xfrm>
          <a:prstGeom prst="rect">
            <a:avLst/>
          </a:prstGeom>
          <a:noFill/>
        </p:spPr>
        <p:txBody>
          <a:bodyPr wrap="none" rtlCol="0">
            <a:spAutoFit/>
          </a:bodyPr>
          <a:lstStyle/>
          <a:p>
            <a:r>
              <a:rPr lang="en-CN" sz="2400" dirty="0"/>
              <a:t>Power-law model + Exponential model ----</a:t>
            </a:r>
            <a:r>
              <a:rPr lang="en-US" sz="2400" dirty="0">
                <a:sym typeface="Wingdings" pitchFamily="2" charset="2"/>
              </a:rPr>
              <a:t>&gt; a quintom f(T) model</a:t>
            </a:r>
          </a:p>
          <a:p>
            <a:endParaRPr lang="en-CN" sz="2400" dirty="0"/>
          </a:p>
          <a:p>
            <a:endParaRPr lang="en-CN" sz="2000" dirty="0"/>
          </a:p>
        </p:txBody>
      </p:sp>
    </p:spTree>
    <p:extLst>
      <p:ext uri="{BB962C8B-B14F-4D97-AF65-F5344CB8AC3E}">
        <p14:creationId xmlns:p14="http://schemas.microsoft.com/office/powerpoint/2010/main" val="2760280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txBox="1"/>
          <p:nvPr/>
        </p:nvSpPr>
        <p:spPr>
          <a:xfrm>
            <a:off x="628650" y="1129368"/>
            <a:ext cx="7886700" cy="141633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3200" b="1" dirty="0">
                <a:solidFill>
                  <a:srgbClr val="0070C0"/>
                </a:solidFill>
                <a:ea typeface="+mj-ea"/>
                <a:cs typeface="+mj-cs"/>
              </a:rPr>
              <a:t>Part 1: Dark energy in light of latest observations</a:t>
            </a:r>
          </a:p>
        </p:txBody>
      </p:sp>
      <p:sp>
        <p:nvSpPr>
          <p:cNvPr id="2" name="内容占位符 2">
            <a:extLst>
              <a:ext uri="{FF2B5EF4-FFF2-40B4-BE49-F238E27FC236}">
                <a16:creationId xmlns:a16="http://schemas.microsoft.com/office/drawing/2014/main" id="{A848558F-6A9F-5E77-ED00-38990E7F9246}"/>
              </a:ext>
            </a:extLst>
          </p:cNvPr>
          <p:cNvSpPr txBox="1"/>
          <p:nvPr/>
        </p:nvSpPr>
        <p:spPr>
          <a:xfrm>
            <a:off x="608056" y="2585656"/>
            <a:ext cx="7886700" cy="141633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3200" b="1" dirty="0">
                <a:solidFill>
                  <a:srgbClr val="0070C0"/>
                </a:solidFill>
                <a:ea typeface="+mj-ea"/>
                <a:cs typeface="+mj-cs"/>
              </a:rPr>
              <a:t>Part 2: Modified gravity realizations of quintom dark energy</a:t>
            </a:r>
          </a:p>
        </p:txBody>
      </p:sp>
      <p:sp>
        <p:nvSpPr>
          <p:cNvPr id="3" name="内容占位符 2">
            <a:extLst>
              <a:ext uri="{FF2B5EF4-FFF2-40B4-BE49-F238E27FC236}">
                <a16:creationId xmlns:a16="http://schemas.microsoft.com/office/drawing/2014/main" id="{7D9EF9FE-48EF-5146-09FD-0F88330047A4}"/>
              </a:ext>
            </a:extLst>
          </p:cNvPr>
          <p:cNvSpPr txBox="1"/>
          <p:nvPr/>
        </p:nvSpPr>
        <p:spPr>
          <a:xfrm>
            <a:off x="496845" y="4025747"/>
            <a:ext cx="7886700" cy="1416339"/>
          </a:xfrm>
          <a:prstGeom prst="rect">
            <a:avLst/>
          </a:prstGeom>
        </p:spPr>
        <p:txBody>
          <a:bodyPr vert="horz" lIns="91440" tIns="45720" rIns="91440" bIns="45720" rtlCol="0" anchor="ctr">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3200" b="1" dirty="0">
                <a:solidFill>
                  <a:srgbClr val="0070C0"/>
                </a:solidFill>
                <a:ea typeface="+mj-ea"/>
                <a:cs typeface="+mj-cs"/>
              </a:rPr>
              <a:t>Part 3:</a:t>
            </a:r>
            <a:r>
              <a:rPr lang="zh-CN" altLang="en-US" sz="3200" b="1" dirty="0">
                <a:solidFill>
                  <a:srgbClr val="0070C0"/>
                </a:solidFill>
                <a:ea typeface="+mj-ea"/>
                <a:cs typeface="+mj-cs"/>
              </a:rPr>
              <a:t> </a:t>
            </a:r>
            <a:r>
              <a:rPr lang="en-US" altLang="zh-CN" sz="3200" b="1" dirty="0">
                <a:solidFill>
                  <a:srgbClr val="0070C0"/>
                </a:solidFill>
                <a:ea typeface="+mj-ea"/>
                <a:cs typeface="+mj-cs"/>
              </a:rPr>
              <a:t>Cosmological constrain on quintom model</a:t>
            </a:r>
          </a:p>
        </p:txBody>
      </p:sp>
      <p:sp>
        <p:nvSpPr>
          <p:cNvPr id="5" name="内容占位符 2">
            <a:extLst>
              <a:ext uri="{FF2B5EF4-FFF2-40B4-BE49-F238E27FC236}">
                <a16:creationId xmlns:a16="http://schemas.microsoft.com/office/drawing/2014/main" id="{338C9EB8-E2B3-20CC-A94B-4998D9A47E06}"/>
              </a:ext>
            </a:extLst>
          </p:cNvPr>
          <p:cNvSpPr txBox="1"/>
          <p:nvPr/>
        </p:nvSpPr>
        <p:spPr>
          <a:xfrm>
            <a:off x="628650" y="125912"/>
            <a:ext cx="7886700" cy="1416339"/>
          </a:xfrm>
          <a:prstGeom prst="rect">
            <a:avLst/>
          </a:prstGeom>
        </p:spPr>
        <p:txBody>
          <a:bodyPr vert="horz" lIns="91440" tIns="45720" rIns="91440" bIns="45720" rtlCol="0" anchor="ctr">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altLang="zh-CN" sz="3800" b="1" dirty="0">
              <a:solidFill>
                <a:srgbClr val="0070C0"/>
              </a:solidFill>
              <a:ea typeface="+mj-ea"/>
              <a:cs typeface="+mj-cs"/>
            </a:endParaRPr>
          </a:p>
        </p:txBody>
      </p:sp>
      <p:cxnSp>
        <p:nvCxnSpPr>
          <p:cNvPr id="7" name="直线连接符 15">
            <a:extLst>
              <a:ext uri="{FF2B5EF4-FFF2-40B4-BE49-F238E27FC236}">
                <a16:creationId xmlns:a16="http://schemas.microsoft.com/office/drawing/2014/main" id="{563B8201-89D2-4165-1208-540C10D60035}"/>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8" name="文本框 2">
            <a:extLst>
              <a:ext uri="{FF2B5EF4-FFF2-40B4-BE49-F238E27FC236}">
                <a16:creationId xmlns:a16="http://schemas.microsoft.com/office/drawing/2014/main" id="{749689E1-4E1E-D1F5-C943-F8160219062A}"/>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Content</a:t>
            </a:r>
          </a:p>
        </p:txBody>
      </p:sp>
      <p:sp>
        <p:nvSpPr>
          <p:cNvPr id="9" name="内容占位符 2">
            <a:extLst>
              <a:ext uri="{FF2B5EF4-FFF2-40B4-BE49-F238E27FC236}">
                <a16:creationId xmlns:a16="http://schemas.microsoft.com/office/drawing/2014/main" id="{C96AA680-56D2-8C70-770D-9E311FD8311A}"/>
              </a:ext>
            </a:extLst>
          </p:cNvPr>
          <p:cNvSpPr txBox="1"/>
          <p:nvPr/>
        </p:nvSpPr>
        <p:spPr>
          <a:xfrm>
            <a:off x="496845" y="5171587"/>
            <a:ext cx="7886700" cy="1416339"/>
          </a:xfrm>
          <a:prstGeom prst="rect">
            <a:avLst/>
          </a:prstGeom>
        </p:spPr>
        <p:txBody>
          <a:bodyPr vert="horz" lIns="91440" tIns="45720" rIns="91440" bIns="45720" rtlCol="0" anchor="ctr">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3200" b="1" dirty="0">
                <a:solidFill>
                  <a:srgbClr val="0070C0"/>
                </a:solidFill>
                <a:ea typeface="+mj-ea"/>
                <a:cs typeface="+mj-cs"/>
              </a:rPr>
              <a:t>Part 4:</a:t>
            </a:r>
            <a:r>
              <a:rPr lang="zh-CN" altLang="en-US" sz="3200" b="1" dirty="0">
                <a:solidFill>
                  <a:srgbClr val="0070C0"/>
                </a:solidFill>
                <a:ea typeface="+mj-ea"/>
                <a:cs typeface="+mj-cs"/>
              </a:rPr>
              <a:t> </a:t>
            </a:r>
            <a:r>
              <a:rPr lang="en-US" altLang="zh-CN" sz="3200" b="1" dirty="0">
                <a:solidFill>
                  <a:srgbClr val="0070C0"/>
                </a:solidFill>
                <a:ea typeface="+mj-ea"/>
                <a:cs typeface="+mj-cs"/>
              </a:rPr>
              <a:t>Summary and conclusion</a:t>
            </a:r>
          </a:p>
        </p:txBody>
      </p:sp>
    </p:spTree>
    <p:extLst>
      <p:ext uri="{BB962C8B-B14F-4D97-AF65-F5344CB8AC3E}">
        <p14:creationId xmlns:p14="http://schemas.microsoft.com/office/powerpoint/2010/main" val="3652243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E2DDD-9C1D-7BE8-8F7C-0D0C489FEAE5}"/>
            </a:ext>
          </a:extLst>
        </p:cNvPr>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D58E619E-A264-4ABD-88EB-2D980CC1AABD}"/>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4964D290-EEB4-1BCA-ADD2-A47F3A94C0D3}"/>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Quintom f(T) model</a:t>
            </a:r>
          </a:p>
        </p:txBody>
      </p:sp>
      <p:sp>
        <p:nvSpPr>
          <p:cNvPr id="3" name="TextBox 2">
            <a:extLst>
              <a:ext uri="{FF2B5EF4-FFF2-40B4-BE49-F238E27FC236}">
                <a16:creationId xmlns:a16="http://schemas.microsoft.com/office/drawing/2014/main" id="{BF3E7ACF-08FB-0494-1CA0-1EC83073A555}"/>
              </a:ext>
            </a:extLst>
          </p:cNvPr>
          <p:cNvSpPr txBox="1"/>
          <p:nvPr/>
        </p:nvSpPr>
        <p:spPr>
          <a:xfrm>
            <a:off x="236113" y="2506222"/>
            <a:ext cx="4066498" cy="769441"/>
          </a:xfrm>
          <a:prstGeom prst="rect">
            <a:avLst/>
          </a:prstGeom>
          <a:noFill/>
        </p:spPr>
        <p:txBody>
          <a:bodyPr wrap="none" rtlCol="0">
            <a:spAutoFit/>
          </a:bodyPr>
          <a:lstStyle/>
          <a:p>
            <a:r>
              <a:rPr lang="en-CN" sz="2400" dirty="0"/>
              <a:t>Stability of this model requires</a:t>
            </a:r>
          </a:p>
          <a:p>
            <a:endParaRPr lang="en-CN" sz="2000" dirty="0"/>
          </a:p>
        </p:txBody>
      </p:sp>
      <p:pic>
        <p:nvPicPr>
          <p:cNvPr id="5" name="Picture 4">
            <a:extLst>
              <a:ext uri="{FF2B5EF4-FFF2-40B4-BE49-F238E27FC236}">
                <a16:creationId xmlns:a16="http://schemas.microsoft.com/office/drawing/2014/main" id="{09899044-B0A0-FA66-CF87-1EA1E62C33FE}"/>
              </a:ext>
            </a:extLst>
          </p:cNvPr>
          <p:cNvPicPr>
            <a:picLocks noChangeAspect="1"/>
          </p:cNvPicPr>
          <p:nvPr/>
        </p:nvPicPr>
        <p:blipFill>
          <a:blip r:embed="rId2"/>
          <a:stretch>
            <a:fillRect/>
          </a:stretch>
        </p:blipFill>
        <p:spPr>
          <a:xfrm>
            <a:off x="1024281" y="2993569"/>
            <a:ext cx="2951718" cy="716711"/>
          </a:xfrm>
          <a:prstGeom prst="rect">
            <a:avLst/>
          </a:prstGeom>
        </p:spPr>
      </p:pic>
      <p:pic>
        <p:nvPicPr>
          <p:cNvPr id="7" name="Picture 6">
            <a:extLst>
              <a:ext uri="{FF2B5EF4-FFF2-40B4-BE49-F238E27FC236}">
                <a16:creationId xmlns:a16="http://schemas.microsoft.com/office/drawing/2014/main" id="{B5DB5C8B-7355-89FC-694A-EF38FC0F6BB8}"/>
              </a:ext>
            </a:extLst>
          </p:cNvPr>
          <p:cNvPicPr>
            <a:picLocks noChangeAspect="1"/>
          </p:cNvPicPr>
          <p:nvPr/>
        </p:nvPicPr>
        <p:blipFill>
          <a:blip r:embed="rId3"/>
          <a:stretch>
            <a:fillRect/>
          </a:stretch>
        </p:blipFill>
        <p:spPr>
          <a:xfrm>
            <a:off x="5335125" y="2792812"/>
            <a:ext cx="2784594" cy="965701"/>
          </a:xfrm>
          <a:prstGeom prst="rect">
            <a:avLst/>
          </a:prstGeom>
        </p:spPr>
      </p:pic>
      <p:sp>
        <p:nvSpPr>
          <p:cNvPr id="9" name="TextBox 7">
            <a:extLst>
              <a:ext uri="{FF2B5EF4-FFF2-40B4-BE49-F238E27FC236}">
                <a16:creationId xmlns:a16="http://schemas.microsoft.com/office/drawing/2014/main" id="{5A74F31E-B4F1-7580-AFA3-E24A547E7F87}"/>
              </a:ext>
            </a:extLst>
          </p:cNvPr>
          <p:cNvSpPr txBox="1"/>
          <p:nvPr/>
        </p:nvSpPr>
        <p:spPr>
          <a:xfrm>
            <a:off x="453531" y="1479443"/>
            <a:ext cx="184294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0070C0"/>
                </a:solidFill>
              </a:rPr>
              <a:t>Q</a:t>
            </a:r>
            <a:r>
              <a:rPr lang="en-CN" dirty="0">
                <a:solidFill>
                  <a:srgbClr val="0070C0"/>
                </a:solidFill>
              </a:rPr>
              <a:t>uintessence-like</a:t>
            </a:r>
          </a:p>
        </p:txBody>
      </p:sp>
      <p:sp>
        <p:nvSpPr>
          <p:cNvPr id="11" name="TextBox 8">
            <a:extLst>
              <a:ext uri="{FF2B5EF4-FFF2-40B4-BE49-F238E27FC236}">
                <a16:creationId xmlns:a16="http://schemas.microsoft.com/office/drawing/2014/main" id="{914198BB-76C5-0785-6585-860CC9910153}"/>
              </a:ext>
            </a:extLst>
          </p:cNvPr>
          <p:cNvSpPr txBox="1"/>
          <p:nvPr/>
        </p:nvSpPr>
        <p:spPr>
          <a:xfrm>
            <a:off x="3263592" y="1479443"/>
            <a:ext cx="1424814"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N" dirty="0">
                <a:solidFill>
                  <a:srgbClr val="0070C0"/>
                </a:solidFill>
              </a:rPr>
              <a:t>Phantom-like</a:t>
            </a:r>
          </a:p>
        </p:txBody>
      </p:sp>
      <p:pic>
        <p:nvPicPr>
          <p:cNvPr id="12" name="Picture 11">
            <a:extLst>
              <a:ext uri="{FF2B5EF4-FFF2-40B4-BE49-F238E27FC236}">
                <a16:creationId xmlns:a16="http://schemas.microsoft.com/office/drawing/2014/main" id="{A4FEB494-545D-3B78-BC69-167705B94ACF}"/>
              </a:ext>
            </a:extLst>
          </p:cNvPr>
          <p:cNvPicPr>
            <a:picLocks noChangeAspect="1"/>
          </p:cNvPicPr>
          <p:nvPr/>
        </p:nvPicPr>
        <p:blipFill>
          <a:blip r:embed="rId4"/>
          <a:stretch>
            <a:fillRect/>
          </a:stretch>
        </p:blipFill>
        <p:spPr>
          <a:xfrm>
            <a:off x="2133060" y="1862858"/>
            <a:ext cx="4502418" cy="716711"/>
          </a:xfrm>
          <a:prstGeom prst="rect">
            <a:avLst/>
          </a:prstGeom>
        </p:spPr>
      </p:pic>
      <p:pic>
        <p:nvPicPr>
          <p:cNvPr id="2" name="Picture 1">
            <a:extLst>
              <a:ext uri="{FF2B5EF4-FFF2-40B4-BE49-F238E27FC236}">
                <a16:creationId xmlns:a16="http://schemas.microsoft.com/office/drawing/2014/main" id="{D1602198-EEB1-EADF-D57B-C9E21A75569B}"/>
              </a:ext>
            </a:extLst>
          </p:cNvPr>
          <p:cNvPicPr>
            <a:picLocks noChangeAspect="1"/>
          </p:cNvPicPr>
          <p:nvPr/>
        </p:nvPicPr>
        <p:blipFill>
          <a:blip r:embed="rId5"/>
          <a:stretch>
            <a:fillRect/>
          </a:stretch>
        </p:blipFill>
        <p:spPr>
          <a:xfrm>
            <a:off x="536189" y="3660714"/>
            <a:ext cx="8249777" cy="2740909"/>
          </a:xfrm>
          <a:prstGeom prst="rect">
            <a:avLst/>
          </a:prstGeom>
        </p:spPr>
      </p:pic>
      <p:sp>
        <p:nvSpPr>
          <p:cNvPr id="14" name="TextBox 13">
            <a:extLst>
              <a:ext uri="{FF2B5EF4-FFF2-40B4-BE49-F238E27FC236}">
                <a16:creationId xmlns:a16="http://schemas.microsoft.com/office/drawing/2014/main" id="{FD9BC155-FE45-8A91-9BB9-71165E25207D}"/>
              </a:ext>
            </a:extLst>
          </p:cNvPr>
          <p:cNvSpPr txBox="1"/>
          <p:nvPr/>
        </p:nvSpPr>
        <p:spPr>
          <a:xfrm>
            <a:off x="236114" y="894185"/>
            <a:ext cx="8296310" cy="1138773"/>
          </a:xfrm>
          <a:prstGeom prst="rect">
            <a:avLst/>
          </a:prstGeom>
          <a:noFill/>
        </p:spPr>
        <p:txBody>
          <a:bodyPr wrap="none" rtlCol="0">
            <a:spAutoFit/>
          </a:bodyPr>
          <a:lstStyle/>
          <a:p>
            <a:r>
              <a:rPr lang="en-CN" sz="2400" dirty="0"/>
              <a:t>Power-law model + Exponential model ----</a:t>
            </a:r>
            <a:r>
              <a:rPr lang="en-US" sz="2400" dirty="0">
                <a:sym typeface="Wingdings" pitchFamily="2" charset="2"/>
              </a:rPr>
              <a:t>&gt; a quintom f(T) model</a:t>
            </a:r>
          </a:p>
          <a:p>
            <a:endParaRPr lang="en-CN" sz="2400" dirty="0"/>
          </a:p>
          <a:p>
            <a:endParaRPr lang="en-CN" sz="2000" dirty="0"/>
          </a:p>
        </p:txBody>
      </p:sp>
      <p:sp>
        <p:nvSpPr>
          <p:cNvPr id="15" name="TextBox 14">
            <a:extLst>
              <a:ext uri="{FF2B5EF4-FFF2-40B4-BE49-F238E27FC236}">
                <a16:creationId xmlns:a16="http://schemas.microsoft.com/office/drawing/2014/main" id="{004ECF9C-AAA7-97C1-1CC3-4DEF9600FC15}"/>
              </a:ext>
            </a:extLst>
          </p:cNvPr>
          <p:cNvSpPr txBox="1"/>
          <p:nvPr/>
        </p:nvSpPr>
        <p:spPr>
          <a:xfrm>
            <a:off x="2746349" y="5603712"/>
            <a:ext cx="765338" cy="369332"/>
          </a:xfrm>
          <a:prstGeom prst="rect">
            <a:avLst/>
          </a:prstGeom>
          <a:noFill/>
        </p:spPr>
        <p:txBody>
          <a:bodyPr wrap="none" rtlCol="0">
            <a:spAutoFit/>
          </a:bodyPr>
          <a:lstStyle/>
          <a:p>
            <a:r>
              <a:rPr lang="en-CN" dirty="0"/>
              <a:t>Stable</a:t>
            </a:r>
          </a:p>
        </p:txBody>
      </p:sp>
      <p:sp>
        <p:nvSpPr>
          <p:cNvPr id="17" name="TextBox 16">
            <a:extLst>
              <a:ext uri="{FF2B5EF4-FFF2-40B4-BE49-F238E27FC236}">
                <a16:creationId xmlns:a16="http://schemas.microsoft.com/office/drawing/2014/main" id="{C8F3FEA3-9779-52F2-3F48-462E70AE08D9}"/>
              </a:ext>
            </a:extLst>
          </p:cNvPr>
          <p:cNvSpPr txBox="1"/>
          <p:nvPr/>
        </p:nvSpPr>
        <p:spPr>
          <a:xfrm>
            <a:off x="6987005" y="5594483"/>
            <a:ext cx="765338" cy="369332"/>
          </a:xfrm>
          <a:prstGeom prst="rect">
            <a:avLst/>
          </a:prstGeom>
          <a:noFill/>
        </p:spPr>
        <p:txBody>
          <a:bodyPr wrap="none" rtlCol="0">
            <a:spAutoFit/>
          </a:bodyPr>
          <a:lstStyle/>
          <a:p>
            <a:r>
              <a:rPr lang="en-CN" dirty="0"/>
              <a:t>Stable</a:t>
            </a:r>
          </a:p>
        </p:txBody>
      </p:sp>
    </p:spTree>
    <p:extLst>
      <p:ext uri="{BB962C8B-B14F-4D97-AF65-F5344CB8AC3E}">
        <p14:creationId xmlns:p14="http://schemas.microsoft.com/office/powerpoint/2010/main" val="142014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a:extLst>
              <a:ext uri="{FF2B5EF4-FFF2-40B4-BE49-F238E27FC236}">
                <a16:creationId xmlns:a16="http://schemas.microsoft.com/office/drawing/2014/main" id="{C5D60245-56D8-6440-8AF0-465BCDDEC4B4}"/>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FA56BBD8-FEDD-7546-8539-3327ED289C6A}"/>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Quadratic f(T) model</a:t>
            </a:r>
          </a:p>
        </p:txBody>
      </p:sp>
      <p:sp>
        <p:nvSpPr>
          <p:cNvPr id="13" name="文本框 12">
            <a:extLst>
              <a:ext uri="{FF2B5EF4-FFF2-40B4-BE49-F238E27FC236}">
                <a16:creationId xmlns:a16="http://schemas.microsoft.com/office/drawing/2014/main" id="{70FFFEF4-71F7-4154-9594-884E378811F1}"/>
              </a:ext>
            </a:extLst>
          </p:cNvPr>
          <p:cNvSpPr txBox="1"/>
          <p:nvPr/>
        </p:nvSpPr>
        <p:spPr>
          <a:xfrm>
            <a:off x="152026" y="4287478"/>
            <a:ext cx="7719357" cy="400110"/>
          </a:xfrm>
          <a:prstGeom prst="rect">
            <a:avLst/>
          </a:prstGeom>
          <a:noFill/>
        </p:spPr>
        <p:txBody>
          <a:bodyPr wrap="none" rtlCol="0">
            <a:spAutoFit/>
          </a:bodyPr>
          <a:lstStyle/>
          <a:p>
            <a:r>
              <a:rPr lang="en-US" altLang="zh-CN" sz="2000" dirty="0"/>
              <a:t>The reconstructed f(X) from DESI 2024 can be effectively parametrized as</a:t>
            </a:r>
            <a:endParaRPr lang="zh-CN" altLang="en-US" sz="2000" dirty="0"/>
          </a:p>
        </p:txBody>
      </p:sp>
      <p:pic>
        <p:nvPicPr>
          <p:cNvPr id="3" name="图片 2">
            <a:extLst>
              <a:ext uri="{FF2B5EF4-FFF2-40B4-BE49-F238E27FC236}">
                <a16:creationId xmlns:a16="http://schemas.microsoft.com/office/drawing/2014/main" id="{C496B325-5F99-489E-9128-87DF38D02904}"/>
              </a:ext>
            </a:extLst>
          </p:cNvPr>
          <p:cNvPicPr>
            <a:picLocks noChangeAspect="1"/>
          </p:cNvPicPr>
          <p:nvPr/>
        </p:nvPicPr>
        <p:blipFill>
          <a:blip r:embed="rId3"/>
          <a:stretch>
            <a:fillRect/>
          </a:stretch>
        </p:blipFill>
        <p:spPr>
          <a:xfrm>
            <a:off x="2710171" y="4825623"/>
            <a:ext cx="3144719" cy="432636"/>
          </a:xfrm>
          <a:prstGeom prst="rect">
            <a:avLst/>
          </a:prstGeom>
        </p:spPr>
      </p:pic>
      <p:pic>
        <p:nvPicPr>
          <p:cNvPr id="7" name="图片 6">
            <a:extLst>
              <a:ext uri="{FF2B5EF4-FFF2-40B4-BE49-F238E27FC236}">
                <a16:creationId xmlns:a16="http://schemas.microsoft.com/office/drawing/2014/main" id="{FDEBD080-159D-4984-A827-7CE0E389F4AB}"/>
              </a:ext>
            </a:extLst>
          </p:cNvPr>
          <p:cNvPicPr>
            <a:picLocks noChangeAspect="1"/>
          </p:cNvPicPr>
          <p:nvPr/>
        </p:nvPicPr>
        <p:blipFill>
          <a:blip r:embed="rId4"/>
          <a:stretch>
            <a:fillRect/>
          </a:stretch>
        </p:blipFill>
        <p:spPr>
          <a:xfrm>
            <a:off x="708905" y="860145"/>
            <a:ext cx="7546632" cy="3427333"/>
          </a:xfrm>
          <a:prstGeom prst="rect">
            <a:avLst/>
          </a:prstGeom>
        </p:spPr>
      </p:pic>
      <p:sp>
        <p:nvSpPr>
          <p:cNvPr id="14" name="文本框 13">
            <a:extLst>
              <a:ext uri="{FF2B5EF4-FFF2-40B4-BE49-F238E27FC236}">
                <a16:creationId xmlns:a16="http://schemas.microsoft.com/office/drawing/2014/main" id="{CB544B23-55CA-4F70-81CC-88E1A19C08C0}"/>
              </a:ext>
            </a:extLst>
          </p:cNvPr>
          <p:cNvSpPr txBox="1"/>
          <p:nvPr/>
        </p:nvSpPr>
        <p:spPr>
          <a:xfrm>
            <a:off x="151427" y="5321503"/>
            <a:ext cx="8992573" cy="1175706"/>
          </a:xfrm>
          <a:prstGeom prst="rect">
            <a:avLst/>
          </a:prstGeom>
          <a:noFill/>
        </p:spPr>
        <p:txBody>
          <a:bodyPr wrap="square" rtlCol="0">
            <a:spAutoFit/>
          </a:bodyPr>
          <a:lstStyle/>
          <a:p>
            <a:pPr marL="177800" indent="-177800">
              <a:lnSpc>
                <a:spcPct val="120000"/>
              </a:lnSpc>
              <a:buFont typeface="Arial" panose="020B0604020202020204" pitchFamily="34" charset="0"/>
              <a:buChar char="•"/>
            </a:pPr>
            <a:r>
              <a:rPr lang="en-US" altLang="zh-CN" sz="2000" dirty="0"/>
              <a:t>The reconstruction results indicate f(X) beyond the standard ΛCDM.</a:t>
            </a:r>
          </a:p>
          <a:p>
            <a:pPr marL="177800" indent="-177800">
              <a:lnSpc>
                <a:spcPct val="120000"/>
              </a:lnSpc>
              <a:buFont typeface="Arial" panose="020B0604020202020204" pitchFamily="34" charset="0"/>
              <a:buChar char="•"/>
            </a:pPr>
            <a:r>
              <a:rPr lang="en-US" altLang="zh-CN" sz="2000" dirty="0"/>
              <a:t>For all cases, </a:t>
            </a:r>
            <a:r>
              <a:rPr lang="en-US" altLang="zh-CN" sz="2000" dirty="0">
                <a:solidFill>
                  <a:srgbClr val="FF0000"/>
                </a:solidFill>
              </a:rPr>
              <a:t>the quadratic deviation from ΛCDM </a:t>
            </a:r>
            <a:r>
              <a:rPr lang="en-US" altLang="zh-CN" sz="2000" dirty="0"/>
              <a:t>is mildly favored.</a:t>
            </a:r>
          </a:p>
          <a:p>
            <a:pPr marL="177800" indent="-177800">
              <a:lnSpc>
                <a:spcPct val="120000"/>
              </a:lnSpc>
              <a:buFont typeface="Arial" panose="020B0604020202020204" pitchFamily="34" charset="0"/>
              <a:buChar char="•"/>
            </a:pPr>
            <a:r>
              <a:rPr lang="en-US" altLang="zh-CN" sz="2000" dirty="0"/>
              <a:t>This model is also cable of quintom-behavior.</a:t>
            </a:r>
          </a:p>
        </p:txBody>
      </p:sp>
      <p:sp>
        <p:nvSpPr>
          <p:cNvPr id="8" name="矩形 7"/>
          <p:cNvSpPr/>
          <p:nvPr/>
        </p:nvSpPr>
        <p:spPr>
          <a:xfrm>
            <a:off x="6985640" y="4919456"/>
            <a:ext cx="2006933" cy="307777"/>
          </a:xfrm>
          <a:prstGeom prst="rect">
            <a:avLst/>
          </a:prstGeom>
          <a:ln>
            <a:solidFill>
              <a:schemeClr val="tx1"/>
            </a:solidFill>
          </a:ln>
        </p:spPr>
        <p:txBody>
          <a:bodyPr wrap="square">
            <a:spAutoFit/>
          </a:bodyPr>
          <a:lstStyle/>
          <a:p>
            <a:r>
              <a:rPr lang="en-US" altLang="zh-CN" sz="1400" b="1" i="1" dirty="0">
                <a:latin typeface="Calibri" panose="020F0502020204030204" pitchFamily="34" charset="0"/>
                <a:cs typeface="Calibri" panose="020F0502020204030204" pitchFamily="34" charset="0"/>
              </a:rPr>
              <a:t>Yang</a:t>
            </a:r>
            <a:r>
              <a:rPr lang="en-US" altLang="zh-CN" sz="1400" dirty="0">
                <a:latin typeface="Calibri" panose="020F0502020204030204" pitchFamily="34" charset="0"/>
                <a:cs typeface="Calibri" panose="020F0502020204030204" pitchFamily="34" charset="0"/>
              </a:rPr>
              <a:t>, et al., 2404.19437</a:t>
            </a:r>
          </a:p>
        </p:txBody>
      </p:sp>
    </p:spTree>
    <p:extLst>
      <p:ext uri="{BB962C8B-B14F-4D97-AF65-F5344CB8AC3E}">
        <p14:creationId xmlns:p14="http://schemas.microsoft.com/office/powerpoint/2010/main" val="3110367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EB0E5-2EAC-E248-8A67-F3BC774A50AF}"/>
            </a:ext>
          </a:extLst>
        </p:cNvPr>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4B145D6F-8BEE-E939-66C1-DBBFB68322FA}"/>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283BD2C5-29D2-8833-5B60-817847FF0CB5}"/>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Cosmological observations</a:t>
            </a:r>
          </a:p>
        </p:txBody>
      </p:sp>
      <p:pic>
        <p:nvPicPr>
          <p:cNvPr id="3" name="Picture 2">
            <a:extLst>
              <a:ext uri="{FF2B5EF4-FFF2-40B4-BE49-F238E27FC236}">
                <a16:creationId xmlns:a16="http://schemas.microsoft.com/office/drawing/2014/main" id="{6CDD7EDE-6843-C6E0-95B5-686A3D88EB3B}"/>
              </a:ext>
            </a:extLst>
          </p:cNvPr>
          <p:cNvPicPr>
            <a:picLocks noChangeAspect="1"/>
          </p:cNvPicPr>
          <p:nvPr/>
        </p:nvPicPr>
        <p:blipFill>
          <a:blip r:embed="rId3"/>
          <a:stretch>
            <a:fillRect/>
          </a:stretch>
        </p:blipFill>
        <p:spPr>
          <a:xfrm>
            <a:off x="685800" y="1091827"/>
            <a:ext cx="7772400" cy="5512855"/>
          </a:xfrm>
          <a:prstGeom prst="rect">
            <a:avLst/>
          </a:prstGeom>
        </p:spPr>
      </p:pic>
      <p:sp>
        <p:nvSpPr>
          <p:cNvPr id="5" name="TextBox 4">
            <a:extLst>
              <a:ext uri="{FF2B5EF4-FFF2-40B4-BE49-F238E27FC236}">
                <a16:creationId xmlns:a16="http://schemas.microsoft.com/office/drawing/2014/main" id="{8B7CDAE3-D665-0435-7EBB-D5101B4DF5E7}"/>
              </a:ext>
            </a:extLst>
          </p:cNvPr>
          <p:cNvSpPr txBox="1"/>
          <p:nvPr/>
        </p:nvSpPr>
        <p:spPr>
          <a:xfrm>
            <a:off x="6564574" y="1542197"/>
            <a:ext cx="638316" cy="430887"/>
          </a:xfrm>
          <a:prstGeom prst="rect">
            <a:avLst/>
          </a:prstGeom>
          <a:noFill/>
        </p:spPr>
        <p:txBody>
          <a:bodyPr wrap="none" rtlCol="0">
            <a:spAutoFit/>
          </a:bodyPr>
          <a:lstStyle/>
          <a:p>
            <a:r>
              <a:rPr lang="en-CN" sz="2200" dirty="0">
                <a:solidFill>
                  <a:srgbClr val="0070C0"/>
                </a:solidFill>
              </a:rPr>
              <a:t>SNe</a:t>
            </a:r>
          </a:p>
        </p:txBody>
      </p:sp>
      <p:sp>
        <p:nvSpPr>
          <p:cNvPr id="7" name="TextBox 6">
            <a:extLst>
              <a:ext uri="{FF2B5EF4-FFF2-40B4-BE49-F238E27FC236}">
                <a16:creationId xmlns:a16="http://schemas.microsoft.com/office/drawing/2014/main" id="{C3B2FB07-B5CD-5E80-4439-F01E25093DF5}"/>
              </a:ext>
            </a:extLst>
          </p:cNvPr>
          <p:cNvSpPr txBox="1"/>
          <p:nvPr/>
        </p:nvSpPr>
        <p:spPr>
          <a:xfrm>
            <a:off x="1489882" y="4983708"/>
            <a:ext cx="729687" cy="430887"/>
          </a:xfrm>
          <a:prstGeom prst="rect">
            <a:avLst/>
          </a:prstGeom>
          <a:noFill/>
        </p:spPr>
        <p:txBody>
          <a:bodyPr wrap="none" rtlCol="0">
            <a:spAutoFit/>
          </a:bodyPr>
          <a:lstStyle/>
          <a:p>
            <a:r>
              <a:rPr lang="en-CN" sz="2200" dirty="0">
                <a:solidFill>
                  <a:srgbClr val="0070C0"/>
                </a:solidFill>
              </a:rPr>
              <a:t>CMB</a:t>
            </a:r>
          </a:p>
        </p:txBody>
      </p:sp>
      <p:sp>
        <p:nvSpPr>
          <p:cNvPr id="8" name="TextBox 7">
            <a:extLst>
              <a:ext uri="{FF2B5EF4-FFF2-40B4-BE49-F238E27FC236}">
                <a16:creationId xmlns:a16="http://schemas.microsoft.com/office/drawing/2014/main" id="{AD6E7C51-6418-FBEE-818E-75C332998B14}"/>
              </a:ext>
            </a:extLst>
          </p:cNvPr>
          <p:cNvSpPr txBox="1"/>
          <p:nvPr/>
        </p:nvSpPr>
        <p:spPr>
          <a:xfrm>
            <a:off x="4572000" y="3793248"/>
            <a:ext cx="683713" cy="430887"/>
          </a:xfrm>
          <a:prstGeom prst="rect">
            <a:avLst/>
          </a:prstGeom>
          <a:noFill/>
        </p:spPr>
        <p:txBody>
          <a:bodyPr wrap="none" rtlCol="0">
            <a:spAutoFit/>
          </a:bodyPr>
          <a:lstStyle/>
          <a:p>
            <a:r>
              <a:rPr lang="en-CN" sz="2200" dirty="0">
                <a:solidFill>
                  <a:srgbClr val="0070C0"/>
                </a:solidFill>
              </a:rPr>
              <a:t>BAO</a:t>
            </a:r>
          </a:p>
        </p:txBody>
      </p:sp>
    </p:spTree>
    <p:extLst>
      <p:ext uri="{BB962C8B-B14F-4D97-AF65-F5344CB8AC3E}">
        <p14:creationId xmlns:p14="http://schemas.microsoft.com/office/powerpoint/2010/main" val="871386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FDDD8-48BC-A902-65EF-B4CFB757092E}"/>
            </a:ext>
          </a:extLst>
        </p:cNvPr>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CE6A324F-3FBC-A2D8-D010-97620BAA88B2}"/>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1BF7D394-A978-C294-1E8B-8BE1034E6B51}"/>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Cosmological constrain</a:t>
            </a:r>
          </a:p>
        </p:txBody>
      </p:sp>
      <p:pic>
        <p:nvPicPr>
          <p:cNvPr id="13" name="Picture 12">
            <a:extLst>
              <a:ext uri="{FF2B5EF4-FFF2-40B4-BE49-F238E27FC236}">
                <a16:creationId xmlns:a16="http://schemas.microsoft.com/office/drawing/2014/main" id="{73B0EB0C-1226-4C0D-4456-47CF6DB4B110}"/>
              </a:ext>
            </a:extLst>
          </p:cNvPr>
          <p:cNvPicPr>
            <a:picLocks noChangeAspect="1"/>
          </p:cNvPicPr>
          <p:nvPr/>
        </p:nvPicPr>
        <p:blipFill>
          <a:blip r:embed="rId3"/>
          <a:stretch>
            <a:fillRect/>
          </a:stretch>
        </p:blipFill>
        <p:spPr>
          <a:xfrm>
            <a:off x="685800" y="1698048"/>
            <a:ext cx="7772400" cy="3461904"/>
          </a:xfrm>
          <a:prstGeom prst="rect">
            <a:avLst/>
          </a:prstGeom>
        </p:spPr>
      </p:pic>
      <p:sp>
        <p:nvSpPr>
          <p:cNvPr id="2" name="TextBox 1">
            <a:extLst>
              <a:ext uri="{FF2B5EF4-FFF2-40B4-BE49-F238E27FC236}">
                <a16:creationId xmlns:a16="http://schemas.microsoft.com/office/drawing/2014/main" id="{02CB1648-D24D-DE44-46F8-1D2F2135BF78}"/>
              </a:ext>
            </a:extLst>
          </p:cNvPr>
          <p:cNvSpPr txBox="1"/>
          <p:nvPr/>
        </p:nvSpPr>
        <p:spPr>
          <a:xfrm>
            <a:off x="243945" y="948521"/>
            <a:ext cx="5247270" cy="461665"/>
          </a:xfrm>
          <a:prstGeom prst="rect">
            <a:avLst/>
          </a:prstGeom>
          <a:noFill/>
        </p:spPr>
        <p:txBody>
          <a:bodyPr wrap="none" rtlCol="0">
            <a:spAutoFit/>
          </a:bodyPr>
          <a:lstStyle/>
          <a:p>
            <a:r>
              <a:rPr lang="en-CN" sz="2400" dirty="0"/>
              <a:t>At the background-level, BAO+CMB+SNe</a:t>
            </a:r>
          </a:p>
        </p:txBody>
      </p:sp>
      <p:pic>
        <p:nvPicPr>
          <p:cNvPr id="3" name="Picture 2">
            <a:extLst>
              <a:ext uri="{FF2B5EF4-FFF2-40B4-BE49-F238E27FC236}">
                <a16:creationId xmlns:a16="http://schemas.microsoft.com/office/drawing/2014/main" id="{3BE8F98C-F1D7-BC73-985E-5D2220A7D7B8}"/>
              </a:ext>
            </a:extLst>
          </p:cNvPr>
          <p:cNvPicPr>
            <a:picLocks noChangeAspect="1"/>
          </p:cNvPicPr>
          <p:nvPr/>
        </p:nvPicPr>
        <p:blipFill>
          <a:blip r:embed="rId4"/>
          <a:stretch>
            <a:fillRect/>
          </a:stretch>
        </p:blipFill>
        <p:spPr>
          <a:xfrm>
            <a:off x="4248529" y="5317969"/>
            <a:ext cx="4049310" cy="1183020"/>
          </a:xfrm>
          <a:prstGeom prst="rect">
            <a:avLst/>
          </a:prstGeom>
        </p:spPr>
      </p:pic>
      <p:sp>
        <p:nvSpPr>
          <p:cNvPr id="5" name="TextBox 4">
            <a:extLst>
              <a:ext uri="{FF2B5EF4-FFF2-40B4-BE49-F238E27FC236}">
                <a16:creationId xmlns:a16="http://schemas.microsoft.com/office/drawing/2014/main" id="{9A22121A-C036-B092-14BC-A6B4C30ED439}"/>
              </a:ext>
            </a:extLst>
          </p:cNvPr>
          <p:cNvSpPr txBox="1"/>
          <p:nvPr/>
        </p:nvSpPr>
        <p:spPr>
          <a:xfrm>
            <a:off x="394071" y="5586313"/>
            <a:ext cx="3686610" cy="830997"/>
          </a:xfrm>
          <a:prstGeom prst="rect">
            <a:avLst/>
          </a:prstGeom>
          <a:noFill/>
        </p:spPr>
        <p:txBody>
          <a:bodyPr wrap="square" rtlCol="0">
            <a:spAutoFit/>
          </a:bodyPr>
          <a:lstStyle/>
          <a:p>
            <a:r>
              <a:rPr lang="en-US" sz="2400" dirty="0">
                <a:solidFill>
                  <a:srgbClr val="0070C0"/>
                </a:solidFill>
              </a:rPr>
              <a:t>The quadratic model is slightly favored by the data.</a:t>
            </a:r>
            <a:endParaRPr lang="en-CN" sz="2400" dirty="0">
              <a:solidFill>
                <a:srgbClr val="0070C0"/>
              </a:solidFill>
            </a:endParaRPr>
          </a:p>
        </p:txBody>
      </p:sp>
    </p:spTree>
    <p:extLst>
      <p:ext uri="{BB962C8B-B14F-4D97-AF65-F5344CB8AC3E}">
        <p14:creationId xmlns:p14="http://schemas.microsoft.com/office/powerpoint/2010/main" val="2638844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94A6E-50A5-3317-42CB-E39138DBC864}"/>
            </a:ext>
          </a:extLst>
        </p:cNvPr>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BA9FBC75-88C0-89FB-29C8-F12226A4D9B6}"/>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86481A9F-F337-095D-3B34-71C2F1C441A7}"/>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Cosmological constrain</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977A867-7339-43B4-1B1A-200ADB123765}"/>
                  </a:ext>
                </a:extLst>
              </p:cNvPr>
              <p:cNvSpPr txBox="1"/>
              <p:nvPr/>
            </p:nvSpPr>
            <p:spPr>
              <a:xfrm>
                <a:off x="243945" y="948521"/>
                <a:ext cx="8613452" cy="1968616"/>
              </a:xfrm>
              <a:prstGeom prst="rect">
                <a:avLst/>
              </a:prstGeom>
              <a:noFill/>
            </p:spPr>
            <p:txBody>
              <a:bodyPr wrap="square" rtlCol="0">
                <a:spAutoFit/>
              </a:bodyPr>
              <a:lstStyle/>
              <a:p>
                <a:r>
                  <a:rPr lang="en-CN" sz="2400" dirty="0"/>
                  <a:t>At the perturbation-level, BAO+RSD+S</a:t>
                </a:r>
                <a:r>
                  <a:rPr lang="en-US" sz="2400" dirty="0"/>
                  <a:t>N</a:t>
                </a:r>
                <a:r>
                  <a:rPr lang="en-CN" sz="2400" dirty="0"/>
                  <a:t>e</a:t>
                </a:r>
              </a:p>
              <a:p>
                <a:endParaRPr lang="en-CN" sz="2400" dirty="0"/>
              </a:p>
              <a:p>
                <a:r>
                  <a:rPr lang="en-US" sz="2400" dirty="0"/>
                  <a:t>Gravity modifications are reflected into an effective gravitational constant or a modified gravity parameter given by </a:t>
                </a:r>
                <a14:m>
                  <m:oMath xmlns:m="http://schemas.openxmlformats.org/officeDocument/2006/math">
                    <m:r>
                      <a:rPr lang="en-US" sz="2400" i="1" dirty="0" smtClean="0">
                        <a:latin typeface="Cambria Math" panose="02040503050406030204" pitchFamily="18" charset="0"/>
                      </a:rPr>
                      <m:t>𝜇</m:t>
                    </m:r>
                    <m:d>
                      <m:dPr>
                        <m:ctrlPr>
                          <a:rPr lang="en-US" sz="2400" i="1" dirty="0" smtClean="0">
                            <a:latin typeface="Cambria Math" panose="02040503050406030204" pitchFamily="18" charset="0"/>
                          </a:rPr>
                        </m:ctrlPr>
                      </m:dPr>
                      <m:e>
                        <m:r>
                          <a:rPr lang="en-US" sz="2400" i="1" dirty="0" err="1" smtClean="0">
                            <a:latin typeface="Cambria Math" panose="02040503050406030204" pitchFamily="18" charset="0"/>
                          </a:rPr>
                          <m:t>𝑘</m:t>
                        </m:r>
                        <m:r>
                          <a:rPr lang="en-US" sz="2400" i="1" dirty="0" err="1" smtClean="0">
                            <a:latin typeface="Cambria Math" panose="02040503050406030204" pitchFamily="18" charset="0"/>
                          </a:rPr>
                          <m:t>,</m:t>
                        </m:r>
                        <m:r>
                          <a:rPr lang="en-US" sz="2400" i="1" dirty="0" err="1" smtClean="0">
                            <a:latin typeface="Cambria Math" panose="02040503050406030204" pitchFamily="18" charset="0"/>
                          </a:rPr>
                          <m:t>𝑎</m:t>
                        </m:r>
                      </m:e>
                    </m:d>
                    <m:r>
                      <a:rPr lang="en-US" sz="2400" i="1" dirty="0" smtClean="0">
                        <a:latin typeface="Cambria Math" panose="02040503050406030204" pitchFamily="18" charset="0"/>
                      </a:rPr>
                      <m:t>=</m:t>
                    </m:r>
                    <m:sSub>
                      <m:sSubPr>
                        <m:ctrlPr>
                          <a:rPr lang="en-US" sz="2400" i="1" dirty="0" smtClean="0">
                            <a:latin typeface="Cambria Math" panose="02040503050406030204" pitchFamily="18" charset="0"/>
                          </a:rPr>
                        </m:ctrlPr>
                      </m:sSubPr>
                      <m:e>
                        <m:r>
                          <a:rPr lang="en-US" sz="2400" i="1" dirty="0" smtClean="0">
                            <a:latin typeface="Cambria Math" panose="02040503050406030204" pitchFamily="18" charset="0"/>
                          </a:rPr>
                          <m:t>𝐺</m:t>
                        </m:r>
                      </m:e>
                      <m:sub>
                        <m:r>
                          <a:rPr lang="en-US" sz="2400" i="1" dirty="0" smtClean="0">
                            <a:latin typeface="Cambria Math" panose="02040503050406030204" pitchFamily="18" charset="0"/>
                          </a:rPr>
                          <m:t>𝑒𝑓𝑓</m:t>
                        </m:r>
                      </m:sub>
                    </m:sSub>
                    <m:r>
                      <m:rPr>
                        <m:lit/>
                      </m:rPr>
                      <a:rPr lang="en-US" sz="2400" i="1" dirty="0" smtClean="0">
                        <a:latin typeface="Cambria Math" panose="02040503050406030204" pitchFamily="18" charset="0"/>
                      </a:rPr>
                      <m:t>/</m:t>
                    </m:r>
                    <m:r>
                      <a:rPr lang="en-US" sz="2400" i="1" dirty="0" smtClean="0">
                        <a:latin typeface="Cambria Math" panose="02040503050406030204" pitchFamily="18" charset="0"/>
                      </a:rPr>
                      <m:t>𝐺</m:t>
                    </m:r>
                  </m:oMath>
                </a14:m>
                <a:r>
                  <a:rPr lang="en-CN" sz="2400" dirty="0"/>
                  <a:t>.</a:t>
                </a:r>
              </a:p>
            </p:txBody>
          </p:sp>
        </mc:Choice>
        <mc:Fallback xmlns="">
          <p:sp>
            <p:nvSpPr>
              <p:cNvPr id="2" name="TextBox 1">
                <a:extLst>
                  <a:ext uri="{FF2B5EF4-FFF2-40B4-BE49-F238E27FC236}">
                    <a16:creationId xmlns:a16="http://schemas.microsoft.com/office/drawing/2014/main" id="{0977A867-7339-43B4-1B1A-200ADB123765}"/>
                  </a:ext>
                </a:extLst>
              </p:cNvPr>
              <p:cNvSpPr txBox="1">
                <a:spLocks noRot="1" noChangeAspect="1" noMove="1" noResize="1" noEditPoints="1" noAdjustHandles="1" noChangeArrowheads="1" noChangeShapeType="1" noTextEdit="1"/>
              </p:cNvSpPr>
              <p:nvPr/>
            </p:nvSpPr>
            <p:spPr>
              <a:xfrm>
                <a:off x="243945" y="948521"/>
                <a:ext cx="8613452" cy="1968616"/>
              </a:xfrm>
              <a:prstGeom prst="rect">
                <a:avLst/>
              </a:prstGeom>
              <a:blipFill>
                <a:blip r:embed="rId3"/>
                <a:stretch>
                  <a:fillRect l="-1178" t="-2564" b="-5128"/>
                </a:stretch>
              </a:blipFill>
            </p:spPr>
            <p:txBody>
              <a:bodyPr/>
              <a:lstStyle/>
              <a:p>
                <a:r>
                  <a:rPr lang="en-CN">
                    <a:noFill/>
                  </a:rPr>
                  <a:t> </a:t>
                </a:r>
              </a:p>
            </p:txBody>
          </p:sp>
        </mc:Fallback>
      </mc:AlternateContent>
      <p:pic>
        <p:nvPicPr>
          <p:cNvPr id="3" name="图片 4">
            <a:extLst>
              <a:ext uri="{FF2B5EF4-FFF2-40B4-BE49-F238E27FC236}">
                <a16:creationId xmlns:a16="http://schemas.microsoft.com/office/drawing/2014/main" id="{1198DB88-40F6-8769-F9BE-B7A16F4188E8}"/>
              </a:ext>
            </a:extLst>
          </p:cNvPr>
          <p:cNvPicPr>
            <a:picLocks noChangeAspect="1"/>
          </p:cNvPicPr>
          <p:nvPr/>
        </p:nvPicPr>
        <p:blipFill>
          <a:blip r:embed="rId4"/>
          <a:stretch>
            <a:fillRect/>
          </a:stretch>
        </p:blipFill>
        <p:spPr>
          <a:xfrm>
            <a:off x="1170706" y="4085686"/>
            <a:ext cx="6184900" cy="939800"/>
          </a:xfrm>
          <a:prstGeom prst="rect">
            <a:avLst/>
          </a:prstGeom>
        </p:spPr>
      </p:pic>
      <p:pic>
        <p:nvPicPr>
          <p:cNvPr id="5" name="图片 18">
            <a:extLst>
              <a:ext uri="{FF2B5EF4-FFF2-40B4-BE49-F238E27FC236}">
                <a16:creationId xmlns:a16="http://schemas.microsoft.com/office/drawing/2014/main" id="{E38C1F6C-4691-73A3-B249-37BF1DEE1E5F}"/>
              </a:ext>
            </a:extLst>
          </p:cNvPr>
          <p:cNvPicPr>
            <a:picLocks noChangeAspect="1"/>
          </p:cNvPicPr>
          <p:nvPr/>
        </p:nvPicPr>
        <p:blipFill>
          <a:blip r:embed="rId5"/>
          <a:stretch>
            <a:fillRect/>
          </a:stretch>
        </p:blipFill>
        <p:spPr>
          <a:xfrm>
            <a:off x="650006" y="3081886"/>
            <a:ext cx="3613150" cy="722630"/>
          </a:xfrm>
          <a:prstGeom prst="rect">
            <a:avLst/>
          </a:prstGeom>
        </p:spPr>
      </p:pic>
      <p:sp>
        <p:nvSpPr>
          <p:cNvPr id="7" name="圆角矩形 11">
            <a:extLst>
              <a:ext uri="{FF2B5EF4-FFF2-40B4-BE49-F238E27FC236}">
                <a16:creationId xmlns:a16="http://schemas.microsoft.com/office/drawing/2014/main" id="{2CAAAFE6-BA3E-B872-97A0-D313ADD57BCB}"/>
              </a:ext>
            </a:extLst>
          </p:cNvPr>
          <p:cNvSpPr/>
          <p:nvPr/>
        </p:nvSpPr>
        <p:spPr>
          <a:xfrm>
            <a:off x="2566774" y="3188792"/>
            <a:ext cx="681393" cy="529027"/>
          </a:xfrm>
          <a:prstGeom prst="roundRect">
            <a:avLst/>
          </a:prstGeom>
          <a:noFill/>
          <a:ln w="349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3">
            <a:extLst>
              <a:ext uri="{FF2B5EF4-FFF2-40B4-BE49-F238E27FC236}">
                <a16:creationId xmlns:a16="http://schemas.microsoft.com/office/drawing/2014/main" id="{C23361D5-3211-490E-9F3A-965EA7510C57}"/>
              </a:ext>
            </a:extLst>
          </p:cNvPr>
          <p:cNvPicPr>
            <a:picLocks noChangeAspect="1"/>
          </p:cNvPicPr>
          <p:nvPr/>
        </p:nvPicPr>
        <p:blipFill>
          <a:blip r:embed="rId6"/>
          <a:stretch>
            <a:fillRect/>
          </a:stretch>
        </p:blipFill>
        <p:spPr>
          <a:xfrm>
            <a:off x="4476531" y="3111500"/>
            <a:ext cx="4165600" cy="635000"/>
          </a:xfrm>
          <a:prstGeom prst="rect">
            <a:avLst/>
          </a:prstGeom>
        </p:spPr>
      </p:pic>
      <p:sp>
        <p:nvSpPr>
          <p:cNvPr id="9" name="TextBox 8">
            <a:extLst>
              <a:ext uri="{FF2B5EF4-FFF2-40B4-BE49-F238E27FC236}">
                <a16:creationId xmlns:a16="http://schemas.microsoft.com/office/drawing/2014/main" id="{0916ED07-B8ED-E5F2-30AD-262503DD2C86}"/>
              </a:ext>
            </a:extLst>
          </p:cNvPr>
          <p:cNvSpPr txBox="1"/>
          <p:nvPr/>
        </p:nvSpPr>
        <p:spPr>
          <a:xfrm>
            <a:off x="243945" y="5133839"/>
            <a:ext cx="2990627" cy="461665"/>
          </a:xfrm>
          <a:prstGeom prst="rect">
            <a:avLst/>
          </a:prstGeom>
          <a:noFill/>
        </p:spPr>
        <p:txBody>
          <a:bodyPr wrap="none" rtlCol="0">
            <a:spAutoFit/>
          </a:bodyPr>
          <a:lstStyle/>
          <a:p>
            <a:r>
              <a:rPr lang="en-CN" sz="2400" dirty="0"/>
              <a:t>In f(T) gravity, we have</a:t>
            </a:r>
          </a:p>
        </p:txBody>
      </p:sp>
      <p:pic>
        <p:nvPicPr>
          <p:cNvPr id="10" name="Picture 9">
            <a:extLst>
              <a:ext uri="{FF2B5EF4-FFF2-40B4-BE49-F238E27FC236}">
                <a16:creationId xmlns:a16="http://schemas.microsoft.com/office/drawing/2014/main" id="{4CD3EE06-BFA2-05E5-228A-11A78106CED4}"/>
              </a:ext>
            </a:extLst>
          </p:cNvPr>
          <p:cNvPicPr>
            <a:picLocks noChangeAspect="1"/>
          </p:cNvPicPr>
          <p:nvPr/>
        </p:nvPicPr>
        <p:blipFill>
          <a:blip r:embed="rId7"/>
          <a:stretch>
            <a:fillRect/>
          </a:stretch>
        </p:blipFill>
        <p:spPr>
          <a:xfrm>
            <a:off x="3577356" y="5680529"/>
            <a:ext cx="1142926" cy="656124"/>
          </a:xfrm>
          <a:prstGeom prst="rect">
            <a:avLst/>
          </a:prstGeom>
        </p:spPr>
      </p:pic>
    </p:spTree>
    <p:extLst>
      <p:ext uri="{BB962C8B-B14F-4D97-AF65-F5344CB8AC3E}">
        <p14:creationId xmlns:p14="http://schemas.microsoft.com/office/powerpoint/2010/main" val="3670064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A74CF-4C0C-D44D-C885-6802E1F71B08}"/>
            </a:ext>
          </a:extLst>
        </p:cNvPr>
        <p:cNvGrpSpPr/>
        <p:nvPr/>
      </p:nvGrpSpPr>
      <p:grpSpPr>
        <a:xfrm>
          <a:off x="0" y="0"/>
          <a:ext cx="0" cy="0"/>
          <a:chOff x="0" y="0"/>
          <a:chExt cx="0" cy="0"/>
        </a:xfrm>
      </p:grpSpPr>
      <p:cxnSp>
        <p:nvCxnSpPr>
          <p:cNvPr id="4" name="直线连接符 3">
            <a:extLst>
              <a:ext uri="{FF2B5EF4-FFF2-40B4-BE49-F238E27FC236}">
                <a16:creationId xmlns:a16="http://schemas.microsoft.com/office/drawing/2014/main" id="{DE01E82C-7B7E-A4C8-6BBE-DA3D802B0714}"/>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08DD40F0-8995-AAE5-F806-49314145C94F}"/>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Cosmological constrain</a:t>
            </a:r>
          </a:p>
        </p:txBody>
      </p:sp>
      <p:sp>
        <p:nvSpPr>
          <p:cNvPr id="2" name="TextBox 1">
            <a:extLst>
              <a:ext uri="{FF2B5EF4-FFF2-40B4-BE49-F238E27FC236}">
                <a16:creationId xmlns:a16="http://schemas.microsoft.com/office/drawing/2014/main" id="{CA4838D4-15D9-A219-8EFD-E01A36146B6D}"/>
              </a:ext>
            </a:extLst>
          </p:cNvPr>
          <p:cNvSpPr txBox="1"/>
          <p:nvPr/>
        </p:nvSpPr>
        <p:spPr>
          <a:xfrm>
            <a:off x="243945" y="948521"/>
            <a:ext cx="8613452" cy="1569660"/>
          </a:xfrm>
          <a:prstGeom prst="rect">
            <a:avLst/>
          </a:prstGeom>
          <a:noFill/>
        </p:spPr>
        <p:txBody>
          <a:bodyPr wrap="square" rtlCol="0">
            <a:spAutoFit/>
          </a:bodyPr>
          <a:lstStyle/>
          <a:p>
            <a:r>
              <a:rPr lang="en-CN" sz="2400" dirty="0"/>
              <a:t>At the perturbation-level, BAO+RSD+S</a:t>
            </a:r>
            <a:r>
              <a:rPr lang="en-US" sz="2400" dirty="0"/>
              <a:t>N</a:t>
            </a:r>
            <a:r>
              <a:rPr lang="en-CN" sz="2400" dirty="0"/>
              <a:t>e</a:t>
            </a:r>
          </a:p>
          <a:p>
            <a:endParaRPr lang="en-CN" sz="2400" dirty="0"/>
          </a:p>
          <a:p>
            <a:r>
              <a:rPr lang="en-US" altLang="zh-CN" sz="2400" dirty="0">
                <a:solidFill>
                  <a:srgbClr val="0070C0"/>
                </a:solidFill>
              </a:rPr>
              <a:t>There is </a:t>
            </a:r>
            <a:r>
              <a:rPr lang="en" altLang="zh-CN" sz="2400" dirty="0">
                <a:solidFill>
                  <a:srgbClr val="0070C0"/>
                </a:solidFill>
              </a:rPr>
              <a:t>no strong evidence that GR needs to be significantly modified, but small corrections are necessarily needed.</a:t>
            </a:r>
          </a:p>
        </p:txBody>
      </p:sp>
      <p:pic>
        <p:nvPicPr>
          <p:cNvPr id="3" name="图片 4">
            <a:extLst>
              <a:ext uri="{FF2B5EF4-FFF2-40B4-BE49-F238E27FC236}">
                <a16:creationId xmlns:a16="http://schemas.microsoft.com/office/drawing/2014/main" id="{DC4C2AF3-B20F-A41C-44DE-6D137C68A5B3}"/>
              </a:ext>
            </a:extLst>
          </p:cNvPr>
          <p:cNvPicPr>
            <a:picLocks noChangeAspect="1"/>
          </p:cNvPicPr>
          <p:nvPr/>
        </p:nvPicPr>
        <p:blipFill>
          <a:blip r:embed="rId3"/>
          <a:stretch>
            <a:fillRect/>
          </a:stretch>
        </p:blipFill>
        <p:spPr>
          <a:xfrm>
            <a:off x="1225297" y="3609053"/>
            <a:ext cx="6184900" cy="939800"/>
          </a:xfrm>
          <a:prstGeom prst="rect">
            <a:avLst/>
          </a:prstGeom>
        </p:spPr>
      </p:pic>
      <p:pic>
        <p:nvPicPr>
          <p:cNvPr id="5" name="图片 18">
            <a:extLst>
              <a:ext uri="{FF2B5EF4-FFF2-40B4-BE49-F238E27FC236}">
                <a16:creationId xmlns:a16="http://schemas.microsoft.com/office/drawing/2014/main" id="{18D77F5D-016D-DE28-DEAF-FDA3E5F67919}"/>
              </a:ext>
            </a:extLst>
          </p:cNvPr>
          <p:cNvPicPr>
            <a:picLocks noChangeAspect="1"/>
          </p:cNvPicPr>
          <p:nvPr/>
        </p:nvPicPr>
        <p:blipFill>
          <a:blip r:embed="rId4"/>
          <a:stretch>
            <a:fillRect/>
          </a:stretch>
        </p:blipFill>
        <p:spPr>
          <a:xfrm>
            <a:off x="704597" y="2605253"/>
            <a:ext cx="3613150" cy="722630"/>
          </a:xfrm>
          <a:prstGeom prst="rect">
            <a:avLst/>
          </a:prstGeom>
        </p:spPr>
      </p:pic>
      <p:sp>
        <p:nvSpPr>
          <p:cNvPr id="7" name="圆角矩形 11">
            <a:extLst>
              <a:ext uri="{FF2B5EF4-FFF2-40B4-BE49-F238E27FC236}">
                <a16:creationId xmlns:a16="http://schemas.microsoft.com/office/drawing/2014/main" id="{488EAB7F-2DEE-0F9B-B3A0-5FE0C875FA8F}"/>
              </a:ext>
            </a:extLst>
          </p:cNvPr>
          <p:cNvSpPr/>
          <p:nvPr/>
        </p:nvSpPr>
        <p:spPr>
          <a:xfrm>
            <a:off x="2621365" y="2712159"/>
            <a:ext cx="681393" cy="529027"/>
          </a:xfrm>
          <a:prstGeom prst="roundRect">
            <a:avLst/>
          </a:prstGeom>
          <a:noFill/>
          <a:ln w="349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3">
            <a:extLst>
              <a:ext uri="{FF2B5EF4-FFF2-40B4-BE49-F238E27FC236}">
                <a16:creationId xmlns:a16="http://schemas.microsoft.com/office/drawing/2014/main" id="{794CD9EE-7BE5-67F7-40DE-6B8E8699757B}"/>
              </a:ext>
            </a:extLst>
          </p:cNvPr>
          <p:cNvPicPr>
            <a:picLocks noChangeAspect="1"/>
          </p:cNvPicPr>
          <p:nvPr/>
        </p:nvPicPr>
        <p:blipFill>
          <a:blip r:embed="rId5"/>
          <a:stretch>
            <a:fillRect/>
          </a:stretch>
        </p:blipFill>
        <p:spPr>
          <a:xfrm>
            <a:off x="4550671" y="2692883"/>
            <a:ext cx="4165600" cy="635000"/>
          </a:xfrm>
          <a:prstGeom prst="rect">
            <a:avLst/>
          </a:prstGeom>
        </p:spPr>
      </p:pic>
      <p:pic>
        <p:nvPicPr>
          <p:cNvPr id="9" name="Picture 8">
            <a:extLst>
              <a:ext uri="{FF2B5EF4-FFF2-40B4-BE49-F238E27FC236}">
                <a16:creationId xmlns:a16="http://schemas.microsoft.com/office/drawing/2014/main" id="{390B60E6-55FC-4FBF-23B7-B877BB09D19A}"/>
              </a:ext>
            </a:extLst>
          </p:cNvPr>
          <p:cNvPicPr>
            <a:picLocks noChangeAspect="1"/>
          </p:cNvPicPr>
          <p:nvPr/>
        </p:nvPicPr>
        <p:blipFill>
          <a:blip r:embed="rId6"/>
          <a:stretch>
            <a:fillRect/>
          </a:stretch>
        </p:blipFill>
        <p:spPr>
          <a:xfrm>
            <a:off x="548009" y="2603095"/>
            <a:ext cx="7772400" cy="3891515"/>
          </a:xfrm>
          <a:prstGeom prst="rect">
            <a:avLst/>
          </a:prstGeom>
        </p:spPr>
      </p:pic>
    </p:spTree>
    <p:extLst>
      <p:ext uri="{BB962C8B-B14F-4D97-AF65-F5344CB8AC3E}">
        <p14:creationId xmlns:p14="http://schemas.microsoft.com/office/powerpoint/2010/main" val="3309036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动作按钮: 帮助 12">
            <a:hlinkClick r:id="" action="ppaction://noaction" highlightClick="1"/>
            <a:extLst>
              <a:ext uri="{FF2B5EF4-FFF2-40B4-BE49-F238E27FC236}">
                <a16:creationId xmlns:a16="http://schemas.microsoft.com/office/drawing/2014/main" id="{864A7B49-201E-E3A8-E8F5-CA74622B5CD8}"/>
              </a:ext>
            </a:extLst>
          </p:cNvPr>
          <p:cNvSpPr/>
          <p:nvPr/>
        </p:nvSpPr>
        <p:spPr>
          <a:xfrm>
            <a:off x="6777770" y="2212828"/>
            <a:ext cx="2359221" cy="1837078"/>
          </a:xfrm>
          <a:prstGeom prst="actionButtonHelp">
            <a:avLst/>
          </a:prstGeom>
          <a:solidFill>
            <a:schemeClr val="bg1"/>
          </a:solidFill>
          <a:ln>
            <a:solidFill>
              <a:schemeClr val="bg1"/>
            </a:solidFill>
          </a:ln>
          <a:effectLst>
            <a:reflection blurRad="6350" stA="50000" endA="300" endPos="55000" dir="5400000" sy="-100000" algn="bl" rotWithShape="0"/>
          </a:effectLst>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a:solidFill>
                <a:srgbClr val="0070C0"/>
              </a:solidFill>
            </a:endParaRPr>
          </a:p>
        </p:txBody>
      </p:sp>
      <p:cxnSp>
        <p:nvCxnSpPr>
          <p:cNvPr id="5" name="直线连接符 4">
            <a:extLst>
              <a:ext uri="{FF2B5EF4-FFF2-40B4-BE49-F238E27FC236}">
                <a16:creationId xmlns:a16="http://schemas.microsoft.com/office/drawing/2014/main" id="{C5D60245-56D8-6440-8AF0-465BCDDEC4B4}"/>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FA56BBD8-FEDD-7546-8539-3327ED289C6A}"/>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To B or not to B ?</a:t>
            </a:r>
          </a:p>
        </p:txBody>
      </p:sp>
      <p:sp>
        <p:nvSpPr>
          <p:cNvPr id="20" name="文本框 19">
            <a:extLst>
              <a:ext uri="{FF2B5EF4-FFF2-40B4-BE49-F238E27FC236}">
                <a16:creationId xmlns:a16="http://schemas.microsoft.com/office/drawing/2014/main" id="{E9A18618-E0D0-7574-CAB5-1B150B1C8F27}"/>
              </a:ext>
            </a:extLst>
          </p:cNvPr>
          <p:cNvSpPr txBox="1"/>
          <p:nvPr/>
        </p:nvSpPr>
        <p:spPr>
          <a:xfrm>
            <a:off x="54213" y="898275"/>
            <a:ext cx="3243452" cy="461665"/>
          </a:xfrm>
          <a:prstGeom prst="rect">
            <a:avLst/>
          </a:prstGeom>
          <a:noFill/>
        </p:spPr>
        <p:txBody>
          <a:bodyPr wrap="none" rtlCol="0">
            <a:spAutoFit/>
          </a:bodyPr>
          <a:lstStyle/>
          <a:p>
            <a:r>
              <a:rPr lang="en-US" altLang="zh-CN" sz="2400" b="1" dirty="0"/>
              <a:t>w0-wa parametrization:</a:t>
            </a:r>
            <a:endParaRPr lang="zh-CN" altLang="en-US" sz="2400" b="1" dirty="0"/>
          </a:p>
        </p:txBody>
      </p:sp>
      <p:sp>
        <p:nvSpPr>
          <p:cNvPr id="2" name="文本框 1">
            <a:extLst>
              <a:ext uri="{FF2B5EF4-FFF2-40B4-BE49-F238E27FC236}">
                <a16:creationId xmlns:a16="http://schemas.microsoft.com/office/drawing/2014/main" id="{42AC2AE7-3A0B-D502-F3B8-DE4EDA4254DC}"/>
              </a:ext>
            </a:extLst>
          </p:cNvPr>
          <p:cNvSpPr txBox="1"/>
          <p:nvPr/>
        </p:nvSpPr>
        <p:spPr>
          <a:xfrm>
            <a:off x="-7010" y="4995126"/>
            <a:ext cx="9144001" cy="800219"/>
          </a:xfrm>
          <a:prstGeom prst="rect">
            <a:avLst/>
          </a:prstGeom>
          <a:noFill/>
        </p:spPr>
        <p:txBody>
          <a:bodyPr wrap="square" rtlCol="0">
            <a:spAutoFit/>
          </a:bodyPr>
          <a:lstStyle/>
          <a:p>
            <a:pPr algn="ctr"/>
            <a:r>
              <a:rPr lang="en-US" altLang="zh-CN" sz="2300" dirty="0">
                <a:solidFill>
                  <a:schemeClr val="accent1"/>
                </a:solidFill>
              </a:rPr>
              <a:t>Will the confidence of the quintom-B behavior become larger and larger </a:t>
            </a:r>
          </a:p>
          <a:p>
            <a:pPr algn="ctr"/>
            <a:r>
              <a:rPr lang="en-US" altLang="zh-CN" sz="2300" dirty="0">
                <a:solidFill>
                  <a:schemeClr val="accent1"/>
                </a:solidFill>
              </a:rPr>
              <a:t>in the future? Or it is wrong?</a:t>
            </a:r>
          </a:p>
        </p:txBody>
      </p:sp>
      <p:pic>
        <p:nvPicPr>
          <p:cNvPr id="4" name="Picture 8">
            <a:extLst>
              <a:ext uri="{FF2B5EF4-FFF2-40B4-BE49-F238E27FC236}">
                <a16:creationId xmlns:a16="http://schemas.microsoft.com/office/drawing/2014/main" id="{5A214A80-EDA7-3E9E-BBE9-E0A6C00BF89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200311" y="2140377"/>
            <a:ext cx="2782529" cy="2105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a:extLst>
              <a:ext uri="{FF2B5EF4-FFF2-40B4-BE49-F238E27FC236}">
                <a16:creationId xmlns:a16="http://schemas.microsoft.com/office/drawing/2014/main" id="{8D65E5F5-06AA-5BDE-49A5-4273A9A11534}"/>
              </a:ext>
            </a:extLst>
          </p:cNvPr>
          <p:cNvSpPr txBox="1"/>
          <p:nvPr/>
        </p:nvSpPr>
        <p:spPr>
          <a:xfrm>
            <a:off x="1305022" y="1541348"/>
            <a:ext cx="573106" cy="369332"/>
          </a:xfrm>
          <a:prstGeom prst="rect">
            <a:avLst/>
          </a:prstGeom>
          <a:noFill/>
        </p:spPr>
        <p:txBody>
          <a:bodyPr wrap="none" rtlCol="0">
            <a:spAutoFit/>
          </a:bodyPr>
          <a:lstStyle/>
          <a:p>
            <a:r>
              <a:rPr lang="en-US" altLang="zh-CN" dirty="0"/>
              <a:t>Past</a:t>
            </a:r>
            <a:endParaRPr lang="zh-CN" altLang="en-US" dirty="0"/>
          </a:p>
        </p:txBody>
      </p:sp>
      <p:sp>
        <p:nvSpPr>
          <p:cNvPr id="9" name="文本框 8">
            <a:extLst>
              <a:ext uri="{FF2B5EF4-FFF2-40B4-BE49-F238E27FC236}">
                <a16:creationId xmlns:a16="http://schemas.microsoft.com/office/drawing/2014/main" id="{923E6688-14BF-3FB3-9A9D-32E6655F5890}"/>
              </a:ext>
            </a:extLst>
          </p:cNvPr>
          <p:cNvSpPr txBox="1"/>
          <p:nvPr/>
        </p:nvSpPr>
        <p:spPr>
          <a:xfrm>
            <a:off x="4931363" y="1508246"/>
            <a:ext cx="619785" cy="369332"/>
          </a:xfrm>
          <a:prstGeom prst="rect">
            <a:avLst/>
          </a:prstGeom>
          <a:noFill/>
        </p:spPr>
        <p:txBody>
          <a:bodyPr wrap="none" rtlCol="0">
            <a:spAutoFit/>
          </a:bodyPr>
          <a:lstStyle/>
          <a:p>
            <a:r>
              <a:rPr lang="en-US" altLang="zh-CN" dirty="0"/>
              <a:t>Now</a:t>
            </a:r>
            <a:endParaRPr lang="zh-CN" altLang="en-US" dirty="0"/>
          </a:p>
        </p:txBody>
      </p:sp>
      <p:cxnSp>
        <p:nvCxnSpPr>
          <p:cNvPr id="10" name="直线箭头连接符 19">
            <a:extLst>
              <a:ext uri="{FF2B5EF4-FFF2-40B4-BE49-F238E27FC236}">
                <a16:creationId xmlns:a16="http://schemas.microsoft.com/office/drawing/2014/main" id="{DBF055FB-71F9-B104-761A-959E1BA597B2}"/>
              </a:ext>
            </a:extLst>
          </p:cNvPr>
          <p:cNvCxnSpPr>
            <a:cxnSpLocks/>
          </p:cNvCxnSpPr>
          <p:nvPr/>
        </p:nvCxnSpPr>
        <p:spPr>
          <a:xfrm>
            <a:off x="3227130" y="3148503"/>
            <a:ext cx="353961"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1" name="直线箭头连接符 19">
            <a:extLst>
              <a:ext uri="{FF2B5EF4-FFF2-40B4-BE49-F238E27FC236}">
                <a16:creationId xmlns:a16="http://schemas.microsoft.com/office/drawing/2014/main" id="{0BD66DAD-11EB-EFEB-6CA4-FD31D927E376}"/>
              </a:ext>
            </a:extLst>
          </p:cNvPr>
          <p:cNvCxnSpPr>
            <a:cxnSpLocks/>
          </p:cNvCxnSpPr>
          <p:nvPr/>
        </p:nvCxnSpPr>
        <p:spPr>
          <a:xfrm>
            <a:off x="6736849" y="3148503"/>
            <a:ext cx="353961"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2" name="文本框 11">
            <a:extLst>
              <a:ext uri="{FF2B5EF4-FFF2-40B4-BE49-F238E27FC236}">
                <a16:creationId xmlns:a16="http://schemas.microsoft.com/office/drawing/2014/main" id="{F64E8489-F94E-C0BB-E20C-9A208F466D7C}"/>
              </a:ext>
            </a:extLst>
          </p:cNvPr>
          <p:cNvSpPr txBox="1"/>
          <p:nvPr/>
        </p:nvSpPr>
        <p:spPr>
          <a:xfrm>
            <a:off x="7555571" y="1528110"/>
            <a:ext cx="803618" cy="369332"/>
          </a:xfrm>
          <a:prstGeom prst="rect">
            <a:avLst/>
          </a:prstGeom>
          <a:noFill/>
        </p:spPr>
        <p:txBody>
          <a:bodyPr wrap="none" rtlCol="0">
            <a:spAutoFit/>
          </a:bodyPr>
          <a:lstStyle/>
          <a:p>
            <a:r>
              <a:rPr lang="en-US" altLang="zh-CN" dirty="0"/>
              <a:t>Future</a:t>
            </a:r>
            <a:endParaRPr lang="zh-CN" altLang="en-US" dirty="0"/>
          </a:p>
        </p:txBody>
      </p:sp>
      <p:sp>
        <p:nvSpPr>
          <p:cNvPr id="17" name="文本框 16">
            <a:extLst>
              <a:ext uri="{FF2B5EF4-FFF2-40B4-BE49-F238E27FC236}">
                <a16:creationId xmlns:a16="http://schemas.microsoft.com/office/drawing/2014/main" id="{4D31B55F-CBAF-D76E-7151-384DC2BF5B86}"/>
              </a:ext>
            </a:extLst>
          </p:cNvPr>
          <p:cNvSpPr txBox="1"/>
          <p:nvPr/>
        </p:nvSpPr>
        <p:spPr>
          <a:xfrm>
            <a:off x="1453945" y="5881212"/>
            <a:ext cx="6236109" cy="584775"/>
          </a:xfrm>
          <a:prstGeom prst="rect">
            <a:avLst/>
          </a:prstGeom>
          <a:noFill/>
        </p:spPr>
        <p:txBody>
          <a:bodyPr wrap="square">
            <a:spAutoFit/>
          </a:bodyPr>
          <a:lstStyle/>
          <a:p>
            <a:pPr algn="ctr"/>
            <a:r>
              <a:rPr lang="en-US" altLang="zh-CN" sz="3200" b="1" dirty="0">
                <a:solidFill>
                  <a:srgbClr val="FF0000"/>
                </a:solidFill>
              </a:rPr>
              <a:t>Dark Energy (Quintom-B) tension?</a:t>
            </a:r>
            <a:endParaRPr lang="zh-CN" altLang="en-US" sz="3200" b="1" dirty="0">
              <a:solidFill>
                <a:srgbClr val="FF0000"/>
              </a:solidFill>
            </a:endParaRPr>
          </a:p>
        </p:txBody>
      </p:sp>
      <p:pic>
        <p:nvPicPr>
          <p:cNvPr id="7" name="Picture 6">
            <a:extLst>
              <a:ext uri="{FF2B5EF4-FFF2-40B4-BE49-F238E27FC236}">
                <a16:creationId xmlns:a16="http://schemas.microsoft.com/office/drawing/2014/main" id="{525D6156-9A72-5245-CE33-C4BDE8F81FFB}"/>
              </a:ext>
            </a:extLst>
          </p:cNvPr>
          <p:cNvPicPr>
            <a:picLocks noChangeAspect="1"/>
          </p:cNvPicPr>
          <p:nvPr/>
        </p:nvPicPr>
        <p:blipFill>
          <a:blip r:embed="rId4"/>
          <a:stretch>
            <a:fillRect/>
          </a:stretch>
        </p:blipFill>
        <p:spPr>
          <a:xfrm>
            <a:off x="3622012" y="2140377"/>
            <a:ext cx="2923236" cy="2363690"/>
          </a:xfrm>
          <a:prstGeom prst="rect">
            <a:avLst/>
          </a:prstGeom>
        </p:spPr>
      </p:pic>
    </p:spTree>
    <p:extLst>
      <p:ext uri="{BB962C8B-B14F-4D97-AF65-F5344CB8AC3E}">
        <p14:creationId xmlns:p14="http://schemas.microsoft.com/office/powerpoint/2010/main" val="2359503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Summary</a:t>
            </a:r>
          </a:p>
        </p:txBody>
      </p:sp>
      <p:sp>
        <p:nvSpPr>
          <p:cNvPr id="7" name="文本框 6"/>
          <p:cNvSpPr txBox="1"/>
          <p:nvPr/>
        </p:nvSpPr>
        <p:spPr>
          <a:xfrm>
            <a:off x="213755" y="1013365"/>
            <a:ext cx="8716489" cy="877804"/>
          </a:xfrm>
          <a:prstGeom prst="rect">
            <a:avLst/>
          </a:prstGeom>
          <a:noFill/>
        </p:spPr>
        <p:txBody>
          <a:bodyPr wrap="square" rtlCol="0">
            <a:spAutoFit/>
          </a:bodyPr>
          <a:lstStyle/>
          <a:p>
            <a:pPr marL="177800" indent="-177800">
              <a:lnSpc>
                <a:spcPct val="120000"/>
              </a:lnSpc>
              <a:buFont typeface="Arial" panose="020B0604020202020204" pitchFamily="34" charset="0"/>
              <a:buChar char="•"/>
            </a:pPr>
            <a:r>
              <a:rPr kumimoji="1" lang="en-US" altLang="zh-CN" sz="2200" dirty="0">
                <a:sym typeface="Wingdings" panose="05000000000000000000" pitchFamily="2" charset="2"/>
              </a:rPr>
              <a:t>Our understanding of the dynamics of late-time cosmic acceleration remains unclear.</a:t>
            </a:r>
          </a:p>
        </p:txBody>
      </p:sp>
      <p:cxnSp>
        <p:nvCxnSpPr>
          <p:cNvPr id="8" name="直线连接符 7"/>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17B06D74-03D6-DB61-B6EE-3F7CE9FD31B7}"/>
              </a:ext>
            </a:extLst>
          </p:cNvPr>
          <p:cNvSpPr txBox="1"/>
          <p:nvPr/>
        </p:nvSpPr>
        <p:spPr>
          <a:xfrm>
            <a:off x="213755" y="2182421"/>
            <a:ext cx="8851587" cy="4534190"/>
          </a:xfrm>
          <a:prstGeom prst="rect">
            <a:avLst/>
          </a:prstGeom>
          <a:noFill/>
        </p:spPr>
        <p:txBody>
          <a:bodyPr wrap="square" rtlCol="0">
            <a:spAutoFit/>
          </a:bodyPr>
          <a:lstStyle/>
          <a:p>
            <a:pPr marL="177800" indent="-177800">
              <a:lnSpc>
                <a:spcPct val="120000"/>
              </a:lnSpc>
              <a:buFont typeface="Arial" panose="020B0604020202020204" pitchFamily="34" charset="0"/>
              <a:buChar char="•"/>
            </a:pPr>
            <a:r>
              <a:rPr kumimoji="1" lang="en-US" altLang="zh-CN" sz="2200" dirty="0">
                <a:sym typeface="Wingdings" panose="05000000000000000000" pitchFamily="2" charset="2"/>
              </a:rPr>
              <a:t>DESI 2025 data </a:t>
            </a:r>
            <a:r>
              <a:rPr kumimoji="1" lang="en-US" altLang="zh-CN" sz="2200" dirty="0"/>
              <a:t>interpretation</a:t>
            </a:r>
            <a:r>
              <a:rPr kumimoji="1" lang="en-US" altLang="zh-CN" sz="2200" dirty="0">
                <a:sym typeface="Wingdings" panose="05000000000000000000" pitchFamily="2" charset="2"/>
              </a:rPr>
              <a:t>:</a:t>
            </a:r>
          </a:p>
          <a:p>
            <a:pPr marL="660400" lvl="1" indent="-203200">
              <a:lnSpc>
                <a:spcPct val="120000"/>
              </a:lnSpc>
              <a:buFontTx/>
              <a:buChar char="-"/>
            </a:pPr>
            <a:r>
              <a:rPr kumimoji="1" lang="en-US" altLang="zh-CN" sz="2200" dirty="0">
                <a:solidFill>
                  <a:prstClr val="black"/>
                </a:solidFill>
                <a:sym typeface="Wingdings" panose="05000000000000000000" pitchFamily="2" charset="2"/>
              </a:rPr>
              <a:t>w(z) </a:t>
            </a:r>
            <a:r>
              <a:rPr lang="en-US" altLang="zh-CN" sz="2200" dirty="0"/>
              <a:t>exhibits a quintom-B behavior, crossing -1 from phantom region to quintessence region.</a:t>
            </a:r>
            <a:endParaRPr lang="en-US" altLang="zh-CN" sz="2200" dirty="0">
              <a:solidFill>
                <a:srgbClr val="FF0000"/>
              </a:solidFill>
            </a:endParaRPr>
          </a:p>
          <a:p>
            <a:pPr marL="660400" lvl="1" indent="-203200">
              <a:lnSpc>
                <a:spcPct val="120000"/>
              </a:lnSpc>
              <a:buFontTx/>
              <a:buChar char="-"/>
            </a:pPr>
            <a:r>
              <a:rPr kumimoji="1" lang="en-US" altLang="zh-CN" sz="2200" dirty="0">
                <a:sym typeface="Wingdings" panose="05000000000000000000" pitchFamily="2" charset="2"/>
              </a:rPr>
              <a:t>Modified gravity theory such as metric-affine gravity can explain such a behavior.</a:t>
            </a:r>
          </a:p>
          <a:p>
            <a:pPr>
              <a:lnSpc>
                <a:spcPct val="120000"/>
              </a:lnSpc>
            </a:pPr>
            <a:endParaRPr kumimoji="1" lang="en-US" altLang="zh-CN" sz="2200" dirty="0">
              <a:sym typeface="Wingdings" panose="05000000000000000000" pitchFamily="2" charset="2"/>
            </a:endParaRPr>
          </a:p>
          <a:p>
            <a:pPr marL="177800" indent="-177800">
              <a:lnSpc>
                <a:spcPct val="120000"/>
              </a:lnSpc>
              <a:buFont typeface="Arial" panose="020B0604020202020204" pitchFamily="34" charset="0"/>
              <a:buChar char="•"/>
            </a:pPr>
            <a:r>
              <a:rPr kumimoji="1" lang="en-US" altLang="zh-CN" sz="2200" dirty="0">
                <a:solidFill>
                  <a:prstClr val="black"/>
                </a:solidFill>
                <a:sym typeface="Wingdings" panose="05000000000000000000" pitchFamily="2" charset="2"/>
              </a:rPr>
              <a:t>Outlook: on. Also more </a:t>
            </a:r>
            <a:r>
              <a:rPr kumimoji="1" lang="en-US" altLang="zh-CN" sz="2200" dirty="0">
                <a:solidFill>
                  <a:prstClr val="black"/>
                </a:solidFill>
              </a:rPr>
              <a:t>theoretical mechanisms hold promise for being tested.</a:t>
            </a:r>
            <a:r>
              <a:rPr kumimoji="1" lang="en-US" altLang="zh-CN" sz="2200" dirty="0">
                <a:solidFill>
                  <a:prstClr val="black"/>
                </a:solidFill>
                <a:sym typeface="Wingdings" panose="05000000000000000000" pitchFamily="2" charset="2"/>
              </a:rPr>
              <a:t> Accumulated high-precision data are expected to explore the nature of late-time cosmic acceleration.</a:t>
            </a:r>
            <a:endParaRPr kumimoji="1" lang="en-US" altLang="zh-CN" sz="2200" dirty="0">
              <a:solidFill>
                <a:prstClr val="black"/>
              </a:solidFill>
            </a:endParaRPr>
          </a:p>
          <a:p>
            <a:pPr marL="177800" indent="-177800">
              <a:lnSpc>
                <a:spcPct val="120000"/>
              </a:lnSpc>
              <a:buFont typeface="Arial" panose="020B0604020202020204" pitchFamily="34" charset="0"/>
              <a:buChar char="•"/>
            </a:pPr>
            <a:endParaRPr kumimoji="1" lang="en-US" altLang="zh-CN" sz="2200" dirty="0">
              <a:solidFill>
                <a:prstClr val="black"/>
              </a:solidFill>
              <a:sym typeface="Wingdings" panose="05000000000000000000" pitchFamily="2" charset="2"/>
            </a:endParaRPr>
          </a:p>
          <a:p>
            <a:pPr marL="177800" indent="-177800">
              <a:lnSpc>
                <a:spcPct val="120000"/>
              </a:lnSpc>
              <a:buFont typeface="Arial" panose="020B0604020202020204" pitchFamily="34" charset="0"/>
              <a:buChar char="•"/>
            </a:pPr>
            <a:r>
              <a:rPr kumimoji="1" lang="en-US" altLang="zh-CN" sz="2200" b="1" dirty="0">
                <a:sym typeface="Wingdings" panose="05000000000000000000" pitchFamily="2" charset="2"/>
              </a:rPr>
              <a:t>DESI may shed light on the dynamical nature, more are coming.</a:t>
            </a:r>
          </a:p>
        </p:txBody>
      </p:sp>
    </p:spTree>
    <p:extLst>
      <p:ext uri="{BB962C8B-B14F-4D97-AF65-F5344CB8AC3E}">
        <p14:creationId xmlns:p14="http://schemas.microsoft.com/office/powerpoint/2010/main" val="3328016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1210236"/>
            <a:ext cx="9144000" cy="4356847"/>
          </a:xfrm>
          <a:prstGeom prst="rect">
            <a:avLst/>
          </a:prstGeom>
        </p:spPr>
      </p:pic>
      <p:sp>
        <p:nvSpPr>
          <p:cNvPr id="5" name="TextBox 6"/>
          <p:cNvSpPr txBox="1"/>
          <p:nvPr/>
        </p:nvSpPr>
        <p:spPr>
          <a:xfrm>
            <a:off x="3605791" y="3898899"/>
            <a:ext cx="2693409" cy="394563"/>
          </a:xfrm>
          <a:prstGeom prst="rect">
            <a:avLst/>
          </a:prstGeom>
          <a:solidFill>
            <a:srgbClr val="063578"/>
          </a:solidFill>
        </p:spPr>
        <p:txBody>
          <a:bodyPr wrap="square" rtlCol="0">
            <a:noAutofit/>
          </a:bodyPr>
          <a:lstStyle/>
          <a:p>
            <a:r>
              <a:rPr lang="en-US" altLang="zh-CN" dirty="0">
                <a:solidFill>
                  <a:schemeClr val="bg1"/>
                </a:solidFill>
              </a:rPr>
              <a:t>https://cospa.ustc.edu.cn/</a:t>
            </a:r>
          </a:p>
        </p:txBody>
      </p:sp>
      <p:sp>
        <p:nvSpPr>
          <p:cNvPr id="6" name="文本框 5">
            <a:extLst>
              <a:ext uri="{FF2B5EF4-FFF2-40B4-BE49-F238E27FC236}">
                <a16:creationId xmlns:a16="http://schemas.microsoft.com/office/drawing/2014/main" id="{6B48F6BB-F992-CE4F-973D-584784703176}"/>
              </a:ext>
            </a:extLst>
          </p:cNvPr>
          <p:cNvSpPr txBox="1"/>
          <p:nvPr/>
        </p:nvSpPr>
        <p:spPr>
          <a:xfrm>
            <a:off x="7224903" y="4837766"/>
            <a:ext cx="1628182" cy="630942"/>
          </a:xfrm>
          <a:prstGeom prst="rect">
            <a:avLst/>
          </a:prstGeom>
          <a:noFill/>
        </p:spPr>
        <p:txBody>
          <a:bodyPr wrap="square" rtlCol="0">
            <a:spAutoFit/>
          </a:bodyPr>
          <a:lstStyle/>
          <a:p>
            <a:r>
              <a:rPr lang="en-US" altLang="zh-CN" sz="3500" b="1" dirty="0">
                <a:solidFill>
                  <a:schemeClr val="bg1"/>
                </a:solidFill>
                <a:ea typeface="Kaiti SC" panose="02010600040101010101" pitchFamily="2" charset="-122"/>
                <a:cs typeface="Times New Roman" panose="02020603050405020304" pitchFamily="18" charset="0"/>
              </a:rPr>
              <a:t>Thanks</a:t>
            </a:r>
          </a:p>
        </p:txBody>
      </p:sp>
    </p:spTree>
    <p:extLst>
      <p:ext uri="{BB962C8B-B14F-4D97-AF65-F5344CB8AC3E}">
        <p14:creationId xmlns:p14="http://schemas.microsoft.com/office/powerpoint/2010/main" val="1073276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317" y="1764765"/>
            <a:ext cx="4119716" cy="3133305"/>
          </a:xfrm>
          <a:prstGeom prst="rect">
            <a:avLst/>
          </a:prstGeom>
        </p:spPr>
      </p:pic>
      <p:pic>
        <p:nvPicPr>
          <p:cNvPr id="6" name="图片 5"/>
          <p:cNvPicPr>
            <a:picLocks noChangeAspect="1"/>
          </p:cNvPicPr>
          <p:nvPr/>
        </p:nvPicPr>
        <p:blipFill>
          <a:blip r:embed="rId4"/>
          <a:stretch>
            <a:fillRect/>
          </a:stretch>
        </p:blipFill>
        <p:spPr>
          <a:xfrm>
            <a:off x="4866968" y="1819124"/>
            <a:ext cx="4119716" cy="3078946"/>
          </a:xfrm>
          <a:prstGeom prst="rect">
            <a:avLst/>
          </a:prstGeom>
        </p:spPr>
      </p:pic>
      <p:sp>
        <p:nvSpPr>
          <p:cNvPr id="7" name="文本框 6"/>
          <p:cNvSpPr txBox="1"/>
          <p:nvPr/>
        </p:nvSpPr>
        <p:spPr>
          <a:xfrm>
            <a:off x="318283" y="5045033"/>
            <a:ext cx="8459933" cy="1631216"/>
          </a:xfrm>
          <a:prstGeom prst="rect">
            <a:avLst/>
          </a:prstGeom>
          <a:noFill/>
        </p:spPr>
        <p:txBody>
          <a:bodyPr wrap="square" rtlCol="0">
            <a:spAutoFit/>
          </a:bodyPr>
          <a:lstStyle/>
          <a:p>
            <a:pPr algn="just"/>
            <a:r>
              <a:rPr kumimoji="1" lang="en-US" altLang="zh-CN" sz="2000" dirty="0"/>
              <a:t>The type-</a:t>
            </a:r>
            <a:r>
              <a:rPr kumimoji="1" lang="en-US" altLang="zh-CN" sz="2000" dirty="0" err="1"/>
              <a:t>Ia</a:t>
            </a:r>
            <a:r>
              <a:rPr kumimoji="1" lang="en-US" altLang="zh-CN" sz="2000" dirty="0"/>
              <a:t> supernovae produces consistent peak luminosity because of the uniform mass of white dwarfs that explode via the accretion mechanism. These explosions can be used as </a:t>
            </a:r>
            <a:r>
              <a:rPr kumimoji="1" lang="en-US" altLang="zh-CN" sz="2000" dirty="0">
                <a:solidFill>
                  <a:srgbClr val="0070C0"/>
                </a:solidFill>
              </a:rPr>
              <a:t>standard candles</a:t>
            </a:r>
            <a:r>
              <a:rPr kumimoji="1" lang="en-US" altLang="zh-CN" sz="2000" dirty="0"/>
              <a:t> to measure the distance to their host galaxies since the visual magnitude of the supernovae depends primarily on the distance.</a:t>
            </a:r>
            <a:endParaRPr kumimoji="1" lang="zh-CN" altLang="en-US" sz="2000" dirty="0"/>
          </a:p>
        </p:txBody>
      </p:sp>
      <p:sp>
        <p:nvSpPr>
          <p:cNvPr id="8" name="文本框 7"/>
          <p:cNvSpPr txBox="1"/>
          <p:nvPr/>
        </p:nvSpPr>
        <p:spPr>
          <a:xfrm>
            <a:off x="0" y="756029"/>
            <a:ext cx="8530972" cy="861774"/>
          </a:xfrm>
          <a:prstGeom prst="rect">
            <a:avLst/>
          </a:prstGeom>
          <a:noFill/>
        </p:spPr>
        <p:txBody>
          <a:bodyPr wrap="square" rtlCol="0">
            <a:spAutoFit/>
          </a:bodyPr>
          <a:lstStyle/>
          <a:p>
            <a:r>
              <a:rPr kumimoji="1" lang="en-US" altLang="zh-CN" sz="2500" dirty="0"/>
              <a:t>A story begins from 1998. </a:t>
            </a:r>
          </a:p>
          <a:p>
            <a:r>
              <a:rPr kumimoji="1" lang="en-US" altLang="zh-CN" sz="2500" dirty="0">
                <a:solidFill>
                  <a:srgbClr val="FF0000"/>
                </a:solidFill>
              </a:rPr>
              <a:t>Our Universe</a:t>
            </a:r>
            <a:r>
              <a:rPr kumimoji="1" lang="zh-CN" altLang="en-US" sz="2500" dirty="0">
                <a:solidFill>
                  <a:srgbClr val="FF0000"/>
                </a:solidFill>
              </a:rPr>
              <a:t> </a:t>
            </a:r>
            <a:r>
              <a:rPr kumimoji="1" lang="en-US" altLang="zh-CN" sz="2500" dirty="0">
                <a:solidFill>
                  <a:srgbClr val="FF0000"/>
                </a:solidFill>
              </a:rPr>
              <a:t>is accelerating! </a:t>
            </a:r>
          </a:p>
        </p:txBody>
      </p:sp>
      <p:cxnSp>
        <p:nvCxnSpPr>
          <p:cNvPr id="2" name="直线连接符 15">
            <a:extLst>
              <a:ext uri="{FF2B5EF4-FFF2-40B4-BE49-F238E27FC236}">
                <a16:creationId xmlns:a16="http://schemas.microsoft.com/office/drawing/2014/main" id="{AA764D09-843D-7931-3746-E40E8DE5C20F}"/>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6C0D9258-A929-FFF6-DE35-9BB7E593D652}"/>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Great discovery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393290" y="3282651"/>
            <a:ext cx="6223606" cy="3253835"/>
          </a:xfrm>
          <a:prstGeom prst="rect">
            <a:avLst/>
          </a:prstGeom>
        </p:spPr>
      </p:pic>
      <p:sp>
        <p:nvSpPr>
          <p:cNvPr id="10" name="文本框 9"/>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Cosmic Pie</a:t>
            </a:r>
          </a:p>
        </p:txBody>
      </p:sp>
      <p:sp>
        <p:nvSpPr>
          <p:cNvPr id="11" name="右大括号 10"/>
          <p:cNvSpPr/>
          <p:nvPr/>
        </p:nvSpPr>
        <p:spPr>
          <a:xfrm>
            <a:off x="6713145" y="3324853"/>
            <a:ext cx="380010" cy="2202703"/>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2" name="文本框 11"/>
          <p:cNvSpPr txBox="1"/>
          <p:nvPr/>
        </p:nvSpPr>
        <p:spPr>
          <a:xfrm>
            <a:off x="7189404" y="4103038"/>
            <a:ext cx="1686296" cy="646331"/>
          </a:xfrm>
          <a:prstGeom prst="rect">
            <a:avLst/>
          </a:prstGeom>
          <a:noFill/>
        </p:spPr>
        <p:txBody>
          <a:bodyPr wrap="square" rtlCol="0">
            <a:spAutoFit/>
          </a:bodyPr>
          <a:lstStyle/>
          <a:p>
            <a:r>
              <a:rPr kumimoji="1" lang="en-US" altLang="zh-CN" dirty="0"/>
              <a:t>Observable Universe</a:t>
            </a:r>
            <a:endParaRPr kumimoji="1" lang="zh-CN" altLang="en-US" dirty="0"/>
          </a:p>
        </p:txBody>
      </p:sp>
      <p:sp>
        <p:nvSpPr>
          <p:cNvPr id="13" name="右大括号 12"/>
          <p:cNvSpPr/>
          <p:nvPr/>
        </p:nvSpPr>
        <p:spPr>
          <a:xfrm>
            <a:off x="5732807" y="5761117"/>
            <a:ext cx="306779" cy="807643"/>
          </a:xfrm>
          <a:prstGeom prst="rightBrace">
            <a:avLst/>
          </a:prstGeom>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4" name="文本框 13"/>
          <p:cNvSpPr txBox="1"/>
          <p:nvPr/>
        </p:nvSpPr>
        <p:spPr>
          <a:xfrm>
            <a:off x="6039586" y="5945579"/>
            <a:ext cx="1817749" cy="369332"/>
          </a:xfrm>
          <a:prstGeom prst="rect">
            <a:avLst/>
          </a:prstGeom>
          <a:noFill/>
        </p:spPr>
        <p:txBody>
          <a:bodyPr wrap="square" rtlCol="0">
            <a:spAutoFit/>
          </a:bodyPr>
          <a:lstStyle/>
          <a:p>
            <a:r>
              <a:rPr kumimoji="1" lang="en-US" altLang="zh-CN" b="1" dirty="0">
                <a:solidFill>
                  <a:srgbClr val="0070C0"/>
                </a:solidFill>
              </a:rPr>
              <a:t>Dark Universe</a:t>
            </a:r>
            <a:endParaRPr kumimoji="1" lang="zh-CN" altLang="en-US" b="1" dirty="0">
              <a:solidFill>
                <a:srgbClr val="0070C0"/>
              </a:solidFill>
            </a:endParaRPr>
          </a:p>
        </p:txBody>
      </p:sp>
      <p:cxnSp>
        <p:nvCxnSpPr>
          <p:cNvPr id="16" name="直线连接符 15"/>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F276E1F7-8C93-686F-A3F6-D51C3548CEDF}"/>
              </a:ext>
            </a:extLst>
          </p:cNvPr>
          <p:cNvSpPr txBox="1"/>
          <p:nvPr/>
        </p:nvSpPr>
        <p:spPr>
          <a:xfrm>
            <a:off x="74826" y="912421"/>
            <a:ext cx="8431481" cy="1015663"/>
          </a:xfrm>
          <a:prstGeom prst="rect">
            <a:avLst/>
          </a:prstGeom>
          <a:noFill/>
        </p:spPr>
        <p:txBody>
          <a:bodyPr wrap="square" rtlCol="0">
            <a:spAutoFit/>
          </a:bodyPr>
          <a:lstStyle/>
          <a:p>
            <a:r>
              <a:rPr kumimoji="1" lang="en-US" altLang="zh-CN" sz="2000" dirty="0">
                <a:solidFill>
                  <a:srgbClr val="FF0000"/>
                </a:solidFill>
              </a:rPr>
              <a:t>What can drive the late-time cosmic acceleration?</a:t>
            </a:r>
            <a:endParaRPr kumimoji="1" lang="en-US" altLang="zh-CN" sz="2000" dirty="0"/>
          </a:p>
          <a:p>
            <a:r>
              <a:rPr kumimoji="1" lang="en-US" altLang="zh-CN" sz="2000" dirty="0"/>
              <a:t>According to modern cosmology, anything can’t be explained by the conventional paradigm, it must belong to</a:t>
            </a:r>
            <a:r>
              <a:rPr kumimoji="1" lang="zh-CN" altLang="en-US" sz="2000" dirty="0"/>
              <a:t> </a:t>
            </a:r>
            <a:r>
              <a:rPr kumimoji="1" lang="en-US" altLang="zh-CN" sz="2000" dirty="0"/>
              <a:t>…</a:t>
            </a:r>
          </a:p>
        </p:txBody>
      </p:sp>
      <p:sp>
        <p:nvSpPr>
          <p:cNvPr id="3" name="文本框 2">
            <a:extLst>
              <a:ext uri="{FF2B5EF4-FFF2-40B4-BE49-F238E27FC236}">
                <a16:creationId xmlns:a16="http://schemas.microsoft.com/office/drawing/2014/main" id="{25D6DB10-B28E-2B5F-3062-64423EDE4305}"/>
              </a:ext>
            </a:extLst>
          </p:cNvPr>
          <p:cNvSpPr txBox="1"/>
          <p:nvPr/>
        </p:nvSpPr>
        <p:spPr>
          <a:xfrm>
            <a:off x="677477" y="2217644"/>
            <a:ext cx="1644553" cy="400110"/>
          </a:xfrm>
          <a:prstGeom prst="rect">
            <a:avLst/>
          </a:prstGeom>
          <a:noFill/>
          <a:ln w="19050">
            <a:solidFill>
              <a:schemeClr val="accent1"/>
            </a:solidFill>
          </a:ln>
        </p:spPr>
        <p:txBody>
          <a:bodyPr wrap="none" rtlCol="0">
            <a:spAutoFit/>
          </a:bodyPr>
          <a:lstStyle/>
          <a:p>
            <a:r>
              <a:rPr kumimoji="1" lang="en-US" altLang="zh-CN" sz="2000" dirty="0">
                <a:solidFill>
                  <a:srgbClr val="0070C0"/>
                </a:solidFill>
              </a:rPr>
              <a:t>Dark Universe</a:t>
            </a:r>
            <a:endParaRPr kumimoji="1" lang="zh-CN" altLang="en-US" sz="2000" dirty="0">
              <a:solidFill>
                <a:srgbClr val="0070C0"/>
              </a:solidFill>
            </a:endParaRPr>
          </a:p>
        </p:txBody>
      </p:sp>
      <p:grpSp>
        <p:nvGrpSpPr>
          <p:cNvPr id="4" name="组合 3">
            <a:extLst>
              <a:ext uri="{FF2B5EF4-FFF2-40B4-BE49-F238E27FC236}">
                <a16:creationId xmlns:a16="http://schemas.microsoft.com/office/drawing/2014/main" id="{D2CFD7E8-ECCA-43A6-56C8-9C49812A6428}"/>
              </a:ext>
            </a:extLst>
          </p:cNvPr>
          <p:cNvGrpSpPr/>
          <p:nvPr/>
        </p:nvGrpSpPr>
        <p:grpSpPr>
          <a:xfrm>
            <a:off x="3470788" y="1928084"/>
            <a:ext cx="5279922" cy="1296717"/>
            <a:chOff x="3182588" y="1730043"/>
            <a:chExt cx="5569526" cy="1734808"/>
          </a:xfrm>
        </p:grpSpPr>
        <p:pic>
          <p:nvPicPr>
            <p:cNvPr id="5" name="图片 4">
              <a:extLst>
                <a:ext uri="{FF2B5EF4-FFF2-40B4-BE49-F238E27FC236}">
                  <a16:creationId xmlns:a16="http://schemas.microsoft.com/office/drawing/2014/main" id="{BC103BC7-4B82-B553-ADFA-FA31BB809C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3182588" y="1730043"/>
              <a:ext cx="2102208" cy="1734808"/>
            </a:xfrm>
            <a:prstGeom prst="rect">
              <a:avLst/>
            </a:prstGeom>
          </p:spPr>
        </p:pic>
        <p:pic>
          <p:nvPicPr>
            <p:cNvPr id="6" name="图片 5">
              <a:extLst>
                <a:ext uri="{FF2B5EF4-FFF2-40B4-BE49-F238E27FC236}">
                  <a16:creationId xmlns:a16="http://schemas.microsoft.com/office/drawing/2014/main" id="{AB88236B-CDC3-DA12-459D-1F8B5D28BB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7212214" y="1807438"/>
              <a:ext cx="1539900" cy="1552419"/>
            </a:xfrm>
            <a:prstGeom prst="rect">
              <a:avLst/>
            </a:prstGeom>
          </p:spPr>
        </p:pic>
        <p:sp>
          <p:nvSpPr>
            <p:cNvPr id="7" name="文本框 6">
              <a:extLst>
                <a:ext uri="{FF2B5EF4-FFF2-40B4-BE49-F238E27FC236}">
                  <a16:creationId xmlns:a16="http://schemas.microsoft.com/office/drawing/2014/main" id="{81467E52-2FAD-06B2-314B-C33544CEBFD3}"/>
                </a:ext>
              </a:extLst>
            </p:cNvPr>
            <p:cNvSpPr txBox="1"/>
            <p:nvPr/>
          </p:nvSpPr>
          <p:spPr>
            <a:xfrm>
              <a:off x="7330832" y="2749274"/>
              <a:ext cx="1302664" cy="400110"/>
            </a:xfrm>
            <a:prstGeom prst="rect">
              <a:avLst/>
            </a:prstGeom>
            <a:noFill/>
          </p:spPr>
          <p:txBody>
            <a:bodyPr wrap="none" rtlCol="0">
              <a:spAutoFit/>
            </a:bodyPr>
            <a:lstStyle/>
            <a:p>
              <a:r>
                <a:rPr kumimoji="1" lang="en-US" altLang="zh-CN" sz="2000" dirty="0">
                  <a:solidFill>
                    <a:schemeClr val="bg1">
                      <a:lumMod val="95000"/>
                    </a:schemeClr>
                  </a:solidFill>
                </a:rPr>
                <a:t>Dark Force</a:t>
              </a:r>
              <a:endParaRPr kumimoji="1" lang="zh-CN" altLang="en-US" sz="2000" dirty="0">
                <a:solidFill>
                  <a:schemeClr val="bg1">
                    <a:lumMod val="95000"/>
                  </a:schemeClr>
                </a:solidFill>
              </a:endParaRPr>
            </a:p>
          </p:txBody>
        </p:sp>
        <p:pic>
          <p:nvPicPr>
            <p:cNvPr id="8" name="图片 7">
              <a:extLst>
                <a:ext uri="{FF2B5EF4-FFF2-40B4-BE49-F238E27FC236}">
                  <a16:creationId xmlns:a16="http://schemas.microsoft.com/office/drawing/2014/main" id="{8DEDA48E-E1E8-2859-F76D-BC678B5F6E7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5340079" y="1807438"/>
              <a:ext cx="1595457" cy="1553501"/>
            </a:xfrm>
            <a:prstGeom prst="rect">
              <a:avLst/>
            </a:prstGeom>
          </p:spPr>
        </p:pic>
        <p:sp>
          <p:nvSpPr>
            <p:cNvPr id="15" name="文本框 14">
              <a:extLst>
                <a:ext uri="{FF2B5EF4-FFF2-40B4-BE49-F238E27FC236}">
                  <a16:creationId xmlns:a16="http://schemas.microsoft.com/office/drawing/2014/main" id="{2FC39DD8-C71C-1B8C-3919-9CAF93184FD7}"/>
                </a:ext>
              </a:extLst>
            </p:cNvPr>
            <p:cNvSpPr txBox="1"/>
            <p:nvPr/>
          </p:nvSpPr>
          <p:spPr>
            <a:xfrm>
              <a:off x="5348137" y="2734359"/>
              <a:ext cx="1455078" cy="400110"/>
            </a:xfrm>
            <a:prstGeom prst="rect">
              <a:avLst/>
            </a:prstGeom>
            <a:noFill/>
          </p:spPr>
          <p:txBody>
            <a:bodyPr wrap="none" rtlCol="0">
              <a:spAutoFit/>
            </a:bodyPr>
            <a:lstStyle/>
            <a:p>
              <a:r>
                <a:rPr kumimoji="1" lang="en-US" altLang="zh-CN" sz="2000" dirty="0">
                  <a:solidFill>
                    <a:schemeClr val="bg1">
                      <a:lumMod val="95000"/>
                    </a:schemeClr>
                  </a:solidFill>
                </a:rPr>
                <a:t>Dark Matter</a:t>
              </a:r>
              <a:endParaRPr kumimoji="1" lang="zh-CN" altLang="en-US" sz="2000" dirty="0">
                <a:solidFill>
                  <a:schemeClr val="bg1">
                    <a:lumMod val="95000"/>
                  </a:schemeClr>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3649B-A561-9F60-60AC-D5953C1FADEC}"/>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3E2FB09D-15FB-6283-101D-DC45CDA4FA27}"/>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In light of latest observations</a:t>
            </a:r>
          </a:p>
        </p:txBody>
      </p:sp>
      <p:cxnSp>
        <p:nvCxnSpPr>
          <p:cNvPr id="16" name="直线连接符 15">
            <a:extLst>
              <a:ext uri="{FF2B5EF4-FFF2-40B4-BE49-F238E27FC236}">
                <a16:creationId xmlns:a16="http://schemas.microsoft.com/office/drawing/2014/main" id="{D66BC035-957F-612F-FB86-4B02721880D4}"/>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C43E1EC1-A9FE-2B77-A62C-D3A801C45A3F}"/>
              </a:ext>
            </a:extLst>
          </p:cNvPr>
          <p:cNvSpPr/>
          <p:nvPr/>
        </p:nvSpPr>
        <p:spPr>
          <a:xfrm>
            <a:off x="6439825" y="6081955"/>
            <a:ext cx="2467921" cy="584775"/>
          </a:xfrm>
          <a:prstGeom prst="rect">
            <a:avLst/>
          </a:prstGeom>
          <a:ln>
            <a:solidFill>
              <a:schemeClr val="tx1"/>
            </a:solidFill>
          </a:ln>
        </p:spPr>
        <p:txBody>
          <a:bodyPr wrap="square">
            <a:spAutoFit/>
          </a:bodyPr>
          <a:lstStyle/>
          <a:p>
            <a:r>
              <a:rPr lang="en-US" altLang="zh-CN" sz="1600" dirty="0">
                <a:latin typeface="Calibri" panose="020F0502020204030204" pitchFamily="34" charset="0"/>
                <a:cs typeface="Calibri" panose="020F0502020204030204" pitchFamily="34" charset="0"/>
              </a:rPr>
              <a:t>DESI Collaboration 2404.03002, 2503.14738</a:t>
            </a:r>
          </a:p>
        </p:txBody>
      </p:sp>
      <p:pic>
        <p:nvPicPr>
          <p:cNvPr id="9" name="Picture 8">
            <a:extLst>
              <a:ext uri="{FF2B5EF4-FFF2-40B4-BE49-F238E27FC236}">
                <a16:creationId xmlns:a16="http://schemas.microsoft.com/office/drawing/2014/main" id="{096409D1-56C9-B48E-9ABA-384159FD0C40}"/>
              </a:ext>
            </a:extLst>
          </p:cNvPr>
          <p:cNvPicPr>
            <a:picLocks noChangeAspect="1"/>
          </p:cNvPicPr>
          <p:nvPr/>
        </p:nvPicPr>
        <p:blipFill>
          <a:blip r:embed="rId3"/>
          <a:stretch>
            <a:fillRect/>
          </a:stretch>
        </p:blipFill>
        <p:spPr>
          <a:xfrm>
            <a:off x="260929" y="1487160"/>
            <a:ext cx="4161833" cy="3572750"/>
          </a:xfrm>
          <a:prstGeom prst="rect">
            <a:avLst/>
          </a:prstGeom>
        </p:spPr>
      </p:pic>
      <p:pic>
        <p:nvPicPr>
          <p:cNvPr id="12" name="Picture 11">
            <a:extLst>
              <a:ext uri="{FF2B5EF4-FFF2-40B4-BE49-F238E27FC236}">
                <a16:creationId xmlns:a16="http://schemas.microsoft.com/office/drawing/2014/main" id="{16E3AC64-BCB5-ABEF-A64B-AC414785E26F}"/>
              </a:ext>
            </a:extLst>
          </p:cNvPr>
          <p:cNvPicPr>
            <a:picLocks noChangeAspect="1"/>
          </p:cNvPicPr>
          <p:nvPr/>
        </p:nvPicPr>
        <p:blipFill>
          <a:blip r:embed="rId4"/>
          <a:stretch>
            <a:fillRect/>
          </a:stretch>
        </p:blipFill>
        <p:spPr>
          <a:xfrm>
            <a:off x="4422762" y="1537630"/>
            <a:ext cx="4289589" cy="3468505"/>
          </a:xfrm>
          <a:prstGeom prst="rect">
            <a:avLst/>
          </a:prstGeom>
        </p:spPr>
      </p:pic>
      <p:sp>
        <p:nvSpPr>
          <p:cNvPr id="13" name="文本框 3">
            <a:extLst>
              <a:ext uri="{FF2B5EF4-FFF2-40B4-BE49-F238E27FC236}">
                <a16:creationId xmlns:a16="http://schemas.microsoft.com/office/drawing/2014/main" id="{287C68D9-064B-7D23-CEB1-74EE2A7CBE31}"/>
              </a:ext>
            </a:extLst>
          </p:cNvPr>
          <p:cNvSpPr txBox="1"/>
          <p:nvPr/>
        </p:nvSpPr>
        <p:spPr>
          <a:xfrm>
            <a:off x="1529035" y="5113157"/>
            <a:ext cx="1843774" cy="430887"/>
          </a:xfrm>
          <a:prstGeom prst="rect">
            <a:avLst/>
          </a:prstGeom>
          <a:noFill/>
        </p:spPr>
        <p:txBody>
          <a:bodyPr wrap="none" rtlCol="0">
            <a:spAutoFit/>
          </a:bodyPr>
          <a:lstStyle/>
          <a:p>
            <a:r>
              <a:rPr lang="en-US" altLang="zh-CN" sz="2200" dirty="0"/>
              <a:t>2024: 2.5-3.9σ</a:t>
            </a:r>
            <a:endParaRPr lang="zh-CN" altLang="en-US" sz="2200" dirty="0"/>
          </a:p>
        </p:txBody>
      </p:sp>
      <p:sp>
        <p:nvSpPr>
          <p:cNvPr id="14" name="文本框 3">
            <a:extLst>
              <a:ext uri="{FF2B5EF4-FFF2-40B4-BE49-F238E27FC236}">
                <a16:creationId xmlns:a16="http://schemas.microsoft.com/office/drawing/2014/main" id="{77DC70D4-22AF-542A-2C61-8DA17EA391DE}"/>
              </a:ext>
            </a:extLst>
          </p:cNvPr>
          <p:cNvSpPr txBox="1"/>
          <p:nvPr/>
        </p:nvSpPr>
        <p:spPr>
          <a:xfrm>
            <a:off x="5830011" y="5113156"/>
            <a:ext cx="1843774" cy="430887"/>
          </a:xfrm>
          <a:prstGeom prst="rect">
            <a:avLst/>
          </a:prstGeom>
          <a:noFill/>
        </p:spPr>
        <p:txBody>
          <a:bodyPr wrap="none" rtlCol="0">
            <a:spAutoFit/>
          </a:bodyPr>
          <a:lstStyle/>
          <a:p>
            <a:r>
              <a:rPr lang="en-US" altLang="zh-CN" sz="2200" dirty="0"/>
              <a:t>2025: 2.8-4.2σ</a:t>
            </a:r>
            <a:endParaRPr lang="zh-CN" altLang="en-US" sz="2200" dirty="0"/>
          </a:p>
        </p:txBody>
      </p:sp>
      <p:sp>
        <p:nvSpPr>
          <p:cNvPr id="17" name="文本框 10">
            <a:extLst>
              <a:ext uri="{FF2B5EF4-FFF2-40B4-BE49-F238E27FC236}">
                <a16:creationId xmlns:a16="http://schemas.microsoft.com/office/drawing/2014/main" id="{37449E66-E4D9-CB0C-04C3-A9E12991F115}"/>
              </a:ext>
            </a:extLst>
          </p:cNvPr>
          <p:cNvSpPr txBox="1"/>
          <p:nvPr/>
        </p:nvSpPr>
        <p:spPr>
          <a:xfrm>
            <a:off x="90807" y="5759993"/>
            <a:ext cx="6200287" cy="769441"/>
          </a:xfrm>
          <a:prstGeom prst="rect">
            <a:avLst/>
          </a:prstGeom>
          <a:noFill/>
        </p:spPr>
        <p:txBody>
          <a:bodyPr wrap="none" rtlCol="0">
            <a:spAutoFit/>
          </a:bodyPr>
          <a:lstStyle/>
          <a:p>
            <a:pPr algn="ctr"/>
            <a:r>
              <a:rPr lang="en-US" altLang="zh-CN" sz="2200" dirty="0">
                <a:solidFill>
                  <a:schemeClr val="accent1"/>
                </a:solidFill>
              </a:rPr>
              <a:t>Standard ΛCDM  model may not be very “standard”!</a:t>
            </a:r>
          </a:p>
          <a:p>
            <a:pPr algn="ctr"/>
            <a:r>
              <a:rPr lang="en-US" altLang="zh-CN" sz="2200" dirty="0">
                <a:solidFill>
                  <a:schemeClr val="accent1"/>
                </a:solidFill>
              </a:rPr>
              <a:t>We may need </a:t>
            </a:r>
            <a:r>
              <a:rPr lang="en-US" altLang="zh-CN" sz="2200" dirty="0">
                <a:solidFill>
                  <a:srgbClr val="FF0000"/>
                </a:solidFill>
              </a:rPr>
              <a:t>dynamical dark energy</a:t>
            </a:r>
            <a:r>
              <a:rPr lang="en-US" altLang="zh-CN" sz="2200" dirty="0">
                <a:solidFill>
                  <a:schemeClr val="accent1"/>
                </a:solidFill>
              </a:rPr>
              <a:t>?</a:t>
            </a:r>
            <a:endParaRPr lang="zh-CN" altLang="en-US" sz="2200" dirty="0">
              <a:solidFill>
                <a:schemeClr val="accent1"/>
              </a:solidFill>
            </a:endParaRPr>
          </a:p>
        </p:txBody>
      </p:sp>
      <p:pic>
        <p:nvPicPr>
          <p:cNvPr id="20" name="Picture 19">
            <a:extLst>
              <a:ext uri="{FF2B5EF4-FFF2-40B4-BE49-F238E27FC236}">
                <a16:creationId xmlns:a16="http://schemas.microsoft.com/office/drawing/2014/main" id="{E720506C-9A73-934B-F519-63F4F1B05387}"/>
              </a:ext>
            </a:extLst>
          </p:cNvPr>
          <p:cNvPicPr>
            <a:picLocks noChangeAspect="1"/>
          </p:cNvPicPr>
          <p:nvPr/>
        </p:nvPicPr>
        <p:blipFill>
          <a:blip r:embed="rId5"/>
          <a:stretch>
            <a:fillRect/>
          </a:stretch>
        </p:blipFill>
        <p:spPr>
          <a:xfrm>
            <a:off x="538445" y="887681"/>
            <a:ext cx="3606800" cy="584200"/>
          </a:xfrm>
          <a:prstGeom prst="rect">
            <a:avLst/>
          </a:prstGeom>
        </p:spPr>
      </p:pic>
    </p:spTree>
    <p:extLst>
      <p:ext uri="{BB962C8B-B14F-4D97-AF65-F5344CB8AC3E}">
        <p14:creationId xmlns:p14="http://schemas.microsoft.com/office/powerpoint/2010/main" val="132459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AB50C-6488-75E7-AA14-791076B0DBCD}"/>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5898A26E-1561-77F1-3443-2C10D8A597F1}"/>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In light of latest observations</a:t>
            </a:r>
          </a:p>
        </p:txBody>
      </p:sp>
      <p:cxnSp>
        <p:nvCxnSpPr>
          <p:cNvPr id="16" name="直线连接符 15">
            <a:extLst>
              <a:ext uri="{FF2B5EF4-FFF2-40B4-BE49-F238E27FC236}">
                <a16:creationId xmlns:a16="http://schemas.microsoft.com/office/drawing/2014/main" id="{CC9EA181-2480-DCC9-5CED-C68E1C945E8E}"/>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82FBE9DD-C65F-845E-57C4-E5EFAC1A5E7F}"/>
              </a:ext>
            </a:extLst>
          </p:cNvPr>
          <p:cNvSpPr/>
          <p:nvPr/>
        </p:nvSpPr>
        <p:spPr>
          <a:xfrm>
            <a:off x="6439825" y="6081955"/>
            <a:ext cx="2467921" cy="584775"/>
          </a:xfrm>
          <a:prstGeom prst="rect">
            <a:avLst/>
          </a:prstGeom>
          <a:ln>
            <a:solidFill>
              <a:schemeClr val="tx1"/>
            </a:solidFill>
          </a:ln>
        </p:spPr>
        <p:txBody>
          <a:bodyPr wrap="square">
            <a:spAutoFit/>
          </a:bodyPr>
          <a:lstStyle/>
          <a:p>
            <a:r>
              <a:rPr lang="en-US" altLang="zh-CN" sz="1600" dirty="0">
                <a:latin typeface="Calibri" panose="020F0502020204030204" pitchFamily="34" charset="0"/>
                <a:cs typeface="Calibri" panose="020F0502020204030204" pitchFamily="34" charset="0"/>
              </a:rPr>
              <a:t>DESI Collaboration 2404.03002, 2503.14738</a:t>
            </a:r>
          </a:p>
        </p:txBody>
      </p:sp>
      <p:pic>
        <p:nvPicPr>
          <p:cNvPr id="9" name="Picture 8">
            <a:extLst>
              <a:ext uri="{FF2B5EF4-FFF2-40B4-BE49-F238E27FC236}">
                <a16:creationId xmlns:a16="http://schemas.microsoft.com/office/drawing/2014/main" id="{43AE975D-6D96-D113-4412-2A3BC12F831E}"/>
              </a:ext>
            </a:extLst>
          </p:cNvPr>
          <p:cNvPicPr>
            <a:picLocks noChangeAspect="1"/>
          </p:cNvPicPr>
          <p:nvPr/>
        </p:nvPicPr>
        <p:blipFill>
          <a:blip r:embed="rId3"/>
          <a:stretch>
            <a:fillRect/>
          </a:stretch>
        </p:blipFill>
        <p:spPr>
          <a:xfrm>
            <a:off x="260929" y="1487160"/>
            <a:ext cx="4161833" cy="3572750"/>
          </a:xfrm>
          <a:prstGeom prst="rect">
            <a:avLst/>
          </a:prstGeom>
        </p:spPr>
      </p:pic>
      <p:pic>
        <p:nvPicPr>
          <p:cNvPr id="12" name="Picture 11">
            <a:extLst>
              <a:ext uri="{FF2B5EF4-FFF2-40B4-BE49-F238E27FC236}">
                <a16:creationId xmlns:a16="http://schemas.microsoft.com/office/drawing/2014/main" id="{078B9138-F45B-EAE5-29AC-AC73CFBAD565}"/>
              </a:ext>
            </a:extLst>
          </p:cNvPr>
          <p:cNvPicPr>
            <a:picLocks noChangeAspect="1"/>
          </p:cNvPicPr>
          <p:nvPr/>
        </p:nvPicPr>
        <p:blipFill>
          <a:blip r:embed="rId4"/>
          <a:stretch>
            <a:fillRect/>
          </a:stretch>
        </p:blipFill>
        <p:spPr>
          <a:xfrm>
            <a:off x="4422762" y="1537630"/>
            <a:ext cx="4289589" cy="3468505"/>
          </a:xfrm>
          <a:prstGeom prst="rect">
            <a:avLst/>
          </a:prstGeom>
        </p:spPr>
      </p:pic>
      <p:sp>
        <p:nvSpPr>
          <p:cNvPr id="13" name="文本框 3">
            <a:extLst>
              <a:ext uri="{FF2B5EF4-FFF2-40B4-BE49-F238E27FC236}">
                <a16:creationId xmlns:a16="http://schemas.microsoft.com/office/drawing/2014/main" id="{67395643-F232-D0B6-C1BF-1612E4A98EE2}"/>
              </a:ext>
            </a:extLst>
          </p:cNvPr>
          <p:cNvSpPr txBox="1"/>
          <p:nvPr/>
        </p:nvSpPr>
        <p:spPr>
          <a:xfrm>
            <a:off x="1529035" y="5113157"/>
            <a:ext cx="1843774" cy="430887"/>
          </a:xfrm>
          <a:prstGeom prst="rect">
            <a:avLst/>
          </a:prstGeom>
          <a:noFill/>
        </p:spPr>
        <p:txBody>
          <a:bodyPr wrap="none" rtlCol="0">
            <a:spAutoFit/>
          </a:bodyPr>
          <a:lstStyle/>
          <a:p>
            <a:r>
              <a:rPr lang="en-US" altLang="zh-CN" sz="2200" dirty="0"/>
              <a:t>2024: 2.5-3.9σ</a:t>
            </a:r>
            <a:endParaRPr lang="zh-CN" altLang="en-US" sz="2200" dirty="0"/>
          </a:p>
        </p:txBody>
      </p:sp>
      <p:sp>
        <p:nvSpPr>
          <p:cNvPr id="14" name="文本框 3">
            <a:extLst>
              <a:ext uri="{FF2B5EF4-FFF2-40B4-BE49-F238E27FC236}">
                <a16:creationId xmlns:a16="http://schemas.microsoft.com/office/drawing/2014/main" id="{A645DABB-BA8F-0949-D615-805672F2AA0D}"/>
              </a:ext>
            </a:extLst>
          </p:cNvPr>
          <p:cNvSpPr txBox="1"/>
          <p:nvPr/>
        </p:nvSpPr>
        <p:spPr>
          <a:xfrm>
            <a:off x="5830011" y="5113156"/>
            <a:ext cx="1843774" cy="430887"/>
          </a:xfrm>
          <a:prstGeom prst="rect">
            <a:avLst/>
          </a:prstGeom>
          <a:noFill/>
        </p:spPr>
        <p:txBody>
          <a:bodyPr wrap="none" rtlCol="0">
            <a:spAutoFit/>
          </a:bodyPr>
          <a:lstStyle/>
          <a:p>
            <a:r>
              <a:rPr lang="en-US" altLang="zh-CN" sz="2200" dirty="0"/>
              <a:t>2025: 2.8-4.2σ</a:t>
            </a:r>
            <a:endParaRPr lang="zh-CN" altLang="en-US" sz="2200" dirty="0"/>
          </a:p>
        </p:txBody>
      </p:sp>
      <p:sp>
        <p:nvSpPr>
          <p:cNvPr id="17" name="文本框 10">
            <a:extLst>
              <a:ext uri="{FF2B5EF4-FFF2-40B4-BE49-F238E27FC236}">
                <a16:creationId xmlns:a16="http://schemas.microsoft.com/office/drawing/2014/main" id="{A0F43F5E-5CBB-9D98-8352-727DD55C6B76}"/>
              </a:ext>
            </a:extLst>
          </p:cNvPr>
          <p:cNvSpPr txBox="1"/>
          <p:nvPr/>
        </p:nvSpPr>
        <p:spPr>
          <a:xfrm>
            <a:off x="90807" y="5759993"/>
            <a:ext cx="6200287" cy="769441"/>
          </a:xfrm>
          <a:prstGeom prst="rect">
            <a:avLst/>
          </a:prstGeom>
          <a:noFill/>
        </p:spPr>
        <p:txBody>
          <a:bodyPr wrap="none" rtlCol="0">
            <a:spAutoFit/>
          </a:bodyPr>
          <a:lstStyle/>
          <a:p>
            <a:pPr algn="ctr"/>
            <a:r>
              <a:rPr lang="en-US" altLang="zh-CN" sz="2200" dirty="0">
                <a:solidFill>
                  <a:schemeClr val="accent1"/>
                </a:solidFill>
              </a:rPr>
              <a:t>Standard ΛCDM  model may not be very “standard”!</a:t>
            </a:r>
          </a:p>
          <a:p>
            <a:pPr algn="ctr"/>
            <a:r>
              <a:rPr lang="en-US" altLang="zh-CN" sz="2200" dirty="0">
                <a:solidFill>
                  <a:schemeClr val="accent1"/>
                </a:solidFill>
              </a:rPr>
              <a:t>We may need </a:t>
            </a:r>
            <a:r>
              <a:rPr lang="en-US" altLang="zh-CN" sz="2200" dirty="0">
                <a:solidFill>
                  <a:srgbClr val="FF0000"/>
                </a:solidFill>
              </a:rPr>
              <a:t>dynamical dark energy</a:t>
            </a:r>
            <a:r>
              <a:rPr lang="en-US" altLang="zh-CN" sz="2200" dirty="0">
                <a:solidFill>
                  <a:schemeClr val="accent1"/>
                </a:solidFill>
              </a:rPr>
              <a:t>?</a:t>
            </a:r>
            <a:endParaRPr lang="zh-CN" altLang="en-US" sz="2200" dirty="0">
              <a:solidFill>
                <a:schemeClr val="accent1"/>
              </a:solidFill>
            </a:endParaRPr>
          </a:p>
        </p:txBody>
      </p:sp>
      <p:pic>
        <p:nvPicPr>
          <p:cNvPr id="20" name="Picture 19">
            <a:extLst>
              <a:ext uri="{FF2B5EF4-FFF2-40B4-BE49-F238E27FC236}">
                <a16:creationId xmlns:a16="http://schemas.microsoft.com/office/drawing/2014/main" id="{20ED78F5-E3C0-1CA5-17A5-AD63146D3364}"/>
              </a:ext>
            </a:extLst>
          </p:cNvPr>
          <p:cNvPicPr>
            <a:picLocks noChangeAspect="1"/>
          </p:cNvPicPr>
          <p:nvPr/>
        </p:nvPicPr>
        <p:blipFill>
          <a:blip r:embed="rId5"/>
          <a:stretch>
            <a:fillRect/>
          </a:stretch>
        </p:blipFill>
        <p:spPr>
          <a:xfrm>
            <a:off x="538445" y="887681"/>
            <a:ext cx="3606800" cy="584200"/>
          </a:xfrm>
          <a:prstGeom prst="rect">
            <a:avLst/>
          </a:prstGeom>
        </p:spPr>
      </p:pic>
      <p:cxnSp>
        <p:nvCxnSpPr>
          <p:cNvPr id="3" name="Straight Connector 2">
            <a:extLst>
              <a:ext uri="{FF2B5EF4-FFF2-40B4-BE49-F238E27FC236}">
                <a16:creationId xmlns:a16="http://schemas.microsoft.com/office/drawing/2014/main" id="{AC17B73E-E6CF-3AC3-107C-4C819D1A4CF3}"/>
              </a:ext>
            </a:extLst>
          </p:cNvPr>
          <p:cNvCxnSpPr>
            <a:cxnSpLocks/>
          </p:cNvCxnSpPr>
          <p:nvPr/>
        </p:nvCxnSpPr>
        <p:spPr>
          <a:xfrm>
            <a:off x="4979773" y="1754659"/>
            <a:ext cx="3496962" cy="93911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6186064-FE06-CA92-1902-E8712C9ADE3C}"/>
              </a:ext>
            </a:extLst>
          </p:cNvPr>
          <p:cNvCxnSpPr>
            <a:cxnSpLocks/>
          </p:cNvCxnSpPr>
          <p:nvPr/>
        </p:nvCxnSpPr>
        <p:spPr>
          <a:xfrm>
            <a:off x="753761" y="1816443"/>
            <a:ext cx="3509320" cy="65490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44A82E6-97E8-1472-B6D5-7073D71959E7}"/>
              </a:ext>
            </a:extLst>
          </p:cNvPr>
          <p:cNvCxnSpPr>
            <a:cxnSpLocks/>
          </p:cNvCxnSpPr>
          <p:nvPr/>
        </p:nvCxnSpPr>
        <p:spPr>
          <a:xfrm>
            <a:off x="5193956" y="1599415"/>
            <a:ext cx="0" cy="278723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84A4C10-B6D3-3DD8-8874-BBABDC43377E}"/>
              </a:ext>
            </a:extLst>
          </p:cNvPr>
          <p:cNvCxnSpPr>
            <a:cxnSpLocks/>
          </p:cNvCxnSpPr>
          <p:nvPr/>
        </p:nvCxnSpPr>
        <p:spPr>
          <a:xfrm>
            <a:off x="1070919" y="1705231"/>
            <a:ext cx="0" cy="278723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A84C430-C822-331B-056F-39C63AEF18A3}"/>
              </a:ext>
            </a:extLst>
          </p:cNvPr>
          <p:cNvSpPr txBox="1"/>
          <p:nvPr/>
        </p:nvSpPr>
        <p:spPr>
          <a:xfrm>
            <a:off x="3052044" y="2636726"/>
            <a:ext cx="1211037" cy="369332"/>
          </a:xfrm>
          <a:prstGeom prst="rect">
            <a:avLst/>
          </a:prstGeom>
          <a:noFill/>
        </p:spPr>
        <p:txBody>
          <a:bodyPr wrap="none" rtlCol="0">
            <a:spAutoFit/>
          </a:bodyPr>
          <a:lstStyle/>
          <a:p>
            <a:r>
              <a:rPr lang="en-CN" dirty="0"/>
              <a:t>Quintom</a:t>
            </a:r>
            <a:r>
              <a:rPr lang="en-US" altLang="zh-CN" dirty="0"/>
              <a:t>-B</a:t>
            </a:r>
            <a:endParaRPr lang="en-CN" dirty="0"/>
          </a:p>
        </p:txBody>
      </p:sp>
      <p:sp>
        <p:nvSpPr>
          <p:cNvPr id="11" name="TextBox 10">
            <a:extLst>
              <a:ext uri="{FF2B5EF4-FFF2-40B4-BE49-F238E27FC236}">
                <a16:creationId xmlns:a16="http://schemas.microsoft.com/office/drawing/2014/main" id="{18208C2B-D62F-DC29-0697-F6679B9E89C6}"/>
              </a:ext>
            </a:extLst>
          </p:cNvPr>
          <p:cNvSpPr txBox="1"/>
          <p:nvPr/>
        </p:nvSpPr>
        <p:spPr>
          <a:xfrm>
            <a:off x="7068266" y="2640108"/>
            <a:ext cx="1211037" cy="369332"/>
          </a:xfrm>
          <a:prstGeom prst="rect">
            <a:avLst/>
          </a:prstGeom>
          <a:noFill/>
        </p:spPr>
        <p:txBody>
          <a:bodyPr wrap="none" rtlCol="0">
            <a:spAutoFit/>
          </a:bodyPr>
          <a:lstStyle/>
          <a:p>
            <a:r>
              <a:rPr lang="en-CN" dirty="0"/>
              <a:t>Quintom</a:t>
            </a:r>
            <a:r>
              <a:rPr lang="en-US" altLang="zh-CN" dirty="0"/>
              <a:t>-B</a:t>
            </a:r>
            <a:endParaRPr lang="en-CN" dirty="0"/>
          </a:p>
        </p:txBody>
      </p:sp>
    </p:spTree>
    <p:extLst>
      <p:ext uri="{BB962C8B-B14F-4D97-AF65-F5344CB8AC3E}">
        <p14:creationId xmlns:p14="http://schemas.microsoft.com/office/powerpoint/2010/main" val="2470599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3383" y="929767"/>
            <a:ext cx="8716489" cy="4937955"/>
          </a:xfrm>
          <a:prstGeom prst="rect">
            <a:avLst/>
          </a:prstGeom>
          <a:noFill/>
        </p:spPr>
        <p:txBody>
          <a:bodyPr wrap="square" rtlCol="0">
            <a:spAutoFit/>
          </a:bodyPr>
          <a:lstStyle/>
          <a:p>
            <a:pPr>
              <a:lnSpc>
                <a:spcPct val="120000"/>
              </a:lnSpc>
            </a:pPr>
            <a:r>
              <a:rPr kumimoji="1" lang="en-US" altLang="zh-CN" sz="2400" dirty="0">
                <a:sym typeface="Wingdings" panose="05000000000000000000" pitchFamily="2" charset="2"/>
              </a:rPr>
              <a:t>The </a:t>
            </a:r>
            <a:r>
              <a:rPr kumimoji="1" lang="en-US" altLang="zh-CN" sz="2400" dirty="0">
                <a:solidFill>
                  <a:srgbClr val="0070C0"/>
                </a:solidFill>
                <a:sym typeface="Wingdings" panose="05000000000000000000" pitchFamily="2" charset="2"/>
              </a:rPr>
              <a:t>dynamics of dark energy </a:t>
            </a:r>
            <a:r>
              <a:rPr kumimoji="1" lang="en-US" altLang="zh-CN" sz="2400" dirty="0">
                <a:sym typeface="Wingdings" panose="05000000000000000000" pitchFamily="2" charset="2"/>
              </a:rPr>
              <a:t>crucially rely on the equation-of-state parameter, which is defined by the ratio of pressure to energy density </a:t>
            </a:r>
          </a:p>
          <a:p>
            <a:pPr>
              <a:lnSpc>
                <a:spcPct val="120000"/>
              </a:lnSpc>
            </a:pPr>
            <a:r>
              <a:rPr kumimoji="1" lang="en-US" altLang="zh-CN" sz="2400" dirty="0">
                <a:sym typeface="Wingdings" panose="05000000000000000000" pitchFamily="2" charset="2"/>
              </a:rPr>
              <a:t>A simple parametrization:</a:t>
            </a:r>
          </a:p>
          <a:p>
            <a:pPr>
              <a:lnSpc>
                <a:spcPct val="120000"/>
              </a:lnSpc>
            </a:pPr>
            <a:endParaRPr kumimoji="1" lang="en-US" altLang="zh-CN" sz="2400" dirty="0">
              <a:sym typeface="Wingdings" panose="05000000000000000000" pitchFamily="2" charset="2"/>
            </a:endParaRPr>
          </a:p>
          <a:p>
            <a:pPr>
              <a:lnSpc>
                <a:spcPct val="120000"/>
              </a:lnSpc>
            </a:pPr>
            <a:r>
              <a:rPr kumimoji="1" lang="en-US" altLang="zh-CN" sz="2400" dirty="0">
                <a:sym typeface="Wingdings" panose="05000000000000000000" pitchFamily="2" charset="2"/>
              </a:rPr>
              <a:t>Categories: </a:t>
            </a:r>
          </a:p>
          <a:p>
            <a:pPr marL="177800" indent="-177800">
              <a:lnSpc>
                <a:spcPct val="120000"/>
              </a:lnSpc>
              <a:buFont typeface="Arial" panose="020B0604020202020204" pitchFamily="34" charset="0"/>
              <a:buChar char="•"/>
            </a:pPr>
            <a:r>
              <a:rPr kumimoji="1" lang="el-GR" altLang="zh-CN" sz="2400" dirty="0">
                <a:sym typeface="Wingdings" panose="05000000000000000000" pitchFamily="2" charset="2"/>
              </a:rPr>
              <a:t>Λ</a:t>
            </a:r>
            <a:r>
              <a:rPr kumimoji="1" lang="en-US" altLang="zh-CN" sz="2400" dirty="0">
                <a:sym typeface="Wingdings" panose="05000000000000000000" pitchFamily="2" charset="2"/>
              </a:rPr>
              <a:t>: w=-1                                   </a:t>
            </a:r>
            <a:r>
              <a:rPr kumimoji="1" lang="el-GR" altLang="zh-CN" sz="2400" dirty="0">
                <a:solidFill>
                  <a:srgbClr val="0070C0"/>
                </a:solidFill>
                <a:sym typeface="Wingdings" panose="05000000000000000000" pitchFamily="2" charset="2"/>
              </a:rPr>
              <a:t>Λ</a:t>
            </a:r>
            <a:r>
              <a:rPr kumimoji="1" lang="en-US" altLang="zh-CN" sz="2400" dirty="0">
                <a:solidFill>
                  <a:srgbClr val="0070C0"/>
                </a:solidFill>
                <a:sym typeface="Wingdings" panose="05000000000000000000" pitchFamily="2" charset="2"/>
              </a:rPr>
              <a:t>CDM</a:t>
            </a:r>
          </a:p>
          <a:p>
            <a:pPr marL="177800" indent="-177800">
              <a:lnSpc>
                <a:spcPct val="120000"/>
              </a:lnSpc>
              <a:buFont typeface="Arial" panose="020B0604020202020204" pitchFamily="34" charset="0"/>
              <a:buChar char="•"/>
            </a:pPr>
            <a:r>
              <a:rPr kumimoji="1" lang="en-US" altLang="zh-CN" sz="2400" dirty="0">
                <a:sym typeface="Wingdings" panose="05000000000000000000" pitchFamily="2" charset="2"/>
              </a:rPr>
              <a:t>Quintessence: -1&lt;w&lt;-1/3   </a:t>
            </a:r>
            <a:r>
              <a:rPr kumimoji="1" lang="en-US" altLang="zh-CN" sz="2400" dirty="0">
                <a:solidFill>
                  <a:srgbClr val="0070C0"/>
                </a:solidFill>
                <a:sym typeface="Wingdings" panose="05000000000000000000" pitchFamily="2" charset="2"/>
              </a:rPr>
              <a:t>II and III</a:t>
            </a:r>
          </a:p>
          <a:p>
            <a:pPr marL="177800" indent="-177800">
              <a:lnSpc>
                <a:spcPct val="120000"/>
              </a:lnSpc>
              <a:buFont typeface="Arial" panose="020B0604020202020204" pitchFamily="34" charset="0"/>
              <a:buChar char="•"/>
            </a:pPr>
            <a:r>
              <a:rPr kumimoji="1" lang="en-US" altLang="zh-CN" sz="2400" dirty="0">
                <a:sym typeface="Wingdings" panose="05000000000000000000" pitchFamily="2" charset="2"/>
              </a:rPr>
              <a:t>Phantom: w&lt;-1   </a:t>
            </a:r>
            <a:r>
              <a:rPr kumimoji="1" lang="en-US" altLang="zh-CN" sz="2400" dirty="0">
                <a:solidFill>
                  <a:srgbClr val="0070C0"/>
                </a:solidFill>
                <a:sym typeface="Wingdings" panose="05000000000000000000" pitchFamily="2" charset="2"/>
              </a:rPr>
              <a:t>                  V and VI</a:t>
            </a:r>
          </a:p>
          <a:p>
            <a:pPr marL="177800" indent="-177800">
              <a:lnSpc>
                <a:spcPct val="120000"/>
              </a:lnSpc>
              <a:buFont typeface="Arial" panose="020B0604020202020204" pitchFamily="34" charset="0"/>
              <a:buChar char="•"/>
            </a:pPr>
            <a:r>
              <a:rPr kumimoji="1" lang="en-US" altLang="zh-CN" sz="2400" dirty="0">
                <a:sym typeface="Wingdings" panose="05000000000000000000" pitchFamily="2" charset="2"/>
              </a:rPr>
              <a:t>K-essence: w&gt;-1 or w&lt;-1  </a:t>
            </a:r>
          </a:p>
          <a:p>
            <a:pPr marL="177800" indent="-177800">
              <a:lnSpc>
                <a:spcPct val="120000"/>
              </a:lnSpc>
              <a:buFont typeface="Arial" panose="020B0604020202020204" pitchFamily="34" charset="0"/>
              <a:buChar char="•"/>
            </a:pPr>
            <a:r>
              <a:rPr kumimoji="1" lang="en-US" altLang="zh-CN" sz="2400" dirty="0">
                <a:solidFill>
                  <a:srgbClr val="FF0000"/>
                </a:solidFill>
                <a:sym typeface="Wingdings" panose="05000000000000000000" pitchFamily="2" charset="2"/>
              </a:rPr>
              <a:t>Quintom: w crosses -1   </a:t>
            </a:r>
            <a:r>
              <a:rPr kumimoji="1" lang="en-US" altLang="zh-CN" sz="2400" dirty="0">
                <a:solidFill>
                  <a:srgbClr val="0070C0"/>
                </a:solidFill>
                <a:sym typeface="Wingdings" panose="05000000000000000000" pitchFamily="2" charset="2"/>
              </a:rPr>
              <a:t>      I and IV</a:t>
            </a:r>
          </a:p>
        </p:txBody>
      </p:sp>
      <p:pic>
        <p:nvPicPr>
          <p:cNvPr id="9" name="Picture 8"/>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5055379" y="3398744"/>
            <a:ext cx="3764493" cy="235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Categories of Dynamics</a:t>
            </a:r>
          </a:p>
        </p:txBody>
      </p:sp>
      <p:cxnSp>
        <p:nvCxnSpPr>
          <p:cNvPr id="5" name="直线连接符 4"/>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58763" y="6061222"/>
            <a:ext cx="4205845" cy="584775"/>
          </a:xfrm>
          <a:prstGeom prst="rect">
            <a:avLst/>
          </a:prstGeom>
          <a:ln>
            <a:solidFill>
              <a:schemeClr val="tx1"/>
            </a:solidFill>
          </a:ln>
        </p:spPr>
        <p:txBody>
          <a:bodyPr wrap="square">
            <a:spAutoFit/>
          </a:bodyPr>
          <a:lstStyle/>
          <a:p>
            <a:r>
              <a:rPr lang="en-US" altLang="zh-CN" sz="1600" dirty="0">
                <a:latin typeface="Calibri" panose="020F0502020204030204" pitchFamily="34" charset="0"/>
                <a:cs typeface="Calibri" panose="020F0502020204030204" pitchFamily="34" charset="0"/>
              </a:rPr>
              <a:t>Feng, Wang, Zhang, 2005; </a:t>
            </a:r>
            <a:r>
              <a:rPr lang="en-US" altLang="zh-CN" sz="1600" dirty="0" err="1">
                <a:latin typeface="Calibri" panose="020F0502020204030204" pitchFamily="34" charset="0"/>
                <a:cs typeface="Calibri" panose="020F0502020204030204" pitchFamily="34" charset="0"/>
              </a:rPr>
              <a:t>Huterer</a:t>
            </a:r>
            <a:r>
              <a:rPr lang="en-US" altLang="zh-CN" sz="1600" dirty="0">
                <a:latin typeface="Calibri" panose="020F0502020204030204" pitchFamily="34" charset="0"/>
                <a:cs typeface="Calibri" panose="020F0502020204030204" pitchFamily="34" charset="0"/>
              </a:rPr>
              <a:t>, Cooray, 2005;</a:t>
            </a:r>
          </a:p>
          <a:p>
            <a:r>
              <a:rPr lang="en-US" altLang="zh-CN" sz="1600" dirty="0">
                <a:latin typeface="Calibri" panose="020F0502020204030204" pitchFamily="34" charset="0"/>
                <a:cs typeface="Calibri" panose="020F0502020204030204" pitchFamily="34" charset="0"/>
              </a:rPr>
              <a:t>Xia, et al., 2006</a:t>
            </a:r>
            <a:endParaRPr lang="zh-CN" altLang="en-US" sz="1600" dirty="0">
              <a:latin typeface="Calibri" panose="020F0502020204030204" pitchFamily="34" charset="0"/>
              <a:cs typeface="Calibri" panose="020F0502020204030204" pitchFamily="34" charset="0"/>
            </a:endParaRPr>
          </a:p>
        </p:txBody>
      </p:sp>
      <p:sp>
        <p:nvSpPr>
          <p:cNvPr id="6" name="文本框 5">
            <a:extLst>
              <a:ext uri="{FF2B5EF4-FFF2-40B4-BE49-F238E27FC236}">
                <a16:creationId xmlns:a16="http://schemas.microsoft.com/office/drawing/2014/main" id="{A79271F2-C5C3-884E-BF9B-292D6B19E3C7}"/>
              </a:ext>
            </a:extLst>
          </p:cNvPr>
          <p:cNvSpPr txBox="1"/>
          <p:nvPr/>
        </p:nvSpPr>
        <p:spPr>
          <a:xfrm>
            <a:off x="7493932" y="5076906"/>
            <a:ext cx="1325940" cy="400110"/>
          </a:xfrm>
          <a:prstGeom prst="rect">
            <a:avLst/>
          </a:prstGeom>
          <a:noFill/>
        </p:spPr>
        <p:txBody>
          <a:bodyPr wrap="none" rtlCol="0">
            <a:spAutoFit/>
          </a:bodyPr>
          <a:lstStyle/>
          <a:p>
            <a:r>
              <a:rPr lang="en-US" altLang="zh-CN" sz="2000" dirty="0">
                <a:solidFill>
                  <a:srgbClr val="FF0000"/>
                </a:solidFill>
              </a:rPr>
              <a:t>Quintom-B</a:t>
            </a:r>
            <a:endParaRPr lang="zh-CN" altLang="en-US" sz="2000" dirty="0">
              <a:solidFill>
                <a:srgbClr val="FF0000"/>
              </a:solidFill>
            </a:endParaRPr>
          </a:p>
        </p:txBody>
      </p:sp>
      <p:sp>
        <p:nvSpPr>
          <p:cNvPr id="10" name="文本框 9">
            <a:extLst>
              <a:ext uri="{FF2B5EF4-FFF2-40B4-BE49-F238E27FC236}">
                <a16:creationId xmlns:a16="http://schemas.microsoft.com/office/drawing/2014/main" id="{BD6191B2-4393-7710-882A-34C1DCAD869B}"/>
              </a:ext>
            </a:extLst>
          </p:cNvPr>
          <p:cNvSpPr txBox="1"/>
          <p:nvPr/>
        </p:nvSpPr>
        <p:spPr>
          <a:xfrm>
            <a:off x="5436162" y="3398744"/>
            <a:ext cx="1335558" cy="400110"/>
          </a:xfrm>
          <a:prstGeom prst="rect">
            <a:avLst/>
          </a:prstGeom>
          <a:noFill/>
        </p:spPr>
        <p:txBody>
          <a:bodyPr wrap="none" rtlCol="0">
            <a:spAutoFit/>
          </a:bodyPr>
          <a:lstStyle/>
          <a:p>
            <a:r>
              <a:rPr lang="en-US" altLang="zh-CN" sz="2000" dirty="0">
                <a:solidFill>
                  <a:srgbClr val="FF0000"/>
                </a:solidFill>
              </a:rPr>
              <a:t>Quintom-A</a:t>
            </a:r>
            <a:endParaRPr lang="zh-CN" altLang="en-US" sz="2000" dirty="0">
              <a:solidFill>
                <a:srgbClr val="FF0000"/>
              </a:solidFill>
            </a:endParaRPr>
          </a:p>
        </p:txBody>
      </p:sp>
      <p:pic>
        <p:nvPicPr>
          <p:cNvPr id="11" name="Picture 10">
            <a:extLst>
              <a:ext uri="{FF2B5EF4-FFF2-40B4-BE49-F238E27FC236}">
                <a16:creationId xmlns:a16="http://schemas.microsoft.com/office/drawing/2014/main" id="{94B6E55A-B84D-EEEF-E819-FAA4C95C8841}"/>
              </a:ext>
            </a:extLst>
          </p:cNvPr>
          <p:cNvPicPr>
            <a:picLocks noChangeAspect="1"/>
          </p:cNvPicPr>
          <p:nvPr/>
        </p:nvPicPr>
        <p:blipFill>
          <a:blip r:embed="rId4"/>
          <a:stretch>
            <a:fillRect/>
          </a:stretch>
        </p:blipFill>
        <p:spPr>
          <a:xfrm>
            <a:off x="3632762" y="2288970"/>
            <a:ext cx="3606800" cy="584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线连接符 4">
            <a:extLst>
              <a:ext uri="{FF2B5EF4-FFF2-40B4-BE49-F238E27FC236}">
                <a16:creationId xmlns:a16="http://schemas.microsoft.com/office/drawing/2014/main" id="{C5D60245-56D8-6440-8AF0-465BCDDEC4B4}"/>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FA56BBD8-FEDD-7546-8539-3327ED289C6A}"/>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Gaussian Process</a:t>
            </a:r>
          </a:p>
        </p:txBody>
      </p:sp>
      <p:sp>
        <p:nvSpPr>
          <p:cNvPr id="10" name="文本框 9">
            <a:extLst>
              <a:ext uri="{FF2B5EF4-FFF2-40B4-BE49-F238E27FC236}">
                <a16:creationId xmlns:a16="http://schemas.microsoft.com/office/drawing/2014/main" id="{12302D29-2E0E-4BBE-BE9B-7E19A1B9AC8A}"/>
              </a:ext>
            </a:extLst>
          </p:cNvPr>
          <p:cNvSpPr txBox="1"/>
          <p:nvPr/>
        </p:nvSpPr>
        <p:spPr>
          <a:xfrm>
            <a:off x="0" y="1045220"/>
            <a:ext cx="9277815" cy="806375"/>
          </a:xfrm>
          <a:prstGeom prst="rect">
            <a:avLst/>
          </a:prstGeom>
          <a:noFill/>
        </p:spPr>
        <p:txBody>
          <a:bodyPr wrap="square">
            <a:spAutoFit/>
          </a:bodyPr>
          <a:lstStyle/>
          <a:p>
            <a:pPr>
              <a:lnSpc>
                <a:spcPct val="120000"/>
              </a:lnSpc>
            </a:pPr>
            <a:r>
              <a:rPr kumimoji="1" lang="en-US" altLang="zh-CN" sz="2000" b="1" dirty="0">
                <a:sym typeface="Wingdings" panose="05000000000000000000" pitchFamily="2" charset="2"/>
              </a:rPr>
              <a:t>Method: </a:t>
            </a:r>
            <a:r>
              <a:rPr kumimoji="1" lang="en-US" altLang="zh-CN" sz="2000" b="1" dirty="0">
                <a:solidFill>
                  <a:srgbClr val="FF0000"/>
                </a:solidFill>
                <a:sym typeface="Wingdings" panose="05000000000000000000" pitchFamily="2" charset="2"/>
              </a:rPr>
              <a:t>Gaussian Process</a:t>
            </a:r>
            <a:r>
              <a:rPr kumimoji="1" lang="en-US" altLang="zh-CN" sz="2000" dirty="0">
                <a:sym typeface="Wingdings" panose="05000000000000000000" pitchFamily="2" charset="2"/>
              </a:rPr>
              <a:t>,</a:t>
            </a:r>
            <a:r>
              <a:rPr kumimoji="1" lang="zh-CN" altLang="en-US" sz="2000" b="1" dirty="0">
                <a:solidFill>
                  <a:srgbClr val="FF0000"/>
                </a:solidFill>
                <a:sym typeface="Wingdings" panose="05000000000000000000" pitchFamily="2" charset="2"/>
              </a:rPr>
              <a:t> </a:t>
            </a:r>
            <a:r>
              <a:rPr kumimoji="1" lang="en-US" altLang="zh-CN" sz="2000" dirty="0">
                <a:sym typeface="Wingdings" panose="05000000000000000000" pitchFamily="2" charset="2"/>
              </a:rPr>
              <a:t>a</a:t>
            </a:r>
            <a:r>
              <a:rPr kumimoji="1" lang="en-US" altLang="zh-CN" sz="2000" b="1" dirty="0">
                <a:sym typeface="Wingdings" panose="05000000000000000000" pitchFamily="2" charset="2"/>
              </a:rPr>
              <a:t> </a:t>
            </a:r>
            <a:r>
              <a:rPr lang="en-US" altLang="zh-CN" sz="2000" dirty="0"/>
              <a:t>stochastic procedure to acquire a Gaussian distribution over functions from observational data.</a:t>
            </a:r>
            <a:endParaRPr kumimoji="1" lang="en-US" altLang="zh-CN" sz="2000" b="1" dirty="0">
              <a:sym typeface="Wingdings" panose="05000000000000000000" pitchFamily="2" charset="2"/>
            </a:endParaRPr>
          </a:p>
        </p:txBody>
      </p:sp>
      <p:sp>
        <p:nvSpPr>
          <p:cNvPr id="2" name="文本框 1">
            <a:extLst>
              <a:ext uri="{FF2B5EF4-FFF2-40B4-BE49-F238E27FC236}">
                <a16:creationId xmlns:a16="http://schemas.microsoft.com/office/drawing/2014/main" id="{8514EDB1-EDB6-F9F4-0D81-58820F1C5D6A}"/>
              </a:ext>
            </a:extLst>
          </p:cNvPr>
          <p:cNvSpPr txBox="1"/>
          <p:nvPr/>
        </p:nvSpPr>
        <p:spPr>
          <a:xfrm>
            <a:off x="0" y="2091222"/>
            <a:ext cx="9144000" cy="5355312"/>
          </a:xfrm>
          <a:prstGeom prst="rect">
            <a:avLst/>
          </a:prstGeom>
          <a:noFill/>
        </p:spPr>
        <p:txBody>
          <a:bodyPr wrap="square" rtlCol="0">
            <a:spAutoFit/>
          </a:bodyPr>
          <a:lstStyle/>
          <a:p>
            <a:r>
              <a:rPr lang="en-US" altLang="zh-CN" sz="2000" b="1" dirty="0"/>
              <a:t>Key points</a:t>
            </a:r>
            <a:r>
              <a:rPr lang="zh-CN" altLang="en-US" sz="2000" b="1" dirty="0"/>
              <a:t>：</a:t>
            </a:r>
            <a:endParaRPr lang="en-US" altLang="zh-CN" sz="2000" b="1" dirty="0"/>
          </a:p>
          <a:p>
            <a:pPr marL="285750" indent="-285750">
              <a:buFont typeface="Arial" panose="020B0604020202020204" pitchFamily="34" charset="0"/>
              <a:buChar char="•"/>
            </a:pPr>
            <a:r>
              <a:rPr lang="en-US" altLang="zh-CN" sz="2000" dirty="0"/>
              <a:t>The observation data we get are some data points with error bar at different redshifts independently.</a:t>
            </a:r>
          </a:p>
          <a:p>
            <a:pPr marL="285750" indent="-285750">
              <a:buFont typeface="Arial" panose="020B0604020202020204" pitchFamily="34" charset="0"/>
              <a:buChar char="•"/>
            </a:pPr>
            <a:endParaRPr lang="en-US" altLang="zh-CN" sz="2000" dirty="0"/>
          </a:p>
          <a:p>
            <a:pPr marL="285750" indent="-285750">
              <a:buFont typeface="Arial" panose="020B0604020202020204" pitchFamily="34" charset="0"/>
              <a:buChar char="•"/>
            </a:pPr>
            <a:endParaRPr lang="en-US" altLang="zh-CN" sz="2000" dirty="0"/>
          </a:p>
          <a:p>
            <a:pPr marL="285750" indent="-285750">
              <a:buFont typeface="Arial" panose="020B0604020202020204" pitchFamily="34" charset="0"/>
              <a:buChar char="•"/>
            </a:pPr>
            <a:r>
              <a:rPr lang="en-US" altLang="zh-CN" sz="2000" dirty="0"/>
              <a:t>To understand the law of the function we will reconstruct, we only need consider the finite dimensional distributions (FDDs) for all n</a:t>
            </a:r>
            <a:r>
              <a:rPr lang="zh-CN" altLang="en-US" sz="2000" dirty="0"/>
              <a:t>∈</a:t>
            </a:r>
            <a:r>
              <a:rPr lang="en-US" altLang="zh-CN" sz="2000" dirty="0"/>
              <a:t>N.</a:t>
            </a:r>
          </a:p>
          <a:p>
            <a:pPr marL="285750" indent="-285750">
              <a:buFont typeface="Arial" panose="020B0604020202020204" pitchFamily="34" charset="0"/>
              <a:buChar char="•"/>
            </a:pPr>
            <a:endParaRPr lang="en-US" altLang="zh-CN" sz="2000" dirty="0"/>
          </a:p>
          <a:p>
            <a:endParaRPr lang="en-US" altLang="zh-CN" sz="2000" dirty="0"/>
          </a:p>
          <a:p>
            <a:pPr marL="285750" indent="-285750">
              <a:buFont typeface="Arial" panose="020B0604020202020204" pitchFamily="34" charset="0"/>
              <a:buChar char="•"/>
            </a:pPr>
            <a:r>
              <a:rPr lang="en-US" altLang="zh-CN" sz="2000" dirty="0"/>
              <a:t>Gaussian process is a stochastic process with Gaussian FDDs.</a:t>
            </a:r>
          </a:p>
          <a:p>
            <a:pPr marL="285750" indent="-285750">
              <a:buFont typeface="Arial" panose="020B0604020202020204" pitchFamily="34" charset="0"/>
              <a:buChar char="•"/>
            </a:pPr>
            <a:endParaRPr lang="en-US" altLang="zh-CN" sz="2000" dirty="0"/>
          </a:p>
          <a:p>
            <a:pPr marL="285750" indent="-285750">
              <a:buFont typeface="Arial" panose="020B0604020202020204" pitchFamily="34" charset="0"/>
              <a:buChar char="•"/>
            </a:pPr>
            <a:endParaRPr lang="en-US" altLang="zh-CN" sz="2000" dirty="0"/>
          </a:p>
          <a:p>
            <a:pPr marL="285750" indent="-285750">
              <a:buFont typeface="Arial" panose="020B0604020202020204" pitchFamily="34" charset="0"/>
              <a:buChar char="•"/>
            </a:pPr>
            <a:endParaRPr lang="en-US" altLang="zh-CN" sz="2000" dirty="0"/>
          </a:p>
          <a:p>
            <a:pPr marL="285750" indent="-285750">
              <a:buFont typeface="Arial" panose="020B0604020202020204" pitchFamily="34" charset="0"/>
              <a:buChar char="•"/>
            </a:pPr>
            <a:r>
              <a:rPr lang="en-US" altLang="zh-CN" sz="2000" dirty="0"/>
              <a:t>We apply GAPP (Gaussian Processes in Python) to reconstruct H(z) and its derivatives through observational data points.</a:t>
            </a:r>
          </a:p>
          <a:p>
            <a:pPr marL="285750" indent="-285750">
              <a:buFont typeface="Arial" panose="020B0604020202020204" pitchFamily="34" charset="0"/>
              <a:buChar char="•"/>
            </a:pPr>
            <a:endParaRPr lang="en-US" altLang="zh-CN" sz="2200" dirty="0"/>
          </a:p>
          <a:p>
            <a:pPr marL="285750" indent="-285750">
              <a:buFont typeface="Arial" panose="020B0604020202020204" pitchFamily="34" charset="0"/>
              <a:buChar char="•"/>
            </a:pPr>
            <a:endParaRPr lang="zh-CN" altLang="en-US" sz="2000" dirty="0"/>
          </a:p>
        </p:txBody>
      </p:sp>
      <p:pic>
        <p:nvPicPr>
          <p:cNvPr id="4" name="图片 3">
            <a:extLst>
              <a:ext uri="{FF2B5EF4-FFF2-40B4-BE49-F238E27FC236}">
                <a16:creationId xmlns:a16="http://schemas.microsoft.com/office/drawing/2014/main" id="{D9498D00-A2C2-2AD2-EE40-672F1C2C5662}"/>
              </a:ext>
            </a:extLst>
          </p:cNvPr>
          <p:cNvPicPr>
            <a:picLocks noChangeAspect="1"/>
          </p:cNvPicPr>
          <p:nvPr/>
        </p:nvPicPr>
        <p:blipFill>
          <a:blip r:embed="rId3"/>
          <a:stretch>
            <a:fillRect/>
          </a:stretch>
        </p:blipFill>
        <p:spPr>
          <a:xfrm>
            <a:off x="3075798" y="2999366"/>
            <a:ext cx="2559786" cy="567408"/>
          </a:xfrm>
          <a:prstGeom prst="rect">
            <a:avLst/>
          </a:prstGeom>
        </p:spPr>
      </p:pic>
      <p:pic>
        <p:nvPicPr>
          <p:cNvPr id="8" name="图片 7">
            <a:extLst>
              <a:ext uri="{FF2B5EF4-FFF2-40B4-BE49-F238E27FC236}">
                <a16:creationId xmlns:a16="http://schemas.microsoft.com/office/drawing/2014/main" id="{BCCBBB8E-1AF9-890B-B489-77411871F48C}"/>
              </a:ext>
            </a:extLst>
          </p:cNvPr>
          <p:cNvPicPr>
            <a:picLocks noChangeAspect="1"/>
          </p:cNvPicPr>
          <p:nvPr/>
        </p:nvPicPr>
        <p:blipFill>
          <a:blip r:embed="rId4"/>
          <a:stretch>
            <a:fillRect/>
          </a:stretch>
        </p:blipFill>
        <p:spPr>
          <a:xfrm>
            <a:off x="2869404" y="4260712"/>
            <a:ext cx="3308401" cy="597525"/>
          </a:xfrm>
          <a:prstGeom prst="rect">
            <a:avLst/>
          </a:prstGeom>
        </p:spPr>
      </p:pic>
      <p:pic>
        <p:nvPicPr>
          <p:cNvPr id="15" name="图片 14">
            <a:extLst>
              <a:ext uri="{FF2B5EF4-FFF2-40B4-BE49-F238E27FC236}">
                <a16:creationId xmlns:a16="http://schemas.microsoft.com/office/drawing/2014/main" id="{AEB7C66C-1D2E-2CAB-CB04-D6C2CF2FFB28}"/>
              </a:ext>
            </a:extLst>
          </p:cNvPr>
          <p:cNvPicPr>
            <a:picLocks noChangeAspect="1"/>
          </p:cNvPicPr>
          <p:nvPr/>
        </p:nvPicPr>
        <p:blipFill>
          <a:blip r:embed="rId5"/>
          <a:stretch>
            <a:fillRect/>
          </a:stretch>
        </p:blipFill>
        <p:spPr>
          <a:xfrm>
            <a:off x="2821011" y="5276813"/>
            <a:ext cx="3405189" cy="481805"/>
          </a:xfrm>
          <a:prstGeom prst="rect">
            <a:avLst/>
          </a:prstGeom>
        </p:spPr>
      </p:pic>
      <p:sp>
        <p:nvSpPr>
          <p:cNvPr id="3" name="矩形 2">
            <a:extLst>
              <a:ext uri="{FF2B5EF4-FFF2-40B4-BE49-F238E27FC236}">
                <a16:creationId xmlns:a16="http://schemas.microsoft.com/office/drawing/2014/main" id="{CB2585CA-DFB2-045B-7A59-D2C829F263B7}"/>
              </a:ext>
            </a:extLst>
          </p:cNvPr>
          <p:cNvSpPr/>
          <p:nvPr/>
        </p:nvSpPr>
        <p:spPr>
          <a:xfrm>
            <a:off x="5451907" y="1685396"/>
            <a:ext cx="3405189" cy="584775"/>
          </a:xfrm>
          <a:prstGeom prst="rect">
            <a:avLst/>
          </a:prstGeom>
          <a:ln>
            <a:solidFill>
              <a:schemeClr val="tx1"/>
            </a:solidFill>
          </a:ln>
        </p:spPr>
        <p:txBody>
          <a:bodyPr wrap="square">
            <a:spAutoFit/>
          </a:bodyPr>
          <a:lstStyle/>
          <a:p>
            <a:r>
              <a:rPr lang="en-US" altLang="zh-CN" sz="1600" dirty="0">
                <a:latin typeface="Calibri" panose="020F0502020204030204" pitchFamily="34" charset="0"/>
                <a:cs typeface="Calibri" panose="020F0502020204030204" pitchFamily="34" charset="0"/>
              </a:rPr>
              <a:t>Marina </a:t>
            </a:r>
            <a:r>
              <a:rPr lang="en-US" altLang="zh-CN" sz="1600" dirty="0" err="1">
                <a:latin typeface="Calibri" panose="020F0502020204030204" pitchFamily="34" charset="0"/>
                <a:cs typeface="Calibri" panose="020F0502020204030204" pitchFamily="34" charset="0"/>
              </a:rPr>
              <a:t>Seikel</a:t>
            </a:r>
            <a:r>
              <a:rPr lang="en-US" altLang="zh-CN" sz="1600" dirty="0">
                <a:latin typeface="Calibri" panose="020F0502020204030204" pitchFamily="34" charset="0"/>
                <a:cs typeface="Calibri" panose="020F0502020204030204" pitchFamily="34" charset="0"/>
              </a:rPr>
              <a:t>, et al, JCAP06, 036 2012</a:t>
            </a:r>
          </a:p>
          <a:p>
            <a:r>
              <a:rPr lang="en-US" altLang="zh-CN" sz="1600" dirty="0"/>
              <a:t>Arman </a:t>
            </a:r>
            <a:r>
              <a:rPr lang="en-US" altLang="zh-CN" sz="1600" dirty="0" err="1"/>
              <a:t>Shafieloo</a:t>
            </a:r>
            <a:r>
              <a:rPr lang="en-US" altLang="zh-CN" sz="1600" dirty="0"/>
              <a:t>, et al, PRD.85.123530</a:t>
            </a:r>
            <a:endParaRPr lang="en-US" altLang="zh-CN"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9759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0582C-9861-7DB0-B577-85D5AA0E448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FF5779CF-38D6-0A2C-F305-5FFC86DAF05E}"/>
                  </a:ext>
                </a:extLst>
              </p:cNvPr>
              <p:cNvSpPr txBox="1"/>
              <p:nvPr/>
            </p:nvSpPr>
            <p:spPr>
              <a:xfrm>
                <a:off x="334851" y="978746"/>
                <a:ext cx="9144000" cy="3231654"/>
              </a:xfrm>
              <a:prstGeom prst="rect">
                <a:avLst/>
              </a:prstGeom>
              <a:noFill/>
            </p:spPr>
            <p:txBody>
              <a:bodyPr wrap="square" rtlCol="0">
                <a:spAutoFit/>
              </a:bodyPr>
              <a:lstStyle/>
              <a:p>
                <a:r>
                  <a:rPr lang="en-US" altLang="zh-CN" sz="2000" b="1" dirty="0"/>
                  <a:t>Detail</a:t>
                </a:r>
                <a:r>
                  <a:rPr lang="zh-CN" altLang="en-US" sz="2000" b="1" dirty="0"/>
                  <a:t>：</a:t>
                </a:r>
                <a:endParaRPr lang="en-US" altLang="zh-CN" sz="2000" b="1" dirty="0"/>
              </a:p>
              <a:p>
                <a:pPr marL="285750" indent="-285750">
                  <a:buFont typeface="Arial" panose="020B0604020202020204" pitchFamily="34" charset="0"/>
                  <a:buChar char="•"/>
                </a:pPr>
                <a:r>
                  <a:rPr lang="en-US" altLang="zh-CN" sz="2000" dirty="0"/>
                  <a:t>The observation data </a:t>
                </a:r>
                <a14:m>
                  <m:oMath xmlns:m="http://schemas.openxmlformats.org/officeDocument/2006/math">
                    <m:r>
                      <a:rPr lang="en-US" altLang="zh-CN" sz="2000" i="1" dirty="0" smtClean="0">
                        <a:latin typeface="Cambria Math" panose="02040503050406030204" pitchFamily="18" charset="0"/>
                      </a:rPr>
                      <m:t>𝑦</m:t>
                    </m:r>
                  </m:oMath>
                </a14:m>
                <a:r>
                  <a:rPr lang="en-US" altLang="zh-CN" sz="2000" dirty="0"/>
                  <a:t> together with its covariance matrix </a:t>
                </a:r>
                <a14:m>
                  <m:oMath xmlns:m="http://schemas.openxmlformats.org/officeDocument/2006/math">
                    <m:r>
                      <a:rPr lang="en-US" altLang="zh-CN" sz="2000" i="1" dirty="0" smtClean="0">
                        <a:latin typeface="Cambria Math" panose="02040503050406030204" pitchFamily="18" charset="0"/>
                      </a:rPr>
                      <m:t>𝐶</m:t>
                    </m:r>
                  </m:oMath>
                </a14:m>
                <a:endParaRPr lang="en-US" altLang="zh-CN" sz="2000" dirty="0"/>
              </a:p>
              <a:p>
                <a:pPr marL="285750" indent="-285750">
                  <a:buFont typeface="Arial" panose="020B0604020202020204" pitchFamily="34" charset="0"/>
                  <a:buChar char="•"/>
                </a:pPr>
                <a:r>
                  <a:rPr lang="en-US" altLang="zh-CN" sz="2000" dirty="0"/>
                  <a:t>The reconstructed </a:t>
                </a:r>
                <a14:m>
                  <m:oMath xmlns:m="http://schemas.openxmlformats.org/officeDocument/2006/math">
                    <m:sSup>
                      <m:sSupPr>
                        <m:ctrlPr>
                          <a:rPr lang="en-US" altLang="zh-CN" sz="2000" i="1" smtClean="0">
                            <a:latin typeface="Cambria Math" panose="02040503050406030204" pitchFamily="18" charset="0"/>
                          </a:rPr>
                        </m:ctrlPr>
                      </m:sSupPr>
                      <m:e>
                        <m:r>
                          <a:rPr lang="en-US" altLang="zh-CN" sz="2000" b="0" i="1" smtClean="0">
                            <a:latin typeface="Cambria Math" panose="02040503050406030204" pitchFamily="18" charset="0"/>
                          </a:rPr>
                          <m:t>𝑓</m:t>
                        </m:r>
                      </m:e>
                      <m:sup>
                        <m:r>
                          <a:rPr lang="en-US" altLang="zh-CN" sz="2000" b="0" i="1" smtClean="0">
                            <a:latin typeface="Cambria Math" panose="02040503050406030204" pitchFamily="18" charset="0"/>
                          </a:rPr>
                          <m:t>∗</m:t>
                        </m:r>
                      </m:sup>
                    </m:sSup>
                  </m:oMath>
                </a14:m>
                <a:r>
                  <a:rPr lang="en-US" altLang="zh-CN" sz="2000" dirty="0"/>
                  <a:t> with the kernel function </a:t>
                </a:r>
                <a14:m>
                  <m:oMath xmlns:m="http://schemas.openxmlformats.org/officeDocument/2006/math">
                    <m:r>
                      <a:rPr lang="en-US" altLang="zh-CN" sz="2000" b="0" i="1" smtClean="0">
                        <a:latin typeface="Cambria Math" panose="02040503050406030204" pitchFamily="18" charset="0"/>
                      </a:rPr>
                      <m:t>𝐾</m:t>
                    </m:r>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𝑋</m:t>
                        </m:r>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𝑋</m:t>
                            </m:r>
                          </m:e>
                          <m:sup>
                            <m:r>
                              <a:rPr lang="en-US" altLang="zh-CN" sz="2000" b="0" i="1" smtClean="0">
                                <a:latin typeface="Cambria Math" panose="02040503050406030204" pitchFamily="18" charset="0"/>
                              </a:rPr>
                              <m:t>∗</m:t>
                            </m:r>
                          </m:sup>
                        </m:sSup>
                      </m:e>
                    </m:d>
                  </m:oMath>
                </a14:m>
                <a:endParaRPr lang="en-US" altLang="zh-CN" sz="2000" dirty="0"/>
              </a:p>
              <a:p>
                <a:pPr marL="285750" indent="-285750">
                  <a:buFont typeface="Arial" panose="020B0604020202020204" pitchFamily="34" charset="0"/>
                  <a:buChar char="•"/>
                </a:pPr>
                <a:endParaRPr lang="en-US" altLang="zh-CN" sz="2000" dirty="0"/>
              </a:p>
              <a:p>
                <a:endParaRPr lang="en-US" altLang="zh-CN" sz="2000" dirty="0"/>
              </a:p>
              <a:p>
                <a:endParaRPr lang="en-US" altLang="zh-CN" sz="2000" dirty="0"/>
              </a:p>
              <a:p>
                <a:endParaRPr lang="en-US" altLang="zh-CN" sz="2000" dirty="0"/>
              </a:p>
              <a:p>
                <a:pPr marL="285750" indent="-285750">
                  <a:buFont typeface="Arial" panose="020B0604020202020204" pitchFamily="34" charset="0"/>
                  <a:buChar char="•"/>
                </a:pPr>
                <a:r>
                  <a:rPr lang="en-US" altLang="zh-CN" sz="2200" dirty="0"/>
                  <a:t>﻿The hyperparameters </a:t>
                </a:r>
                <a:r>
                  <a:rPr lang="el-GR" altLang="zh-CN" sz="2200" dirty="0"/>
                  <a:t>σ</a:t>
                </a:r>
                <a:r>
                  <a:rPr lang="en-US" altLang="zh-CN" sz="2200" dirty="0"/>
                  <a:t>f the kernel function can now be optimized by maximizing the likelihood</a:t>
                </a:r>
              </a:p>
              <a:p>
                <a:pPr marL="285750" indent="-285750">
                  <a:buFont typeface="Arial" panose="020B0604020202020204" pitchFamily="34" charset="0"/>
                  <a:buChar char="•"/>
                </a:pPr>
                <a:endParaRPr lang="zh-CN" altLang="en-US" sz="2000" dirty="0"/>
              </a:p>
            </p:txBody>
          </p:sp>
        </mc:Choice>
        <mc:Fallback xmlns="">
          <p:sp>
            <p:nvSpPr>
              <p:cNvPr id="8" name="文本框 7">
                <a:extLst>
                  <a:ext uri="{FF2B5EF4-FFF2-40B4-BE49-F238E27FC236}">
                    <a16:creationId xmlns:a16="http://schemas.microsoft.com/office/drawing/2014/main" id="{674E08F3-B14C-4302-7B4F-38EE7B4B4460}"/>
                  </a:ext>
                </a:extLst>
              </p:cNvPr>
              <p:cNvSpPr txBox="1">
                <a:spLocks noRot="1" noChangeAspect="1" noMove="1" noResize="1" noEditPoints="1" noAdjustHandles="1" noChangeArrowheads="1" noChangeShapeType="1" noTextEdit="1"/>
              </p:cNvSpPr>
              <p:nvPr/>
            </p:nvSpPr>
            <p:spPr>
              <a:xfrm>
                <a:off x="334851" y="978746"/>
                <a:ext cx="9144000" cy="3231654"/>
              </a:xfrm>
              <a:prstGeom prst="rect">
                <a:avLst/>
              </a:prstGeom>
              <a:blipFill>
                <a:blip r:embed="rId3"/>
                <a:stretch>
                  <a:fillRect l="-832" t="-1176"/>
                </a:stretch>
              </a:blipFill>
            </p:spPr>
            <p:txBody>
              <a:bodyPr/>
              <a:lstStyle/>
              <a:p>
                <a:r>
                  <a:rPr lang="zh-CN" altLang="en-US">
                    <a:noFill/>
                  </a:rPr>
                  <a:t> </a:t>
                </a:r>
              </a:p>
            </p:txBody>
          </p:sp>
        </mc:Fallback>
      </mc:AlternateContent>
      <p:cxnSp>
        <p:nvCxnSpPr>
          <p:cNvPr id="5" name="直线连接符 4">
            <a:extLst>
              <a:ext uri="{FF2B5EF4-FFF2-40B4-BE49-F238E27FC236}">
                <a16:creationId xmlns:a16="http://schemas.microsoft.com/office/drawing/2014/main" id="{FC1D4317-760D-5CE8-5E8F-7EDE99641725}"/>
              </a:ext>
            </a:extLst>
          </p:cNvPr>
          <p:cNvCxnSpPr/>
          <p:nvPr/>
        </p:nvCxnSpPr>
        <p:spPr>
          <a:xfrm>
            <a:off x="0" y="783771"/>
            <a:ext cx="9144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3761922A-284F-F3E0-D93C-4AA6AC98542D}"/>
              </a:ext>
            </a:extLst>
          </p:cNvPr>
          <p:cNvSpPr txBox="1"/>
          <p:nvPr/>
        </p:nvSpPr>
        <p:spPr>
          <a:xfrm>
            <a:off x="0" y="141389"/>
            <a:ext cx="9144000" cy="618631"/>
          </a:xfrm>
          <a:prstGeom prst="rect">
            <a:avLst/>
          </a:prstGeom>
          <a:noFill/>
        </p:spPr>
        <p:txBody>
          <a:bodyPr wrap="square" rtlCol="0">
            <a:spAutoFit/>
          </a:bodyPr>
          <a:lstStyle/>
          <a:p>
            <a:pPr algn="ctr" defTabSz="914400">
              <a:lnSpc>
                <a:spcPct val="90000"/>
              </a:lnSpc>
              <a:spcBef>
                <a:spcPct val="0"/>
              </a:spcBef>
            </a:pPr>
            <a:r>
              <a:rPr lang="en-US" altLang="zh-CN" sz="3800" b="1" dirty="0">
                <a:solidFill>
                  <a:srgbClr val="0070C0"/>
                </a:solidFill>
                <a:latin typeface="Times New Roman" panose="02020603050405020304" pitchFamily="18" charset="0"/>
                <a:cs typeface="Times New Roman" panose="02020603050405020304" pitchFamily="18" charset="0"/>
              </a:rPr>
              <a:t>Gaussian Process</a:t>
            </a:r>
          </a:p>
        </p:txBody>
      </p:sp>
      <p:pic>
        <p:nvPicPr>
          <p:cNvPr id="3" name="图片 2">
            <a:extLst>
              <a:ext uri="{FF2B5EF4-FFF2-40B4-BE49-F238E27FC236}">
                <a16:creationId xmlns:a16="http://schemas.microsoft.com/office/drawing/2014/main" id="{6AF624C4-4F74-A00B-0D9E-851C8DF84457}"/>
              </a:ext>
            </a:extLst>
          </p:cNvPr>
          <p:cNvPicPr>
            <a:picLocks noChangeAspect="1"/>
          </p:cNvPicPr>
          <p:nvPr/>
        </p:nvPicPr>
        <p:blipFill>
          <a:blip r:embed="rId4"/>
          <a:stretch>
            <a:fillRect/>
          </a:stretch>
        </p:blipFill>
        <p:spPr>
          <a:xfrm>
            <a:off x="1300498" y="2030450"/>
            <a:ext cx="6362700" cy="1066800"/>
          </a:xfrm>
          <a:prstGeom prst="rect">
            <a:avLst/>
          </a:prstGeom>
        </p:spPr>
      </p:pic>
      <p:pic>
        <p:nvPicPr>
          <p:cNvPr id="4" name="图片 3">
            <a:extLst>
              <a:ext uri="{FF2B5EF4-FFF2-40B4-BE49-F238E27FC236}">
                <a16:creationId xmlns:a16="http://schemas.microsoft.com/office/drawing/2014/main" id="{74EFE142-6D15-BC38-C7CA-5569AABC8E84}"/>
              </a:ext>
            </a:extLst>
          </p:cNvPr>
          <p:cNvPicPr>
            <a:picLocks noChangeAspect="1"/>
          </p:cNvPicPr>
          <p:nvPr/>
        </p:nvPicPr>
        <p:blipFill>
          <a:blip r:embed="rId5"/>
          <a:stretch>
            <a:fillRect/>
          </a:stretch>
        </p:blipFill>
        <p:spPr>
          <a:xfrm>
            <a:off x="1342899" y="4054476"/>
            <a:ext cx="5956300" cy="749300"/>
          </a:xfrm>
          <a:prstGeom prst="rect">
            <a:avLst/>
          </a:prstGeom>
        </p:spPr>
      </p:pic>
      <p:pic>
        <p:nvPicPr>
          <p:cNvPr id="7" name="图片 6">
            <a:extLst>
              <a:ext uri="{FF2B5EF4-FFF2-40B4-BE49-F238E27FC236}">
                <a16:creationId xmlns:a16="http://schemas.microsoft.com/office/drawing/2014/main" id="{6CB10106-A1BA-F0FF-032B-3A9DBD68EAC7}"/>
              </a:ext>
            </a:extLst>
          </p:cNvPr>
          <p:cNvPicPr>
            <a:picLocks noChangeAspect="1"/>
          </p:cNvPicPr>
          <p:nvPr/>
        </p:nvPicPr>
        <p:blipFill>
          <a:blip r:embed="rId6"/>
          <a:stretch>
            <a:fillRect/>
          </a:stretch>
        </p:blipFill>
        <p:spPr>
          <a:xfrm>
            <a:off x="685800" y="4697845"/>
            <a:ext cx="7772400" cy="1063157"/>
          </a:xfrm>
          <a:prstGeom prst="rect">
            <a:avLst/>
          </a:prstGeom>
        </p:spPr>
      </p:pic>
      <p:sp>
        <p:nvSpPr>
          <p:cNvPr id="9" name="文本框 8">
            <a:extLst>
              <a:ext uri="{FF2B5EF4-FFF2-40B4-BE49-F238E27FC236}">
                <a16:creationId xmlns:a16="http://schemas.microsoft.com/office/drawing/2014/main" id="{91CB90C5-3654-20BF-9C97-E197F148AC29}"/>
              </a:ext>
            </a:extLst>
          </p:cNvPr>
          <p:cNvSpPr txBox="1"/>
          <p:nvPr/>
        </p:nvSpPr>
        <p:spPr>
          <a:xfrm>
            <a:off x="522220" y="5999146"/>
            <a:ext cx="7935980" cy="707886"/>
          </a:xfrm>
          <a:prstGeom prst="rect">
            <a:avLst/>
          </a:prstGeom>
          <a:noFill/>
        </p:spPr>
        <p:txBody>
          <a:bodyPr wrap="square" rtlCol="0">
            <a:spAutoFit/>
          </a:bodyPr>
          <a:lstStyle/>
          <a:p>
            <a:r>
              <a:rPr kumimoji="1" lang="en-US" altLang="zh-CN" sz="2000" b="1" dirty="0">
                <a:solidFill>
                  <a:srgbClr val="FF0000"/>
                </a:solidFill>
              </a:rPr>
              <a:t>When consider the observation or reconstruction of the derivative of the function, the procedure is similar.</a:t>
            </a:r>
            <a:endParaRPr kumimoji="1" lang="zh-CN" altLang="en-US" sz="2000" b="1" dirty="0">
              <a:solidFill>
                <a:srgbClr val="FF0000"/>
              </a:solidFill>
            </a:endParaRPr>
          </a:p>
        </p:txBody>
      </p:sp>
    </p:spTree>
    <p:extLst>
      <p:ext uri="{BB962C8B-B14F-4D97-AF65-F5344CB8AC3E}">
        <p14:creationId xmlns:p14="http://schemas.microsoft.com/office/powerpoint/2010/main" val="2770165629"/>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17361</TotalTime>
  <Words>2836</Words>
  <Application>Microsoft Macintosh PowerPoint</Application>
  <PresentationFormat>全屏显示(4:3)</PresentationFormat>
  <Paragraphs>267</Paragraphs>
  <Slides>28</Slides>
  <Notes>20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28</vt:i4>
      </vt:variant>
    </vt:vector>
  </HeadingPairs>
  <TitlesOfParts>
    <vt:vector size="38" baseType="lpstr">
      <vt:lpstr>等线</vt:lpstr>
      <vt:lpstr>Kaiti SC</vt:lpstr>
      <vt:lpstr>WenQuanYi Micro Hei</vt:lpstr>
      <vt:lpstr>Arial</vt:lpstr>
      <vt:lpstr>Calibri</vt:lpstr>
      <vt:lpstr>Calibri Light</vt:lpstr>
      <vt:lpstr>Cambria Math</vt:lpstr>
      <vt:lpstr>Times New Roman</vt:lpstr>
      <vt:lpstr>Wingdings</vt:lpstr>
      <vt:lpstr>Office 主题​​</vt:lpstr>
      <vt:lpstr>Modified gravity realizations of quintom dark energy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Yan Shengfeng</dc:creator>
  <cp:lastModifiedBy>宇杭 杨</cp:lastModifiedBy>
  <cp:revision>469</cp:revision>
  <cp:lastPrinted>2020-03-11T06:05:39Z</cp:lastPrinted>
  <dcterms:created xsi:type="dcterms:W3CDTF">2018-05-08T08:03:00Z</dcterms:created>
  <dcterms:modified xsi:type="dcterms:W3CDTF">2025-04-25T04:55:47Z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2052-10.1.0.7643</vt:lpwstr>
  </property>
</Properties>
</file>