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2" r:id="rId12"/>
    <p:sldId id="283" r:id="rId13"/>
    <p:sldId id="271" r:id="rId14"/>
    <p:sldId id="284" r:id="rId15"/>
    <p:sldId id="273" r:id="rId16"/>
    <p:sldId id="286" r:id="rId17"/>
    <p:sldId id="274" r:id="rId18"/>
    <p:sldId id="287" r:id="rId19"/>
    <p:sldId id="275" r:id="rId20"/>
    <p:sldId id="280" r:id="rId21"/>
    <p:sldId id="276" r:id="rId22"/>
    <p:sldId id="277" r:id="rId23"/>
    <p:sldId id="290" r:id="rId24"/>
    <p:sldId id="288" r:id="rId25"/>
    <p:sldId id="281" r:id="rId26"/>
    <p:sldId id="289" r:id="rId27"/>
    <p:sldId id="26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5435" autoAdjust="0"/>
  </p:normalViewPr>
  <p:slideViewPr>
    <p:cSldViewPr snapToGrid="0">
      <p:cViewPr varScale="1">
        <p:scale>
          <a:sx n="47" d="100"/>
          <a:sy n="47" d="100"/>
        </p:scale>
        <p:origin x="1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11F28-7843-4DAE-BE04-8465BE35A47B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0E38-58FC-4378-AB1F-4308A8899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3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16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3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3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14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7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55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50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85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67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9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5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490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23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2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16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103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189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192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04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08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67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6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4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69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31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1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342892" indent="0" algn="ctr">
              <a:buNone/>
              <a:defRPr sz="1650"/>
            </a:lvl2pPr>
            <a:lvl3pPr marL="685783" indent="0" algn="ctr">
              <a:buNone/>
              <a:defRPr sz="165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合 30"/>
          <p:cNvGrpSpPr>
            <a:grpSpLocks noChangeAspect="1"/>
          </p:cNvGrpSpPr>
          <p:nvPr userDrawn="1"/>
        </p:nvGrpSpPr>
        <p:grpSpPr>
          <a:xfrm>
            <a:off x="1039543" y="5417975"/>
            <a:ext cx="1693098" cy="285824"/>
            <a:chOff x="8729725" y="4570716"/>
            <a:chExt cx="2830513" cy="477838"/>
          </a:xfrm>
          <a:solidFill>
            <a:schemeClr val="bg2">
              <a:lumMod val="60000"/>
              <a:lumOff val="40000"/>
              <a:alpha val="5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1"/>
            <p:cNvSpPr>
              <a:spLocks/>
            </p:cNvSpPr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"/>
            <p:cNvSpPr>
              <a:spLocks/>
            </p:cNvSpPr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/>
            </p:cNvSpPr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05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400" y="758952"/>
            <a:ext cx="7222744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042160"/>
            <a:ext cx="7222744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9094" indent="-335747">
              <a:buFont typeface="Wingdings" panose="05000000000000000000" pitchFamily="2" charset="2"/>
              <a:buChar char="n"/>
              <a:defRPr sz="27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927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994" indent="-200020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632" indent="-192876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6034" indent="-189305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25" indent="-186924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94496" y="503154"/>
            <a:ext cx="7745624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92847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994" indent="-200020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632" indent="-192876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6034" indent="-189305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25" indent="-186924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758952"/>
            <a:ext cx="7279894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800600"/>
            <a:ext cx="7279894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8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4"/>
            <a:ext cx="9144000" cy="685795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8" y="6172205"/>
            <a:ext cx="7486650" cy="685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61722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4" y="1044180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0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231474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6" indent="-137156" algn="l" defTabSz="68578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892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7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61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096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65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54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3220381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0" i="0" dirty="0">
                <a:solidFill>
                  <a:srgbClr val="CB6D04"/>
                </a:solidFill>
                <a:effectLst/>
                <a:latin typeface="Palatino Linotype" panose="02040502050505030304" pitchFamily="18" charset="0"/>
              </a:rPr>
              <a:t>Matrix moment approach to     positivity bounds and </a:t>
            </a:r>
            <a:br>
              <a:rPr lang="en-US" altLang="zh-CN" sz="4400" b="0" i="0" dirty="0">
                <a:solidFill>
                  <a:srgbClr val="CB6D04"/>
                </a:solidFill>
                <a:effectLst/>
                <a:latin typeface="Palatino Linotype" panose="02040502050505030304" pitchFamily="18" charset="0"/>
              </a:rPr>
            </a:br>
            <a:r>
              <a:rPr lang="en-US" altLang="zh-CN" sz="4400" b="0" i="0" dirty="0">
                <a:solidFill>
                  <a:srgbClr val="CB6D04"/>
                </a:solidFill>
                <a:effectLst/>
                <a:latin typeface="Palatino Linotype" panose="02040502050505030304" pitchFamily="18" charset="0"/>
              </a:rPr>
              <a:t>UV reconstruction from IR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6404" y="3979333"/>
            <a:ext cx="7063740" cy="1344105"/>
          </a:xfrm>
        </p:spPr>
        <p:txBody>
          <a:bodyPr/>
          <a:lstStyle/>
          <a:p>
            <a:pPr algn="ctr"/>
            <a:r>
              <a:rPr lang="en-US" altLang="zh-CN" dirty="0"/>
              <a:t>         Shi-Lin Wan &amp; Shuang-Yong Zhou</a:t>
            </a:r>
          </a:p>
          <a:p>
            <a:pPr algn="ctr"/>
            <a:r>
              <a:rPr lang="en-US" altLang="zh-CN" sz="2000" dirty="0"/>
              <a:t>       Effective Field Theories, Gravity and Cosmology</a:t>
            </a:r>
          </a:p>
          <a:p>
            <a:pPr algn="ctr"/>
            <a:r>
              <a:rPr lang="en-US" altLang="zh-CN" sz="2000" dirty="0"/>
              <a:t>April 25</a:t>
            </a:r>
            <a:r>
              <a:rPr lang="en-US" altLang="zh-CN" sz="2000" baseline="30000" dirty="0"/>
              <a:t>th</a:t>
            </a:r>
            <a:r>
              <a:rPr lang="en-US" altLang="zh-CN" sz="2000" dirty="0"/>
              <a:t>, HIAS(UCAS)</a:t>
            </a:r>
          </a:p>
          <a:p>
            <a:pPr algn="ctr"/>
            <a:r>
              <a:rPr lang="en-US" altLang="zh-CN" sz="2000" dirty="0"/>
              <a:t>Based on </a:t>
            </a:r>
            <a:r>
              <a:rPr lang="en-US" altLang="zh-CN" sz="2000" dirty="0" err="1"/>
              <a:t>arXiv</a:t>
            </a:r>
            <a:r>
              <a:rPr lang="en-US" altLang="zh-CN" sz="2000" dirty="0"/>
              <a:t> 2411.11964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92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Mixed-variate Formulation: Multi-Scalar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C5EB342-B489-4D1D-AB0D-B1923CCB4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13" y="1490133"/>
            <a:ext cx="8278363" cy="5144843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351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Fields with Spin: Semi-</a:t>
            </a:r>
            <a:r>
              <a:rPr lang="en-US" altLang="zh-CN" sz="2800" dirty="0" err="1"/>
              <a:t>algebriac</a:t>
            </a:r>
            <a:r>
              <a:rPr lang="en-US" altLang="zh-CN" sz="2800" dirty="0"/>
              <a:t> Function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DA5A8DF-1D55-4816-89F0-B1A105571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90133"/>
            <a:ext cx="8469630" cy="4960302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46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Fields with Spin: More Variables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A7B4F04-9842-4832-A6E3-8E3070456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277" y="1531072"/>
            <a:ext cx="8300061" cy="4947787"/>
          </a:xfrm>
        </p:spPr>
      </p:pic>
    </p:spTree>
    <p:extLst>
      <p:ext uri="{BB962C8B-B14F-4D97-AF65-F5344CB8AC3E}">
        <p14:creationId xmlns:p14="http://schemas.microsoft.com/office/powerpoint/2010/main" val="172195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Necessary Condition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09A003B-D837-4421-B31F-6421A7AB6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59" y="1531072"/>
            <a:ext cx="8199573" cy="4823774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768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Sufficient Condition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B47E270-479C-4EEB-A19A-21009C8C3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62" y="1654444"/>
            <a:ext cx="8181560" cy="47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9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Truncation, Flat Extension</a:t>
            </a:r>
            <a:endParaRPr lang="zh-CN" altLang="en-US" sz="28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C38830A-8906-4ADE-8F19-A6D62DD07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90133"/>
            <a:ext cx="8469630" cy="4871987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386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Corrections to previous scalar bounds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5C2C8CA-8DB9-4921-A1D3-87D8CF59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491" y="1531072"/>
            <a:ext cx="8251633" cy="5179597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8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Multi-</a:t>
            </a:r>
            <a:r>
              <a:rPr lang="en-US" altLang="zh-CN" sz="2800" dirty="0" err="1"/>
              <a:t>DoFs</a:t>
            </a:r>
            <a:r>
              <a:rPr lang="en-US" altLang="zh-CN" sz="2800" dirty="0"/>
              <a:t> Results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979C2FE-487C-43A0-B65C-1BFF05B3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18" y="1531072"/>
            <a:ext cx="8410180" cy="4925484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57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L-moment Results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2397BF2-224E-43FD-B3A7-1EF59843F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81197"/>
            <a:ext cx="8469630" cy="5040926"/>
          </a:xfrm>
        </p:spPr>
      </p:pic>
    </p:spTree>
    <p:extLst>
      <p:ext uri="{BB962C8B-B14F-4D97-AF65-F5344CB8AC3E}">
        <p14:creationId xmlns:p14="http://schemas.microsoft.com/office/powerpoint/2010/main" val="20111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Atomic</a:t>
            </a:r>
            <a:r>
              <a:rPr lang="en-US" altLang="zh-CN" dirty="0"/>
              <a:t> </a:t>
            </a:r>
            <a:r>
              <a:rPr lang="en-US" altLang="zh-CN" sz="2800" dirty="0"/>
              <a:t>Measures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1A4F72B-055E-FC91-762E-B8476BF9C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96" y="3687109"/>
            <a:ext cx="7395216" cy="1533942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BC09B5-70FE-C002-D1BB-9C4FEADA7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7453"/>
            <a:ext cx="8469630" cy="17996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823714-8EF2-FBF3-5746-C50EE558D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00175"/>
            <a:ext cx="6373504" cy="8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/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/>
              <a:t>The moment approach to positivity bounds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/>
              <a:t> Single scalar: sufficient conditions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/>
              <a:t> Multi-</a:t>
            </a:r>
            <a:r>
              <a:rPr lang="en-US" altLang="zh-CN" sz="2200" dirty="0" err="1"/>
              <a:t>DoFs</a:t>
            </a:r>
            <a:r>
              <a:rPr lang="en-US" altLang="zh-CN" sz="2200" dirty="0"/>
              <a:t>:</a:t>
            </a:r>
            <a:r>
              <a:rPr lang="zh-CN" altLang="en-US" sz="2200" dirty="0"/>
              <a:t> </a:t>
            </a:r>
            <a:r>
              <a:rPr lang="en-US" altLang="zh-CN" sz="2200" dirty="0"/>
              <a:t>Matrix moment problem</a:t>
            </a:r>
            <a:endParaRPr lang="zh-CN" alt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/>
              <a:t> Mixed-variate formulation: numerical efficiency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200" dirty="0"/>
              <a:t>Inverse problem: reconstruct UV from IR coefficients</a:t>
            </a:r>
            <a:endParaRPr lang="zh-CN" alt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err="1"/>
              <a:t>Curto-Fialkow</a:t>
            </a:r>
            <a:r>
              <a:rPr lang="en-US" altLang="zh-CN" sz="2800" dirty="0"/>
              <a:t> algorithm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8F14D0C-35F1-6356-D48C-622F3E431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4845"/>
            <a:ext cx="8469630" cy="4995911"/>
          </a:xfrm>
        </p:spPr>
      </p:pic>
    </p:spTree>
    <p:extLst>
      <p:ext uri="{BB962C8B-B14F-4D97-AF65-F5344CB8AC3E}">
        <p14:creationId xmlns:p14="http://schemas.microsoft.com/office/powerpoint/2010/main" val="221668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Example: </a:t>
            </a:r>
            <a:r>
              <a:rPr lang="en-US" altLang="zh-CN" sz="2800" dirty="0" err="1"/>
              <a:t>Veneziano</a:t>
            </a:r>
            <a:r>
              <a:rPr lang="en-US" altLang="zh-CN" sz="2800" dirty="0"/>
              <a:t> amplitude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DBD04DB-EEEF-A5B8-AEEF-DE258FC7B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31072"/>
            <a:ext cx="8366078" cy="5139896"/>
          </a:xfrm>
        </p:spPr>
      </p:pic>
    </p:spTree>
    <p:extLst>
      <p:ext uri="{BB962C8B-B14F-4D97-AF65-F5344CB8AC3E}">
        <p14:creationId xmlns:p14="http://schemas.microsoft.com/office/powerpoint/2010/main" val="172750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Non-Forward:</a:t>
            </a:r>
            <a:r>
              <a:rPr lang="zh-CN" altLang="en-US" sz="2800" dirty="0"/>
              <a:t> </a:t>
            </a:r>
            <a:r>
              <a:rPr lang="en-US" altLang="zh-CN" sz="2800" dirty="0"/>
              <a:t>Unique coefficients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2363BB3-FCDC-4CA7-AE63-22DC8A9B3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31072"/>
            <a:ext cx="8469630" cy="5144775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1607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EFT Coeff</a:t>
            </a:r>
            <a:r>
              <a:rPr lang="en-US" altLang="zh-CN" sz="2800" dirty="0">
                <a:latin typeface="Arial Black" panose="020B0A04020102020204" pitchFamily="34" charset="0"/>
              </a:rPr>
              <a:t>’</a:t>
            </a:r>
            <a:r>
              <a:rPr lang="en-US" altLang="zh-CN" sz="2800" dirty="0"/>
              <a:t>s to Moments: Spectral method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4F24D90-7123-A87D-D6FF-8ED195E1B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40257"/>
            <a:ext cx="8469631" cy="5076518"/>
          </a:xfrm>
        </p:spPr>
      </p:pic>
    </p:spTree>
    <p:extLst>
      <p:ext uri="{BB962C8B-B14F-4D97-AF65-F5344CB8AC3E}">
        <p14:creationId xmlns:p14="http://schemas.microsoft.com/office/powerpoint/2010/main" val="48705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722A5B30-F2DF-2641-19DF-337B2B8DF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04" y="1817166"/>
            <a:ext cx="7287204" cy="4951237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00CC25-1C42-B9F6-5ADA-CD8F925A7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43" y="1235000"/>
            <a:ext cx="3957500" cy="8830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Example: </a:t>
            </a:r>
            <a:r>
              <a:rPr lang="en-US" altLang="zh-CN" sz="2800" dirty="0" err="1"/>
              <a:t>Virasoro</a:t>
            </a:r>
            <a:r>
              <a:rPr lang="en-US" altLang="zh-CN" sz="2800" dirty="0"/>
              <a:t> amplitude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92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UV spectrum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B0DA8EB-3900-FCDD-46BE-18BD576F7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069" y="1531072"/>
            <a:ext cx="7745624" cy="5229804"/>
          </a:xfrm>
        </p:spPr>
      </p:pic>
    </p:spTree>
    <p:extLst>
      <p:ext uri="{BB962C8B-B14F-4D97-AF65-F5344CB8AC3E}">
        <p14:creationId xmlns:p14="http://schemas.microsoft.com/office/powerpoint/2010/main" val="346050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Uniqueness criterion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Inverse problem 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5FFD9CD-3132-F3A0-084F-BE0AC2519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61880"/>
            <a:ext cx="8330101" cy="4592966"/>
          </a:xfrm>
        </p:spPr>
      </p:pic>
    </p:spTree>
    <p:extLst>
      <p:ext uri="{BB962C8B-B14F-4D97-AF65-F5344CB8AC3E}">
        <p14:creationId xmlns:p14="http://schemas.microsoft.com/office/powerpoint/2010/main" val="3259244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Moment problem as alternative approach to get positivity bounds — connection with math literature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Generalized the moment formulation to include multiple fields and spin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Faster numerical efficiency with mixed-variate method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200" dirty="0"/>
              <a:t>Inverse problem: extract UV spectrum from EFT data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en-US" sz="2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2EE56F-E431-4F29-8586-0F494024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6" y="4794947"/>
            <a:ext cx="7482628" cy="13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Dispersion Relation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32DE42A-0A9B-4420-8C7A-B3D6A923E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242" y="1369115"/>
            <a:ext cx="3456878" cy="2399998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5B0DF61-B34F-4F56-A4B2-07A242E2C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6" y="1620252"/>
            <a:ext cx="4150131" cy="21488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6FBA9A-87F7-F7B4-7D89-B2A5167D3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64" y="3899232"/>
            <a:ext cx="6289496" cy="15896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4F48D4-1DA4-8DBA-E64F-F0F8861EE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96" y="5488885"/>
            <a:ext cx="5777604" cy="12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Forward Bounds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5A3C0F5-6AF2-48D3-87EF-1EBBB5866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056" y="1690688"/>
            <a:ext cx="7677875" cy="4489450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42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Non-Forward Bounds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57E629C-A088-4E03-8908-5729677C2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96" y="1623780"/>
            <a:ext cx="7745624" cy="4641227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50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内容占位符 27">
            <a:extLst>
              <a:ext uri="{FF2B5EF4-FFF2-40B4-BE49-F238E27FC236}">
                <a16:creationId xmlns:a16="http://schemas.microsoft.com/office/drawing/2014/main" id="{CBFE040E-3C04-E1FA-5170-38A0F7BE4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60386"/>
            <a:ext cx="8339094" cy="42710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Basic Conceptions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8A6CC1-3E86-2269-6DFB-9DF990A7B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443" y="0"/>
            <a:ext cx="2080135" cy="25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1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EFT-</a:t>
            </a:r>
            <a:r>
              <a:rPr lang="en-US" altLang="zh-CN" sz="2800" dirty="0" err="1"/>
              <a:t>Hedron</a:t>
            </a:r>
            <a:r>
              <a:rPr lang="en-US" altLang="zh-CN" sz="2800" dirty="0"/>
              <a:t> for t=0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4A73789-5443-4F78-80E0-AE6A5BDCD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70471"/>
            <a:ext cx="8453593" cy="5107750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61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t</a:t>
            </a:r>
            <a:r>
              <a:rPr lang="en-US" altLang="zh-CN" sz="2800" b="1" dirty="0">
                <a:sym typeface="Symbol" panose="05050102010706020507" pitchFamily="18" charset="2"/>
              </a:rPr>
              <a:t></a:t>
            </a:r>
            <a:r>
              <a:rPr lang="en-US" altLang="zh-CN" sz="2800" dirty="0">
                <a:sym typeface="Symbol" panose="05050102010706020507" pitchFamily="18" charset="2"/>
              </a:rPr>
              <a:t>0:</a:t>
            </a:r>
            <a:r>
              <a:rPr lang="zh-CN" altLang="en-US" sz="2800" dirty="0">
                <a:sym typeface="Symbol" panose="05050102010706020507" pitchFamily="18" charset="2"/>
              </a:rPr>
              <a:t> </a:t>
            </a:r>
            <a:r>
              <a:rPr lang="en-US" altLang="zh-CN" sz="2800" dirty="0"/>
              <a:t>Bi-variate Formulations</a:t>
            </a:r>
            <a:endParaRPr lang="zh-CN" altLang="en-US" sz="2800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7452210-1DF7-4E6D-9C20-5EA8F58A5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31072"/>
            <a:ext cx="8469630" cy="5313411"/>
          </a:xfr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17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en-US" altLang="zh-CN" dirty="0">
                <a:latin typeface="Arial Black" panose="020B0A04020102020204" pitchFamily="34" charset="0"/>
              </a:rPr>
              <a:t>’</a:t>
            </a:r>
            <a:r>
              <a:rPr lang="en-US" altLang="zh-CN" dirty="0"/>
              <a:t>s next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sz="2400" dirty="0"/>
              <a:t>Bi-moment formulation is numerically slow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sz="2400" dirty="0"/>
              <a:t>How to formulate the physical problem as a moment problem for multi-</a:t>
            </a:r>
            <a:r>
              <a:rPr lang="en-US" altLang="zh-CN" sz="2400" dirty="0" err="1"/>
              <a:t>DoFs</a:t>
            </a:r>
            <a:r>
              <a:rPr lang="en-US" altLang="zh-CN" sz="2400" dirty="0"/>
              <a:t>?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CN" sz="2100" dirty="0"/>
              <a:t> Multiple fields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CN" sz="2100" dirty="0"/>
              <a:t> Fields with spin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sz="2400" dirty="0"/>
              <a:t>Noticeable differences between the moment </a:t>
            </a:r>
            <a:r>
              <a:rPr lang="en-US" altLang="zh-CN" dirty="0"/>
              <a:t>method and numerical results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sz="2100" dirty="0"/>
              <a:t>Necessary and sufficient condition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sz="2100" dirty="0"/>
              <a:t> Truncation and flat extension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en-US" altLang="zh-CN" sz="2400" dirty="0"/>
              <a:t>How to infer the UV spectrum from IR with the moments?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The moment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00593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8682</TotalTime>
  <Words>363</Words>
  <Application>Microsoft Office PowerPoint</Application>
  <PresentationFormat>全屏显示(4:3)</PresentationFormat>
  <Paragraphs>126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微软雅黑</vt:lpstr>
      <vt:lpstr>Arial</vt:lpstr>
      <vt:lpstr>Arial Black</vt:lpstr>
      <vt:lpstr>Palatino Linotype</vt:lpstr>
      <vt:lpstr>Symbol</vt:lpstr>
      <vt:lpstr>Wingdings</vt:lpstr>
      <vt:lpstr>Wingdings 2</vt:lpstr>
      <vt:lpstr>View</vt:lpstr>
      <vt:lpstr>Matrix moment approach to     positivity bounds and  UV reconstruction from IR</vt:lpstr>
      <vt:lpstr>Outline</vt:lpstr>
      <vt:lpstr>Dispersion Relation</vt:lpstr>
      <vt:lpstr>Forward Bounds</vt:lpstr>
      <vt:lpstr>Non-Forward Bounds</vt:lpstr>
      <vt:lpstr>Basic Conceptions</vt:lpstr>
      <vt:lpstr>EFT-Hedron for t=0</vt:lpstr>
      <vt:lpstr>t0: Bi-variate Formulations</vt:lpstr>
      <vt:lpstr>What’s next</vt:lpstr>
      <vt:lpstr>Mixed-variate Formulation: Multi-Scalar</vt:lpstr>
      <vt:lpstr>Fields with Spin: Semi-algebriac Function</vt:lpstr>
      <vt:lpstr>Fields with Spin: More Variables</vt:lpstr>
      <vt:lpstr>Necessary Condition</vt:lpstr>
      <vt:lpstr>Sufficient Condition</vt:lpstr>
      <vt:lpstr>Truncation, Flat Extension</vt:lpstr>
      <vt:lpstr>Corrections to previous scalar bounds</vt:lpstr>
      <vt:lpstr>Multi-DoFs Results</vt:lpstr>
      <vt:lpstr>L-moment Results</vt:lpstr>
      <vt:lpstr>Atomic Measures</vt:lpstr>
      <vt:lpstr>Curto-Fialkow algorithm</vt:lpstr>
      <vt:lpstr>Example: Veneziano amplitude</vt:lpstr>
      <vt:lpstr>Non-Forward: Unique coefficients</vt:lpstr>
      <vt:lpstr>EFT Coeff’s to Moments: Spectral method</vt:lpstr>
      <vt:lpstr>Example: Virasoro amplitude</vt:lpstr>
      <vt:lpstr>UV spectrum</vt:lpstr>
      <vt:lpstr>Uniqueness criterion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诗林 万</cp:lastModifiedBy>
  <cp:revision>37</cp:revision>
  <dcterms:created xsi:type="dcterms:W3CDTF">2019-09-17T05:46:24Z</dcterms:created>
  <dcterms:modified xsi:type="dcterms:W3CDTF">2025-04-26T03:57:13Z</dcterms:modified>
</cp:coreProperties>
</file>