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3"/>
    <p:sldId id="257" r:id="rId4"/>
    <p:sldId id="263" r:id="rId5"/>
    <p:sldId id="262" r:id="rId6"/>
    <p:sldId id="261" r:id="rId7"/>
    <p:sldId id="260" r:id="rId8"/>
    <p:sldId id="259" r:id="rId9"/>
    <p:sldId id="258" r:id="rId10"/>
    <p:sldId id="267" r:id="rId11"/>
    <p:sldId id="266" r:id="rId12"/>
    <p:sldId id="265" r:id="rId13"/>
    <p:sldId id="264" r:id="rId14"/>
    <p:sldId id="268" r:id="rId15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gs" Target="tags/tag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www.sciencedirect.com/science/article/pii/S037026931830193X?via%3Dihub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DAMPE squib? Signiﬁcance of the 1.4 TeV DAMPE excess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 altLang="zh-CN"/>
              <a:t>                                                           </a:t>
            </a:r>
            <a:r>
              <a:rPr lang="zh-CN" altLang="en-US"/>
              <a:t>刘传国</a:t>
            </a:r>
            <a:r>
              <a:rPr lang="en-US" altLang="zh-CN"/>
              <a:t>  SA22170034</a:t>
            </a:r>
            <a:endParaRPr lang="en-US" altLang="zh-CN"/>
          </a:p>
          <a:p>
            <a:r>
              <a:rPr lang="en-US" altLang="zh-CN">
                <a:hlinkClick r:id="rId1" action="ppaction://hlinkfile"/>
              </a:rPr>
              <a:t>Physics Letters B 780 (2018) 181–184</a:t>
            </a: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42620"/>
            <a:ext cx="10515600" cy="553466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zh-CN" altLang="en-US"/>
              <a:t> The DM signal must have a mass of about 1300 GeV to 1500 GeV, a width of less than about 100 GeV, and an amplitude</a:t>
            </a:r>
            <a:r>
              <a:rPr lang="en-US" altLang="zh-CN"/>
              <a:t> </a:t>
            </a:r>
            <a:r>
              <a:rPr lang="zh-CN" altLang="en-US"/>
              <a:t>of</a:t>
            </a:r>
            <a:r>
              <a:rPr lang="en-US" altLang="zh-CN"/>
              <a:t> </a:t>
            </a:r>
            <a:r>
              <a:rPr lang="zh-CN" altLang="en-US"/>
              <a:t>about</a:t>
            </a:r>
            <a:r>
              <a:rPr lang="en-US" altLang="zh-CN"/>
              <a:t> </a:t>
            </a:r>
            <a:r>
              <a:rPr lang="zh-CN" altLang="en-US"/>
              <a:t>10−5/s/sr/m2. This amplitude corresponds to a peak ﬂux of about 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10−7/GeV/s/sr/m2 for a signal width of σ = 10 GeV</a:t>
            </a:r>
            <a:endParaRPr lang="zh-CN" altLang="en-US"/>
          </a:p>
        </p:txBody>
      </p:sp>
      <p:pic>
        <p:nvPicPr>
          <p:cNvPr id="2" name="图片 1" descr="8dba254c2ac0498bda3197de4b313f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2846070"/>
            <a:ext cx="5265420" cy="3406140"/>
          </a:xfrm>
          <a:prstGeom prst="rect">
            <a:avLst/>
          </a:prstGeom>
        </p:spPr>
      </p:pic>
      <p:pic>
        <p:nvPicPr>
          <p:cNvPr id="4" name="图片 3" descr="8b7ade7409d6f9a949a45764265247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6805" y="2771775"/>
            <a:ext cx="5115560" cy="3480435"/>
          </a:xfrm>
          <a:prstGeom prst="rect">
            <a:avLst/>
          </a:prstGeom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42620"/>
            <a:ext cx="10515600" cy="553466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zh-CN" altLang="en-US"/>
              <a:t>We considered Bayes factors between the three competing models of the spectrum.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The Bayes factor </a:t>
            </a: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where x represents a model’s parameters, p(D | M, x) =1/2 χ</a:t>
            </a:r>
            <a:r>
              <a:rPr lang="en-US" altLang="zh-CN" baseline="30000">
                <a:solidFill>
                  <a:schemeClr val="tx1"/>
                </a:solidFill>
                <a:uFillTx/>
              </a:rPr>
              <a:t>2</a:t>
            </a:r>
            <a:r>
              <a:rPr lang="en-US" altLang="zh-CN"/>
              <a:t> is our likelihood function and p(x | M) are our priors for the model’s parameters.</a:t>
            </a:r>
            <a:endParaRPr lang="zh-CN" altLang="en-US"/>
          </a:p>
        </p:txBody>
      </p:sp>
      <p:pic>
        <p:nvPicPr>
          <p:cNvPr id="2" name="图片 1" descr="7c3b757d2d66b1d77262309b8b7a2e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34510" y="1504315"/>
            <a:ext cx="1633855" cy="780415"/>
          </a:xfrm>
          <a:prstGeom prst="rect">
            <a:avLst/>
          </a:prstGeom>
        </p:spPr>
      </p:pic>
      <p:pic>
        <p:nvPicPr>
          <p:cNvPr id="6" name="图片 5" descr="f25dffe555ffbc00e97119d9d74417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3730" y="2373630"/>
            <a:ext cx="3228340" cy="603885"/>
          </a:xfrm>
          <a:prstGeom prst="rect">
            <a:avLst/>
          </a:prstGeom>
        </p:spPr>
      </p:pic>
      <p:pic>
        <p:nvPicPr>
          <p:cNvPr id="7" name="图片 6" descr="5eab9f252374b1a3abfa07520befeb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9520" y="3963035"/>
            <a:ext cx="4885055" cy="2526030"/>
          </a:xfrm>
          <a:prstGeom prst="rect">
            <a:avLst/>
          </a:prstGeom>
        </p:spPr>
      </p:pic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51180"/>
            <a:ext cx="10515600" cy="562610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zh-CN" altLang="en-US"/>
              <a:t>the SBPL model was favoured against the single PL model by about 10</a:t>
            </a:r>
            <a:r>
              <a:rPr lang="zh-CN" altLang="en-US" baseline="30000">
                <a:solidFill>
                  <a:schemeClr val="tx1"/>
                </a:solidFill>
                <a:uFillTx/>
              </a:rPr>
              <a:t>10</a:t>
            </a:r>
            <a:endParaRPr lang="zh-CN" altLang="en-US" baseline="30000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uFillTx/>
              </a:rPr>
              <a:t>the signal model was favoured versus an SBPL by a Bayes factor of about 2. We anticipate that changes in priors for  could not substantially modify the Bayes factor.</a:t>
            </a:r>
            <a:endParaRPr lang="en-US" altLang="zh-CN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uFillTx/>
              </a:rPr>
              <a:t> the Bayes factor increased to 4 with linear rather than logarithmic priors for the mass, amplitude and width of the DM signal.</a:t>
            </a:r>
            <a:endParaRPr lang="en-US" altLang="zh-CN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uFillTx/>
              </a:rPr>
              <a:t> The maximum Bayes factor achievable </a:t>
            </a:r>
            <a:r>
              <a:rPr lang="zh-CN" altLang="en-US">
                <a:solidFill>
                  <a:schemeClr val="tx1"/>
                </a:solidFill>
                <a:uFillTx/>
              </a:rPr>
              <a:t>with any priors is about 500</a:t>
            </a:r>
            <a:r>
              <a:rPr lang="en-US" altLang="zh-CN">
                <a:solidFill>
                  <a:schemeClr val="tx1"/>
                </a:solidFill>
                <a:uFillTx/>
              </a:rPr>
              <a:t>.</a:t>
            </a:r>
            <a:endParaRPr lang="en-US" altLang="zh-CN">
              <a:solidFill>
                <a:schemeClr val="tx1"/>
              </a:solidFill>
              <a:uFillTx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51180"/>
            <a:ext cx="10515600" cy="562610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uFillTx/>
              </a:rPr>
              <a:t>For the SBPL versus the PL, we found a Bayes factor of about 10</a:t>
            </a:r>
            <a:r>
              <a:rPr lang="en-US" altLang="zh-CN" baseline="30000">
                <a:solidFill>
                  <a:schemeClr val="tx1"/>
                </a:solidFill>
                <a:uFillTx/>
              </a:rPr>
              <a:t>10</a:t>
            </a:r>
            <a:r>
              <a:rPr lang="en-US" altLang="zh-CN">
                <a:solidFill>
                  <a:schemeClr val="tx1"/>
                </a:solidFill>
                <a:uFillTx/>
              </a:rPr>
              <a:t> and a p-value of about 10</a:t>
            </a:r>
            <a:r>
              <a:rPr lang="en-US" altLang="zh-CN" baseline="30000">
                <a:solidFill>
                  <a:schemeClr val="tx1"/>
                </a:solidFill>
                <a:uFillTx/>
              </a:rPr>
              <a:t>−12</a:t>
            </a:r>
            <a:r>
              <a:rPr lang="en-US" altLang="zh-CN">
                <a:solidFill>
                  <a:schemeClr val="tx1"/>
                </a:solidFill>
                <a:uFillTx/>
              </a:rPr>
              <a:t>.</a:t>
            </a:r>
            <a:endParaRPr lang="en-US" altLang="zh-CN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uFillTx/>
              </a:rPr>
              <a:t>For the signal versus the SBPL, we found a Bayes factor of about 2 and a global p-value of about 1%. </a:t>
            </a:r>
            <a:endParaRPr lang="en-US" altLang="zh-CN">
              <a:solidFill>
                <a:schemeClr val="tx1"/>
              </a:solidFill>
              <a:uFillTx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882015"/>
            <a:ext cx="10515600" cy="529526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zh-CN" altLang="en-US"/>
              <a:t>The Dark Matter Particle Explorer (DAMPE) experiment recently published the energy spectrum of electrons and positions from about 10 GeV to about 4 TeV </a:t>
            </a:r>
            <a:r>
              <a:rPr lang="en-US" altLang="zh-CN"/>
              <a:t>.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The spectrum, by eye, contained two interesting features: a break at about 1 TeV and a monochromatic excess at about 1.4 TeV.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dark matter (DM) was invoked to explain the excess. DM with a mass of about 1.4 TeV could annihilate into electrons in a subhalo within about a kpc resulting in a narrow spike in the spectrum.</a:t>
            </a:r>
            <a:endParaRPr lang="en-US" altLang="zh-CN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59130"/>
            <a:ext cx="10515600" cy="551815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zh-CN" altLang="en-US"/>
              <a:t>we ﬁt the spectrum by three toy models</a:t>
            </a:r>
            <a:endParaRPr lang="zh-CN" altLang="en-US"/>
          </a:p>
          <a:p>
            <a:pPr>
              <a:buFont typeface="Wingdings" panose="05000000000000000000" charset="0"/>
              <a:buChar char="l"/>
            </a:pPr>
            <a:r>
              <a:rPr lang="zh-CN" altLang="en-US"/>
              <a:t>A single power-law (PL</a:t>
            </a:r>
            <a:r>
              <a:rPr lang="en-US" altLang="zh-CN"/>
              <a:t>)</a:t>
            </a:r>
            <a:endParaRPr lang="en-US" altLang="zh-CN"/>
          </a:p>
          <a:p>
            <a:pPr>
              <a:buFont typeface="Wingdings" panose="05000000000000000000" charset="0"/>
              <a:buChar char="l"/>
            </a:pPr>
            <a:endParaRPr lang="en-US" altLang="zh-CN"/>
          </a:p>
          <a:p>
            <a:pPr>
              <a:buFont typeface="Wingdings" panose="05000000000000000000" charset="0"/>
              <a:buChar char="l"/>
            </a:pPr>
            <a:endParaRPr lang="en-US" altLang="zh-CN"/>
          </a:p>
          <a:p>
            <a:pPr>
              <a:buFont typeface="Wingdings" panose="05000000000000000000" charset="0"/>
              <a:buChar char="l"/>
            </a:pPr>
            <a:r>
              <a:rPr lang="en-US" altLang="zh-CN"/>
              <a:t>A smoothly-broken power-law (SBPL)</a:t>
            </a:r>
            <a:endParaRPr lang="en-US" altLang="zh-CN"/>
          </a:p>
          <a:p>
            <a:pPr>
              <a:buFont typeface="Wingdings" panose="05000000000000000000" charset="0"/>
              <a:buChar char="l"/>
            </a:pPr>
            <a:endParaRPr lang="en-US" altLang="zh-CN"/>
          </a:p>
          <a:p>
            <a:pPr>
              <a:buFont typeface="Wingdings" panose="05000000000000000000" charset="0"/>
              <a:buChar char="l"/>
            </a:pPr>
            <a:endParaRPr lang="en-US" altLang="zh-CN"/>
          </a:p>
          <a:p>
            <a:pPr>
              <a:buFont typeface="Wingdings" panose="05000000000000000000" charset="0"/>
              <a:buChar char="l"/>
            </a:pPr>
            <a:r>
              <a:rPr lang="en-US" altLang="zh-CN"/>
              <a:t> A half-normal distribution upon a smoothly-broken power-law (signal)</a:t>
            </a:r>
            <a:endParaRPr lang="en-US" altLang="zh-CN"/>
          </a:p>
          <a:p>
            <a:pPr>
              <a:buFont typeface="Wingdings" panose="05000000000000000000" charset="0"/>
              <a:buChar char="l"/>
            </a:pPr>
            <a:endParaRPr lang="en-US" altLang="zh-CN"/>
          </a:p>
          <a:p>
            <a:pPr>
              <a:buFont typeface="Wingdings" panose="05000000000000000000" charset="0"/>
              <a:buChar char="l"/>
            </a:pPr>
            <a:endParaRPr lang="en-US" altLang="zh-CN"/>
          </a:p>
        </p:txBody>
      </p:sp>
      <p:pic>
        <p:nvPicPr>
          <p:cNvPr id="4" name="图片 3" descr="0c33fbaf3416d2c64c5078e011ffb7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17115" y="1430020"/>
            <a:ext cx="3079115" cy="949325"/>
          </a:xfrm>
          <a:prstGeom prst="rect">
            <a:avLst/>
          </a:prstGeom>
        </p:spPr>
      </p:pic>
      <p:pic>
        <p:nvPicPr>
          <p:cNvPr id="5" name="图片 4" descr="41c96e59d19d9cf5e707d6caba9b1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4235" y="2884805"/>
            <a:ext cx="3261995" cy="676910"/>
          </a:xfrm>
          <a:prstGeom prst="rect">
            <a:avLst/>
          </a:prstGeom>
        </p:spPr>
      </p:pic>
      <p:pic>
        <p:nvPicPr>
          <p:cNvPr id="6" name="图片 5" descr="7ad89ae4c96680a527f9f21f739776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6230" y="2785110"/>
            <a:ext cx="2392680" cy="876300"/>
          </a:xfrm>
          <a:prstGeom prst="rect">
            <a:avLst/>
          </a:prstGeom>
        </p:spPr>
      </p:pic>
      <p:pic>
        <p:nvPicPr>
          <p:cNvPr id="7" name="图片 6" descr="c0360c8b0db8ad6bff7cac971c4969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7115" y="4186555"/>
            <a:ext cx="3183255" cy="849630"/>
          </a:xfrm>
          <a:prstGeom prst="rect">
            <a:avLst/>
          </a:prstGeom>
        </p:spPr>
      </p:pic>
      <p:pic>
        <p:nvPicPr>
          <p:cNvPr id="8" name="图片 7" descr="cee4b189537d81bc8829d9232c6c73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4565" y="5036185"/>
            <a:ext cx="4098290" cy="429260"/>
          </a:xfrm>
          <a:prstGeom prst="rect">
            <a:avLst/>
          </a:prstGeom>
        </p:spPr>
      </p:pic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26415"/>
            <a:ext cx="10515600" cy="565086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zh-CN"/>
              <a:t>DAMPE measured the average ﬂux in 38 energy bins. We may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predict the average ﬂux in the i-th bin by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where the bin spans energies ai to bi .&lt;E</a:t>
            </a:r>
            <a:r>
              <a:rPr lang="en-US" altLang="zh-CN" baseline="-25000">
                <a:solidFill>
                  <a:schemeClr val="tx1"/>
                </a:solidFill>
                <a:uFillTx/>
              </a:rPr>
              <a:t>i</a:t>
            </a:r>
            <a:r>
              <a:rPr lang="en-US" altLang="zh-CN"/>
              <a:t>&gt; is deﬁned by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The SBPL and PL ﬂuxes are, however, approximately linear on scales similar to the bin width such that it approximately holds,</a:t>
            </a:r>
            <a:endParaRPr lang="en-US" altLang="zh-CN"/>
          </a:p>
        </p:txBody>
      </p:sp>
      <p:pic>
        <p:nvPicPr>
          <p:cNvPr id="6" name="图片 5" descr="2c92b44b70d6baa44eb4fe2cac6912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41165" y="1537970"/>
            <a:ext cx="2329180" cy="965835"/>
          </a:xfrm>
          <a:prstGeom prst="rect">
            <a:avLst/>
          </a:prstGeom>
        </p:spPr>
      </p:pic>
      <p:pic>
        <p:nvPicPr>
          <p:cNvPr id="7" name="图片 6" descr="4f89e1f51b3f05eaa036695bdf83f8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0830" y="3033395"/>
            <a:ext cx="3448685" cy="636270"/>
          </a:xfrm>
          <a:prstGeom prst="rect">
            <a:avLst/>
          </a:prstGeom>
        </p:spPr>
      </p:pic>
      <p:pic>
        <p:nvPicPr>
          <p:cNvPr id="8" name="图片 7" descr="0d2ebd41ad55547a16d52b9f43639e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0830" y="4533265"/>
            <a:ext cx="2136775" cy="456565"/>
          </a:xfrm>
          <a:prstGeom prst="rect">
            <a:avLst/>
          </a:prstGeom>
        </p:spPr>
      </p:pic>
      <p:pic>
        <p:nvPicPr>
          <p:cNvPr id="9" name="图片 8" descr="0f66adc1e742b8ec1f79fb8a00df3a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1165" y="5097145"/>
            <a:ext cx="1673225" cy="392430"/>
          </a:xfrm>
          <a:prstGeom prst="rect">
            <a:avLst/>
          </a:prstGeom>
        </p:spPr>
      </p:pic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50875"/>
            <a:ext cx="10515600" cy="552640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zh-CN" altLang="en-US"/>
              <a:t> The signal model contains a peak that may be narrower than the bin width and we must explicitly calculate</a:t>
            </a:r>
            <a:r>
              <a:rPr lang="en-US" altLang="zh-CN"/>
              <a:t> it,i.e.,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This subtlety means that previous calculations of the required amplitude of a DM signal are underestimates by a factor of approximately the bin width divided by the signal width, 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∆</a:t>
            </a:r>
            <a:r>
              <a:rPr lang="en-US" altLang="zh-CN"/>
              <a:t>E/σ ≈ 5 – 20</a:t>
            </a:r>
            <a:endParaRPr lang="en-US" altLang="zh-CN"/>
          </a:p>
        </p:txBody>
      </p:sp>
      <p:pic>
        <p:nvPicPr>
          <p:cNvPr id="4" name="图片 3" descr="7ee507278db152f661924b9cad3354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26280" y="1604645"/>
            <a:ext cx="2213610" cy="411480"/>
          </a:xfrm>
          <a:prstGeom prst="rect">
            <a:avLst/>
          </a:prstGeom>
        </p:spPr>
      </p:pic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42925"/>
            <a:ext cx="10515600" cy="563435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zh-CN" altLang="en-US"/>
              <a:t>We performed two hypothesis tests: an SBPL versus a single PL under the hypothesis of a single PL, and an SBPL versus a signal under the hypothesis of an SBPL. We performed the former to validate</a:t>
            </a:r>
            <a:r>
              <a:rPr lang="en-US" altLang="zh-CN"/>
              <a:t> </a:t>
            </a:r>
            <a:r>
              <a:rPr lang="zh-CN" altLang="en-US"/>
              <a:t>our methodology against a result published by DAMPE</a:t>
            </a:r>
            <a:r>
              <a:rPr lang="en-US" altLang="zh-CN"/>
              <a:t>.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We used chi-squared test-statistics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 The chi-squared itself was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We minimised the chi-squared with a CMA-ES evolutionary algorithm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implemented in stochopy.</a:t>
            </a:r>
            <a:endParaRPr lang="en-US" altLang="zh-CN"/>
          </a:p>
        </p:txBody>
      </p:sp>
      <p:pic>
        <p:nvPicPr>
          <p:cNvPr id="4" name="图片 3" descr="bf424d9c03545eacffe2e1b844f3aa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37990" y="3216910"/>
            <a:ext cx="3383915" cy="424180"/>
          </a:xfrm>
          <a:prstGeom prst="rect">
            <a:avLst/>
          </a:prstGeom>
        </p:spPr>
      </p:pic>
      <p:pic>
        <p:nvPicPr>
          <p:cNvPr id="5" name="图片 4" descr="aaa4914778665686adf01fd3dd3dea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8795" y="4086860"/>
            <a:ext cx="1980565" cy="744855"/>
          </a:xfrm>
          <a:prstGeom prst="rect">
            <a:avLst/>
          </a:prstGeom>
        </p:spPr>
      </p:pic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10845"/>
            <a:ext cx="10515600" cy="576643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zh-CN"/>
              <a:t>we generated 1000 pseudo-datasets from the best-ﬁt single PL and best-ﬁt SBPL models and reminimised the test-statistic for each dataset and model.we estimated the p-value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by the fraction of pseudo-experiments in which the test-statistic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exceeded that observed.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  <p:pic>
        <p:nvPicPr>
          <p:cNvPr id="4" name="图片 3" descr="8bf44af35fc1f2de4b2e27c39c760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13835" y="1661795"/>
            <a:ext cx="4009390" cy="508635"/>
          </a:xfrm>
          <a:prstGeom prst="rect">
            <a:avLst/>
          </a:prstGeom>
        </p:spPr>
      </p:pic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42620"/>
            <a:ext cx="10515600" cy="553466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zh-CN" altLang="en-US"/>
              <a:t>For the hypothesis test of the PL versus SBPL, we found no differences in chi-squared between the PL and SBPL models .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This resulted in a p-value associated with the PL model of at most 0.002, which is equivalent to at least 2.9σ . DAMPE applied</a:t>
            </a:r>
            <a:r>
              <a:rPr lang="en-US" altLang="zh-CN"/>
              <a:t> </a:t>
            </a:r>
            <a:r>
              <a:rPr lang="zh-CN" altLang="en-US"/>
              <a:t>Wilks</a:t>
            </a:r>
            <a:r>
              <a:rPr lang="en-US" altLang="zh-CN"/>
              <a:t>’</a:t>
            </a:r>
            <a:r>
              <a:rPr lang="zh-CN" altLang="en-US"/>
              <a:t>theorem to estimate the signiﬁcance, ﬁnding 6.6σ </a:t>
            </a:r>
            <a:r>
              <a:rPr lang="en-US" altLang="zh-CN"/>
              <a:t>.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zh-CN" altLang="en-US"/>
              <a:t> We found about 7σ with a similar procedure</a:t>
            </a:r>
            <a:r>
              <a:rPr lang="en-US" altLang="zh-CN"/>
              <a:t>.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42620"/>
            <a:ext cx="10515600" cy="5534660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/>
              <a:t>For the hypothesis test of the SBPL versus signal model, only 11 of our 1000 pseudo-experiments under the SBPL hypothesis had differences in chi-squared</a:t>
            </a:r>
            <a:r>
              <a:rPr lang="en-US" altLang="zh-CN"/>
              <a:t>.resulting in a global signiﬁcance of about 2.2σ –2.4σ .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This includes a two-dimensional look-elsewhere effect in the mass and width of the excess and corresponds to a p-value of about 1%. The local signiﬁcance was about 3.6σ , assuming a 1/2χ</a:t>
            </a:r>
            <a:r>
              <a:rPr lang="en-US" altLang="zh-CN" baseline="30000">
                <a:solidFill>
                  <a:schemeClr val="tx1"/>
                </a:solidFill>
                <a:uFillTx/>
              </a:rPr>
              <a:t>2</a:t>
            </a:r>
            <a:r>
              <a:rPr lang="en-US" altLang="zh-CN"/>
              <a:t> distribution for the test-statistic.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To validate our methodology, we checked that our Monte Carlo reproduced a 1/2χ</a:t>
            </a:r>
            <a:r>
              <a:rPr lang="en-US" altLang="zh-CN" baseline="30000">
                <a:solidFill>
                  <a:schemeClr val="tx1"/>
                </a:solidFill>
                <a:uFillTx/>
              </a:rPr>
              <a:t>2</a:t>
            </a:r>
            <a:r>
              <a:rPr lang="en-US" altLang="zh-CN"/>
              <a:t> distribution from a model with a ﬁxed mass and width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ZjY3MTBjMmVhY2FmNTBhYzA4Njk2ZDRlMzIxNjE2NTYifQ=="/>
  <p:tag name="KSO_WPP_MARK_KEY" val="d6ad0ab6-c7d3-45f0-8048-0e9220c88b2c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4067</Words>
  <Application>WPS 演示</Application>
  <PresentationFormat>宽屏</PresentationFormat>
  <Paragraphs>110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宋体</vt:lpstr>
      <vt:lpstr>Wingdings</vt:lpstr>
      <vt:lpstr>Wingdings</vt:lpstr>
      <vt:lpstr>Calibri</vt:lpstr>
      <vt:lpstr>微软雅黑</vt:lpstr>
      <vt:lpstr>Arial Unicode MS</vt:lpstr>
      <vt:lpstr>Office 主题</vt:lpstr>
      <vt:lpstr>DAMPE squib? Signiﬁcance of the 1.4 TeV DAMPE excess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舞...乱步烦心</cp:lastModifiedBy>
  <cp:revision>5</cp:revision>
  <dcterms:created xsi:type="dcterms:W3CDTF">2023-07-03T22:13:00Z</dcterms:created>
  <dcterms:modified xsi:type="dcterms:W3CDTF">2023-07-04T08:57:07Z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E4BFDB2C113C419286F1CC6F81AC2A06_13</vt:lpwstr>
  </property>
  <property fmtid="{D5CDD505-2E9C-101B-9397-08002B2CF9AE}" pid="3" name="KSOProductBuildVer">
    <vt:lpwstr>2052-11.1.0.14309</vt:lpwstr>
  </property>
</Properties>
</file>