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409" r:id="rId3"/>
    <p:sldId id="412" r:id="rId4"/>
    <p:sldId id="410" r:id="rId5"/>
    <p:sldId id="432" r:id="rId6"/>
    <p:sldId id="448" r:id="rId7"/>
    <p:sldId id="450" r:id="rId8"/>
    <p:sldId id="425" r:id="rId9"/>
    <p:sldId id="452" r:id="rId10"/>
    <p:sldId id="453" r:id="rId11"/>
    <p:sldId id="465" r:id="rId12"/>
    <p:sldId id="455" r:id="rId13"/>
    <p:sldId id="457" r:id="rId14"/>
    <p:sldId id="458" r:id="rId15"/>
    <p:sldId id="459" r:id="rId16"/>
    <p:sldId id="460" r:id="rId17"/>
    <p:sldId id="476" r:id="rId18"/>
    <p:sldId id="461" r:id="rId19"/>
    <p:sldId id="420" r:id="rId20"/>
    <p:sldId id="424" r:id="rId21"/>
    <p:sldId id="413" r:id="rId22"/>
    <p:sldId id="47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38262"/>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9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9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9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9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9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latin typeface="Arial" panose="020B060402020209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90204" pitchFamily="34" charset="0"/>
                <a:ea typeface="微软雅黑" panose="020B0503020204020204" pitchFamily="34" charset="-122"/>
              </a:defRPr>
            </a:lvl2pPr>
            <a:lvl3pPr marL="1143000" indent="-228600" eaLnBrk="1" fontAlgn="auto" latinLnBrk="0" hangingPunct="1">
              <a:lnSpc>
                <a:spcPct val="120000"/>
              </a:lnSpc>
              <a:buFont typeface="Arial" panose="020B0604020202090204" pitchFamily="34" charset="0"/>
              <a:buChar char="●"/>
              <a:defRPr sz="1600" u="none" strike="noStrike" kern="1200" cap="none" spc="150" normalizeH="0" baseline="0">
                <a:solidFill>
                  <a:schemeClr val="tx1">
                    <a:lumMod val="65000"/>
                    <a:lumOff val="35000"/>
                  </a:schemeClr>
                </a:solidFill>
                <a:latin typeface="Arial" panose="020B060402020209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9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9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9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9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9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9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9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9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9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9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9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9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9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9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9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9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97.xml"/><Relationship Id="rId6" Type="http://schemas.openxmlformats.org/officeDocument/2006/relationships/image" Target="../media/image10.png"/><Relationship Id="rId5" Type="http://schemas.openxmlformats.org/officeDocument/2006/relationships/tags" Target="../tags/tag96.xml"/><Relationship Id="rId4" Type="http://schemas.openxmlformats.org/officeDocument/2006/relationships/image" Target="../media/image4.png"/><Relationship Id="rId3" Type="http://schemas.openxmlformats.org/officeDocument/2006/relationships/tags" Target="../tags/tag95.xml"/><Relationship Id="rId2" Type="http://schemas.openxmlformats.org/officeDocument/2006/relationships/image" Target="../media/image3.png"/><Relationship Id="rId1" Type="http://schemas.openxmlformats.org/officeDocument/2006/relationships/tags" Target="../tags/tag94.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01.xml"/><Relationship Id="rId6" Type="http://schemas.openxmlformats.org/officeDocument/2006/relationships/image" Target="../media/image11.png"/><Relationship Id="rId5" Type="http://schemas.openxmlformats.org/officeDocument/2006/relationships/tags" Target="../tags/tag100.xml"/><Relationship Id="rId4" Type="http://schemas.openxmlformats.org/officeDocument/2006/relationships/image" Target="../media/image4.png"/><Relationship Id="rId3" Type="http://schemas.openxmlformats.org/officeDocument/2006/relationships/tags" Target="../tags/tag99.xml"/><Relationship Id="rId2" Type="http://schemas.openxmlformats.org/officeDocument/2006/relationships/image" Target="../media/image3.png"/><Relationship Id="rId1" Type="http://schemas.openxmlformats.org/officeDocument/2006/relationships/tags" Target="../tags/tag98.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05.xml"/><Relationship Id="rId6" Type="http://schemas.openxmlformats.org/officeDocument/2006/relationships/image" Target="../media/image12.png"/><Relationship Id="rId5" Type="http://schemas.openxmlformats.org/officeDocument/2006/relationships/tags" Target="../tags/tag104.xml"/><Relationship Id="rId4" Type="http://schemas.openxmlformats.org/officeDocument/2006/relationships/image" Target="../media/image4.png"/><Relationship Id="rId3" Type="http://schemas.openxmlformats.org/officeDocument/2006/relationships/tags" Target="../tags/tag103.xml"/><Relationship Id="rId2" Type="http://schemas.openxmlformats.org/officeDocument/2006/relationships/image" Target="../media/image3.png"/><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09.xml"/><Relationship Id="rId6" Type="http://schemas.openxmlformats.org/officeDocument/2006/relationships/image" Target="../media/image13.png"/><Relationship Id="rId5" Type="http://schemas.openxmlformats.org/officeDocument/2006/relationships/tags" Target="../tags/tag108.xml"/><Relationship Id="rId4" Type="http://schemas.openxmlformats.org/officeDocument/2006/relationships/image" Target="../media/image4.png"/><Relationship Id="rId3" Type="http://schemas.openxmlformats.org/officeDocument/2006/relationships/tags" Target="../tags/tag107.xml"/><Relationship Id="rId2" Type="http://schemas.openxmlformats.org/officeDocument/2006/relationships/image" Target="../media/image3.png"/><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13.xml"/><Relationship Id="rId6" Type="http://schemas.openxmlformats.org/officeDocument/2006/relationships/image" Target="../media/image14.png"/><Relationship Id="rId5" Type="http://schemas.openxmlformats.org/officeDocument/2006/relationships/tags" Target="../tags/tag112.xml"/><Relationship Id="rId4" Type="http://schemas.openxmlformats.org/officeDocument/2006/relationships/image" Target="../media/image4.png"/><Relationship Id="rId3" Type="http://schemas.openxmlformats.org/officeDocument/2006/relationships/tags" Target="../tags/tag111.xml"/><Relationship Id="rId2" Type="http://schemas.openxmlformats.org/officeDocument/2006/relationships/image" Target="../media/image3.png"/><Relationship Id="rId1" Type="http://schemas.openxmlformats.org/officeDocument/2006/relationships/tags" Target="../tags/tag110.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17.xml"/><Relationship Id="rId6" Type="http://schemas.openxmlformats.org/officeDocument/2006/relationships/image" Target="../media/image15.png"/><Relationship Id="rId5" Type="http://schemas.openxmlformats.org/officeDocument/2006/relationships/tags" Target="../tags/tag116.xml"/><Relationship Id="rId4" Type="http://schemas.openxmlformats.org/officeDocument/2006/relationships/image" Target="../media/image4.png"/><Relationship Id="rId3" Type="http://schemas.openxmlformats.org/officeDocument/2006/relationships/tags" Target="../tags/tag115.xml"/><Relationship Id="rId2" Type="http://schemas.openxmlformats.org/officeDocument/2006/relationships/image" Target="../media/image3.png"/><Relationship Id="rId1" Type="http://schemas.openxmlformats.org/officeDocument/2006/relationships/tags" Target="../tags/tag114.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21.xml"/><Relationship Id="rId6" Type="http://schemas.openxmlformats.org/officeDocument/2006/relationships/image" Target="../media/image6.png"/><Relationship Id="rId5" Type="http://schemas.openxmlformats.org/officeDocument/2006/relationships/tags" Target="../tags/tag120.xml"/><Relationship Id="rId4" Type="http://schemas.openxmlformats.org/officeDocument/2006/relationships/image" Target="../media/image4.png"/><Relationship Id="rId3" Type="http://schemas.openxmlformats.org/officeDocument/2006/relationships/tags" Target="../tags/tag119.xml"/><Relationship Id="rId2" Type="http://schemas.openxmlformats.org/officeDocument/2006/relationships/image" Target="../media/image3.png"/><Relationship Id="rId1" Type="http://schemas.openxmlformats.org/officeDocument/2006/relationships/tags" Target="../tags/tag118.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hemeOverride" Target="../theme/themeOverride1.xml"/><Relationship Id="rId7" Type="http://schemas.openxmlformats.org/officeDocument/2006/relationships/tags" Target="../tags/tag125.xml"/><Relationship Id="rId6" Type="http://schemas.openxmlformats.org/officeDocument/2006/relationships/image" Target="../media/image16.png"/><Relationship Id="rId5" Type="http://schemas.openxmlformats.org/officeDocument/2006/relationships/tags" Target="../tags/tag124.xml"/><Relationship Id="rId4" Type="http://schemas.openxmlformats.org/officeDocument/2006/relationships/image" Target="../media/image4.png"/><Relationship Id="rId3" Type="http://schemas.openxmlformats.org/officeDocument/2006/relationships/tags" Target="../tags/tag123.xml"/><Relationship Id="rId2" Type="http://schemas.openxmlformats.org/officeDocument/2006/relationships/image" Target="../media/image3.png"/><Relationship Id="rId1" Type="http://schemas.openxmlformats.org/officeDocument/2006/relationships/tags" Target="../tags/tag122.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29.xml"/><Relationship Id="rId6" Type="http://schemas.openxmlformats.org/officeDocument/2006/relationships/image" Target="../media/image17.png"/><Relationship Id="rId5" Type="http://schemas.openxmlformats.org/officeDocument/2006/relationships/tags" Target="../tags/tag128.xml"/><Relationship Id="rId4" Type="http://schemas.openxmlformats.org/officeDocument/2006/relationships/image" Target="../media/image4.png"/><Relationship Id="rId3" Type="http://schemas.openxmlformats.org/officeDocument/2006/relationships/tags" Target="../tags/tag127.xml"/><Relationship Id="rId2" Type="http://schemas.openxmlformats.org/officeDocument/2006/relationships/image" Target="../media/image3.png"/><Relationship Id="rId1" Type="http://schemas.openxmlformats.org/officeDocument/2006/relationships/tags" Target="../tags/tag126.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33.xml"/><Relationship Id="rId6" Type="http://schemas.openxmlformats.org/officeDocument/2006/relationships/image" Target="../media/image18.png"/><Relationship Id="rId5" Type="http://schemas.openxmlformats.org/officeDocument/2006/relationships/tags" Target="../tags/tag132.xml"/><Relationship Id="rId4" Type="http://schemas.openxmlformats.org/officeDocument/2006/relationships/image" Target="../media/image4.png"/><Relationship Id="rId3" Type="http://schemas.openxmlformats.org/officeDocument/2006/relationships/tags" Target="../tags/tag131.xml"/><Relationship Id="rId2" Type="http://schemas.openxmlformats.org/officeDocument/2006/relationships/image" Target="../media/image3.png"/><Relationship Id="rId1" Type="http://schemas.openxmlformats.org/officeDocument/2006/relationships/tags" Target="../tags/tag130.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67.xml"/><Relationship Id="rId6" Type="http://schemas.openxmlformats.org/officeDocument/2006/relationships/image" Target="../media/image5.png"/><Relationship Id="rId5" Type="http://schemas.openxmlformats.org/officeDocument/2006/relationships/tags" Target="../tags/tag66.xml"/><Relationship Id="rId4" Type="http://schemas.openxmlformats.org/officeDocument/2006/relationships/image" Target="../media/image4.png"/><Relationship Id="rId3" Type="http://schemas.openxmlformats.org/officeDocument/2006/relationships/tags" Target="../tags/tag65.xml"/><Relationship Id="rId2" Type="http://schemas.openxmlformats.org/officeDocument/2006/relationships/image" Target="../media/image3.png"/><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4.xml"/><Relationship Id="rId2" Type="http://schemas.openxmlformats.org/officeDocument/2006/relationships/image" Target="../media/image7.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38.xml"/><Relationship Id="rId6" Type="http://schemas.openxmlformats.org/officeDocument/2006/relationships/image" Target="../media/image19.png"/><Relationship Id="rId5" Type="http://schemas.openxmlformats.org/officeDocument/2006/relationships/tags" Target="../tags/tag137.xml"/><Relationship Id="rId4" Type="http://schemas.openxmlformats.org/officeDocument/2006/relationships/image" Target="../media/image4.png"/><Relationship Id="rId3" Type="http://schemas.openxmlformats.org/officeDocument/2006/relationships/tags" Target="../tags/tag136.xml"/><Relationship Id="rId2" Type="http://schemas.openxmlformats.org/officeDocument/2006/relationships/image" Target="../media/image3.png"/><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9.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image" Target="../media/image4.png"/><Relationship Id="rId3" Type="http://schemas.openxmlformats.org/officeDocument/2006/relationships/tags" Target="../tags/tag71.xml"/><Relationship Id="rId2" Type="http://schemas.openxmlformats.org/officeDocument/2006/relationships/image" Target="../media/image3.png"/><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image" Target="../media/image4.png"/><Relationship Id="rId3" Type="http://schemas.openxmlformats.org/officeDocument/2006/relationships/tags" Target="../tags/tag75.xml"/><Relationship Id="rId2" Type="http://schemas.openxmlformats.org/officeDocument/2006/relationships/image" Target="../media/image3.png"/><Relationship Id="rId1" Type="http://schemas.openxmlformats.org/officeDocument/2006/relationships/tags" Target="../tags/tag74.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4.png"/><Relationship Id="rId3" Type="http://schemas.openxmlformats.org/officeDocument/2006/relationships/tags" Target="../tags/tag79.xml"/><Relationship Id="rId2" Type="http://schemas.openxmlformats.org/officeDocument/2006/relationships/image" Target="../media/image3.png"/><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media/image4.png"/><Relationship Id="rId3" Type="http://schemas.openxmlformats.org/officeDocument/2006/relationships/tags" Target="../tags/tag83.xml"/><Relationship Id="rId2" Type="http://schemas.openxmlformats.org/officeDocument/2006/relationships/image" Target="../media/image3.png"/><Relationship Id="rId1" Type="http://schemas.openxmlformats.org/officeDocument/2006/relationships/tags" Target="../tags/tag82.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9.xml"/><Relationship Id="rId6" Type="http://schemas.openxmlformats.org/officeDocument/2006/relationships/image" Target="../media/image8.png"/><Relationship Id="rId5" Type="http://schemas.openxmlformats.org/officeDocument/2006/relationships/tags" Target="../tags/tag88.xml"/><Relationship Id="rId4" Type="http://schemas.openxmlformats.org/officeDocument/2006/relationships/image" Target="../media/image4.png"/><Relationship Id="rId3" Type="http://schemas.openxmlformats.org/officeDocument/2006/relationships/tags" Target="../tags/tag87.xml"/><Relationship Id="rId2" Type="http://schemas.openxmlformats.org/officeDocument/2006/relationships/image" Target="../media/image3.png"/><Relationship Id="rId1" Type="http://schemas.openxmlformats.org/officeDocument/2006/relationships/tags" Target="../tags/tag86.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93.xml"/><Relationship Id="rId6" Type="http://schemas.openxmlformats.org/officeDocument/2006/relationships/image" Target="../media/image9.png"/><Relationship Id="rId5" Type="http://schemas.openxmlformats.org/officeDocument/2006/relationships/tags" Target="../tags/tag92.xml"/><Relationship Id="rId4" Type="http://schemas.openxmlformats.org/officeDocument/2006/relationships/image" Target="../media/image4.png"/><Relationship Id="rId3" Type="http://schemas.openxmlformats.org/officeDocument/2006/relationships/tags" Target="../tags/tag91.xml"/><Relationship Id="rId2" Type="http://schemas.openxmlformats.org/officeDocument/2006/relationships/image" Target="../media/image3.png"/><Relationship Id="rId1" Type="http://schemas.openxmlformats.org/officeDocument/2006/relationships/tags" Target="../tags/tag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1"/>
          <a:stretch>
            <a:fillRect/>
          </a:stretch>
        </p:blipFill>
        <p:spPr>
          <a:xfrm rot="5400000">
            <a:off x="1679575" y="-1678940"/>
            <a:ext cx="2749550" cy="6108065"/>
          </a:xfrm>
          <a:prstGeom prst="rect">
            <a:avLst/>
          </a:prstGeom>
        </p:spPr>
      </p:pic>
      <p:pic>
        <p:nvPicPr>
          <p:cNvPr id="5" name="图片 4" descr="图片1"/>
          <p:cNvPicPr>
            <a:picLocks noChangeAspect="1"/>
          </p:cNvPicPr>
          <p:nvPr/>
        </p:nvPicPr>
        <p:blipFill>
          <a:blip r:embed="rId1"/>
          <a:stretch>
            <a:fillRect/>
          </a:stretch>
        </p:blipFill>
        <p:spPr>
          <a:xfrm rot="16200000" flipH="1">
            <a:off x="7762875" y="-1679575"/>
            <a:ext cx="2749550" cy="6109335"/>
          </a:xfrm>
          <a:prstGeom prst="rect">
            <a:avLst/>
          </a:prstGeom>
        </p:spPr>
      </p:pic>
      <p:sp>
        <p:nvSpPr>
          <p:cNvPr id="9" name="文本框 8"/>
          <p:cNvSpPr txBox="1"/>
          <p:nvPr/>
        </p:nvSpPr>
        <p:spPr>
          <a:xfrm>
            <a:off x="1686510" y="2870500"/>
            <a:ext cx="8818880" cy="1322070"/>
          </a:xfrm>
          <a:prstGeom prst="rect">
            <a:avLst/>
          </a:prstGeom>
          <a:noFill/>
        </p:spPr>
        <p:txBody>
          <a:bodyPr wrap="none" rtlCol="0">
            <a:spAutoFit/>
          </a:bodyPr>
          <a:p>
            <a:pPr algn="l"/>
            <a:r>
              <a:rPr lang="zh-CN" altLang="en-US" sz="4000">
                <a:latin typeface="楷体" panose="02010609060101010101" charset="-122"/>
                <a:ea typeface="楷体" panose="02010609060101010101" charset="-122"/>
                <a:sym typeface="+mn-ea"/>
              </a:rPr>
              <a:t>一种用于宇宙射线重建的深度学习算法</a:t>
            </a:r>
            <a:endParaRPr lang="zh-CN" altLang="en-US" sz="4000">
              <a:latin typeface="楷体" panose="02010609060101010101" charset="-122"/>
              <a:ea typeface="楷体" panose="02010609060101010101" charset="-122"/>
            </a:endParaRPr>
          </a:p>
          <a:p>
            <a:endParaRPr lang="zh-CN" altLang="en-US" sz="4000" dirty="0">
              <a:solidFill>
                <a:srgbClr val="386D52"/>
              </a:solidFill>
              <a:latin typeface="楷体" panose="02010609060101010101" charset="-122"/>
              <a:ea typeface="楷体" panose="02010609060101010101" charset="-122"/>
              <a:cs typeface="+mn-ea"/>
              <a:sym typeface="+mn-lt"/>
            </a:endParaRPr>
          </a:p>
        </p:txBody>
      </p:sp>
      <p:cxnSp>
        <p:nvCxnSpPr>
          <p:cNvPr id="18" name="直接连接符 17"/>
          <p:cNvCxnSpPr/>
          <p:nvPr/>
        </p:nvCxnSpPr>
        <p:spPr>
          <a:xfrm>
            <a:off x="3213735" y="3908962"/>
            <a:ext cx="5791200" cy="0"/>
          </a:xfrm>
          <a:prstGeom prst="line">
            <a:avLst/>
          </a:prstGeom>
          <a:ln w="15875">
            <a:solidFill>
              <a:srgbClr val="386D52"/>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687570" y="4548505"/>
            <a:ext cx="3635375" cy="2306955"/>
          </a:xfrm>
          <a:prstGeom prst="rect">
            <a:avLst/>
          </a:prstGeom>
          <a:noFill/>
        </p:spPr>
        <p:txBody>
          <a:bodyPr wrap="square" rtlCol="0">
            <a:spAutoFit/>
          </a:bodyPr>
          <a:p>
            <a:r>
              <a:rPr lang="zh-CN" altLang="en-US" sz="2400" dirty="0">
                <a:solidFill>
                  <a:srgbClr val="386D52"/>
                </a:solidFill>
                <a:latin typeface="楷体" panose="02010609060101010101" charset="-122"/>
                <a:ea typeface="楷体" panose="02010609060101010101" charset="-122"/>
                <a:cs typeface="+mn-ea"/>
              </a:rPr>
              <a:t>汇报人：</a:t>
            </a:r>
            <a:r>
              <a:rPr lang="zh-CN" altLang="en-US" sz="2400" dirty="0">
                <a:solidFill>
                  <a:srgbClr val="386D52"/>
                </a:solidFill>
                <a:latin typeface="楷体" panose="02010609060101010101" charset="-122"/>
                <a:ea typeface="楷体" panose="02010609060101010101" charset="-122"/>
                <a:cs typeface="+mn-ea"/>
                <a:sym typeface="+mn-ea"/>
              </a:rPr>
              <a:t>马思冲</a:t>
            </a:r>
            <a:endParaRPr lang="zh-CN" altLang="en-US" sz="2400" dirty="0">
              <a:solidFill>
                <a:srgbClr val="386D52"/>
              </a:solidFill>
              <a:latin typeface="楷体" panose="02010609060101010101" charset="-122"/>
              <a:ea typeface="楷体" panose="02010609060101010101" charset="-122"/>
              <a:cs typeface="+mn-ea"/>
              <a:sym typeface="+mn-ea"/>
            </a:endParaRPr>
          </a:p>
          <a:p>
            <a:r>
              <a:rPr lang="zh-CN" altLang="en-US" sz="2400" dirty="0">
                <a:solidFill>
                  <a:srgbClr val="386D52"/>
                </a:solidFill>
                <a:latin typeface="楷体" panose="02010609060101010101" charset="-122"/>
                <a:ea typeface="楷体" panose="02010609060101010101" charset="-122"/>
                <a:cs typeface="+mn-ea"/>
                <a:sym typeface="+mn-ea"/>
              </a:rPr>
              <a:t>学    号：</a:t>
            </a:r>
            <a:r>
              <a:rPr lang="en-US" altLang="zh-CN" sz="2400" dirty="0">
                <a:solidFill>
                  <a:srgbClr val="386D52"/>
                </a:solidFill>
                <a:latin typeface="楷体" panose="02010609060101010101" charset="-122"/>
                <a:ea typeface="楷体" panose="02010609060101010101" charset="-122"/>
                <a:cs typeface="+mn-ea"/>
                <a:sym typeface="+mn-ea"/>
              </a:rPr>
              <a:t>SA22170028</a:t>
            </a:r>
            <a:endParaRPr lang="en-US" altLang="zh-CN" sz="2400" dirty="0">
              <a:solidFill>
                <a:srgbClr val="386D52"/>
              </a:solidFill>
              <a:latin typeface="楷体" panose="02010609060101010101" charset="-122"/>
              <a:ea typeface="楷体" panose="02010609060101010101" charset="-122"/>
              <a:cs typeface="+mn-ea"/>
              <a:sym typeface="+mn-ea"/>
            </a:endParaRPr>
          </a:p>
          <a:p>
            <a:r>
              <a:rPr lang="zh-CN" altLang="en-US" sz="2400" dirty="0">
                <a:solidFill>
                  <a:srgbClr val="386D52"/>
                </a:solidFill>
                <a:latin typeface="楷体" panose="02010609060101010101" charset="-122"/>
                <a:ea typeface="楷体" panose="02010609060101010101" charset="-122"/>
                <a:cs typeface="+mn-ea"/>
                <a:sym typeface="+mn-ea"/>
              </a:rPr>
              <a:t>院    系：紫金山天文台</a:t>
            </a:r>
            <a:endParaRPr lang="en-US" altLang="zh-CN" sz="2400" dirty="0">
              <a:solidFill>
                <a:srgbClr val="386D52"/>
              </a:solidFill>
              <a:latin typeface="楷体" panose="02010609060101010101" charset="-122"/>
              <a:ea typeface="楷体" panose="02010609060101010101" charset="-122"/>
              <a:cs typeface="+mn-ea"/>
              <a:sym typeface="+mn-ea"/>
            </a:endParaRPr>
          </a:p>
          <a:p>
            <a:r>
              <a:rPr lang="zh-CN" altLang="en-US" sz="2400" dirty="0">
                <a:solidFill>
                  <a:srgbClr val="386D52"/>
                </a:solidFill>
                <a:latin typeface="楷体" panose="02010609060101010101" charset="-122"/>
                <a:ea typeface="楷体" panose="02010609060101010101" charset="-122"/>
                <a:cs typeface="+mn-ea"/>
                <a:sym typeface="+mn-ea"/>
              </a:rPr>
              <a:t>专    业：天文学</a:t>
            </a:r>
            <a:endParaRPr lang="zh-CN" altLang="en-US" sz="2400" dirty="0">
              <a:solidFill>
                <a:srgbClr val="386D52"/>
              </a:solidFill>
              <a:latin typeface="楷体" panose="02010609060101010101" charset="-122"/>
              <a:ea typeface="楷体" panose="02010609060101010101" charset="-122"/>
              <a:cs typeface="+mn-ea"/>
              <a:sym typeface="+mn-ea"/>
            </a:endParaRPr>
          </a:p>
          <a:p>
            <a:endParaRPr lang="zh-CN" altLang="en-US" sz="2400" dirty="0">
              <a:solidFill>
                <a:srgbClr val="386D52"/>
              </a:solidFill>
              <a:latin typeface="楷体" panose="02010609060101010101" charset="-122"/>
              <a:ea typeface="楷体" panose="02010609060101010101" charset="-122"/>
              <a:cs typeface="+mn-ea"/>
            </a:endParaRPr>
          </a:p>
          <a:p>
            <a:endParaRPr lang="zh-CN" altLang="en-US" sz="2400" dirty="0">
              <a:solidFill>
                <a:srgbClr val="386D52"/>
              </a:solidFill>
              <a:latin typeface="楷体" panose="02010609060101010101" charset="-122"/>
              <a:ea typeface="楷体" panose="02010609060101010101" charset="-122"/>
              <a:cs typeface="+mn-ea"/>
            </a:endParaRPr>
          </a:p>
        </p:txBody>
      </p:sp>
      <p:pic>
        <p:nvPicPr>
          <p:cNvPr id="12" name="图片 11" descr="图片4"/>
          <p:cNvPicPr>
            <a:picLocks noChangeAspect="1"/>
          </p:cNvPicPr>
          <p:nvPr/>
        </p:nvPicPr>
        <p:blipFill>
          <a:blip r:embed="rId2"/>
          <a:stretch>
            <a:fillRect/>
          </a:stretch>
        </p:blipFill>
        <p:spPr>
          <a:xfrm rot="5400000">
            <a:off x="-243205" y="1913255"/>
            <a:ext cx="2994025" cy="2506345"/>
          </a:xfrm>
          <a:prstGeom prst="rect">
            <a:avLst/>
          </a:prstGeom>
        </p:spPr>
      </p:pic>
      <p:pic>
        <p:nvPicPr>
          <p:cNvPr id="13" name="图片 12" descr="图片4"/>
          <p:cNvPicPr>
            <a:picLocks noChangeAspect="1"/>
          </p:cNvPicPr>
          <p:nvPr/>
        </p:nvPicPr>
        <p:blipFill>
          <a:blip r:embed="rId2"/>
          <a:stretch>
            <a:fillRect/>
          </a:stretch>
        </p:blipFill>
        <p:spPr>
          <a:xfrm rot="5400000">
            <a:off x="-243840" y="4311015"/>
            <a:ext cx="2994025" cy="2506345"/>
          </a:xfrm>
          <a:prstGeom prst="rect">
            <a:avLst/>
          </a:prstGeom>
        </p:spPr>
      </p:pic>
      <p:pic>
        <p:nvPicPr>
          <p:cNvPr id="16" name="图片 15" descr="图片4"/>
          <p:cNvPicPr>
            <a:picLocks noChangeAspect="1"/>
          </p:cNvPicPr>
          <p:nvPr/>
        </p:nvPicPr>
        <p:blipFill>
          <a:blip r:embed="rId2"/>
          <a:stretch>
            <a:fillRect/>
          </a:stretch>
        </p:blipFill>
        <p:spPr>
          <a:xfrm rot="5400000" flipV="1">
            <a:off x="9442450" y="1931670"/>
            <a:ext cx="2994025" cy="2506345"/>
          </a:xfrm>
          <a:prstGeom prst="rect">
            <a:avLst/>
          </a:prstGeom>
        </p:spPr>
      </p:pic>
      <p:pic>
        <p:nvPicPr>
          <p:cNvPr id="17" name="图片 16" descr="图片4"/>
          <p:cNvPicPr>
            <a:picLocks noChangeAspect="1"/>
          </p:cNvPicPr>
          <p:nvPr/>
        </p:nvPicPr>
        <p:blipFill>
          <a:blip r:embed="rId2"/>
          <a:stretch>
            <a:fillRect/>
          </a:stretch>
        </p:blipFill>
        <p:spPr>
          <a:xfrm rot="5400000" flipV="1">
            <a:off x="9441815" y="4297680"/>
            <a:ext cx="2994025" cy="2506345"/>
          </a:xfrm>
          <a:prstGeom prst="rect">
            <a:avLst/>
          </a:prstGeom>
        </p:spPr>
      </p:pic>
    </p:spTree>
    <p:custDataLst>
      <p:tags r:id="rId3"/>
    </p:custDataLst>
  </p:cSld>
  <p:clrMapOvr>
    <a:masterClrMapping/>
  </p:clrMapOvr>
  <p:transition advTm="101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425831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数据和模拟 </a:t>
              </a:r>
              <a:endParaRPr lang="en-US" altLang="zh-CN" sz="4000">
                <a:solidFill>
                  <a:schemeClr val="bg1"/>
                </a:solidFill>
                <a:latin typeface="楷体" panose="02010609060101010101" charset="-122"/>
                <a:ea typeface="楷体" panose="02010609060101010101" charset="-122"/>
                <a:sym typeface="+mn-ea"/>
              </a:endParaRPr>
            </a:p>
          </p:txBody>
        </p:sp>
      </p:grpSp>
      <p:sp>
        <p:nvSpPr>
          <p:cNvPr id="10" name="文本框 9"/>
          <p:cNvSpPr txBox="1"/>
          <p:nvPr/>
        </p:nvSpPr>
        <p:spPr>
          <a:xfrm>
            <a:off x="5928995" y="4886960"/>
            <a:ext cx="5118100" cy="1322070"/>
          </a:xfrm>
          <a:prstGeom prst="rect">
            <a:avLst/>
          </a:prstGeom>
          <a:noFill/>
        </p:spPr>
        <p:txBody>
          <a:bodyPr wrap="square" rtlCol="0">
            <a:spAutoFit/>
          </a:bodyPr>
          <a:p>
            <a:pPr indent="0"/>
            <a:r>
              <a:rPr lang="zh-CN" altLang="en-US" sz="2000" dirty="0">
                <a:solidFill>
                  <a:schemeClr val="bg2">
                    <a:lumMod val="25000"/>
                  </a:schemeClr>
                </a:solidFill>
                <a:latin typeface="+mj-ea"/>
                <a:ea typeface="楷体" panose="02010609060101010101" charset="-122"/>
                <a:cs typeface="+mj-ea"/>
                <a:sym typeface="+mn-ea"/>
              </a:rPr>
              <a:t>从分布中可以看出，在高能量下，由于探测器中出现粒子大量的二次撞击的情况，极大地掩盖了主要信号，导致利用传统的径迹重建算法进行径迹重建和识别尤其困难。</a:t>
            </a:r>
            <a:endParaRPr lang="zh-CN" altLang="en-US" sz="2000" dirty="0">
              <a:solidFill>
                <a:schemeClr val="bg2">
                  <a:lumMod val="25000"/>
                </a:schemeClr>
              </a:solidFill>
              <a:latin typeface="+mj-ea"/>
              <a:ea typeface="楷体" panose="02010609060101010101" charset="-122"/>
              <a:cs typeface="+mj-ea"/>
              <a:sym typeface="+mn-ea"/>
            </a:endParaRPr>
          </a:p>
        </p:txBody>
      </p:sp>
      <p:sp>
        <p:nvSpPr>
          <p:cNvPr id="11" name="Text Box 10"/>
          <p:cNvSpPr txBox="1"/>
          <p:nvPr/>
        </p:nvSpPr>
        <p:spPr>
          <a:xfrm>
            <a:off x="5916930" y="3965575"/>
            <a:ext cx="4734560" cy="645160"/>
          </a:xfrm>
          <a:prstGeom prst="rect">
            <a:avLst/>
          </a:prstGeom>
          <a:noFill/>
        </p:spPr>
        <p:txBody>
          <a:bodyPr wrap="none" rtlCol="0" anchor="t">
            <a:spAutoFit/>
          </a:bodyPr>
          <a:p>
            <a:pPr algn="l">
              <a:buNone/>
            </a:pPr>
            <a:r>
              <a:rPr lang="zh-CN" altLang="en-US" dirty="0">
                <a:solidFill>
                  <a:schemeClr val="bg2">
                    <a:lumMod val="25000"/>
                  </a:schemeClr>
                </a:solidFill>
                <a:latin typeface="+mj-ea"/>
                <a:ea typeface="楷体" panose="02010609060101010101" charset="-122"/>
                <a:cs typeface="+mj-ea"/>
                <a:sym typeface="+mn-ea"/>
              </a:rPr>
              <a:t>图</a:t>
            </a:r>
            <a:r>
              <a:rPr lang="en-US" altLang="zh-CN" dirty="0">
                <a:solidFill>
                  <a:schemeClr val="bg2">
                    <a:lumMod val="25000"/>
                  </a:schemeClr>
                </a:solidFill>
                <a:latin typeface="+mj-ea"/>
                <a:ea typeface="楷体" panose="02010609060101010101" charset="-122"/>
                <a:cs typeface="+mj-ea"/>
                <a:sym typeface="+mn-ea"/>
              </a:rPr>
              <a:t>3 </a:t>
            </a:r>
            <a:r>
              <a:rPr lang="zh-CN" altLang="en-US" dirty="0">
                <a:solidFill>
                  <a:schemeClr val="bg2">
                    <a:lumMod val="25000"/>
                  </a:schemeClr>
                </a:solidFill>
                <a:latin typeface="+mj-ea"/>
                <a:ea typeface="楷体" panose="02010609060101010101" charset="-122"/>
                <a:cs typeface="+mj-ea"/>
                <a:sym typeface="+mn-ea"/>
              </a:rPr>
              <a:t>蒙特卡罗模拟得到的</a:t>
            </a:r>
            <a:r>
              <a:rPr lang="en-US" altLang="zh-CN" dirty="0">
                <a:solidFill>
                  <a:schemeClr val="bg2">
                    <a:lumMod val="25000"/>
                  </a:schemeClr>
                </a:solidFill>
                <a:latin typeface="+mj-ea"/>
                <a:ea typeface="楷体" panose="02010609060101010101" charset="-122"/>
                <a:cs typeface="+mj-ea"/>
                <a:sym typeface="+mn-ea"/>
              </a:rPr>
              <a:t>PSD</a:t>
            </a:r>
            <a:r>
              <a:rPr lang="zh-CN" altLang="en-US" dirty="0">
                <a:solidFill>
                  <a:schemeClr val="bg2">
                    <a:lumMod val="25000"/>
                  </a:schemeClr>
                </a:solidFill>
                <a:latin typeface="+mj-ea"/>
                <a:ea typeface="楷体" panose="02010609060101010101" charset="-122"/>
                <a:cs typeface="+mj-ea"/>
                <a:sym typeface="+mn-ea"/>
              </a:rPr>
              <a:t>和</a:t>
            </a:r>
            <a:r>
              <a:rPr lang="en-US" altLang="zh-CN" dirty="0">
                <a:solidFill>
                  <a:schemeClr val="bg2">
                    <a:lumMod val="25000"/>
                  </a:schemeClr>
                </a:solidFill>
                <a:latin typeface="+mj-ea"/>
                <a:ea typeface="楷体" panose="02010609060101010101" charset="-122"/>
                <a:cs typeface="+mj-ea"/>
                <a:sym typeface="+mn-ea"/>
              </a:rPr>
              <a:t>STK</a:t>
            </a:r>
            <a:r>
              <a:rPr lang="zh-CN" altLang="en-US" dirty="0">
                <a:solidFill>
                  <a:schemeClr val="bg2">
                    <a:lumMod val="25000"/>
                  </a:schemeClr>
                </a:solidFill>
                <a:latin typeface="+mj-ea"/>
                <a:ea typeface="楷体" panose="02010609060101010101" charset="-122"/>
                <a:cs typeface="+mj-ea"/>
                <a:sym typeface="+mn-ea"/>
              </a:rPr>
              <a:t>组合信号</a:t>
            </a:r>
            <a:endParaRPr lang="zh-CN" altLang="en-US" dirty="0">
              <a:solidFill>
                <a:schemeClr val="bg2">
                  <a:lumMod val="25000"/>
                </a:schemeClr>
              </a:solidFill>
              <a:latin typeface="+mj-ea"/>
              <a:ea typeface="楷体" panose="02010609060101010101" charset="-122"/>
              <a:cs typeface="+mj-ea"/>
              <a:sym typeface="+mn-ea"/>
            </a:endParaRPr>
          </a:p>
          <a:p>
            <a:pPr algn="ctr">
              <a:buNone/>
            </a:pPr>
            <a:r>
              <a:rPr lang="zh-CN" altLang="en-US" dirty="0">
                <a:solidFill>
                  <a:schemeClr val="bg2">
                    <a:lumMod val="25000"/>
                  </a:schemeClr>
                </a:solidFill>
                <a:latin typeface="+mj-ea"/>
                <a:ea typeface="楷体" panose="02010609060101010101" charset="-122"/>
                <a:cs typeface="+mj-ea"/>
                <a:sym typeface="+mn-ea"/>
              </a:rPr>
              <a:t>（利用两种传统的标准的径迹重建算法）</a:t>
            </a:r>
            <a:endParaRPr lang="zh-CN" altLang="en-US" dirty="0">
              <a:solidFill>
                <a:schemeClr val="bg2">
                  <a:lumMod val="25000"/>
                </a:schemeClr>
              </a:solidFill>
              <a:latin typeface="+mj-ea"/>
              <a:ea typeface="楷体" panose="02010609060101010101" charset="-122"/>
              <a:cs typeface="+mj-ea"/>
              <a:sym typeface="+mn-ea"/>
            </a:endParaRPr>
          </a:p>
        </p:txBody>
      </p:sp>
      <p:pic>
        <p:nvPicPr>
          <p:cNvPr id="8" name="Picture 7"/>
          <p:cNvPicPr>
            <a:picLocks noChangeAspect="1"/>
          </p:cNvPicPr>
          <p:nvPr/>
        </p:nvPicPr>
        <p:blipFill>
          <a:blip r:embed="rId6"/>
          <a:srcRect b="32369"/>
          <a:stretch>
            <a:fillRect/>
          </a:stretch>
        </p:blipFill>
        <p:spPr>
          <a:xfrm>
            <a:off x="1220470" y="1616710"/>
            <a:ext cx="4708525" cy="4457065"/>
          </a:xfrm>
          <a:prstGeom prst="rect">
            <a:avLst/>
          </a:prstGeom>
        </p:spPr>
      </p:pic>
      <p:pic>
        <p:nvPicPr>
          <p:cNvPr id="13" name="Picture 12"/>
          <p:cNvPicPr>
            <a:picLocks noChangeAspect="1"/>
          </p:cNvPicPr>
          <p:nvPr/>
        </p:nvPicPr>
        <p:blipFill>
          <a:blip r:embed="rId6"/>
          <a:srcRect t="66923"/>
          <a:stretch>
            <a:fillRect/>
          </a:stretch>
        </p:blipFill>
        <p:spPr>
          <a:xfrm>
            <a:off x="6191885" y="1616710"/>
            <a:ext cx="4610100" cy="2134235"/>
          </a:xfrm>
          <a:prstGeom prst="rect">
            <a:avLst/>
          </a:prstGeom>
        </p:spPr>
      </p:pic>
    </p:spTree>
    <p:custDataLst>
      <p:tags r:id="rId7"/>
    </p:custDataLst>
  </p:cSld>
  <p:clrMapOvr>
    <a:masterClrMapping/>
  </p:clrMapOvr>
  <p:transition advTm="1828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425831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研究方法 </a:t>
              </a:r>
              <a:endParaRPr lang="en-US" altLang="zh-CN" sz="4000">
                <a:solidFill>
                  <a:schemeClr val="bg1"/>
                </a:solidFill>
                <a:latin typeface="楷体" panose="02010609060101010101" charset="-122"/>
                <a:ea typeface="楷体" panose="02010609060101010101" charset="-122"/>
                <a:sym typeface="+mn-ea"/>
              </a:endParaRPr>
            </a:p>
          </p:txBody>
        </p:sp>
      </p:grpSp>
      <p:sp>
        <p:nvSpPr>
          <p:cNvPr id="10" name="文本框 9"/>
          <p:cNvSpPr txBox="1"/>
          <p:nvPr/>
        </p:nvSpPr>
        <p:spPr>
          <a:xfrm>
            <a:off x="1012825" y="4448810"/>
            <a:ext cx="9879965" cy="1568450"/>
          </a:xfrm>
          <a:prstGeom prst="rect">
            <a:avLst/>
          </a:prstGeom>
          <a:noFill/>
        </p:spPr>
        <p:txBody>
          <a:bodyPr wrap="square" rtlCol="0">
            <a:spAutoFit/>
          </a:bodyPr>
          <a:p>
            <a:pPr marL="0" indent="0" algn="ctr"/>
            <a:r>
              <a:rPr lang="zh-CN" altLang="en-US" dirty="0">
                <a:solidFill>
                  <a:schemeClr val="bg2">
                    <a:lumMod val="25000"/>
                  </a:schemeClr>
                </a:solidFill>
                <a:latin typeface="+mj-ea"/>
                <a:ea typeface="楷体" panose="02010609060101010101" charset="-122"/>
                <a:cs typeface="+mj-ea"/>
              </a:rPr>
              <a:t>图4 在BGO量能计中进行粒子径迹重建的CNN示例</a:t>
            </a:r>
            <a:endParaRPr lang="zh-CN" altLang="en-US" dirty="0">
              <a:solidFill>
                <a:schemeClr val="bg2">
                  <a:lumMod val="25000"/>
                </a:schemeClr>
              </a:solidFill>
              <a:latin typeface="+mj-ea"/>
              <a:ea typeface="楷体" panose="02010609060101010101" charset="-122"/>
              <a:cs typeface="+mj-ea"/>
            </a:endParaRPr>
          </a:p>
          <a:p>
            <a:pPr marL="0" indent="0" algn="ctr"/>
            <a:endParaRPr lang="zh-CN" altLang="en-US" dirty="0">
              <a:solidFill>
                <a:schemeClr val="bg2">
                  <a:lumMod val="25000"/>
                </a:schemeClr>
              </a:solidFill>
              <a:latin typeface="+mj-ea"/>
              <a:ea typeface="楷体" panose="02010609060101010101" charset="-122"/>
              <a:cs typeface="+mj-ea"/>
            </a:endParaRPr>
          </a:p>
          <a:p>
            <a:pPr marL="0" indent="0" algn="l"/>
            <a:r>
              <a:rPr lang="zh-CN" altLang="en-US" sz="2000" dirty="0">
                <a:solidFill>
                  <a:schemeClr val="bg2">
                    <a:lumMod val="25000"/>
                  </a:schemeClr>
                </a:solidFill>
                <a:latin typeface="+mj-ea"/>
                <a:ea typeface="楷体" panose="02010609060101010101" charset="-122"/>
                <a:cs typeface="+mj-ea"/>
              </a:rPr>
              <a:t>卷积层中间输出一组100个变量，增加了总沉积能量和最大沉积能量两个额外的变量。接下来是由50个神经元组成的全连接层，进而与4个输出变量完全相连。</a:t>
            </a:r>
            <a:endParaRPr lang="zh-CN" altLang="en-US" sz="2000" dirty="0">
              <a:solidFill>
                <a:schemeClr val="bg2">
                  <a:lumMod val="25000"/>
                </a:schemeClr>
              </a:solidFill>
              <a:latin typeface="+mj-ea"/>
              <a:ea typeface="楷体" panose="02010609060101010101" charset="-122"/>
              <a:cs typeface="+mj-ea"/>
            </a:endParaRPr>
          </a:p>
          <a:p>
            <a:pPr marL="0" indent="0" algn="l"/>
            <a:r>
              <a:rPr lang="zh-CN" altLang="en-US" sz="2000" dirty="0">
                <a:solidFill>
                  <a:schemeClr val="bg2">
                    <a:lumMod val="25000"/>
                  </a:schemeClr>
                </a:solidFill>
                <a:latin typeface="+mj-ea"/>
                <a:ea typeface="楷体" panose="02010609060101010101" charset="-122"/>
                <a:cs typeface="+mj-ea"/>
              </a:rPr>
              <a:t>最后一层的激活是线性的，其他</a:t>
            </a:r>
            <a:r>
              <a:rPr lang="zh-CN" altLang="en-US" sz="2000" dirty="0">
                <a:solidFill>
                  <a:schemeClr val="bg2">
                    <a:lumMod val="25000"/>
                  </a:schemeClr>
                </a:solidFill>
                <a:latin typeface="+mj-ea"/>
                <a:ea typeface="楷体" panose="02010609060101010101" charset="-122"/>
                <a:cs typeface="+mj-ea"/>
                <a:sym typeface="+mn-ea"/>
              </a:rPr>
              <a:t>层的激活采用ReLU函数</a:t>
            </a:r>
            <a:r>
              <a:rPr lang="zh-CN" altLang="en-US" sz="2000" dirty="0">
                <a:solidFill>
                  <a:schemeClr val="bg2">
                    <a:lumMod val="25000"/>
                  </a:schemeClr>
                </a:solidFill>
                <a:latin typeface="+mj-ea"/>
                <a:ea typeface="楷体" panose="02010609060101010101" charset="-122"/>
                <a:cs typeface="+mj-ea"/>
              </a:rPr>
              <a:t>。训练结果用均方损失评估。</a:t>
            </a:r>
            <a:endParaRPr lang="zh-CN" altLang="en-US" sz="2000" dirty="0">
              <a:solidFill>
                <a:schemeClr val="bg2">
                  <a:lumMod val="25000"/>
                </a:schemeClr>
              </a:solidFill>
              <a:latin typeface="+mj-ea"/>
              <a:ea typeface="楷体" panose="02010609060101010101" charset="-122"/>
              <a:cs typeface="+mj-ea"/>
            </a:endParaRPr>
          </a:p>
        </p:txBody>
      </p:sp>
      <p:pic>
        <p:nvPicPr>
          <p:cNvPr id="9" name="Picture 8"/>
          <p:cNvPicPr>
            <a:picLocks noChangeAspect="1"/>
          </p:cNvPicPr>
          <p:nvPr/>
        </p:nvPicPr>
        <p:blipFill>
          <a:blip r:embed="rId6"/>
          <a:stretch>
            <a:fillRect/>
          </a:stretch>
        </p:blipFill>
        <p:spPr>
          <a:xfrm>
            <a:off x="1899285" y="1404620"/>
            <a:ext cx="8105775" cy="2931795"/>
          </a:xfrm>
          <a:prstGeom prst="rect">
            <a:avLst/>
          </a:prstGeom>
        </p:spPr>
      </p:pic>
    </p:spTree>
    <p:custDataLst>
      <p:tags r:id="rId7"/>
    </p:custDataLst>
  </p:cSld>
  <p:clrMapOvr>
    <a:masterClrMapping/>
  </p:clrMapOvr>
  <p:transition advTm="1596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425831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研究方法 </a:t>
              </a:r>
              <a:endParaRPr lang="en-US" altLang="zh-CN" sz="4000">
                <a:solidFill>
                  <a:schemeClr val="bg1"/>
                </a:solidFill>
                <a:latin typeface="楷体" panose="02010609060101010101" charset="-122"/>
                <a:ea typeface="楷体" panose="02010609060101010101" charset="-122"/>
                <a:sym typeface="+mn-ea"/>
              </a:endParaRPr>
            </a:p>
          </p:txBody>
        </p:sp>
      </p:grpSp>
      <p:sp>
        <p:nvSpPr>
          <p:cNvPr id="10" name="文本框 9"/>
          <p:cNvSpPr txBox="1"/>
          <p:nvPr/>
        </p:nvSpPr>
        <p:spPr>
          <a:xfrm>
            <a:off x="1638300" y="5172075"/>
            <a:ext cx="8628380" cy="1291590"/>
          </a:xfrm>
          <a:prstGeom prst="rect">
            <a:avLst/>
          </a:prstGeom>
          <a:noFill/>
        </p:spPr>
        <p:txBody>
          <a:bodyPr wrap="square" rtlCol="0">
            <a:spAutoFit/>
          </a:bodyPr>
          <a:p>
            <a:pPr marL="0" indent="0" algn="ctr"/>
            <a:r>
              <a:rPr lang="zh-CN" altLang="en-US" dirty="0">
                <a:solidFill>
                  <a:schemeClr val="bg2">
                    <a:lumMod val="25000"/>
                  </a:schemeClr>
                </a:solidFill>
                <a:latin typeface="+mj-ea"/>
                <a:ea typeface="楷体" panose="02010609060101010101" charset="-122"/>
                <a:cs typeface="+mj-ea"/>
              </a:rPr>
              <a:t>图5 粒子实际径迹方向与CNN模型预测结果（方位角和截距）的差值</a:t>
            </a:r>
            <a:endParaRPr lang="zh-CN" altLang="en-US" dirty="0">
              <a:solidFill>
                <a:schemeClr val="bg2">
                  <a:lumMod val="25000"/>
                </a:schemeClr>
              </a:solidFill>
              <a:latin typeface="+mj-ea"/>
              <a:ea typeface="楷体" panose="02010609060101010101" charset="-122"/>
              <a:cs typeface="+mj-ea"/>
            </a:endParaRPr>
          </a:p>
          <a:p>
            <a:pPr marL="0" indent="0" algn="ctr"/>
            <a:endParaRPr lang="zh-CN" altLang="en-US" sz="2000" dirty="0">
              <a:solidFill>
                <a:schemeClr val="bg2">
                  <a:lumMod val="25000"/>
                </a:schemeClr>
              </a:solidFill>
              <a:latin typeface="+mj-ea"/>
              <a:ea typeface="楷体" panose="02010609060101010101" charset="-122"/>
              <a:cs typeface="+mj-ea"/>
            </a:endParaRPr>
          </a:p>
          <a:p>
            <a:pPr marL="0" indent="0" algn="l"/>
            <a:r>
              <a:rPr lang="zh-CN" altLang="en-US" sz="2000" dirty="0">
                <a:solidFill>
                  <a:schemeClr val="bg2">
                    <a:lumMod val="25000"/>
                  </a:schemeClr>
                </a:solidFill>
                <a:latin typeface="+mj-ea"/>
                <a:ea typeface="楷体" panose="02010609060101010101" charset="-122"/>
                <a:cs typeface="+mj-ea"/>
              </a:rPr>
              <a:t>z = 0平面对应于BGO和STK子检测器的边界，由于</a:t>
            </a:r>
            <a:r>
              <a:rPr lang="zh-CN" altLang="en-US" sz="2000" dirty="0">
                <a:solidFill>
                  <a:schemeClr val="bg2">
                    <a:lumMod val="25000"/>
                  </a:schemeClr>
                </a:solidFill>
                <a:latin typeface="+mj-ea"/>
                <a:ea typeface="楷体" panose="02010609060101010101" charset="-122"/>
                <a:cs typeface="+mj-ea"/>
                <a:sym typeface="+mn-ea"/>
              </a:rPr>
              <a:t>yz平面具有相似的分布，所以只显示</a:t>
            </a:r>
            <a:r>
              <a:rPr lang="en-US" altLang="zh-CN" sz="2000" dirty="0">
                <a:solidFill>
                  <a:schemeClr val="bg2">
                    <a:lumMod val="25000"/>
                  </a:schemeClr>
                </a:solidFill>
                <a:latin typeface="+mj-ea"/>
                <a:ea typeface="楷体" panose="02010609060101010101" charset="-122"/>
                <a:cs typeface="+mj-ea"/>
                <a:sym typeface="+mn-ea"/>
              </a:rPr>
              <a:t>xz</a:t>
            </a:r>
            <a:r>
              <a:rPr lang="zh-CN" altLang="en-US" sz="2000" dirty="0">
                <a:solidFill>
                  <a:schemeClr val="bg2">
                    <a:lumMod val="25000"/>
                  </a:schemeClr>
                </a:solidFill>
                <a:latin typeface="+mj-ea"/>
                <a:ea typeface="楷体" panose="02010609060101010101" charset="-122"/>
                <a:cs typeface="+mj-ea"/>
                <a:sym typeface="+mn-ea"/>
              </a:rPr>
              <a:t>平面的对比结果。</a:t>
            </a:r>
            <a:endParaRPr lang="zh-CN" altLang="en-US" sz="2000" dirty="0">
              <a:solidFill>
                <a:schemeClr val="bg2">
                  <a:lumMod val="25000"/>
                </a:schemeClr>
              </a:solidFill>
              <a:latin typeface="+mj-ea"/>
              <a:ea typeface="楷体" panose="02010609060101010101" charset="-122"/>
              <a:cs typeface="+mj-ea"/>
              <a:sym typeface="+mn-ea"/>
            </a:endParaRPr>
          </a:p>
        </p:txBody>
      </p:sp>
      <p:pic>
        <p:nvPicPr>
          <p:cNvPr id="8" name="Picture 7"/>
          <p:cNvPicPr>
            <a:picLocks noChangeAspect="1"/>
          </p:cNvPicPr>
          <p:nvPr/>
        </p:nvPicPr>
        <p:blipFill>
          <a:blip r:embed="rId6"/>
          <a:stretch>
            <a:fillRect/>
          </a:stretch>
        </p:blipFill>
        <p:spPr>
          <a:xfrm>
            <a:off x="2353945" y="1417955"/>
            <a:ext cx="7051040" cy="3628390"/>
          </a:xfrm>
          <a:prstGeom prst="rect">
            <a:avLst/>
          </a:prstGeom>
        </p:spPr>
      </p:pic>
    </p:spTree>
    <p:custDataLst>
      <p:tags r:id="rId7"/>
    </p:custDataLst>
  </p:cSld>
  <p:clrMapOvr>
    <a:masterClrMapping/>
  </p:clrMapOvr>
  <p:transition advTm="1050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425831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研究方法</a:t>
              </a:r>
              <a:endParaRPr lang="zh-CN" altLang="en-US" sz="4000">
                <a:solidFill>
                  <a:schemeClr val="bg1"/>
                </a:solidFill>
                <a:latin typeface="楷体" panose="02010609060101010101" charset="-122"/>
                <a:ea typeface="楷体" panose="02010609060101010101" charset="-122"/>
                <a:sym typeface="+mn-ea"/>
              </a:endParaRPr>
            </a:p>
          </p:txBody>
        </p:sp>
      </p:grpSp>
      <p:sp>
        <p:nvSpPr>
          <p:cNvPr id="10" name="文本框 9"/>
          <p:cNvSpPr txBox="1"/>
          <p:nvPr/>
        </p:nvSpPr>
        <p:spPr>
          <a:xfrm>
            <a:off x="8651240" y="3060700"/>
            <a:ext cx="2456180" cy="1938020"/>
          </a:xfrm>
          <a:prstGeom prst="rect">
            <a:avLst/>
          </a:prstGeom>
          <a:noFill/>
        </p:spPr>
        <p:txBody>
          <a:bodyPr wrap="square" rtlCol="0">
            <a:spAutoFit/>
          </a:bodyPr>
          <a:p>
            <a:pPr indent="0"/>
            <a:r>
              <a:rPr lang="zh-CN" altLang="en-US" sz="2000" dirty="0">
                <a:solidFill>
                  <a:schemeClr val="bg2">
                    <a:lumMod val="25000"/>
                  </a:schemeClr>
                </a:solidFill>
                <a:latin typeface="+mj-ea"/>
                <a:ea typeface="楷体" panose="02010609060101010101" charset="-122"/>
                <a:cs typeface="+mj-ea"/>
              </a:rPr>
              <a:t>低能量时</a:t>
            </a:r>
            <a:r>
              <a:rPr lang="zh-CN" altLang="en-US" sz="2000" dirty="0">
                <a:solidFill>
                  <a:schemeClr val="bg2">
                    <a:lumMod val="25000"/>
                  </a:schemeClr>
                </a:solidFill>
                <a:latin typeface="+mj-ea"/>
                <a:ea typeface="楷体" panose="02010609060101010101" charset="-122"/>
                <a:cs typeface="+mj-ea"/>
                <a:sym typeface="+mn-ea"/>
              </a:rPr>
              <a:t>CNN算法的优势</a:t>
            </a:r>
            <a:r>
              <a:rPr lang="zh-CN" altLang="en-US" sz="2000" dirty="0">
                <a:solidFill>
                  <a:schemeClr val="bg2">
                    <a:lumMod val="25000"/>
                  </a:schemeClr>
                </a:solidFill>
                <a:latin typeface="+mj-ea"/>
                <a:ea typeface="楷体" panose="02010609060101010101" charset="-122"/>
                <a:cs typeface="+mj-ea"/>
              </a:rPr>
              <a:t>是边缘的，但随着在更高能量的情况下粒子图像信息量的增加，其优势明显表现出来。</a:t>
            </a:r>
            <a:endParaRPr lang="zh-CN" altLang="en-US" sz="2000" dirty="0">
              <a:solidFill>
                <a:schemeClr val="bg2">
                  <a:lumMod val="25000"/>
                </a:schemeClr>
              </a:solidFill>
              <a:latin typeface="+mj-ea"/>
              <a:ea typeface="楷体" panose="02010609060101010101" charset="-122"/>
              <a:cs typeface="+mj-ea"/>
            </a:endParaRPr>
          </a:p>
        </p:txBody>
      </p:sp>
      <p:pic>
        <p:nvPicPr>
          <p:cNvPr id="9" name="Picture 8"/>
          <p:cNvPicPr>
            <a:picLocks noChangeAspect="1"/>
          </p:cNvPicPr>
          <p:nvPr/>
        </p:nvPicPr>
        <p:blipFill>
          <a:blip r:embed="rId6"/>
          <a:srcRect t="6593"/>
          <a:stretch>
            <a:fillRect/>
          </a:stretch>
        </p:blipFill>
        <p:spPr>
          <a:xfrm>
            <a:off x="3374390" y="1376680"/>
            <a:ext cx="4909185" cy="4540885"/>
          </a:xfrm>
          <a:prstGeom prst="rect">
            <a:avLst/>
          </a:prstGeom>
        </p:spPr>
      </p:pic>
      <p:sp>
        <p:nvSpPr>
          <p:cNvPr id="101" name="Text Box 100"/>
          <p:cNvSpPr txBox="1"/>
          <p:nvPr/>
        </p:nvSpPr>
        <p:spPr>
          <a:xfrm>
            <a:off x="3374390" y="6002020"/>
            <a:ext cx="6346825" cy="368300"/>
          </a:xfrm>
          <a:prstGeom prst="rect">
            <a:avLst/>
          </a:prstGeom>
          <a:noFill/>
          <a:ln w="9525">
            <a:noFill/>
          </a:ln>
        </p:spPr>
        <p:txBody>
          <a:bodyPr wrap="square">
            <a:spAutoFit/>
          </a:bodyPr>
          <a:p>
            <a:pPr marL="0" indent="0" algn="l"/>
            <a:r>
              <a:rPr lang="zh-CN" altLang="en-US" b="0" dirty="0">
                <a:solidFill>
                  <a:schemeClr val="bg2">
                    <a:lumMod val="25000"/>
                  </a:schemeClr>
                </a:solidFill>
                <a:latin typeface="+mj-ea"/>
                <a:ea typeface="楷体" panose="02010609060101010101" charset="-122"/>
                <a:cs typeface="+mj-ea"/>
              </a:rPr>
              <a:t>图6 粒子径迹方向和CNN模型预测结果的差异 </a:t>
            </a:r>
            <a:endParaRPr lang="en-US"/>
          </a:p>
        </p:txBody>
      </p:sp>
    </p:spTree>
    <p:custDataLst>
      <p:tags r:id="rId7"/>
    </p:custDataLst>
  </p:cSld>
  <p:clrMapOvr>
    <a:masterClrMapping/>
  </p:clrMapOvr>
  <p:transition advTm="809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739775" y="235585"/>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425831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研究方法</a:t>
              </a:r>
              <a:endParaRPr lang="zh-CN" altLang="en-US" sz="4000">
                <a:solidFill>
                  <a:schemeClr val="bg1"/>
                </a:solidFill>
                <a:latin typeface="楷体" panose="02010609060101010101" charset="-122"/>
                <a:ea typeface="楷体" panose="02010609060101010101" charset="-122"/>
                <a:sym typeface="+mn-ea"/>
              </a:endParaRPr>
            </a:p>
          </p:txBody>
        </p:sp>
      </p:grpSp>
      <p:sp>
        <p:nvSpPr>
          <p:cNvPr id="10" name="文本框 9"/>
          <p:cNvSpPr txBox="1"/>
          <p:nvPr/>
        </p:nvSpPr>
        <p:spPr>
          <a:xfrm>
            <a:off x="2743835" y="5506720"/>
            <a:ext cx="7519035" cy="398780"/>
          </a:xfrm>
          <a:prstGeom prst="rect">
            <a:avLst/>
          </a:prstGeom>
          <a:noFill/>
        </p:spPr>
        <p:txBody>
          <a:bodyPr wrap="square" rtlCol="0">
            <a:spAutoFit/>
          </a:bodyPr>
          <a:p>
            <a:pPr indent="0"/>
            <a:r>
              <a:rPr lang="zh-CN" altLang="en-US" sz="2000" dirty="0">
                <a:solidFill>
                  <a:schemeClr val="bg2">
                    <a:lumMod val="25000"/>
                  </a:schemeClr>
                </a:solidFill>
                <a:latin typeface="+mj-ea"/>
                <a:ea typeface="楷体" panose="02010609060101010101" charset="-122"/>
                <a:cs typeface="+mj-ea"/>
              </a:rPr>
              <a:t>与标准的算法相比，利用CNN算法可观察到显著的改进。</a:t>
            </a:r>
            <a:endParaRPr lang="zh-CN" altLang="en-US" sz="2000" dirty="0">
              <a:solidFill>
                <a:schemeClr val="bg2">
                  <a:lumMod val="25000"/>
                </a:schemeClr>
              </a:solidFill>
              <a:latin typeface="+mj-ea"/>
              <a:ea typeface="楷体" panose="02010609060101010101" charset="-122"/>
              <a:cs typeface="+mj-ea"/>
            </a:endParaRPr>
          </a:p>
        </p:txBody>
      </p:sp>
      <p:pic>
        <p:nvPicPr>
          <p:cNvPr id="8" name="Picture 7"/>
          <p:cNvPicPr>
            <a:picLocks noChangeAspect="1"/>
          </p:cNvPicPr>
          <p:nvPr/>
        </p:nvPicPr>
        <p:blipFill>
          <a:blip r:embed="rId6"/>
          <a:srcRect l="6649" t="4325" b="47281"/>
          <a:stretch>
            <a:fillRect/>
          </a:stretch>
        </p:blipFill>
        <p:spPr>
          <a:xfrm>
            <a:off x="1088390" y="1442085"/>
            <a:ext cx="4821555" cy="3366770"/>
          </a:xfrm>
          <a:prstGeom prst="rect">
            <a:avLst/>
          </a:prstGeom>
        </p:spPr>
      </p:pic>
      <p:sp>
        <p:nvSpPr>
          <p:cNvPr id="101" name="Text Box 100"/>
          <p:cNvSpPr txBox="1"/>
          <p:nvPr/>
        </p:nvSpPr>
        <p:spPr>
          <a:xfrm>
            <a:off x="2571115" y="4958715"/>
            <a:ext cx="9972675" cy="368300"/>
          </a:xfrm>
          <a:prstGeom prst="rect">
            <a:avLst/>
          </a:prstGeom>
          <a:noFill/>
          <a:ln w="9525">
            <a:noFill/>
          </a:ln>
        </p:spPr>
        <p:txBody>
          <a:bodyPr wrap="square">
            <a:spAutoFit/>
          </a:bodyPr>
          <a:p>
            <a:pPr marL="0" algn="l"/>
            <a:r>
              <a:rPr lang="zh-CN" altLang="en-US" b="0" dirty="0">
                <a:solidFill>
                  <a:schemeClr val="bg2">
                    <a:lumMod val="25000"/>
                  </a:schemeClr>
                </a:solidFill>
                <a:latin typeface="+mj-ea"/>
                <a:ea typeface="楷体" panose="02010609060101010101" charset="-122"/>
                <a:cs typeface="+mj-ea"/>
              </a:rPr>
              <a:t>图7 CNN算法预测性能展示  (a)代表强子簇射，(b)代表电磁簇射</a:t>
            </a:r>
            <a:endParaRPr lang="zh-CN" altLang="en-US" b="0" dirty="0">
              <a:solidFill>
                <a:schemeClr val="bg2">
                  <a:lumMod val="25000"/>
                </a:schemeClr>
              </a:solidFill>
              <a:latin typeface="+mj-ea"/>
              <a:ea typeface="楷体" panose="02010609060101010101" charset="-122"/>
              <a:cs typeface="+mj-ea"/>
            </a:endParaRPr>
          </a:p>
        </p:txBody>
      </p:sp>
      <p:pic>
        <p:nvPicPr>
          <p:cNvPr id="11" name="Picture 10"/>
          <p:cNvPicPr>
            <a:picLocks noChangeAspect="1"/>
          </p:cNvPicPr>
          <p:nvPr/>
        </p:nvPicPr>
        <p:blipFill>
          <a:blip r:embed="rId6"/>
          <a:srcRect l="5413" t="51912"/>
          <a:stretch>
            <a:fillRect/>
          </a:stretch>
        </p:blipFill>
        <p:spPr>
          <a:xfrm>
            <a:off x="5909945" y="1442085"/>
            <a:ext cx="4916805" cy="3367405"/>
          </a:xfrm>
          <a:prstGeom prst="rect">
            <a:avLst/>
          </a:prstGeom>
        </p:spPr>
      </p:pic>
    </p:spTree>
    <p:custDataLst>
      <p:tags r:id="rId7"/>
    </p:custDataLst>
  </p:cSld>
  <p:clrMapOvr>
    <a:masterClrMapping/>
  </p:clrMapOvr>
  <p:transition advTm="12474"/>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469265" y="68580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425831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研究方法</a:t>
              </a:r>
              <a:endParaRPr lang="zh-CN" altLang="en-US" sz="4000">
                <a:solidFill>
                  <a:schemeClr val="bg1"/>
                </a:solidFill>
                <a:latin typeface="楷体" panose="02010609060101010101" charset="-122"/>
                <a:ea typeface="楷体" panose="02010609060101010101" charset="-122"/>
                <a:sym typeface="+mn-ea"/>
              </a:endParaRPr>
            </a:p>
          </p:txBody>
        </p:sp>
      </p:grpSp>
      <p:pic>
        <p:nvPicPr>
          <p:cNvPr id="9" name="Picture 8"/>
          <p:cNvPicPr>
            <a:picLocks noChangeAspect="1"/>
          </p:cNvPicPr>
          <p:nvPr/>
        </p:nvPicPr>
        <p:blipFill>
          <a:blip r:embed="rId6"/>
          <a:stretch>
            <a:fillRect/>
          </a:stretch>
        </p:blipFill>
        <p:spPr>
          <a:xfrm>
            <a:off x="2855595" y="1594485"/>
            <a:ext cx="6382385" cy="3455035"/>
          </a:xfrm>
          <a:prstGeom prst="rect">
            <a:avLst/>
          </a:prstGeom>
        </p:spPr>
      </p:pic>
      <p:sp>
        <p:nvSpPr>
          <p:cNvPr id="101" name="Text Box 100"/>
          <p:cNvSpPr txBox="1"/>
          <p:nvPr/>
        </p:nvSpPr>
        <p:spPr>
          <a:xfrm>
            <a:off x="1737995" y="5351780"/>
            <a:ext cx="9162415" cy="983615"/>
          </a:xfrm>
          <a:prstGeom prst="rect">
            <a:avLst/>
          </a:prstGeom>
          <a:noFill/>
          <a:ln w="9525">
            <a:noFill/>
          </a:ln>
        </p:spPr>
        <p:txBody>
          <a:bodyPr wrap="square">
            <a:spAutoFit/>
          </a:bodyPr>
          <a:p>
            <a:pPr marL="0" indent="0" algn="ctr"/>
            <a:r>
              <a:rPr lang="zh-CN" altLang="en-US" b="0" dirty="0">
                <a:solidFill>
                  <a:schemeClr val="bg2">
                    <a:lumMod val="25000"/>
                  </a:schemeClr>
                </a:solidFill>
                <a:latin typeface="+mj-ea"/>
                <a:ea typeface="楷体" panose="02010609060101010101" charset="-122"/>
                <a:cs typeface="+mj-ea"/>
              </a:rPr>
              <a:t>图8 一个典型的氦事例的霍夫图像和探测器CNN的架构</a:t>
            </a:r>
            <a:endParaRPr lang="zh-CN" altLang="en-US" b="0" dirty="0">
              <a:solidFill>
                <a:schemeClr val="bg2">
                  <a:lumMod val="25000"/>
                </a:schemeClr>
              </a:solidFill>
              <a:latin typeface="+mj-ea"/>
              <a:ea typeface="楷体" panose="02010609060101010101" charset="-122"/>
              <a:cs typeface="+mj-ea"/>
            </a:endParaRPr>
          </a:p>
          <a:p>
            <a:pPr marL="0" indent="0" algn="l"/>
            <a:r>
              <a:rPr lang="zh-CN" altLang="en-US" sz="2000" b="0" dirty="0">
                <a:solidFill>
                  <a:schemeClr val="bg2">
                    <a:lumMod val="25000"/>
                  </a:schemeClr>
                </a:solidFill>
                <a:latin typeface="+mj-ea"/>
                <a:ea typeface="楷体" panose="02010609060101010101" charset="-122"/>
                <a:cs typeface="+mj-ea"/>
              </a:rPr>
              <a:t>大（灰色）和小（红色）圆分别表示主粒子的实际和重建轨迹。</a:t>
            </a:r>
            <a:endParaRPr lang="zh-CN" altLang="en-US" sz="2000" b="0" dirty="0">
              <a:solidFill>
                <a:schemeClr val="bg2">
                  <a:lumMod val="25000"/>
                </a:schemeClr>
              </a:solidFill>
              <a:latin typeface="+mj-ea"/>
              <a:ea typeface="楷体" panose="02010609060101010101" charset="-122"/>
              <a:cs typeface="+mj-ea"/>
            </a:endParaRPr>
          </a:p>
          <a:p>
            <a:pPr marL="0" indent="0" algn="l"/>
            <a:r>
              <a:rPr lang="zh-CN" altLang="en-US" sz="2000" b="0" dirty="0">
                <a:solidFill>
                  <a:schemeClr val="bg2">
                    <a:lumMod val="25000"/>
                  </a:schemeClr>
                </a:solidFill>
                <a:latin typeface="+mj-ea"/>
                <a:ea typeface="楷体" panose="02010609060101010101" charset="-122"/>
                <a:cs typeface="+mj-ea"/>
              </a:rPr>
              <a:t>与量能计CNN类似，除最后一层采用线性激活外，其他层应用ReLU激活函数</a:t>
            </a:r>
            <a:endParaRPr lang="zh-CN" altLang="en-US" sz="2000" b="0" dirty="0">
              <a:solidFill>
                <a:schemeClr val="bg2">
                  <a:lumMod val="25000"/>
                </a:schemeClr>
              </a:solidFill>
              <a:latin typeface="+mj-ea"/>
              <a:ea typeface="楷体" panose="02010609060101010101" charset="-122"/>
              <a:cs typeface="+mj-ea"/>
            </a:endParaRPr>
          </a:p>
        </p:txBody>
      </p:sp>
    </p:spTree>
    <p:custDataLst>
      <p:tags r:id="rId7"/>
    </p:custDataLst>
  </p:cSld>
  <p:clrMapOvr>
    <a:masterClrMapping/>
  </p:clrMapOvr>
  <p:transition advTm="805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rot="5400000">
            <a:off x="9029700" y="33782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flipH="1">
            <a:off x="7619365" y="0"/>
            <a:ext cx="2609850" cy="2105660"/>
          </a:xfrm>
          <a:prstGeom prst="rect">
            <a:avLst/>
          </a:prstGeom>
        </p:spPr>
      </p:pic>
      <p:grpSp>
        <p:nvGrpSpPr>
          <p:cNvPr id="6" name="组合 5"/>
          <p:cNvGrpSpPr/>
          <p:nvPr/>
        </p:nvGrpSpPr>
        <p:grpSpPr>
          <a:xfrm>
            <a:off x="3952240" y="294005"/>
            <a:ext cx="258064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研究方法</a:t>
              </a:r>
              <a:endParaRPr lang="zh-CN" altLang="en-US" sz="4000">
                <a:solidFill>
                  <a:schemeClr val="bg1"/>
                </a:solidFill>
                <a:latin typeface="楷体" panose="02010609060101010101" charset="-122"/>
                <a:ea typeface="楷体" panose="02010609060101010101" charset="-122"/>
                <a:sym typeface="+mn-ea"/>
              </a:endParaRPr>
            </a:p>
          </p:txBody>
        </p:sp>
      </p:grpSp>
      <p:cxnSp>
        <p:nvCxnSpPr>
          <p:cNvPr id="9" name="直接连接符 8"/>
          <p:cNvCxnSpPr/>
          <p:nvPr/>
        </p:nvCxnSpPr>
        <p:spPr>
          <a:xfrm flipH="1">
            <a:off x="6148070" y="1583055"/>
            <a:ext cx="15875" cy="4465320"/>
          </a:xfrm>
          <a:prstGeom prst="line">
            <a:avLst/>
          </a:prstGeom>
          <a:ln w="28575" cmpd="sng">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98245" y="2966720"/>
            <a:ext cx="4964430" cy="1383665"/>
          </a:xfrm>
          <a:prstGeom prst="rect">
            <a:avLst/>
          </a:prstGeom>
          <a:noFill/>
        </p:spPr>
        <p:txBody>
          <a:bodyPr wrap="square" rtlCol="0">
            <a:spAutoFit/>
          </a:bodyPr>
          <a:p>
            <a:r>
              <a:rPr lang="zh-CN" altLang="en-US" sz="2400" b="1">
                <a:solidFill>
                  <a:schemeClr val="accent3">
                    <a:lumMod val="50000"/>
                  </a:schemeClr>
                </a:solidFill>
                <a:latin typeface="楷体" panose="02010609060101010101" charset="-122"/>
                <a:ea typeface="楷体" panose="02010609060101010101" charset="-122"/>
              </a:rPr>
              <a:t>步骤二</a:t>
            </a:r>
            <a:endParaRPr lang="zh-CN" altLang="en-US" sz="2400" b="1">
              <a:solidFill>
                <a:schemeClr val="accent3">
                  <a:lumMod val="50000"/>
                </a:schemeClr>
              </a:solidFill>
              <a:latin typeface="楷体" panose="02010609060101010101" charset="-122"/>
              <a:ea typeface="楷体" panose="02010609060101010101" charset="-122"/>
            </a:endParaRPr>
          </a:p>
          <a:p>
            <a:pPr indent="0"/>
            <a:r>
              <a:rPr lang="zh-CN" altLang="en-US" sz="2000" dirty="0">
                <a:solidFill>
                  <a:schemeClr val="bg2">
                    <a:lumMod val="25000"/>
                  </a:schemeClr>
                </a:solidFill>
                <a:latin typeface="+mj-ea"/>
                <a:ea typeface="楷体" panose="02010609060101010101" charset="-122"/>
                <a:cs typeface="+mj-ea"/>
                <a:sym typeface="+mn-ea"/>
              </a:rPr>
              <a:t>通过霍夫变换，将选定的命中值转换为霍夫图像上的行（轴上的值分别对应于与探测器的顶层和底层的预测轨迹的距离）</a:t>
            </a:r>
            <a:endParaRPr lang="zh-CN" altLang="en-US" sz="2000" b="1" dirty="0">
              <a:solidFill>
                <a:schemeClr val="bg2">
                  <a:lumMod val="25000"/>
                </a:schemeClr>
              </a:solidFill>
              <a:latin typeface="楷体" panose="02010609060101010101" charset="-122"/>
              <a:ea typeface="楷体" panose="02010609060101010101" charset="-122"/>
              <a:cs typeface="+mn-ea"/>
              <a:sym typeface="+mn-lt"/>
            </a:endParaRPr>
          </a:p>
        </p:txBody>
      </p:sp>
      <p:sp>
        <p:nvSpPr>
          <p:cNvPr id="11" name="文本框 10"/>
          <p:cNvSpPr txBox="1"/>
          <p:nvPr/>
        </p:nvSpPr>
        <p:spPr>
          <a:xfrm>
            <a:off x="1198245" y="1583055"/>
            <a:ext cx="4965700" cy="1076325"/>
          </a:xfrm>
          <a:prstGeom prst="rect">
            <a:avLst/>
          </a:prstGeom>
          <a:noFill/>
        </p:spPr>
        <p:txBody>
          <a:bodyPr wrap="square" rtlCol="0">
            <a:spAutoFit/>
          </a:bodyPr>
          <a:p>
            <a:r>
              <a:rPr lang="zh-CN" altLang="en-US" sz="2400" b="1">
                <a:solidFill>
                  <a:schemeClr val="accent3">
                    <a:lumMod val="50000"/>
                  </a:schemeClr>
                </a:solidFill>
                <a:latin typeface="楷体" panose="02010609060101010101" charset="-122"/>
                <a:ea typeface="楷体" panose="02010609060101010101" charset="-122"/>
              </a:rPr>
              <a:t>步骤一</a:t>
            </a:r>
            <a:endParaRPr lang="zh-CN" altLang="en-US" sz="2400" b="1">
              <a:solidFill>
                <a:schemeClr val="accent3">
                  <a:lumMod val="50000"/>
                </a:schemeClr>
              </a:solidFill>
              <a:latin typeface="楷体" panose="02010609060101010101" charset="-122"/>
              <a:ea typeface="楷体" panose="02010609060101010101" charset="-122"/>
            </a:endParaRPr>
          </a:p>
          <a:p>
            <a:pPr indent="0"/>
            <a:r>
              <a:rPr lang="zh-CN" altLang="en-US" sz="2000" dirty="0">
                <a:solidFill>
                  <a:schemeClr val="bg2">
                    <a:lumMod val="25000"/>
                  </a:schemeClr>
                </a:solidFill>
                <a:latin typeface="+mj-ea"/>
                <a:ea typeface="楷体" panose="02010609060101010101" charset="-122"/>
                <a:cs typeface="+mj-ea"/>
                <a:sym typeface="+mn-ea"/>
              </a:rPr>
              <a:t>将量能计CNN的方向预测结果投影到探测器上，选择特定窗口内的命中值。</a:t>
            </a:r>
            <a:endParaRPr lang="zh-CN" altLang="en-US" sz="2000" b="1" dirty="0">
              <a:solidFill>
                <a:schemeClr val="bg2">
                  <a:lumMod val="25000"/>
                </a:schemeClr>
              </a:solidFill>
              <a:latin typeface="楷体" panose="02010609060101010101" charset="-122"/>
              <a:ea typeface="楷体" panose="02010609060101010101" charset="-122"/>
              <a:cs typeface="+mn-ea"/>
              <a:sym typeface="+mn-lt"/>
            </a:endParaRPr>
          </a:p>
        </p:txBody>
      </p:sp>
      <p:sp>
        <p:nvSpPr>
          <p:cNvPr id="13" name="文本框 12"/>
          <p:cNvSpPr txBox="1"/>
          <p:nvPr/>
        </p:nvSpPr>
        <p:spPr>
          <a:xfrm>
            <a:off x="1283335" y="4657725"/>
            <a:ext cx="4980940" cy="1076325"/>
          </a:xfrm>
          <a:prstGeom prst="rect">
            <a:avLst/>
          </a:prstGeom>
          <a:noFill/>
        </p:spPr>
        <p:txBody>
          <a:bodyPr wrap="square" rtlCol="0">
            <a:spAutoFit/>
          </a:bodyPr>
          <a:p>
            <a:r>
              <a:rPr lang="zh-CN" altLang="en-US" sz="2400" b="1">
                <a:solidFill>
                  <a:schemeClr val="accent3">
                    <a:lumMod val="50000"/>
                  </a:schemeClr>
                </a:solidFill>
                <a:latin typeface="楷体" panose="02010609060101010101" charset="-122"/>
                <a:ea typeface="楷体" panose="02010609060101010101" charset="-122"/>
              </a:rPr>
              <a:t>步骤三</a:t>
            </a:r>
            <a:endParaRPr lang="zh-CN" altLang="en-US" sz="2400" b="1">
              <a:solidFill>
                <a:schemeClr val="accent3">
                  <a:lumMod val="50000"/>
                </a:schemeClr>
              </a:solidFill>
              <a:latin typeface="楷体" panose="02010609060101010101" charset="-122"/>
              <a:ea typeface="楷体" panose="02010609060101010101" charset="-122"/>
            </a:endParaRPr>
          </a:p>
          <a:p>
            <a:pPr indent="0"/>
            <a:r>
              <a:rPr lang="zh-CN" altLang="en-US" sz="2000" dirty="0">
                <a:solidFill>
                  <a:schemeClr val="bg2">
                    <a:lumMod val="25000"/>
                  </a:schemeClr>
                </a:solidFill>
                <a:latin typeface="+mj-ea"/>
                <a:ea typeface="楷体" panose="02010609060101010101" charset="-122"/>
                <a:cs typeface="+mj-ea"/>
                <a:sym typeface="+mn-ea"/>
              </a:rPr>
              <a:t>投影将被映射到单独的图像并被进一步分割成两个。</a:t>
            </a:r>
            <a:endParaRPr lang="zh-CN" altLang="en-US" sz="2000" b="1" dirty="0">
              <a:solidFill>
                <a:schemeClr val="bg2">
                  <a:lumMod val="25000"/>
                </a:schemeClr>
              </a:solidFill>
              <a:latin typeface="楷体" panose="02010609060101010101" charset="-122"/>
              <a:ea typeface="楷体" panose="02010609060101010101" charset="-122"/>
              <a:cs typeface="+mn-ea"/>
              <a:sym typeface="+mn-lt"/>
            </a:endParaRPr>
          </a:p>
        </p:txBody>
      </p:sp>
      <p:grpSp>
        <p:nvGrpSpPr>
          <p:cNvPr id="8" name="组合 12"/>
          <p:cNvGrpSpPr/>
          <p:nvPr/>
        </p:nvGrpSpPr>
        <p:grpSpPr>
          <a:xfrm>
            <a:off x="6264544" y="1024890"/>
            <a:ext cx="4375150" cy="5871845"/>
            <a:chOff x="3074" y="6004"/>
            <a:chExt cx="5802" cy="9247"/>
          </a:xfrm>
        </p:grpSpPr>
        <p:pic>
          <p:nvPicPr>
            <p:cNvPr id="14" name="图片 11" descr="c8a652b2a20a5ea2a6ca9396bc284954"/>
            <p:cNvPicPr>
              <a:picLocks noChangeAspect="1"/>
            </p:cNvPicPr>
            <p:nvPr/>
          </p:nvPicPr>
          <p:blipFill>
            <a:blip r:embed="rId6"/>
            <a:srcRect l="8260" t="54675" r="63423" b="2194"/>
            <a:stretch>
              <a:fillRect/>
            </a:stretch>
          </p:blipFill>
          <p:spPr>
            <a:xfrm rot="5400000">
              <a:off x="1351" y="7726"/>
              <a:ext cx="9247" cy="5802"/>
            </a:xfrm>
            <a:prstGeom prst="rect">
              <a:avLst/>
            </a:prstGeom>
          </p:spPr>
        </p:pic>
        <p:sp>
          <p:nvSpPr>
            <p:cNvPr id="15" name="文本框 8"/>
            <p:cNvSpPr txBox="1"/>
            <p:nvPr/>
          </p:nvSpPr>
          <p:spPr>
            <a:xfrm>
              <a:off x="3549" y="8389"/>
              <a:ext cx="4853" cy="4021"/>
            </a:xfrm>
            <a:prstGeom prst="rect">
              <a:avLst/>
            </a:prstGeom>
            <a:noFill/>
          </p:spPr>
          <p:txBody>
            <a:bodyPr wrap="square" rtlCol="0">
              <a:spAutoFit/>
            </a:bodyPr>
            <a:p>
              <a:endParaRPr lang="zh-CN" altLang="en-US" sz="2000" b="1">
                <a:solidFill>
                  <a:schemeClr val="accent3">
                    <a:lumMod val="50000"/>
                  </a:schemeClr>
                </a:solidFill>
                <a:latin typeface="楷体" panose="02010609060101010101" charset="-122"/>
                <a:ea typeface="楷体" panose="02010609060101010101" charset="-122"/>
              </a:endParaRPr>
            </a:p>
            <a:p>
              <a:pPr indent="0"/>
              <a:r>
                <a:rPr lang="zh-CN" altLang="en-US" sz="2000" dirty="0">
                  <a:solidFill>
                    <a:schemeClr val="bg2">
                      <a:lumMod val="25000"/>
                    </a:schemeClr>
                  </a:solidFill>
                  <a:latin typeface="+mj-ea"/>
                  <a:ea typeface="楷体" panose="02010609060101010101" charset="-122"/>
                  <a:cs typeface="+mj-ea"/>
                  <a:sym typeface="+mn-ea"/>
                </a:rPr>
                <a:t>通过这种方式，将信号信息编码到图像中并作为算法后续过程的输入。</a:t>
              </a:r>
              <a:endParaRPr lang="zh-CN" altLang="en-US" sz="2000" dirty="0">
                <a:solidFill>
                  <a:schemeClr val="bg2">
                    <a:lumMod val="25000"/>
                  </a:schemeClr>
                </a:solidFill>
                <a:latin typeface="+mj-ea"/>
                <a:ea typeface="楷体" panose="02010609060101010101" charset="-122"/>
                <a:cs typeface="+mj-ea"/>
              </a:endParaRPr>
            </a:p>
            <a:p>
              <a:pPr indent="0"/>
              <a:r>
                <a:rPr lang="zh-CN" altLang="en-US" sz="2000" dirty="0">
                  <a:solidFill>
                    <a:schemeClr val="bg2">
                      <a:lumMod val="25000"/>
                    </a:schemeClr>
                  </a:solidFill>
                  <a:latin typeface="+mj-ea"/>
                  <a:ea typeface="楷体" panose="02010609060101010101" charset="-122"/>
                  <a:cs typeface="+mj-ea"/>
                  <a:sym typeface="+mn-ea"/>
                </a:rPr>
                <a:t>与传统的卡尔曼方法的区别在于，由于每个事例只产生一个轨道，该算法无需进一步进行轨道命中值的拟合</a:t>
              </a:r>
              <a:endParaRPr lang="zh-CN" altLang="en-US" sz="2000" b="1" dirty="0">
                <a:solidFill>
                  <a:schemeClr val="bg2">
                    <a:lumMod val="25000"/>
                  </a:schemeClr>
                </a:solidFill>
                <a:latin typeface="楷体" panose="02010609060101010101" charset="-122"/>
                <a:ea typeface="楷体" panose="02010609060101010101" charset="-122"/>
                <a:cs typeface="+mn-ea"/>
                <a:sym typeface="+mn-lt"/>
              </a:endParaRPr>
            </a:p>
          </p:txBody>
        </p:sp>
      </p:grpSp>
    </p:spTree>
    <p:custDataLst>
      <p:tags r:id="rId7"/>
    </p:custDataLst>
  </p:cSld>
  <p:clrMapOvr>
    <a:masterClrMapping/>
  </p:clrMapOvr>
  <p:transition advTm="2624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5630"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425831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实验结果</a:t>
              </a:r>
              <a:endParaRPr lang="zh-CN" altLang="en-US" sz="4000">
                <a:solidFill>
                  <a:schemeClr val="bg1"/>
                </a:solidFill>
                <a:latin typeface="楷体" panose="02010609060101010101" charset="-122"/>
                <a:ea typeface="楷体" panose="02010609060101010101" charset="-122"/>
                <a:sym typeface="+mn-ea"/>
              </a:endParaRPr>
            </a:p>
          </p:txBody>
        </p:sp>
      </p:grpSp>
      <p:sp>
        <p:nvSpPr>
          <p:cNvPr id="10" name="文本框 9"/>
          <p:cNvSpPr txBox="1"/>
          <p:nvPr/>
        </p:nvSpPr>
        <p:spPr>
          <a:xfrm>
            <a:off x="1606550" y="5634355"/>
            <a:ext cx="8690610" cy="891540"/>
          </a:xfrm>
          <a:prstGeom prst="rect">
            <a:avLst/>
          </a:prstGeom>
          <a:noFill/>
        </p:spPr>
        <p:txBody>
          <a:bodyPr wrap="square" rtlCol="0">
            <a:spAutoFit/>
          </a:bodyPr>
          <a:p>
            <a:pPr algn="l">
              <a:buNone/>
            </a:pPr>
            <a:r>
              <a:rPr lang="zh-CN" altLang="en-US" sz="2000" dirty="0">
                <a:solidFill>
                  <a:schemeClr val="bg2">
                    <a:lumMod val="25000"/>
                  </a:schemeClr>
                </a:solidFill>
                <a:latin typeface="+mj-ea"/>
                <a:ea typeface="楷体" panose="02010609060101010101" charset="-122"/>
                <a:cs typeface="+mj-ea"/>
              </a:rPr>
              <a:t>结合径迹重建和选择效率进行算法性能评估，可看出，本文提出的CNN算法有效地提高了解决轨迹重建和识别问题的效率。</a:t>
            </a:r>
            <a:endParaRPr lang="zh-CN" altLang="en-US" sz="2000" dirty="0">
              <a:solidFill>
                <a:schemeClr val="bg2">
                  <a:lumMod val="25000"/>
                </a:schemeClr>
              </a:solidFill>
              <a:latin typeface="+mj-ea"/>
              <a:ea typeface="楷体" panose="02010609060101010101" charset="-122"/>
              <a:cs typeface="+mj-ea"/>
            </a:endParaRPr>
          </a:p>
          <a:p>
            <a:pPr indent="0"/>
            <a:endParaRPr sz="1200">
              <a:solidFill>
                <a:srgbClr val="000000"/>
              </a:solidFill>
              <a:latin typeface="SimSun" charset="0"/>
              <a:cs typeface="SimSun" charset="0"/>
            </a:endParaRPr>
          </a:p>
        </p:txBody>
      </p:sp>
      <p:pic>
        <p:nvPicPr>
          <p:cNvPr id="8" name="Picture 7"/>
          <p:cNvPicPr>
            <a:picLocks noChangeAspect="1"/>
          </p:cNvPicPr>
          <p:nvPr/>
        </p:nvPicPr>
        <p:blipFill>
          <a:blip r:embed="rId6"/>
          <a:srcRect b="49110"/>
          <a:stretch>
            <a:fillRect/>
          </a:stretch>
        </p:blipFill>
        <p:spPr>
          <a:xfrm>
            <a:off x="1301750" y="1828800"/>
            <a:ext cx="4429760" cy="3091815"/>
          </a:xfrm>
          <a:prstGeom prst="rect">
            <a:avLst/>
          </a:prstGeom>
        </p:spPr>
      </p:pic>
      <p:sp>
        <p:nvSpPr>
          <p:cNvPr id="11" name="Text Box 10"/>
          <p:cNvSpPr txBox="1"/>
          <p:nvPr/>
        </p:nvSpPr>
        <p:spPr>
          <a:xfrm>
            <a:off x="3237230" y="5123180"/>
            <a:ext cx="5429250" cy="368300"/>
          </a:xfrm>
          <a:prstGeom prst="rect">
            <a:avLst/>
          </a:prstGeom>
          <a:noFill/>
        </p:spPr>
        <p:txBody>
          <a:bodyPr wrap="none" rtlCol="0" anchor="t">
            <a:spAutoFit/>
          </a:bodyPr>
          <a:p>
            <a:pPr marL="0" indent="0" algn="l"/>
            <a:r>
              <a:rPr lang="zh-CN" altLang="en-US" dirty="0">
                <a:solidFill>
                  <a:schemeClr val="bg2">
                    <a:lumMod val="25000"/>
                  </a:schemeClr>
                </a:solidFill>
                <a:latin typeface="+mj-ea"/>
                <a:ea typeface="楷体" panose="02010609060101010101" charset="-122"/>
                <a:cs typeface="+mj-ea"/>
                <a:sym typeface="+mn-ea"/>
              </a:rPr>
              <a:t>图</a:t>
            </a:r>
            <a:r>
              <a:rPr lang="en-US" altLang="zh-CN" dirty="0">
                <a:solidFill>
                  <a:schemeClr val="bg2">
                    <a:lumMod val="25000"/>
                  </a:schemeClr>
                </a:solidFill>
                <a:latin typeface="+mj-ea"/>
                <a:ea typeface="楷体" panose="02010609060101010101" charset="-122"/>
                <a:cs typeface="+mj-ea"/>
                <a:sym typeface="+mn-ea"/>
              </a:rPr>
              <a:t>9</a:t>
            </a:r>
            <a:r>
              <a:rPr lang="zh-CN" altLang="en-US" dirty="0">
                <a:solidFill>
                  <a:schemeClr val="bg2">
                    <a:lumMod val="25000"/>
                  </a:schemeClr>
                </a:solidFill>
                <a:latin typeface="+mj-ea"/>
                <a:ea typeface="楷体" panose="02010609060101010101" charset="-122"/>
                <a:cs typeface="+mj-ea"/>
                <a:sym typeface="+mn-ea"/>
              </a:rPr>
              <a:t> 本文提出的算法与两种传统算法的性能对比结果</a:t>
            </a:r>
            <a:endParaRPr lang="zh-CN" altLang="en-US" dirty="0">
              <a:solidFill>
                <a:schemeClr val="bg2">
                  <a:lumMod val="25000"/>
                </a:schemeClr>
              </a:solidFill>
              <a:latin typeface="+mj-ea"/>
              <a:ea typeface="楷体" panose="02010609060101010101" charset="-122"/>
              <a:cs typeface="+mj-ea"/>
              <a:sym typeface="+mn-ea"/>
            </a:endParaRPr>
          </a:p>
        </p:txBody>
      </p:sp>
      <p:pic>
        <p:nvPicPr>
          <p:cNvPr id="12" name="Picture 11"/>
          <p:cNvPicPr>
            <a:picLocks noChangeAspect="1"/>
          </p:cNvPicPr>
          <p:nvPr/>
        </p:nvPicPr>
        <p:blipFill>
          <a:blip r:embed="rId6"/>
          <a:srcRect t="51407"/>
          <a:stretch>
            <a:fillRect/>
          </a:stretch>
        </p:blipFill>
        <p:spPr>
          <a:xfrm>
            <a:off x="5731510" y="1828165"/>
            <a:ext cx="4639945" cy="3092450"/>
          </a:xfrm>
          <a:prstGeom prst="rect">
            <a:avLst/>
          </a:prstGeom>
        </p:spPr>
      </p:pic>
    </p:spTree>
    <p:custDataLst>
      <p:tags r:id="rId7"/>
    </p:custDataLst>
  </p:cSld>
  <p:clrMapOvr>
    <a:overrideClrMapping bg1="lt1" tx1="dk1" bg2="lt2" tx2="dk2" accent1="accent1" accent2="accent2" accent3="accent3" accent4="accent4" accent5="accent5" accent6="accent6" hlink="hlink" folHlink="folHlink"/>
  </p:clrMapOvr>
  <p:transition advTm="726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3400425" cy="1061085"/>
            <a:chOff x="10771" y="1335"/>
            <a:chExt cx="694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79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总结和讨论</a:t>
              </a:r>
              <a:endParaRPr lang="zh-CN" altLang="en-US" sz="4000">
                <a:solidFill>
                  <a:schemeClr val="bg1"/>
                </a:solidFill>
                <a:latin typeface="楷体" panose="02010609060101010101" charset="-122"/>
                <a:ea typeface="楷体" panose="02010609060101010101" charset="-122"/>
                <a:sym typeface="+mn-ea"/>
              </a:endParaRPr>
            </a:p>
          </p:txBody>
        </p:sp>
      </p:grpSp>
      <p:pic>
        <p:nvPicPr>
          <p:cNvPr id="8" name="图片 7" descr="绿色叶子藤蔓边框【三元素 为设计而生 3png.com】"/>
          <p:cNvPicPr>
            <a:picLocks noChangeAspect="1"/>
          </p:cNvPicPr>
          <p:nvPr/>
        </p:nvPicPr>
        <p:blipFill>
          <a:blip r:embed="rId6"/>
          <a:stretch>
            <a:fillRect/>
          </a:stretch>
        </p:blipFill>
        <p:spPr>
          <a:xfrm>
            <a:off x="1567815" y="711835"/>
            <a:ext cx="6350000" cy="6350000"/>
          </a:xfrm>
          <a:prstGeom prst="rect">
            <a:avLst/>
          </a:prstGeom>
        </p:spPr>
      </p:pic>
      <p:sp>
        <p:nvSpPr>
          <p:cNvPr id="9" name="文本框 8"/>
          <p:cNvSpPr txBox="1"/>
          <p:nvPr/>
        </p:nvSpPr>
        <p:spPr>
          <a:xfrm>
            <a:off x="1122680" y="2357120"/>
            <a:ext cx="3500755" cy="2614930"/>
          </a:xfrm>
          <a:prstGeom prst="rect">
            <a:avLst/>
          </a:prstGeom>
          <a:noFill/>
        </p:spPr>
        <p:txBody>
          <a:bodyPr wrap="square" rtlCol="0">
            <a:spAutoFit/>
          </a:bodyPr>
          <a:p>
            <a:endParaRPr lang="zh-CN" altLang="en-US" sz="2400" b="1">
              <a:solidFill>
                <a:schemeClr val="accent3">
                  <a:lumMod val="50000"/>
                </a:schemeClr>
              </a:solidFill>
              <a:latin typeface="楷体" panose="02010609060101010101" charset="-122"/>
              <a:ea typeface="楷体" panose="02010609060101010101" charset="-122"/>
            </a:endParaRPr>
          </a:p>
          <a:p>
            <a:r>
              <a:rPr lang="zh-CN" altLang="en-US" sz="2000" dirty="0">
                <a:solidFill>
                  <a:schemeClr val="bg2">
                    <a:lumMod val="25000"/>
                  </a:schemeClr>
                </a:solidFill>
                <a:latin typeface="+mj-ea"/>
                <a:ea typeface="楷体" panose="02010609060101010101" charset="-122"/>
                <a:cs typeface="+mj-ea"/>
                <a:sym typeface="+mn-ea"/>
              </a:rPr>
              <a:t>2.粒子径迹重建是进行</a:t>
            </a:r>
            <a:r>
              <a:rPr lang="en-US" altLang="zh-CN" sz="2000" dirty="0">
                <a:solidFill>
                  <a:schemeClr val="bg2">
                    <a:lumMod val="25000"/>
                  </a:schemeClr>
                </a:solidFill>
                <a:latin typeface="+mj-ea"/>
                <a:ea typeface="楷体" panose="02010609060101010101" charset="-122"/>
                <a:cs typeface="+mj-ea"/>
                <a:sym typeface="+mn-ea"/>
              </a:rPr>
              <a:t>宇宙射线</a:t>
            </a:r>
            <a:r>
              <a:rPr lang="zh-CN" altLang="en-US" sz="2000" dirty="0">
                <a:solidFill>
                  <a:schemeClr val="bg2">
                    <a:lumMod val="25000"/>
                  </a:schemeClr>
                </a:solidFill>
                <a:latin typeface="+mj-ea"/>
                <a:ea typeface="楷体" panose="02010609060101010101" charset="-122"/>
                <a:cs typeface="+mj-ea"/>
                <a:sym typeface="+mn-ea"/>
              </a:rPr>
              <a:t>的直接测量扩展到PeV的关键挑战之一。本研究基于深度学习，</a:t>
            </a:r>
            <a:r>
              <a:rPr lang="en-US" altLang="zh-CN" sz="2000" dirty="0">
                <a:solidFill>
                  <a:schemeClr val="bg2">
                    <a:lumMod val="25000"/>
                  </a:schemeClr>
                </a:solidFill>
                <a:latin typeface="+mj-ea"/>
                <a:ea typeface="楷体" panose="02010609060101010101" charset="-122"/>
                <a:cs typeface="+mj-ea"/>
                <a:sym typeface="+mn-ea"/>
              </a:rPr>
              <a:t>特别是卷积神经网络（CNN）</a:t>
            </a:r>
            <a:r>
              <a:rPr lang="zh-CN" altLang="en-US" sz="2000" dirty="0">
                <a:solidFill>
                  <a:schemeClr val="bg2">
                    <a:lumMod val="25000"/>
                  </a:schemeClr>
                </a:solidFill>
                <a:latin typeface="+mj-ea"/>
                <a:ea typeface="楷体" panose="02010609060101010101" charset="-122"/>
                <a:cs typeface="+mj-ea"/>
                <a:sym typeface="+mn-ea"/>
              </a:rPr>
              <a:t>，提出了解决该问题的新范式。</a:t>
            </a:r>
            <a:endParaRPr lang="en-US" altLang="zh-CN" sz="2000" dirty="0">
              <a:solidFill>
                <a:schemeClr val="bg2">
                  <a:lumMod val="25000"/>
                </a:schemeClr>
              </a:solidFill>
              <a:latin typeface="+mj-ea"/>
              <a:ea typeface="楷体" panose="02010609060101010101" charset="-122"/>
              <a:cs typeface="+mj-ea"/>
              <a:sym typeface="+mn-ea"/>
            </a:endParaRPr>
          </a:p>
          <a:p>
            <a:endParaRPr lang="zh-CN" altLang="en-US" sz="2000" b="1" dirty="0">
              <a:solidFill>
                <a:schemeClr val="bg2">
                  <a:lumMod val="25000"/>
                </a:schemeClr>
              </a:solidFill>
              <a:latin typeface="楷体" panose="02010609060101010101" charset="-122"/>
              <a:ea typeface="楷体" panose="02010609060101010101" charset="-122"/>
              <a:cs typeface="+mn-ea"/>
              <a:sym typeface="+mn-lt"/>
            </a:endParaRPr>
          </a:p>
        </p:txBody>
      </p:sp>
      <p:sp>
        <p:nvSpPr>
          <p:cNvPr id="10" name="文本框 9"/>
          <p:cNvSpPr txBox="1"/>
          <p:nvPr/>
        </p:nvSpPr>
        <p:spPr>
          <a:xfrm>
            <a:off x="6460490" y="1115060"/>
            <a:ext cx="4328160" cy="1999615"/>
          </a:xfrm>
          <a:prstGeom prst="rect">
            <a:avLst/>
          </a:prstGeom>
          <a:noFill/>
        </p:spPr>
        <p:txBody>
          <a:bodyPr wrap="square" rtlCol="0">
            <a:spAutoFit/>
          </a:bodyPr>
          <a:p>
            <a:endParaRPr lang="zh-CN" altLang="en-US" sz="2400" b="1">
              <a:solidFill>
                <a:schemeClr val="accent3">
                  <a:lumMod val="50000"/>
                </a:schemeClr>
              </a:solidFill>
              <a:latin typeface="楷体" panose="02010609060101010101" charset="-122"/>
              <a:ea typeface="楷体" panose="02010609060101010101" charset="-122"/>
            </a:endParaRPr>
          </a:p>
          <a:p>
            <a:pPr marL="0" indent="0" algn="l"/>
            <a:r>
              <a:rPr lang="zh-CN" altLang="en-US" sz="2000" dirty="0">
                <a:solidFill>
                  <a:schemeClr val="bg2">
                    <a:lumMod val="25000"/>
                  </a:schemeClr>
                </a:solidFill>
                <a:latin typeface="+mj-ea"/>
                <a:ea typeface="楷体" panose="02010609060101010101" charset="-122"/>
                <a:cs typeface="+mj-ea"/>
                <a:sym typeface="+mn-ea"/>
              </a:rPr>
              <a:t>1.实验的误差主要归因于最低能量下轨道选择的不确定性和最高能量下背景估计的不确定性，</a:t>
            </a:r>
            <a:r>
              <a:rPr lang="en-US" altLang="zh-CN" sz="2000" dirty="0">
                <a:solidFill>
                  <a:schemeClr val="bg2">
                    <a:lumMod val="25000"/>
                  </a:schemeClr>
                </a:solidFill>
                <a:latin typeface="+mj-ea"/>
                <a:ea typeface="楷体" panose="02010609060101010101" charset="-122"/>
                <a:cs typeface="+mj-ea"/>
                <a:sym typeface="+mn-ea"/>
              </a:rPr>
              <a:t>保守估计</a:t>
            </a:r>
            <a:r>
              <a:rPr lang="zh-CN" altLang="en-US" sz="2000" dirty="0">
                <a:solidFill>
                  <a:schemeClr val="bg2">
                    <a:lumMod val="25000"/>
                  </a:schemeClr>
                </a:solidFill>
                <a:latin typeface="+mj-ea"/>
                <a:ea typeface="楷体" panose="02010609060101010101" charset="-122"/>
                <a:cs typeface="+mj-ea"/>
                <a:sym typeface="+mn-ea"/>
              </a:rPr>
              <a:t>本研究提出的CNN算法</a:t>
            </a:r>
            <a:r>
              <a:rPr lang="en-US" altLang="zh-CN" sz="2000" dirty="0">
                <a:solidFill>
                  <a:schemeClr val="bg2">
                    <a:lumMod val="25000"/>
                  </a:schemeClr>
                </a:solidFill>
                <a:latin typeface="+mj-ea"/>
                <a:ea typeface="楷体" panose="02010609060101010101" charset="-122"/>
                <a:cs typeface="+mj-ea"/>
                <a:sym typeface="+mn-ea"/>
              </a:rPr>
              <a:t>的系统不确定性不超过1-2%。</a:t>
            </a:r>
            <a:endParaRPr lang="zh-CN" altLang="en-US" sz="2000" dirty="0">
              <a:solidFill>
                <a:schemeClr val="bg2">
                  <a:lumMod val="25000"/>
                </a:schemeClr>
              </a:solidFill>
              <a:latin typeface="+mj-ea"/>
              <a:ea typeface="楷体" panose="02010609060101010101" charset="-122"/>
              <a:cs typeface="+mj-ea"/>
              <a:sym typeface="+mn-lt"/>
            </a:endParaRPr>
          </a:p>
        </p:txBody>
      </p:sp>
      <p:sp>
        <p:nvSpPr>
          <p:cNvPr id="11" name="文本框 10"/>
          <p:cNvSpPr txBox="1"/>
          <p:nvPr/>
        </p:nvSpPr>
        <p:spPr>
          <a:xfrm>
            <a:off x="6840855" y="3638550"/>
            <a:ext cx="3947795" cy="2306955"/>
          </a:xfrm>
          <a:prstGeom prst="rect">
            <a:avLst/>
          </a:prstGeom>
          <a:noFill/>
        </p:spPr>
        <p:txBody>
          <a:bodyPr wrap="square" rtlCol="0">
            <a:spAutoFit/>
          </a:bodyPr>
          <a:p>
            <a:endParaRPr lang="zh-CN" altLang="en-US" sz="2400" b="1">
              <a:solidFill>
                <a:schemeClr val="accent3">
                  <a:lumMod val="50000"/>
                </a:schemeClr>
              </a:solidFill>
              <a:latin typeface="楷体" panose="02010609060101010101" charset="-122"/>
              <a:ea typeface="楷体" panose="02010609060101010101" charset="-122"/>
            </a:endParaRPr>
          </a:p>
          <a:p>
            <a:pPr marL="0" indent="0" algn="l"/>
            <a:r>
              <a:rPr lang="zh-CN" altLang="en-US" sz="2000" dirty="0">
                <a:solidFill>
                  <a:schemeClr val="bg2">
                    <a:lumMod val="25000"/>
                  </a:schemeClr>
                </a:solidFill>
                <a:latin typeface="+mj-ea"/>
                <a:ea typeface="楷体" panose="02010609060101010101" charset="-122"/>
                <a:cs typeface="+mj-ea"/>
                <a:sym typeface="+mn-ea"/>
              </a:rPr>
              <a:t>3.目前已经对质子和氦的</a:t>
            </a:r>
            <a:r>
              <a:rPr lang="en-US" altLang="zh-CN" sz="2000" dirty="0">
                <a:solidFill>
                  <a:schemeClr val="bg2">
                    <a:lumMod val="25000"/>
                  </a:schemeClr>
                </a:solidFill>
                <a:latin typeface="+mj-ea"/>
                <a:ea typeface="楷体" panose="02010609060101010101" charset="-122"/>
                <a:cs typeface="+mj-ea"/>
                <a:sym typeface="+mn-ea"/>
              </a:rPr>
              <a:t>选择算法进行了基准测试</a:t>
            </a:r>
            <a:r>
              <a:rPr lang="zh-CN" altLang="en-US" sz="2000" dirty="0">
                <a:solidFill>
                  <a:schemeClr val="bg2">
                    <a:lumMod val="25000"/>
                  </a:schemeClr>
                </a:solidFill>
                <a:latin typeface="+mj-ea"/>
                <a:ea typeface="楷体" panose="02010609060101010101" charset="-122"/>
                <a:cs typeface="+mj-ea"/>
                <a:sym typeface="+mn-ea"/>
              </a:rPr>
              <a:t>，结果表明该算法具有极高的准确率</a:t>
            </a:r>
            <a:r>
              <a:rPr lang="en-US" altLang="zh-CN" sz="2000" dirty="0">
                <a:solidFill>
                  <a:schemeClr val="bg2">
                    <a:lumMod val="25000"/>
                  </a:schemeClr>
                </a:solidFill>
                <a:latin typeface="+mj-ea"/>
                <a:ea typeface="楷体" panose="02010609060101010101" charset="-122"/>
                <a:cs typeface="+mj-ea"/>
                <a:sym typeface="+mn-ea"/>
              </a:rPr>
              <a:t>，</a:t>
            </a:r>
            <a:r>
              <a:rPr lang="zh-CN" altLang="en-US" sz="2000" dirty="0">
                <a:solidFill>
                  <a:schemeClr val="bg2">
                    <a:lumMod val="25000"/>
                  </a:schemeClr>
                </a:solidFill>
                <a:latin typeface="+mj-ea"/>
                <a:ea typeface="楷体" panose="02010609060101010101" charset="-122"/>
                <a:cs typeface="+mj-ea"/>
                <a:sym typeface="+mn-ea"/>
              </a:rPr>
              <a:t>基于DAMPE数据可到达的能量范围</a:t>
            </a:r>
            <a:r>
              <a:rPr lang="en-US" altLang="zh-CN" sz="2000" dirty="0">
                <a:solidFill>
                  <a:schemeClr val="bg2">
                    <a:lumMod val="25000"/>
                  </a:schemeClr>
                </a:solidFill>
                <a:latin typeface="+mj-ea"/>
                <a:ea typeface="楷体" panose="02010609060101010101" charset="-122"/>
                <a:cs typeface="+mj-ea"/>
                <a:sym typeface="+mn-ea"/>
              </a:rPr>
              <a:t>内约为98%。同时，电荷识别的不准确性很低，</a:t>
            </a:r>
            <a:r>
              <a:rPr lang="zh-CN" altLang="en-US" sz="2000" dirty="0">
                <a:solidFill>
                  <a:schemeClr val="bg2">
                    <a:lumMod val="25000"/>
                  </a:schemeClr>
                </a:solidFill>
                <a:latin typeface="+mj-ea"/>
                <a:ea typeface="楷体" panose="02010609060101010101" charset="-122"/>
                <a:cs typeface="+mj-ea"/>
                <a:sym typeface="+mn-ea"/>
              </a:rPr>
              <a:t>只有1-2%。</a:t>
            </a:r>
            <a:endParaRPr lang="zh-CN" altLang="en-US" sz="2000" dirty="0">
              <a:solidFill>
                <a:schemeClr val="bg2">
                  <a:lumMod val="25000"/>
                </a:schemeClr>
              </a:solidFill>
              <a:latin typeface="+mj-ea"/>
              <a:ea typeface="楷体" panose="02010609060101010101" charset="-122"/>
              <a:cs typeface="+mj-ea"/>
              <a:sym typeface="+mn-lt"/>
            </a:endParaRPr>
          </a:p>
        </p:txBody>
      </p:sp>
    </p:spTree>
    <p:custDataLst>
      <p:tags r:id="rId7"/>
    </p:custDataLst>
  </p:cSld>
  <p:clrMapOvr>
    <a:masterClrMapping/>
  </p:clrMapOvr>
  <p:transition advTm="1820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33400" y="455295"/>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rot="5400000">
            <a:off x="9029700" y="33782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flipH="1">
            <a:off x="7619365" y="0"/>
            <a:ext cx="2609850" cy="2105660"/>
          </a:xfrm>
          <a:prstGeom prst="rect">
            <a:avLst/>
          </a:prstGeom>
        </p:spPr>
      </p:pic>
      <p:grpSp>
        <p:nvGrpSpPr>
          <p:cNvPr id="6" name="组合 5"/>
          <p:cNvGrpSpPr/>
          <p:nvPr/>
        </p:nvGrpSpPr>
        <p:grpSpPr>
          <a:xfrm>
            <a:off x="3952240" y="294005"/>
            <a:ext cx="258064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未来展望</a:t>
              </a:r>
              <a:endParaRPr lang="zh-CN" altLang="en-US" sz="4000">
                <a:solidFill>
                  <a:schemeClr val="bg1"/>
                </a:solidFill>
                <a:latin typeface="楷体" panose="02010609060101010101" charset="-122"/>
                <a:ea typeface="楷体" panose="02010609060101010101" charset="-122"/>
                <a:sym typeface="+mn-ea"/>
              </a:endParaRPr>
            </a:p>
          </p:txBody>
        </p:sp>
      </p:grpSp>
      <p:sp>
        <p:nvSpPr>
          <p:cNvPr id="11" name="文本框 10"/>
          <p:cNvSpPr txBox="1"/>
          <p:nvPr/>
        </p:nvSpPr>
        <p:spPr>
          <a:xfrm>
            <a:off x="1345565" y="1888490"/>
            <a:ext cx="9088120" cy="1383665"/>
          </a:xfrm>
          <a:prstGeom prst="rect">
            <a:avLst/>
          </a:prstGeom>
          <a:noFill/>
        </p:spPr>
        <p:txBody>
          <a:bodyPr wrap="square" rtlCol="0">
            <a:spAutoFit/>
          </a:bodyPr>
          <a:p>
            <a:endParaRPr lang="zh-CN" altLang="en-US" sz="2400" b="1">
              <a:solidFill>
                <a:schemeClr val="accent3">
                  <a:lumMod val="50000"/>
                </a:schemeClr>
              </a:solidFill>
              <a:latin typeface="楷体" panose="02010609060101010101" charset="-122"/>
              <a:ea typeface="楷体" panose="02010609060101010101" charset="-122"/>
            </a:endParaRPr>
          </a:p>
          <a:p>
            <a:pPr marL="0" algn="l">
              <a:buNone/>
            </a:pPr>
            <a:r>
              <a:rPr lang="zh-CN" altLang="en-US" sz="2000" dirty="0">
                <a:solidFill>
                  <a:schemeClr val="bg2">
                    <a:lumMod val="25000"/>
                  </a:schemeClr>
                </a:solidFill>
                <a:latin typeface="+mj-ea"/>
                <a:ea typeface="楷体" panose="02010609060101010101" charset="-122"/>
                <a:cs typeface="+mj-ea"/>
                <a:sym typeface="+mn-ea"/>
              </a:rPr>
              <a:t>1.虽然算法的设计是基于DAMPE，但其</a:t>
            </a:r>
            <a:r>
              <a:rPr lang="en-US" altLang="zh-CN" sz="2000" dirty="0">
                <a:solidFill>
                  <a:schemeClr val="bg2">
                    <a:lumMod val="25000"/>
                  </a:schemeClr>
                </a:solidFill>
                <a:latin typeface="+mj-ea"/>
                <a:ea typeface="楷体" panose="02010609060101010101" charset="-122"/>
                <a:cs typeface="+mj-ea"/>
                <a:sym typeface="+mn-ea"/>
              </a:rPr>
              <a:t>同样适用于下一代实验，如HERD。</a:t>
            </a:r>
            <a:endParaRPr lang="zh-CN" altLang="en-US" sz="2000" b="0" dirty="0">
              <a:solidFill>
                <a:schemeClr val="bg2">
                  <a:lumMod val="25000"/>
                </a:schemeClr>
              </a:solidFill>
              <a:latin typeface="+mj-ea"/>
              <a:ea typeface="楷体" panose="02010609060101010101" charset="-122"/>
              <a:cs typeface="+mj-ea"/>
            </a:endParaRPr>
          </a:p>
          <a:p>
            <a:pPr marL="0" algn="l">
              <a:buNone/>
            </a:pPr>
            <a:r>
              <a:rPr lang="zh-CN" altLang="en-US" sz="2000" dirty="0">
                <a:solidFill>
                  <a:schemeClr val="bg2">
                    <a:lumMod val="25000"/>
                  </a:schemeClr>
                </a:solidFill>
                <a:latin typeface="+mj-ea"/>
                <a:ea typeface="楷体" panose="02010609060101010101" charset="-122"/>
                <a:cs typeface="+mj-ea"/>
                <a:sym typeface="+mn-ea"/>
              </a:rPr>
              <a:t>HERD的目标是实现比DAMPE更高能量的宇宙射线测量，而概述的CNN方法是一个可信的潜在解决方案</a:t>
            </a:r>
            <a:r>
              <a:rPr lang="en-US" altLang="zh-CN" sz="2000" dirty="0">
                <a:solidFill>
                  <a:schemeClr val="bg2">
                    <a:lumMod val="25000"/>
                  </a:schemeClr>
                </a:solidFill>
                <a:latin typeface="+mj-ea"/>
                <a:ea typeface="楷体" panose="02010609060101010101" charset="-122"/>
                <a:cs typeface="+mj-ea"/>
                <a:sym typeface="+mn-ea"/>
              </a:rPr>
              <a:t>。</a:t>
            </a:r>
            <a:endParaRPr lang="zh-CN" altLang="en-US" sz="2000" b="1" dirty="0">
              <a:solidFill>
                <a:schemeClr val="bg2">
                  <a:lumMod val="25000"/>
                </a:schemeClr>
              </a:solidFill>
              <a:latin typeface="楷体" panose="02010609060101010101" charset="-122"/>
              <a:ea typeface="楷体" panose="02010609060101010101" charset="-122"/>
              <a:cs typeface="+mn-ea"/>
              <a:sym typeface="+mn-lt"/>
            </a:endParaRPr>
          </a:p>
        </p:txBody>
      </p:sp>
      <p:sp>
        <p:nvSpPr>
          <p:cNvPr id="13" name="文本框 12"/>
          <p:cNvSpPr txBox="1"/>
          <p:nvPr/>
        </p:nvSpPr>
        <p:spPr>
          <a:xfrm>
            <a:off x="1354455" y="4351020"/>
            <a:ext cx="9344660" cy="1383665"/>
          </a:xfrm>
          <a:prstGeom prst="rect">
            <a:avLst/>
          </a:prstGeom>
          <a:noFill/>
        </p:spPr>
        <p:txBody>
          <a:bodyPr wrap="square" rtlCol="0">
            <a:spAutoFit/>
          </a:bodyPr>
          <a:p>
            <a:endParaRPr lang="zh-CN" altLang="en-US" sz="2400" b="1">
              <a:solidFill>
                <a:schemeClr val="accent3">
                  <a:lumMod val="50000"/>
                </a:schemeClr>
              </a:solidFill>
              <a:latin typeface="楷体" panose="02010609060101010101" charset="-122"/>
              <a:ea typeface="楷体" panose="02010609060101010101" charset="-122"/>
            </a:endParaRPr>
          </a:p>
          <a:p>
            <a:pPr marL="0" algn="l">
              <a:buNone/>
            </a:pPr>
            <a:r>
              <a:rPr lang="zh-CN" altLang="en-US" sz="2000" dirty="0">
                <a:solidFill>
                  <a:schemeClr val="bg2">
                    <a:lumMod val="25000"/>
                  </a:schemeClr>
                </a:solidFill>
                <a:latin typeface="+mj-ea"/>
                <a:ea typeface="楷体" panose="02010609060101010101" charset="-122"/>
                <a:cs typeface="+mj-ea"/>
                <a:sym typeface="+mn-ea"/>
              </a:rPr>
              <a:t>2.本文提出的算法得到的量能计的角分辨率接近典型探测</a:t>
            </a:r>
            <a:r>
              <a:rPr lang="en-US" altLang="zh-CN" sz="2000" dirty="0">
                <a:solidFill>
                  <a:schemeClr val="bg2">
                    <a:lumMod val="25000"/>
                  </a:schemeClr>
                </a:solidFill>
                <a:latin typeface="+mj-ea"/>
                <a:ea typeface="楷体" panose="02010609060101010101" charset="-122"/>
                <a:cs typeface="+mj-ea"/>
                <a:sym typeface="+mn-ea"/>
              </a:rPr>
              <a:t>器的分辨率。</a:t>
            </a:r>
            <a:endParaRPr lang="zh-CN" altLang="en-US" sz="2000" b="0" dirty="0">
              <a:solidFill>
                <a:schemeClr val="bg2">
                  <a:lumMod val="25000"/>
                </a:schemeClr>
              </a:solidFill>
              <a:latin typeface="+mj-ea"/>
              <a:ea typeface="楷体" panose="02010609060101010101" charset="-122"/>
              <a:cs typeface="+mj-ea"/>
            </a:endParaRPr>
          </a:p>
          <a:p>
            <a:pPr marL="0" algn="l">
              <a:buNone/>
            </a:pPr>
            <a:r>
              <a:rPr lang="zh-CN" altLang="en-US" sz="2000" dirty="0">
                <a:solidFill>
                  <a:schemeClr val="bg2">
                    <a:lumMod val="25000"/>
                  </a:schemeClr>
                </a:solidFill>
                <a:latin typeface="+mj-ea"/>
                <a:ea typeface="楷体" panose="02010609060101010101" charset="-122"/>
                <a:cs typeface="+mj-ea"/>
                <a:sym typeface="+mn-ea"/>
              </a:rPr>
              <a:t>那么，纯粹的基于量能计的径迹</a:t>
            </a:r>
            <a:r>
              <a:rPr lang="en-US" altLang="zh-CN" sz="2000" dirty="0">
                <a:solidFill>
                  <a:schemeClr val="bg2">
                    <a:lumMod val="25000"/>
                  </a:schemeClr>
                </a:solidFill>
                <a:latin typeface="+mj-ea"/>
                <a:ea typeface="楷体" panose="02010609060101010101" charset="-122"/>
                <a:cs typeface="+mj-ea"/>
                <a:sym typeface="+mn-ea"/>
              </a:rPr>
              <a:t>重建是否可以取代专用的</a:t>
            </a:r>
            <a:r>
              <a:rPr lang="zh-CN" altLang="en-US" sz="2000" dirty="0">
                <a:solidFill>
                  <a:schemeClr val="bg2">
                    <a:lumMod val="25000"/>
                  </a:schemeClr>
                </a:solidFill>
                <a:latin typeface="+mj-ea"/>
                <a:ea typeface="楷体" panose="02010609060101010101" charset="-122"/>
                <a:cs typeface="+mj-ea"/>
                <a:sym typeface="+mn-ea"/>
              </a:rPr>
              <a:t>探测器？研究这个问题在新仪器的设计阶段将非常重要，特别是在伽马射线探测方面</a:t>
            </a:r>
            <a:r>
              <a:rPr lang="en-US" altLang="zh-CN" sz="2000" dirty="0">
                <a:solidFill>
                  <a:schemeClr val="bg2">
                    <a:lumMod val="25000"/>
                  </a:schemeClr>
                </a:solidFill>
                <a:latin typeface="+mj-ea"/>
                <a:ea typeface="楷体" panose="02010609060101010101" charset="-122"/>
                <a:cs typeface="+mj-ea"/>
                <a:sym typeface="+mn-ea"/>
              </a:rPr>
              <a:t>。</a:t>
            </a:r>
            <a:endParaRPr lang="zh-CN" altLang="en-US" sz="2000" b="1" dirty="0">
              <a:solidFill>
                <a:schemeClr val="bg2">
                  <a:lumMod val="25000"/>
                </a:schemeClr>
              </a:solidFill>
              <a:latin typeface="楷体" panose="02010609060101010101" charset="-122"/>
              <a:ea typeface="楷体" panose="02010609060101010101" charset="-122"/>
              <a:cs typeface="+mn-ea"/>
              <a:sym typeface="+mn-lt"/>
            </a:endParaRPr>
          </a:p>
        </p:txBody>
      </p:sp>
      <p:grpSp>
        <p:nvGrpSpPr>
          <p:cNvPr id="25" name="组合 24"/>
          <p:cNvGrpSpPr/>
          <p:nvPr/>
        </p:nvGrpSpPr>
        <p:grpSpPr>
          <a:xfrm>
            <a:off x="1040765" y="3291840"/>
            <a:ext cx="9513570" cy="1212215"/>
            <a:chOff x="1639" y="5184"/>
            <a:chExt cx="14561" cy="2485"/>
          </a:xfrm>
        </p:grpSpPr>
        <p:cxnSp>
          <p:nvCxnSpPr>
            <p:cNvPr id="9" name="直接连接符 8"/>
            <p:cNvCxnSpPr/>
            <p:nvPr/>
          </p:nvCxnSpPr>
          <p:spPr>
            <a:xfrm flipV="1">
              <a:off x="2119" y="6271"/>
              <a:ext cx="13938" cy="25"/>
            </a:xfrm>
            <a:prstGeom prst="line">
              <a:avLst/>
            </a:prstGeom>
            <a:ln w="28575" cmpd="sng">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图片 7" descr="图片11"/>
            <p:cNvPicPr>
              <a:picLocks noChangeAspect="1"/>
            </p:cNvPicPr>
            <p:nvPr/>
          </p:nvPicPr>
          <p:blipFill>
            <a:blip r:embed="rId6"/>
            <a:stretch>
              <a:fillRect/>
            </a:stretch>
          </p:blipFill>
          <p:spPr>
            <a:xfrm rot="20760000">
              <a:off x="1639" y="6343"/>
              <a:ext cx="960" cy="1327"/>
            </a:xfrm>
            <a:prstGeom prst="rect">
              <a:avLst/>
            </a:prstGeom>
          </p:spPr>
        </p:pic>
        <p:pic>
          <p:nvPicPr>
            <p:cNvPr id="14" name="图片 13" descr="图片11"/>
            <p:cNvPicPr>
              <a:picLocks noChangeAspect="1"/>
            </p:cNvPicPr>
            <p:nvPr/>
          </p:nvPicPr>
          <p:blipFill>
            <a:blip r:embed="rId6"/>
            <a:stretch>
              <a:fillRect/>
            </a:stretch>
          </p:blipFill>
          <p:spPr>
            <a:xfrm rot="20760000">
              <a:off x="4771" y="6320"/>
              <a:ext cx="960" cy="1327"/>
            </a:xfrm>
            <a:prstGeom prst="rect">
              <a:avLst/>
            </a:prstGeom>
          </p:spPr>
        </p:pic>
        <p:pic>
          <p:nvPicPr>
            <p:cNvPr id="15" name="图片 14" descr="图片11"/>
            <p:cNvPicPr>
              <a:picLocks noChangeAspect="1"/>
            </p:cNvPicPr>
            <p:nvPr/>
          </p:nvPicPr>
          <p:blipFill>
            <a:blip r:embed="rId6"/>
            <a:stretch>
              <a:fillRect/>
            </a:stretch>
          </p:blipFill>
          <p:spPr>
            <a:xfrm rot="20760000">
              <a:off x="7475" y="6295"/>
              <a:ext cx="960" cy="1327"/>
            </a:xfrm>
            <a:prstGeom prst="rect">
              <a:avLst/>
            </a:prstGeom>
          </p:spPr>
        </p:pic>
        <p:pic>
          <p:nvPicPr>
            <p:cNvPr id="16" name="图片 15" descr="图片11"/>
            <p:cNvPicPr>
              <a:picLocks noChangeAspect="1"/>
            </p:cNvPicPr>
            <p:nvPr/>
          </p:nvPicPr>
          <p:blipFill>
            <a:blip r:embed="rId6"/>
            <a:stretch>
              <a:fillRect/>
            </a:stretch>
          </p:blipFill>
          <p:spPr>
            <a:xfrm rot="20760000">
              <a:off x="9893" y="6272"/>
              <a:ext cx="960" cy="1327"/>
            </a:xfrm>
            <a:prstGeom prst="rect">
              <a:avLst/>
            </a:prstGeom>
          </p:spPr>
        </p:pic>
        <p:pic>
          <p:nvPicPr>
            <p:cNvPr id="17" name="图片 16" descr="图片11"/>
            <p:cNvPicPr>
              <a:picLocks noChangeAspect="1"/>
            </p:cNvPicPr>
            <p:nvPr/>
          </p:nvPicPr>
          <p:blipFill>
            <a:blip r:embed="rId6"/>
            <a:stretch>
              <a:fillRect/>
            </a:stretch>
          </p:blipFill>
          <p:spPr>
            <a:xfrm rot="20760000">
              <a:off x="12412" y="6272"/>
              <a:ext cx="960" cy="1327"/>
            </a:xfrm>
            <a:prstGeom prst="rect">
              <a:avLst/>
            </a:prstGeom>
          </p:spPr>
        </p:pic>
        <p:pic>
          <p:nvPicPr>
            <p:cNvPr id="18" name="图片 17" descr="图片11"/>
            <p:cNvPicPr>
              <a:picLocks noChangeAspect="1"/>
            </p:cNvPicPr>
            <p:nvPr/>
          </p:nvPicPr>
          <p:blipFill>
            <a:blip r:embed="rId6"/>
            <a:stretch>
              <a:fillRect/>
            </a:stretch>
          </p:blipFill>
          <p:spPr>
            <a:xfrm rot="20760000">
              <a:off x="15240" y="6223"/>
              <a:ext cx="960" cy="1327"/>
            </a:xfrm>
            <a:prstGeom prst="rect">
              <a:avLst/>
            </a:prstGeom>
          </p:spPr>
        </p:pic>
        <p:pic>
          <p:nvPicPr>
            <p:cNvPr id="19" name="图片 18" descr="图片11"/>
            <p:cNvPicPr>
              <a:picLocks noChangeAspect="1"/>
            </p:cNvPicPr>
            <p:nvPr/>
          </p:nvPicPr>
          <p:blipFill>
            <a:blip r:embed="rId6"/>
            <a:stretch>
              <a:fillRect/>
            </a:stretch>
          </p:blipFill>
          <p:spPr>
            <a:xfrm rot="6600000">
              <a:off x="3110" y="5083"/>
              <a:ext cx="960" cy="1327"/>
            </a:xfrm>
            <a:prstGeom prst="rect">
              <a:avLst/>
            </a:prstGeom>
          </p:spPr>
        </p:pic>
        <p:pic>
          <p:nvPicPr>
            <p:cNvPr id="21" name="图片 20" descr="图片11"/>
            <p:cNvPicPr>
              <a:picLocks noChangeAspect="1"/>
            </p:cNvPicPr>
            <p:nvPr/>
          </p:nvPicPr>
          <p:blipFill>
            <a:blip r:embed="rId6"/>
            <a:stretch>
              <a:fillRect/>
            </a:stretch>
          </p:blipFill>
          <p:spPr>
            <a:xfrm rot="6600000">
              <a:off x="5767" y="5026"/>
              <a:ext cx="960" cy="1327"/>
            </a:xfrm>
            <a:prstGeom prst="rect">
              <a:avLst/>
            </a:prstGeom>
          </p:spPr>
        </p:pic>
        <p:pic>
          <p:nvPicPr>
            <p:cNvPr id="22" name="图片 21" descr="图片11"/>
            <p:cNvPicPr>
              <a:picLocks noChangeAspect="1"/>
            </p:cNvPicPr>
            <p:nvPr/>
          </p:nvPicPr>
          <p:blipFill>
            <a:blip r:embed="rId6"/>
            <a:stretch>
              <a:fillRect/>
            </a:stretch>
          </p:blipFill>
          <p:spPr>
            <a:xfrm rot="6600000">
              <a:off x="8270" y="5001"/>
              <a:ext cx="960" cy="1327"/>
            </a:xfrm>
            <a:prstGeom prst="rect">
              <a:avLst/>
            </a:prstGeom>
          </p:spPr>
        </p:pic>
        <p:pic>
          <p:nvPicPr>
            <p:cNvPr id="23" name="图片 22" descr="图片11"/>
            <p:cNvPicPr>
              <a:picLocks noChangeAspect="1"/>
            </p:cNvPicPr>
            <p:nvPr/>
          </p:nvPicPr>
          <p:blipFill>
            <a:blip r:embed="rId6"/>
            <a:stretch>
              <a:fillRect/>
            </a:stretch>
          </p:blipFill>
          <p:spPr>
            <a:xfrm rot="6600000">
              <a:off x="10999" y="5083"/>
              <a:ext cx="960" cy="1327"/>
            </a:xfrm>
            <a:prstGeom prst="rect">
              <a:avLst/>
            </a:prstGeom>
          </p:spPr>
        </p:pic>
        <p:pic>
          <p:nvPicPr>
            <p:cNvPr id="24" name="图片 23" descr="图片11"/>
            <p:cNvPicPr>
              <a:picLocks noChangeAspect="1"/>
            </p:cNvPicPr>
            <p:nvPr/>
          </p:nvPicPr>
          <p:blipFill>
            <a:blip r:embed="rId6"/>
            <a:stretch>
              <a:fillRect/>
            </a:stretch>
          </p:blipFill>
          <p:spPr>
            <a:xfrm rot="6600000">
              <a:off x="13574" y="5107"/>
              <a:ext cx="960" cy="1327"/>
            </a:xfrm>
            <a:prstGeom prst="rect">
              <a:avLst/>
            </a:prstGeom>
          </p:spPr>
        </p:pic>
      </p:grpSp>
    </p:spTree>
    <p:custDataLst>
      <p:tags r:id="rId7"/>
    </p:custDataLst>
  </p:cSld>
  <p:clrMapOvr>
    <a:masterClrMapping/>
  </p:clrMapOvr>
  <p:transition advTm="417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469255" y="231140"/>
            <a:ext cx="258064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论文选择</a:t>
              </a:r>
              <a:endParaRPr lang="zh-CN" altLang="en-US" sz="4000">
                <a:solidFill>
                  <a:schemeClr val="bg1"/>
                </a:solidFill>
                <a:latin typeface="楷体" panose="02010609060101010101" charset="-122"/>
                <a:ea typeface="楷体" panose="02010609060101010101" charset="-122"/>
                <a:sym typeface="+mn-ea"/>
              </a:endParaRPr>
            </a:p>
          </p:txBody>
        </p:sp>
      </p:grpSp>
      <p:sp>
        <p:nvSpPr>
          <p:cNvPr id="8" name="文本框 7"/>
          <p:cNvSpPr txBox="1"/>
          <p:nvPr/>
        </p:nvSpPr>
        <p:spPr>
          <a:xfrm>
            <a:off x="1861820" y="1939925"/>
            <a:ext cx="8519795" cy="2522855"/>
          </a:xfrm>
          <a:prstGeom prst="rect">
            <a:avLst/>
          </a:prstGeom>
          <a:noFill/>
        </p:spPr>
        <p:txBody>
          <a:bodyPr wrap="square" rtlCol="0">
            <a:spAutoFit/>
          </a:bodyPr>
          <a:p>
            <a:pPr fontAlgn="auto">
              <a:lnSpc>
                <a:spcPct val="150000"/>
              </a:lnSpc>
            </a:pPr>
            <a:r>
              <a:rPr lang="en-US" altLang="zh-CN" sz="2800">
                <a:latin typeface="楷体" panose="02010609060101010101" charset="-122"/>
                <a:ea typeface="楷体" panose="02010609060101010101" charset="-122"/>
              </a:rPr>
              <a:t>    </a:t>
            </a:r>
            <a:r>
              <a:rPr lang="zh-CN" altLang="en-US" sz="2000">
                <a:latin typeface="楷体" panose="02010609060101010101" charset="-122"/>
                <a:ea typeface="楷体" panose="02010609060101010101" charset="-122"/>
              </a:rPr>
              <a:t>TYKHONOV A, KOTENKO A, COPPIN P, et al. A deep learning method for the trajectory reconstruction of cosmic rays with the DAMPE mission[J]. 202</a:t>
            </a:r>
            <a:r>
              <a:rPr lang="en-US" altLang="zh-CN" sz="2000">
                <a:latin typeface="楷体" panose="02010609060101010101" charset="-122"/>
                <a:ea typeface="楷体" panose="02010609060101010101" charset="-122"/>
              </a:rPr>
              <a:t>3</a:t>
            </a:r>
            <a:r>
              <a:rPr lang="zh-CN" altLang="en-US" sz="2000">
                <a:latin typeface="楷体" panose="02010609060101010101" charset="-122"/>
                <a:ea typeface="楷体" panose="02010609060101010101" charset="-122"/>
              </a:rPr>
              <a:t>.</a:t>
            </a:r>
            <a:endParaRPr lang="zh-CN" altLang="en-US" sz="2000">
              <a:latin typeface="楷体" panose="02010609060101010101" charset="-122"/>
              <a:ea typeface="楷体" panose="02010609060101010101" charset="-122"/>
            </a:endParaRPr>
          </a:p>
          <a:p>
            <a:endParaRPr lang="zh-CN" altLang="en-US" sz="2800">
              <a:latin typeface="楷体" panose="02010609060101010101" charset="-122"/>
              <a:ea typeface="楷体" panose="02010609060101010101" charset="-122"/>
            </a:endParaRPr>
          </a:p>
          <a:p>
            <a:pPr algn="ctr"/>
            <a:endParaRPr lang="zh-CN" altLang="en-US" sz="2800">
              <a:latin typeface="楷体" panose="02010609060101010101" charset="-122"/>
              <a:ea typeface="楷体" panose="02010609060101010101" charset="-122"/>
            </a:endParaRPr>
          </a:p>
        </p:txBody>
      </p:sp>
      <p:pic>
        <p:nvPicPr>
          <p:cNvPr id="10" name="Picture 9"/>
          <p:cNvPicPr>
            <a:picLocks noChangeAspect="1"/>
          </p:cNvPicPr>
          <p:nvPr/>
        </p:nvPicPr>
        <p:blipFill>
          <a:blip r:embed="rId6"/>
          <a:stretch>
            <a:fillRect/>
          </a:stretch>
        </p:blipFill>
        <p:spPr>
          <a:xfrm>
            <a:off x="2990215" y="3355975"/>
            <a:ext cx="5924550" cy="2936875"/>
          </a:xfrm>
          <a:prstGeom prst="rect">
            <a:avLst/>
          </a:prstGeom>
        </p:spPr>
      </p:pic>
    </p:spTree>
    <p:custDataLst>
      <p:tags r:id="rId7"/>
    </p:custDataLst>
  </p:cSld>
  <p:clrMapOvr>
    <a:masterClrMapping/>
  </p:clrMapOvr>
  <p:transition advTm="1119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图片1"/>
          <p:cNvPicPr>
            <a:picLocks noChangeAspect="1"/>
          </p:cNvPicPr>
          <p:nvPr/>
        </p:nvPicPr>
        <p:blipFill>
          <a:blip r:embed="rId1"/>
          <a:stretch>
            <a:fillRect/>
          </a:stretch>
        </p:blipFill>
        <p:spPr>
          <a:xfrm flipH="1">
            <a:off x="8347075" y="0"/>
            <a:ext cx="3844925" cy="6858000"/>
          </a:xfrm>
          <a:prstGeom prst="rect">
            <a:avLst/>
          </a:prstGeom>
        </p:spPr>
      </p:pic>
      <p:pic>
        <p:nvPicPr>
          <p:cNvPr id="5" name="图片 4" descr="0238e4bf3fee36a2f0d22aecfb81a1bd"/>
          <p:cNvPicPr>
            <a:picLocks noChangeAspect="1"/>
          </p:cNvPicPr>
          <p:nvPr/>
        </p:nvPicPr>
        <p:blipFill>
          <a:blip r:embed="rId2"/>
          <a:stretch>
            <a:fillRect/>
          </a:stretch>
        </p:blipFill>
        <p:spPr>
          <a:xfrm rot="16200000">
            <a:off x="1083310" y="-1321435"/>
            <a:ext cx="7606030" cy="10058400"/>
          </a:xfrm>
          <a:prstGeom prst="rect">
            <a:avLst/>
          </a:prstGeom>
        </p:spPr>
      </p:pic>
      <p:sp>
        <p:nvSpPr>
          <p:cNvPr id="6" name="文本框 5"/>
          <p:cNvSpPr txBox="1"/>
          <p:nvPr/>
        </p:nvSpPr>
        <p:spPr>
          <a:xfrm>
            <a:off x="2352675" y="1807210"/>
            <a:ext cx="5066665" cy="1322070"/>
          </a:xfrm>
          <a:prstGeom prst="rect">
            <a:avLst/>
          </a:prstGeom>
          <a:noFill/>
        </p:spPr>
        <p:txBody>
          <a:bodyPr wrap="square" rtlCol="0">
            <a:spAutoFit/>
          </a:bodyPr>
          <a:p>
            <a:r>
              <a:rPr lang="zh-CN" altLang="en-US" sz="8000">
                <a:solidFill>
                  <a:schemeClr val="accent3">
                    <a:lumMod val="50000"/>
                  </a:schemeClr>
                </a:solidFill>
                <a:latin typeface="Comic Sans MS" panose="030F0902030302020204" charset="0"/>
                <a:ea typeface="楷体" panose="02010609060101010101" charset="-122"/>
              </a:rPr>
              <a:t>感谢聆听</a:t>
            </a:r>
            <a:endParaRPr lang="zh-CN" altLang="en-US" sz="8000">
              <a:solidFill>
                <a:schemeClr val="accent3">
                  <a:lumMod val="50000"/>
                </a:schemeClr>
              </a:solidFill>
              <a:latin typeface="Comic Sans MS" panose="030F0902030302020204" charset="0"/>
              <a:ea typeface="楷体" panose="02010609060101010101" charset="-122"/>
            </a:endParaRPr>
          </a:p>
        </p:txBody>
      </p:sp>
      <p:sp>
        <p:nvSpPr>
          <p:cNvPr id="2" name="文本框 6"/>
          <p:cNvSpPr txBox="1"/>
          <p:nvPr/>
        </p:nvSpPr>
        <p:spPr>
          <a:xfrm>
            <a:off x="3223260" y="3561080"/>
            <a:ext cx="3635375" cy="2306955"/>
          </a:xfrm>
          <a:prstGeom prst="rect">
            <a:avLst/>
          </a:prstGeom>
          <a:noFill/>
        </p:spPr>
        <p:txBody>
          <a:bodyPr wrap="square" rtlCol="0">
            <a:spAutoFit/>
          </a:bodyPr>
          <a:p>
            <a:r>
              <a:rPr lang="zh-CN" altLang="en-US" sz="2400" dirty="0">
                <a:solidFill>
                  <a:srgbClr val="386D52"/>
                </a:solidFill>
                <a:latin typeface="楷体" panose="02010609060101010101" charset="-122"/>
                <a:ea typeface="楷体" panose="02010609060101010101" charset="-122"/>
                <a:cs typeface="+mn-ea"/>
              </a:rPr>
              <a:t>汇报人：</a:t>
            </a:r>
            <a:r>
              <a:rPr lang="zh-CN" altLang="en-US" sz="2400" dirty="0">
                <a:solidFill>
                  <a:srgbClr val="386D52"/>
                </a:solidFill>
                <a:latin typeface="楷体" panose="02010609060101010101" charset="-122"/>
                <a:ea typeface="楷体" panose="02010609060101010101" charset="-122"/>
                <a:cs typeface="+mn-ea"/>
                <a:sym typeface="+mn-ea"/>
              </a:rPr>
              <a:t>马思冲</a:t>
            </a:r>
            <a:endParaRPr lang="zh-CN" altLang="en-US" sz="2400" dirty="0">
              <a:solidFill>
                <a:srgbClr val="386D52"/>
              </a:solidFill>
              <a:latin typeface="楷体" panose="02010609060101010101" charset="-122"/>
              <a:ea typeface="楷体" panose="02010609060101010101" charset="-122"/>
              <a:cs typeface="+mn-ea"/>
              <a:sym typeface="+mn-ea"/>
            </a:endParaRPr>
          </a:p>
          <a:p>
            <a:r>
              <a:rPr lang="zh-CN" altLang="en-US" sz="2400" dirty="0">
                <a:solidFill>
                  <a:srgbClr val="386D52"/>
                </a:solidFill>
                <a:latin typeface="楷体" panose="02010609060101010101" charset="-122"/>
                <a:ea typeface="楷体" panose="02010609060101010101" charset="-122"/>
                <a:cs typeface="+mn-ea"/>
                <a:sym typeface="+mn-ea"/>
              </a:rPr>
              <a:t>学    号：</a:t>
            </a:r>
            <a:r>
              <a:rPr lang="en-US" altLang="zh-CN" sz="2400" dirty="0">
                <a:solidFill>
                  <a:srgbClr val="386D52"/>
                </a:solidFill>
                <a:latin typeface="楷体" panose="02010609060101010101" charset="-122"/>
                <a:ea typeface="楷体" panose="02010609060101010101" charset="-122"/>
                <a:cs typeface="+mn-ea"/>
                <a:sym typeface="+mn-ea"/>
              </a:rPr>
              <a:t>SA22170028</a:t>
            </a:r>
            <a:endParaRPr lang="en-US" altLang="zh-CN" sz="2400" dirty="0">
              <a:solidFill>
                <a:srgbClr val="386D52"/>
              </a:solidFill>
              <a:latin typeface="楷体" panose="02010609060101010101" charset="-122"/>
              <a:ea typeface="楷体" panose="02010609060101010101" charset="-122"/>
              <a:cs typeface="+mn-ea"/>
              <a:sym typeface="+mn-ea"/>
            </a:endParaRPr>
          </a:p>
          <a:p>
            <a:r>
              <a:rPr lang="zh-CN" altLang="en-US" sz="2400" dirty="0">
                <a:solidFill>
                  <a:srgbClr val="386D52"/>
                </a:solidFill>
                <a:latin typeface="楷体" panose="02010609060101010101" charset="-122"/>
                <a:ea typeface="楷体" panose="02010609060101010101" charset="-122"/>
                <a:cs typeface="+mn-ea"/>
                <a:sym typeface="+mn-ea"/>
              </a:rPr>
              <a:t>院    系：紫金山天文台</a:t>
            </a:r>
            <a:endParaRPr lang="en-US" altLang="zh-CN" sz="2400" dirty="0">
              <a:solidFill>
                <a:srgbClr val="386D52"/>
              </a:solidFill>
              <a:latin typeface="楷体" panose="02010609060101010101" charset="-122"/>
              <a:ea typeface="楷体" panose="02010609060101010101" charset="-122"/>
              <a:cs typeface="+mn-ea"/>
              <a:sym typeface="+mn-ea"/>
            </a:endParaRPr>
          </a:p>
          <a:p>
            <a:r>
              <a:rPr lang="zh-CN" altLang="en-US" sz="2400" dirty="0">
                <a:solidFill>
                  <a:srgbClr val="386D52"/>
                </a:solidFill>
                <a:latin typeface="楷体" panose="02010609060101010101" charset="-122"/>
                <a:ea typeface="楷体" panose="02010609060101010101" charset="-122"/>
                <a:cs typeface="+mn-ea"/>
                <a:sym typeface="+mn-ea"/>
              </a:rPr>
              <a:t>专    业：天文学</a:t>
            </a:r>
            <a:endParaRPr lang="zh-CN" altLang="en-US" sz="2400" dirty="0">
              <a:solidFill>
                <a:srgbClr val="386D52"/>
              </a:solidFill>
              <a:latin typeface="楷体" panose="02010609060101010101" charset="-122"/>
              <a:ea typeface="楷体" panose="02010609060101010101" charset="-122"/>
              <a:cs typeface="+mn-ea"/>
              <a:sym typeface="+mn-ea"/>
            </a:endParaRPr>
          </a:p>
          <a:p>
            <a:endParaRPr lang="zh-CN" altLang="en-US" sz="2400" dirty="0">
              <a:solidFill>
                <a:srgbClr val="386D52"/>
              </a:solidFill>
              <a:latin typeface="楷体" panose="02010609060101010101" charset="-122"/>
              <a:ea typeface="楷体" panose="02010609060101010101" charset="-122"/>
              <a:cs typeface="+mn-ea"/>
            </a:endParaRPr>
          </a:p>
          <a:p>
            <a:endParaRPr lang="zh-CN" altLang="en-US" sz="2400" dirty="0">
              <a:solidFill>
                <a:srgbClr val="386D52"/>
              </a:solidFill>
              <a:latin typeface="楷体" panose="02010609060101010101" charset="-122"/>
              <a:ea typeface="楷体" panose="02010609060101010101" charset="-122"/>
              <a:cs typeface="+mn-ea"/>
            </a:endParaRPr>
          </a:p>
        </p:txBody>
      </p:sp>
    </p:spTree>
    <p:custDataLst>
      <p:tags r:id="rId3"/>
    </p:custDataLst>
  </p:cSld>
  <p:clrMapOvr>
    <a:masterClrMapping/>
  </p:clrMapOvr>
  <p:transition advTm="1403"/>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33400" y="455295"/>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rot="5400000">
            <a:off x="9029700" y="33782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flipH="1">
            <a:off x="7619365" y="0"/>
            <a:ext cx="2609850" cy="2105660"/>
          </a:xfrm>
          <a:prstGeom prst="rect">
            <a:avLst/>
          </a:prstGeom>
        </p:spPr>
      </p:pic>
      <p:grpSp>
        <p:nvGrpSpPr>
          <p:cNvPr id="6" name="组合 5"/>
          <p:cNvGrpSpPr/>
          <p:nvPr/>
        </p:nvGrpSpPr>
        <p:grpSpPr>
          <a:xfrm>
            <a:off x="3952240" y="294005"/>
            <a:ext cx="258064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一些问题</a:t>
              </a:r>
              <a:endParaRPr lang="zh-CN" altLang="en-US" sz="4000">
                <a:solidFill>
                  <a:schemeClr val="bg1"/>
                </a:solidFill>
                <a:latin typeface="楷体" panose="02010609060101010101" charset="-122"/>
                <a:ea typeface="楷体" panose="02010609060101010101" charset="-122"/>
                <a:sym typeface="+mn-ea"/>
              </a:endParaRPr>
            </a:p>
          </p:txBody>
        </p:sp>
      </p:grpSp>
      <p:sp>
        <p:nvSpPr>
          <p:cNvPr id="11" name="文本框 10"/>
          <p:cNvSpPr txBox="1"/>
          <p:nvPr/>
        </p:nvSpPr>
        <p:spPr>
          <a:xfrm>
            <a:off x="1007110" y="1355090"/>
            <a:ext cx="9765030" cy="4461510"/>
          </a:xfrm>
          <a:prstGeom prst="rect">
            <a:avLst/>
          </a:prstGeom>
          <a:noFill/>
        </p:spPr>
        <p:txBody>
          <a:bodyPr wrap="square" rtlCol="0">
            <a:spAutoFit/>
          </a:bodyPr>
          <a:p>
            <a:endParaRPr lang="zh-CN" altLang="en-US" sz="2400" b="1">
              <a:solidFill>
                <a:schemeClr val="accent3">
                  <a:lumMod val="50000"/>
                </a:schemeClr>
              </a:solidFill>
              <a:latin typeface="楷体" panose="02010609060101010101" charset="-122"/>
              <a:ea typeface="楷体" panose="02010609060101010101" charset="-122"/>
            </a:endParaRPr>
          </a:p>
          <a:p>
            <a:pPr marL="0" algn="l">
              <a:buNone/>
            </a:pPr>
            <a:r>
              <a:rPr lang="en-US" sz="2000" dirty="0">
                <a:solidFill>
                  <a:schemeClr val="bg2">
                    <a:lumMod val="25000"/>
                  </a:schemeClr>
                </a:solidFill>
                <a:latin typeface="+mj-ea"/>
                <a:ea typeface="楷体" panose="02010609060101010101" charset="-122"/>
                <a:cs typeface="+mj-ea"/>
                <a:sym typeface="+mn-ea"/>
              </a:rPr>
              <a:t>1.</a:t>
            </a:r>
            <a:r>
              <a:rPr sz="2000" dirty="0">
                <a:solidFill>
                  <a:schemeClr val="bg2">
                    <a:lumMod val="25000"/>
                  </a:schemeClr>
                </a:solidFill>
                <a:latin typeface="+mj-ea"/>
                <a:ea typeface="楷体" panose="02010609060101010101" charset="-122"/>
                <a:cs typeface="+mj-ea"/>
                <a:sym typeface="+mn-ea"/>
              </a:rPr>
              <a:t>传统的粒子径迹重建方法？</a:t>
            </a:r>
            <a:endParaRPr sz="2000" dirty="0">
              <a:solidFill>
                <a:schemeClr val="bg2">
                  <a:lumMod val="25000"/>
                </a:schemeClr>
              </a:solidFill>
              <a:latin typeface="+mj-ea"/>
              <a:ea typeface="楷体" panose="02010609060101010101" charset="-122"/>
              <a:cs typeface="+mj-ea"/>
              <a:sym typeface="+mn-ea"/>
            </a:endParaRPr>
          </a:p>
          <a:p>
            <a:pPr marL="0" algn="l">
              <a:buNone/>
            </a:pPr>
            <a:r>
              <a:rPr sz="2000" dirty="0">
                <a:solidFill>
                  <a:schemeClr val="bg2">
                    <a:lumMod val="25000"/>
                  </a:schemeClr>
                </a:solidFill>
                <a:latin typeface="+mj-ea"/>
                <a:ea typeface="楷体" panose="02010609060101010101" charset="-122"/>
                <a:cs typeface="+mj-ea"/>
                <a:sym typeface="+mn-ea"/>
              </a:rPr>
              <a:t>第一种算法被称为理想识别算法，即选择最匹配真实粒子的重构轨迹的“完美”算法。第二种是标准识别——一种为氦分析优化的算法，它选择一个符合特定质量标准的</a:t>
            </a:r>
            <a:r>
              <a:rPr lang="zh-CN" sz="2000" dirty="0">
                <a:solidFill>
                  <a:schemeClr val="bg2">
                    <a:lumMod val="25000"/>
                  </a:schemeClr>
                </a:solidFill>
                <a:latin typeface="+mj-ea"/>
                <a:ea typeface="楷体" panose="02010609060101010101" charset="-122"/>
                <a:cs typeface="+mj-ea"/>
                <a:sym typeface="+mn-ea"/>
              </a:rPr>
              <a:t>径迹</a:t>
            </a:r>
            <a:r>
              <a:rPr sz="2000" dirty="0">
                <a:solidFill>
                  <a:schemeClr val="bg2">
                    <a:lumMod val="25000"/>
                  </a:schemeClr>
                </a:solidFill>
                <a:latin typeface="+mj-ea"/>
                <a:ea typeface="楷体" panose="02010609060101010101" charset="-122"/>
                <a:cs typeface="+mj-ea"/>
                <a:sym typeface="+mn-ea"/>
              </a:rPr>
              <a:t>，</a:t>
            </a:r>
            <a:r>
              <a:rPr lang="zh-CN" sz="2000" dirty="0">
                <a:solidFill>
                  <a:schemeClr val="bg2">
                    <a:lumMod val="25000"/>
                  </a:schemeClr>
                </a:solidFill>
                <a:latin typeface="+mj-ea"/>
                <a:ea typeface="楷体" panose="02010609060101010101" charset="-122"/>
                <a:cs typeface="+mj-ea"/>
                <a:sym typeface="+mn-ea"/>
              </a:rPr>
              <a:t>该径迹</a:t>
            </a:r>
            <a:r>
              <a:rPr sz="2000" dirty="0">
                <a:solidFill>
                  <a:schemeClr val="bg2">
                    <a:lumMod val="25000"/>
                  </a:schemeClr>
                </a:solidFill>
                <a:latin typeface="+mj-ea"/>
                <a:ea typeface="楷体" panose="02010609060101010101" charset="-122"/>
                <a:cs typeface="+mj-ea"/>
                <a:sym typeface="+mn-ea"/>
              </a:rPr>
              <a:t>与其他候选</a:t>
            </a:r>
            <a:r>
              <a:rPr lang="zh-CN" sz="2000" dirty="0">
                <a:solidFill>
                  <a:schemeClr val="bg2">
                    <a:lumMod val="25000"/>
                  </a:schemeClr>
                </a:solidFill>
                <a:latin typeface="+mj-ea"/>
                <a:ea typeface="楷体" panose="02010609060101010101" charset="-122"/>
                <a:cs typeface="+mj-ea"/>
                <a:sym typeface="+mn-ea"/>
              </a:rPr>
              <a:t>径迹</a:t>
            </a:r>
            <a:r>
              <a:rPr sz="2000" dirty="0">
                <a:solidFill>
                  <a:schemeClr val="bg2">
                    <a:lumMod val="25000"/>
                  </a:schemeClr>
                </a:solidFill>
                <a:latin typeface="+mj-ea"/>
                <a:ea typeface="楷体" panose="02010609060101010101" charset="-122"/>
                <a:cs typeface="+mj-ea"/>
                <a:sym typeface="+mn-ea"/>
              </a:rPr>
              <a:t>相比具有最</a:t>
            </a:r>
            <a:r>
              <a:rPr lang="zh-CN" sz="2000" dirty="0">
                <a:solidFill>
                  <a:schemeClr val="bg2">
                    <a:lumMod val="25000"/>
                  </a:schemeClr>
                </a:solidFill>
                <a:latin typeface="+mj-ea"/>
                <a:ea typeface="楷体" panose="02010609060101010101" charset="-122"/>
                <a:cs typeface="+mj-ea"/>
                <a:sym typeface="+mn-ea"/>
              </a:rPr>
              <a:t>强</a:t>
            </a:r>
            <a:r>
              <a:rPr sz="2000" dirty="0">
                <a:solidFill>
                  <a:schemeClr val="bg2">
                    <a:lumMod val="25000"/>
                  </a:schemeClr>
                </a:solidFill>
                <a:latin typeface="+mj-ea"/>
                <a:ea typeface="楷体" panose="02010609060101010101" charset="-122"/>
                <a:cs typeface="+mj-ea"/>
                <a:sym typeface="+mn-ea"/>
              </a:rPr>
              <a:t>的信号。</a:t>
            </a:r>
            <a:endParaRPr sz="2000" dirty="0">
              <a:solidFill>
                <a:schemeClr val="bg2">
                  <a:lumMod val="25000"/>
                </a:schemeClr>
              </a:solidFill>
              <a:latin typeface="+mj-ea"/>
              <a:ea typeface="楷体" panose="02010609060101010101" charset="-122"/>
              <a:cs typeface="+mj-ea"/>
              <a:sym typeface="+mn-ea"/>
            </a:endParaRPr>
          </a:p>
          <a:p>
            <a:pPr marL="0" algn="l">
              <a:buNone/>
            </a:pPr>
            <a:r>
              <a:rPr lang="en-US" sz="2000" dirty="0">
                <a:solidFill>
                  <a:schemeClr val="bg2">
                    <a:lumMod val="25000"/>
                  </a:schemeClr>
                </a:solidFill>
                <a:latin typeface="+mj-ea"/>
                <a:ea typeface="楷体" panose="02010609060101010101" charset="-122"/>
                <a:cs typeface="+mj-ea"/>
                <a:sym typeface="+mn-ea"/>
              </a:rPr>
              <a:t>2.</a:t>
            </a:r>
            <a:r>
              <a:rPr sz="2000" dirty="0">
                <a:solidFill>
                  <a:schemeClr val="bg2">
                    <a:lumMod val="25000"/>
                  </a:schemeClr>
                </a:solidFill>
                <a:latin typeface="+mj-ea"/>
                <a:ea typeface="楷体" panose="02010609060101010101" charset="-122"/>
                <a:cs typeface="+mj-ea"/>
                <a:sym typeface="+mn-ea"/>
              </a:rPr>
              <a:t>为什么高能下不好用？</a:t>
            </a:r>
            <a:endParaRPr sz="2000" dirty="0">
              <a:solidFill>
                <a:schemeClr val="bg2">
                  <a:lumMod val="25000"/>
                </a:schemeClr>
              </a:solidFill>
              <a:latin typeface="+mj-ea"/>
              <a:ea typeface="楷体" panose="02010609060101010101" charset="-122"/>
              <a:cs typeface="+mj-ea"/>
              <a:sym typeface="+mn-ea"/>
            </a:endParaRPr>
          </a:p>
          <a:p>
            <a:pPr marL="0" algn="l">
              <a:buNone/>
            </a:pPr>
            <a:r>
              <a:rPr sz="2000" dirty="0">
                <a:solidFill>
                  <a:schemeClr val="bg2">
                    <a:lumMod val="25000"/>
                  </a:schemeClr>
                </a:solidFill>
                <a:latin typeface="+mj-ea"/>
                <a:ea typeface="楷体" panose="02010609060101010101" charset="-122"/>
                <a:cs typeface="+mj-ea"/>
                <a:sym typeface="+mn-ea"/>
              </a:rPr>
              <a:t>在高能量下，来自量能计簇射的二次粒子会严重污染PSD，影响信号分布，使PeV尺度的测量极其困难</a:t>
            </a:r>
            <a:endParaRPr sz="2000" dirty="0">
              <a:solidFill>
                <a:schemeClr val="bg2">
                  <a:lumMod val="25000"/>
                </a:schemeClr>
              </a:solidFill>
              <a:latin typeface="+mj-ea"/>
              <a:ea typeface="楷体" panose="02010609060101010101" charset="-122"/>
              <a:cs typeface="+mj-ea"/>
              <a:sym typeface="+mn-ea"/>
            </a:endParaRPr>
          </a:p>
          <a:p>
            <a:pPr marL="0" algn="l">
              <a:buNone/>
            </a:pPr>
            <a:r>
              <a:rPr lang="en-US" sz="2000" dirty="0">
                <a:solidFill>
                  <a:schemeClr val="bg2">
                    <a:lumMod val="25000"/>
                  </a:schemeClr>
                </a:solidFill>
                <a:latin typeface="+mj-ea"/>
                <a:ea typeface="楷体" panose="02010609060101010101" charset="-122"/>
                <a:cs typeface="+mj-ea"/>
                <a:sym typeface="+mn-ea"/>
              </a:rPr>
              <a:t>3.</a:t>
            </a:r>
            <a:r>
              <a:rPr lang="zh-CN" altLang="en-US" sz="2000" dirty="0">
                <a:solidFill>
                  <a:schemeClr val="bg2">
                    <a:lumMod val="25000"/>
                  </a:schemeClr>
                </a:solidFill>
                <a:latin typeface="+mj-ea"/>
                <a:ea typeface="楷体" panose="02010609060101010101" charset="-122"/>
                <a:cs typeface="+mj-ea"/>
                <a:sym typeface="+mn-ea"/>
              </a:rPr>
              <a:t>径迹重建条件？</a:t>
            </a:r>
            <a:endParaRPr sz="2000" dirty="0">
              <a:solidFill>
                <a:schemeClr val="bg2">
                  <a:lumMod val="25000"/>
                </a:schemeClr>
              </a:solidFill>
              <a:latin typeface="+mj-ea"/>
              <a:ea typeface="楷体" panose="02010609060101010101" charset="-122"/>
              <a:cs typeface="+mj-ea"/>
              <a:sym typeface="+mn-ea"/>
            </a:endParaRPr>
          </a:p>
          <a:p>
            <a:pPr marL="0" algn="l">
              <a:buNone/>
            </a:pPr>
            <a:r>
              <a:rPr sz="2000" dirty="0">
                <a:solidFill>
                  <a:schemeClr val="bg2">
                    <a:lumMod val="25000"/>
                  </a:schemeClr>
                </a:solidFill>
                <a:latin typeface="+mj-ea"/>
                <a:ea typeface="楷体" panose="02010609060101010101" charset="-122"/>
                <a:cs typeface="+mj-ea"/>
                <a:sym typeface="+mn-ea"/>
              </a:rPr>
              <a:t>虽然宇宙撞击探测器的射线只有一条</a:t>
            </a:r>
            <a:r>
              <a:rPr lang="zh-CN" sz="2000" dirty="0">
                <a:solidFill>
                  <a:schemeClr val="bg2">
                    <a:lumMod val="25000"/>
                  </a:schemeClr>
                </a:solidFill>
                <a:latin typeface="+mj-ea"/>
                <a:ea typeface="楷体" panose="02010609060101010101" charset="-122"/>
                <a:cs typeface="+mj-ea"/>
                <a:sym typeface="+mn-ea"/>
              </a:rPr>
              <a:t>径迹</a:t>
            </a:r>
            <a:r>
              <a:rPr sz="2000" dirty="0">
                <a:solidFill>
                  <a:schemeClr val="bg2">
                    <a:lumMod val="25000"/>
                  </a:schemeClr>
                </a:solidFill>
                <a:latin typeface="+mj-ea"/>
                <a:ea typeface="楷体" panose="02010609060101010101" charset="-122"/>
                <a:cs typeface="+mj-ea"/>
                <a:sym typeface="+mn-ea"/>
              </a:rPr>
              <a:t>，但重建过程</a:t>
            </a:r>
            <a:r>
              <a:rPr lang="zh-CN" sz="2000" dirty="0">
                <a:solidFill>
                  <a:schemeClr val="bg2">
                    <a:lumMod val="25000"/>
                  </a:schemeClr>
                </a:solidFill>
                <a:latin typeface="+mj-ea"/>
                <a:ea typeface="楷体" panose="02010609060101010101" charset="-122"/>
                <a:cs typeface="+mj-ea"/>
                <a:sym typeface="+mn-ea"/>
              </a:rPr>
              <a:t>会</a:t>
            </a:r>
            <a:r>
              <a:rPr sz="2000" dirty="0">
                <a:solidFill>
                  <a:schemeClr val="bg2">
                    <a:lumMod val="25000"/>
                  </a:schemeClr>
                </a:solidFill>
                <a:latin typeface="+mj-ea"/>
                <a:ea typeface="楷体" panose="02010609060101010101" charset="-122"/>
                <a:cs typeface="+mj-ea"/>
                <a:sym typeface="+mn-ea"/>
              </a:rPr>
              <a:t>产生多个</a:t>
            </a:r>
            <a:r>
              <a:rPr lang="zh-CN" sz="2000" dirty="0">
                <a:solidFill>
                  <a:schemeClr val="bg2">
                    <a:lumMod val="25000"/>
                  </a:schemeClr>
                </a:solidFill>
                <a:latin typeface="+mj-ea"/>
                <a:ea typeface="楷体" panose="02010609060101010101" charset="-122"/>
                <a:cs typeface="+mj-ea"/>
                <a:sym typeface="+mn-ea"/>
              </a:rPr>
              <a:t>。为获得</a:t>
            </a:r>
            <a:r>
              <a:rPr sz="2000" dirty="0">
                <a:solidFill>
                  <a:schemeClr val="bg2">
                    <a:lumMod val="25000"/>
                  </a:schemeClr>
                </a:solidFill>
                <a:latin typeface="+mj-ea"/>
                <a:ea typeface="楷体" panose="02010609060101010101" charset="-122"/>
                <a:cs typeface="+mj-ea"/>
                <a:sym typeface="+mn-ea"/>
              </a:rPr>
              <a:t>真正的粒子</a:t>
            </a:r>
            <a:r>
              <a:rPr lang="zh-CN" sz="2000" dirty="0">
                <a:solidFill>
                  <a:schemeClr val="bg2">
                    <a:lumMod val="25000"/>
                  </a:schemeClr>
                </a:solidFill>
                <a:latin typeface="+mj-ea"/>
                <a:ea typeface="楷体" panose="02010609060101010101" charset="-122"/>
                <a:cs typeface="+mj-ea"/>
                <a:sym typeface="+mn-ea"/>
              </a:rPr>
              <a:t>径迹</a:t>
            </a:r>
            <a:r>
              <a:rPr sz="2000" dirty="0">
                <a:solidFill>
                  <a:schemeClr val="bg2">
                    <a:lumMod val="25000"/>
                  </a:schemeClr>
                </a:solidFill>
                <a:latin typeface="+mj-ea"/>
                <a:ea typeface="楷体" panose="02010609060101010101" charset="-122"/>
                <a:cs typeface="+mj-ea"/>
                <a:sym typeface="+mn-ea"/>
              </a:rPr>
              <a:t>必须满足两个条件： (a)它必须被重建并出现在轨迹池中；(b)必须在分析水平上正确识别。一旦</a:t>
            </a:r>
            <a:r>
              <a:rPr lang="zh-CN" sz="2000" dirty="0">
                <a:solidFill>
                  <a:schemeClr val="bg2">
                    <a:lumMod val="25000"/>
                  </a:schemeClr>
                </a:solidFill>
                <a:latin typeface="+mj-ea"/>
                <a:ea typeface="楷体" panose="02010609060101010101" charset="-122"/>
                <a:cs typeface="+mj-ea"/>
                <a:sym typeface="+mn-ea"/>
              </a:rPr>
              <a:t>径迹</a:t>
            </a:r>
            <a:r>
              <a:rPr sz="2000" dirty="0">
                <a:solidFill>
                  <a:schemeClr val="bg2">
                    <a:lumMod val="25000"/>
                  </a:schemeClr>
                </a:solidFill>
                <a:latin typeface="+mj-ea"/>
                <a:ea typeface="楷体" panose="02010609060101010101" charset="-122"/>
                <a:cs typeface="+mj-ea"/>
                <a:sym typeface="+mn-ea"/>
              </a:rPr>
              <a:t>被识别出来，它就被投射到PSD子探测器上，</a:t>
            </a:r>
            <a:r>
              <a:rPr lang="zh-CN" sz="2000" dirty="0">
                <a:solidFill>
                  <a:schemeClr val="bg2">
                    <a:lumMod val="25000"/>
                  </a:schemeClr>
                </a:solidFill>
                <a:latin typeface="+mj-ea"/>
                <a:ea typeface="楷体" panose="02010609060101010101" charset="-122"/>
                <a:cs typeface="+mj-ea"/>
                <a:sym typeface="+mn-ea"/>
              </a:rPr>
              <a:t>进行</a:t>
            </a:r>
            <a:r>
              <a:rPr sz="2000" dirty="0">
                <a:solidFill>
                  <a:schemeClr val="bg2">
                    <a:lumMod val="25000"/>
                  </a:schemeClr>
                </a:solidFill>
                <a:latin typeface="+mj-ea"/>
                <a:ea typeface="楷体" panose="02010609060101010101" charset="-122"/>
                <a:cs typeface="+mj-ea"/>
                <a:sym typeface="+mn-ea"/>
              </a:rPr>
              <a:t>高分辨率的电荷测量</a:t>
            </a:r>
            <a:r>
              <a:rPr lang="zh-CN" sz="2000" dirty="0">
                <a:solidFill>
                  <a:schemeClr val="bg2">
                    <a:lumMod val="25000"/>
                  </a:schemeClr>
                </a:solidFill>
                <a:latin typeface="+mj-ea"/>
                <a:ea typeface="楷体" panose="02010609060101010101" charset="-122"/>
                <a:cs typeface="+mj-ea"/>
                <a:sym typeface="+mn-ea"/>
              </a:rPr>
              <a:t>。</a:t>
            </a:r>
            <a:endParaRPr sz="2000" dirty="0">
              <a:solidFill>
                <a:schemeClr val="bg2">
                  <a:lumMod val="25000"/>
                </a:schemeClr>
              </a:solidFill>
              <a:latin typeface="+mj-ea"/>
              <a:ea typeface="楷体" panose="02010609060101010101" charset="-122"/>
              <a:cs typeface="+mj-ea"/>
              <a:sym typeface="+mn-ea"/>
            </a:endParaRPr>
          </a:p>
          <a:p>
            <a:pPr marL="0" algn="l">
              <a:buNone/>
            </a:pPr>
            <a:r>
              <a:rPr lang="en-US" sz="2000" dirty="0">
                <a:solidFill>
                  <a:schemeClr val="bg2">
                    <a:lumMod val="25000"/>
                  </a:schemeClr>
                </a:solidFill>
                <a:latin typeface="+mj-ea"/>
                <a:ea typeface="楷体" panose="02010609060101010101" charset="-122"/>
                <a:cs typeface="+mj-ea"/>
                <a:sym typeface="+mn-ea"/>
              </a:rPr>
              <a:t>4.</a:t>
            </a:r>
            <a:r>
              <a:rPr sz="2000" dirty="0">
                <a:solidFill>
                  <a:schemeClr val="bg2">
                    <a:lumMod val="25000"/>
                  </a:schemeClr>
                </a:solidFill>
                <a:latin typeface="+mj-ea"/>
                <a:ea typeface="楷体" panose="02010609060101010101" charset="-122"/>
                <a:cs typeface="+mj-ea"/>
                <a:sym typeface="+mn-ea"/>
              </a:rPr>
              <a:t>均方损失？</a:t>
            </a:r>
            <a:endParaRPr sz="2000" dirty="0">
              <a:solidFill>
                <a:schemeClr val="bg2">
                  <a:lumMod val="25000"/>
                </a:schemeClr>
              </a:solidFill>
              <a:latin typeface="+mj-ea"/>
              <a:ea typeface="楷体" panose="02010609060101010101" charset="-122"/>
              <a:cs typeface="+mj-ea"/>
              <a:sym typeface="+mn-ea"/>
            </a:endParaRPr>
          </a:p>
        </p:txBody>
      </p:sp>
      <p:pic>
        <p:nvPicPr>
          <p:cNvPr id="10" name="Picture 9"/>
          <p:cNvPicPr>
            <a:picLocks noChangeAspect="1"/>
          </p:cNvPicPr>
          <p:nvPr/>
        </p:nvPicPr>
        <p:blipFill>
          <a:blip r:embed="rId6"/>
          <a:stretch>
            <a:fillRect/>
          </a:stretch>
        </p:blipFill>
        <p:spPr>
          <a:xfrm>
            <a:off x="2863215" y="5253355"/>
            <a:ext cx="3187700" cy="910590"/>
          </a:xfrm>
          <a:prstGeom prst="rect">
            <a:avLst/>
          </a:prstGeom>
        </p:spPr>
      </p:pic>
    </p:spTree>
    <p:custDataLst>
      <p:tags r:id="rId7"/>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
          <p:cNvPicPr>
            <a:picLocks noChangeAspect="1"/>
          </p:cNvPicPr>
          <p:nvPr>
            <p:custDataLst>
              <p:tags r:id="rId1"/>
            </p:custDataLst>
          </p:nvPr>
        </p:nvPicPr>
        <p:blipFill>
          <a:blip r:embed="rId2"/>
          <a:stretch>
            <a:fillRect/>
          </a:stretch>
        </p:blipFill>
        <p:spPr>
          <a:xfrm flipH="1">
            <a:off x="8279765" y="-635"/>
            <a:ext cx="3912235" cy="6858635"/>
          </a:xfrm>
          <a:prstGeom prst="rect">
            <a:avLst/>
          </a:prstGeom>
        </p:spPr>
      </p:pic>
      <p:grpSp>
        <p:nvGrpSpPr>
          <p:cNvPr id="26" name="组合 25"/>
          <p:cNvGrpSpPr/>
          <p:nvPr/>
        </p:nvGrpSpPr>
        <p:grpSpPr>
          <a:xfrm>
            <a:off x="1046480" y="-147320"/>
            <a:ext cx="3315970" cy="2119630"/>
            <a:chOff x="8024" y="4550"/>
            <a:chExt cx="5222" cy="3338"/>
          </a:xfrm>
        </p:grpSpPr>
        <p:pic>
          <p:nvPicPr>
            <p:cNvPr id="25" name="图片 24" descr="c8a652b2a20a5ea2a6ca9396bc284954"/>
            <p:cNvPicPr>
              <a:picLocks noChangeAspect="1"/>
            </p:cNvPicPr>
            <p:nvPr/>
          </p:nvPicPr>
          <p:blipFill>
            <a:blip r:embed="rId3"/>
            <a:srcRect l="54542" t="3096" r="-1028" b="65743"/>
            <a:stretch>
              <a:fillRect/>
            </a:stretch>
          </p:blipFill>
          <p:spPr>
            <a:xfrm>
              <a:off x="8024" y="4550"/>
              <a:ext cx="5222" cy="3339"/>
            </a:xfrm>
            <a:prstGeom prst="rect">
              <a:avLst/>
            </a:prstGeom>
          </p:spPr>
        </p:pic>
        <p:sp>
          <p:nvSpPr>
            <p:cNvPr id="4" name="文本框 3"/>
            <p:cNvSpPr txBox="1"/>
            <p:nvPr/>
          </p:nvSpPr>
          <p:spPr>
            <a:xfrm>
              <a:off x="8959" y="5642"/>
              <a:ext cx="4056" cy="1888"/>
            </a:xfrm>
            <a:prstGeom prst="rect">
              <a:avLst/>
            </a:prstGeom>
            <a:noFill/>
          </p:spPr>
          <p:txBody>
            <a:bodyPr wrap="square" rtlCol="0">
              <a:spAutoFit/>
            </a:bodyPr>
            <a:p>
              <a:r>
                <a:rPr lang="zh-CN" altLang="en-US" sz="7200">
                  <a:solidFill>
                    <a:srgbClr val="438262"/>
                  </a:solidFill>
                  <a:latin typeface="楷体" panose="02010609060101010101" charset="-122"/>
                  <a:ea typeface="楷体" panose="02010609060101010101" charset="-122"/>
                </a:rPr>
                <a:t>目录</a:t>
              </a:r>
              <a:endParaRPr lang="zh-CN" altLang="en-US" sz="7200">
                <a:solidFill>
                  <a:srgbClr val="438262"/>
                </a:solidFill>
                <a:latin typeface="楷体" panose="02010609060101010101" charset="-122"/>
                <a:ea typeface="楷体" panose="02010609060101010101" charset="-122"/>
              </a:endParaRPr>
            </a:p>
          </p:txBody>
        </p:sp>
      </p:grpSp>
      <p:grpSp>
        <p:nvGrpSpPr>
          <p:cNvPr id="7" name="Group 6"/>
          <p:cNvGrpSpPr/>
          <p:nvPr/>
        </p:nvGrpSpPr>
        <p:grpSpPr>
          <a:xfrm>
            <a:off x="3632835" y="1744980"/>
            <a:ext cx="3608705" cy="4754880"/>
            <a:chOff x="5524" y="3550"/>
            <a:chExt cx="5683" cy="7488"/>
          </a:xfrm>
        </p:grpSpPr>
        <p:grpSp>
          <p:nvGrpSpPr>
            <p:cNvPr id="31" name="组合 30"/>
            <p:cNvGrpSpPr/>
            <p:nvPr/>
          </p:nvGrpSpPr>
          <p:grpSpPr>
            <a:xfrm>
              <a:off x="5524" y="3550"/>
              <a:ext cx="5683" cy="1060"/>
              <a:chOff x="5524" y="3550"/>
              <a:chExt cx="5683" cy="1060"/>
            </a:xfrm>
          </p:grpSpPr>
          <p:pic>
            <p:nvPicPr>
              <p:cNvPr id="27" name="图片 26" descr="0238e4bf3fee36a2f0d22aecfb81a1bd"/>
              <p:cNvPicPr>
                <a:picLocks noChangeAspect="1"/>
              </p:cNvPicPr>
              <p:nvPr/>
            </p:nvPicPr>
            <p:blipFill>
              <a:blip r:embed="rId4"/>
              <a:srcRect l="43608" t="88426" r="49422" b="5644"/>
              <a:stretch>
                <a:fillRect/>
              </a:stretch>
            </p:blipFill>
            <p:spPr>
              <a:xfrm rot="11460000" flipH="1" flipV="1">
                <a:off x="10265" y="3550"/>
                <a:ext cx="942" cy="1060"/>
              </a:xfrm>
              <a:prstGeom prst="rect">
                <a:avLst/>
              </a:prstGeom>
            </p:spPr>
          </p:pic>
          <p:sp>
            <p:nvSpPr>
              <p:cNvPr id="30" name="文本框 29"/>
              <p:cNvSpPr txBox="1"/>
              <p:nvPr/>
            </p:nvSpPr>
            <p:spPr>
              <a:xfrm>
                <a:off x="5524" y="3741"/>
                <a:ext cx="4793" cy="822"/>
              </a:xfrm>
              <a:prstGeom prst="rect">
                <a:avLst/>
              </a:prstGeom>
              <a:solidFill>
                <a:schemeClr val="accent3">
                  <a:lumMod val="50000"/>
                  <a:alpha val="75000"/>
                </a:schemeClr>
              </a:solidFill>
            </p:spPr>
            <p:txBody>
              <a:bodyPr wrap="square" rtlCol="0">
                <a:spAutoFit/>
              </a:bodyPr>
              <a:p>
                <a:r>
                  <a:rPr lang="en-US" altLang="zh-CN" sz="2800">
                    <a:solidFill>
                      <a:schemeClr val="bg1"/>
                    </a:solidFill>
                    <a:latin typeface="Segoe Script" panose="020B0504020000000003" charset="0"/>
                    <a:ea typeface="叶根友毛笔行书2.0版" panose="02010601030101010101" charset="-122"/>
                    <a:cs typeface="Segoe Script" panose="020B0504020000000003" charset="0"/>
                  </a:rPr>
                  <a:t>1</a:t>
                </a:r>
                <a:r>
                  <a:rPr lang="zh-CN" altLang="en-US" sz="2800">
                    <a:solidFill>
                      <a:schemeClr val="bg1"/>
                    </a:solidFill>
                    <a:latin typeface="Segoe Script" panose="020B0504020000000003" charset="0"/>
                    <a:ea typeface="叶根友毛笔行书2.0版" panose="02010601030101010101" charset="-122"/>
                    <a:cs typeface="Segoe Script" panose="020B0504020000000003" charset="0"/>
                  </a:rPr>
                  <a:t>、</a:t>
                </a:r>
                <a:r>
                  <a:rPr lang="zh-CN" altLang="en-US" sz="2400">
                    <a:solidFill>
                      <a:schemeClr val="bg1"/>
                    </a:solidFill>
                    <a:latin typeface="楷体" panose="02010609060101010101" charset="-122"/>
                    <a:ea typeface="楷体" panose="02010609060101010101" charset="-122"/>
                  </a:rPr>
                  <a:t>内容摘要</a:t>
                </a:r>
                <a:endParaRPr lang="zh-CN" altLang="en-US" sz="2400">
                  <a:solidFill>
                    <a:schemeClr val="bg1"/>
                  </a:solidFill>
                  <a:latin typeface="楷体" panose="02010609060101010101" charset="-122"/>
                  <a:ea typeface="楷体" panose="02010609060101010101" charset="-122"/>
                </a:endParaRPr>
              </a:p>
            </p:txBody>
          </p:sp>
        </p:grpSp>
        <p:grpSp>
          <p:nvGrpSpPr>
            <p:cNvPr id="35" name="组合 34"/>
            <p:cNvGrpSpPr/>
            <p:nvPr/>
          </p:nvGrpSpPr>
          <p:grpSpPr>
            <a:xfrm>
              <a:off x="5524" y="8454"/>
              <a:ext cx="5683" cy="1060"/>
              <a:chOff x="5524" y="3550"/>
              <a:chExt cx="5683" cy="1060"/>
            </a:xfrm>
          </p:grpSpPr>
          <p:pic>
            <p:nvPicPr>
              <p:cNvPr id="36" name="图片 35" descr="0238e4bf3fee36a2f0d22aecfb81a1bd"/>
              <p:cNvPicPr>
                <a:picLocks noChangeAspect="1"/>
              </p:cNvPicPr>
              <p:nvPr/>
            </p:nvPicPr>
            <p:blipFill>
              <a:blip r:embed="rId4"/>
              <a:srcRect l="43608" t="88426" r="49422" b="5644"/>
              <a:stretch>
                <a:fillRect/>
              </a:stretch>
            </p:blipFill>
            <p:spPr>
              <a:xfrm rot="11460000" flipH="1" flipV="1">
                <a:off x="10265" y="3550"/>
                <a:ext cx="942" cy="1060"/>
              </a:xfrm>
              <a:prstGeom prst="rect">
                <a:avLst/>
              </a:prstGeom>
            </p:spPr>
          </p:pic>
          <p:sp>
            <p:nvSpPr>
              <p:cNvPr id="37" name="文本框 36"/>
              <p:cNvSpPr txBox="1"/>
              <p:nvPr/>
            </p:nvSpPr>
            <p:spPr>
              <a:xfrm>
                <a:off x="5524" y="3741"/>
                <a:ext cx="4793" cy="822"/>
              </a:xfrm>
              <a:prstGeom prst="rect">
                <a:avLst/>
              </a:prstGeom>
              <a:solidFill>
                <a:schemeClr val="accent3">
                  <a:lumMod val="50000"/>
                  <a:alpha val="75000"/>
                </a:schemeClr>
              </a:solidFill>
            </p:spPr>
            <p:txBody>
              <a:bodyPr wrap="square" rtlCol="0">
                <a:spAutoFit/>
              </a:bodyPr>
              <a:p>
                <a:r>
                  <a:rPr lang="en-US" altLang="zh-CN" sz="2800">
                    <a:solidFill>
                      <a:schemeClr val="bg1"/>
                    </a:solidFill>
                    <a:latin typeface="Segoe Script" panose="020B0504020000000003" charset="0"/>
                    <a:ea typeface="叶根友毛笔行书2.0版" panose="02010601030101010101" charset="-122"/>
                    <a:cs typeface="Segoe Script" panose="020B0504020000000003" charset="0"/>
                  </a:rPr>
                  <a:t>4</a:t>
                </a:r>
                <a:r>
                  <a:rPr lang="zh-CN" altLang="en-US" sz="2800">
                    <a:solidFill>
                      <a:schemeClr val="bg1"/>
                    </a:solidFill>
                    <a:latin typeface="Segoe Script" panose="020B0504020000000003" charset="0"/>
                    <a:ea typeface="叶根友毛笔行书2.0版" panose="02010601030101010101" charset="-122"/>
                    <a:cs typeface="Segoe Script" panose="020B0504020000000003" charset="0"/>
                  </a:rPr>
                  <a:t>、</a:t>
                </a:r>
                <a:r>
                  <a:rPr lang="zh-CN" altLang="en-US" sz="2400">
                    <a:solidFill>
                      <a:schemeClr val="bg1"/>
                    </a:solidFill>
                    <a:latin typeface="楷体" panose="02010609060101010101" charset="-122"/>
                    <a:ea typeface="楷体" panose="02010609060101010101" charset="-122"/>
                  </a:rPr>
                  <a:t>实验结果</a:t>
                </a:r>
                <a:endParaRPr lang="zh-CN" altLang="en-US" sz="2400">
                  <a:solidFill>
                    <a:schemeClr val="bg1"/>
                  </a:solidFill>
                  <a:latin typeface="楷体" panose="02010609060101010101" charset="-122"/>
                  <a:ea typeface="楷体" panose="02010609060101010101" charset="-122"/>
                </a:endParaRPr>
              </a:p>
            </p:txBody>
          </p:sp>
        </p:grpSp>
        <p:grpSp>
          <p:nvGrpSpPr>
            <p:cNvPr id="38" name="组合 37"/>
            <p:cNvGrpSpPr/>
            <p:nvPr/>
          </p:nvGrpSpPr>
          <p:grpSpPr>
            <a:xfrm>
              <a:off x="5524" y="5154"/>
              <a:ext cx="5683" cy="1060"/>
              <a:chOff x="5524" y="3550"/>
              <a:chExt cx="5683" cy="1060"/>
            </a:xfrm>
          </p:grpSpPr>
          <p:pic>
            <p:nvPicPr>
              <p:cNvPr id="39" name="图片 38" descr="0238e4bf3fee36a2f0d22aecfb81a1bd"/>
              <p:cNvPicPr>
                <a:picLocks noChangeAspect="1"/>
              </p:cNvPicPr>
              <p:nvPr/>
            </p:nvPicPr>
            <p:blipFill>
              <a:blip r:embed="rId4"/>
              <a:srcRect l="43608" t="88426" r="49422" b="5644"/>
              <a:stretch>
                <a:fillRect/>
              </a:stretch>
            </p:blipFill>
            <p:spPr>
              <a:xfrm rot="11460000" flipH="1" flipV="1">
                <a:off x="10265" y="3550"/>
                <a:ext cx="942" cy="1060"/>
              </a:xfrm>
              <a:prstGeom prst="rect">
                <a:avLst/>
              </a:prstGeom>
            </p:spPr>
          </p:pic>
          <p:sp>
            <p:nvSpPr>
              <p:cNvPr id="40" name="文本框 39"/>
              <p:cNvSpPr txBox="1"/>
              <p:nvPr/>
            </p:nvSpPr>
            <p:spPr>
              <a:xfrm>
                <a:off x="5524" y="3741"/>
                <a:ext cx="4793" cy="822"/>
              </a:xfrm>
              <a:prstGeom prst="rect">
                <a:avLst/>
              </a:prstGeom>
              <a:solidFill>
                <a:schemeClr val="accent3">
                  <a:lumMod val="50000"/>
                  <a:alpha val="75000"/>
                </a:schemeClr>
              </a:solidFill>
            </p:spPr>
            <p:txBody>
              <a:bodyPr wrap="square" rtlCol="0">
                <a:spAutoFit/>
              </a:bodyPr>
              <a:p>
                <a:r>
                  <a:rPr lang="en-US" altLang="zh-CN" sz="2800">
                    <a:solidFill>
                      <a:schemeClr val="bg1"/>
                    </a:solidFill>
                    <a:latin typeface="Segoe Script" panose="020B0504020000000003" charset="0"/>
                    <a:ea typeface="叶根友毛笔行书2.0版" panose="02010601030101010101" charset="-122"/>
                    <a:cs typeface="Segoe Script" panose="020B0504020000000003" charset="0"/>
                  </a:rPr>
                  <a:t>2</a:t>
                </a:r>
                <a:r>
                  <a:rPr lang="zh-CN" altLang="en-US" sz="2800">
                    <a:solidFill>
                      <a:schemeClr val="bg1"/>
                    </a:solidFill>
                    <a:latin typeface="Segoe Script" panose="020B0504020000000003" charset="0"/>
                    <a:ea typeface="叶根友毛笔行书2.0版" panose="02010601030101010101" charset="-122"/>
                    <a:cs typeface="Segoe Script" panose="020B0504020000000003" charset="0"/>
                  </a:rPr>
                  <a:t>、</a:t>
                </a:r>
                <a:r>
                  <a:rPr lang="zh-CN" altLang="en-US" sz="2400">
                    <a:solidFill>
                      <a:schemeClr val="bg1"/>
                    </a:solidFill>
                    <a:latin typeface="楷体" panose="02010609060101010101" charset="-122"/>
                    <a:ea typeface="楷体" panose="02010609060101010101" charset="-122"/>
                    <a:cs typeface="Segoe Script" panose="020B0504020000000003" charset="0"/>
                  </a:rPr>
                  <a:t>研究背景</a:t>
                </a:r>
                <a:endParaRPr lang="zh-CN" altLang="en-US" sz="2400">
                  <a:solidFill>
                    <a:schemeClr val="bg1"/>
                  </a:solidFill>
                  <a:latin typeface="楷体" panose="02010609060101010101" charset="-122"/>
                  <a:ea typeface="楷体" panose="02010609060101010101" charset="-122"/>
                  <a:cs typeface="Segoe Script" panose="020B0504020000000003" charset="0"/>
                </a:endParaRPr>
              </a:p>
            </p:txBody>
          </p:sp>
        </p:grpSp>
        <p:grpSp>
          <p:nvGrpSpPr>
            <p:cNvPr id="41" name="组合 40"/>
            <p:cNvGrpSpPr/>
            <p:nvPr/>
          </p:nvGrpSpPr>
          <p:grpSpPr>
            <a:xfrm>
              <a:off x="5524" y="6804"/>
              <a:ext cx="5683" cy="1060"/>
              <a:chOff x="5524" y="3550"/>
              <a:chExt cx="5683" cy="1060"/>
            </a:xfrm>
          </p:grpSpPr>
          <p:pic>
            <p:nvPicPr>
              <p:cNvPr id="42" name="图片 41" descr="0238e4bf3fee36a2f0d22aecfb81a1bd"/>
              <p:cNvPicPr>
                <a:picLocks noChangeAspect="1"/>
              </p:cNvPicPr>
              <p:nvPr/>
            </p:nvPicPr>
            <p:blipFill>
              <a:blip r:embed="rId4"/>
              <a:srcRect l="43608" t="88426" r="49422" b="5644"/>
              <a:stretch>
                <a:fillRect/>
              </a:stretch>
            </p:blipFill>
            <p:spPr>
              <a:xfrm rot="11460000" flipH="1" flipV="1">
                <a:off x="10265" y="3550"/>
                <a:ext cx="942" cy="1060"/>
              </a:xfrm>
              <a:prstGeom prst="rect">
                <a:avLst/>
              </a:prstGeom>
            </p:spPr>
          </p:pic>
          <p:sp>
            <p:nvSpPr>
              <p:cNvPr id="43" name="文本框 42"/>
              <p:cNvSpPr txBox="1"/>
              <p:nvPr/>
            </p:nvSpPr>
            <p:spPr>
              <a:xfrm>
                <a:off x="5524" y="3741"/>
                <a:ext cx="4793" cy="822"/>
              </a:xfrm>
              <a:prstGeom prst="rect">
                <a:avLst/>
              </a:prstGeom>
              <a:solidFill>
                <a:schemeClr val="accent3">
                  <a:lumMod val="50000"/>
                  <a:alpha val="75000"/>
                </a:schemeClr>
              </a:solidFill>
            </p:spPr>
            <p:txBody>
              <a:bodyPr wrap="square" rtlCol="0">
                <a:spAutoFit/>
              </a:bodyPr>
              <a:p>
                <a:r>
                  <a:rPr lang="en-US" altLang="zh-CN" sz="2800">
                    <a:solidFill>
                      <a:schemeClr val="bg1"/>
                    </a:solidFill>
                    <a:latin typeface="Segoe Script" panose="020B0504020000000003" charset="0"/>
                    <a:ea typeface="叶根友毛笔行书2.0版" panose="02010601030101010101" charset="-122"/>
                    <a:cs typeface="Segoe Script" panose="020B0504020000000003" charset="0"/>
                  </a:rPr>
                  <a:t>3</a:t>
                </a:r>
                <a:r>
                  <a:rPr lang="zh-CN" altLang="en-US" sz="2800">
                    <a:solidFill>
                      <a:schemeClr val="bg1"/>
                    </a:solidFill>
                    <a:latin typeface="Segoe Script" panose="020B0504020000000003" charset="0"/>
                    <a:ea typeface="叶根友毛笔行书2.0版" panose="02010601030101010101" charset="-122"/>
                    <a:cs typeface="Segoe Script" panose="020B0504020000000003" charset="0"/>
                  </a:rPr>
                  <a:t>、</a:t>
                </a:r>
                <a:r>
                  <a:rPr lang="zh-CN" altLang="en-US" sz="2400">
                    <a:solidFill>
                      <a:schemeClr val="bg1"/>
                    </a:solidFill>
                    <a:latin typeface="楷体" panose="02010609060101010101" charset="-122"/>
                    <a:ea typeface="楷体" panose="02010609060101010101" charset="-122"/>
                  </a:rPr>
                  <a:t>研究思路与方法</a:t>
                </a:r>
                <a:endParaRPr lang="zh-CN" altLang="en-US" sz="2400">
                  <a:solidFill>
                    <a:schemeClr val="bg1"/>
                  </a:solidFill>
                  <a:latin typeface="楷体" panose="02010609060101010101" charset="-122"/>
                  <a:ea typeface="楷体" panose="02010609060101010101" charset="-122"/>
                </a:endParaRPr>
              </a:p>
            </p:txBody>
          </p:sp>
        </p:grpSp>
        <p:grpSp>
          <p:nvGrpSpPr>
            <p:cNvPr id="3" name="组合 30"/>
            <p:cNvGrpSpPr/>
            <p:nvPr/>
          </p:nvGrpSpPr>
          <p:grpSpPr>
            <a:xfrm>
              <a:off x="5524" y="9978"/>
              <a:ext cx="5683" cy="1060"/>
              <a:chOff x="5524" y="3550"/>
              <a:chExt cx="5683" cy="1060"/>
            </a:xfrm>
          </p:grpSpPr>
          <p:pic>
            <p:nvPicPr>
              <p:cNvPr id="5" name="图片 26" descr="0238e4bf3fee36a2f0d22aecfb81a1bd"/>
              <p:cNvPicPr>
                <a:picLocks noChangeAspect="1"/>
              </p:cNvPicPr>
              <p:nvPr/>
            </p:nvPicPr>
            <p:blipFill>
              <a:blip r:embed="rId4"/>
              <a:srcRect l="43608" t="88426" r="49422" b="5644"/>
              <a:stretch>
                <a:fillRect/>
              </a:stretch>
            </p:blipFill>
            <p:spPr>
              <a:xfrm rot="11460000" flipH="1" flipV="1">
                <a:off x="10265" y="3550"/>
                <a:ext cx="942" cy="1060"/>
              </a:xfrm>
              <a:prstGeom prst="rect">
                <a:avLst/>
              </a:prstGeom>
            </p:spPr>
          </p:pic>
          <p:sp>
            <p:nvSpPr>
              <p:cNvPr id="6" name="文本框 29"/>
              <p:cNvSpPr txBox="1"/>
              <p:nvPr/>
            </p:nvSpPr>
            <p:spPr>
              <a:xfrm>
                <a:off x="5524" y="3741"/>
                <a:ext cx="4793" cy="822"/>
              </a:xfrm>
              <a:prstGeom prst="rect">
                <a:avLst/>
              </a:prstGeom>
              <a:solidFill>
                <a:schemeClr val="accent3">
                  <a:lumMod val="50000"/>
                  <a:alpha val="75000"/>
                </a:schemeClr>
              </a:solidFill>
            </p:spPr>
            <p:txBody>
              <a:bodyPr wrap="square" rtlCol="0">
                <a:spAutoFit/>
              </a:bodyPr>
              <a:p>
                <a:r>
                  <a:rPr lang="en-US" altLang="zh-CN" sz="2800">
                    <a:solidFill>
                      <a:schemeClr val="bg1"/>
                    </a:solidFill>
                    <a:latin typeface="Segoe Script" panose="020B0504020000000003" charset="0"/>
                    <a:ea typeface="叶根友毛笔行书2.0版" panose="02010601030101010101" charset="-122"/>
                    <a:cs typeface="Segoe Script" panose="020B0504020000000003" charset="0"/>
                  </a:rPr>
                  <a:t>5</a:t>
                </a:r>
                <a:r>
                  <a:rPr lang="zh-CN" altLang="en-US" sz="2800">
                    <a:solidFill>
                      <a:schemeClr val="bg1"/>
                    </a:solidFill>
                    <a:latin typeface="Segoe Script" panose="020B0504020000000003" charset="0"/>
                    <a:ea typeface="叶根友毛笔行书2.0版" panose="02010601030101010101" charset="-122"/>
                    <a:cs typeface="Segoe Script" panose="020B0504020000000003" charset="0"/>
                  </a:rPr>
                  <a:t>、</a:t>
                </a:r>
                <a:r>
                  <a:rPr lang="zh-CN" altLang="en-US" sz="2400">
                    <a:solidFill>
                      <a:schemeClr val="bg1"/>
                    </a:solidFill>
                    <a:latin typeface="楷体" panose="02010609060101010101" charset="-122"/>
                    <a:ea typeface="楷体" panose="02010609060101010101" charset="-122"/>
                  </a:rPr>
                  <a:t>总结与讨论</a:t>
                </a:r>
                <a:endParaRPr lang="zh-CN" altLang="en-US" sz="2400">
                  <a:solidFill>
                    <a:schemeClr val="bg1"/>
                  </a:solidFill>
                  <a:latin typeface="楷体" panose="02010609060101010101" charset="-122"/>
                  <a:ea typeface="楷体" panose="02010609060101010101" charset="-122"/>
                </a:endParaRPr>
              </a:p>
            </p:txBody>
          </p:sp>
        </p:grpSp>
      </p:grpSp>
    </p:spTree>
    <p:custDataLst>
      <p:tags r:id="rId5"/>
    </p:custDataLst>
  </p:cSld>
  <p:clrMapOvr>
    <a:masterClrMapping/>
  </p:clrMapOvr>
  <p:transition advTm="1074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469255" y="231140"/>
            <a:ext cx="258064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内容摘要</a:t>
              </a:r>
              <a:endParaRPr lang="zh-CN" altLang="en-US" sz="4000">
                <a:solidFill>
                  <a:schemeClr val="bg1"/>
                </a:solidFill>
                <a:latin typeface="楷体" panose="02010609060101010101" charset="-122"/>
                <a:ea typeface="楷体" panose="02010609060101010101" charset="-122"/>
                <a:sym typeface="+mn-ea"/>
              </a:endParaRPr>
            </a:p>
          </p:txBody>
        </p:sp>
      </p:grpSp>
      <p:sp>
        <p:nvSpPr>
          <p:cNvPr id="8" name="文本框 7"/>
          <p:cNvSpPr txBox="1"/>
          <p:nvPr/>
        </p:nvSpPr>
        <p:spPr>
          <a:xfrm>
            <a:off x="1405255" y="2419350"/>
            <a:ext cx="9094470" cy="3046095"/>
          </a:xfrm>
          <a:prstGeom prst="rect">
            <a:avLst/>
          </a:prstGeom>
          <a:noFill/>
        </p:spPr>
        <p:txBody>
          <a:bodyPr wrap="square" rtlCol="0">
            <a:spAutoFit/>
          </a:bodyPr>
          <a:p>
            <a:pPr fontAlgn="auto">
              <a:lnSpc>
                <a:spcPct val="150000"/>
              </a:lnSpc>
            </a:pPr>
            <a:r>
              <a:rPr lang="en-US" altLang="zh-CN" sz="2800">
                <a:latin typeface="楷体" panose="02010609060101010101" charset="-122"/>
                <a:ea typeface="楷体" panose="02010609060101010101" charset="-122"/>
              </a:rPr>
              <a:t>	</a:t>
            </a:r>
            <a:r>
              <a:rPr lang="zh-CN" altLang="en-US" sz="2000">
                <a:latin typeface="微软雅黑" charset="0"/>
                <a:ea typeface="楷体" panose="02010609060101010101" charset="-122"/>
                <a:cs typeface="微软雅黑" charset="0"/>
              </a:rPr>
              <a:t>针对DAMPE实验，提出了一种深度学习算法</a:t>
            </a:r>
            <a:r>
              <a:rPr lang="en-US" altLang="zh-CN" sz="2000">
                <a:latin typeface="微软雅黑" charset="0"/>
                <a:ea typeface="楷体" panose="02010609060101010101" charset="-122"/>
                <a:cs typeface="微软雅黑" charset="0"/>
              </a:rPr>
              <a:t>-</a:t>
            </a:r>
            <a:r>
              <a:rPr lang="zh-CN" altLang="en-US" sz="2000">
                <a:latin typeface="微软雅黑" charset="0"/>
                <a:ea typeface="楷体" panose="02010609060101010101" charset="-122"/>
                <a:cs typeface="微软雅黑" charset="0"/>
              </a:rPr>
              <a:t>在</a:t>
            </a:r>
            <a:r>
              <a:rPr lang="zh-CN" altLang="en-US" sz="2000" b="1">
                <a:latin typeface="微软雅黑" charset="0"/>
                <a:ea typeface="楷体" panose="02010609060101010101" charset="-122"/>
                <a:cs typeface="微软雅黑" charset="0"/>
                <a:sym typeface="+mn-ea"/>
              </a:rPr>
              <a:t>天体物理领域</a:t>
            </a:r>
            <a:r>
              <a:rPr lang="zh-CN" altLang="en-US" sz="2000">
                <a:latin typeface="微软雅黑" charset="0"/>
                <a:ea typeface="楷体" panose="02010609060101010101" charset="-122"/>
                <a:cs typeface="微软雅黑" charset="0"/>
              </a:rPr>
              <a:t>用于完成</a:t>
            </a:r>
            <a:r>
              <a:rPr lang="zh-CN" altLang="en-US" sz="2000" b="1">
                <a:latin typeface="微软雅黑" charset="0"/>
                <a:ea typeface="楷体" panose="02010609060101010101" charset="-122"/>
                <a:cs typeface="微软雅黑" charset="0"/>
                <a:sym typeface="+mn-ea"/>
              </a:rPr>
              <a:t>粒子径迹重建任务</a:t>
            </a:r>
            <a:r>
              <a:rPr lang="zh-CN" altLang="en-US" sz="2000">
                <a:latin typeface="微软雅黑" charset="0"/>
                <a:ea typeface="楷体" panose="02010609060101010101" charset="-122"/>
                <a:cs typeface="微软雅黑" charset="0"/>
                <a:sym typeface="+mn-ea"/>
              </a:rPr>
              <a:t>的第一个</a:t>
            </a:r>
            <a:r>
              <a:rPr lang="zh-CN" altLang="en-US" sz="2000" b="1">
                <a:latin typeface="微软雅黑" charset="0"/>
                <a:ea typeface="楷体" panose="02010609060101010101" charset="-122"/>
                <a:cs typeface="微软雅黑" charset="0"/>
                <a:sym typeface="+mn-ea"/>
              </a:rPr>
              <a:t>纯机器学习算法</a:t>
            </a:r>
            <a:r>
              <a:rPr lang="zh-CN" altLang="en-US" sz="2000">
                <a:latin typeface="微软雅黑" charset="0"/>
                <a:ea typeface="楷体" panose="02010609060101010101" charset="-122"/>
                <a:cs typeface="微软雅黑" charset="0"/>
              </a:rPr>
              <a:t>。</a:t>
            </a:r>
            <a:endParaRPr lang="zh-CN" altLang="en-US" sz="2000">
              <a:latin typeface="微软雅黑" charset="0"/>
              <a:ea typeface="楷体" panose="02010609060101010101" charset="-122"/>
              <a:cs typeface="微软雅黑" charset="0"/>
            </a:endParaRPr>
          </a:p>
          <a:p>
            <a:pPr fontAlgn="auto">
              <a:lnSpc>
                <a:spcPct val="150000"/>
              </a:lnSpc>
            </a:pPr>
            <a:r>
              <a:rPr lang="en-US" altLang="zh-CN" sz="2000">
                <a:latin typeface="微软雅黑" charset="0"/>
                <a:ea typeface="楷体" panose="02010609060101010101" charset="-122"/>
                <a:cs typeface="微软雅黑" charset="0"/>
              </a:rPr>
              <a:t>	</a:t>
            </a:r>
            <a:r>
              <a:rPr lang="zh-CN" altLang="en-US" sz="2000">
                <a:latin typeface="微软雅黑" charset="0"/>
                <a:ea typeface="楷体" panose="02010609060101010101" charset="-122"/>
                <a:cs typeface="微软雅黑" charset="0"/>
              </a:rPr>
              <a:t>在性能方面，该算法实现了在</a:t>
            </a:r>
            <a:r>
              <a:rPr lang="zh-CN" altLang="en-US" sz="2000" b="1">
                <a:latin typeface="微软雅黑" charset="0"/>
                <a:ea typeface="楷体" panose="02010609060101010101" charset="-122"/>
                <a:cs typeface="微软雅黑" charset="0"/>
                <a:sym typeface="+mn-ea"/>
              </a:rPr>
              <a:t>全能段下</a:t>
            </a:r>
            <a:r>
              <a:rPr lang="zh-CN" altLang="en-US" sz="2000">
                <a:latin typeface="微软雅黑" charset="0"/>
                <a:ea typeface="楷体" panose="02010609060101010101" charset="-122"/>
                <a:cs typeface="微软雅黑" charset="0"/>
                <a:sym typeface="+mn-ea"/>
              </a:rPr>
              <a:t>进行</a:t>
            </a:r>
            <a:r>
              <a:rPr lang="zh-CN" altLang="en-US" sz="2000" b="1">
                <a:latin typeface="微软雅黑" charset="0"/>
                <a:ea typeface="楷体" panose="02010609060101010101" charset="-122"/>
                <a:cs typeface="微软雅黑" charset="0"/>
              </a:rPr>
              <a:t>宇宙射线</a:t>
            </a:r>
            <a:r>
              <a:rPr lang="zh-CN" altLang="en-US" sz="2000">
                <a:latin typeface="微软雅黑" charset="0"/>
                <a:ea typeface="楷体" panose="02010609060101010101" charset="-122"/>
                <a:cs typeface="微软雅黑" charset="0"/>
              </a:rPr>
              <a:t>测量的电荷可靠识别，从而解决了</a:t>
            </a:r>
            <a:r>
              <a:rPr lang="zh-CN" altLang="en-US" sz="2000" b="1">
                <a:latin typeface="微软雅黑" charset="0"/>
                <a:ea typeface="楷体" panose="02010609060101010101" charset="-122"/>
                <a:cs typeface="微软雅黑" charset="0"/>
                <a:sym typeface="+mn-ea"/>
              </a:rPr>
              <a:t>PeV</a:t>
            </a:r>
            <a:r>
              <a:rPr lang="zh-CN" altLang="en-US" sz="2000">
                <a:latin typeface="微软雅黑" charset="0"/>
                <a:ea typeface="楷体" panose="02010609060101010101" charset="-122"/>
                <a:cs typeface="微软雅黑" charset="0"/>
                <a:sym typeface="+mn-ea"/>
              </a:rPr>
              <a:t>尺度下，传统的径迹重建算法难以解决的问题</a:t>
            </a:r>
            <a:r>
              <a:rPr lang="zh-CN" altLang="en-US" sz="2000">
                <a:latin typeface="微软雅黑" charset="0"/>
                <a:ea typeface="楷体" panose="02010609060101010101" charset="-122"/>
                <a:cs typeface="微软雅黑" charset="0"/>
              </a:rPr>
              <a:t>。</a:t>
            </a:r>
            <a:endParaRPr lang="zh-CN" altLang="en-US" sz="2000">
              <a:latin typeface="微软雅黑" charset="0"/>
              <a:ea typeface="楷体" panose="02010609060101010101" charset="-122"/>
              <a:cs typeface="微软雅黑" charset="0"/>
            </a:endParaRPr>
          </a:p>
          <a:p>
            <a:pPr fontAlgn="auto">
              <a:lnSpc>
                <a:spcPct val="150000"/>
              </a:lnSpc>
            </a:pPr>
            <a:r>
              <a:rPr lang="en-US" altLang="zh-CN" sz="2000">
                <a:latin typeface="微软雅黑" charset="0"/>
                <a:ea typeface="楷体" panose="02010609060101010101" charset="-122"/>
                <a:cs typeface="微软雅黑" charset="0"/>
              </a:rPr>
              <a:t>	</a:t>
            </a:r>
            <a:r>
              <a:rPr lang="zh-CN" altLang="en-US" sz="2000">
                <a:latin typeface="微软雅黑" charset="0"/>
                <a:ea typeface="楷体" panose="02010609060101010101" charset="-122"/>
                <a:cs typeface="微软雅黑" charset="0"/>
              </a:rPr>
              <a:t>此外，在高能量能计子探测器中，该算法在</a:t>
            </a:r>
            <a:r>
              <a:rPr lang="zh-CN" altLang="en-US" sz="2000" b="1">
                <a:latin typeface="微软雅黑" charset="0"/>
                <a:ea typeface="楷体" panose="02010609060101010101" charset="-122"/>
                <a:cs typeface="微软雅黑" charset="0"/>
              </a:rPr>
              <a:t>粒子径迹重建</a:t>
            </a:r>
            <a:r>
              <a:rPr lang="zh-CN" altLang="en-US" sz="2000">
                <a:latin typeface="微软雅黑" charset="0"/>
                <a:ea typeface="楷体" panose="02010609060101010101" charset="-122"/>
                <a:cs typeface="微软雅黑" charset="0"/>
              </a:rPr>
              <a:t>方面也达到了前所未有的准确性。</a:t>
            </a:r>
            <a:endParaRPr lang="zh-CN" altLang="en-US" sz="2000">
              <a:latin typeface="微软雅黑" charset="0"/>
              <a:ea typeface="楷体" panose="02010609060101010101" charset="-122"/>
              <a:cs typeface="微软雅黑" charset="0"/>
            </a:endParaRPr>
          </a:p>
        </p:txBody>
      </p:sp>
    </p:spTree>
    <p:custDataLst>
      <p:tags r:id="rId6"/>
    </p:custDataLst>
  </p:cSld>
  <p:clrMapOvr>
    <a:masterClrMapping/>
  </p:clrMapOvr>
  <p:transition advTm="3743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234188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研究背景</a:t>
              </a:r>
              <a:endParaRPr lang="zh-CN" altLang="en-US" sz="4000">
                <a:solidFill>
                  <a:schemeClr val="bg1"/>
                </a:solidFill>
                <a:latin typeface="楷体" panose="02010609060101010101" charset="-122"/>
                <a:ea typeface="楷体" panose="02010609060101010101" charset="-122"/>
                <a:sym typeface="+mn-ea"/>
              </a:endParaRPr>
            </a:p>
          </p:txBody>
        </p:sp>
      </p:grpSp>
      <p:sp>
        <p:nvSpPr>
          <p:cNvPr id="10" name="文本框 9"/>
          <p:cNvSpPr txBox="1"/>
          <p:nvPr/>
        </p:nvSpPr>
        <p:spPr>
          <a:xfrm>
            <a:off x="1363345" y="2360295"/>
            <a:ext cx="9465310" cy="3230245"/>
          </a:xfrm>
          <a:prstGeom prst="rect">
            <a:avLst/>
          </a:prstGeom>
          <a:noFill/>
        </p:spPr>
        <p:txBody>
          <a:bodyPr wrap="square" rtlCol="0">
            <a:spAutoFit/>
          </a:bodyPr>
          <a:p>
            <a:pPr fontAlgn="auto">
              <a:lnSpc>
                <a:spcPct val="150000"/>
              </a:lnSpc>
            </a:pPr>
            <a:r>
              <a:rPr lang="en-US" altLang="zh-CN" sz="2000" dirty="0">
                <a:solidFill>
                  <a:schemeClr val="bg2">
                    <a:lumMod val="25000"/>
                  </a:schemeClr>
                </a:solidFill>
                <a:latin typeface="+mj-ea"/>
                <a:ea typeface="楷体" panose="02010609060101010101" charset="-122"/>
                <a:cs typeface="+mj-ea"/>
                <a:sym typeface="+mn-lt"/>
              </a:rPr>
              <a:t>	1.</a:t>
            </a:r>
            <a:r>
              <a:rPr lang="zh-CN" altLang="en-US" sz="2000" dirty="0">
                <a:solidFill>
                  <a:schemeClr val="bg2">
                    <a:lumMod val="25000"/>
                  </a:schemeClr>
                </a:solidFill>
                <a:latin typeface="+mj-ea"/>
                <a:ea typeface="楷体" panose="02010609060101010101" charset="-122"/>
                <a:cs typeface="+mj-ea"/>
                <a:sym typeface="+mn-lt"/>
              </a:rPr>
              <a:t>利用现有的暗物质粒子探测卫星和下一代粒子探测器在</a:t>
            </a:r>
            <a:r>
              <a:rPr lang="zh-CN" altLang="en-US" sz="2000" b="1" dirty="0">
                <a:solidFill>
                  <a:schemeClr val="bg2">
                    <a:lumMod val="25000"/>
                  </a:schemeClr>
                </a:solidFill>
                <a:latin typeface="+mj-ea"/>
                <a:ea typeface="楷体" panose="02010609060101010101" charset="-122"/>
                <a:cs typeface="+mj-ea"/>
                <a:sym typeface="+mn-lt"/>
              </a:rPr>
              <a:t>PeV</a:t>
            </a:r>
            <a:r>
              <a:rPr lang="zh-CN" altLang="en-US" sz="2000" dirty="0">
                <a:solidFill>
                  <a:schemeClr val="bg2">
                    <a:lumMod val="25000"/>
                  </a:schemeClr>
                </a:solidFill>
                <a:latin typeface="+mj-ea"/>
                <a:ea typeface="楷体" panose="02010609060101010101" charset="-122"/>
                <a:cs typeface="+mj-ea"/>
                <a:sym typeface="+mn-lt"/>
              </a:rPr>
              <a:t>尺度进行宇宙射线测量，对于阐明学界探究长达一个世纪的</a:t>
            </a:r>
            <a:r>
              <a:rPr lang="zh-CN" altLang="en-US" sz="2000" b="1" dirty="0">
                <a:solidFill>
                  <a:schemeClr val="bg2">
                    <a:lumMod val="25000"/>
                  </a:schemeClr>
                </a:solidFill>
                <a:latin typeface="+mj-ea"/>
                <a:ea typeface="楷体" panose="02010609060101010101" charset="-122"/>
                <a:cs typeface="+mj-ea"/>
                <a:sym typeface="+mn-lt"/>
              </a:rPr>
              <a:t>宇宙射线起源之谜</a:t>
            </a:r>
            <a:r>
              <a:rPr lang="zh-CN" altLang="en-US" sz="2000" dirty="0">
                <a:solidFill>
                  <a:schemeClr val="bg2">
                    <a:lumMod val="25000"/>
                  </a:schemeClr>
                </a:solidFill>
                <a:latin typeface="+mj-ea"/>
                <a:ea typeface="楷体" panose="02010609060101010101" charset="-122"/>
                <a:cs typeface="+mj-ea"/>
                <a:sym typeface="+mn-lt"/>
              </a:rPr>
              <a:t>是至关重要的。</a:t>
            </a:r>
            <a:endParaRPr lang="zh-CN" altLang="en-US" sz="2000" dirty="0">
              <a:solidFill>
                <a:schemeClr val="bg2">
                  <a:lumMod val="25000"/>
                </a:schemeClr>
              </a:solidFill>
              <a:latin typeface="+mj-ea"/>
              <a:ea typeface="楷体" panose="02010609060101010101" charset="-122"/>
              <a:cs typeface="+mj-ea"/>
              <a:sym typeface="+mn-lt"/>
            </a:endParaRPr>
          </a:p>
          <a:p>
            <a:pPr fontAlgn="auto">
              <a:lnSpc>
                <a:spcPct val="150000"/>
              </a:lnSpc>
            </a:pPr>
            <a:r>
              <a:rPr lang="en-US" altLang="zh-CN" sz="2000" dirty="0">
                <a:solidFill>
                  <a:schemeClr val="bg2">
                    <a:lumMod val="25000"/>
                  </a:schemeClr>
                </a:solidFill>
                <a:latin typeface="+mj-ea"/>
                <a:ea typeface="楷体" panose="02010609060101010101" charset="-122"/>
                <a:cs typeface="+mj-ea"/>
                <a:sym typeface="+mn-lt"/>
              </a:rPr>
              <a:t>	2.</a:t>
            </a:r>
            <a:r>
              <a:rPr lang="zh-CN" altLang="en-US" sz="2000" dirty="0">
                <a:solidFill>
                  <a:schemeClr val="bg2">
                    <a:lumMod val="25000"/>
                  </a:schemeClr>
                </a:solidFill>
                <a:latin typeface="+mj-ea"/>
                <a:ea typeface="楷体" panose="02010609060101010101" charset="-122"/>
                <a:cs typeface="+mj-ea"/>
                <a:sym typeface="+mn-lt"/>
              </a:rPr>
              <a:t>直接进行宇宙射线探测的关键挑战之一是</a:t>
            </a:r>
            <a:r>
              <a:rPr lang="zh-CN" altLang="en-US" sz="2000" b="1" dirty="0">
                <a:solidFill>
                  <a:schemeClr val="bg2">
                    <a:lumMod val="25000"/>
                  </a:schemeClr>
                </a:solidFill>
                <a:latin typeface="+mj-ea"/>
                <a:ea typeface="楷体" panose="02010609060101010101" charset="-122"/>
                <a:cs typeface="+mj-ea"/>
                <a:sym typeface="+mn-lt"/>
              </a:rPr>
              <a:t>电荷识别的精度</a:t>
            </a:r>
            <a:r>
              <a:rPr lang="zh-CN" altLang="en-US" sz="2000" dirty="0">
                <a:solidFill>
                  <a:schemeClr val="bg2">
                    <a:lumMod val="25000"/>
                  </a:schemeClr>
                </a:solidFill>
                <a:latin typeface="+mj-ea"/>
                <a:ea typeface="楷体" panose="02010609060101010101" charset="-122"/>
                <a:cs typeface="+mj-ea"/>
                <a:sym typeface="+mn-lt"/>
              </a:rPr>
              <a:t>有限，它与</a:t>
            </a:r>
            <a:r>
              <a:rPr lang="zh-CN" altLang="en-US" sz="2000" b="1" dirty="0">
                <a:solidFill>
                  <a:schemeClr val="bg2">
                    <a:lumMod val="25000"/>
                  </a:schemeClr>
                </a:solidFill>
                <a:latin typeface="+mj-ea"/>
                <a:ea typeface="楷体" panose="02010609060101010101" charset="-122"/>
                <a:cs typeface="+mj-ea"/>
                <a:sym typeface="+mn-lt"/>
              </a:rPr>
              <a:t>粒子径迹重建的精度</a:t>
            </a:r>
            <a:r>
              <a:rPr lang="zh-CN" altLang="en-US" sz="2000" dirty="0">
                <a:solidFill>
                  <a:schemeClr val="bg2">
                    <a:lumMod val="25000"/>
                  </a:schemeClr>
                </a:solidFill>
                <a:latin typeface="+mj-ea"/>
                <a:ea typeface="楷体" panose="02010609060101010101" charset="-122"/>
                <a:cs typeface="+mj-ea"/>
                <a:sym typeface="+mn-lt"/>
              </a:rPr>
              <a:t>直接相关。特别是考虑到利用DAMPE对宇宙射线进行质子谱的测量时，分析的不确定性随着</a:t>
            </a:r>
            <a:r>
              <a:rPr lang="zh-CN" altLang="en-US" sz="2000" b="1" dirty="0">
                <a:solidFill>
                  <a:schemeClr val="bg2">
                    <a:lumMod val="25000"/>
                  </a:schemeClr>
                </a:solidFill>
                <a:latin typeface="+mj-ea"/>
                <a:ea typeface="楷体" panose="02010609060101010101" charset="-122"/>
                <a:cs typeface="+mj-ea"/>
                <a:sym typeface="+mn-lt"/>
              </a:rPr>
              <a:t>能量的增加</a:t>
            </a:r>
            <a:r>
              <a:rPr lang="zh-CN" altLang="en-US" sz="2000" dirty="0">
                <a:solidFill>
                  <a:schemeClr val="bg2">
                    <a:lumMod val="25000"/>
                  </a:schemeClr>
                </a:solidFill>
                <a:latin typeface="+mj-ea"/>
                <a:ea typeface="楷体" panose="02010609060101010101" charset="-122"/>
                <a:cs typeface="+mj-ea"/>
                <a:sym typeface="+mn-lt"/>
              </a:rPr>
              <a:t>而迅速增长。而目前现有的传统的径迹重建算法不足以进行</a:t>
            </a:r>
            <a:r>
              <a:rPr lang="zh-CN" altLang="en-US" sz="2000" b="1" dirty="0">
                <a:solidFill>
                  <a:schemeClr val="bg2">
                    <a:lumMod val="25000"/>
                  </a:schemeClr>
                </a:solidFill>
                <a:latin typeface="+mj-ea"/>
                <a:ea typeface="楷体" panose="02010609060101010101" charset="-122"/>
                <a:cs typeface="+mj-ea"/>
                <a:sym typeface="+mn-lt"/>
              </a:rPr>
              <a:t>未来几百TeV甚至更高能量</a:t>
            </a:r>
            <a:r>
              <a:rPr lang="zh-CN" altLang="en-US" sz="2000" dirty="0">
                <a:solidFill>
                  <a:schemeClr val="bg2">
                    <a:lumMod val="25000"/>
                  </a:schemeClr>
                </a:solidFill>
                <a:latin typeface="+mj-ea"/>
                <a:ea typeface="楷体" panose="02010609060101010101" charset="-122"/>
                <a:cs typeface="+mj-ea"/>
                <a:sym typeface="+mn-lt"/>
              </a:rPr>
              <a:t>的测量。</a:t>
            </a:r>
            <a:endParaRPr lang="zh-CN" altLang="en-US" sz="2400" dirty="0">
              <a:solidFill>
                <a:schemeClr val="bg2">
                  <a:lumMod val="25000"/>
                </a:schemeClr>
              </a:solidFill>
              <a:latin typeface="微软雅黑" charset="0"/>
              <a:ea typeface="楷体" panose="02010609060101010101" charset="-122"/>
              <a:cs typeface="微软雅黑" charset="0"/>
              <a:sym typeface="+mn-lt"/>
            </a:endParaRPr>
          </a:p>
          <a:p>
            <a:endParaRPr lang="zh-CN" altLang="en-US" sz="2400" dirty="0">
              <a:solidFill>
                <a:schemeClr val="bg2">
                  <a:lumMod val="25000"/>
                </a:schemeClr>
              </a:solidFill>
              <a:latin typeface="+mn-ea"/>
              <a:ea typeface="楷体" panose="02010609060101010101" charset="-122"/>
              <a:cs typeface="+mn-ea"/>
              <a:sym typeface="+mn-lt"/>
            </a:endParaRPr>
          </a:p>
        </p:txBody>
      </p:sp>
    </p:spTree>
    <p:custDataLst>
      <p:tags r:id="rId6"/>
    </p:custDataLst>
  </p:cSld>
  <p:clrMapOvr>
    <a:masterClrMapping/>
  </p:clrMapOvr>
  <p:transition advTm="3885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238125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研究思路</a:t>
              </a:r>
              <a:endParaRPr lang="zh-CN" altLang="en-US" sz="4000">
                <a:solidFill>
                  <a:schemeClr val="bg1"/>
                </a:solidFill>
                <a:latin typeface="楷体" panose="02010609060101010101" charset="-122"/>
                <a:ea typeface="楷体" panose="02010609060101010101" charset="-122"/>
                <a:sym typeface="+mn-ea"/>
              </a:endParaRPr>
            </a:p>
          </p:txBody>
        </p:sp>
      </p:grpSp>
      <p:sp>
        <p:nvSpPr>
          <p:cNvPr id="10" name="文本框 9"/>
          <p:cNvSpPr txBox="1"/>
          <p:nvPr/>
        </p:nvSpPr>
        <p:spPr>
          <a:xfrm>
            <a:off x="1668145" y="2626360"/>
            <a:ext cx="8855710" cy="4092575"/>
          </a:xfrm>
          <a:prstGeom prst="rect">
            <a:avLst/>
          </a:prstGeom>
          <a:noFill/>
        </p:spPr>
        <p:txBody>
          <a:bodyPr wrap="square" rtlCol="0">
            <a:spAutoFit/>
          </a:bodyPr>
          <a:p>
            <a:pPr marL="0" indent="0" algn="l" fontAlgn="auto">
              <a:lnSpc>
                <a:spcPct val="150000"/>
              </a:lnSpc>
            </a:pPr>
            <a:r>
              <a:rPr lang="en-US" altLang="zh-CN" sz="2000" dirty="0">
                <a:solidFill>
                  <a:schemeClr val="bg2">
                    <a:lumMod val="25000"/>
                  </a:schemeClr>
                </a:solidFill>
                <a:latin typeface="+mj-ea"/>
                <a:ea typeface="楷体" panose="02010609060101010101" charset="-122"/>
                <a:cs typeface="+mj-ea"/>
                <a:sym typeface="+mn-ea"/>
              </a:rPr>
              <a:t>	</a:t>
            </a:r>
            <a:r>
              <a:rPr lang="zh-CN" altLang="en-US" sz="2000" dirty="0">
                <a:solidFill>
                  <a:schemeClr val="bg2">
                    <a:lumMod val="25000"/>
                  </a:schemeClr>
                </a:solidFill>
                <a:latin typeface="+mj-ea"/>
                <a:ea typeface="楷体" panose="02010609060101010101" charset="-122"/>
                <a:cs typeface="+mj-ea"/>
                <a:sym typeface="+mn-ea"/>
              </a:rPr>
              <a:t>开发一种</a:t>
            </a:r>
            <a:r>
              <a:rPr lang="zh-CN" altLang="en-US" sz="2000" b="1" dirty="0">
                <a:solidFill>
                  <a:schemeClr val="bg2">
                    <a:lumMod val="25000"/>
                  </a:schemeClr>
                </a:solidFill>
                <a:latin typeface="+mj-ea"/>
                <a:ea typeface="楷体" panose="02010609060101010101" charset="-122"/>
                <a:cs typeface="+mj-ea"/>
                <a:sym typeface="+mn-ea"/>
              </a:rPr>
              <a:t>深度学习回归算法</a:t>
            </a:r>
            <a:r>
              <a:rPr lang="zh-CN" altLang="en-US" sz="2000" dirty="0">
                <a:solidFill>
                  <a:schemeClr val="bg2">
                    <a:lumMod val="25000"/>
                  </a:schemeClr>
                </a:solidFill>
                <a:latin typeface="+mj-ea"/>
                <a:ea typeface="楷体" panose="02010609060101010101" charset="-122"/>
                <a:cs typeface="+mj-ea"/>
                <a:sym typeface="+mn-ea"/>
              </a:rPr>
              <a:t>来预测粒子的径迹，</a:t>
            </a:r>
            <a:r>
              <a:rPr lang="zh-CN" altLang="en-US" sz="2000" dirty="0">
                <a:solidFill>
                  <a:schemeClr val="bg2">
                    <a:lumMod val="25000"/>
                  </a:schemeClr>
                </a:solidFill>
                <a:latin typeface="+mj-ea"/>
                <a:ea typeface="楷体" panose="02010609060101010101" charset="-122"/>
                <a:cs typeface="+mj-ea"/>
                <a:sym typeface="+mn-lt"/>
              </a:rPr>
              <a:t>以实现在</a:t>
            </a:r>
            <a:r>
              <a:rPr lang="zh-CN" altLang="en-US" sz="2000" b="1" dirty="0">
                <a:solidFill>
                  <a:schemeClr val="bg2">
                    <a:lumMod val="25000"/>
                  </a:schemeClr>
                </a:solidFill>
                <a:latin typeface="+mj-ea"/>
                <a:ea typeface="楷体" panose="02010609060101010101" charset="-122"/>
                <a:cs typeface="+mj-ea"/>
                <a:sym typeface="+mn-lt"/>
              </a:rPr>
              <a:t>整个能量</a:t>
            </a:r>
            <a:r>
              <a:rPr lang="zh-CN" altLang="en-US" sz="2000" dirty="0">
                <a:solidFill>
                  <a:schemeClr val="bg2">
                    <a:lumMod val="25000"/>
                  </a:schemeClr>
                </a:solidFill>
                <a:latin typeface="+mj-ea"/>
                <a:ea typeface="楷体" panose="02010609060101010101" charset="-122"/>
                <a:cs typeface="+mj-ea"/>
                <a:sym typeface="+mn-lt"/>
              </a:rPr>
              <a:t>范围内，特别是在</a:t>
            </a:r>
            <a:r>
              <a:rPr lang="zh-CN" altLang="en-US" sz="2000" b="1" dirty="0">
                <a:solidFill>
                  <a:schemeClr val="bg2">
                    <a:lumMod val="25000"/>
                  </a:schemeClr>
                </a:solidFill>
                <a:latin typeface="+mj-ea"/>
                <a:ea typeface="楷体" panose="02010609060101010101" charset="-122"/>
                <a:cs typeface="+mj-ea"/>
                <a:sym typeface="+mn-lt"/>
              </a:rPr>
              <a:t>TeV - PeV</a:t>
            </a:r>
            <a:r>
              <a:rPr lang="zh-CN" altLang="en-US" sz="2000" dirty="0">
                <a:solidFill>
                  <a:schemeClr val="bg2">
                    <a:lumMod val="25000"/>
                  </a:schemeClr>
                </a:solidFill>
                <a:latin typeface="+mj-ea"/>
                <a:ea typeface="楷体" panose="02010609060101010101" charset="-122"/>
                <a:cs typeface="+mj-ea"/>
                <a:sym typeface="+mn-lt"/>
              </a:rPr>
              <a:t>能段下的可靠且准确的电荷识别。</a:t>
            </a:r>
            <a:endParaRPr lang="zh-CN" altLang="en-US" sz="2000" dirty="0">
              <a:solidFill>
                <a:schemeClr val="bg2">
                  <a:lumMod val="25000"/>
                </a:schemeClr>
              </a:solidFill>
              <a:latin typeface="+mj-ea"/>
              <a:ea typeface="楷体" panose="02010609060101010101" charset="-122"/>
              <a:cs typeface="+mj-ea"/>
              <a:sym typeface="+mn-lt"/>
            </a:endParaRPr>
          </a:p>
          <a:p>
            <a:pPr marL="0" indent="0" algn="l" fontAlgn="auto">
              <a:lnSpc>
                <a:spcPct val="150000"/>
              </a:lnSpc>
            </a:pPr>
            <a:r>
              <a:rPr lang="en-US" altLang="zh-CN" sz="2000" dirty="0">
                <a:solidFill>
                  <a:schemeClr val="bg2">
                    <a:lumMod val="25000"/>
                  </a:schemeClr>
                </a:solidFill>
                <a:latin typeface="+mj-ea"/>
                <a:ea typeface="楷体" panose="02010609060101010101" charset="-122"/>
                <a:cs typeface="+mj-ea"/>
                <a:sym typeface="+mn-lt"/>
              </a:rPr>
              <a:t>	</a:t>
            </a:r>
            <a:r>
              <a:rPr lang="zh-CN" altLang="en-US" sz="2000" dirty="0">
                <a:solidFill>
                  <a:schemeClr val="bg2">
                    <a:lumMod val="25000"/>
                  </a:schemeClr>
                </a:solidFill>
                <a:latin typeface="+mj-ea"/>
                <a:ea typeface="楷体" panose="02010609060101010101" charset="-122"/>
                <a:cs typeface="+mj-ea"/>
                <a:sym typeface="+mn-ea"/>
              </a:rPr>
              <a:t>该算法</a:t>
            </a:r>
            <a:r>
              <a:rPr lang="en-US" altLang="zh-CN" sz="2000" dirty="0">
                <a:solidFill>
                  <a:schemeClr val="bg2">
                    <a:lumMod val="25000"/>
                  </a:schemeClr>
                </a:solidFill>
                <a:latin typeface="+mj-ea"/>
                <a:ea typeface="楷体" panose="02010609060101010101" charset="-122"/>
                <a:cs typeface="+mj-ea"/>
                <a:sym typeface="+mn-ea"/>
              </a:rPr>
              <a:t>由两</a:t>
            </a:r>
            <a:r>
              <a:rPr lang="zh-CN" altLang="en-US" sz="2000" dirty="0">
                <a:solidFill>
                  <a:schemeClr val="bg2">
                    <a:lumMod val="25000"/>
                  </a:schemeClr>
                </a:solidFill>
                <a:latin typeface="+mj-ea"/>
                <a:ea typeface="楷体" panose="02010609060101010101" charset="-122"/>
                <a:cs typeface="+mj-ea"/>
                <a:sym typeface="+mn-ea"/>
              </a:rPr>
              <a:t>个</a:t>
            </a:r>
            <a:r>
              <a:rPr lang="en-US" altLang="zh-CN" sz="2000" dirty="0">
                <a:solidFill>
                  <a:schemeClr val="bg2">
                    <a:lumMod val="25000"/>
                  </a:schemeClr>
                </a:solidFill>
                <a:latin typeface="+mj-ea"/>
                <a:ea typeface="楷体" panose="02010609060101010101" charset="-122"/>
                <a:cs typeface="+mj-ea"/>
                <a:sym typeface="+mn-ea"/>
              </a:rPr>
              <a:t>链接的CNN算法</a:t>
            </a:r>
            <a:r>
              <a:rPr lang="zh-CN" altLang="en-US" sz="2000" dirty="0">
                <a:solidFill>
                  <a:schemeClr val="bg2">
                    <a:lumMod val="25000"/>
                  </a:schemeClr>
                </a:solidFill>
                <a:latin typeface="+mj-ea"/>
                <a:ea typeface="楷体" panose="02010609060101010101" charset="-122"/>
                <a:cs typeface="+mj-ea"/>
                <a:sym typeface="+mn-ea"/>
              </a:rPr>
              <a:t>进行径迹重建：</a:t>
            </a:r>
            <a:r>
              <a:rPr lang="en-US" altLang="zh-CN" sz="2000" dirty="0">
                <a:solidFill>
                  <a:schemeClr val="bg2">
                    <a:lumMod val="25000"/>
                  </a:schemeClr>
                </a:solidFill>
                <a:latin typeface="+mj-ea"/>
                <a:ea typeface="楷体" panose="02010609060101010101" charset="-122"/>
                <a:cs typeface="+mj-ea"/>
                <a:sym typeface="+mn-ea"/>
              </a:rPr>
              <a:t>第一</a:t>
            </a:r>
            <a:r>
              <a:rPr lang="zh-CN" altLang="en-US" sz="2000" dirty="0">
                <a:solidFill>
                  <a:schemeClr val="bg2">
                    <a:lumMod val="25000"/>
                  </a:schemeClr>
                </a:solidFill>
                <a:latin typeface="+mj-ea"/>
                <a:ea typeface="楷体" panose="02010609060101010101" charset="-122"/>
                <a:cs typeface="+mj-ea"/>
                <a:sym typeface="+mn-ea"/>
              </a:rPr>
              <a:t>个基于</a:t>
            </a:r>
            <a:r>
              <a:rPr lang="en-US" altLang="zh-CN" sz="2000" dirty="0">
                <a:solidFill>
                  <a:schemeClr val="bg2">
                    <a:lumMod val="25000"/>
                  </a:schemeClr>
                </a:solidFill>
                <a:latin typeface="+mj-ea"/>
                <a:ea typeface="楷体" panose="02010609060101010101" charset="-122"/>
                <a:cs typeface="+mj-ea"/>
                <a:sym typeface="+mn-ea"/>
              </a:rPr>
              <a:t>量能计</a:t>
            </a:r>
            <a:r>
              <a:rPr lang="en-US" altLang="zh-CN" sz="2000" dirty="0">
                <a:solidFill>
                  <a:schemeClr val="bg2">
                    <a:lumMod val="25000"/>
                  </a:schemeClr>
                </a:solidFill>
                <a:latin typeface="+mj-ea"/>
                <a:ea typeface="楷体" panose="02010609060101010101" charset="-122"/>
                <a:cs typeface="+mj-ea"/>
                <a:sym typeface="+mn-ea"/>
              </a:rPr>
              <a:t>推断出粒子径迹的方向，第二</a:t>
            </a:r>
            <a:r>
              <a:rPr lang="zh-CN" altLang="en-US" sz="2000" dirty="0">
                <a:solidFill>
                  <a:schemeClr val="bg2">
                    <a:lumMod val="25000"/>
                  </a:schemeClr>
                </a:solidFill>
                <a:latin typeface="+mj-ea"/>
                <a:ea typeface="楷体" panose="02010609060101010101" charset="-122"/>
                <a:cs typeface="+mj-ea"/>
                <a:sym typeface="+mn-ea"/>
              </a:rPr>
              <a:t>个则用于</a:t>
            </a:r>
            <a:r>
              <a:rPr lang="en-US" altLang="zh-CN" sz="2000" dirty="0">
                <a:solidFill>
                  <a:schemeClr val="bg2">
                    <a:lumMod val="25000"/>
                  </a:schemeClr>
                </a:solidFill>
                <a:latin typeface="+mj-ea"/>
                <a:ea typeface="楷体" panose="02010609060101010101" charset="-122"/>
                <a:cs typeface="+mj-ea"/>
                <a:sym typeface="+mn-ea"/>
              </a:rPr>
              <a:t>更精确的</a:t>
            </a:r>
            <a:r>
              <a:rPr lang="zh-CN" altLang="en-US" sz="2000" dirty="0">
                <a:solidFill>
                  <a:schemeClr val="bg2">
                    <a:lumMod val="25000"/>
                  </a:schemeClr>
                </a:solidFill>
                <a:latin typeface="+mj-ea"/>
                <a:ea typeface="楷体" panose="02010609060101010101" charset="-122"/>
                <a:cs typeface="+mj-ea"/>
                <a:sym typeface="+mn-ea"/>
              </a:rPr>
              <a:t>径迹</a:t>
            </a:r>
            <a:r>
              <a:rPr lang="en-US" altLang="zh-CN" sz="2000" dirty="0">
                <a:solidFill>
                  <a:schemeClr val="bg2">
                    <a:lumMod val="25000"/>
                  </a:schemeClr>
                </a:solidFill>
                <a:latin typeface="+mj-ea"/>
                <a:ea typeface="楷体" panose="02010609060101010101" charset="-122"/>
                <a:cs typeface="+mj-ea"/>
                <a:sym typeface="+mn-ea"/>
              </a:rPr>
              <a:t>预测。</a:t>
            </a:r>
            <a:endParaRPr lang="en-US" altLang="zh-CN" sz="2000" dirty="0">
              <a:solidFill>
                <a:schemeClr val="bg2">
                  <a:lumMod val="25000"/>
                </a:schemeClr>
              </a:solidFill>
              <a:latin typeface="+mj-ea"/>
              <a:ea typeface="楷体" panose="02010609060101010101" charset="-122"/>
              <a:cs typeface="+mj-ea"/>
              <a:sym typeface="+mn-ea"/>
            </a:endParaRPr>
          </a:p>
          <a:p>
            <a:pPr marL="0" indent="0" algn="l"/>
            <a:endParaRPr lang="en-US" altLang="zh-CN" sz="2000" dirty="0">
              <a:solidFill>
                <a:schemeClr val="bg2">
                  <a:lumMod val="25000"/>
                </a:schemeClr>
              </a:solidFill>
              <a:latin typeface="+mj-ea"/>
              <a:ea typeface="楷体" panose="02010609060101010101" charset="-122"/>
              <a:cs typeface="+mj-ea"/>
              <a:sym typeface="+mn-ea"/>
            </a:endParaRPr>
          </a:p>
          <a:p>
            <a:pPr marL="0" indent="0" algn="l"/>
            <a:endParaRPr lang="en-US" altLang="zh-CN" sz="2000" dirty="0">
              <a:solidFill>
                <a:schemeClr val="bg2">
                  <a:lumMod val="25000"/>
                </a:schemeClr>
              </a:solidFill>
              <a:latin typeface="+mj-ea"/>
              <a:ea typeface="楷体" panose="02010609060101010101" charset="-122"/>
              <a:cs typeface="+mj-ea"/>
              <a:sym typeface="+mn-ea"/>
            </a:endParaRPr>
          </a:p>
          <a:p>
            <a:pPr marL="0" indent="0" algn="l"/>
            <a:endParaRPr lang="en-US" altLang="zh-CN" sz="2000" dirty="0">
              <a:solidFill>
                <a:schemeClr val="bg2">
                  <a:lumMod val="25000"/>
                </a:schemeClr>
              </a:solidFill>
              <a:latin typeface="+mj-ea"/>
              <a:ea typeface="楷体" panose="02010609060101010101" charset="-122"/>
              <a:cs typeface="+mj-ea"/>
              <a:sym typeface="+mn-ea"/>
            </a:endParaRPr>
          </a:p>
          <a:p>
            <a:pPr marL="0" indent="0" algn="l"/>
            <a:endParaRPr lang="zh-CN" altLang="en-US" sz="2000" dirty="0">
              <a:solidFill>
                <a:schemeClr val="bg2">
                  <a:lumMod val="25000"/>
                </a:schemeClr>
              </a:solidFill>
              <a:latin typeface="+mj-ea"/>
              <a:ea typeface="楷体" panose="02010609060101010101" charset="-122"/>
              <a:cs typeface="+mj-ea"/>
              <a:sym typeface="+mn-lt"/>
            </a:endParaRPr>
          </a:p>
          <a:p>
            <a:pPr marL="0" indent="0" algn="l"/>
            <a:endParaRPr lang="zh-CN" altLang="en-US" sz="2000" b="1" dirty="0">
              <a:solidFill>
                <a:schemeClr val="bg2">
                  <a:lumMod val="25000"/>
                </a:schemeClr>
              </a:solidFill>
              <a:latin typeface="微软雅黑" charset="0"/>
              <a:ea typeface="楷体" panose="02010609060101010101" charset="-122"/>
              <a:cs typeface="微软雅黑" charset="0"/>
              <a:sym typeface="+mn-lt"/>
            </a:endParaRPr>
          </a:p>
          <a:p>
            <a:pPr marL="0" indent="0" algn="l"/>
            <a:endParaRPr lang="zh-CN" altLang="en-US" sz="2000" b="1" dirty="0">
              <a:solidFill>
                <a:schemeClr val="bg2">
                  <a:lumMod val="25000"/>
                </a:schemeClr>
              </a:solidFill>
              <a:latin typeface="微软雅黑" charset="0"/>
              <a:ea typeface="楷体" panose="02010609060101010101" charset="-122"/>
              <a:cs typeface="微软雅黑" charset="0"/>
              <a:sym typeface="+mn-lt"/>
            </a:endParaRPr>
          </a:p>
          <a:p>
            <a:pPr marL="0" indent="0" algn="l"/>
            <a:endParaRPr lang="zh-CN" altLang="en-US" sz="2000" b="1" dirty="0">
              <a:solidFill>
                <a:schemeClr val="bg2">
                  <a:lumMod val="25000"/>
                </a:schemeClr>
              </a:solidFill>
              <a:latin typeface="微软雅黑" charset="0"/>
              <a:ea typeface="楷体" panose="02010609060101010101" charset="-122"/>
              <a:cs typeface="微软雅黑" charset="0"/>
              <a:sym typeface="+mn-lt"/>
            </a:endParaRPr>
          </a:p>
        </p:txBody>
      </p:sp>
    </p:spTree>
    <p:custDataLst>
      <p:tags r:id="rId6"/>
    </p:custDataLst>
  </p:cSld>
  <p:clrMapOvr>
    <a:masterClrMapping/>
  </p:clrMapOvr>
  <p:transition advTm="2024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2384425"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实验数据</a:t>
              </a:r>
              <a:endParaRPr lang="zh-CN" altLang="en-US" sz="4000">
                <a:solidFill>
                  <a:schemeClr val="bg1"/>
                </a:solidFill>
                <a:latin typeface="楷体" panose="02010609060101010101" charset="-122"/>
                <a:ea typeface="楷体" panose="02010609060101010101" charset="-122"/>
                <a:sym typeface="+mn-ea"/>
              </a:endParaRPr>
            </a:p>
          </p:txBody>
        </p:sp>
      </p:grpSp>
      <p:grpSp>
        <p:nvGrpSpPr>
          <p:cNvPr id="44" name="组合 43"/>
          <p:cNvGrpSpPr/>
          <p:nvPr/>
        </p:nvGrpSpPr>
        <p:grpSpPr>
          <a:xfrm>
            <a:off x="1425575" y="2205990"/>
            <a:ext cx="9781540" cy="617855"/>
            <a:chOff x="2245" y="3474"/>
            <a:chExt cx="15404" cy="973"/>
          </a:xfrm>
        </p:grpSpPr>
        <p:grpSp>
          <p:nvGrpSpPr>
            <p:cNvPr id="24" name="组合 23"/>
            <p:cNvGrpSpPr/>
            <p:nvPr/>
          </p:nvGrpSpPr>
          <p:grpSpPr>
            <a:xfrm>
              <a:off x="2245" y="3474"/>
              <a:ext cx="14070" cy="973"/>
              <a:chOff x="3209" y="3498"/>
              <a:chExt cx="14070" cy="973"/>
            </a:xfrm>
          </p:grpSpPr>
          <p:cxnSp>
            <p:nvCxnSpPr>
              <p:cNvPr id="15" name="直接连接符 14"/>
              <p:cNvCxnSpPr/>
              <p:nvPr/>
            </p:nvCxnSpPr>
            <p:spPr>
              <a:xfrm flipV="1">
                <a:off x="4231" y="4427"/>
                <a:ext cx="13048" cy="20"/>
              </a:xfrm>
              <a:prstGeom prst="line">
                <a:avLst/>
              </a:prstGeom>
              <a:ln w="28575" cmpd="sng">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209" y="3498"/>
                <a:ext cx="1130" cy="973"/>
                <a:chOff x="3209" y="3498"/>
                <a:chExt cx="1130" cy="973"/>
              </a:xfrm>
            </p:grpSpPr>
            <p:sp>
              <p:nvSpPr>
                <p:cNvPr id="14" name="矩形 13"/>
                <p:cNvSpPr/>
                <p:nvPr/>
              </p:nvSpPr>
              <p:spPr>
                <a:xfrm>
                  <a:off x="3209" y="3498"/>
                  <a:ext cx="1022" cy="973"/>
                </a:xfrm>
                <a:prstGeom prst="rect">
                  <a:avLst/>
                </a:prstGeom>
                <a:solidFill>
                  <a:schemeClr val="accent3">
                    <a:lumMod val="5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3292" y="3557"/>
                  <a:ext cx="1047" cy="822"/>
                </a:xfrm>
                <a:prstGeom prst="rect">
                  <a:avLst/>
                </a:prstGeom>
                <a:noFill/>
              </p:spPr>
              <p:txBody>
                <a:bodyPr wrap="square" rtlCol="0">
                  <a:spAutoFit/>
                </a:bodyPr>
                <a:p>
                  <a:r>
                    <a:rPr lang="en-US" altLang="zh-CN" sz="2800">
                      <a:solidFill>
                        <a:schemeClr val="bg1"/>
                      </a:solidFill>
                      <a:latin typeface="Comic Sans MS" panose="030F0902030302020204" charset="0"/>
                      <a:ea typeface="楷体" panose="02010609060101010101" charset="-122"/>
                      <a:cs typeface="Comic Sans MS" panose="030F0902030302020204" charset="0"/>
                    </a:rPr>
                    <a:t>01</a:t>
                  </a:r>
                  <a:endParaRPr lang="en-US" altLang="zh-CN" sz="2800">
                    <a:solidFill>
                      <a:schemeClr val="bg1"/>
                    </a:solidFill>
                    <a:latin typeface="Comic Sans MS" panose="030F0902030302020204" charset="0"/>
                    <a:ea typeface="楷体" panose="02010609060101010101" charset="-122"/>
                    <a:cs typeface="Comic Sans MS" panose="030F0902030302020204" charset="0"/>
                  </a:endParaRPr>
                </a:p>
              </p:txBody>
            </p:sp>
          </p:grpSp>
        </p:grpSp>
        <p:sp>
          <p:nvSpPr>
            <p:cNvPr id="40" name="文本框 39"/>
            <p:cNvSpPr txBox="1"/>
            <p:nvPr/>
          </p:nvSpPr>
          <p:spPr>
            <a:xfrm>
              <a:off x="3215" y="3622"/>
              <a:ext cx="14434" cy="628"/>
            </a:xfrm>
            <a:prstGeom prst="rect">
              <a:avLst/>
            </a:prstGeom>
            <a:noFill/>
          </p:spPr>
          <p:txBody>
            <a:bodyPr wrap="square" rtlCol="0">
              <a:spAutoFit/>
            </a:bodyPr>
            <a:p>
              <a:r>
                <a:rPr lang="zh-CN" altLang="en-US" sz="2000" dirty="0">
                  <a:solidFill>
                    <a:schemeClr val="bg2">
                      <a:lumMod val="25000"/>
                    </a:schemeClr>
                  </a:solidFill>
                  <a:latin typeface="+mj-ea"/>
                  <a:ea typeface="楷体" panose="02010609060101010101" charset="-122"/>
                  <a:cs typeface="+mj-ea"/>
                  <a:sym typeface="+mn-ea"/>
                </a:rPr>
                <a:t>数据由DAMPE基于卡尔曼滤波算法在2015年12月至2021年12月期间收集</a:t>
              </a:r>
              <a:endParaRPr lang="zh-CN" altLang="en-US" sz="2000" dirty="0">
                <a:solidFill>
                  <a:schemeClr val="bg2">
                    <a:lumMod val="25000"/>
                  </a:schemeClr>
                </a:solidFill>
                <a:latin typeface="楷体" panose="02010609060101010101" charset="-122"/>
                <a:ea typeface="楷体" panose="02010609060101010101" charset="-122"/>
                <a:cs typeface="+mn-ea"/>
                <a:sym typeface="+mn-lt"/>
              </a:endParaRPr>
            </a:p>
          </p:txBody>
        </p:sp>
      </p:grpSp>
      <p:grpSp>
        <p:nvGrpSpPr>
          <p:cNvPr id="45" name="组合 44"/>
          <p:cNvGrpSpPr/>
          <p:nvPr/>
        </p:nvGrpSpPr>
        <p:grpSpPr>
          <a:xfrm>
            <a:off x="1425575" y="3104515"/>
            <a:ext cx="9781540" cy="625475"/>
            <a:chOff x="2245" y="4889"/>
            <a:chExt cx="15404" cy="985"/>
          </a:xfrm>
        </p:grpSpPr>
        <p:grpSp>
          <p:nvGrpSpPr>
            <p:cNvPr id="25" name="组合 24"/>
            <p:cNvGrpSpPr/>
            <p:nvPr/>
          </p:nvGrpSpPr>
          <p:grpSpPr>
            <a:xfrm>
              <a:off x="2245" y="4889"/>
              <a:ext cx="14020" cy="985"/>
              <a:chOff x="3209" y="3498"/>
              <a:chExt cx="14020" cy="985"/>
            </a:xfrm>
          </p:grpSpPr>
          <p:cxnSp>
            <p:nvCxnSpPr>
              <p:cNvPr id="26" name="直接连接符 25"/>
              <p:cNvCxnSpPr/>
              <p:nvPr/>
            </p:nvCxnSpPr>
            <p:spPr>
              <a:xfrm>
                <a:off x="4231" y="4447"/>
                <a:ext cx="12998" cy="36"/>
              </a:xfrm>
              <a:prstGeom prst="line">
                <a:avLst/>
              </a:prstGeom>
              <a:ln w="28575" cmpd="sng">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209" y="3498"/>
                <a:ext cx="1130" cy="973"/>
                <a:chOff x="3209" y="3498"/>
                <a:chExt cx="1130" cy="973"/>
              </a:xfrm>
            </p:grpSpPr>
            <p:sp>
              <p:nvSpPr>
                <p:cNvPr id="28" name="矩形 27"/>
                <p:cNvSpPr/>
                <p:nvPr/>
              </p:nvSpPr>
              <p:spPr>
                <a:xfrm>
                  <a:off x="3209" y="3498"/>
                  <a:ext cx="1022" cy="973"/>
                </a:xfrm>
                <a:prstGeom prst="rect">
                  <a:avLst/>
                </a:prstGeom>
                <a:solidFill>
                  <a:schemeClr val="accent3">
                    <a:lumMod val="5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3292" y="3557"/>
                  <a:ext cx="1047" cy="822"/>
                </a:xfrm>
                <a:prstGeom prst="rect">
                  <a:avLst/>
                </a:prstGeom>
                <a:noFill/>
              </p:spPr>
              <p:txBody>
                <a:bodyPr wrap="square" rtlCol="0">
                  <a:spAutoFit/>
                </a:bodyPr>
                <a:p>
                  <a:r>
                    <a:rPr lang="en-US" altLang="zh-CN" sz="2800">
                      <a:solidFill>
                        <a:schemeClr val="bg1"/>
                      </a:solidFill>
                      <a:latin typeface="Comic Sans MS" panose="030F0902030302020204" charset="0"/>
                      <a:ea typeface="楷体" panose="02010609060101010101" charset="-122"/>
                      <a:cs typeface="Comic Sans MS" panose="030F0902030302020204" charset="0"/>
                    </a:rPr>
                    <a:t>02</a:t>
                  </a:r>
                  <a:endParaRPr lang="en-US" altLang="zh-CN" sz="2800">
                    <a:solidFill>
                      <a:schemeClr val="bg1"/>
                    </a:solidFill>
                    <a:latin typeface="Comic Sans MS" panose="030F0902030302020204" charset="0"/>
                    <a:ea typeface="楷体" panose="02010609060101010101" charset="-122"/>
                    <a:cs typeface="Comic Sans MS" panose="030F0902030302020204" charset="0"/>
                  </a:endParaRPr>
                </a:p>
              </p:txBody>
            </p:sp>
          </p:grpSp>
        </p:grpSp>
        <p:sp>
          <p:nvSpPr>
            <p:cNvPr id="41" name="文本框 40"/>
            <p:cNvSpPr txBox="1"/>
            <p:nvPr/>
          </p:nvSpPr>
          <p:spPr>
            <a:xfrm>
              <a:off x="3215" y="5173"/>
              <a:ext cx="14434" cy="628"/>
            </a:xfrm>
            <a:prstGeom prst="rect">
              <a:avLst/>
            </a:prstGeom>
            <a:noFill/>
          </p:spPr>
          <p:txBody>
            <a:bodyPr wrap="square" rtlCol="0">
              <a:spAutoFit/>
            </a:bodyPr>
            <a:p>
              <a:pPr marL="0" algn="l">
                <a:buNone/>
              </a:pPr>
              <a:r>
                <a:rPr lang="zh-CN" altLang="en-US" sz="2000" dirty="0">
                  <a:solidFill>
                    <a:schemeClr val="bg2">
                      <a:lumMod val="25000"/>
                    </a:schemeClr>
                  </a:solidFill>
                  <a:latin typeface="+mj-ea"/>
                  <a:ea typeface="楷体" panose="02010609060101010101" charset="-122"/>
                  <a:cs typeface="+mj-ea"/>
                  <a:sym typeface="+mn-ea"/>
                </a:rPr>
                <a:t>DAMPE进行的蒙特卡罗（MC）模拟基于GEANT4工具包（版本4.10.5）</a:t>
              </a:r>
              <a:endParaRPr lang="zh-CN" altLang="en-US" sz="2000" dirty="0">
                <a:solidFill>
                  <a:schemeClr val="bg2">
                    <a:lumMod val="25000"/>
                  </a:schemeClr>
                </a:solidFill>
                <a:latin typeface="楷体" panose="02010609060101010101" charset="-122"/>
                <a:ea typeface="楷体" panose="02010609060101010101" charset="-122"/>
                <a:cs typeface="+mn-ea"/>
                <a:sym typeface="+mn-lt"/>
              </a:endParaRPr>
            </a:p>
          </p:txBody>
        </p:sp>
      </p:grpSp>
      <p:grpSp>
        <p:nvGrpSpPr>
          <p:cNvPr id="46" name="组合 45"/>
          <p:cNvGrpSpPr/>
          <p:nvPr/>
        </p:nvGrpSpPr>
        <p:grpSpPr>
          <a:xfrm>
            <a:off x="1425575" y="4011295"/>
            <a:ext cx="9766300" cy="617855"/>
            <a:chOff x="2245" y="6317"/>
            <a:chExt cx="15380" cy="973"/>
          </a:xfrm>
        </p:grpSpPr>
        <p:grpSp>
          <p:nvGrpSpPr>
            <p:cNvPr id="30" name="组合 29"/>
            <p:cNvGrpSpPr/>
            <p:nvPr/>
          </p:nvGrpSpPr>
          <p:grpSpPr>
            <a:xfrm>
              <a:off x="2245" y="6317"/>
              <a:ext cx="14070" cy="973"/>
              <a:chOff x="3209" y="3498"/>
              <a:chExt cx="14070" cy="973"/>
            </a:xfrm>
          </p:grpSpPr>
          <p:cxnSp>
            <p:nvCxnSpPr>
              <p:cNvPr id="31" name="直接连接符 30"/>
              <p:cNvCxnSpPr/>
              <p:nvPr/>
            </p:nvCxnSpPr>
            <p:spPr>
              <a:xfrm flipV="1">
                <a:off x="4231" y="4426"/>
                <a:ext cx="13048" cy="21"/>
              </a:xfrm>
              <a:prstGeom prst="line">
                <a:avLst/>
              </a:prstGeom>
              <a:ln w="28575" cmpd="sng">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3209" y="3498"/>
                <a:ext cx="1130" cy="973"/>
                <a:chOff x="3209" y="3498"/>
                <a:chExt cx="1130" cy="973"/>
              </a:xfrm>
            </p:grpSpPr>
            <p:sp>
              <p:nvSpPr>
                <p:cNvPr id="33" name="矩形 32"/>
                <p:cNvSpPr/>
                <p:nvPr/>
              </p:nvSpPr>
              <p:spPr>
                <a:xfrm>
                  <a:off x="3209" y="3498"/>
                  <a:ext cx="1022" cy="973"/>
                </a:xfrm>
                <a:prstGeom prst="rect">
                  <a:avLst/>
                </a:prstGeom>
                <a:solidFill>
                  <a:schemeClr val="accent3">
                    <a:lumMod val="5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3292" y="3557"/>
                  <a:ext cx="1047" cy="822"/>
                </a:xfrm>
                <a:prstGeom prst="rect">
                  <a:avLst/>
                </a:prstGeom>
                <a:noFill/>
              </p:spPr>
              <p:txBody>
                <a:bodyPr wrap="square" rtlCol="0">
                  <a:spAutoFit/>
                </a:bodyPr>
                <a:p>
                  <a:r>
                    <a:rPr lang="en-US" altLang="zh-CN" sz="2800">
                      <a:solidFill>
                        <a:schemeClr val="bg1"/>
                      </a:solidFill>
                      <a:latin typeface="Comic Sans MS" panose="030F0902030302020204" charset="0"/>
                      <a:ea typeface="楷体" panose="02010609060101010101" charset="-122"/>
                      <a:cs typeface="Comic Sans MS" panose="030F0902030302020204" charset="0"/>
                    </a:rPr>
                    <a:t>03</a:t>
                  </a:r>
                  <a:endParaRPr lang="en-US" altLang="zh-CN" sz="2800">
                    <a:solidFill>
                      <a:schemeClr val="bg1"/>
                    </a:solidFill>
                    <a:latin typeface="Comic Sans MS" panose="030F0902030302020204" charset="0"/>
                    <a:ea typeface="楷体" panose="02010609060101010101" charset="-122"/>
                    <a:cs typeface="Comic Sans MS" panose="030F0902030302020204" charset="0"/>
                  </a:endParaRPr>
                </a:p>
              </p:txBody>
            </p:sp>
          </p:grpSp>
        </p:grpSp>
        <p:sp>
          <p:nvSpPr>
            <p:cNvPr id="42" name="文本框 41"/>
            <p:cNvSpPr txBox="1"/>
            <p:nvPr/>
          </p:nvSpPr>
          <p:spPr>
            <a:xfrm>
              <a:off x="3191" y="6637"/>
              <a:ext cx="14434" cy="628"/>
            </a:xfrm>
            <a:prstGeom prst="rect">
              <a:avLst/>
            </a:prstGeom>
            <a:noFill/>
          </p:spPr>
          <p:txBody>
            <a:bodyPr wrap="square" rtlCol="0">
              <a:spAutoFit/>
            </a:bodyPr>
            <a:p>
              <a:r>
                <a:rPr lang="zh-CN" altLang="en-US" sz="2000" dirty="0">
                  <a:solidFill>
                    <a:schemeClr val="bg2">
                      <a:lumMod val="25000"/>
                    </a:schemeClr>
                  </a:solidFill>
                  <a:latin typeface="+mj-ea"/>
                  <a:ea typeface="楷体" panose="02010609060101010101" charset="-122"/>
                  <a:cs typeface="+mj-ea"/>
                  <a:sym typeface="+mn-ea"/>
                </a:rPr>
                <a:t>质子和氦宇宙射线光谱在10 GeV~1PeV的粒子动能范围内产生，遵循幂律分布</a:t>
              </a:r>
              <a:endParaRPr lang="zh-CN" altLang="en-US" sz="2000" dirty="0">
                <a:solidFill>
                  <a:schemeClr val="bg2">
                    <a:lumMod val="25000"/>
                  </a:schemeClr>
                </a:solidFill>
                <a:latin typeface="楷体" panose="02010609060101010101" charset="-122"/>
                <a:ea typeface="楷体" panose="02010609060101010101" charset="-122"/>
                <a:cs typeface="+mn-ea"/>
                <a:sym typeface="+mn-lt"/>
              </a:endParaRPr>
            </a:p>
          </p:txBody>
        </p:sp>
      </p:grpSp>
      <p:grpSp>
        <p:nvGrpSpPr>
          <p:cNvPr id="47" name="组合 46"/>
          <p:cNvGrpSpPr/>
          <p:nvPr/>
        </p:nvGrpSpPr>
        <p:grpSpPr>
          <a:xfrm>
            <a:off x="1425575" y="4929505"/>
            <a:ext cx="9720580" cy="617855"/>
            <a:chOff x="2245" y="7763"/>
            <a:chExt cx="15308" cy="973"/>
          </a:xfrm>
        </p:grpSpPr>
        <p:grpSp>
          <p:nvGrpSpPr>
            <p:cNvPr id="35" name="组合 34"/>
            <p:cNvGrpSpPr/>
            <p:nvPr/>
          </p:nvGrpSpPr>
          <p:grpSpPr>
            <a:xfrm>
              <a:off x="2245" y="7763"/>
              <a:ext cx="14120" cy="973"/>
              <a:chOff x="3209" y="3498"/>
              <a:chExt cx="14120" cy="973"/>
            </a:xfrm>
          </p:grpSpPr>
          <p:cxnSp>
            <p:nvCxnSpPr>
              <p:cNvPr id="36" name="直接连接符 35"/>
              <p:cNvCxnSpPr/>
              <p:nvPr/>
            </p:nvCxnSpPr>
            <p:spPr>
              <a:xfrm>
                <a:off x="4231" y="4447"/>
                <a:ext cx="13098" cy="4"/>
              </a:xfrm>
              <a:prstGeom prst="line">
                <a:avLst/>
              </a:prstGeom>
              <a:ln w="28575" cmpd="sng">
                <a:solidFill>
                  <a:schemeClr val="accent3">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209" y="3498"/>
                <a:ext cx="1130" cy="973"/>
                <a:chOff x="3209" y="3498"/>
                <a:chExt cx="1130" cy="973"/>
              </a:xfrm>
            </p:grpSpPr>
            <p:sp>
              <p:nvSpPr>
                <p:cNvPr id="38" name="矩形 37"/>
                <p:cNvSpPr/>
                <p:nvPr/>
              </p:nvSpPr>
              <p:spPr>
                <a:xfrm>
                  <a:off x="3209" y="3498"/>
                  <a:ext cx="1022" cy="973"/>
                </a:xfrm>
                <a:prstGeom prst="rect">
                  <a:avLst/>
                </a:prstGeom>
                <a:solidFill>
                  <a:schemeClr val="accent3">
                    <a:lumMod val="5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文本框 38"/>
                <p:cNvSpPr txBox="1"/>
                <p:nvPr/>
              </p:nvSpPr>
              <p:spPr>
                <a:xfrm>
                  <a:off x="3292" y="3557"/>
                  <a:ext cx="1047" cy="822"/>
                </a:xfrm>
                <a:prstGeom prst="rect">
                  <a:avLst/>
                </a:prstGeom>
                <a:noFill/>
              </p:spPr>
              <p:txBody>
                <a:bodyPr wrap="square" rtlCol="0">
                  <a:spAutoFit/>
                </a:bodyPr>
                <a:p>
                  <a:r>
                    <a:rPr lang="en-US" altLang="zh-CN" sz="2800">
                      <a:solidFill>
                        <a:schemeClr val="bg1"/>
                      </a:solidFill>
                      <a:latin typeface="Comic Sans MS" panose="030F0902030302020204" charset="0"/>
                      <a:ea typeface="楷体" panose="02010609060101010101" charset="-122"/>
                      <a:cs typeface="Comic Sans MS" panose="030F0902030302020204" charset="0"/>
                    </a:rPr>
                    <a:t>04</a:t>
                  </a:r>
                  <a:endParaRPr lang="en-US" altLang="zh-CN" sz="2800">
                    <a:solidFill>
                      <a:schemeClr val="bg1"/>
                    </a:solidFill>
                    <a:latin typeface="Comic Sans MS" panose="030F0902030302020204" charset="0"/>
                    <a:ea typeface="楷体" panose="02010609060101010101" charset="-122"/>
                    <a:cs typeface="Comic Sans MS" panose="030F0902030302020204" charset="0"/>
                  </a:endParaRPr>
                </a:p>
              </p:txBody>
            </p:sp>
          </p:grpSp>
        </p:grpSp>
        <p:sp>
          <p:nvSpPr>
            <p:cNvPr id="43" name="文本框 42"/>
            <p:cNvSpPr txBox="1"/>
            <p:nvPr/>
          </p:nvSpPr>
          <p:spPr>
            <a:xfrm>
              <a:off x="3119" y="8077"/>
              <a:ext cx="14434" cy="628"/>
            </a:xfrm>
            <a:prstGeom prst="rect">
              <a:avLst/>
            </a:prstGeom>
            <a:noFill/>
          </p:spPr>
          <p:txBody>
            <a:bodyPr wrap="square" rtlCol="0">
              <a:spAutoFit/>
            </a:bodyPr>
            <a:p>
              <a:r>
                <a:rPr lang="zh-CN" altLang="en-US" sz="2000" dirty="0">
                  <a:solidFill>
                    <a:schemeClr val="bg2">
                      <a:lumMod val="25000"/>
                    </a:schemeClr>
                  </a:solidFill>
                  <a:latin typeface="+mj-ea"/>
                  <a:ea typeface="楷体" panose="02010609060101010101" charset="-122"/>
                  <a:cs typeface="+mj-ea"/>
                  <a:sym typeface="+mn-ea"/>
                </a:rPr>
                <a:t>探测器的几何模型使用软件转换工具包在CAD图纸的模拟中实现</a:t>
              </a:r>
              <a:endParaRPr lang="zh-CN" altLang="en-US" sz="2000" dirty="0">
                <a:solidFill>
                  <a:schemeClr val="bg2">
                    <a:lumMod val="25000"/>
                  </a:schemeClr>
                </a:solidFill>
                <a:latin typeface="楷体" panose="02010609060101010101" charset="-122"/>
                <a:ea typeface="楷体" panose="02010609060101010101" charset="-122"/>
                <a:cs typeface="+mn-ea"/>
                <a:sym typeface="+mn-lt"/>
              </a:endParaRPr>
            </a:p>
          </p:txBody>
        </p:sp>
      </p:grpSp>
    </p:spTree>
    <p:custDataLst>
      <p:tags r:id="rId6"/>
    </p:custDataLst>
  </p:cSld>
  <p:clrMapOvr>
    <a:masterClrMapping/>
  </p:clrMapOvr>
  <p:transition advTm="1924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425831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数据和模拟 </a:t>
              </a:r>
              <a:endParaRPr lang="en-US" altLang="zh-CN" sz="4000">
                <a:solidFill>
                  <a:schemeClr val="bg1"/>
                </a:solidFill>
                <a:latin typeface="楷体" panose="02010609060101010101" charset="-122"/>
                <a:ea typeface="楷体" panose="02010609060101010101" charset="-122"/>
                <a:sym typeface="+mn-ea"/>
              </a:endParaRPr>
            </a:p>
          </p:txBody>
        </p:sp>
      </p:grpSp>
      <p:sp>
        <p:nvSpPr>
          <p:cNvPr id="10" name="文本框 9"/>
          <p:cNvSpPr txBox="1"/>
          <p:nvPr/>
        </p:nvSpPr>
        <p:spPr>
          <a:xfrm>
            <a:off x="7303135" y="2000885"/>
            <a:ext cx="3333750" cy="3784600"/>
          </a:xfrm>
          <a:prstGeom prst="rect">
            <a:avLst/>
          </a:prstGeom>
          <a:noFill/>
        </p:spPr>
        <p:txBody>
          <a:bodyPr wrap="square" rtlCol="0">
            <a:spAutoFit/>
          </a:bodyPr>
          <a:p>
            <a:pPr marL="0" algn="l">
              <a:buNone/>
            </a:pPr>
            <a:endParaRPr lang="zh-CN" altLang="en-US" sz="2000" dirty="0">
              <a:solidFill>
                <a:schemeClr val="bg2">
                  <a:lumMod val="25000"/>
                </a:schemeClr>
              </a:solidFill>
              <a:latin typeface="+mj-ea"/>
              <a:ea typeface="楷体" panose="02010609060101010101" charset="-122"/>
              <a:cs typeface="+mj-ea"/>
            </a:endParaRPr>
          </a:p>
          <a:p>
            <a:pPr marL="0" algn="l">
              <a:buNone/>
            </a:pPr>
            <a:r>
              <a:rPr lang="zh-CN" altLang="en-US" sz="2000" dirty="0">
                <a:solidFill>
                  <a:schemeClr val="bg2">
                    <a:lumMod val="25000"/>
                  </a:schemeClr>
                </a:solidFill>
                <a:latin typeface="+mj-ea"/>
                <a:ea typeface="楷体" panose="02010609060101010101" charset="-122"/>
                <a:cs typeface="+mj-ea"/>
              </a:rPr>
              <a:t>质子动能分别为3.8 TeV（上）和179 TeV（下），左右子图为探测器的两个正交视图；黑色的星星表示探测器击中，灰色线表示</a:t>
            </a:r>
            <a:r>
              <a:rPr lang="zh-CN" altLang="en-US" sz="2000" dirty="0">
                <a:solidFill>
                  <a:schemeClr val="bg2">
                    <a:lumMod val="25000"/>
                  </a:schemeClr>
                </a:solidFill>
                <a:latin typeface="+mj-ea"/>
                <a:ea typeface="楷体" panose="02010609060101010101" charset="-122"/>
                <a:cs typeface="+mj-ea"/>
                <a:sym typeface="+mn-ea"/>
              </a:rPr>
              <a:t>用标准算法重建的候选径迹</a:t>
            </a:r>
            <a:r>
              <a:rPr lang="zh-CN" altLang="en-US" sz="2000" dirty="0">
                <a:solidFill>
                  <a:schemeClr val="bg2">
                    <a:lumMod val="25000"/>
                  </a:schemeClr>
                </a:solidFill>
                <a:latin typeface="+mj-ea"/>
                <a:ea typeface="楷体" panose="02010609060101010101" charset="-122"/>
                <a:cs typeface="+mj-ea"/>
              </a:rPr>
              <a:t>。</a:t>
            </a:r>
            <a:endParaRPr lang="zh-CN" altLang="en-US" sz="2000" dirty="0">
              <a:solidFill>
                <a:schemeClr val="bg2">
                  <a:lumMod val="25000"/>
                </a:schemeClr>
              </a:solidFill>
              <a:latin typeface="+mj-ea"/>
              <a:ea typeface="楷体" panose="02010609060101010101" charset="-122"/>
              <a:cs typeface="+mj-ea"/>
            </a:endParaRPr>
          </a:p>
          <a:p>
            <a:pPr marL="0" algn="l">
              <a:buNone/>
            </a:pPr>
            <a:r>
              <a:rPr lang="zh-CN" altLang="en-US" sz="2000" dirty="0">
                <a:solidFill>
                  <a:schemeClr val="bg2">
                    <a:lumMod val="25000"/>
                  </a:schemeClr>
                </a:solidFill>
                <a:latin typeface="+mj-ea"/>
                <a:ea typeface="楷体" panose="02010609060101010101" charset="-122"/>
                <a:cs typeface="+mj-ea"/>
              </a:rPr>
              <a:t>每个子图从上至下依次代表量能计（BGO）、硅钨探测器（STK）和塑料闪烁体阵列（PSD）三个子探测器。</a:t>
            </a:r>
            <a:endParaRPr lang="zh-CN" altLang="en-US" sz="2000" dirty="0">
              <a:solidFill>
                <a:schemeClr val="bg2">
                  <a:lumMod val="25000"/>
                </a:schemeClr>
              </a:solidFill>
              <a:latin typeface="+mj-ea"/>
              <a:ea typeface="楷体" panose="02010609060101010101" charset="-122"/>
              <a:cs typeface="+mj-ea"/>
            </a:endParaRPr>
          </a:p>
          <a:p>
            <a:pPr marL="0" algn="l">
              <a:buNone/>
            </a:pPr>
            <a:r>
              <a:rPr lang="en-US" altLang="zh-CN" sz="2000" dirty="0">
                <a:solidFill>
                  <a:schemeClr val="bg2">
                    <a:lumMod val="25000"/>
                  </a:schemeClr>
                </a:solidFill>
                <a:latin typeface="+mj-ea"/>
                <a:ea typeface="楷体" panose="02010609060101010101" charset="-122"/>
                <a:cs typeface="+mj-ea"/>
              </a:rPr>
              <a:t>	</a:t>
            </a:r>
            <a:endParaRPr lang="zh-CN" altLang="en-US" sz="2000" dirty="0">
              <a:solidFill>
                <a:schemeClr val="bg2">
                  <a:lumMod val="25000"/>
                </a:schemeClr>
              </a:solidFill>
              <a:latin typeface="+mj-ea"/>
              <a:ea typeface="楷体" panose="02010609060101010101" charset="-122"/>
              <a:cs typeface="+mj-ea"/>
            </a:endParaRPr>
          </a:p>
        </p:txBody>
      </p:sp>
      <p:pic>
        <p:nvPicPr>
          <p:cNvPr id="8" name="Picture 7"/>
          <p:cNvPicPr>
            <a:picLocks noChangeAspect="1"/>
          </p:cNvPicPr>
          <p:nvPr/>
        </p:nvPicPr>
        <p:blipFill>
          <a:blip r:embed="rId6"/>
          <a:stretch>
            <a:fillRect/>
          </a:stretch>
        </p:blipFill>
        <p:spPr>
          <a:xfrm>
            <a:off x="1562100" y="1676400"/>
            <a:ext cx="5438775" cy="3694430"/>
          </a:xfrm>
          <a:prstGeom prst="rect">
            <a:avLst/>
          </a:prstGeom>
        </p:spPr>
      </p:pic>
      <p:sp>
        <p:nvSpPr>
          <p:cNvPr id="9" name="Text Box 8"/>
          <p:cNvSpPr txBox="1"/>
          <p:nvPr/>
        </p:nvSpPr>
        <p:spPr>
          <a:xfrm>
            <a:off x="2058670" y="5565775"/>
            <a:ext cx="4446270" cy="368300"/>
          </a:xfrm>
          <a:prstGeom prst="rect">
            <a:avLst/>
          </a:prstGeom>
          <a:noFill/>
        </p:spPr>
        <p:txBody>
          <a:bodyPr wrap="none" rtlCol="0" anchor="t">
            <a:spAutoFit/>
          </a:bodyPr>
          <a:p>
            <a:r>
              <a:rPr lang="zh-CN" altLang="en-US" dirty="0">
                <a:solidFill>
                  <a:schemeClr val="bg2">
                    <a:lumMod val="25000"/>
                  </a:schemeClr>
                </a:solidFill>
                <a:latin typeface="+mj-ea"/>
                <a:ea typeface="楷体" panose="02010609060101010101" charset="-122"/>
                <a:cs typeface="+mj-ea"/>
                <a:sym typeface="+mn-ea"/>
              </a:rPr>
              <a:t>图</a:t>
            </a:r>
            <a:r>
              <a:rPr lang="en-US" altLang="zh-CN" dirty="0">
                <a:solidFill>
                  <a:schemeClr val="bg2">
                    <a:lumMod val="25000"/>
                  </a:schemeClr>
                </a:solidFill>
                <a:latin typeface="+mj-ea"/>
                <a:ea typeface="楷体" panose="02010609060101010101" charset="-122"/>
                <a:cs typeface="+mj-ea"/>
                <a:sym typeface="+mn-ea"/>
              </a:rPr>
              <a:t>1 </a:t>
            </a:r>
            <a:r>
              <a:rPr lang="zh-CN" altLang="en-US" dirty="0">
                <a:solidFill>
                  <a:schemeClr val="bg2">
                    <a:lumMod val="25000"/>
                  </a:schemeClr>
                </a:solidFill>
                <a:latin typeface="+mj-ea"/>
                <a:ea typeface="楷体" panose="02010609060101010101" charset="-122"/>
                <a:cs typeface="+mj-ea"/>
                <a:sym typeface="+mn-ea"/>
              </a:rPr>
              <a:t>DAMPE中模拟宇宙射线质子的示例图</a:t>
            </a:r>
            <a:endParaRPr lang="zh-CN" altLang="en-US" dirty="0">
              <a:solidFill>
                <a:schemeClr val="bg2">
                  <a:lumMod val="25000"/>
                </a:schemeClr>
              </a:solidFill>
              <a:latin typeface="+mj-ea"/>
              <a:ea typeface="楷体" panose="02010609060101010101" charset="-122"/>
              <a:cs typeface="+mj-ea"/>
              <a:sym typeface="+mn-ea"/>
            </a:endParaRPr>
          </a:p>
        </p:txBody>
      </p:sp>
    </p:spTree>
    <p:custDataLst>
      <p:tags r:id="rId7"/>
    </p:custDataLst>
  </p:cSld>
  <p:clrMapOvr>
    <a:masterClrMapping/>
  </p:clrMapOvr>
  <p:transition advTm="1920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绿色边框【三元素 为设计而生 3png.com】"/>
          <p:cNvPicPr>
            <a:picLocks noChangeAspect="1"/>
          </p:cNvPicPr>
          <p:nvPr>
            <p:custDataLst>
              <p:tags r:id="rId1"/>
            </p:custDataLst>
          </p:nvPr>
        </p:nvPicPr>
        <p:blipFill>
          <a:blip r:embed="rId2"/>
          <a:stretch>
            <a:fillRect/>
          </a:stretch>
        </p:blipFill>
        <p:spPr>
          <a:xfrm>
            <a:off x="596265" y="471170"/>
            <a:ext cx="10712450" cy="6386830"/>
          </a:xfrm>
          <a:prstGeom prst="rect">
            <a:avLst/>
          </a:prstGeom>
        </p:spPr>
      </p:pic>
      <p:pic>
        <p:nvPicPr>
          <p:cNvPr id="2" name="图片 1" descr="图片3"/>
          <p:cNvPicPr>
            <a:picLocks noChangeAspect="1"/>
          </p:cNvPicPr>
          <p:nvPr>
            <p:custDataLst>
              <p:tags r:id="rId3"/>
            </p:custDataLst>
          </p:nvPr>
        </p:nvPicPr>
        <p:blipFill>
          <a:blip r:embed="rId4"/>
          <a:stretch>
            <a:fillRect/>
          </a:stretch>
        </p:blipFill>
        <p:spPr>
          <a:xfrm>
            <a:off x="0" y="0"/>
            <a:ext cx="3500120" cy="2823845"/>
          </a:xfrm>
          <a:prstGeom prst="rect">
            <a:avLst/>
          </a:prstGeom>
        </p:spPr>
      </p:pic>
      <p:pic>
        <p:nvPicPr>
          <p:cNvPr id="3" name="图片 2" descr="图片3"/>
          <p:cNvPicPr>
            <a:picLocks noChangeAspect="1"/>
          </p:cNvPicPr>
          <p:nvPr>
            <p:custDataLst>
              <p:tags r:id="rId5"/>
            </p:custDataLst>
          </p:nvPr>
        </p:nvPicPr>
        <p:blipFill>
          <a:blip r:embed="rId4"/>
          <a:stretch>
            <a:fillRect/>
          </a:stretch>
        </p:blipFill>
        <p:spPr>
          <a:xfrm>
            <a:off x="2432050" y="0"/>
            <a:ext cx="2609850" cy="2105660"/>
          </a:xfrm>
          <a:prstGeom prst="rect">
            <a:avLst/>
          </a:prstGeom>
        </p:spPr>
      </p:pic>
      <p:grpSp>
        <p:nvGrpSpPr>
          <p:cNvPr id="6" name="组合 5"/>
          <p:cNvGrpSpPr/>
          <p:nvPr/>
        </p:nvGrpSpPr>
        <p:grpSpPr>
          <a:xfrm>
            <a:off x="5146675" y="231140"/>
            <a:ext cx="4258310" cy="1061085"/>
            <a:chOff x="10771" y="1335"/>
            <a:chExt cx="6332" cy="1671"/>
          </a:xfrm>
        </p:grpSpPr>
        <p:sp>
          <p:nvSpPr>
            <p:cNvPr id="5" name="矩形 4"/>
            <p:cNvSpPr/>
            <p:nvPr/>
          </p:nvSpPr>
          <p:spPr>
            <a:xfrm>
              <a:off x="10771" y="1335"/>
              <a:ext cx="6084" cy="1671"/>
            </a:xfrm>
            <a:prstGeom prst="rect">
              <a:avLst/>
            </a:prstGeom>
            <a:solidFill>
              <a:schemeClr val="accent3">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0920" y="1614"/>
              <a:ext cx="6183" cy="1113"/>
            </a:xfrm>
            <a:prstGeom prst="rect">
              <a:avLst/>
            </a:prstGeom>
            <a:noFill/>
          </p:spPr>
          <p:txBody>
            <a:bodyPr wrap="square" rtlCol="0">
              <a:spAutoFit/>
            </a:bodyPr>
            <a:p>
              <a:r>
                <a:rPr lang="zh-CN" altLang="en-US" sz="4000">
                  <a:solidFill>
                    <a:schemeClr val="bg1"/>
                  </a:solidFill>
                  <a:latin typeface="楷体" panose="02010609060101010101" charset="-122"/>
                  <a:ea typeface="楷体" panose="02010609060101010101" charset="-122"/>
                  <a:sym typeface="+mn-ea"/>
                </a:rPr>
                <a:t>数据和模拟 </a:t>
              </a:r>
              <a:endParaRPr lang="en-US" altLang="zh-CN" sz="4000">
                <a:solidFill>
                  <a:schemeClr val="bg1"/>
                </a:solidFill>
                <a:latin typeface="楷体" panose="02010609060101010101" charset="-122"/>
                <a:ea typeface="楷体" panose="02010609060101010101" charset="-122"/>
                <a:sym typeface="+mn-ea"/>
              </a:endParaRPr>
            </a:p>
          </p:txBody>
        </p:sp>
      </p:grpSp>
      <p:sp>
        <p:nvSpPr>
          <p:cNvPr id="10" name="文本框 9"/>
          <p:cNvSpPr txBox="1"/>
          <p:nvPr/>
        </p:nvSpPr>
        <p:spPr>
          <a:xfrm>
            <a:off x="6114415" y="4980305"/>
            <a:ext cx="4765040" cy="1014730"/>
          </a:xfrm>
          <a:prstGeom prst="rect">
            <a:avLst/>
          </a:prstGeom>
          <a:noFill/>
        </p:spPr>
        <p:txBody>
          <a:bodyPr wrap="square" rtlCol="0">
            <a:spAutoFit/>
          </a:bodyPr>
          <a:p>
            <a:pPr marL="0" algn="l"/>
            <a:r>
              <a:rPr lang="en-US" sz="2000">
                <a:solidFill>
                  <a:srgbClr val="000000"/>
                </a:solidFill>
                <a:latin typeface="SimSun" charset="0"/>
                <a:cs typeface="SimSun" charset="0"/>
              </a:rPr>
              <a:t>	</a:t>
            </a:r>
            <a:r>
              <a:rPr lang="zh-CN" altLang="en-US" sz="2000" dirty="0">
                <a:solidFill>
                  <a:schemeClr val="bg2">
                    <a:lumMod val="25000"/>
                  </a:schemeClr>
                </a:solidFill>
                <a:latin typeface="+mj-ea"/>
                <a:ea typeface="楷体" panose="02010609060101010101" charset="-122"/>
                <a:cs typeface="+mj-ea"/>
              </a:rPr>
              <a:t>所有的分布都被标准化，显示了PSD和STK在不同能量下对质子和氦的电荷识别能力</a:t>
            </a:r>
            <a:r>
              <a:rPr lang="zh-CN" altLang="en-US" sz="2000" dirty="0">
                <a:solidFill>
                  <a:schemeClr val="bg2">
                    <a:lumMod val="25000"/>
                  </a:schemeClr>
                </a:solidFill>
                <a:latin typeface="+mj-ea"/>
                <a:ea typeface="楷体" panose="02010609060101010101" charset="-122"/>
                <a:cs typeface="+mj-ea"/>
                <a:sym typeface="+mn-ea"/>
              </a:rPr>
              <a:t>。</a:t>
            </a:r>
            <a:endParaRPr sz="2000">
              <a:solidFill>
                <a:srgbClr val="000000"/>
              </a:solidFill>
              <a:latin typeface="SimSun" charset="0"/>
              <a:cs typeface="SimSun" charset="0"/>
            </a:endParaRPr>
          </a:p>
        </p:txBody>
      </p:sp>
      <p:pic>
        <p:nvPicPr>
          <p:cNvPr id="9" name="Picture 8"/>
          <p:cNvPicPr>
            <a:picLocks noChangeAspect="1"/>
          </p:cNvPicPr>
          <p:nvPr/>
        </p:nvPicPr>
        <p:blipFill>
          <a:blip r:embed="rId6"/>
          <a:srcRect l="6420" t="3535" r="6928" b="32797"/>
          <a:stretch>
            <a:fillRect/>
          </a:stretch>
        </p:blipFill>
        <p:spPr>
          <a:xfrm>
            <a:off x="1151890" y="1505585"/>
            <a:ext cx="4765040" cy="4574540"/>
          </a:xfrm>
          <a:prstGeom prst="rect">
            <a:avLst/>
          </a:prstGeom>
        </p:spPr>
      </p:pic>
      <p:sp>
        <p:nvSpPr>
          <p:cNvPr id="11" name="Text Box 10"/>
          <p:cNvSpPr txBox="1"/>
          <p:nvPr/>
        </p:nvSpPr>
        <p:spPr>
          <a:xfrm>
            <a:off x="6015355" y="3965575"/>
            <a:ext cx="4734560" cy="922020"/>
          </a:xfrm>
          <a:prstGeom prst="rect">
            <a:avLst/>
          </a:prstGeom>
          <a:noFill/>
        </p:spPr>
        <p:txBody>
          <a:bodyPr wrap="none" rtlCol="0" anchor="t">
            <a:spAutoFit/>
          </a:bodyPr>
          <a:p>
            <a:pPr algn="l">
              <a:buNone/>
            </a:pPr>
            <a:r>
              <a:rPr lang="zh-CN" altLang="en-US" dirty="0">
                <a:solidFill>
                  <a:schemeClr val="bg2">
                    <a:lumMod val="25000"/>
                  </a:schemeClr>
                </a:solidFill>
                <a:latin typeface="+mj-ea"/>
                <a:ea typeface="楷体" panose="02010609060101010101" charset="-122"/>
                <a:cs typeface="+mj-ea"/>
                <a:sym typeface="+mn-ea"/>
              </a:rPr>
              <a:t>图</a:t>
            </a:r>
            <a:r>
              <a:rPr lang="en-US" altLang="zh-CN" dirty="0">
                <a:solidFill>
                  <a:schemeClr val="bg2">
                    <a:lumMod val="25000"/>
                  </a:schemeClr>
                </a:solidFill>
                <a:latin typeface="+mj-ea"/>
                <a:ea typeface="楷体" panose="02010609060101010101" charset="-122"/>
                <a:cs typeface="+mj-ea"/>
                <a:sym typeface="+mn-ea"/>
              </a:rPr>
              <a:t>2 </a:t>
            </a:r>
            <a:r>
              <a:rPr lang="zh-CN" altLang="en-US" dirty="0">
                <a:solidFill>
                  <a:schemeClr val="bg2">
                    <a:lumMod val="25000"/>
                  </a:schemeClr>
                </a:solidFill>
                <a:latin typeface="+mj-ea"/>
                <a:ea typeface="楷体" panose="02010609060101010101" charset="-122"/>
                <a:cs typeface="+mj-ea"/>
                <a:sym typeface="+mn-ea"/>
              </a:rPr>
              <a:t>蒙特卡罗模拟得到的</a:t>
            </a:r>
            <a:r>
              <a:rPr lang="en-US" altLang="zh-CN" dirty="0">
                <a:solidFill>
                  <a:schemeClr val="bg2">
                    <a:lumMod val="25000"/>
                  </a:schemeClr>
                </a:solidFill>
                <a:latin typeface="+mj-ea"/>
                <a:ea typeface="楷体" panose="02010609060101010101" charset="-122"/>
                <a:cs typeface="+mj-ea"/>
                <a:sym typeface="+mn-ea"/>
              </a:rPr>
              <a:t>PSD</a:t>
            </a:r>
            <a:r>
              <a:rPr lang="zh-CN" altLang="en-US" dirty="0">
                <a:solidFill>
                  <a:schemeClr val="bg2">
                    <a:lumMod val="25000"/>
                  </a:schemeClr>
                </a:solidFill>
                <a:latin typeface="+mj-ea"/>
                <a:ea typeface="楷体" panose="02010609060101010101" charset="-122"/>
                <a:cs typeface="+mj-ea"/>
                <a:sym typeface="+mn-ea"/>
              </a:rPr>
              <a:t>和</a:t>
            </a:r>
            <a:r>
              <a:rPr lang="en-US" altLang="zh-CN" dirty="0">
                <a:solidFill>
                  <a:schemeClr val="bg2">
                    <a:lumMod val="25000"/>
                  </a:schemeClr>
                </a:solidFill>
                <a:latin typeface="+mj-ea"/>
                <a:ea typeface="楷体" panose="02010609060101010101" charset="-122"/>
                <a:cs typeface="+mj-ea"/>
                <a:sym typeface="+mn-ea"/>
              </a:rPr>
              <a:t>STK</a:t>
            </a:r>
            <a:r>
              <a:rPr lang="zh-CN" altLang="en-US" dirty="0">
                <a:solidFill>
                  <a:schemeClr val="bg2">
                    <a:lumMod val="25000"/>
                  </a:schemeClr>
                </a:solidFill>
                <a:latin typeface="+mj-ea"/>
                <a:ea typeface="楷体" panose="02010609060101010101" charset="-122"/>
                <a:cs typeface="+mj-ea"/>
                <a:sym typeface="+mn-ea"/>
              </a:rPr>
              <a:t>组合信号</a:t>
            </a:r>
            <a:endParaRPr lang="zh-CN" altLang="en-US" dirty="0">
              <a:solidFill>
                <a:schemeClr val="bg2">
                  <a:lumMod val="25000"/>
                </a:schemeClr>
              </a:solidFill>
              <a:latin typeface="+mj-ea"/>
              <a:ea typeface="楷体" panose="02010609060101010101" charset="-122"/>
              <a:cs typeface="+mj-ea"/>
              <a:sym typeface="+mn-ea"/>
            </a:endParaRPr>
          </a:p>
          <a:p>
            <a:pPr algn="ctr">
              <a:buNone/>
            </a:pPr>
            <a:r>
              <a:rPr lang="zh-CN" altLang="en-US" dirty="0">
                <a:solidFill>
                  <a:schemeClr val="bg2">
                    <a:lumMod val="25000"/>
                  </a:schemeClr>
                </a:solidFill>
                <a:latin typeface="+mj-ea"/>
                <a:ea typeface="楷体" panose="02010609060101010101" charset="-122"/>
                <a:cs typeface="+mj-ea"/>
                <a:sym typeface="+mn-ea"/>
              </a:rPr>
              <a:t>（利用粒子实际径迹）</a:t>
            </a:r>
            <a:endParaRPr lang="zh-CN" altLang="en-US" dirty="0">
              <a:solidFill>
                <a:schemeClr val="bg2">
                  <a:lumMod val="25000"/>
                </a:schemeClr>
              </a:solidFill>
              <a:latin typeface="+mj-ea"/>
              <a:ea typeface="楷体" panose="02010609060101010101" charset="-122"/>
              <a:cs typeface="+mj-ea"/>
              <a:sym typeface="+mn-ea"/>
            </a:endParaRPr>
          </a:p>
          <a:p>
            <a:pPr algn="l">
              <a:buNone/>
            </a:pPr>
            <a:endParaRPr lang="zh-CN" altLang="en-US" dirty="0">
              <a:solidFill>
                <a:schemeClr val="bg2">
                  <a:lumMod val="25000"/>
                </a:schemeClr>
              </a:solidFill>
              <a:latin typeface="+mj-ea"/>
              <a:ea typeface="楷体" panose="02010609060101010101" charset="-122"/>
              <a:cs typeface="+mj-ea"/>
              <a:sym typeface="+mn-ea"/>
            </a:endParaRPr>
          </a:p>
        </p:txBody>
      </p:sp>
      <p:pic>
        <p:nvPicPr>
          <p:cNvPr id="12" name="Picture 11"/>
          <p:cNvPicPr>
            <a:picLocks noChangeAspect="1"/>
          </p:cNvPicPr>
          <p:nvPr/>
        </p:nvPicPr>
        <p:blipFill>
          <a:blip r:embed="rId6"/>
          <a:srcRect l="4873" t="66964" r="6674" b="1768"/>
          <a:stretch>
            <a:fillRect/>
          </a:stretch>
        </p:blipFill>
        <p:spPr>
          <a:xfrm>
            <a:off x="6114415" y="1505585"/>
            <a:ext cx="4864100" cy="2246630"/>
          </a:xfrm>
          <a:prstGeom prst="rect">
            <a:avLst/>
          </a:prstGeom>
        </p:spPr>
      </p:pic>
    </p:spTree>
    <p:custDataLst>
      <p:tags r:id="rId7"/>
    </p:custDataLst>
  </p:cSld>
  <p:clrMapOvr>
    <a:masterClrMapping/>
  </p:clrMapOvr>
  <p:transition advTm="11080"/>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PLACING_PICTURE_USER_VIEWPORT" val="{&quot;height&quot;:3316,&quot;width&quot;:4110}"/>
</p:tagLst>
</file>

<file path=ppt/tags/tag101.xml><?xml version="1.0" encoding="utf-8"?>
<p:tagLst xmlns:p="http://schemas.openxmlformats.org/presentationml/2006/main">
  <p:tag name="KSO_WM_BEAUTIFY_FLAG" val="#wm#"/>
  <p:tag name="KSO_WM_TEMPLATE_CATEGORY" val="custom"/>
  <p:tag name="KSO_WM_TEMPLATE_INDEX" val="20205176"/>
</p:tagLst>
</file>

<file path=ppt/tags/tag102.xml><?xml version="1.0" encoding="utf-8"?>
<p:tagLst xmlns:p="http://schemas.openxmlformats.org/presentationml/2006/main">
  <p:tag name="KSO_WM_UNIT_PLACING_PICTURE_USER_VIEWPORT" val="{&quot;height&quot;:10058,&quot;width&quot;:16870}"/>
</p:tagLst>
</file>

<file path=ppt/tags/tag103.xml><?xml version="1.0" encoding="utf-8"?>
<p:tagLst xmlns:p="http://schemas.openxmlformats.org/presentationml/2006/main">
  <p:tag name="KSO_WM_UNIT_PLACING_PICTURE_USER_VIEWPORT" val="{&quot;height&quot;:4447,&quot;width&quot;:5512}"/>
</p:tagLst>
</file>

<file path=ppt/tags/tag104.xml><?xml version="1.0" encoding="utf-8"?>
<p:tagLst xmlns:p="http://schemas.openxmlformats.org/presentationml/2006/main">
  <p:tag name="KSO_WM_UNIT_PLACING_PICTURE_USER_VIEWPORT" val="{&quot;height&quot;:3316,&quot;width&quot;:4110}"/>
</p:tagLst>
</file>

<file path=ppt/tags/tag105.xml><?xml version="1.0" encoding="utf-8"?>
<p:tagLst xmlns:p="http://schemas.openxmlformats.org/presentationml/2006/main">
  <p:tag name="KSO_WM_BEAUTIFY_FLAG" val="#wm#"/>
  <p:tag name="KSO_WM_TEMPLATE_CATEGORY" val="custom"/>
  <p:tag name="KSO_WM_TEMPLATE_INDEX" val="20205176"/>
</p:tagLst>
</file>

<file path=ppt/tags/tag106.xml><?xml version="1.0" encoding="utf-8"?>
<p:tagLst xmlns:p="http://schemas.openxmlformats.org/presentationml/2006/main">
  <p:tag name="KSO_WM_UNIT_PLACING_PICTURE_USER_VIEWPORT" val="{&quot;height&quot;:10058,&quot;width&quot;:16870}"/>
</p:tagLst>
</file>

<file path=ppt/tags/tag107.xml><?xml version="1.0" encoding="utf-8"?>
<p:tagLst xmlns:p="http://schemas.openxmlformats.org/presentationml/2006/main">
  <p:tag name="KSO_WM_UNIT_PLACING_PICTURE_USER_VIEWPORT" val="{&quot;height&quot;:4447,&quot;width&quot;:5512}"/>
</p:tagLst>
</file>

<file path=ppt/tags/tag108.xml><?xml version="1.0" encoding="utf-8"?>
<p:tagLst xmlns:p="http://schemas.openxmlformats.org/presentationml/2006/main">
  <p:tag name="KSO_WM_UNIT_PLACING_PICTURE_USER_VIEWPORT" val="{&quot;height&quot;:3316,&quot;width&quot;:4110}"/>
</p:tagLst>
</file>

<file path=ppt/tags/tag109.xml><?xml version="1.0" encoding="utf-8"?>
<p:tagLst xmlns:p="http://schemas.openxmlformats.org/presentationml/2006/main">
  <p:tag name="KSO_WM_BEAUTIFY_FLAG" val="#wm#"/>
  <p:tag name="KSO_WM_TEMPLATE_CATEGORY" val="custom"/>
  <p:tag name="KSO_WM_TEMPLATE_INDEX" val="2020517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PLACING_PICTURE_USER_VIEWPORT" val="{&quot;height&quot;:10058,&quot;width&quot;:16870}"/>
</p:tagLst>
</file>

<file path=ppt/tags/tag111.xml><?xml version="1.0" encoding="utf-8"?>
<p:tagLst xmlns:p="http://schemas.openxmlformats.org/presentationml/2006/main">
  <p:tag name="KSO_WM_UNIT_PLACING_PICTURE_USER_VIEWPORT" val="{&quot;height&quot;:4447,&quot;width&quot;:5512}"/>
</p:tagLst>
</file>

<file path=ppt/tags/tag112.xml><?xml version="1.0" encoding="utf-8"?>
<p:tagLst xmlns:p="http://schemas.openxmlformats.org/presentationml/2006/main">
  <p:tag name="KSO_WM_UNIT_PLACING_PICTURE_USER_VIEWPORT" val="{&quot;height&quot;:3316,&quot;width&quot;:4110}"/>
</p:tagLst>
</file>

<file path=ppt/tags/tag113.xml><?xml version="1.0" encoding="utf-8"?>
<p:tagLst xmlns:p="http://schemas.openxmlformats.org/presentationml/2006/main">
  <p:tag name="KSO_WM_BEAUTIFY_FLAG" val="#wm#"/>
  <p:tag name="KSO_WM_TEMPLATE_CATEGORY" val="custom"/>
  <p:tag name="KSO_WM_TEMPLATE_INDEX" val="20205176"/>
</p:tagLst>
</file>

<file path=ppt/tags/tag114.xml><?xml version="1.0" encoding="utf-8"?>
<p:tagLst xmlns:p="http://schemas.openxmlformats.org/presentationml/2006/main">
  <p:tag name="KSO_WM_UNIT_PLACING_PICTURE_USER_VIEWPORT" val="{&quot;height&quot;:10058,&quot;width&quot;:16870}"/>
</p:tagLst>
</file>

<file path=ppt/tags/tag115.xml><?xml version="1.0" encoding="utf-8"?>
<p:tagLst xmlns:p="http://schemas.openxmlformats.org/presentationml/2006/main">
  <p:tag name="KSO_WM_UNIT_PLACING_PICTURE_USER_VIEWPORT" val="{&quot;height&quot;:4447,&quot;width&quot;:5512}"/>
</p:tagLst>
</file>

<file path=ppt/tags/tag116.xml><?xml version="1.0" encoding="utf-8"?>
<p:tagLst xmlns:p="http://schemas.openxmlformats.org/presentationml/2006/main">
  <p:tag name="KSO_WM_UNIT_PLACING_PICTURE_USER_VIEWPORT" val="{&quot;height&quot;:3316,&quot;width&quot;:4110}"/>
</p:tagLst>
</file>

<file path=ppt/tags/tag117.xml><?xml version="1.0" encoding="utf-8"?>
<p:tagLst xmlns:p="http://schemas.openxmlformats.org/presentationml/2006/main">
  <p:tag name="KSO_WM_BEAUTIFY_FLAG" val="#wm#"/>
  <p:tag name="KSO_WM_TEMPLATE_CATEGORY" val="custom"/>
  <p:tag name="KSO_WM_TEMPLATE_INDEX" val="20205176"/>
</p:tagLst>
</file>

<file path=ppt/tags/tag118.xml><?xml version="1.0" encoding="utf-8"?>
<p:tagLst xmlns:p="http://schemas.openxmlformats.org/presentationml/2006/main">
  <p:tag name="KSO_WM_UNIT_PLACING_PICTURE_USER_VIEWPORT" val="{&quot;height&quot;:10058,&quot;width&quot;:16870}"/>
</p:tagLst>
</file>

<file path=ppt/tags/tag119.xml><?xml version="1.0" encoding="utf-8"?>
<p:tagLst xmlns:p="http://schemas.openxmlformats.org/presentationml/2006/main">
  <p:tag name="KSO_WM_UNIT_PLACING_PICTURE_USER_VIEWPORT" val="{&quot;height&quot;:4447,&quot;width&quot;:551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PLACING_PICTURE_USER_VIEWPORT" val="{&quot;height&quot;:3316,&quot;width&quot;:4110}"/>
</p:tagLst>
</file>

<file path=ppt/tags/tag121.xml><?xml version="1.0" encoding="utf-8"?>
<p:tagLst xmlns:p="http://schemas.openxmlformats.org/presentationml/2006/main">
  <p:tag name="KSO_WM_BEAUTIFY_FLAG" val="#wm#"/>
  <p:tag name="KSO_WM_TEMPLATE_CATEGORY" val="custom"/>
  <p:tag name="KSO_WM_TEMPLATE_INDEX" val="20205176"/>
</p:tagLst>
</file>

<file path=ppt/tags/tag122.xml><?xml version="1.0" encoding="utf-8"?>
<p:tagLst xmlns:p="http://schemas.openxmlformats.org/presentationml/2006/main">
  <p:tag name="KSO_WM_UNIT_PLACING_PICTURE_USER_VIEWPORT" val="{&quot;height&quot;:10058,&quot;width&quot;:16870}"/>
</p:tagLst>
</file>

<file path=ppt/tags/tag123.xml><?xml version="1.0" encoding="utf-8"?>
<p:tagLst xmlns:p="http://schemas.openxmlformats.org/presentationml/2006/main">
  <p:tag name="KSO_WM_UNIT_PLACING_PICTURE_USER_VIEWPORT" val="{&quot;height&quot;:4447,&quot;width&quot;:5512}"/>
</p:tagLst>
</file>

<file path=ppt/tags/tag124.xml><?xml version="1.0" encoding="utf-8"?>
<p:tagLst xmlns:p="http://schemas.openxmlformats.org/presentationml/2006/main">
  <p:tag name="KSO_WM_UNIT_PLACING_PICTURE_USER_VIEWPORT" val="{&quot;height&quot;:3316,&quot;width&quot;:4110}"/>
</p:tagLst>
</file>

<file path=ppt/tags/tag125.xml><?xml version="1.0" encoding="utf-8"?>
<p:tagLst xmlns:p="http://schemas.openxmlformats.org/presentationml/2006/main">
  <p:tag name="KSO_WM_BEAUTIFY_FLAG" val="#wm#"/>
  <p:tag name="KSO_WM_TEMPLATE_CATEGORY" val="custom"/>
  <p:tag name="KSO_WM_TEMPLATE_INDEX" val="20205176"/>
</p:tagLst>
</file>

<file path=ppt/tags/tag126.xml><?xml version="1.0" encoding="utf-8"?>
<p:tagLst xmlns:p="http://schemas.openxmlformats.org/presentationml/2006/main">
  <p:tag name="KSO_WM_UNIT_PLACING_PICTURE_USER_VIEWPORT" val="{&quot;height&quot;:10058,&quot;width&quot;:16870}"/>
</p:tagLst>
</file>

<file path=ppt/tags/tag127.xml><?xml version="1.0" encoding="utf-8"?>
<p:tagLst xmlns:p="http://schemas.openxmlformats.org/presentationml/2006/main">
  <p:tag name="KSO_WM_UNIT_PLACING_PICTURE_USER_VIEWPORT" val="{&quot;height&quot;:4447,&quot;width&quot;:5512}"/>
</p:tagLst>
</file>

<file path=ppt/tags/tag128.xml><?xml version="1.0" encoding="utf-8"?>
<p:tagLst xmlns:p="http://schemas.openxmlformats.org/presentationml/2006/main">
  <p:tag name="KSO_WM_UNIT_PLACING_PICTURE_USER_VIEWPORT" val="{&quot;height&quot;:3316,&quot;width&quot;:4110}"/>
</p:tagLst>
</file>

<file path=ppt/tags/tag129.xml><?xml version="1.0" encoding="utf-8"?>
<p:tagLst xmlns:p="http://schemas.openxmlformats.org/presentationml/2006/main">
  <p:tag name="KSO_WM_BEAUTIFY_FLAG" val="#wm#"/>
  <p:tag name="KSO_WM_TEMPLATE_CATEGORY" val="custom"/>
  <p:tag name="KSO_WM_TEMPLATE_INDEX" val="2020517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PLACING_PICTURE_USER_VIEWPORT" val="{&quot;height&quot;:10058,&quot;width&quot;:16870}"/>
</p:tagLst>
</file>

<file path=ppt/tags/tag131.xml><?xml version="1.0" encoding="utf-8"?>
<p:tagLst xmlns:p="http://schemas.openxmlformats.org/presentationml/2006/main">
  <p:tag name="KSO_WM_UNIT_PLACING_PICTURE_USER_VIEWPORT" val="{&quot;height&quot;:4447,&quot;width&quot;:5512}"/>
</p:tagLst>
</file>

<file path=ppt/tags/tag132.xml><?xml version="1.0" encoding="utf-8"?>
<p:tagLst xmlns:p="http://schemas.openxmlformats.org/presentationml/2006/main">
  <p:tag name="KSO_WM_UNIT_PLACING_PICTURE_USER_VIEWPORT" val="{&quot;height&quot;:3316,&quot;width&quot;:4110}"/>
</p:tagLst>
</file>

<file path=ppt/tags/tag133.xml><?xml version="1.0" encoding="utf-8"?>
<p:tagLst xmlns:p="http://schemas.openxmlformats.org/presentationml/2006/main">
  <p:tag name="KSO_WM_BEAUTIFY_FLAG" val="#wm#"/>
  <p:tag name="KSO_WM_TEMPLATE_CATEGORY" val="custom"/>
  <p:tag name="KSO_WM_TEMPLATE_INDEX" val="20205176"/>
</p:tagLst>
</file>

<file path=ppt/tags/tag134.xml><?xml version="1.0" encoding="utf-8"?>
<p:tagLst xmlns:p="http://schemas.openxmlformats.org/presentationml/2006/main">
  <p:tag name="KSO_WM_BEAUTIFY_FLAG" val="#wm#"/>
  <p:tag name="KSO_WM_TEMPLATE_CATEGORY" val="custom"/>
  <p:tag name="KSO_WM_TEMPLATE_INDEX" val="20205176"/>
</p:tagLst>
</file>

<file path=ppt/tags/tag135.xml><?xml version="1.0" encoding="utf-8"?>
<p:tagLst xmlns:p="http://schemas.openxmlformats.org/presentationml/2006/main">
  <p:tag name="KSO_WM_UNIT_PLACING_PICTURE_USER_VIEWPORT" val="{&quot;height&quot;:10058,&quot;width&quot;:16870}"/>
</p:tagLst>
</file>

<file path=ppt/tags/tag136.xml><?xml version="1.0" encoding="utf-8"?>
<p:tagLst xmlns:p="http://schemas.openxmlformats.org/presentationml/2006/main">
  <p:tag name="KSO_WM_UNIT_PLACING_PICTURE_USER_VIEWPORT" val="{&quot;height&quot;:4447,&quot;width&quot;:5512}"/>
</p:tagLst>
</file>

<file path=ppt/tags/tag137.xml><?xml version="1.0" encoding="utf-8"?>
<p:tagLst xmlns:p="http://schemas.openxmlformats.org/presentationml/2006/main">
  <p:tag name="KSO_WM_UNIT_PLACING_PICTURE_USER_VIEWPORT" val="{&quot;height&quot;:3316,&quot;width&quot;:4110}"/>
</p:tagLst>
</file>

<file path=ppt/tags/tag138.xml><?xml version="1.0" encoding="utf-8"?>
<p:tagLst xmlns:p="http://schemas.openxmlformats.org/presentationml/2006/main">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UNIT_PLACING_PICTURE_USER_VIEWPORT" val="{&quot;height&quot;:10058,&quot;width&quot;:16870}"/>
</p:tagLst>
</file>

<file path=ppt/tags/tag65.xml><?xml version="1.0" encoding="utf-8"?>
<p:tagLst xmlns:p="http://schemas.openxmlformats.org/presentationml/2006/main">
  <p:tag name="KSO_WM_UNIT_PLACING_PICTURE_USER_VIEWPORT" val="{&quot;height&quot;:4447,&quot;width&quot;:5512}"/>
</p:tagLst>
</file>

<file path=ppt/tags/tag66.xml><?xml version="1.0" encoding="utf-8"?>
<p:tagLst xmlns:p="http://schemas.openxmlformats.org/presentationml/2006/main">
  <p:tag name="KSO_WM_UNIT_PLACING_PICTURE_USER_VIEWPORT" val="{&quot;height&quot;:3316,&quot;width&quot;:4110}"/>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UNIT_PLACING_PICTURE_USER_VIEWPORT" val="{&quot;height&quot;:15840,&quot;width&quot;:903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PLACING_PICTURE_USER_VIEWPORT" val="{&quot;height&quot;:10058,&quot;width&quot;:16870}"/>
</p:tagLst>
</file>

<file path=ppt/tags/tag71.xml><?xml version="1.0" encoding="utf-8"?>
<p:tagLst xmlns:p="http://schemas.openxmlformats.org/presentationml/2006/main">
  <p:tag name="KSO_WM_UNIT_PLACING_PICTURE_USER_VIEWPORT" val="{&quot;height&quot;:4447,&quot;width&quot;:5512}"/>
</p:tagLst>
</file>

<file path=ppt/tags/tag72.xml><?xml version="1.0" encoding="utf-8"?>
<p:tagLst xmlns:p="http://schemas.openxmlformats.org/presentationml/2006/main">
  <p:tag name="KSO_WM_UNIT_PLACING_PICTURE_USER_VIEWPORT" val="{&quot;height&quot;:3316,&quot;width&quot;:4110}"/>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UNIT_PLACING_PICTURE_USER_VIEWPORT" val="{&quot;height&quot;:10058,&quot;width&quot;:16870}"/>
</p:tagLst>
</file>

<file path=ppt/tags/tag75.xml><?xml version="1.0" encoding="utf-8"?>
<p:tagLst xmlns:p="http://schemas.openxmlformats.org/presentationml/2006/main">
  <p:tag name="KSO_WM_UNIT_PLACING_PICTURE_USER_VIEWPORT" val="{&quot;height&quot;:4447,&quot;width&quot;:5512}"/>
</p:tagLst>
</file>

<file path=ppt/tags/tag76.xml><?xml version="1.0" encoding="utf-8"?>
<p:tagLst xmlns:p="http://schemas.openxmlformats.org/presentationml/2006/main">
  <p:tag name="KSO_WM_UNIT_PLACING_PICTURE_USER_VIEWPORT" val="{&quot;height&quot;:3316,&quot;width&quot;:4110}"/>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KSO_WM_UNIT_PLACING_PICTURE_USER_VIEWPORT" val="{&quot;height&quot;:10058,&quot;width&quot;:16870}"/>
</p:tagLst>
</file>

<file path=ppt/tags/tag79.xml><?xml version="1.0" encoding="utf-8"?>
<p:tagLst xmlns:p="http://schemas.openxmlformats.org/presentationml/2006/main">
  <p:tag name="KSO_WM_UNIT_PLACING_PICTURE_USER_VIEWPORT" val="{&quot;height&quot;:4447,&quot;width&quot;:551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PLACING_PICTURE_USER_VIEWPORT" val="{&quot;height&quot;:3316,&quot;width&quot;:4110}"/>
</p:tagLst>
</file>

<file path=ppt/tags/tag81.xml><?xml version="1.0" encoding="utf-8"?>
<p:tagLst xmlns:p="http://schemas.openxmlformats.org/presentationml/2006/main">
  <p:tag name="KSO_WM_BEAUTIFY_FLAG" val="#wm#"/>
  <p:tag name="KSO_WM_TEMPLATE_CATEGORY" val="custom"/>
  <p:tag name="KSO_WM_TEMPLATE_INDEX" val="20205176"/>
</p:tagLst>
</file>

<file path=ppt/tags/tag82.xml><?xml version="1.0" encoding="utf-8"?>
<p:tagLst xmlns:p="http://schemas.openxmlformats.org/presentationml/2006/main">
  <p:tag name="KSO_WM_UNIT_PLACING_PICTURE_USER_VIEWPORT" val="{&quot;height&quot;:10058,&quot;width&quot;:16870}"/>
</p:tagLst>
</file>

<file path=ppt/tags/tag83.xml><?xml version="1.0" encoding="utf-8"?>
<p:tagLst xmlns:p="http://schemas.openxmlformats.org/presentationml/2006/main">
  <p:tag name="KSO_WM_UNIT_PLACING_PICTURE_USER_VIEWPORT" val="{&quot;height&quot;:4447,&quot;width&quot;:5512}"/>
</p:tagLst>
</file>

<file path=ppt/tags/tag84.xml><?xml version="1.0" encoding="utf-8"?>
<p:tagLst xmlns:p="http://schemas.openxmlformats.org/presentationml/2006/main">
  <p:tag name="KSO_WM_UNIT_PLACING_PICTURE_USER_VIEWPORT" val="{&quot;height&quot;:3316,&quot;width&quot;:4110}"/>
</p:tagLst>
</file>

<file path=ppt/tags/tag85.xml><?xml version="1.0" encoding="utf-8"?>
<p:tagLst xmlns:p="http://schemas.openxmlformats.org/presentationml/2006/main">
  <p:tag name="KSO_WM_BEAUTIFY_FLAG" val="#wm#"/>
  <p:tag name="KSO_WM_TEMPLATE_CATEGORY" val="custom"/>
  <p:tag name="KSO_WM_TEMPLATE_INDEX" val="20205176"/>
</p:tagLst>
</file>

<file path=ppt/tags/tag86.xml><?xml version="1.0" encoding="utf-8"?>
<p:tagLst xmlns:p="http://schemas.openxmlformats.org/presentationml/2006/main">
  <p:tag name="KSO_WM_UNIT_PLACING_PICTURE_USER_VIEWPORT" val="{&quot;height&quot;:10058,&quot;width&quot;:16870}"/>
</p:tagLst>
</file>

<file path=ppt/tags/tag87.xml><?xml version="1.0" encoding="utf-8"?>
<p:tagLst xmlns:p="http://schemas.openxmlformats.org/presentationml/2006/main">
  <p:tag name="KSO_WM_UNIT_PLACING_PICTURE_USER_VIEWPORT" val="{&quot;height&quot;:4447,&quot;width&quot;:5512}"/>
</p:tagLst>
</file>

<file path=ppt/tags/tag88.xml><?xml version="1.0" encoding="utf-8"?>
<p:tagLst xmlns:p="http://schemas.openxmlformats.org/presentationml/2006/main">
  <p:tag name="KSO_WM_UNIT_PLACING_PICTURE_USER_VIEWPORT" val="{&quot;height&quot;:3316,&quot;width&quot;:4110}"/>
</p:tagLst>
</file>

<file path=ppt/tags/tag89.xml><?xml version="1.0" encoding="utf-8"?>
<p:tagLst xmlns:p="http://schemas.openxmlformats.org/presentationml/2006/main">
  <p:tag name="KSO_WM_BEAUTIFY_FLAG" val="#wm#"/>
  <p:tag name="KSO_WM_TEMPLATE_CATEGORY" val="custom"/>
  <p:tag name="KSO_WM_TEMPLATE_INDEX" val="2020517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PLACING_PICTURE_USER_VIEWPORT" val="{&quot;height&quot;:10058,&quot;width&quot;:16870}"/>
</p:tagLst>
</file>

<file path=ppt/tags/tag91.xml><?xml version="1.0" encoding="utf-8"?>
<p:tagLst xmlns:p="http://schemas.openxmlformats.org/presentationml/2006/main">
  <p:tag name="KSO_WM_UNIT_PLACING_PICTURE_USER_VIEWPORT" val="{&quot;height&quot;:4447,&quot;width&quot;:5512}"/>
</p:tagLst>
</file>

<file path=ppt/tags/tag92.xml><?xml version="1.0" encoding="utf-8"?>
<p:tagLst xmlns:p="http://schemas.openxmlformats.org/presentationml/2006/main">
  <p:tag name="KSO_WM_UNIT_PLACING_PICTURE_USER_VIEWPORT" val="{&quot;height&quot;:3316,&quot;width&quot;:4110}"/>
</p:tagLst>
</file>

<file path=ppt/tags/tag93.xml><?xml version="1.0" encoding="utf-8"?>
<p:tagLst xmlns:p="http://schemas.openxmlformats.org/presentationml/2006/main">
  <p:tag name="KSO_WM_BEAUTIFY_FLAG" val="#wm#"/>
  <p:tag name="KSO_WM_TEMPLATE_CATEGORY" val="custom"/>
  <p:tag name="KSO_WM_TEMPLATE_INDEX" val="20205176"/>
</p:tagLst>
</file>

<file path=ppt/tags/tag94.xml><?xml version="1.0" encoding="utf-8"?>
<p:tagLst xmlns:p="http://schemas.openxmlformats.org/presentationml/2006/main">
  <p:tag name="KSO_WM_UNIT_PLACING_PICTURE_USER_VIEWPORT" val="{&quot;height&quot;:10058,&quot;width&quot;:16870}"/>
</p:tagLst>
</file>

<file path=ppt/tags/tag95.xml><?xml version="1.0" encoding="utf-8"?>
<p:tagLst xmlns:p="http://schemas.openxmlformats.org/presentationml/2006/main">
  <p:tag name="KSO_WM_UNIT_PLACING_PICTURE_USER_VIEWPORT" val="{&quot;height&quot;:4447,&quot;width&quot;:5512}"/>
</p:tagLst>
</file>

<file path=ppt/tags/tag96.xml><?xml version="1.0" encoding="utf-8"?>
<p:tagLst xmlns:p="http://schemas.openxmlformats.org/presentationml/2006/main">
  <p:tag name="KSO_WM_UNIT_PLACING_PICTURE_USER_VIEWPORT" val="{&quot;height&quot;:3316,&quot;width&quot;:4110}"/>
</p:tagLst>
</file>

<file path=ppt/tags/tag97.xml><?xml version="1.0" encoding="utf-8"?>
<p:tagLst xmlns:p="http://schemas.openxmlformats.org/presentationml/2006/main">
  <p:tag name="KSO_WM_BEAUTIFY_FLAG" val="#wm#"/>
  <p:tag name="KSO_WM_TEMPLATE_CATEGORY" val="custom"/>
  <p:tag name="KSO_WM_TEMPLATE_INDEX" val="20205176"/>
</p:tagLst>
</file>

<file path=ppt/tags/tag98.xml><?xml version="1.0" encoding="utf-8"?>
<p:tagLst xmlns:p="http://schemas.openxmlformats.org/presentationml/2006/main">
  <p:tag name="KSO_WM_UNIT_PLACING_PICTURE_USER_VIEWPORT" val="{&quot;height&quot;:10058,&quot;width&quot;:16870}"/>
</p:tagLst>
</file>

<file path=ppt/tags/tag99.xml><?xml version="1.0" encoding="utf-8"?>
<p:tagLst xmlns:p="http://schemas.openxmlformats.org/presentationml/2006/main">
  <p:tag name="KSO_WM_UNIT_PLACING_PICTURE_USER_VIEWPORT" val="{&quot;height&quot;:4447,&quot;width&quot;:5512}"/>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2800</Words>
  <Application>WPS Writer</Application>
  <PresentationFormat>宽屏</PresentationFormat>
  <Paragraphs>181</Paragraphs>
  <Slides>21</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21</vt:i4>
      </vt:variant>
    </vt:vector>
  </HeadingPairs>
  <TitlesOfParts>
    <vt:vector size="42" baseType="lpstr">
      <vt:lpstr>Arial</vt:lpstr>
      <vt:lpstr>SimSun</vt:lpstr>
      <vt:lpstr>Wingdings</vt:lpstr>
      <vt:lpstr>微软雅黑</vt:lpstr>
      <vt:lpstr>汉仪旗黑</vt:lpstr>
      <vt:lpstr>Wingdings</vt:lpstr>
      <vt:lpstr>楷体</vt:lpstr>
      <vt:lpstr>汉仪楷体KW</vt:lpstr>
      <vt:lpstr>Segoe Script</vt:lpstr>
      <vt:lpstr>叶根友毛笔行书2.0版</vt:lpstr>
      <vt:lpstr>微软雅黑</vt:lpstr>
      <vt:lpstr>Comic Sans MS</vt:lpstr>
      <vt:lpstr>SimSun</vt:lpstr>
      <vt:lpstr>Arial Unicode MS</vt:lpstr>
      <vt:lpstr>Calibri</vt:lpstr>
      <vt:lpstr>Helvetica Neue</vt:lpstr>
      <vt:lpstr>苹方-简</vt:lpstr>
      <vt:lpstr>华文宋体</vt:lpstr>
      <vt:lpstr>汉仪书宋二KW</vt:lpstr>
      <vt:lpstr>SimSun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mls</cp:lastModifiedBy>
  <cp:revision>268</cp:revision>
  <dcterms:created xsi:type="dcterms:W3CDTF">2023-06-19T09:56:40Z</dcterms:created>
  <dcterms:modified xsi:type="dcterms:W3CDTF">2023-06-19T09:56:40Z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1033-3.8.1.6116</vt:lpwstr>
  </property>
  <property fmtid="{D5CDD505-2E9C-101B-9397-08002B2CF9AE}" pid="3" name="KSOTemplateUUID">
    <vt:lpwstr>v1.0_mb_0zBbdD9KCyevDyPIT6nttA==</vt:lpwstr>
  </property>
</Properties>
</file>