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73" r:id="rId4"/>
    <p:sldId id="274" r:id="rId5"/>
    <p:sldId id="275" r:id="rId6"/>
    <p:sldId id="276" r:id="rId7"/>
    <p:sldId id="277" r:id="rId8"/>
    <p:sldId id="278" r:id="rId9"/>
    <p:sldId id="284" r:id="rId10"/>
    <p:sldId id="279" r:id="rId11"/>
    <p:sldId id="280" r:id="rId12"/>
    <p:sldId id="281" r:id="rId13"/>
    <p:sldId id="282" r:id="rId14"/>
    <p:sldId id="26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姚 明" initials="姚" lastIdx="1" clrIdx="0">
    <p:extLst>
      <p:ext uri="{19B8F6BF-5375-455C-9EA6-DF929625EA0E}">
        <p15:presenceInfo xmlns:p15="http://schemas.microsoft.com/office/powerpoint/2012/main" userId="d12351a4631c54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89" autoAdjust="0"/>
    <p:restoredTop sz="94680" autoAdjust="0"/>
  </p:normalViewPr>
  <p:slideViewPr>
    <p:cSldViewPr snapToGrid="0">
      <p:cViewPr varScale="1">
        <p:scale>
          <a:sx n="153" d="100"/>
          <a:sy n="153" d="100"/>
        </p:scale>
        <p:origin x="1368" y="15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44433-9894-4477-9B1E-61BBF47033A1}" type="datetimeFigureOut">
              <a:rPr lang="zh-CN" altLang="en-US" smtClean="0"/>
              <a:t>2023/7/4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5BC43-7485-4F6C-86B9-BF93B86F3CB2}" type="slidenum">
              <a:rPr lang="zh-CN" altLang="en-US" smtClean="0"/>
              <a:t>‹#›</a:t>
            </a:fld>
            <a:endParaRPr lang="zh-CN" altLang="en-US"/>
          </a:p>
        </p:txBody>
      </p:sp>
    </p:spTree>
    <p:extLst>
      <p:ext uri="{BB962C8B-B14F-4D97-AF65-F5344CB8AC3E}">
        <p14:creationId xmlns:p14="http://schemas.microsoft.com/office/powerpoint/2010/main" val="233515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bg_right"/>
          <p:cNvPicPr>
            <a:picLocks noChangeAspect="1"/>
          </p:cNvPicPr>
          <p:nvPr userDrawn="1"/>
        </p:nvPicPr>
        <p:blipFill rotWithShape="1">
          <a:blip r:embed="rId2">
            <a:extLst>
              <a:ext uri="{28A0092B-C50C-407E-A947-70E740481C1C}">
                <a14:useLocalDpi xmlns:a14="http://schemas.microsoft.com/office/drawing/2010/main" val="0"/>
              </a:ext>
            </a:extLst>
          </a:blip>
          <a:srcRect r="11111"/>
          <a:stretch/>
        </p:blipFill>
        <p:spPr>
          <a:xfrm>
            <a:off x="8128000" y="-2621"/>
            <a:ext cx="4064000" cy="6858000"/>
          </a:xfrm>
          <a:prstGeom prst="rect">
            <a:avLst/>
          </a:prstGeom>
        </p:spPr>
      </p:pic>
      <p:pic>
        <p:nvPicPr>
          <p:cNvPr id="8" name="bg_lef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bg_main_theme"/>
          <p:cNvSpPr/>
          <p:nvPr userDrawn="1"/>
        </p:nvSpPr>
        <p:spPr>
          <a:xfrm>
            <a:off x="312912" y="0"/>
            <a:ext cx="85974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ttern"/>
          <p:cNvSpPr/>
          <p:nvPr userDrawn="1"/>
        </p:nvSpPr>
        <p:spPr>
          <a:xfrm>
            <a:off x="312912" y="2951480"/>
            <a:ext cx="8597407" cy="3903899"/>
          </a:xfrm>
          <a:prstGeom prst="rect">
            <a:avLst/>
          </a:prstGeom>
          <a:blipFill dpi="0" rotWithShape="1">
            <a:blip r:embed="rId3">
              <a:alphaModFix amt="20000"/>
            </a:blip>
            <a:srcRect/>
            <a:stretch>
              <a:fillRect l="-16369" t="-11784" r="-7157" b="-9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main_board"/>
          <p:cNvGrpSpPr/>
          <p:nvPr userDrawn="1"/>
        </p:nvGrpSpPr>
        <p:grpSpPr>
          <a:xfrm>
            <a:off x="726440" y="1400452"/>
            <a:ext cx="8600440" cy="2709268"/>
            <a:chOff x="685800" y="1400452"/>
            <a:chExt cx="8600440" cy="2709268"/>
          </a:xfrm>
          <a:effectLst>
            <a:outerShdw blurRad="203200" dist="38100" dir="2700000" algn="tl" rotWithShape="0">
              <a:prstClr val="black">
                <a:alpha val="19000"/>
              </a:prstClr>
            </a:outerShdw>
          </a:effectLst>
        </p:grpSpPr>
        <p:sp>
          <p:nvSpPr>
            <p:cNvPr id="14" name="矩形 13"/>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513840"/>
              <a:ext cx="8600440" cy="259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hasCustomPrompt="1"/>
          </p:nvPr>
        </p:nvSpPr>
        <p:spPr>
          <a:xfrm>
            <a:off x="1146089" y="2004459"/>
            <a:ext cx="7934411" cy="833633"/>
          </a:xfrm>
        </p:spPr>
        <p:txBody>
          <a:bodyPr anchor="ctr">
            <a:noAutofit/>
          </a:bodyPr>
          <a:lstStyle>
            <a:lvl1pPr algn="l">
              <a:defRPr sz="6000" b="1">
                <a:solidFill>
                  <a:schemeClr val="accent1">
                    <a:lumMod val="75000"/>
                  </a:schemeClr>
                </a:solidFill>
              </a:defRPr>
            </a:lvl1pPr>
          </a:lstStyle>
          <a:p>
            <a:r>
              <a:rPr lang="zh-CN" altLang="en-US" dirty="0"/>
              <a:t>单击编辑标题</a:t>
            </a:r>
          </a:p>
        </p:txBody>
      </p:sp>
      <p:sp>
        <p:nvSpPr>
          <p:cNvPr id="3" name="副标题 2"/>
          <p:cNvSpPr>
            <a:spLocks noGrp="1"/>
          </p:cNvSpPr>
          <p:nvPr>
            <p:ph type="subTitle" idx="1" hasCustomPrompt="1"/>
          </p:nvPr>
        </p:nvSpPr>
        <p:spPr>
          <a:xfrm>
            <a:off x="1146089" y="2838092"/>
            <a:ext cx="7934411" cy="490619"/>
          </a:xfrm>
        </p:spPr>
        <p:txBody>
          <a:bodyPr/>
          <a:lstStyle>
            <a:lvl1pPr marL="0" indent="0" algn="l">
              <a:buNone/>
              <a:defRPr sz="240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sp>
        <p:nvSpPr>
          <p:cNvPr id="16" name="矩形 15"/>
          <p:cNvSpPr/>
          <p:nvPr userDrawn="1"/>
        </p:nvSpPr>
        <p:spPr>
          <a:xfrm>
            <a:off x="722384" y="2004459"/>
            <a:ext cx="233680" cy="74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jwc_logo"/>
          <p:cNvGrpSpPr/>
          <p:nvPr userDrawn="1"/>
        </p:nvGrpSpPr>
        <p:grpSpPr>
          <a:xfrm>
            <a:off x="1146090" y="6242962"/>
            <a:ext cx="1809740" cy="305514"/>
            <a:chOff x="8729725" y="4570716"/>
            <a:chExt cx="2830513" cy="477838"/>
          </a:xfrm>
          <a:solidFill>
            <a:schemeClr val="bg1">
              <a:alpha val="50000"/>
            </a:schemeClr>
          </a:solidFill>
        </p:grpSpPr>
        <p:sp>
          <p:nvSpPr>
            <p:cNvPr id="18"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08835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1" name="bg_right"/>
          <p:cNvPicPr>
            <a:picLocks noChangeAspect="1"/>
          </p:cNvPicPr>
          <p:nvPr userDrawn="1"/>
        </p:nvPicPr>
        <p:blipFill rotWithShape="1">
          <a:blip r:embed="rId2">
            <a:extLst>
              <a:ext uri="{28A0092B-C50C-407E-A947-70E740481C1C}">
                <a14:useLocalDpi xmlns:a14="http://schemas.microsoft.com/office/drawing/2010/main" val="0"/>
              </a:ext>
            </a:extLst>
          </a:blip>
          <a:srcRect l="-11805" r="22916"/>
          <a:stretch/>
        </p:blipFill>
        <p:spPr>
          <a:xfrm>
            <a:off x="8128000" y="-2621"/>
            <a:ext cx="4064000" cy="6858000"/>
          </a:xfrm>
          <a:prstGeom prst="rect">
            <a:avLst/>
          </a:prstGeom>
        </p:spPr>
      </p:pic>
      <p:pic>
        <p:nvPicPr>
          <p:cNvPr id="8" name="bg_lef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95433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ttern"/>
          <p:cNvSpPr/>
          <p:nvPr userDrawn="1"/>
        </p:nvSpPr>
        <p:spPr>
          <a:xfrm>
            <a:off x="312912" y="2951480"/>
            <a:ext cx="9540000" cy="3903899"/>
          </a:xfrm>
          <a:prstGeom prst="rect">
            <a:avLst/>
          </a:prstGeom>
          <a:blipFill dpi="0" rotWithShape="1">
            <a:blip r:embed="rId3">
              <a:alphaModFix amt="20000"/>
            </a:blip>
            <a:srcRect/>
            <a:stretch>
              <a:fillRect l="-10944" t="-11784" r="-378" b="-9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main_board"/>
          <p:cNvGrpSpPr/>
          <p:nvPr userDrawn="1"/>
        </p:nvGrpSpPr>
        <p:grpSpPr>
          <a:xfrm>
            <a:off x="726439" y="825500"/>
            <a:ext cx="9539301" cy="4781549"/>
            <a:chOff x="685800" y="1400452"/>
            <a:chExt cx="8600440" cy="2709268"/>
          </a:xfrm>
          <a:effectLst>
            <a:outerShdw blurRad="203200" dist="38100" dir="2700000" algn="tl" rotWithShape="0">
              <a:prstClr val="black">
                <a:alpha val="19000"/>
              </a:prstClr>
            </a:outerShdw>
          </a:effectLst>
        </p:grpSpPr>
        <p:sp>
          <p:nvSpPr>
            <p:cNvPr id="14" name="矩形 13"/>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458019"/>
              <a:ext cx="8600440" cy="2651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占位符 5"/>
          <p:cNvSpPr>
            <a:spLocks noGrp="1"/>
          </p:cNvSpPr>
          <p:nvPr>
            <p:ph type="body" sz="quarter" idx="11"/>
          </p:nvPr>
        </p:nvSpPr>
        <p:spPr>
          <a:xfrm>
            <a:off x="1066007" y="2432050"/>
            <a:ext cx="8909844" cy="2471738"/>
          </a:xfrm>
        </p:spPr>
        <p:txBody>
          <a:bodyPr/>
          <a:lstStyle>
            <a:lvl1pPr marL="266700" indent="-266700">
              <a:buFont typeface="Arial" panose="020B0604020202020204" pitchFamily="34" charset="0"/>
              <a:buChar char="•"/>
              <a:defRPr/>
            </a:lvl1pPr>
          </a:lstStyle>
          <a:p>
            <a:pPr lvl="0"/>
            <a:endParaRPr lang="zh-CN" altLang="en-US" dirty="0"/>
          </a:p>
        </p:txBody>
      </p:sp>
      <p:sp>
        <p:nvSpPr>
          <p:cNvPr id="40" name="矩形 39"/>
          <p:cNvSpPr/>
          <p:nvPr userDrawn="1"/>
        </p:nvSpPr>
        <p:spPr>
          <a:xfrm>
            <a:off x="722384" y="1332206"/>
            <a:ext cx="233680" cy="74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p:cNvSpPr>
            <a:spLocks noGrp="1"/>
          </p:cNvSpPr>
          <p:nvPr>
            <p:ph type="title" hasCustomPrompt="1"/>
          </p:nvPr>
        </p:nvSpPr>
        <p:spPr>
          <a:xfrm>
            <a:off x="1066006" y="1216332"/>
            <a:ext cx="8909844" cy="1021080"/>
          </a:xfrm>
        </p:spPr>
        <p:txBody>
          <a:bodyPr/>
          <a:lstStyle>
            <a:lvl1pPr>
              <a:defRPr b="1">
                <a:solidFill>
                  <a:schemeClr val="accent1">
                    <a:lumMod val="75000"/>
                  </a:schemeClr>
                </a:solidFill>
              </a:defRPr>
            </a:lvl1pPr>
          </a:lstStyle>
          <a:p>
            <a:r>
              <a:rPr lang="zh-CN" altLang="en-US" dirty="0"/>
              <a:t>目录</a:t>
            </a:r>
          </a:p>
        </p:txBody>
      </p:sp>
      <p:grpSp>
        <p:nvGrpSpPr>
          <p:cNvPr id="42" name="jwc_logo"/>
          <p:cNvGrpSpPr/>
          <p:nvPr userDrawn="1"/>
        </p:nvGrpSpPr>
        <p:grpSpPr>
          <a:xfrm>
            <a:off x="1146090" y="6242962"/>
            <a:ext cx="1809740" cy="305514"/>
            <a:chOff x="8729725" y="4570716"/>
            <a:chExt cx="2830513" cy="477838"/>
          </a:xfrm>
          <a:solidFill>
            <a:schemeClr val="bg1">
              <a:alpha val="50000"/>
            </a:schemeClr>
          </a:solidFill>
        </p:grpSpPr>
        <p:sp>
          <p:nvSpPr>
            <p:cNvPr id="43"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90739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0" name="bg_right"/>
          <p:cNvPicPr>
            <a:picLocks noChangeAspect="1"/>
          </p:cNvPicPr>
          <p:nvPr userDrawn="1"/>
        </p:nvPicPr>
        <p:blipFill rotWithShape="1">
          <a:blip r:embed="rId2">
            <a:extLst>
              <a:ext uri="{28A0092B-C50C-407E-A947-70E740481C1C}">
                <a14:useLocalDpi xmlns:a14="http://schemas.microsoft.com/office/drawing/2010/main" val="0"/>
              </a:ext>
            </a:extLst>
          </a:blip>
          <a:srcRect l="-11805" r="22916"/>
          <a:stretch/>
        </p:blipFill>
        <p:spPr>
          <a:xfrm>
            <a:off x="8128000" y="-2621"/>
            <a:ext cx="4064000" cy="6858000"/>
          </a:xfrm>
          <a:prstGeom prst="rect">
            <a:avLst/>
          </a:prstGeom>
        </p:spPr>
      </p:pic>
      <p:pic>
        <p:nvPicPr>
          <p:cNvPr id="8" name="bg_lef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95433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ttern"/>
          <p:cNvSpPr/>
          <p:nvPr userDrawn="1"/>
        </p:nvSpPr>
        <p:spPr>
          <a:xfrm>
            <a:off x="312912" y="2951480"/>
            <a:ext cx="9540000" cy="3903899"/>
          </a:xfrm>
          <a:prstGeom prst="rect">
            <a:avLst/>
          </a:prstGeom>
          <a:blipFill dpi="0" rotWithShape="1">
            <a:blip r:embed="rId3">
              <a:alphaModFix amt="20000"/>
            </a:blip>
            <a:srcRect/>
            <a:stretch>
              <a:fillRect l="-10944" t="-11784" r="-378" b="-9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main_board"/>
          <p:cNvGrpSpPr/>
          <p:nvPr userDrawn="1"/>
        </p:nvGrpSpPr>
        <p:grpSpPr>
          <a:xfrm>
            <a:off x="726439" y="2305227"/>
            <a:ext cx="9539301" cy="1928259"/>
            <a:chOff x="685800" y="1400452"/>
            <a:chExt cx="8600440" cy="2709268"/>
          </a:xfrm>
          <a:effectLst>
            <a:outerShdw blurRad="203200" dist="38100" dir="2700000" algn="tl" rotWithShape="0">
              <a:prstClr val="black">
                <a:alpha val="19000"/>
              </a:prstClr>
            </a:outerShdw>
          </a:effectLst>
        </p:grpSpPr>
        <p:sp>
          <p:nvSpPr>
            <p:cNvPr id="14" name="矩形 13"/>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542955"/>
              <a:ext cx="8600440" cy="2566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hasCustomPrompt="1"/>
          </p:nvPr>
        </p:nvSpPr>
        <p:spPr>
          <a:xfrm>
            <a:off x="1808158" y="2774484"/>
            <a:ext cx="7726680" cy="833633"/>
          </a:xfrm>
        </p:spPr>
        <p:txBody>
          <a:bodyPr anchor="ctr">
            <a:normAutofit/>
          </a:bodyPr>
          <a:lstStyle>
            <a:lvl1pPr algn="l">
              <a:defRPr sz="4000" b="1">
                <a:solidFill>
                  <a:schemeClr val="accent1">
                    <a:lumMod val="75000"/>
                  </a:schemeClr>
                </a:solidFill>
              </a:defRPr>
            </a:lvl1pPr>
          </a:lstStyle>
          <a:p>
            <a:r>
              <a:rPr lang="zh-CN" altLang="en-US" dirty="0"/>
              <a:t>单击编辑小节标题</a:t>
            </a:r>
          </a:p>
        </p:txBody>
      </p:sp>
      <p:sp>
        <p:nvSpPr>
          <p:cNvPr id="3" name="副标题 2"/>
          <p:cNvSpPr>
            <a:spLocks noGrp="1"/>
          </p:cNvSpPr>
          <p:nvPr>
            <p:ph type="subTitle" idx="1" hasCustomPrompt="1"/>
          </p:nvPr>
        </p:nvSpPr>
        <p:spPr>
          <a:xfrm>
            <a:off x="1808158" y="3617738"/>
            <a:ext cx="7726680" cy="409918"/>
          </a:xfrm>
        </p:spPr>
        <p:txBody>
          <a:bodyPr>
            <a:normAutofit/>
          </a:bodyPr>
          <a:lstStyle>
            <a:lvl1pPr marL="0" indent="0" algn="l">
              <a:buNone/>
              <a:defRPr sz="180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sp>
        <p:nvSpPr>
          <p:cNvPr id="5" name="文本占位符 4"/>
          <p:cNvSpPr>
            <a:spLocks noGrp="1"/>
          </p:cNvSpPr>
          <p:nvPr>
            <p:ph type="body" sz="quarter" idx="10" hasCustomPrompt="1"/>
          </p:nvPr>
        </p:nvSpPr>
        <p:spPr>
          <a:xfrm>
            <a:off x="727075" y="2800739"/>
            <a:ext cx="898525" cy="883066"/>
          </a:xfrm>
          <a:solidFill>
            <a:schemeClr val="accent3"/>
          </a:solidFill>
        </p:spPr>
        <p:txBody>
          <a:bodyPr anchor="ctr">
            <a:normAutofit/>
          </a:bodyPr>
          <a:lstStyle>
            <a:lvl1pPr marL="0" indent="0" algn="ctr">
              <a:buNone/>
              <a:defRPr sz="4800" b="1">
                <a:solidFill>
                  <a:schemeClr val="bg1"/>
                </a:solidFill>
              </a:defRPr>
            </a:lvl1pPr>
          </a:lstStyle>
          <a:p>
            <a:pPr lvl="0"/>
            <a:r>
              <a:rPr lang="en-US" altLang="zh-CN" dirty="0"/>
              <a:t>01</a:t>
            </a:r>
            <a:endParaRPr lang="zh-CN" altLang="en-US" dirty="0"/>
          </a:p>
        </p:txBody>
      </p:sp>
      <p:grpSp>
        <p:nvGrpSpPr>
          <p:cNvPr id="41" name="jwc_logo"/>
          <p:cNvGrpSpPr/>
          <p:nvPr userDrawn="1"/>
        </p:nvGrpSpPr>
        <p:grpSpPr>
          <a:xfrm>
            <a:off x="1146090" y="6242962"/>
            <a:ext cx="1809740" cy="305514"/>
            <a:chOff x="8729725" y="4570716"/>
            <a:chExt cx="2830513" cy="477838"/>
          </a:xfrm>
          <a:solidFill>
            <a:schemeClr val="bg1">
              <a:alpha val="50000"/>
            </a:schemeClr>
          </a:solidFill>
        </p:grpSpPr>
        <p:sp>
          <p:nvSpPr>
            <p:cNvPr id="42"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87088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bg_lef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118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ttern"/>
          <p:cNvSpPr/>
          <p:nvPr userDrawn="1"/>
        </p:nvSpPr>
        <p:spPr>
          <a:xfrm>
            <a:off x="312912" y="1476000"/>
            <a:ext cx="11880000" cy="5382000"/>
          </a:xfrm>
          <a:prstGeom prst="rect">
            <a:avLst/>
          </a:prstGeom>
          <a:blipFill dpi="0" rotWithShape="1">
            <a:blip r:embed="rId3">
              <a:alphaModFix amt="20000"/>
            </a:blip>
            <a:srcRect/>
            <a:stretch>
              <a:fillRect l="-3788" t="-3537" r="-3788" b="-38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main_board"/>
          <p:cNvGrpSpPr/>
          <p:nvPr userDrawn="1"/>
        </p:nvGrpSpPr>
        <p:grpSpPr>
          <a:xfrm>
            <a:off x="726439" y="365125"/>
            <a:ext cx="11016382" cy="5812879"/>
            <a:chOff x="685800" y="1400452"/>
            <a:chExt cx="8600440" cy="2709269"/>
          </a:xfrm>
          <a:effectLst>
            <a:outerShdw blurRad="203200" dist="38100" dir="2700000" algn="tl" rotWithShape="0">
              <a:prstClr val="black">
                <a:alpha val="19000"/>
              </a:prstClr>
            </a:outerShdw>
          </a:effectLst>
        </p:grpSpPr>
        <p:sp>
          <p:nvSpPr>
            <p:cNvPr id="12" name="矩形 11"/>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443366"/>
              <a:ext cx="8600440" cy="266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灯片编号占位符 5"/>
          <p:cNvSpPr>
            <a:spLocks noGrp="1"/>
          </p:cNvSpPr>
          <p:nvPr>
            <p:ph type="sldNum" sz="quarter" idx="12"/>
          </p:nvPr>
        </p:nvSpPr>
        <p:spPr>
          <a:solidFill>
            <a:srgbClr val="000000">
              <a:alpha val="20000"/>
            </a:srgbClr>
          </a:solidFill>
        </p:spPr>
        <p:txBody>
          <a:bodyPr/>
          <a:lstStyle/>
          <a:p>
            <a:fld id="{5B74D221-F78E-4CE2-B90E-39C483F4591B}" type="slidenum">
              <a:rPr lang="zh-CN" altLang="en-US" smtClean="0"/>
              <a:t>‹#›</a:t>
            </a:fld>
            <a:endParaRPr lang="zh-CN" altLang="en-US"/>
          </a:p>
        </p:txBody>
      </p:sp>
      <p:sp>
        <p:nvSpPr>
          <p:cNvPr id="2" name="标题 1"/>
          <p:cNvSpPr>
            <a:spLocks noGrp="1"/>
          </p:cNvSpPr>
          <p:nvPr>
            <p:ph type="title"/>
          </p:nvPr>
        </p:nvSpPr>
        <p:spPr>
          <a:xfrm>
            <a:off x="961034" y="606265"/>
            <a:ext cx="10555326" cy="656061"/>
          </a:xfrm>
        </p:spPr>
        <p:txBody>
          <a:bodyPr>
            <a:noAutofit/>
          </a:bodyPr>
          <a:lstStyle>
            <a:lvl1pPr algn="l">
              <a:defRPr sz="3200" b="1">
                <a:solidFill>
                  <a:schemeClr val="accent1">
                    <a:lumMod val="75000"/>
                  </a:schemeClr>
                </a:solidFill>
              </a:defRPr>
            </a:lvl1pPr>
          </a:lstStyle>
          <a:p>
            <a:r>
              <a:rPr lang="zh-CN" altLang="en-US" dirty="0"/>
              <a:t>单击此处编辑母版标题样式</a:t>
            </a:r>
          </a:p>
        </p:txBody>
      </p:sp>
      <p:sp>
        <p:nvSpPr>
          <p:cNvPr id="3" name="内容占位符 2"/>
          <p:cNvSpPr>
            <a:spLocks noGrp="1"/>
          </p:cNvSpPr>
          <p:nvPr>
            <p:ph idx="1"/>
          </p:nvPr>
        </p:nvSpPr>
        <p:spPr>
          <a:xfrm>
            <a:off x="970168" y="1283641"/>
            <a:ext cx="10546192" cy="4651081"/>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8" name="矩形 37"/>
          <p:cNvSpPr/>
          <p:nvPr userDrawn="1"/>
        </p:nvSpPr>
        <p:spPr>
          <a:xfrm>
            <a:off x="722384" y="704310"/>
            <a:ext cx="144255" cy="44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jwc_logo"/>
          <p:cNvGrpSpPr/>
          <p:nvPr userDrawn="1"/>
        </p:nvGrpSpPr>
        <p:grpSpPr>
          <a:xfrm>
            <a:off x="810813" y="6370363"/>
            <a:ext cx="1809740" cy="305514"/>
            <a:chOff x="8729725" y="4570716"/>
            <a:chExt cx="2830513" cy="477838"/>
          </a:xfrm>
          <a:solidFill>
            <a:schemeClr val="bg1">
              <a:alpha val="50000"/>
            </a:schemeClr>
          </a:solidFill>
        </p:grpSpPr>
        <p:sp>
          <p:nvSpPr>
            <p:cNvPr id="39"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1769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pic>
        <p:nvPicPr>
          <p:cNvPr id="8" name="bg_lef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118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ttern"/>
          <p:cNvSpPr/>
          <p:nvPr userDrawn="1"/>
        </p:nvSpPr>
        <p:spPr>
          <a:xfrm>
            <a:off x="312912" y="1476000"/>
            <a:ext cx="11880000" cy="5382000"/>
          </a:xfrm>
          <a:prstGeom prst="rect">
            <a:avLst/>
          </a:prstGeom>
          <a:blipFill dpi="0" rotWithShape="1">
            <a:blip r:embed="rId3">
              <a:alphaModFix amt="20000"/>
            </a:blip>
            <a:srcRect/>
            <a:stretch>
              <a:fillRect l="-3788" t="-3537" r="-3788" b="-38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main_board"/>
          <p:cNvGrpSpPr/>
          <p:nvPr userDrawn="1"/>
        </p:nvGrpSpPr>
        <p:grpSpPr>
          <a:xfrm>
            <a:off x="726439" y="365125"/>
            <a:ext cx="11016382" cy="5812881"/>
            <a:chOff x="685800" y="1400452"/>
            <a:chExt cx="8600440" cy="2709270"/>
          </a:xfrm>
          <a:effectLst>
            <a:outerShdw blurRad="203200" dist="38100" dir="2700000" algn="tl" rotWithShape="0">
              <a:prstClr val="black">
                <a:alpha val="19000"/>
              </a:prstClr>
            </a:outerShdw>
          </a:effectLst>
        </p:grpSpPr>
        <p:sp>
          <p:nvSpPr>
            <p:cNvPr id="12" name="矩形 11"/>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443367"/>
              <a:ext cx="8600440" cy="266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灯片编号占位符 5"/>
          <p:cNvSpPr>
            <a:spLocks noGrp="1"/>
          </p:cNvSpPr>
          <p:nvPr>
            <p:ph type="sldNum" sz="quarter" idx="12"/>
          </p:nvPr>
        </p:nvSpPr>
        <p:spPr>
          <a:solidFill>
            <a:srgbClr val="000000">
              <a:alpha val="20000"/>
            </a:srgbClr>
          </a:solidFill>
        </p:spPr>
        <p:txBody>
          <a:bodyPr/>
          <a:lstStyle/>
          <a:p>
            <a:fld id="{5B74D221-F78E-4CE2-B90E-39C483F4591B}" type="slidenum">
              <a:rPr lang="zh-CN" altLang="en-US" smtClean="0"/>
              <a:t>‹#›</a:t>
            </a:fld>
            <a:endParaRPr lang="zh-CN" altLang="en-US"/>
          </a:p>
        </p:txBody>
      </p:sp>
      <p:sp>
        <p:nvSpPr>
          <p:cNvPr id="3" name="内容占位符 2"/>
          <p:cNvSpPr>
            <a:spLocks noGrp="1"/>
          </p:cNvSpPr>
          <p:nvPr>
            <p:ph idx="1"/>
          </p:nvPr>
        </p:nvSpPr>
        <p:spPr>
          <a:xfrm>
            <a:off x="970168" y="711201"/>
            <a:ext cx="10546192" cy="5223522"/>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37" name="jwc_logo"/>
          <p:cNvGrpSpPr/>
          <p:nvPr userDrawn="1"/>
        </p:nvGrpSpPr>
        <p:grpSpPr>
          <a:xfrm>
            <a:off x="810813" y="6370363"/>
            <a:ext cx="1809740" cy="305514"/>
            <a:chOff x="8729725" y="4570716"/>
            <a:chExt cx="2830513" cy="477838"/>
          </a:xfrm>
          <a:solidFill>
            <a:schemeClr val="bg1">
              <a:alpha val="50000"/>
            </a:schemeClr>
          </a:solidFill>
        </p:grpSpPr>
        <p:sp>
          <p:nvSpPr>
            <p:cNvPr id="38"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9386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8" name="bg_lef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118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ttern"/>
          <p:cNvSpPr/>
          <p:nvPr userDrawn="1"/>
        </p:nvSpPr>
        <p:spPr>
          <a:xfrm>
            <a:off x="312912" y="1476000"/>
            <a:ext cx="11880000" cy="5382000"/>
          </a:xfrm>
          <a:prstGeom prst="rect">
            <a:avLst/>
          </a:prstGeom>
          <a:blipFill dpi="0" rotWithShape="1">
            <a:blip r:embed="rId3">
              <a:alphaModFix amt="10000"/>
            </a:blip>
            <a:srcRect/>
            <a:stretch>
              <a:fillRect l="-3788" t="-3537" r="-3788" b="-38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a:solidFill>
            <a:srgbClr val="000000">
              <a:alpha val="20000"/>
            </a:srgbClr>
          </a:solidFill>
        </p:spPr>
        <p:txBody>
          <a:bodyPr/>
          <a:lstStyle/>
          <a:p>
            <a:fld id="{5B74D221-F78E-4CE2-B90E-39C483F4591B}" type="slidenum">
              <a:rPr lang="zh-CN" altLang="en-US" smtClean="0"/>
              <a:t>‹#›</a:t>
            </a:fld>
            <a:endParaRPr lang="zh-CN" altLang="en-US"/>
          </a:p>
        </p:txBody>
      </p:sp>
      <p:grpSp>
        <p:nvGrpSpPr>
          <p:cNvPr id="37" name="jwc_logo"/>
          <p:cNvGrpSpPr/>
          <p:nvPr userDrawn="1"/>
        </p:nvGrpSpPr>
        <p:grpSpPr>
          <a:xfrm>
            <a:off x="810813" y="6370363"/>
            <a:ext cx="1809740" cy="305514"/>
            <a:chOff x="8729725" y="4570716"/>
            <a:chExt cx="2830513" cy="477838"/>
          </a:xfrm>
          <a:solidFill>
            <a:schemeClr val="bg1">
              <a:alpha val="50000"/>
            </a:schemeClr>
          </a:solidFill>
        </p:grpSpPr>
        <p:sp>
          <p:nvSpPr>
            <p:cNvPr id="38"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0800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致谢">
    <p:spTree>
      <p:nvGrpSpPr>
        <p:cNvPr id="1" name=""/>
        <p:cNvGrpSpPr/>
        <p:nvPr/>
      </p:nvGrpSpPr>
      <p:grpSpPr>
        <a:xfrm>
          <a:off x="0" y="0"/>
          <a:ext cx="0" cy="0"/>
          <a:chOff x="0" y="0"/>
          <a:chExt cx="0" cy="0"/>
        </a:xfrm>
      </p:grpSpPr>
      <p:pic>
        <p:nvPicPr>
          <p:cNvPr id="7" name="bg_right"/>
          <p:cNvPicPr>
            <a:picLocks noChangeAspect="1"/>
          </p:cNvPicPr>
          <p:nvPr userDrawn="1"/>
        </p:nvPicPr>
        <p:blipFill rotWithShape="1">
          <a:blip r:embed="rId2">
            <a:extLst>
              <a:ext uri="{28A0092B-C50C-407E-A947-70E740481C1C}">
                <a14:useLocalDpi xmlns:a14="http://schemas.microsoft.com/office/drawing/2010/main" val="0"/>
              </a:ext>
            </a:extLst>
          </a:blip>
          <a:srcRect l="973" r="277"/>
          <a:stretch/>
        </p:blipFill>
        <p:spPr>
          <a:xfrm>
            <a:off x="7677150" y="-2621"/>
            <a:ext cx="4514850" cy="6858000"/>
          </a:xfrm>
          <a:prstGeom prst="rect">
            <a:avLst/>
          </a:prstGeom>
        </p:spPr>
      </p:pic>
      <p:pic>
        <p:nvPicPr>
          <p:cNvPr id="8" name="bg_lef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bg_main_theme"/>
          <p:cNvSpPr/>
          <p:nvPr userDrawn="1"/>
        </p:nvSpPr>
        <p:spPr>
          <a:xfrm>
            <a:off x="956064" y="0"/>
            <a:ext cx="677823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ttern"/>
          <p:cNvSpPr/>
          <p:nvPr userDrawn="1"/>
        </p:nvSpPr>
        <p:spPr>
          <a:xfrm>
            <a:off x="504000" y="2951480"/>
            <a:ext cx="8597407" cy="3903899"/>
          </a:xfrm>
          <a:prstGeom prst="rect">
            <a:avLst/>
          </a:prstGeom>
          <a:blipFill dpi="0" rotWithShape="1">
            <a:blip r:embed="rId3">
              <a:alphaModFix amt="20000"/>
            </a:blip>
            <a:srcRect/>
            <a:stretch>
              <a:fillRect l="-12182" t="-11784" r="-11344" b="-9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main_board"/>
          <p:cNvGrpSpPr/>
          <p:nvPr userDrawn="1"/>
        </p:nvGrpSpPr>
        <p:grpSpPr>
          <a:xfrm>
            <a:off x="1443990" y="1400452"/>
            <a:ext cx="6774180" cy="2709268"/>
            <a:chOff x="685800" y="1400452"/>
            <a:chExt cx="8600440" cy="2709268"/>
          </a:xfrm>
          <a:effectLst>
            <a:outerShdw blurRad="203200" dist="38100" dir="2700000" algn="tl" rotWithShape="0">
              <a:prstClr val="black">
                <a:alpha val="19000"/>
              </a:prstClr>
            </a:outerShdw>
          </a:effectLst>
        </p:grpSpPr>
        <p:sp>
          <p:nvSpPr>
            <p:cNvPr id="14" name="矩形 13"/>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513840"/>
              <a:ext cx="8600440" cy="259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hasCustomPrompt="1"/>
          </p:nvPr>
        </p:nvSpPr>
        <p:spPr>
          <a:xfrm>
            <a:off x="1863639" y="2004459"/>
            <a:ext cx="5972261" cy="833633"/>
          </a:xfrm>
        </p:spPr>
        <p:txBody>
          <a:bodyPr anchor="ctr">
            <a:noAutofit/>
          </a:bodyPr>
          <a:lstStyle>
            <a:lvl1pPr algn="l">
              <a:defRPr sz="6000" b="1">
                <a:solidFill>
                  <a:schemeClr val="accent1">
                    <a:lumMod val="75000"/>
                  </a:schemeClr>
                </a:solidFill>
              </a:defRPr>
            </a:lvl1pPr>
          </a:lstStyle>
          <a:p>
            <a:r>
              <a:rPr lang="zh-CN" altLang="en-US" dirty="0"/>
              <a:t>谢谢</a:t>
            </a:r>
          </a:p>
        </p:txBody>
      </p:sp>
      <p:sp>
        <p:nvSpPr>
          <p:cNvPr id="3" name="副标题 2"/>
          <p:cNvSpPr>
            <a:spLocks noGrp="1"/>
          </p:cNvSpPr>
          <p:nvPr>
            <p:ph type="subTitle" idx="1" hasCustomPrompt="1"/>
          </p:nvPr>
        </p:nvSpPr>
        <p:spPr>
          <a:xfrm>
            <a:off x="1863639" y="2838092"/>
            <a:ext cx="5972261" cy="490619"/>
          </a:xfrm>
        </p:spPr>
        <p:txBody>
          <a:bodyPr/>
          <a:lstStyle>
            <a:lvl1pPr marL="0" indent="0" algn="l">
              <a:buNone/>
              <a:defRPr sz="240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sp>
        <p:nvSpPr>
          <p:cNvPr id="16" name="矩形 15"/>
          <p:cNvSpPr/>
          <p:nvPr userDrawn="1"/>
        </p:nvSpPr>
        <p:spPr>
          <a:xfrm>
            <a:off x="1439934" y="2004459"/>
            <a:ext cx="233680" cy="74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jwc_logo"/>
          <p:cNvGrpSpPr/>
          <p:nvPr userDrawn="1"/>
        </p:nvGrpSpPr>
        <p:grpSpPr>
          <a:xfrm>
            <a:off x="1529041" y="6238395"/>
            <a:ext cx="1809740" cy="305514"/>
            <a:chOff x="8729725" y="4570716"/>
            <a:chExt cx="2830513" cy="477838"/>
          </a:xfrm>
          <a:solidFill>
            <a:schemeClr val="bg1">
              <a:alpha val="50000"/>
            </a:schemeClr>
          </a:solidFill>
        </p:grpSpPr>
        <p:sp>
          <p:nvSpPr>
            <p:cNvPr id="61"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9049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7FAE3-B6A6-4F8C-A3EE-9B3A5A9AB4F0}" type="datetimeFigureOut">
              <a:rPr lang="zh-CN" altLang="en-US" smtClean="0"/>
              <a:t>2023/7/4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353800" y="6356349"/>
            <a:ext cx="412750" cy="365125"/>
          </a:xfrm>
          <a:prstGeom prst="rect">
            <a:avLst/>
          </a:prstGeom>
          <a:solidFill>
            <a:schemeClr val="tx1">
              <a:alpha val="10000"/>
            </a:schemeClr>
          </a:solidFill>
        </p:spPr>
        <p:txBody>
          <a:bodyPr vert="horz" lIns="91440" tIns="45720" rIns="91440" bIns="45720" rtlCol="0" anchor="ctr"/>
          <a:lstStyle>
            <a:lvl1pPr algn="ctr">
              <a:defRPr sz="1600">
                <a:solidFill>
                  <a:schemeClr val="bg1"/>
                </a:solidFill>
                <a:latin typeface="+mn-lt"/>
              </a:defRPr>
            </a:lvl1pPr>
          </a:lstStyle>
          <a:p>
            <a:fld id="{5B74D221-F78E-4CE2-B90E-39C483F4591B}" type="slidenum">
              <a:rPr lang="zh-CN" altLang="en-US" smtClean="0"/>
              <a:pPr/>
              <a:t>‹#›</a:t>
            </a:fld>
            <a:endParaRPr lang="zh-CN" altLang="en-US"/>
          </a:p>
        </p:txBody>
      </p:sp>
    </p:spTree>
    <p:extLst>
      <p:ext uri="{BB962C8B-B14F-4D97-AF65-F5344CB8AC3E}">
        <p14:creationId xmlns:p14="http://schemas.microsoft.com/office/powerpoint/2010/main" val="199642442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50" r:id="rId4"/>
    <p:sldLayoutId id="2147483663" r:id="rId5"/>
    <p:sldLayoutId id="2147483664" r:id="rId6"/>
    <p:sldLayoutId id="214748366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65431" y="1569893"/>
            <a:ext cx="9573214" cy="1137093"/>
          </a:xfrm>
        </p:spPr>
        <p:txBody>
          <a:bodyPr/>
          <a:lstStyle/>
          <a:p>
            <a:r>
              <a:rPr lang="en-US" altLang="zh-CN" sz="4800" dirty="0">
                <a:latin typeface="+mj-ea"/>
              </a:rPr>
              <a:t>CREAM</a:t>
            </a:r>
            <a:r>
              <a:rPr lang="zh-CN" altLang="en-US" sz="4800" dirty="0"/>
              <a:t>实验中质子与氦光谱</a:t>
            </a:r>
          </a:p>
        </p:txBody>
      </p:sp>
      <p:sp>
        <p:nvSpPr>
          <p:cNvPr id="3" name="副标题 2"/>
          <p:cNvSpPr>
            <a:spLocks noGrp="1"/>
          </p:cNvSpPr>
          <p:nvPr>
            <p:ph type="subTitle" idx="1"/>
          </p:nvPr>
        </p:nvSpPr>
        <p:spPr>
          <a:xfrm>
            <a:off x="1146089" y="2670237"/>
            <a:ext cx="7934411" cy="490619"/>
          </a:xfrm>
        </p:spPr>
        <p:txBody>
          <a:bodyPr/>
          <a:lstStyle/>
          <a:p>
            <a:r>
              <a:rPr lang="zh-CN" altLang="en-US" dirty="0">
                <a:latin typeface="+mn-ea"/>
              </a:rPr>
              <a:t>                                                   姚明    </a:t>
            </a:r>
            <a:r>
              <a:rPr lang="en-US" altLang="zh-CN" dirty="0">
                <a:latin typeface="+mn-ea"/>
              </a:rPr>
              <a:t>SA22004127</a:t>
            </a:r>
            <a:endParaRPr lang="zh-CN" altLang="en-US" dirty="0">
              <a:latin typeface="+mn-ea"/>
            </a:endParaRPr>
          </a:p>
        </p:txBody>
      </p:sp>
      <p:sp>
        <p:nvSpPr>
          <p:cNvPr id="4" name="文本框 3">
            <a:extLst>
              <a:ext uri="{FF2B5EF4-FFF2-40B4-BE49-F238E27FC236}">
                <a16:creationId xmlns:a16="http://schemas.microsoft.com/office/drawing/2014/main" id="{EE08DE34-6EAB-411A-9544-999630AF47F1}"/>
              </a:ext>
            </a:extLst>
          </p:cNvPr>
          <p:cNvSpPr txBox="1"/>
          <p:nvPr/>
        </p:nvSpPr>
        <p:spPr>
          <a:xfrm>
            <a:off x="1008346" y="3160856"/>
            <a:ext cx="7985342" cy="1200329"/>
          </a:xfrm>
          <a:prstGeom prst="rect">
            <a:avLst/>
          </a:prstGeom>
          <a:noFill/>
        </p:spPr>
        <p:txBody>
          <a:bodyPr wrap="square" rtlCol="0">
            <a:spAutoFit/>
          </a:bodyPr>
          <a:lstStyle/>
          <a:p>
            <a:r>
              <a:rPr lang="zh-CN" altLang="en-US" dirty="0"/>
              <a:t>参考文献：</a:t>
            </a:r>
            <a:r>
              <a:rPr lang="en-US" altLang="zh-CN" sz="1800" dirty="0">
                <a:effectLst/>
                <a:latin typeface="+mn-ea"/>
              </a:rPr>
              <a:t>Yoon, Y.S. et al. (2011) ‘Cosmic-ray proton and helium spectra from the first cream flight’, The Astrophysical Journal, 728(2), p. 122. doi:10.1088/0004-637x/728/2/122. </a:t>
            </a:r>
          </a:p>
          <a:p>
            <a:endParaRPr lang="zh-CN" altLang="en-US" dirty="0"/>
          </a:p>
        </p:txBody>
      </p:sp>
    </p:spTree>
    <p:extLst>
      <p:ext uri="{BB962C8B-B14F-4D97-AF65-F5344CB8AC3E}">
        <p14:creationId xmlns:p14="http://schemas.microsoft.com/office/powerpoint/2010/main" val="294039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4B503-93A6-451D-AA11-1F0A0E98B13E}"/>
              </a:ext>
            </a:extLst>
          </p:cNvPr>
          <p:cNvSpPr>
            <a:spLocks noGrp="1"/>
          </p:cNvSpPr>
          <p:nvPr>
            <p:ph type="title"/>
          </p:nvPr>
        </p:nvSpPr>
        <p:spPr/>
        <p:txBody>
          <a:bodyPr/>
          <a:lstStyle/>
          <a:p>
            <a:r>
              <a:rPr lang="zh-CN" altLang="en-US" dirty="0"/>
              <a:t>数据分析</a:t>
            </a:r>
          </a:p>
        </p:txBody>
      </p:sp>
      <p:sp>
        <p:nvSpPr>
          <p:cNvPr id="3" name="内容占位符 2">
            <a:extLst>
              <a:ext uri="{FF2B5EF4-FFF2-40B4-BE49-F238E27FC236}">
                <a16:creationId xmlns:a16="http://schemas.microsoft.com/office/drawing/2014/main" id="{B6DAD65D-6EA0-4BDE-8210-7C062C63C4A7}"/>
              </a:ext>
            </a:extLst>
          </p:cNvPr>
          <p:cNvSpPr>
            <a:spLocks noGrp="1"/>
          </p:cNvSpPr>
          <p:nvPr>
            <p:ph idx="1"/>
          </p:nvPr>
        </p:nvSpPr>
        <p:spPr/>
        <p:txBody>
          <a:bodyPr/>
          <a:lstStyle/>
          <a:p>
            <a:r>
              <a:rPr lang="zh-CN" altLang="en-US" dirty="0"/>
              <a:t>效率计算</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3471EC5-1415-48DC-AC0B-E41D6C4B08F8}"/>
                  </a:ext>
                </a:extLst>
              </p:cNvPr>
              <p:cNvSpPr txBox="1"/>
              <p:nvPr/>
            </p:nvSpPr>
            <p:spPr>
              <a:xfrm>
                <a:off x="1221288" y="2022492"/>
                <a:ext cx="9945665" cy="4022896"/>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mn-ea"/>
                  </a:rPr>
                  <a:t>探测系统的效率包括所有分析步骤的效率：</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endParaRPr lang="en-US" altLang="zh-CN" dirty="0">
                  <a:latin typeface="+mn-ea"/>
                </a:endParaRPr>
              </a:p>
              <a:p>
                <a:r>
                  <a:rPr lang="en-US" altLang="zh-CN" dirty="0">
                    <a:latin typeface="+mn-ea"/>
                  </a:rPr>
                  <a:t>    </a:t>
                </a:r>
                <a:r>
                  <a:rPr lang="zh-CN" altLang="en-US" dirty="0">
                    <a:latin typeface="+mn-ea"/>
                  </a:rPr>
                  <a:t>依次是触发、重建、事例选择、电荷选择。</a:t>
                </a:r>
                <a:endParaRPr lang="en-US" altLang="zh-CN" dirty="0">
                  <a:latin typeface="+mn-ea"/>
                </a:endParaRPr>
              </a:p>
              <a:p>
                <a:endParaRPr lang="en-US" altLang="zh-CN" dirty="0">
                  <a:latin typeface="+mn-ea"/>
                </a:endParaRPr>
              </a:p>
              <a:p>
                <a:pPr marL="285750" indent="-285750">
                  <a:buFont typeface="Arial" panose="020B0604020202020204" pitchFamily="34" charset="0"/>
                  <a:buChar char="•"/>
                </a:pPr>
                <a14:m>
                  <m:oMath xmlns:m="http://schemas.openxmlformats.org/officeDocument/2006/math">
                    <m:sSub>
                      <m:sSubPr>
                        <m:ctrlPr>
                          <a:rPr lang="zh-CN" altLang="zh-CN" b="1" i="1" smtClean="0">
                            <a:latin typeface="Cambria Math" panose="02040503050406030204" pitchFamily="18" charset="0"/>
                          </a:rPr>
                        </m:ctrlPr>
                      </m:sSubPr>
                      <m:e>
                        <m:r>
                          <a:rPr lang="en-US" altLang="zh-CN" b="1" i="1">
                            <a:latin typeface="Cambria Math" panose="02040503050406030204" pitchFamily="18" charset="0"/>
                            <a:cs typeface="Times New Roman" panose="02020603050405020304" pitchFamily="18" charset="0"/>
                          </a:rPr>
                          <m:t>𝜺</m:t>
                        </m:r>
                      </m:e>
                      <m:sub>
                        <m:r>
                          <a:rPr lang="en-US" altLang="zh-CN" b="1" i="1">
                            <a:latin typeface="Cambria Math" panose="02040503050406030204" pitchFamily="18" charset="0"/>
                            <a:cs typeface="Times New Roman" panose="02020603050405020304" pitchFamily="18" charset="0"/>
                          </a:rPr>
                          <m:t>𝒕𝒓𝒊𝒈</m:t>
                        </m:r>
                      </m:sub>
                    </m:sSub>
                  </m:oMath>
                </a14:m>
                <a:r>
                  <a:rPr lang="zh-CN" altLang="en-US" dirty="0">
                    <a:latin typeface="+mn-ea"/>
                  </a:rPr>
                  <a:t>，通过</a:t>
                </a:r>
                <a:r>
                  <a:rPr lang="en-US" altLang="zh-CN" dirty="0">
                    <a:latin typeface="+mn-ea"/>
                  </a:rPr>
                  <a:t>MC</a:t>
                </a:r>
                <a:r>
                  <a:rPr lang="zh-CN" altLang="en-US" dirty="0">
                    <a:latin typeface="+mn-ea"/>
                  </a:rPr>
                  <a:t>模拟，得到了满足触发条件的事件占穿过量能器底部和</a:t>
                </a:r>
                <a:r>
                  <a:rPr lang="en-US" altLang="zh-CN" dirty="0">
                    <a:latin typeface="+mn-ea"/>
                  </a:rPr>
                  <a:t>SCD</a:t>
                </a:r>
                <a:r>
                  <a:rPr lang="zh-CN" altLang="en-US" dirty="0">
                    <a:latin typeface="+mn-ea"/>
                  </a:rPr>
                  <a:t>活动区域的所有事例的比例，得到了触发效率，质子和氦核的触发效率分别是</a:t>
                </a:r>
                <a:r>
                  <a:rPr lang="en-US" altLang="zh-CN" dirty="0">
                    <a:latin typeface="+mn-ea"/>
                  </a:rPr>
                  <a:t>76%</a:t>
                </a:r>
                <a:r>
                  <a:rPr lang="zh-CN" altLang="en-US" dirty="0">
                    <a:latin typeface="+mn-ea"/>
                  </a:rPr>
                  <a:t>和</a:t>
                </a:r>
                <a:r>
                  <a:rPr lang="en-US" altLang="zh-CN" dirty="0">
                    <a:latin typeface="+mn-ea"/>
                  </a:rPr>
                  <a:t>91%</a:t>
                </a:r>
                <a:r>
                  <a:rPr lang="zh-CN" altLang="en-US" dirty="0">
                    <a:latin typeface="+mn-ea"/>
                  </a:rPr>
                  <a:t>。</a:t>
                </a:r>
                <a:endParaRPr lang="en-US" altLang="zh-CN" dirty="0">
                  <a:latin typeface="+mn-ea"/>
                </a:endParaRPr>
              </a:p>
              <a:p>
                <a:pPr marL="285750" indent="-285750">
                  <a:buFont typeface="Arial" panose="020B0604020202020204" pitchFamily="34" charset="0"/>
                  <a:buChar char="•"/>
                </a:pPr>
                <a14:m>
                  <m:oMath xmlns:m="http://schemas.openxmlformats.org/officeDocument/2006/math">
                    <m:sSub>
                      <m:sSubPr>
                        <m:ctrlPr>
                          <a:rPr lang="zh-CN" altLang="zh-CN" b="1" i="1" smtClean="0">
                            <a:latin typeface="Cambria Math" panose="02040503050406030204" pitchFamily="18" charset="0"/>
                          </a:rPr>
                        </m:ctrlPr>
                      </m:sSubPr>
                      <m:e>
                        <m:r>
                          <a:rPr lang="en-US" altLang="zh-CN" b="1" i="1">
                            <a:latin typeface="Cambria Math" panose="02040503050406030204" pitchFamily="18" charset="0"/>
                            <a:cs typeface="Times New Roman" panose="02020603050405020304" pitchFamily="18" charset="0"/>
                          </a:rPr>
                          <m:t>𝜺</m:t>
                        </m:r>
                      </m:e>
                      <m:sub>
                        <m:r>
                          <a:rPr lang="en-US" altLang="zh-CN" b="1" i="1">
                            <a:latin typeface="Cambria Math" panose="02040503050406030204" pitchFamily="18" charset="0"/>
                            <a:cs typeface="Times New Roman" panose="02020603050405020304" pitchFamily="18" charset="0"/>
                          </a:rPr>
                          <m:t>𝒓𝒆𝒄</m:t>
                        </m:r>
                      </m:sub>
                    </m:sSub>
                  </m:oMath>
                </a14:m>
                <a:r>
                  <a:rPr lang="zh-CN" altLang="en-US" dirty="0">
                    <a:latin typeface="+mn-ea"/>
                  </a:rPr>
                  <a:t>，表示满足重建和触发条件的事例与只满足触发条件的事例之比。基于</a:t>
                </a:r>
                <a:r>
                  <a:rPr lang="en-US" altLang="zh-CN" dirty="0">
                    <a:latin typeface="+mn-ea"/>
                  </a:rPr>
                  <a:t>MC</a:t>
                </a:r>
                <a:r>
                  <a:rPr lang="zh-CN" altLang="en-US" dirty="0">
                    <a:latin typeface="+mn-ea"/>
                  </a:rPr>
                  <a:t>模拟，质子和氦核的重建效率分别为</a:t>
                </a:r>
                <a:r>
                  <a:rPr lang="en-US" altLang="zh-CN" dirty="0">
                    <a:latin typeface="+mn-ea"/>
                  </a:rPr>
                  <a:t>98%</a:t>
                </a:r>
                <a:r>
                  <a:rPr lang="zh-CN" altLang="en-US" dirty="0">
                    <a:latin typeface="+mn-ea"/>
                  </a:rPr>
                  <a:t>和</a:t>
                </a:r>
                <a:r>
                  <a:rPr lang="en-US" altLang="zh-CN" dirty="0">
                    <a:latin typeface="+mn-ea"/>
                  </a:rPr>
                  <a:t>99%</a:t>
                </a:r>
                <a:r>
                  <a:rPr lang="zh-CN" altLang="en-US" dirty="0">
                    <a:latin typeface="+mn-ea"/>
                  </a:rPr>
                  <a:t>。</a:t>
                </a:r>
                <a:endParaRPr lang="en-US" altLang="zh-CN" dirty="0">
                  <a:latin typeface="+mn-ea"/>
                </a:endParaRPr>
              </a:p>
              <a:p>
                <a:pPr marL="285750" indent="-285750">
                  <a:buFont typeface="Arial" panose="020B0604020202020204" pitchFamily="34" charset="0"/>
                  <a:buChar char="•"/>
                </a:pPr>
                <a14:m>
                  <m:oMath xmlns:m="http://schemas.openxmlformats.org/officeDocument/2006/math">
                    <m:sSub>
                      <m:sSubPr>
                        <m:ctrlPr>
                          <a:rPr lang="zh-CN" altLang="zh-CN" b="1" i="1" smtClean="0">
                            <a:latin typeface="Cambria Math" panose="02040503050406030204" pitchFamily="18" charset="0"/>
                          </a:rPr>
                        </m:ctrlPr>
                      </m:sSubPr>
                      <m:e>
                        <m:r>
                          <a:rPr lang="en-US" altLang="zh-CN" b="1" i="1">
                            <a:latin typeface="Cambria Math" panose="02040503050406030204" pitchFamily="18" charset="0"/>
                            <a:cs typeface="Times New Roman" panose="02020603050405020304" pitchFamily="18" charset="0"/>
                          </a:rPr>
                          <m:t>𝜺</m:t>
                        </m:r>
                      </m:e>
                      <m:sub>
                        <m:r>
                          <a:rPr lang="en-US" altLang="zh-CN" b="1" i="1">
                            <a:latin typeface="Cambria Math" panose="02040503050406030204" pitchFamily="18" charset="0"/>
                            <a:cs typeface="Times New Roman" panose="02020603050405020304" pitchFamily="18" charset="0"/>
                          </a:rPr>
                          <m:t>𝒔𝒆𝒍</m:t>
                        </m:r>
                      </m:sub>
                    </m:sSub>
                  </m:oMath>
                </a14:m>
                <a:r>
                  <a:rPr lang="zh-CN" altLang="en-US" dirty="0">
                    <a:latin typeface="+mn-ea"/>
                  </a:rPr>
                  <a:t>，在去除后期相互作用事例后，用</a:t>
                </a:r>
                <a:r>
                  <a:rPr lang="en-US" altLang="zh-CN" dirty="0">
                    <a:latin typeface="+mn-ea"/>
                  </a:rPr>
                  <a:t>MC</a:t>
                </a:r>
                <a:r>
                  <a:rPr lang="zh-CN" altLang="en-US" dirty="0">
                    <a:latin typeface="+mn-ea"/>
                  </a:rPr>
                  <a:t>模拟估计了事例选择效率，质子和氦核的选择效率分别为</a:t>
                </a:r>
                <a:r>
                  <a:rPr lang="en-US" altLang="zh-CN" dirty="0">
                    <a:latin typeface="+mn-ea"/>
                  </a:rPr>
                  <a:t>90%</a:t>
                </a:r>
                <a:r>
                  <a:rPr lang="zh-CN" altLang="en-US" dirty="0">
                    <a:latin typeface="+mn-ea"/>
                  </a:rPr>
                  <a:t>和</a:t>
                </a:r>
                <a:r>
                  <a:rPr lang="en-US" altLang="zh-CN" dirty="0">
                    <a:latin typeface="+mn-ea"/>
                  </a:rPr>
                  <a:t>96%</a:t>
                </a:r>
                <a:r>
                  <a:rPr lang="zh-CN" altLang="en-US" dirty="0">
                    <a:latin typeface="+mn-ea"/>
                  </a:rPr>
                  <a:t>。</a:t>
                </a:r>
                <a:endParaRPr lang="en-US" altLang="zh-CN" dirty="0">
                  <a:latin typeface="+mn-ea"/>
                </a:endParaRPr>
              </a:p>
              <a:p>
                <a:pPr marL="285750" indent="-285750">
                  <a:buFont typeface="Arial" panose="020B0604020202020204" pitchFamily="34" charset="0"/>
                  <a:buChar char="•"/>
                </a:pPr>
                <a14:m>
                  <m:oMath xmlns:m="http://schemas.openxmlformats.org/officeDocument/2006/math">
                    <m:sSub>
                      <m:sSubPr>
                        <m:ctrlPr>
                          <a:rPr lang="zh-CN" altLang="zh-CN" b="1" i="1" smtClean="0">
                            <a:latin typeface="Cambria Math" panose="02040503050406030204" pitchFamily="18" charset="0"/>
                          </a:rPr>
                        </m:ctrlPr>
                      </m:sSubPr>
                      <m:e>
                        <m:r>
                          <a:rPr lang="en-US" altLang="zh-CN" b="1" i="1">
                            <a:latin typeface="Cambria Math" panose="02040503050406030204" pitchFamily="18" charset="0"/>
                            <a:cs typeface="Times New Roman" panose="02020603050405020304" pitchFamily="18" charset="0"/>
                          </a:rPr>
                          <m:t>𝜺</m:t>
                        </m:r>
                      </m:e>
                      <m:sub>
                        <m:r>
                          <a:rPr lang="en-US" altLang="zh-CN" b="1" i="1">
                            <a:latin typeface="Cambria Math" panose="02040503050406030204" pitchFamily="18" charset="0"/>
                            <a:cs typeface="Times New Roman" panose="02020603050405020304" pitchFamily="18" charset="0"/>
                          </a:rPr>
                          <m:t>𝒄𝒉𝒂𝒓𝒈𝒆</m:t>
                        </m:r>
                      </m:sub>
                    </m:sSub>
                    <m:r>
                      <a:rPr lang="zh-CN" altLang="en-US" b="1" i="1">
                        <a:latin typeface="Cambria Math" panose="02040503050406030204" pitchFamily="18" charset="0"/>
                        <a:cs typeface="Times New Roman" panose="02020603050405020304" pitchFamily="18" charset="0"/>
                      </a:rPr>
                      <m:t>，</m:t>
                    </m:r>
                  </m:oMath>
                </a14:m>
                <a:r>
                  <a:rPr lang="zh-CN" altLang="en-US" dirty="0">
                    <a:latin typeface="+mn-ea"/>
                  </a:rPr>
                  <a:t>考虑了由于噪声、</a:t>
                </a:r>
                <a:r>
                  <a:rPr lang="en-US" altLang="zh-CN" dirty="0">
                    <a:latin typeface="+mn-ea"/>
                  </a:rPr>
                  <a:t>SCD</a:t>
                </a:r>
                <a:r>
                  <a:rPr lang="zh-CN" altLang="en-US" dirty="0">
                    <a:latin typeface="+mn-ea"/>
                  </a:rPr>
                  <a:t>死区、</a:t>
                </a:r>
                <a:r>
                  <a:rPr lang="en-US" altLang="zh-CN" dirty="0">
                    <a:latin typeface="+mn-ea"/>
                  </a:rPr>
                  <a:t>SCD</a:t>
                </a:r>
                <a:r>
                  <a:rPr lang="zh-CN" altLang="en-US" dirty="0">
                    <a:latin typeface="+mn-ea"/>
                  </a:rPr>
                  <a:t>上方的相互作用和错误识别的电荷造成的损失事例。通过</a:t>
                </a:r>
                <a:r>
                  <a:rPr lang="en-US" altLang="zh-CN" dirty="0">
                    <a:latin typeface="+mn-ea"/>
                  </a:rPr>
                  <a:t>MC</a:t>
                </a:r>
                <a:r>
                  <a:rPr lang="zh-CN" altLang="en-US" dirty="0">
                    <a:latin typeface="+mn-ea"/>
                  </a:rPr>
                  <a:t>模拟计算，质子和氦原子核分别为</a:t>
                </a:r>
                <a:r>
                  <a:rPr lang="en-US" altLang="zh-CN" dirty="0">
                    <a:latin typeface="+mn-ea"/>
                  </a:rPr>
                  <a:t>77%</a:t>
                </a:r>
                <a:r>
                  <a:rPr lang="zh-CN" altLang="en-US" dirty="0">
                    <a:latin typeface="+mn-ea"/>
                  </a:rPr>
                  <a:t>和</a:t>
                </a:r>
                <a:r>
                  <a:rPr lang="en-US" altLang="zh-CN" dirty="0">
                    <a:latin typeface="+mn-ea"/>
                  </a:rPr>
                  <a:t>67%</a:t>
                </a:r>
                <a:r>
                  <a:rPr lang="zh-CN" altLang="en-US" dirty="0">
                    <a:latin typeface="+mn-ea"/>
                  </a:rPr>
                  <a:t>。</a:t>
                </a:r>
                <a:endParaRPr lang="en-US" altLang="zh-CN" dirty="0">
                  <a:latin typeface="+mn-ea"/>
                </a:endParaRPr>
              </a:p>
              <a:p>
                <a:pPr marL="285750" indent="-285750">
                  <a:buFont typeface="Arial" panose="020B0604020202020204" pitchFamily="34" charset="0"/>
                  <a:buChar char="•"/>
                </a:pPr>
                <a:r>
                  <a:rPr lang="zh-CN" altLang="en-US" dirty="0">
                    <a:latin typeface="+mn-ea"/>
                  </a:rPr>
                  <a:t>综合得到的质子和氦核的探测总效率分别是</a:t>
                </a:r>
                <a:r>
                  <a:rPr lang="en-US" altLang="zh-CN" dirty="0">
                    <a:latin typeface="+mn-ea"/>
                  </a:rPr>
                  <a:t>52%</a:t>
                </a:r>
                <a:r>
                  <a:rPr lang="zh-CN" altLang="en-US" dirty="0">
                    <a:latin typeface="+mn-ea"/>
                  </a:rPr>
                  <a:t>和</a:t>
                </a:r>
                <a:r>
                  <a:rPr lang="en-US" altLang="zh-CN" dirty="0">
                    <a:latin typeface="+mn-ea"/>
                  </a:rPr>
                  <a:t>58%</a:t>
                </a:r>
                <a:r>
                  <a:rPr lang="zh-CN" altLang="en-US" dirty="0">
                    <a:latin typeface="+mn-ea"/>
                  </a:rPr>
                  <a:t>。</a:t>
                </a:r>
              </a:p>
            </p:txBody>
          </p:sp>
        </mc:Choice>
        <mc:Fallback xmlns="">
          <p:sp>
            <p:nvSpPr>
              <p:cNvPr id="4" name="文本框 3">
                <a:extLst>
                  <a:ext uri="{FF2B5EF4-FFF2-40B4-BE49-F238E27FC236}">
                    <a16:creationId xmlns:a16="http://schemas.microsoft.com/office/drawing/2014/main" id="{A3471EC5-1415-48DC-AC0B-E41D6C4B08F8}"/>
                  </a:ext>
                </a:extLst>
              </p:cNvPr>
              <p:cNvSpPr txBox="1">
                <a:spLocks noRot="1" noChangeAspect="1" noMove="1" noResize="1" noEditPoints="1" noAdjustHandles="1" noChangeArrowheads="1" noChangeShapeType="1" noTextEdit="1"/>
              </p:cNvSpPr>
              <p:nvPr/>
            </p:nvSpPr>
            <p:spPr>
              <a:xfrm>
                <a:off x="1221288" y="2022492"/>
                <a:ext cx="9945665" cy="4022896"/>
              </a:xfrm>
              <a:prstGeom prst="rect">
                <a:avLst/>
              </a:prstGeom>
              <a:blipFill>
                <a:blip r:embed="rId2"/>
                <a:stretch>
                  <a:fillRect l="-368" t="-909" r="-2757" b="-1515"/>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B5B2B862-C64F-4D1A-A826-8047DEC76159}"/>
              </a:ext>
            </a:extLst>
          </p:cNvPr>
          <p:cNvPicPr>
            <a:picLocks noChangeAspect="1"/>
          </p:cNvPicPr>
          <p:nvPr/>
        </p:nvPicPr>
        <p:blipFill>
          <a:blip r:embed="rId3"/>
          <a:stretch>
            <a:fillRect/>
          </a:stretch>
        </p:blipFill>
        <p:spPr>
          <a:xfrm>
            <a:off x="6444249" y="1373191"/>
            <a:ext cx="4722704" cy="1762038"/>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8647349-BA83-4E29-BE86-29FFD8438FF7}"/>
                  </a:ext>
                </a:extLst>
              </p:cNvPr>
              <p:cNvSpPr txBox="1"/>
              <p:nvPr/>
            </p:nvSpPr>
            <p:spPr>
              <a:xfrm>
                <a:off x="2117926" y="2391823"/>
                <a:ext cx="3065746" cy="672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cs typeface="Times New Roman" panose="02020603050405020304" pitchFamily="18" charset="0"/>
                        </a:rPr>
                        <m:t>𝜺</m:t>
                      </m:r>
                      <m:r>
                        <a:rPr lang="en-US" altLang="zh-CN" b="1" i="1" smtClean="0">
                          <a:latin typeface="Cambria Math" panose="02040503050406030204" pitchFamily="18" charset="0"/>
                          <a:cs typeface="Times New Roman" panose="02020603050405020304" pitchFamily="18" charset="0"/>
                        </a:rPr>
                        <m:t>=</m:t>
                      </m:r>
                      <m:sSub>
                        <m:sSubPr>
                          <m:ctrlPr>
                            <a:rPr lang="zh-CN" altLang="zh-CN" b="1" i="1">
                              <a:latin typeface="Cambria Math" panose="02040503050406030204" pitchFamily="18" charset="0"/>
                            </a:rPr>
                          </m:ctrlPr>
                        </m:sSubPr>
                        <m:e>
                          <m:r>
                            <a:rPr lang="en-US" altLang="zh-CN" b="1" i="1">
                              <a:latin typeface="Cambria Math" panose="02040503050406030204" pitchFamily="18" charset="0"/>
                              <a:cs typeface="Times New Roman" panose="02020603050405020304" pitchFamily="18" charset="0"/>
                            </a:rPr>
                            <m:t>𝜺</m:t>
                          </m:r>
                        </m:e>
                        <m:sub>
                          <m:r>
                            <a:rPr lang="en-US" altLang="zh-CN" b="1" i="1">
                              <a:latin typeface="Cambria Math" panose="02040503050406030204" pitchFamily="18" charset="0"/>
                              <a:cs typeface="Times New Roman" panose="02020603050405020304" pitchFamily="18" charset="0"/>
                            </a:rPr>
                            <m:t>𝒕𝒓𝒊𝒈</m:t>
                          </m:r>
                        </m:sub>
                      </m:sSub>
                      <m:sSub>
                        <m:sSubPr>
                          <m:ctrlPr>
                            <a:rPr lang="zh-CN" altLang="zh-CN" b="1" i="1">
                              <a:latin typeface="Cambria Math" panose="02040503050406030204" pitchFamily="18" charset="0"/>
                            </a:rPr>
                          </m:ctrlPr>
                        </m:sSubPr>
                        <m:e>
                          <m:r>
                            <a:rPr lang="en-US" altLang="zh-CN" b="1" i="1">
                              <a:latin typeface="Cambria Math" panose="02040503050406030204" pitchFamily="18" charset="0"/>
                              <a:cs typeface="Times New Roman" panose="02020603050405020304" pitchFamily="18" charset="0"/>
                            </a:rPr>
                            <m:t>𝜺</m:t>
                          </m:r>
                        </m:e>
                        <m:sub>
                          <m:r>
                            <a:rPr lang="en-US" altLang="zh-CN" b="1" i="1">
                              <a:latin typeface="Cambria Math" panose="02040503050406030204" pitchFamily="18" charset="0"/>
                              <a:cs typeface="Times New Roman" panose="02020603050405020304" pitchFamily="18" charset="0"/>
                            </a:rPr>
                            <m:t>𝒓𝒆𝒄</m:t>
                          </m:r>
                        </m:sub>
                      </m:sSub>
                      <m:sSub>
                        <m:sSubPr>
                          <m:ctrlPr>
                            <a:rPr lang="zh-CN" altLang="zh-CN" b="1" i="1">
                              <a:latin typeface="Cambria Math" panose="02040503050406030204" pitchFamily="18" charset="0"/>
                            </a:rPr>
                          </m:ctrlPr>
                        </m:sSubPr>
                        <m:e>
                          <m:r>
                            <a:rPr lang="en-US" altLang="zh-CN" b="1" i="1">
                              <a:latin typeface="Cambria Math" panose="02040503050406030204" pitchFamily="18" charset="0"/>
                              <a:cs typeface="Times New Roman" panose="02020603050405020304" pitchFamily="18" charset="0"/>
                            </a:rPr>
                            <m:t>𝜺</m:t>
                          </m:r>
                        </m:e>
                        <m:sub>
                          <m:r>
                            <a:rPr lang="en-US" altLang="zh-CN" b="1" i="1">
                              <a:latin typeface="Cambria Math" panose="02040503050406030204" pitchFamily="18" charset="0"/>
                              <a:cs typeface="Times New Roman" panose="02020603050405020304" pitchFamily="18" charset="0"/>
                            </a:rPr>
                            <m:t>𝒔𝒆𝒍</m:t>
                          </m:r>
                        </m:sub>
                      </m:sSub>
                      <m:sSub>
                        <m:sSubPr>
                          <m:ctrlPr>
                            <a:rPr lang="zh-CN" altLang="zh-CN" b="1" i="1">
                              <a:latin typeface="Cambria Math" panose="02040503050406030204" pitchFamily="18" charset="0"/>
                            </a:rPr>
                          </m:ctrlPr>
                        </m:sSubPr>
                        <m:e>
                          <m:r>
                            <a:rPr lang="en-US" altLang="zh-CN" b="1" i="1">
                              <a:latin typeface="Cambria Math" panose="02040503050406030204" pitchFamily="18" charset="0"/>
                              <a:cs typeface="Times New Roman" panose="02020603050405020304" pitchFamily="18" charset="0"/>
                            </a:rPr>
                            <m:t>𝜺</m:t>
                          </m:r>
                        </m:e>
                        <m:sub>
                          <m:r>
                            <a:rPr lang="en-US" altLang="zh-CN" b="1" i="1">
                              <a:latin typeface="Cambria Math" panose="02040503050406030204" pitchFamily="18" charset="0"/>
                              <a:cs typeface="Times New Roman" panose="02020603050405020304" pitchFamily="18" charset="0"/>
                            </a:rPr>
                            <m:t>𝒄𝒉𝒂𝒓𝒈𝒆</m:t>
                          </m:r>
                        </m:sub>
                      </m:sSub>
                    </m:oMath>
                  </m:oMathPara>
                </a14:m>
                <a:endParaRPr lang="en-US" altLang="zh-CN" dirty="0">
                  <a:latin typeface="+mn-ea"/>
                </a:endParaRPr>
              </a:p>
              <a:p>
                <a:endParaRPr lang="zh-CN" altLang="en-US" dirty="0"/>
              </a:p>
            </p:txBody>
          </p:sp>
        </mc:Choice>
        <mc:Fallback xmlns="">
          <p:sp>
            <p:nvSpPr>
              <p:cNvPr id="8" name="文本框 7">
                <a:extLst>
                  <a:ext uri="{FF2B5EF4-FFF2-40B4-BE49-F238E27FC236}">
                    <a16:creationId xmlns:a16="http://schemas.microsoft.com/office/drawing/2014/main" id="{58647349-BA83-4E29-BE86-29FFD8438FF7}"/>
                  </a:ext>
                </a:extLst>
              </p:cNvPr>
              <p:cNvSpPr txBox="1">
                <a:spLocks noRot="1" noChangeAspect="1" noMove="1" noResize="1" noEditPoints="1" noAdjustHandles="1" noChangeArrowheads="1" noChangeShapeType="1" noTextEdit="1"/>
              </p:cNvSpPr>
              <p:nvPr/>
            </p:nvSpPr>
            <p:spPr>
              <a:xfrm>
                <a:off x="2117926" y="2391823"/>
                <a:ext cx="3065746" cy="67262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7056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19C279-068E-45F5-82D3-2F1CCC82781B}"/>
              </a:ext>
            </a:extLst>
          </p:cNvPr>
          <p:cNvSpPr>
            <a:spLocks noGrp="1"/>
          </p:cNvSpPr>
          <p:nvPr>
            <p:ph type="title"/>
          </p:nvPr>
        </p:nvSpPr>
        <p:spPr/>
        <p:txBody>
          <a:bodyPr/>
          <a:lstStyle/>
          <a:p>
            <a:r>
              <a:rPr lang="zh-CN" altLang="en-US" dirty="0"/>
              <a:t>数据分析</a:t>
            </a:r>
          </a:p>
        </p:txBody>
      </p:sp>
      <p:sp>
        <p:nvSpPr>
          <p:cNvPr id="3" name="内容占位符 2">
            <a:extLst>
              <a:ext uri="{FF2B5EF4-FFF2-40B4-BE49-F238E27FC236}">
                <a16:creationId xmlns:a16="http://schemas.microsoft.com/office/drawing/2014/main" id="{FC66D4A6-BC48-4FB1-AB41-6C97F6D8790C}"/>
              </a:ext>
            </a:extLst>
          </p:cNvPr>
          <p:cNvSpPr>
            <a:spLocks noGrp="1"/>
          </p:cNvSpPr>
          <p:nvPr>
            <p:ph idx="1"/>
          </p:nvPr>
        </p:nvSpPr>
        <p:spPr/>
        <p:txBody>
          <a:bodyPr/>
          <a:lstStyle/>
          <a:p>
            <a:r>
              <a:rPr lang="zh-CN" altLang="en-US" dirty="0"/>
              <a:t>误差计算</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3004B67-3E7F-4272-86BB-074DF7046393}"/>
                  </a:ext>
                </a:extLst>
              </p:cNvPr>
              <p:cNvSpPr txBox="1"/>
              <p:nvPr/>
            </p:nvSpPr>
            <p:spPr>
              <a:xfrm>
                <a:off x="1221288" y="2022491"/>
                <a:ext cx="10000544" cy="3103029"/>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mn-ea"/>
                  </a:rPr>
                  <a:t>入射能区</a:t>
                </a:r>
                <a:r>
                  <a:rPr lang="en-US" altLang="zh-CN" dirty="0">
                    <a:latin typeface="+mn-ea"/>
                  </a:rPr>
                  <a:t>i</a:t>
                </a:r>
                <a:r>
                  <a:rPr lang="zh-CN" altLang="en-US" dirty="0">
                    <a:latin typeface="+mn-ea"/>
                  </a:rPr>
                  <a:t>中事例数</a:t>
                </a:r>
                <a14:m>
                  <m:oMath xmlns:m="http://schemas.openxmlformats.org/officeDocument/2006/math">
                    <m:sSub>
                      <m:sSubPr>
                        <m:ctrlPr>
                          <a:rPr lang="zh-CN" altLang="zh-CN" b="1" i="1" smtClean="0">
                            <a:latin typeface="Cambria Math" panose="02040503050406030204" pitchFamily="18" charset="0"/>
                          </a:rPr>
                        </m:ctrlPr>
                      </m:sSubPr>
                      <m:e>
                        <m:r>
                          <a:rPr lang="en-US" altLang="zh-CN" b="1" i="1">
                            <a:latin typeface="Cambria Math" panose="02040503050406030204" pitchFamily="18" charset="0"/>
                          </a:rPr>
                          <m:t>𝑵</m:t>
                        </m:r>
                      </m:e>
                      <m:sub>
                        <m:r>
                          <a:rPr lang="en-US" altLang="zh-CN" b="1" i="1">
                            <a:latin typeface="Cambria Math" panose="02040503050406030204" pitchFamily="18" charset="0"/>
                          </a:rPr>
                          <m:t>𝒊𝒏𝒄</m:t>
                        </m:r>
                        <m:r>
                          <a:rPr lang="en-US" altLang="zh-CN" b="1" i="1">
                            <a:latin typeface="Cambria Math" panose="02040503050406030204" pitchFamily="18" charset="0"/>
                          </a:rPr>
                          <m:t>,</m:t>
                        </m:r>
                        <m:r>
                          <a:rPr lang="en-US" altLang="zh-CN" b="1" i="1">
                            <a:latin typeface="Cambria Math" panose="02040503050406030204" pitchFamily="18" charset="0"/>
                          </a:rPr>
                          <m:t>𝒊</m:t>
                        </m:r>
                      </m:sub>
                    </m:sSub>
                  </m:oMath>
                </a14:m>
                <a:r>
                  <a:rPr lang="zh-CN" altLang="en-US" dirty="0">
                    <a:latin typeface="+mn-ea"/>
                  </a:rPr>
                  <a:t>与沉积能区</a:t>
                </a:r>
                <a:r>
                  <a:rPr lang="en-US" altLang="zh-CN" dirty="0">
                    <a:latin typeface="+mn-ea"/>
                  </a:rPr>
                  <a:t>j</a:t>
                </a:r>
                <a:r>
                  <a:rPr lang="zh-CN" altLang="en-US" dirty="0">
                    <a:latin typeface="+mn-ea"/>
                  </a:rPr>
                  <a:t>中事例数</a:t>
                </a:r>
                <a14:m>
                  <m:oMath xmlns:m="http://schemas.openxmlformats.org/officeDocument/2006/math">
                    <m:sSub>
                      <m:sSubPr>
                        <m:ctrlPr>
                          <a:rPr lang="zh-CN" altLang="zh-CN" b="1" i="1">
                            <a:latin typeface="Cambria Math" panose="02040503050406030204" pitchFamily="18" charset="0"/>
                          </a:rPr>
                        </m:ctrlPr>
                      </m:sSubPr>
                      <m:e>
                        <m:r>
                          <a:rPr lang="en-US" altLang="zh-CN" b="1" i="1">
                            <a:latin typeface="Cambria Math" panose="02040503050406030204" pitchFamily="18" charset="0"/>
                          </a:rPr>
                          <m:t>𝑵</m:t>
                        </m:r>
                      </m:e>
                      <m:sub>
                        <m:r>
                          <a:rPr lang="en-US" altLang="zh-CN" b="1" i="1">
                            <a:latin typeface="Cambria Math" panose="02040503050406030204" pitchFamily="18" charset="0"/>
                          </a:rPr>
                          <m:t>𝒅𝒆𝒑</m:t>
                        </m:r>
                        <m:r>
                          <a:rPr lang="en-US" altLang="zh-CN" b="1" i="1">
                            <a:latin typeface="Cambria Math" panose="02040503050406030204" pitchFamily="18" charset="0"/>
                          </a:rPr>
                          <m:t>,</m:t>
                        </m:r>
                        <m:r>
                          <a:rPr lang="en-US" altLang="zh-CN" b="1" i="1">
                            <a:latin typeface="Cambria Math" panose="02040503050406030204" pitchFamily="18" charset="0"/>
                          </a:rPr>
                          <m:t>𝒋</m:t>
                        </m:r>
                      </m:sub>
                    </m:sSub>
                  </m:oMath>
                </a14:m>
                <a:r>
                  <a:rPr lang="zh-CN" altLang="en-US" dirty="0">
                    <a:latin typeface="+mn-ea"/>
                  </a:rPr>
                  <a:t>有下列关系：</a:t>
                </a:r>
                <a:endParaRPr lang="en-US" altLang="zh-CN" dirty="0">
                  <a:latin typeface="+mn-ea"/>
                </a:endParaRPr>
              </a:p>
              <a:p>
                <a:pPr/>
                <a14:m>
                  <m:oMathPara xmlns:m="http://schemas.openxmlformats.org/officeDocument/2006/math">
                    <m:oMathParaPr>
                      <m:jc m:val="centerGroup"/>
                    </m:oMathParaPr>
                    <m:oMath xmlns:m="http://schemas.openxmlformats.org/officeDocument/2006/math">
                      <m:sSub>
                        <m:sSubPr>
                          <m:ctrlPr>
                            <a:rPr lang="zh-CN" altLang="zh-CN" b="1" i="1" smtClean="0">
                              <a:latin typeface="Cambria Math" panose="02040503050406030204" pitchFamily="18" charset="0"/>
                            </a:rPr>
                          </m:ctrlPr>
                        </m:sSubPr>
                        <m:e>
                          <m:r>
                            <a:rPr lang="en-US" altLang="zh-CN" b="1" i="1">
                              <a:latin typeface="Cambria Math" panose="02040503050406030204" pitchFamily="18" charset="0"/>
                            </a:rPr>
                            <m:t>𝑵</m:t>
                          </m:r>
                        </m:e>
                        <m:sub>
                          <m:r>
                            <a:rPr lang="en-US" altLang="zh-CN" b="1" i="1">
                              <a:latin typeface="Cambria Math" panose="02040503050406030204" pitchFamily="18" charset="0"/>
                            </a:rPr>
                            <m:t>𝒊𝒏𝒄</m:t>
                          </m:r>
                          <m:r>
                            <a:rPr lang="en-US" altLang="zh-CN" b="1" i="1">
                              <a:latin typeface="Cambria Math" panose="02040503050406030204" pitchFamily="18" charset="0"/>
                            </a:rPr>
                            <m:t>,</m:t>
                          </m:r>
                          <m:r>
                            <a:rPr lang="en-US" altLang="zh-CN" b="1" i="1">
                              <a:latin typeface="Cambria Math" panose="02040503050406030204" pitchFamily="18" charset="0"/>
                            </a:rPr>
                            <m:t>𝒊</m:t>
                          </m:r>
                        </m:sub>
                      </m:sSub>
                      <m:r>
                        <a:rPr lang="en-US" altLang="zh-CN" b="1" i="1">
                          <a:latin typeface="Cambria Math" panose="02040503050406030204" pitchFamily="18" charset="0"/>
                        </a:rPr>
                        <m:t>=</m:t>
                      </m:r>
                      <m:nary>
                        <m:naryPr>
                          <m:chr m:val="∑"/>
                          <m:limLoc m:val="undOvr"/>
                          <m:supHide m:val="on"/>
                          <m:ctrlPr>
                            <a:rPr lang="zh-CN" altLang="zh-CN" b="1" i="1">
                              <a:latin typeface="Cambria Math" panose="02040503050406030204" pitchFamily="18" charset="0"/>
                            </a:rPr>
                          </m:ctrlPr>
                        </m:naryPr>
                        <m:sub>
                          <m:r>
                            <a:rPr lang="en-US" altLang="zh-CN" b="1" i="1">
                              <a:latin typeface="Cambria Math" panose="02040503050406030204" pitchFamily="18" charset="0"/>
                            </a:rPr>
                            <m:t>𝒋</m:t>
                          </m:r>
                        </m:sub>
                        <m:sup/>
                        <m:e>
                          <m:sSub>
                            <m:sSubPr>
                              <m:ctrlPr>
                                <a:rPr lang="zh-CN" altLang="zh-CN" b="1" i="1" smtClean="0">
                                  <a:latin typeface="Cambria Math" panose="02040503050406030204" pitchFamily="18" charset="0"/>
                                </a:rPr>
                              </m:ctrlPr>
                            </m:sSubPr>
                            <m:e>
                              <m:r>
                                <a:rPr lang="en-US" altLang="zh-CN" b="1" i="1">
                                  <a:latin typeface="Cambria Math" panose="02040503050406030204" pitchFamily="18" charset="0"/>
                                </a:rPr>
                                <m:t>𝑷</m:t>
                              </m:r>
                            </m:e>
                            <m:sub>
                              <m:r>
                                <a:rPr lang="en-US" altLang="zh-CN" b="1" i="1">
                                  <a:latin typeface="Cambria Math" panose="02040503050406030204" pitchFamily="18" charset="0"/>
                                </a:rPr>
                                <m:t>𝒊𝒋</m:t>
                              </m:r>
                            </m:sub>
                          </m:sSub>
                          <m:sSub>
                            <m:sSubPr>
                              <m:ctrlPr>
                                <a:rPr lang="zh-CN" altLang="zh-CN" b="1" i="1">
                                  <a:latin typeface="Cambria Math" panose="02040503050406030204" pitchFamily="18" charset="0"/>
                                </a:rPr>
                              </m:ctrlPr>
                            </m:sSubPr>
                            <m:e>
                              <m:r>
                                <a:rPr lang="en-US" altLang="zh-CN" b="1" i="1">
                                  <a:latin typeface="Cambria Math" panose="02040503050406030204" pitchFamily="18" charset="0"/>
                                </a:rPr>
                                <m:t>𝑵</m:t>
                              </m:r>
                            </m:e>
                            <m:sub>
                              <m:r>
                                <a:rPr lang="en-US" altLang="zh-CN" b="1" i="1">
                                  <a:latin typeface="Cambria Math" panose="02040503050406030204" pitchFamily="18" charset="0"/>
                                </a:rPr>
                                <m:t>𝒅𝒆𝒑</m:t>
                              </m:r>
                              <m:r>
                                <a:rPr lang="en-US" altLang="zh-CN" b="1" i="1">
                                  <a:latin typeface="Cambria Math" panose="02040503050406030204" pitchFamily="18" charset="0"/>
                                </a:rPr>
                                <m:t>,</m:t>
                              </m:r>
                              <m:r>
                                <a:rPr lang="en-US" altLang="zh-CN" b="1" i="1">
                                  <a:latin typeface="Cambria Math" panose="02040503050406030204" pitchFamily="18" charset="0"/>
                                </a:rPr>
                                <m:t>𝒋</m:t>
                              </m:r>
                            </m:sub>
                          </m:sSub>
                        </m:e>
                      </m:nary>
                    </m:oMath>
                  </m:oMathPara>
                </a14:m>
                <a:endParaRPr lang="en-US" altLang="zh-CN" dirty="0">
                  <a:latin typeface="+mn-ea"/>
                </a:endParaRPr>
              </a:p>
              <a:p>
                <a:r>
                  <a:rPr lang="zh-CN" altLang="en-US" dirty="0">
                    <a:latin typeface="+mn-ea"/>
                  </a:rPr>
                  <a:t>    其中，</a:t>
                </a:r>
                <a:r>
                  <a:rPr lang="zh-CN" altLang="zh-CN" b="1" dirty="0">
                    <a:latin typeface="+mn-ea"/>
                  </a:rPr>
                  <a:t> </a:t>
                </a:r>
                <a14:m>
                  <m:oMath xmlns:m="http://schemas.openxmlformats.org/officeDocument/2006/math">
                    <m:sSub>
                      <m:sSubPr>
                        <m:ctrlPr>
                          <a:rPr lang="zh-CN" altLang="zh-CN" b="1" i="1">
                            <a:latin typeface="Cambria Math" panose="02040503050406030204" pitchFamily="18" charset="0"/>
                          </a:rPr>
                        </m:ctrlPr>
                      </m:sSubPr>
                      <m:e>
                        <m:r>
                          <a:rPr lang="en-US" altLang="zh-CN" b="1" i="1">
                            <a:latin typeface="Cambria Math" panose="02040503050406030204" pitchFamily="18" charset="0"/>
                          </a:rPr>
                          <m:t>𝑷</m:t>
                        </m:r>
                      </m:e>
                      <m:sub>
                        <m:r>
                          <a:rPr lang="en-US" altLang="zh-CN" b="1" i="1">
                            <a:latin typeface="Cambria Math" panose="02040503050406030204" pitchFamily="18" charset="0"/>
                          </a:rPr>
                          <m:t>𝒊𝒋</m:t>
                        </m:r>
                      </m:sub>
                    </m:sSub>
                  </m:oMath>
                </a14:m>
                <a:r>
                  <a:rPr lang="zh-CN" altLang="en-US" dirty="0">
                    <a:latin typeface="+mn-ea"/>
                  </a:rPr>
                  <a:t>是沉积能区</a:t>
                </a:r>
                <a:r>
                  <a:rPr lang="en-US" altLang="zh-CN" dirty="0">
                    <a:latin typeface="+mn-ea"/>
                  </a:rPr>
                  <a:t>j</a:t>
                </a:r>
                <a:r>
                  <a:rPr lang="zh-CN" altLang="en-US" dirty="0">
                    <a:latin typeface="+mn-ea"/>
                  </a:rPr>
                  <a:t>中的事例来自入射能区</a:t>
                </a:r>
                <a:r>
                  <a:rPr lang="en-US" altLang="zh-CN" dirty="0">
                    <a:latin typeface="+mn-ea"/>
                  </a:rPr>
                  <a:t>i</a:t>
                </a:r>
                <a:r>
                  <a:rPr lang="zh-CN" altLang="en-US" dirty="0">
                    <a:latin typeface="+mn-ea"/>
                  </a:rPr>
                  <a:t>的概率。矩阵元</a:t>
                </a:r>
                <a14:m>
                  <m:oMath xmlns:m="http://schemas.openxmlformats.org/officeDocument/2006/math">
                    <m:sSub>
                      <m:sSubPr>
                        <m:ctrlPr>
                          <a:rPr lang="zh-CN" altLang="zh-CN" b="1" i="1" smtClean="0">
                            <a:latin typeface="Cambria Math" panose="02040503050406030204" pitchFamily="18" charset="0"/>
                          </a:rPr>
                        </m:ctrlPr>
                      </m:sSubPr>
                      <m:e>
                        <m:r>
                          <a:rPr lang="en-US" altLang="zh-CN" b="1" i="1">
                            <a:latin typeface="Cambria Math" panose="02040503050406030204" pitchFamily="18" charset="0"/>
                          </a:rPr>
                          <m:t>𝑷</m:t>
                        </m:r>
                      </m:e>
                      <m:sub>
                        <m:r>
                          <a:rPr lang="en-US" altLang="zh-CN" b="1" i="1">
                            <a:latin typeface="Cambria Math" panose="02040503050406030204" pitchFamily="18" charset="0"/>
                          </a:rPr>
                          <m:t>𝒊𝒋</m:t>
                        </m:r>
                      </m:sub>
                    </m:sSub>
                  </m:oMath>
                </a14:m>
                <a:r>
                  <a:rPr lang="zh-CN" altLang="en-US" dirty="0">
                    <a:latin typeface="+mn-ea"/>
                  </a:rPr>
                  <a:t>是通过</a:t>
                </a:r>
                <a:r>
                  <a:rPr lang="en-US" altLang="zh-CN" dirty="0">
                    <a:latin typeface="+mn-ea"/>
                  </a:rPr>
                  <a:t>MC</a:t>
                </a:r>
                <a:r>
                  <a:rPr lang="zh-CN" altLang="en-US" dirty="0">
                    <a:latin typeface="+mn-ea"/>
                  </a:rPr>
                  <a:t>模拟结果生   </a:t>
                </a:r>
                <a:endParaRPr lang="en-US" altLang="zh-CN" dirty="0">
                  <a:latin typeface="+mn-ea"/>
                </a:endParaRPr>
              </a:p>
              <a:p>
                <a:r>
                  <a:rPr lang="en-US" altLang="zh-CN" dirty="0">
                    <a:latin typeface="+mn-ea"/>
                  </a:rPr>
                  <a:t>    </a:t>
                </a:r>
                <a:r>
                  <a:rPr lang="zh-CN" altLang="en-US" dirty="0">
                    <a:latin typeface="+mn-ea"/>
                  </a:rPr>
                  <a:t>成的质子或氦核的响应矩阵元估计。</a:t>
                </a:r>
                <a:endParaRPr lang="en-US" altLang="zh-CN" dirty="0">
                  <a:latin typeface="+mn-ea"/>
                </a:endParaRPr>
              </a:p>
              <a:p>
                <a:endParaRPr lang="en-US" altLang="zh-CN" dirty="0">
                  <a:latin typeface="+mn-ea"/>
                </a:endParaRPr>
              </a:p>
              <a:p>
                <a:pPr marL="285750" indent="-285750">
                  <a:buFont typeface="Arial" panose="020B0604020202020204" pitchFamily="34" charset="0"/>
                  <a:buChar char="•"/>
                </a:pPr>
                <a:r>
                  <a:rPr lang="zh-CN" altLang="en-US" dirty="0">
                    <a:latin typeface="+mn-ea"/>
                  </a:rPr>
                  <a:t>利用</a:t>
                </a:r>
                <a14:m>
                  <m:oMath xmlns:m="http://schemas.openxmlformats.org/officeDocument/2006/math">
                    <m:r>
                      <a:rPr lang="en-US" altLang="zh-CN" sz="1800" b="1" i="1" smtClean="0">
                        <a:effectLst/>
                        <a:latin typeface="Cambria Math" panose="02040503050406030204" pitchFamily="18" charset="0"/>
                        <a:ea typeface="等线" panose="02010600030101010101" pitchFamily="2" charset="-122"/>
                        <a:cs typeface="Times New Roman" panose="02020603050405020304" pitchFamily="18" charset="0"/>
                      </a:rPr>
                      <m:t>𝜹</m:t>
                    </m:r>
                    <m:sSub>
                      <m:sSubPr>
                        <m:ctrlPr>
                          <a:rPr lang="zh-CN" altLang="zh-CN" sz="1800" b="1" i="1">
                            <a:effectLst/>
                            <a:latin typeface="Cambria Math" panose="02040503050406030204" pitchFamily="18" charset="0"/>
                            <a:ea typeface="Cambria Math" panose="02040503050406030204" pitchFamily="18" charset="0"/>
                          </a:rPr>
                        </m:ctrlPr>
                      </m:sSubPr>
                      <m:e>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𝑵</m:t>
                        </m:r>
                      </m:e>
                      <m:sub>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𝒊𝒏𝒄</m:t>
                        </m:r>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𝒊</m:t>
                        </m:r>
                      </m:sub>
                    </m:sSub>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𝜹</m:t>
                    </m:r>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supHide m:val="on"/>
                        <m:ctrlPr>
                          <a:rPr lang="zh-CN" altLang="zh-CN" sz="1800" b="1" i="1">
                            <a:effectLst/>
                            <a:latin typeface="Cambria Math" panose="02040503050406030204" pitchFamily="18" charset="0"/>
                            <a:ea typeface="Cambria Math" panose="02040503050406030204" pitchFamily="18" charset="0"/>
                          </a:rPr>
                        </m:ctrlPr>
                      </m:naryPr>
                      <m:sub>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𝒋</m:t>
                        </m:r>
                      </m:sub>
                      <m:sup/>
                      <m:e>
                        <m:sSub>
                          <m:sSubPr>
                            <m:ctrlPr>
                              <a:rPr lang="zh-CN" altLang="zh-CN" sz="1800" b="1" i="1">
                                <a:effectLst/>
                                <a:latin typeface="Cambria Math" panose="02040503050406030204" pitchFamily="18" charset="0"/>
                                <a:ea typeface="Cambria Math" panose="02040503050406030204" pitchFamily="18" charset="0"/>
                              </a:rPr>
                            </m:ctrlPr>
                          </m:sSubPr>
                          <m:e>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𝑷</m:t>
                            </m:r>
                          </m:e>
                          <m:sub>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𝒊𝒋</m:t>
                            </m:r>
                          </m:sub>
                        </m:sSub>
                        <m:sSub>
                          <m:sSubPr>
                            <m:ctrlPr>
                              <a:rPr lang="zh-CN" altLang="zh-CN" sz="1800" b="1" i="1">
                                <a:effectLst/>
                                <a:latin typeface="Cambria Math" panose="02040503050406030204" pitchFamily="18" charset="0"/>
                                <a:ea typeface="Cambria Math" panose="02040503050406030204" pitchFamily="18" charset="0"/>
                              </a:rPr>
                            </m:ctrlPr>
                          </m:sSubPr>
                          <m:e>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𝑵</m:t>
                            </m:r>
                          </m:e>
                          <m:sub>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𝒅𝒆𝒑</m:t>
                            </m:r>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𝒋</m:t>
                            </m:r>
                          </m:sub>
                        </m:sSub>
                      </m:e>
                    </m:nary>
                    <m:r>
                      <a:rPr lang="en-US" altLang="zh-CN" sz="1800" b="1" i="1">
                        <a:effectLst/>
                        <a:latin typeface="Cambria Math" panose="02040503050406030204" pitchFamily="18" charset="0"/>
                        <a:ea typeface="等线" panose="02010600030101010101" pitchFamily="2" charset="-122"/>
                        <a:cs typeface="Times New Roman" panose="02020603050405020304" pitchFamily="18" charset="0"/>
                      </a:rPr>
                      <m:t>)</m:t>
                    </m:r>
                  </m:oMath>
                </a14:m>
                <a:r>
                  <a:rPr lang="zh-CN" altLang="en-US" dirty="0">
                    <a:latin typeface="+mn-ea"/>
                  </a:rPr>
                  <a:t>，计算各能量分区的统计事例误差。</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系统误差：效率误差为</a:t>
                </a:r>
                <a:r>
                  <a:rPr lang="en-US" altLang="zh-CN" dirty="0">
                    <a:latin typeface="+mn-ea"/>
                  </a:rPr>
                  <a:t>1%~2%</a:t>
                </a:r>
                <a:r>
                  <a:rPr lang="zh-CN" altLang="en-US" dirty="0">
                    <a:latin typeface="+mn-ea"/>
                  </a:rPr>
                  <a:t>，背景误差约为</a:t>
                </a:r>
                <a:r>
                  <a:rPr lang="en-US" altLang="zh-CN" dirty="0">
                    <a:latin typeface="+mn-ea"/>
                  </a:rPr>
                  <a:t>5%</a:t>
                </a:r>
                <a:r>
                  <a:rPr lang="zh-CN" altLang="en-US" dirty="0">
                    <a:latin typeface="+mn-ea"/>
                  </a:rPr>
                  <a:t>，几何因子误差为</a:t>
                </a:r>
                <a:r>
                  <a:rPr lang="en-US" altLang="zh-CN" dirty="0">
                    <a:latin typeface="+mn-ea"/>
                  </a:rPr>
                  <a:t>2%</a:t>
                </a:r>
                <a:r>
                  <a:rPr lang="zh-CN" altLang="en-US" dirty="0">
                    <a:latin typeface="+mn-ea"/>
                  </a:rPr>
                  <a:t>，</a:t>
                </a:r>
                <a:r>
                  <a:rPr lang="en-US" altLang="zh-CN" dirty="0">
                    <a:latin typeface="+mn-ea"/>
                  </a:rPr>
                  <a:t>TCD</a:t>
                </a:r>
                <a:r>
                  <a:rPr lang="zh-CN" altLang="en-US" dirty="0">
                    <a:latin typeface="+mn-ea"/>
                  </a:rPr>
                  <a:t>读出死时间误差约为</a:t>
                </a:r>
                <a:r>
                  <a:rPr lang="en-US" altLang="zh-CN" dirty="0">
                    <a:latin typeface="+mn-ea"/>
                  </a:rPr>
                  <a:t>2.6%······</a:t>
                </a:r>
                <a:r>
                  <a:rPr lang="zh-CN" altLang="en-US" dirty="0">
                    <a:latin typeface="+mn-ea"/>
                  </a:rPr>
                  <a:t>最终得到质子和氦核的总系统误差均为</a:t>
                </a:r>
                <a:r>
                  <a:rPr lang="en-US" altLang="zh-CN" dirty="0">
                    <a:latin typeface="+mn-ea"/>
                  </a:rPr>
                  <a:t>9%</a:t>
                </a:r>
                <a:r>
                  <a:rPr lang="zh-CN" altLang="en-US" dirty="0">
                    <a:latin typeface="+mn-ea"/>
                  </a:rPr>
                  <a:t>。</a:t>
                </a:r>
                <a:endParaRPr lang="en-US" altLang="zh-CN" dirty="0">
                  <a:latin typeface="+mn-ea"/>
                </a:endParaRPr>
              </a:p>
            </p:txBody>
          </p:sp>
        </mc:Choice>
        <mc:Fallback xmlns="">
          <p:sp>
            <p:nvSpPr>
              <p:cNvPr id="4" name="文本框 3">
                <a:extLst>
                  <a:ext uri="{FF2B5EF4-FFF2-40B4-BE49-F238E27FC236}">
                    <a16:creationId xmlns:a16="http://schemas.microsoft.com/office/drawing/2014/main" id="{73004B67-3E7F-4272-86BB-074DF7046393}"/>
                  </a:ext>
                </a:extLst>
              </p:cNvPr>
              <p:cNvSpPr txBox="1">
                <a:spLocks noRot="1" noChangeAspect="1" noMove="1" noResize="1" noEditPoints="1" noAdjustHandles="1" noChangeArrowheads="1" noChangeShapeType="1" noTextEdit="1"/>
              </p:cNvSpPr>
              <p:nvPr/>
            </p:nvSpPr>
            <p:spPr>
              <a:xfrm>
                <a:off x="1221288" y="2022491"/>
                <a:ext cx="10000544" cy="3103029"/>
              </a:xfrm>
              <a:prstGeom prst="rect">
                <a:avLst/>
              </a:prstGeom>
              <a:blipFill>
                <a:blip r:embed="rId2"/>
                <a:stretch>
                  <a:fillRect l="-366" t="-1179" r="-488" b="-21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7957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0FE22A-C8F0-4482-9CBE-3A8C5C775BCC}"/>
              </a:ext>
            </a:extLst>
          </p:cNvPr>
          <p:cNvSpPr>
            <a:spLocks noGrp="1"/>
          </p:cNvSpPr>
          <p:nvPr>
            <p:ph type="title"/>
          </p:nvPr>
        </p:nvSpPr>
        <p:spPr/>
        <p:txBody>
          <a:bodyPr/>
          <a:lstStyle/>
          <a:p>
            <a:r>
              <a:rPr lang="zh-CN" altLang="en-US" dirty="0"/>
              <a:t>总结</a:t>
            </a:r>
          </a:p>
        </p:txBody>
      </p:sp>
      <p:pic>
        <p:nvPicPr>
          <p:cNvPr id="5" name="内容占位符 4">
            <a:extLst>
              <a:ext uri="{FF2B5EF4-FFF2-40B4-BE49-F238E27FC236}">
                <a16:creationId xmlns:a16="http://schemas.microsoft.com/office/drawing/2014/main" id="{CDF16DD4-615C-4911-9087-B6C3A8F60833}"/>
              </a:ext>
            </a:extLst>
          </p:cNvPr>
          <p:cNvPicPr>
            <a:picLocks noGrp="1" noChangeAspect="1"/>
          </p:cNvPicPr>
          <p:nvPr>
            <p:ph idx="1"/>
          </p:nvPr>
        </p:nvPicPr>
        <p:blipFill>
          <a:blip r:embed="rId2"/>
          <a:stretch>
            <a:fillRect/>
          </a:stretch>
        </p:blipFill>
        <p:spPr>
          <a:xfrm>
            <a:off x="1508127" y="1727091"/>
            <a:ext cx="4392022" cy="3403817"/>
          </a:xfrm>
        </p:spPr>
      </p:pic>
      <p:pic>
        <p:nvPicPr>
          <p:cNvPr id="7" name="图片 6">
            <a:extLst>
              <a:ext uri="{FF2B5EF4-FFF2-40B4-BE49-F238E27FC236}">
                <a16:creationId xmlns:a16="http://schemas.microsoft.com/office/drawing/2014/main" id="{952D169E-8A7D-4361-8FE4-5748A1B3827F}"/>
              </a:ext>
            </a:extLst>
          </p:cNvPr>
          <p:cNvPicPr>
            <a:picLocks noChangeAspect="1"/>
          </p:cNvPicPr>
          <p:nvPr/>
        </p:nvPicPr>
        <p:blipFill>
          <a:blip r:embed="rId3"/>
          <a:stretch>
            <a:fillRect/>
          </a:stretch>
        </p:blipFill>
        <p:spPr>
          <a:xfrm>
            <a:off x="6534021" y="1727091"/>
            <a:ext cx="4219574" cy="3347838"/>
          </a:xfrm>
          <a:prstGeom prst="rect">
            <a:avLst/>
          </a:prstGeom>
        </p:spPr>
      </p:pic>
    </p:spTree>
    <p:extLst>
      <p:ext uri="{BB962C8B-B14F-4D97-AF65-F5344CB8AC3E}">
        <p14:creationId xmlns:p14="http://schemas.microsoft.com/office/powerpoint/2010/main" val="85769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2DB559-37ED-46FF-AC45-AA46C5AC3378}"/>
              </a:ext>
            </a:extLst>
          </p:cNvPr>
          <p:cNvSpPr>
            <a:spLocks noGrp="1"/>
          </p:cNvSpPr>
          <p:nvPr>
            <p:ph type="title"/>
          </p:nvPr>
        </p:nvSpPr>
        <p:spPr/>
        <p:txBody>
          <a:bodyPr/>
          <a:lstStyle/>
          <a:p>
            <a:r>
              <a:rPr lang="zh-CN" altLang="en-US" dirty="0"/>
              <a:t>总结</a:t>
            </a:r>
          </a:p>
        </p:txBody>
      </p:sp>
      <p:sp>
        <p:nvSpPr>
          <p:cNvPr id="3" name="内容占位符 2">
            <a:extLst>
              <a:ext uri="{FF2B5EF4-FFF2-40B4-BE49-F238E27FC236}">
                <a16:creationId xmlns:a16="http://schemas.microsoft.com/office/drawing/2014/main" id="{C882189C-BDEE-4135-9F82-AC1601A29867}"/>
              </a:ext>
            </a:extLst>
          </p:cNvPr>
          <p:cNvSpPr>
            <a:spLocks noGrp="1"/>
          </p:cNvSpPr>
          <p:nvPr>
            <p:ph idx="1"/>
          </p:nvPr>
        </p:nvSpPr>
        <p:spPr/>
        <p:txBody>
          <a:bodyPr/>
          <a:lstStyle/>
          <a:p>
            <a:r>
              <a:rPr lang="zh-CN" altLang="en-US" dirty="0"/>
              <a:t>拟合结果</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866D9C1-2FF4-40BA-8DBA-AE8DEEAF8A3F}"/>
                  </a:ext>
                </a:extLst>
              </p:cNvPr>
              <p:cNvSpPr txBox="1"/>
              <p:nvPr/>
            </p:nvSpPr>
            <p:spPr>
              <a:xfrm>
                <a:off x="1221288" y="2022491"/>
                <a:ext cx="10000544" cy="244958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mn-ea"/>
                  </a:rPr>
                  <a:t>质子、氦核的最佳拟合公式为：</a:t>
                </a:r>
                <a14:m>
                  <m:oMath xmlns:m="http://schemas.openxmlformats.org/officeDocument/2006/math">
                    <m:f>
                      <m:fPr>
                        <m:ctrlPr>
                          <a:rPr lang="zh-CN" altLang="zh-CN" sz="1800" b="1" i="1" smtClean="0">
                            <a:effectLst/>
                            <a:latin typeface="Cambria Math" panose="02040503050406030204" pitchFamily="18" charset="0"/>
                          </a:rPr>
                        </m:ctrlPr>
                      </m:fPr>
                      <m:num>
                        <m:r>
                          <a:rPr lang="en-US" altLang="zh-CN" sz="1800" b="1" i="1">
                            <a:effectLst/>
                            <a:latin typeface="Cambria Math" panose="02040503050406030204" pitchFamily="18" charset="0"/>
                            <a:cs typeface="Times New Roman" panose="02020603050405020304" pitchFamily="18" charset="0"/>
                          </a:rPr>
                          <m:t>𝒅</m:t>
                        </m:r>
                        <m:r>
                          <a:rPr lang="en-US" altLang="zh-CN" sz="1800" b="1" i="1">
                            <a:effectLst/>
                            <a:latin typeface="Cambria Math" panose="02040503050406030204" pitchFamily="18" charset="0"/>
                            <a:cs typeface="Times New Roman" panose="02020603050405020304" pitchFamily="18" charset="0"/>
                          </a:rPr>
                          <m:t>∅</m:t>
                        </m:r>
                      </m:num>
                      <m:den>
                        <m:r>
                          <a:rPr lang="en-US" altLang="zh-CN" sz="1800" b="1" i="1">
                            <a:effectLst/>
                            <a:latin typeface="Cambria Math" panose="02040503050406030204" pitchFamily="18" charset="0"/>
                            <a:cs typeface="Times New Roman" panose="02020603050405020304" pitchFamily="18" charset="0"/>
                          </a:rPr>
                          <m:t>𝒅𝑬</m:t>
                        </m:r>
                      </m:den>
                    </m:f>
                    <m:r>
                      <a:rPr lang="en-US" altLang="zh-CN" sz="1800" b="1" i="1">
                        <a:effectLst/>
                        <a:latin typeface="Cambria Math" panose="02040503050406030204" pitchFamily="18" charset="0"/>
                        <a:cs typeface="Times New Roman" panose="02020603050405020304" pitchFamily="18" charset="0"/>
                      </a:rPr>
                      <m:t>=</m:t>
                    </m:r>
                    <m:sSub>
                      <m:sSubPr>
                        <m:ctrlPr>
                          <a:rPr lang="zh-CN" altLang="zh-CN" sz="1800" b="1" i="1">
                            <a:effectLst/>
                            <a:latin typeface="Cambria Math" panose="02040503050406030204" pitchFamily="18" charset="0"/>
                          </a:rPr>
                        </m:ctrlPr>
                      </m:sSubPr>
                      <m:e>
                        <m:r>
                          <a:rPr lang="en-US" altLang="zh-CN" sz="1800" b="1" i="1">
                            <a:effectLst/>
                            <a:latin typeface="Cambria Math" panose="02040503050406030204" pitchFamily="18" charset="0"/>
                            <a:cs typeface="Times New Roman" panose="02020603050405020304" pitchFamily="18" charset="0"/>
                          </a:rPr>
                          <m:t>∅</m:t>
                        </m:r>
                      </m:e>
                      <m:sub>
                        <m:r>
                          <a:rPr lang="en-US" altLang="zh-CN" sz="1800" b="1" i="1">
                            <a:effectLst/>
                            <a:latin typeface="Cambria Math" panose="02040503050406030204" pitchFamily="18" charset="0"/>
                            <a:cs typeface="Times New Roman" panose="02020603050405020304" pitchFamily="18" charset="0"/>
                          </a:rPr>
                          <m:t>𝟎</m:t>
                        </m:r>
                      </m:sub>
                    </m:sSub>
                    <m:sSup>
                      <m:sSupPr>
                        <m:ctrlPr>
                          <a:rPr lang="zh-CN" altLang="zh-CN" sz="1800" b="1" i="1">
                            <a:effectLst/>
                            <a:latin typeface="Cambria Math" panose="02040503050406030204" pitchFamily="18" charset="0"/>
                          </a:rPr>
                        </m:ctrlPr>
                      </m:sSupPr>
                      <m:e>
                        <m:r>
                          <a:rPr lang="en-US" altLang="zh-CN" sz="1800" b="1" i="1">
                            <a:effectLst/>
                            <a:latin typeface="Cambria Math" panose="02040503050406030204" pitchFamily="18" charset="0"/>
                            <a:cs typeface="Times New Roman" panose="02020603050405020304" pitchFamily="18" charset="0"/>
                          </a:rPr>
                          <m:t>𝑬</m:t>
                        </m:r>
                      </m:e>
                      <m:sup>
                        <m:r>
                          <a:rPr lang="en-US" altLang="zh-CN" sz="1800" b="1" i="1">
                            <a:effectLst/>
                            <a:latin typeface="Cambria Math" panose="02040503050406030204" pitchFamily="18" charset="0"/>
                            <a:cs typeface="Times New Roman" panose="02020603050405020304" pitchFamily="18" charset="0"/>
                          </a:rPr>
                          <m:t>−</m:t>
                        </m:r>
                        <m:r>
                          <a:rPr lang="en-US" altLang="zh-CN" sz="1800" b="1" i="1">
                            <a:effectLst/>
                            <a:latin typeface="Cambria Math" panose="02040503050406030204" pitchFamily="18" charset="0"/>
                            <a:cs typeface="Times New Roman" panose="02020603050405020304" pitchFamily="18" charset="0"/>
                          </a:rPr>
                          <m:t>𝜷</m:t>
                        </m:r>
                      </m:sup>
                    </m:sSup>
                  </m:oMath>
                </a14:m>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最佳拟合参数分别是：</a:t>
                </a:r>
                <a:endParaRPr lang="en-US" altLang="zh-CN" dirty="0">
                  <a:latin typeface="+mn-ea"/>
                </a:endParaRPr>
              </a:p>
              <a:p>
                <a:r>
                  <a:rPr lang="en-US" altLang="zh-CN" dirty="0">
                    <a:latin typeface="+mn-ea"/>
                  </a:rPr>
                  <a:t>    </a:t>
                </a:r>
                <a:r>
                  <a:rPr lang="zh-CN" altLang="en-US" dirty="0">
                    <a:latin typeface="+mn-ea"/>
                  </a:rPr>
                  <a:t>质子</a:t>
                </a:r>
                <a:r>
                  <a:rPr lang="en-US" altLang="zh-CN" dirty="0">
                    <a:latin typeface="+mn-ea"/>
                  </a:rPr>
                  <a:t>p</a:t>
                </a:r>
                <a:r>
                  <a:rPr lang="zh-CN" altLang="en-US" dirty="0">
                    <a:latin typeface="+mn-ea"/>
                  </a:rPr>
                  <a:t>：  </a:t>
                </a:r>
                <a:r>
                  <a:rPr lang="zh-CN" altLang="zh-CN" sz="1800" b="1" dirty="0">
                    <a:effectLst/>
                  </a:rPr>
                  <a:t> </a:t>
                </a:r>
                <a14:m>
                  <m:oMath xmlns:m="http://schemas.openxmlformats.org/officeDocument/2006/math">
                    <m:sSub>
                      <m:sSubPr>
                        <m:ctrlPr>
                          <a:rPr lang="zh-CN" altLang="zh-CN" sz="1800" b="1" i="1">
                            <a:effectLst/>
                            <a:latin typeface="Cambria Math" panose="02040503050406030204" pitchFamily="18" charset="0"/>
                          </a:rPr>
                        </m:ctrlPr>
                      </m:sSubPr>
                      <m:e>
                        <m:r>
                          <a:rPr lang="en-US" altLang="zh-CN" sz="1800" b="1" i="1">
                            <a:effectLst/>
                            <a:latin typeface="Cambria Math" panose="02040503050406030204" pitchFamily="18" charset="0"/>
                            <a:cs typeface="Times New Roman" panose="02020603050405020304" pitchFamily="18" charset="0"/>
                          </a:rPr>
                          <m:t>∅</m:t>
                        </m:r>
                      </m:e>
                      <m:sub>
                        <m:r>
                          <a:rPr lang="en-US" altLang="zh-CN" sz="1800" b="1" i="1">
                            <a:effectLst/>
                            <a:latin typeface="Cambria Math" panose="02040503050406030204" pitchFamily="18" charset="0"/>
                            <a:cs typeface="Times New Roman" panose="02020603050405020304" pitchFamily="18" charset="0"/>
                          </a:rPr>
                          <m:t>𝟎</m:t>
                        </m:r>
                      </m:sub>
                    </m:sSub>
                  </m:oMath>
                </a14:m>
                <a:r>
                  <a:rPr lang="en-US" altLang="zh-CN" dirty="0">
                    <a:latin typeface="+mn-ea"/>
                  </a:rPr>
                  <a:t>=</a:t>
                </a:r>
                <a:r>
                  <a:rPr lang="zh-CN" altLang="en-US" dirty="0">
                    <a:latin typeface="+mn-ea"/>
                  </a:rPr>
                  <a:t>（</a:t>
                </a:r>
                <a:r>
                  <a:rPr lang="en-US" altLang="zh-CN" dirty="0">
                    <a:latin typeface="+mn-ea"/>
                  </a:rPr>
                  <a:t>7.8±1.9</a:t>
                </a:r>
                <a:r>
                  <a:rPr lang="zh-CN" altLang="en-US" dirty="0">
                    <a:latin typeface="+mn-ea"/>
                  </a:rPr>
                  <a:t>）</a:t>
                </a:r>
                <a:r>
                  <a:rPr lang="en-US" altLang="zh-CN" dirty="0">
                    <a:latin typeface="+mn-ea"/>
                  </a:rPr>
                  <a:t>×</a:t>
                </a:r>
                <a:r>
                  <a:rPr lang="zh-CN" altLang="zh-CN" b="1" dirty="0"/>
                  <a:t> </a:t>
                </a:r>
                <a14:m>
                  <m:oMath xmlns:m="http://schemas.openxmlformats.org/officeDocument/2006/math">
                    <m:sSup>
                      <m:sSupPr>
                        <m:ctrlPr>
                          <a:rPr lang="zh-CN" altLang="zh-CN" b="1" i="1">
                            <a:latin typeface="Cambria Math" panose="02040503050406030204" pitchFamily="18" charset="0"/>
                          </a:rPr>
                        </m:ctrlPr>
                      </m:sSupPr>
                      <m:e>
                        <m:r>
                          <a:rPr lang="en-US" altLang="zh-CN" b="1" i="1">
                            <a:latin typeface="Cambria Math" panose="02040503050406030204" pitchFamily="18" charset="0"/>
                          </a:rPr>
                          <m:t>𝟏</m:t>
                        </m:r>
                        <m:r>
                          <a:rPr lang="en-US" altLang="zh-CN" b="1" i="1" smtClean="0">
                            <a:latin typeface="Cambria Math" panose="02040503050406030204" pitchFamily="18" charset="0"/>
                          </a:rPr>
                          <m:t>𝟎</m:t>
                        </m:r>
                      </m:e>
                      <m:sup>
                        <m:r>
                          <a:rPr lang="en-US" altLang="zh-CN" b="1" i="1">
                            <a:latin typeface="Cambria Math" panose="02040503050406030204" pitchFamily="18" charset="0"/>
                          </a:rPr>
                          <m:t>𝟑</m:t>
                        </m:r>
                      </m:sup>
                    </m:sSup>
                  </m:oMath>
                </a14:m>
                <a:endParaRPr lang="en-US" altLang="zh-CN" b="1" dirty="0"/>
              </a:p>
              <a:p>
                <a:r>
                  <a:rPr lang="en-US" altLang="zh-CN" dirty="0">
                    <a:latin typeface="+mn-ea"/>
                  </a:rPr>
                  <a:t>                   </a:t>
                </a:r>
                <a14:m>
                  <m:oMath xmlns:m="http://schemas.openxmlformats.org/officeDocument/2006/math">
                    <m:r>
                      <a:rPr lang="en-US" altLang="zh-CN" sz="1800" b="1" i="1" smtClean="0">
                        <a:effectLst/>
                        <a:latin typeface="Cambria Math" panose="02040503050406030204" pitchFamily="18" charset="0"/>
                        <a:ea typeface="等线" panose="02010600030101010101" pitchFamily="2" charset="-122"/>
                        <a:cs typeface="Times New Roman" panose="02020603050405020304" pitchFamily="18" charset="0"/>
                      </a:rPr>
                      <m:t>𝜷</m:t>
                    </m:r>
                  </m:oMath>
                </a14:m>
                <a:r>
                  <a:rPr lang="en-US" altLang="zh-CN" dirty="0">
                    <a:latin typeface="+mn-ea"/>
                  </a:rPr>
                  <a:t> =</a:t>
                </a:r>
                <a:r>
                  <a:rPr lang="zh-CN" altLang="en-US" dirty="0">
                    <a:latin typeface="+mn-ea"/>
                  </a:rPr>
                  <a:t>   </a:t>
                </a:r>
                <a:r>
                  <a:rPr lang="en-US" altLang="zh-CN" dirty="0">
                    <a:latin typeface="+mn-ea"/>
                  </a:rPr>
                  <a:t>2.66±0.02</a:t>
                </a:r>
              </a:p>
              <a:p>
                <a:endParaRPr lang="en-US" altLang="zh-CN" dirty="0">
                  <a:latin typeface="+mn-ea"/>
                </a:endParaRPr>
              </a:p>
              <a:p>
                <a:r>
                  <a:rPr lang="en-US" altLang="zh-CN" dirty="0">
                    <a:latin typeface="+mn-ea"/>
                  </a:rPr>
                  <a:t>    </a:t>
                </a:r>
                <a:r>
                  <a:rPr lang="zh-CN" altLang="en-US" dirty="0">
                    <a:latin typeface="+mn-ea"/>
                  </a:rPr>
                  <a:t>氦核</a:t>
                </a:r>
                <a:r>
                  <a:rPr lang="en-US" altLang="zh-CN" dirty="0">
                    <a:latin typeface="+mn-ea"/>
                  </a:rPr>
                  <a:t>He</a:t>
                </a:r>
                <a:r>
                  <a:rPr lang="zh-CN" altLang="en-US" dirty="0">
                    <a:latin typeface="+mn-ea"/>
                  </a:rPr>
                  <a:t>：</a:t>
                </a:r>
                <a:r>
                  <a:rPr lang="zh-CN" altLang="zh-CN" sz="1800" b="1" dirty="0">
                    <a:effectLst/>
                  </a:rPr>
                  <a:t> </a:t>
                </a:r>
                <a14:m>
                  <m:oMath xmlns:m="http://schemas.openxmlformats.org/officeDocument/2006/math">
                    <m:sSub>
                      <m:sSubPr>
                        <m:ctrlPr>
                          <a:rPr lang="zh-CN" altLang="zh-CN" sz="1800" b="1" i="1">
                            <a:effectLst/>
                            <a:latin typeface="Cambria Math" panose="02040503050406030204" pitchFamily="18" charset="0"/>
                          </a:rPr>
                        </m:ctrlPr>
                      </m:sSubPr>
                      <m:e>
                        <m:r>
                          <a:rPr lang="en-US" altLang="zh-CN" sz="1800" b="1" i="1">
                            <a:effectLst/>
                            <a:latin typeface="Cambria Math" panose="02040503050406030204" pitchFamily="18" charset="0"/>
                            <a:cs typeface="Times New Roman" panose="02020603050405020304" pitchFamily="18" charset="0"/>
                          </a:rPr>
                          <m:t>∅</m:t>
                        </m:r>
                      </m:e>
                      <m:sub>
                        <m:r>
                          <a:rPr lang="en-US" altLang="zh-CN" sz="1800" b="1" i="1">
                            <a:effectLst/>
                            <a:latin typeface="Cambria Math" panose="02040503050406030204" pitchFamily="18" charset="0"/>
                            <a:cs typeface="Times New Roman" panose="02020603050405020304" pitchFamily="18" charset="0"/>
                          </a:rPr>
                          <m:t>𝟎</m:t>
                        </m:r>
                      </m:sub>
                    </m:sSub>
                  </m:oMath>
                </a14:m>
                <a:r>
                  <a:rPr lang="en-US" altLang="zh-CN" dirty="0">
                    <a:latin typeface="+mn-ea"/>
                  </a:rPr>
                  <a:t>=</a:t>
                </a:r>
                <a:r>
                  <a:rPr lang="zh-CN" altLang="en-US" dirty="0">
                    <a:latin typeface="+mn-ea"/>
                  </a:rPr>
                  <a:t>（</a:t>
                </a:r>
                <a:r>
                  <a:rPr lang="en-US" altLang="zh-CN" dirty="0">
                    <a:latin typeface="+mn-ea"/>
                  </a:rPr>
                  <a:t>4.2±0.8</a:t>
                </a:r>
                <a:r>
                  <a:rPr lang="zh-CN" altLang="en-US" dirty="0">
                    <a:latin typeface="+mn-ea"/>
                  </a:rPr>
                  <a:t>）</a:t>
                </a:r>
                <a:r>
                  <a:rPr lang="en-US" altLang="zh-CN" dirty="0">
                    <a:latin typeface="+mn-ea"/>
                  </a:rPr>
                  <a:t>×</a:t>
                </a:r>
                <a:r>
                  <a:rPr lang="zh-CN" altLang="zh-CN" b="1" dirty="0"/>
                  <a:t> </a:t>
                </a:r>
                <a14:m>
                  <m:oMath xmlns:m="http://schemas.openxmlformats.org/officeDocument/2006/math">
                    <m:sSup>
                      <m:sSupPr>
                        <m:ctrlPr>
                          <a:rPr lang="zh-CN" altLang="zh-CN" b="1" i="1">
                            <a:latin typeface="Cambria Math" panose="02040503050406030204" pitchFamily="18" charset="0"/>
                          </a:rPr>
                        </m:ctrlPr>
                      </m:sSupPr>
                      <m:e>
                        <m:r>
                          <a:rPr lang="en-US" altLang="zh-CN" b="1" i="1">
                            <a:latin typeface="Cambria Math" panose="02040503050406030204" pitchFamily="18" charset="0"/>
                          </a:rPr>
                          <m:t>𝟏</m:t>
                        </m:r>
                        <m:r>
                          <a:rPr lang="en-US" altLang="zh-CN" b="1" i="1" smtClean="0">
                            <a:latin typeface="Cambria Math" panose="02040503050406030204" pitchFamily="18" charset="0"/>
                          </a:rPr>
                          <m:t>𝟎</m:t>
                        </m:r>
                      </m:e>
                      <m:sup>
                        <m:r>
                          <a:rPr lang="en-US" altLang="zh-CN" b="1" i="1" smtClean="0">
                            <a:latin typeface="Cambria Math" panose="02040503050406030204" pitchFamily="18" charset="0"/>
                          </a:rPr>
                          <m:t>𝟐</m:t>
                        </m:r>
                      </m:sup>
                    </m:sSup>
                  </m:oMath>
                </a14:m>
                <a:endParaRPr lang="en-US" altLang="zh-CN" dirty="0">
                  <a:latin typeface="+mn-ea"/>
                </a:endParaRPr>
              </a:p>
              <a:p>
                <a:r>
                  <a:rPr lang="en-US" altLang="zh-CN" dirty="0">
                    <a:latin typeface="+mn-ea"/>
                  </a:rPr>
                  <a:t>                   </a:t>
                </a:r>
                <a14:m>
                  <m:oMath xmlns:m="http://schemas.openxmlformats.org/officeDocument/2006/math">
                    <m:r>
                      <a:rPr lang="en-US" altLang="zh-CN" sz="1800" b="1" i="1" smtClean="0">
                        <a:effectLst/>
                        <a:latin typeface="Cambria Math" panose="02040503050406030204" pitchFamily="18" charset="0"/>
                        <a:ea typeface="等线" panose="02010600030101010101" pitchFamily="2" charset="-122"/>
                        <a:cs typeface="Times New Roman" panose="02020603050405020304" pitchFamily="18" charset="0"/>
                      </a:rPr>
                      <m:t>𝜷</m:t>
                    </m:r>
                  </m:oMath>
                </a14:m>
                <a:r>
                  <a:rPr lang="en-US" altLang="zh-CN" dirty="0">
                    <a:latin typeface="+mn-ea"/>
                  </a:rPr>
                  <a:t> =</a:t>
                </a:r>
                <a:r>
                  <a:rPr lang="zh-CN" altLang="en-US" dirty="0">
                    <a:latin typeface="+mn-ea"/>
                  </a:rPr>
                  <a:t>   </a:t>
                </a:r>
                <a:r>
                  <a:rPr lang="en-US" altLang="zh-CN" dirty="0">
                    <a:latin typeface="+mn-ea"/>
                  </a:rPr>
                  <a:t>2.58±0.02</a:t>
                </a:r>
              </a:p>
            </p:txBody>
          </p:sp>
        </mc:Choice>
        <mc:Fallback xmlns="">
          <p:sp>
            <p:nvSpPr>
              <p:cNvPr id="4" name="文本框 3">
                <a:extLst>
                  <a:ext uri="{FF2B5EF4-FFF2-40B4-BE49-F238E27FC236}">
                    <a16:creationId xmlns:a16="http://schemas.microsoft.com/office/drawing/2014/main" id="{2866D9C1-2FF4-40BA-8DBA-AE8DEEAF8A3F}"/>
                  </a:ext>
                </a:extLst>
              </p:cNvPr>
              <p:cNvSpPr txBox="1">
                <a:spLocks noRot="1" noChangeAspect="1" noMove="1" noResize="1" noEditPoints="1" noAdjustHandles="1" noChangeArrowheads="1" noChangeShapeType="1" noTextEdit="1"/>
              </p:cNvSpPr>
              <p:nvPr/>
            </p:nvSpPr>
            <p:spPr>
              <a:xfrm>
                <a:off x="1221288" y="2022491"/>
                <a:ext cx="10000544" cy="2449581"/>
              </a:xfrm>
              <a:prstGeom prst="rect">
                <a:avLst/>
              </a:prstGeom>
              <a:blipFill>
                <a:blip r:embed="rId2"/>
                <a:stretch>
                  <a:fillRect l="-366" b="-298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69944E6-FAEC-41B7-A9EE-993913325533}"/>
              </a:ext>
            </a:extLst>
          </p:cNvPr>
          <p:cNvPicPr>
            <a:picLocks noChangeAspect="1"/>
          </p:cNvPicPr>
          <p:nvPr/>
        </p:nvPicPr>
        <p:blipFill>
          <a:blip r:embed="rId3"/>
          <a:stretch>
            <a:fillRect/>
          </a:stretch>
        </p:blipFill>
        <p:spPr>
          <a:xfrm>
            <a:off x="6471781" y="745574"/>
            <a:ext cx="4579630" cy="4108538"/>
          </a:xfrm>
          <a:prstGeom prst="rect">
            <a:avLst/>
          </a:prstGeom>
        </p:spPr>
      </p:pic>
      <p:sp>
        <p:nvSpPr>
          <p:cNvPr id="7" name="文本框 6">
            <a:extLst>
              <a:ext uri="{FF2B5EF4-FFF2-40B4-BE49-F238E27FC236}">
                <a16:creationId xmlns:a16="http://schemas.microsoft.com/office/drawing/2014/main" id="{D7B79CF7-3D45-4840-A811-CFBB8A78DD08}"/>
              </a:ext>
            </a:extLst>
          </p:cNvPr>
          <p:cNvSpPr txBox="1"/>
          <p:nvPr/>
        </p:nvSpPr>
        <p:spPr>
          <a:xfrm>
            <a:off x="6951945" y="4875427"/>
            <a:ext cx="4696735" cy="923330"/>
          </a:xfrm>
          <a:prstGeom prst="rect">
            <a:avLst/>
          </a:prstGeom>
          <a:noFill/>
        </p:spPr>
        <p:txBody>
          <a:bodyPr wrap="none" rtlCol="0">
            <a:spAutoFit/>
          </a:bodyPr>
          <a:lstStyle/>
          <a:p>
            <a:r>
              <a:rPr lang="en-US" altLang="zh-CN" dirty="0">
                <a:latin typeface="+mn-ea"/>
              </a:rPr>
              <a:t>    CREAM            BESS            CAPRICE98</a:t>
            </a:r>
          </a:p>
          <a:p>
            <a:r>
              <a:rPr lang="en-US" altLang="zh-CN" dirty="0">
                <a:latin typeface="+mn-ea"/>
              </a:rPr>
              <a:t>    AMS                ATIC-2          JACEE</a:t>
            </a:r>
          </a:p>
          <a:p>
            <a:r>
              <a:rPr lang="en-US" altLang="zh-CN" dirty="0">
                <a:latin typeface="+mn-ea"/>
              </a:rPr>
              <a:t>× RUNJOB</a:t>
            </a:r>
            <a:endParaRPr lang="zh-CN" altLang="en-US" dirty="0">
              <a:latin typeface="+mn-ea"/>
            </a:endParaRPr>
          </a:p>
        </p:txBody>
      </p:sp>
      <p:sp>
        <p:nvSpPr>
          <p:cNvPr id="11" name="矩形 10">
            <a:extLst>
              <a:ext uri="{FF2B5EF4-FFF2-40B4-BE49-F238E27FC236}">
                <a16:creationId xmlns:a16="http://schemas.microsoft.com/office/drawing/2014/main" id="{57115904-9721-4E1E-91C8-F98AA6712F3A}"/>
              </a:ext>
            </a:extLst>
          </p:cNvPr>
          <p:cNvSpPr/>
          <p:nvPr/>
        </p:nvSpPr>
        <p:spPr>
          <a:xfrm>
            <a:off x="8671677" y="4993421"/>
            <a:ext cx="102805" cy="103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合并 11">
            <a:extLst>
              <a:ext uri="{FF2B5EF4-FFF2-40B4-BE49-F238E27FC236}">
                <a16:creationId xmlns:a16="http://schemas.microsoft.com/office/drawing/2014/main" id="{06FADE6F-F01D-46C7-A492-01FE2E45044E}"/>
              </a:ext>
            </a:extLst>
          </p:cNvPr>
          <p:cNvSpPr/>
          <p:nvPr/>
        </p:nvSpPr>
        <p:spPr>
          <a:xfrm>
            <a:off x="10042615" y="5001249"/>
            <a:ext cx="102805" cy="103339"/>
          </a:xfrm>
          <a:prstGeom prst="flowChartMer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接点 12">
            <a:extLst>
              <a:ext uri="{FF2B5EF4-FFF2-40B4-BE49-F238E27FC236}">
                <a16:creationId xmlns:a16="http://schemas.microsoft.com/office/drawing/2014/main" id="{0C8F1D77-3592-487E-8177-4D88D125B19D}"/>
              </a:ext>
            </a:extLst>
          </p:cNvPr>
          <p:cNvSpPr/>
          <p:nvPr/>
        </p:nvSpPr>
        <p:spPr>
          <a:xfrm>
            <a:off x="7049556" y="5275419"/>
            <a:ext cx="118998" cy="11899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接点 13">
            <a:extLst>
              <a:ext uri="{FF2B5EF4-FFF2-40B4-BE49-F238E27FC236}">
                <a16:creationId xmlns:a16="http://schemas.microsoft.com/office/drawing/2014/main" id="{44B280AA-8D91-4A3A-AC1D-9D798E9398E4}"/>
              </a:ext>
            </a:extLst>
          </p:cNvPr>
          <p:cNvSpPr/>
          <p:nvPr/>
        </p:nvSpPr>
        <p:spPr>
          <a:xfrm>
            <a:off x="7049556" y="4993421"/>
            <a:ext cx="118998" cy="118997"/>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a:extLst>
              <a:ext uri="{FF2B5EF4-FFF2-40B4-BE49-F238E27FC236}">
                <a16:creationId xmlns:a16="http://schemas.microsoft.com/office/drawing/2014/main" id="{7FD58B3A-9227-4E5E-BF31-12210FEBE8CA}"/>
              </a:ext>
            </a:extLst>
          </p:cNvPr>
          <p:cNvSpPr/>
          <p:nvPr/>
        </p:nvSpPr>
        <p:spPr>
          <a:xfrm>
            <a:off x="8652888" y="5275419"/>
            <a:ext cx="118998" cy="16714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a:extLst>
              <a:ext uri="{FF2B5EF4-FFF2-40B4-BE49-F238E27FC236}">
                <a16:creationId xmlns:a16="http://schemas.microsoft.com/office/drawing/2014/main" id="{3BA727BC-2103-4FF1-B4C0-59BA03D93339}"/>
              </a:ext>
            </a:extLst>
          </p:cNvPr>
          <p:cNvSpPr/>
          <p:nvPr/>
        </p:nvSpPr>
        <p:spPr>
          <a:xfrm>
            <a:off x="10032023" y="5285603"/>
            <a:ext cx="118998" cy="103339"/>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852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lang="zh-CN" altLang="en-US" dirty="0"/>
              <a:t>谢谢观看！</a:t>
            </a:r>
          </a:p>
        </p:txBody>
      </p:sp>
      <p:sp>
        <p:nvSpPr>
          <p:cNvPr id="7" name="副标题 6"/>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24126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1222582" y="2326417"/>
            <a:ext cx="8909843" cy="3129506"/>
          </a:xfrm>
        </p:spPr>
        <p:txBody>
          <a:bodyPr/>
          <a:lstStyle/>
          <a:p>
            <a:r>
              <a:rPr lang="zh-CN" altLang="en-US" dirty="0">
                <a:latin typeface="+mj-ea"/>
                <a:ea typeface="+mj-ea"/>
              </a:rPr>
              <a:t>实验简介</a:t>
            </a:r>
            <a:endParaRPr lang="en-US" altLang="zh-CN" dirty="0">
              <a:latin typeface="+mj-ea"/>
              <a:ea typeface="+mj-ea"/>
            </a:endParaRPr>
          </a:p>
          <a:p>
            <a:r>
              <a:rPr lang="zh-CN" altLang="en-US" dirty="0">
                <a:latin typeface="+mj-ea"/>
                <a:ea typeface="+mj-ea"/>
              </a:rPr>
              <a:t>数据分析</a:t>
            </a:r>
            <a:endParaRPr lang="en-US" altLang="zh-CN" dirty="0">
              <a:latin typeface="+mj-ea"/>
              <a:ea typeface="+mj-ea"/>
            </a:endParaRPr>
          </a:p>
          <a:p>
            <a:endParaRPr lang="en-US" altLang="zh-CN" dirty="0">
              <a:latin typeface="+mj-ea"/>
              <a:ea typeface="+mj-ea"/>
            </a:endParaRPr>
          </a:p>
          <a:p>
            <a:endParaRPr lang="en-US" altLang="zh-CN" dirty="0">
              <a:latin typeface="+mj-ea"/>
              <a:ea typeface="+mj-ea"/>
            </a:endParaRPr>
          </a:p>
          <a:p>
            <a:endParaRPr lang="en-US" altLang="zh-CN" dirty="0">
              <a:latin typeface="+mj-ea"/>
              <a:ea typeface="+mj-ea"/>
            </a:endParaRPr>
          </a:p>
          <a:p>
            <a:r>
              <a:rPr lang="zh-CN" altLang="en-US" dirty="0">
                <a:latin typeface="+mj-ea"/>
                <a:ea typeface="+mj-ea"/>
              </a:rPr>
              <a:t>总结</a:t>
            </a:r>
            <a:endParaRPr lang="en-US" altLang="zh-CN" dirty="0">
              <a:latin typeface="+mj-ea"/>
              <a:ea typeface="+mj-ea"/>
            </a:endParaRPr>
          </a:p>
        </p:txBody>
      </p:sp>
      <p:sp>
        <p:nvSpPr>
          <p:cNvPr id="3" name="标题 2"/>
          <p:cNvSpPr>
            <a:spLocks noGrp="1"/>
          </p:cNvSpPr>
          <p:nvPr>
            <p:ph type="title"/>
          </p:nvPr>
        </p:nvSpPr>
        <p:spPr/>
        <p:txBody>
          <a:bodyPr/>
          <a:lstStyle/>
          <a:p>
            <a:r>
              <a:rPr lang="zh-CN" altLang="en-US" dirty="0"/>
              <a:t>目录</a:t>
            </a:r>
          </a:p>
        </p:txBody>
      </p:sp>
      <p:sp>
        <p:nvSpPr>
          <p:cNvPr id="4" name="文本框 3">
            <a:extLst>
              <a:ext uri="{FF2B5EF4-FFF2-40B4-BE49-F238E27FC236}">
                <a16:creationId xmlns:a16="http://schemas.microsoft.com/office/drawing/2014/main" id="{04BE01C5-2951-49BB-B154-02C3FCDE6B26}"/>
              </a:ext>
            </a:extLst>
          </p:cNvPr>
          <p:cNvSpPr txBox="1"/>
          <p:nvPr/>
        </p:nvSpPr>
        <p:spPr>
          <a:xfrm>
            <a:off x="1612047" y="3302818"/>
            <a:ext cx="1293944" cy="1569660"/>
          </a:xfrm>
          <a:prstGeom prst="rect">
            <a:avLst/>
          </a:prstGeom>
          <a:noFill/>
        </p:spPr>
        <p:txBody>
          <a:bodyPr wrap="none" rtlCol="0">
            <a:spAutoFit/>
          </a:bodyPr>
          <a:lstStyle/>
          <a:p>
            <a:pPr marL="285750" indent="-285750">
              <a:buFont typeface="Arial" panose="020B0604020202020204" pitchFamily="34" charset="0"/>
              <a:buChar char="•"/>
            </a:pPr>
            <a:r>
              <a:rPr lang="zh-CN" altLang="en-US" sz="1600" dirty="0"/>
              <a:t>径迹重建</a:t>
            </a:r>
            <a:endParaRPr lang="en-US" altLang="zh-CN" sz="1600" dirty="0"/>
          </a:p>
          <a:p>
            <a:pPr marL="285750" indent="-285750">
              <a:buFont typeface="Arial" panose="020B0604020202020204" pitchFamily="34" charset="0"/>
              <a:buChar char="•"/>
            </a:pPr>
            <a:r>
              <a:rPr lang="zh-CN" altLang="en-US" sz="1600" dirty="0"/>
              <a:t>电荷测量</a:t>
            </a:r>
            <a:endParaRPr lang="en-US" altLang="zh-CN" sz="1600" dirty="0"/>
          </a:p>
          <a:p>
            <a:pPr marL="285750" indent="-285750">
              <a:buFont typeface="Arial" panose="020B0604020202020204" pitchFamily="34" charset="0"/>
              <a:buChar char="•"/>
            </a:pPr>
            <a:r>
              <a:rPr lang="zh-CN" altLang="en-US" sz="1600" dirty="0"/>
              <a:t>能量测量</a:t>
            </a:r>
            <a:endParaRPr lang="en-US" altLang="zh-CN" sz="1600" dirty="0"/>
          </a:p>
          <a:p>
            <a:pPr marL="285750" indent="-285750">
              <a:buFont typeface="Arial" panose="020B0604020202020204" pitchFamily="34" charset="0"/>
              <a:buChar char="•"/>
            </a:pPr>
            <a:r>
              <a:rPr lang="zh-CN" altLang="en-US" sz="1600" dirty="0"/>
              <a:t>本底校正</a:t>
            </a:r>
            <a:endParaRPr lang="en-US" altLang="zh-CN" sz="1600" dirty="0"/>
          </a:p>
          <a:p>
            <a:pPr marL="285750" indent="-285750">
              <a:buFont typeface="Arial" panose="020B0604020202020204" pitchFamily="34" charset="0"/>
              <a:buChar char="•"/>
            </a:pPr>
            <a:r>
              <a:rPr lang="zh-CN" altLang="en-US" sz="1600" dirty="0"/>
              <a:t>效率计算</a:t>
            </a:r>
            <a:endParaRPr lang="en-US" altLang="zh-CN" sz="1600" dirty="0"/>
          </a:p>
          <a:p>
            <a:pPr marL="285750" indent="-285750">
              <a:buFont typeface="Arial" panose="020B0604020202020204" pitchFamily="34" charset="0"/>
              <a:buChar char="•"/>
            </a:pPr>
            <a:r>
              <a:rPr lang="zh-CN" altLang="en-US" sz="1600" dirty="0"/>
              <a:t>误差计算</a:t>
            </a:r>
            <a:endParaRPr lang="en-US" altLang="zh-CN" sz="1600" dirty="0"/>
          </a:p>
        </p:txBody>
      </p:sp>
    </p:spTree>
    <p:extLst>
      <p:ext uri="{BB962C8B-B14F-4D97-AF65-F5344CB8AC3E}">
        <p14:creationId xmlns:p14="http://schemas.microsoft.com/office/powerpoint/2010/main" val="418529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207D78-7E53-48E0-AC09-48A6BAA06BF1}"/>
              </a:ext>
            </a:extLst>
          </p:cNvPr>
          <p:cNvSpPr>
            <a:spLocks noGrp="1"/>
          </p:cNvSpPr>
          <p:nvPr>
            <p:ph type="title"/>
          </p:nvPr>
        </p:nvSpPr>
        <p:spPr/>
        <p:txBody>
          <a:bodyPr/>
          <a:lstStyle/>
          <a:p>
            <a:r>
              <a:rPr lang="zh-CN" altLang="en-US" dirty="0"/>
              <a:t>实验简介</a:t>
            </a:r>
          </a:p>
        </p:txBody>
      </p:sp>
      <p:pic>
        <p:nvPicPr>
          <p:cNvPr id="1028" name="Picture 4" descr="Missions &amp; Projects - Sciences and Exploration Directorate - 600">
            <a:extLst>
              <a:ext uri="{FF2B5EF4-FFF2-40B4-BE49-F238E27FC236}">
                <a16:creationId xmlns:a16="http://schemas.microsoft.com/office/drawing/2014/main" id="{8089DAB9-8249-4024-B6BC-FA952C9480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1165" y="677381"/>
            <a:ext cx="3982472" cy="26576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smic Ray Energetics And Mass (CREAM)">
            <a:extLst>
              <a:ext uri="{FF2B5EF4-FFF2-40B4-BE49-F238E27FC236}">
                <a16:creationId xmlns:a16="http://schemas.microsoft.com/office/drawing/2014/main" id="{28CCEDBB-7E31-4A8E-BB9F-FF1878D08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436" y="3594061"/>
            <a:ext cx="2407476" cy="241297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B572FD84-8E70-4C93-B141-F6A5630659E9}"/>
              </a:ext>
            </a:extLst>
          </p:cNvPr>
          <p:cNvSpPr txBox="1"/>
          <p:nvPr/>
        </p:nvSpPr>
        <p:spPr>
          <a:xfrm>
            <a:off x="1136107" y="1262326"/>
            <a:ext cx="6097044" cy="2646878"/>
          </a:xfrm>
          <a:prstGeom prst="rect">
            <a:avLst/>
          </a:prstGeom>
          <a:noFill/>
        </p:spPr>
        <p:txBody>
          <a:bodyPr wrap="square">
            <a:spAutoFit/>
          </a:bodyPr>
          <a:lstStyle/>
          <a:p>
            <a:pPr marL="342900" indent="-342900">
              <a:buFont typeface="Arial" panose="020B0604020202020204" pitchFamily="34" charset="0"/>
              <a:buChar char="•"/>
            </a:pPr>
            <a:r>
              <a:rPr lang="en-US" altLang="zh-CN" dirty="0">
                <a:effectLst/>
                <a:latin typeface="+mn-ea"/>
                <a:cs typeface="Times New Roman" panose="02020603050405020304" pitchFamily="18" charset="0"/>
              </a:rPr>
              <a:t>CREAM (The </a:t>
            </a:r>
            <a:r>
              <a:rPr lang="en-US" altLang="zh-CN" b="1" dirty="0">
                <a:effectLst/>
                <a:latin typeface="+mn-ea"/>
                <a:cs typeface="Times New Roman" panose="02020603050405020304" pitchFamily="18" charset="0"/>
              </a:rPr>
              <a:t>C</a:t>
            </a:r>
            <a:r>
              <a:rPr lang="en-US" altLang="zh-CN" dirty="0">
                <a:effectLst/>
                <a:latin typeface="+mn-ea"/>
                <a:cs typeface="Times New Roman" panose="02020603050405020304" pitchFamily="18" charset="0"/>
              </a:rPr>
              <a:t>osmic </a:t>
            </a:r>
            <a:r>
              <a:rPr lang="en-US" altLang="zh-CN" b="1" dirty="0">
                <a:effectLst/>
                <a:latin typeface="+mn-ea"/>
                <a:cs typeface="Times New Roman" panose="02020603050405020304" pitchFamily="18" charset="0"/>
              </a:rPr>
              <a:t>R</a:t>
            </a:r>
            <a:r>
              <a:rPr lang="en-US" altLang="zh-CN" dirty="0">
                <a:effectLst/>
                <a:latin typeface="+mn-ea"/>
                <a:cs typeface="Times New Roman" panose="02020603050405020304" pitchFamily="18" charset="0"/>
              </a:rPr>
              <a:t>ay </a:t>
            </a:r>
            <a:r>
              <a:rPr lang="en-US" altLang="zh-CN" b="1" dirty="0">
                <a:effectLst/>
                <a:latin typeface="+mn-ea"/>
                <a:cs typeface="Times New Roman" panose="02020603050405020304" pitchFamily="18" charset="0"/>
              </a:rPr>
              <a:t>E</a:t>
            </a:r>
            <a:r>
              <a:rPr lang="en-US" altLang="zh-CN" dirty="0">
                <a:effectLst/>
                <a:latin typeface="+mn-ea"/>
                <a:cs typeface="Times New Roman" panose="02020603050405020304" pitchFamily="18" charset="0"/>
              </a:rPr>
              <a:t>nergetics </a:t>
            </a:r>
            <a:r>
              <a:rPr lang="en-US" altLang="zh-CN" b="1" dirty="0">
                <a:effectLst/>
                <a:latin typeface="+mn-ea"/>
                <a:cs typeface="Times New Roman" panose="02020603050405020304" pitchFamily="18" charset="0"/>
              </a:rPr>
              <a:t>A</a:t>
            </a:r>
            <a:r>
              <a:rPr lang="en-US" altLang="zh-CN" dirty="0">
                <a:effectLst/>
                <a:latin typeface="+mn-ea"/>
                <a:cs typeface="Times New Roman" panose="02020603050405020304" pitchFamily="18" charset="0"/>
              </a:rPr>
              <a:t>nd </a:t>
            </a:r>
            <a:r>
              <a:rPr lang="en-US" altLang="zh-CN" b="1" dirty="0">
                <a:effectLst/>
                <a:latin typeface="+mn-ea"/>
                <a:cs typeface="Times New Roman" panose="02020603050405020304" pitchFamily="18" charset="0"/>
              </a:rPr>
              <a:t>M</a:t>
            </a:r>
            <a:r>
              <a:rPr lang="en-US" altLang="zh-CN" dirty="0">
                <a:effectLst/>
                <a:latin typeface="+mn-ea"/>
                <a:cs typeface="Times New Roman" panose="02020603050405020304" pitchFamily="18" charset="0"/>
              </a:rPr>
              <a:t>ass)</a:t>
            </a:r>
          </a:p>
          <a:p>
            <a:pPr marL="342900" indent="-342900">
              <a:buFont typeface="Arial" panose="020B0604020202020204" pitchFamily="34" charset="0"/>
              <a:buChar char="•"/>
            </a:pPr>
            <a:endParaRPr lang="en-US" altLang="zh-CN" dirty="0">
              <a:effectLst/>
              <a:latin typeface="+mn-ea"/>
              <a:cs typeface="Times New Roman" panose="02020603050405020304" pitchFamily="18" charset="0"/>
            </a:endParaRPr>
          </a:p>
          <a:p>
            <a:pPr marL="342900" indent="-342900">
              <a:buFont typeface="Arial" panose="020B0604020202020204" pitchFamily="34" charset="0"/>
              <a:buChar char="•"/>
            </a:pPr>
            <a:r>
              <a:rPr lang="zh-CN" altLang="en-US" dirty="0">
                <a:latin typeface="+mn-ea"/>
                <a:cs typeface="Times New Roman" panose="02020603050405020304" pitchFamily="18" charset="0"/>
              </a:rPr>
              <a:t>该实验是通过发射一系列超长时间飞行的气球到平流层，气球上携带能够测量宇宙线的各种探测器，以此来实现对宇宙线的元素光谱的测量。目标是将对宇宙线能谱的直接测量提高到地面上能观测到的能谱范围，从而为地面的间接测量提供校准。</a:t>
            </a:r>
            <a:endParaRPr lang="en-US" altLang="zh-CN" dirty="0">
              <a:latin typeface="+mn-ea"/>
              <a:cs typeface="Times New Roman" panose="02020603050405020304" pitchFamily="18" charset="0"/>
            </a:endParaRPr>
          </a:p>
          <a:p>
            <a:endParaRPr lang="en-US" altLang="zh-CN" sz="2000" dirty="0">
              <a:effectLst/>
              <a:latin typeface="+mn-ea"/>
              <a:cs typeface="Times New Roman" panose="02020603050405020304" pitchFamily="18" charset="0"/>
            </a:endParaRPr>
          </a:p>
          <a:p>
            <a:pPr marL="342900" indent="-342900">
              <a:buFont typeface="Arial" panose="020B0604020202020204" pitchFamily="34" charset="0"/>
              <a:buChar char="•"/>
            </a:pPr>
            <a:endParaRPr lang="en-US" altLang="zh-CN" sz="2000" dirty="0">
              <a:effectLst/>
              <a:latin typeface="+mn-ea"/>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1E6030F7-5ECC-4003-9FE1-295DFE3FCEE5}"/>
              </a:ext>
            </a:extLst>
          </p:cNvPr>
          <p:cNvGraphicFramePr>
            <a:graphicFrameLocks noGrp="1"/>
          </p:cNvGraphicFramePr>
          <p:nvPr>
            <p:extLst>
              <p:ext uri="{D42A27DB-BD31-4B8C-83A1-F6EECF244321}">
                <p14:modId xmlns:p14="http://schemas.microsoft.com/office/powerpoint/2010/main" val="2756468957"/>
              </p:ext>
            </p:extLst>
          </p:nvPr>
        </p:nvGraphicFramePr>
        <p:xfrm>
          <a:off x="2158187" y="4053787"/>
          <a:ext cx="4080510" cy="1493520"/>
        </p:xfrm>
        <a:graphic>
          <a:graphicData uri="http://schemas.openxmlformats.org/drawingml/2006/table">
            <a:tbl>
              <a:tblPr firstRow="1" firstCol="1" bandRow="1">
                <a:tableStyleId>{5C22544A-7EE6-4342-B048-85BDC9FD1C3A}</a:tableStyleId>
              </a:tblPr>
              <a:tblGrid>
                <a:gridCol w="1316990">
                  <a:extLst>
                    <a:ext uri="{9D8B030D-6E8A-4147-A177-3AD203B41FA5}">
                      <a16:colId xmlns:a16="http://schemas.microsoft.com/office/drawing/2014/main" val="3740829655"/>
                    </a:ext>
                  </a:extLst>
                </a:gridCol>
                <a:gridCol w="1316990">
                  <a:extLst>
                    <a:ext uri="{9D8B030D-6E8A-4147-A177-3AD203B41FA5}">
                      <a16:colId xmlns:a16="http://schemas.microsoft.com/office/drawing/2014/main" val="3882606926"/>
                    </a:ext>
                  </a:extLst>
                </a:gridCol>
                <a:gridCol w="1446530">
                  <a:extLst>
                    <a:ext uri="{9D8B030D-6E8A-4147-A177-3AD203B41FA5}">
                      <a16:colId xmlns:a16="http://schemas.microsoft.com/office/drawing/2014/main" val="1898142256"/>
                    </a:ext>
                  </a:extLst>
                </a:gridCol>
              </a:tblGrid>
              <a:tr h="0">
                <a:tc>
                  <a:txBody>
                    <a:bodyPr/>
                    <a:lstStyle/>
                    <a:p>
                      <a:pPr algn="just"/>
                      <a:r>
                        <a:rPr lang="zh-CN" altLang="en-US" sz="1400" kern="100" dirty="0">
                          <a:effectLst/>
                          <a:latin typeface="等线" panose="02010600030101010101" pitchFamily="2" charset="-122"/>
                          <a:ea typeface="等线" panose="02010600030101010101" pitchFamily="2" charset="-122"/>
                        </a:rPr>
                        <a:t>编号</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altLang="en-US" sz="1400" kern="100" dirty="0">
                          <a:effectLst/>
                          <a:latin typeface="等线" panose="02010600030101010101" pitchFamily="2" charset="-122"/>
                          <a:ea typeface="等线" panose="02010600030101010101" pitchFamily="2" charset="-122"/>
                        </a:rPr>
                        <a:t>发射日期</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altLang="en-US" sz="1400" kern="100" dirty="0">
                          <a:effectLst/>
                          <a:latin typeface="等线" panose="02010600030101010101" pitchFamily="2" charset="-122"/>
                          <a:ea typeface="等线" panose="02010600030101010101" pitchFamily="2" charset="-122"/>
                        </a:rPr>
                        <a:t>飞行时间</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41587020"/>
                  </a:ext>
                </a:extLst>
              </a:tr>
              <a:tr h="0">
                <a:tc>
                  <a:txBody>
                    <a:bodyPr/>
                    <a:lstStyle/>
                    <a:p>
                      <a:pPr algn="just"/>
                      <a:r>
                        <a:rPr lang="en-US" sz="1400" kern="100">
                          <a:effectLst/>
                          <a:latin typeface="等线" panose="02010600030101010101" pitchFamily="2" charset="-122"/>
                          <a:ea typeface="等线" panose="02010600030101010101" pitchFamily="2" charset="-122"/>
                        </a:rPr>
                        <a:t>CREAM </a:t>
                      </a:r>
                      <a:r>
                        <a:rPr lang="zh-CN" sz="1400" kern="100">
                          <a:effectLst/>
                          <a:latin typeface="等线" panose="02010600030101010101" pitchFamily="2" charset="-122"/>
                          <a:ea typeface="等线" panose="02010600030101010101" pitchFamily="2" charset="-122"/>
                        </a:rPr>
                        <a:t>Ⅰ</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a:effectLst/>
                          <a:latin typeface="等线" panose="02010600030101010101" pitchFamily="2" charset="-122"/>
                          <a:ea typeface="等线" panose="02010600030101010101" pitchFamily="2" charset="-122"/>
                        </a:rPr>
                        <a:t>12/2004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a:effectLst/>
                          <a:latin typeface="等线" panose="02010600030101010101" pitchFamily="2" charset="-122"/>
                          <a:ea typeface="等线" panose="02010600030101010101" pitchFamily="2" charset="-122"/>
                        </a:rPr>
                        <a:t>41d 22h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98684328"/>
                  </a:ext>
                </a:extLst>
              </a:tr>
              <a:tr h="0">
                <a:tc>
                  <a:txBody>
                    <a:bodyPr/>
                    <a:lstStyle/>
                    <a:p>
                      <a:pPr algn="just"/>
                      <a:r>
                        <a:rPr lang="en-US" sz="1400" kern="100" dirty="0">
                          <a:effectLst/>
                          <a:latin typeface="等线" panose="02010600030101010101" pitchFamily="2" charset="-122"/>
                          <a:ea typeface="等线" panose="02010600030101010101" pitchFamily="2" charset="-122"/>
                        </a:rPr>
                        <a:t>CREAM </a:t>
                      </a:r>
                      <a:r>
                        <a:rPr lang="zh-CN" sz="1400" kern="100" dirty="0">
                          <a:effectLst/>
                          <a:latin typeface="等线" panose="02010600030101010101" pitchFamily="2" charset="-122"/>
                          <a:ea typeface="等线" panose="02010600030101010101" pitchFamily="2" charset="-122"/>
                        </a:rPr>
                        <a:t>Ⅱ</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dirty="0">
                          <a:effectLst/>
                          <a:latin typeface="等线" panose="02010600030101010101" pitchFamily="2" charset="-122"/>
                          <a:ea typeface="等线" panose="02010600030101010101" pitchFamily="2" charset="-122"/>
                        </a:rPr>
                        <a:t>12/2005</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dirty="0">
                          <a:effectLst/>
                          <a:latin typeface="等线" panose="02010600030101010101" pitchFamily="2" charset="-122"/>
                          <a:ea typeface="等线" panose="02010600030101010101" pitchFamily="2" charset="-122"/>
                        </a:rPr>
                        <a:t>28d 9h 52m</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08346156"/>
                  </a:ext>
                </a:extLst>
              </a:tr>
              <a:tr h="0">
                <a:tc>
                  <a:txBody>
                    <a:bodyPr/>
                    <a:lstStyle/>
                    <a:p>
                      <a:pPr algn="just"/>
                      <a:r>
                        <a:rPr lang="en-US" sz="1400" kern="100">
                          <a:effectLst/>
                          <a:latin typeface="等线" panose="02010600030101010101" pitchFamily="2" charset="-122"/>
                          <a:ea typeface="等线" panose="02010600030101010101" pitchFamily="2" charset="-122"/>
                        </a:rPr>
                        <a:t>CREAM </a:t>
                      </a:r>
                      <a:r>
                        <a:rPr lang="zh-CN" sz="1400" kern="100">
                          <a:effectLst/>
                          <a:latin typeface="等线" panose="02010600030101010101" pitchFamily="2" charset="-122"/>
                          <a:ea typeface="等线" panose="02010600030101010101" pitchFamily="2" charset="-122"/>
                        </a:rPr>
                        <a:t>Ⅲ</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dirty="0">
                          <a:effectLst/>
                          <a:latin typeface="等线" panose="02010600030101010101" pitchFamily="2" charset="-122"/>
                          <a:ea typeface="等线" panose="02010600030101010101" pitchFamily="2" charset="-122"/>
                        </a:rPr>
                        <a:t>12/2007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dirty="0">
                          <a:effectLst/>
                          <a:latin typeface="等线" panose="02010600030101010101" pitchFamily="2" charset="-122"/>
                          <a:ea typeface="等线" panose="02010600030101010101" pitchFamily="2" charset="-122"/>
                        </a:rPr>
                        <a:t>28d 21h 53m</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43201990"/>
                  </a:ext>
                </a:extLst>
              </a:tr>
              <a:tr h="0">
                <a:tc>
                  <a:txBody>
                    <a:bodyPr/>
                    <a:lstStyle/>
                    <a:p>
                      <a:pPr algn="just"/>
                      <a:r>
                        <a:rPr lang="en-US" sz="1400" kern="100">
                          <a:effectLst/>
                          <a:latin typeface="等线" panose="02010600030101010101" pitchFamily="2" charset="-122"/>
                          <a:ea typeface="等线" panose="02010600030101010101" pitchFamily="2" charset="-122"/>
                        </a:rPr>
                        <a:t>CREAM </a:t>
                      </a:r>
                      <a:r>
                        <a:rPr lang="zh-CN" sz="1400" kern="100">
                          <a:effectLst/>
                          <a:latin typeface="等线" panose="02010600030101010101" pitchFamily="2" charset="-122"/>
                          <a:ea typeface="等线" panose="02010600030101010101" pitchFamily="2" charset="-122"/>
                        </a:rPr>
                        <a:t>Ⅳ</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a:effectLst/>
                          <a:latin typeface="等线" panose="02010600030101010101" pitchFamily="2" charset="-122"/>
                          <a:ea typeface="等线" panose="02010600030101010101" pitchFamily="2" charset="-122"/>
                        </a:rPr>
                        <a:t>12/2008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dirty="0">
                          <a:effectLst/>
                          <a:latin typeface="等线" panose="02010600030101010101" pitchFamily="2" charset="-122"/>
                          <a:ea typeface="等线" panose="02010600030101010101" pitchFamily="2" charset="-122"/>
                        </a:rPr>
                        <a:t>19d 13h</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39884065"/>
                  </a:ext>
                </a:extLst>
              </a:tr>
              <a:tr h="0">
                <a:tc>
                  <a:txBody>
                    <a:bodyPr/>
                    <a:lstStyle/>
                    <a:p>
                      <a:pPr algn="just"/>
                      <a:r>
                        <a:rPr lang="en-US" sz="1400" kern="100">
                          <a:effectLst/>
                          <a:latin typeface="等线" panose="02010600030101010101" pitchFamily="2" charset="-122"/>
                          <a:ea typeface="等线" panose="02010600030101010101" pitchFamily="2" charset="-122"/>
                        </a:rPr>
                        <a:t>CREAM </a:t>
                      </a:r>
                      <a:r>
                        <a:rPr lang="zh-CN" sz="1400" kern="100">
                          <a:effectLst/>
                          <a:latin typeface="等线" panose="02010600030101010101" pitchFamily="2" charset="-122"/>
                          <a:ea typeface="等线" panose="02010600030101010101" pitchFamily="2" charset="-122"/>
                        </a:rPr>
                        <a:t>Ⅴ</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a:effectLst/>
                          <a:latin typeface="等线" panose="02010600030101010101" pitchFamily="2" charset="-122"/>
                          <a:ea typeface="等线" panose="02010600030101010101" pitchFamily="2" charset="-122"/>
                        </a:rPr>
                        <a:t>12/2009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a:effectLst/>
                          <a:latin typeface="等线" panose="02010600030101010101" pitchFamily="2" charset="-122"/>
                          <a:ea typeface="等线" panose="02010600030101010101" pitchFamily="2" charset="-122"/>
                        </a:rPr>
                        <a:t>37d</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66880302"/>
                  </a:ext>
                </a:extLst>
              </a:tr>
              <a:tr h="0">
                <a:tc>
                  <a:txBody>
                    <a:bodyPr/>
                    <a:lstStyle/>
                    <a:p>
                      <a:pPr algn="just"/>
                      <a:r>
                        <a:rPr lang="en-US" sz="1400" kern="100">
                          <a:effectLst/>
                          <a:latin typeface="等线" panose="02010600030101010101" pitchFamily="2" charset="-122"/>
                          <a:ea typeface="等线" panose="02010600030101010101" pitchFamily="2" charset="-122"/>
                        </a:rPr>
                        <a:t>CREAM </a:t>
                      </a:r>
                      <a:r>
                        <a:rPr lang="zh-CN" sz="1400" kern="100">
                          <a:effectLst/>
                          <a:latin typeface="等线" panose="02010600030101010101" pitchFamily="2" charset="-122"/>
                          <a:ea typeface="等线" panose="02010600030101010101" pitchFamily="2" charset="-122"/>
                        </a:rPr>
                        <a:t>Ⅵ</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a:effectLst/>
                          <a:latin typeface="等线" panose="02010600030101010101" pitchFamily="2" charset="-122"/>
                          <a:ea typeface="等线" panose="02010600030101010101" pitchFamily="2" charset="-122"/>
                        </a:rPr>
                        <a:t>12/2010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400" kern="100" dirty="0">
                          <a:effectLst/>
                          <a:latin typeface="等线" panose="02010600030101010101" pitchFamily="2" charset="-122"/>
                          <a:ea typeface="等线" panose="02010600030101010101" pitchFamily="2" charset="-122"/>
                        </a:rPr>
                        <a:t>5d 16h 28m</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0256614"/>
                  </a:ext>
                </a:extLst>
              </a:tr>
            </a:tbl>
          </a:graphicData>
        </a:graphic>
      </p:graphicFrame>
    </p:spTree>
    <p:extLst>
      <p:ext uri="{BB962C8B-B14F-4D97-AF65-F5344CB8AC3E}">
        <p14:creationId xmlns:p14="http://schemas.microsoft.com/office/powerpoint/2010/main" val="286230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3BEE8B-8D9C-4752-AE27-10AC3F245EEB}"/>
              </a:ext>
            </a:extLst>
          </p:cNvPr>
          <p:cNvSpPr>
            <a:spLocks noGrp="1"/>
          </p:cNvSpPr>
          <p:nvPr>
            <p:ph type="title"/>
          </p:nvPr>
        </p:nvSpPr>
        <p:spPr/>
        <p:txBody>
          <a:bodyPr/>
          <a:lstStyle/>
          <a:p>
            <a:r>
              <a:rPr lang="zh-CN" altLang="en-US" dirty="0"/>
              <a:t>实验简介</a:t>
            </a:r>
          </a:p>
        </p:txBody>
      </p:sp>
      <p:sp>
        <p:nvSpPr>
          <p:cNvPr id="3" name="内容占位符 2">
            <a:extLst>
              <a:ext uri="{FF2B5EF4-FFF2-40B4-BE49-F238E27FC236}">
                <a16:creationId xmlns:a16="http://schemas.microsoft.com/office/drawing/2014/main" id="{B07174DD-5E3B-40C3-8F0A-93DFA89D9D3E}"/>
              </a:ext>
            </a:extLst>
          </p:cNvPr>
          <p:cNvSpPr>
            <a:spLocks noGrp="1"/>
          </p:cNvSpPr>
          <p:nvPr>
            <p:ph idx="1"/>
          </p:nvPr>
        </p:nvSpPr>
        <p:spPr>
          <a:xfrm>
            <a:off x="970168" y="1262327"/>
            <a:ext cx="5125832" cy="4672396"/>
          </a:xfrm>
        </p:spPr>
        <p:txBody>
          <a:bodyPr>
            <a:normAutofit/>
          </a:bodyPr>
          <a:lstStyle/>
          <a:p>
            <a:r>
              <a:rPr lang="en-US" altLang="zh-CN" sz="1800" dirty="0">
                <a:latin typeface="+mn-ea"/>
              </a:rPr>
              <a:t>CREAM</a:t>
            </a:r>
            <a:r>
              <a:rPr lang="zh-CN" altLang="en-US" sz="1800" dirty="0">
                <a:latin typeface="+mn-ea"/>
              </a:rPr>
              <a:t>携带的探测系统对质子和氦的有效几何因子比以往的任何实验都要大，是有史以来最复杂的气球实验仪器之一。</a:t>
            </a:r>
            <a:endParaRPr lang="en-US" altLang="zh-CN" sz="1800" dirty="0">
              <a:latin typeface="+mn-ea"/>
            </a:endParaRPr>
          </a:p>
          <a:p>
            <a:endParaRPr lang="en-US" altLang="zh-CN" sz="1800" dirty="0">
              <a:latin typeface="+mn-ea"/>
            </a:endParaRPr>
          </a:p>
          <a:p>
            <a:pPr marL="0" indent="0">
              <a:buNone/>
            </a:pPr>
            <a:endParaRPr lang="en-US" altLang="zh-CN" sz="1800" dirty="0">
              <a:latin typeface="+mn-ea"/>
            </a:endParaRPr>
          </a:p>
          <a:p>
            <a:endParaRPr lang="en-US" altLang="zh-CN" sz="1800" dirty="0">
              <a:latin typeface="+mn-ea"/>
            </a:endParaRPr>
          </a:p>
          <a:p>
            <a:r>
              <a:rPr lang="zh-CN" altLang="en-US" sz="1800" dirty="0">
                <a:latin typeface="+mn-ea"/>
              </a:rPr>
              <a:t>探测系统组成有：定时闪烁体探测器</a:t>
            </a:r>
            <a:r>
              <a:rPr lang="en-US" altLang="zh-CN" sz="1800" dirty="0">
                <a:latin typeface="+mn-ea"/>
              </a:rPr>
              <a:t>(TCD)</a:t>
            </a:r>
            <a:r>
              <a:rPr lang="zh-CN" altLang="en-US" sz="1800" dirty="0">
                <a:latin typeface="+mn-ea"/>
              </a:rPr>
              <a:t>、穿越辐射探测器</a:t>
            </a:r>
            <a:r>
              <a:rPr lang="en-US" altLang="zh-CN" sz="1800" dirty="0">
                <a:latin typeface="+mn-ea"/>
              </a:rPr>
              <a:t>(TRD)</a:t>
            </a:r>
            <a:r>
              <a:rPr lang="zh-CN" altLang="en-US" sz="1800" dirty="0">
                <a:latin typeface="+mn-ea"/>
              </a:rPr>
              <a:t>、切伦科夫探测器</a:t>
            </a:r>
            <a:r>
              <a:rPr lang="en-US" altLang="zh-CN" sz="1800" dirty="0">
                <a:latin typeface="+mn-ea"/>
              </a:rPr>
              <a:t>(CD)</a:t>
            </a:r>
            <a:r>
              <a:rPr lang="zh-CN" altLang="en-US" sz="1800" dirty="0">
                <a:latin typeface="+mn-ea"/>
              </a:rPr>
              <a:t>、硅电荷探测器</a:t>
            </a:r>
            <a:r>
              <a:rPr lang="en-US" altLang="zh-CN" sz="1800" dirty="0">
                <a:latin typeface="+mn-ea"/>
              </a:rPr>
              <a:t>(SCD)</a:t>
            </a:r>
            <a:r>
              <a:rPr lang="zh-CN" altLang="en-US" sz="1800" dirty="0">
                <a:latin typeface="+mn-ea"/>
              </a:rPr>
              <a:t>、碳靶</a:t>
            </a:r>
            <a:r>
              <a:rPr lang="en-US" altLang="zh-CN" sz="1800" dirty="0">
                <a:latin typeface="+mn-ea"/>
              </a:rPr>
              <a:t>(Targets)</a:t>
            </a:r>
            <a:r>
              <a:rPr lang="zh-CN" altLang="en-US" sz="1800" dirty="0">
                <a:latin typeface="+mn-ea"/>
              </a:rPr>
              <a:t>、量能器</a:t>
            </a:r>
            <a:r>
              <a:rPr lang="en-US" altLang="zh-CN" sz="1800" dirty="0">
                <a:latin typeface="+mn-ea"/>
              </a:rPr>
              <a:t>(Calorimeter)</a:t>
            </a:r>
            <a:r>
              <a:rPr lang="zh-CN" altLang="en-US" sz="1800" dirty="0">
                <a:latin typeface="+mn-ea"/>
              </a:rPr>
              <a:t>。</a:t>
            </a:r>
            <a:endParaRPr lang="en-US" altLang="zh-CN" sz="1800" dirty="0">
              <a:latin typeface="+mn-ea"/>
            </a:endParaRPr>
          </a:p>
          <a:p>
            <a:endParaRPr lang="en-US" altLang="zh-CN" sz="1800" dirty="0">
              <a:latin typeface="+mn-ea"/>
            </a:endParaRPr>
          </a:p>
        </p:txBody>
      </p:sp>
      <p:pic>
        <p:nvPicPr>
          <p:cNvPr id="6" name="图片 5">
            <a:extLst>
              <a:ext uri="{FF2B5EF4-FFF2-40B4-BE49-F238E27FC236}">
                <a16:creationId xmlns:a16="http://schemas.microsoft.com/office/drawing/2014/main" id="{0C44A063-1990-404F-A809-BC757AA6DFEA}"/>
              </a:ext>
            </a:extLst>
          </p:cNvPr>
          <p:cNvPicPr>
            <a:picLocks noChangeAspect="1"/>
          </p:cNvPicPr>
          <p:nvPr/>
        </p:nvPicPr>
        <p:blipFill>
          <a:blip r:embed="rId2"/>
          <a:stretch>
            <a:fillRect/>
          </a:stretch>
        </p:blipFill>
        <p:spPr>
          <a:xfrm>
            <a:off x="6677762" y="1262326"/>
            <a:ext cx="3861795" cy="3621000"/>
          </a:xfrm>
          <a:prstGeom prst="rect">
            <a:avLst/>
          </a:prstGeom>
        </p:spPr>
      </p:pic>
    </p:spTree>
    <p:extLst>
      <p:ext uri="{BB962C8B-B14F-4D97-AF65-F5344CB8AC3E}">
        <p14:creationId xmlns:p14="http://schemas.microsoft.com/office/powerpoint/2010/main" val="216215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97C64C-B44A-4E4C-B321-C61FD698483F}"/>
              </a:ext>
            </a:extLst>
          </p:cNvPr>
          <p:cNvSpPr>
            <a:spLocks noGrp="1"/>
          </p:cNvSpPr>
          <p:nvPr>
            <p:ph type="title"/>
          </p:nvPr>
        </p:nvSpPr>
        <p:spPr/>
        <p:txBody>
          <a:bodyPr/>
          <a:lstStyle/>
          <a:p>
            <a:r>
              <a:rPr lang="zh-CN" altLang="en-US" dirty="0"/>
              <a:t>数据分析</a:t>
            </a:r>
          </a:p>
        </p:txBody>
      </p:sp>
      <p:sp>
        <p:nvSpPr>
          <p:cNvPr id="3" name="内容占位符 2">
            <a:extLst>
              <a:ext uri="{FF2B5EF4-FFF2-40B4-BE49-F238E27FC236}">
                <a16:creationId xmlns:a16="http://schemas.microsoft.com/office/drawing/2014/main" id="{E354B161-4887-45EA-B469-E0E8C22EC1F3}"/>
              </a:ext>
            </a:extLst>
          </p:cNvPr>
          <p:cNvSpPr>
            <a:spLocks noGrp="1"/>
          </p:cNvSpPr>
          <p:nvPr>
            <p:ph idx="1"/>
          </p:nvPr>
        </p:nvSpPr>
        <p:spPr>
          <a:xfrm>
            <a:off x="970168" y="1283642"/>
            <a:ext cx="8800133" cy="501318"/>
          </a:xfrm>
        </p:spPr>
        <p:txBody>
          <a:bodyPr/>
          <a:lstStyle/>
          <a:p>
            <a:r>
              <a:rPr lang="zh-CN" altLang="en-US" dirty="0"/>
              <a:t>径迹重建</a:t>
            </a:r>
          </a:p>
        </p:txBody>
      </p:sp>
      <p:sp>
        <p:nvSpPr>
          <p:cNvPr id="4" name="文本框 3">
            <a:extLst>
              <a:ext uri="{FF2B5EF4-FFF2-40B4-BE49-F238E27FC236}">
                <a16:creationId xmlns:a16="http://schemas.microsoft.com/office/drawing/2014/main" id="{52B1A536-5EF3-4774-B017-78C1DFC4EDF7}"/>
              </a:ext>
            </a:extLst>
          </p:cNvPr>
          <p:cNvSpPr txBox="1"/>
          <p:nvPr/>
        </p:nvSpPr>
        <p:spPr>
          <a:xfrm>
            <a:off x="1221288" y="2022491"/>
            <a:ext cx="8552341" cy="2031325"/>
          </a:xfrm>
          <a:prstGeom prst="rect">
            <a:avLst/>
          </a:prstGeom>
          <a:noFill/>
        </p:spPr>
        <p:txBody>
          <a:bodyPr wrap="none" rtlCol="0">
            <a:spAutoFit/>
          </a:bodyPr>
          <a:lstStyle/>
          <a:p>
            <a:pPr marL="285750" indent="-285750">
              <a:buFont typeface="Arial" panose="020B0604020202020204" pitchFamily="34" charset="0"/>
              <a:buChar char="•"/>
            </a:pPr>
            <a:r>
              <a:rPr lang="zh-CN" altLang="en-US" dirty="0">
                <a:latin typeface="+mn-ea"/>
              </a:rPr>
              <a:t>利用能量沉积最高的条带和两侧相邻的条带来确定每层中能量沉积最高的位置；</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通过</a:t>
            </a:r>
            <a:r>
              <a:rPr lang="en-US" altLang="zh-CN" dirty="0">
                <a:latin typeface="+mn-ea"/>
              </a:rPr>
              <a:t>XZ</a:t>
            </a:r>
            <a:r>
              <a:rPr lang="zh-CN" altLang="en-US" dirty="0">
                <a:latin typeface="+mn-ea"/>
              </a:rPr>
              <a:t>和</a:t>
            </a:r>
            <a:r>
              <a:rPr lang="en-US" altLang="zh-CN" dirty="0">
                <a:latin typeface="+mn-ea"/>
              </a:rPr>
              <a:t>YZ</a:t>
            </a:r>
            <a:r>
              <a:rPr lang="zh-CN" altLang="en-US" dirty="0">
                <a:latin typeface="+mn-ea"/>
              </a:rPr>
              <a:t>平面的这些命中位置的组合，利用最小二乘法重建径迹；</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不沿直线的命中被排除，没有与碳靶相互作用的粒子也会被移除；</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重建的轨迹需要穿越</a:t>
            </a:r>
            <a:r>
              <a:rPr lang="en-US" altLang="zh-CN" dirty="0">
                <a:latin typeface="+mn-ea"/>
              </a:rPr>
              <a:t>SCD</a:t>
            </a:r>
            <a:r>
              <a:rPr lang="zh-CN" altLang="en-US" dirty="0">
                <a:latin typeface="+mn-ea"/>
              </a:rPr>
              <a:t>区域和量能器区域的底部。</a:t>
            </a:r>
          </a:p>
        </p:txBody>
      </p:sp>
    </p:spTree>
    <p:extLst>
      <p:ext uri="{BB962C8B-B14F-4D97-AF65-F5344CB8AC3E}">
        <p14:creationId xmlns:p14="http://schemas.microsoft.com/office/powerpoint/2010/main" val="221834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D8A826-A2B8-4A98-A090-F1BEFAC0D8F5}"/>
              </a:ext>
            </a:extLst>
          </p:cNvPr>
          <p:cNvSpPr>
            <a:spLocks noGrp="1"/>
          </p:cNvSpPr>
          <p:nvPr>
            <p:ph type="title"/>
          </p:nvPr>
        </p:nvSpPr>
        <p:spPr/>
        <p:txBody>
          <a:bodyPr/>
          <a:lstStyle/>
          <a:p>
            <a:r>
              <a:rPr lang="zh-CN" altLang="en-US" dirty="0"/>
              <a:t>数据分析</a:t>
            </a:r>
          </a:p>
        </p:txBody>
      </p:sp>
      <p:sp>
        <p:nvSpPr>
          <p:cNvPr id="3" name="内容占位符 2">
            <a:extLst>
              <a:ext uri="{FF2B5EF4-FFF2-40B4-BE49-F238E27FC236}">
                <a16:creationId xmlns:a16="http://schemas.microsoft.com/office/drawing/2014/main" id="{A22B9AE3-AB30-48C5-B032-AA38B6ABF2FA}"/>
              </a:ext>
            </a:extLst>
          </p:cNvPr>
          <p:cNvSpPr>
            <a:spLocks noGrp="1"/>
          </p:cNvSpPr>
          <p:nvPr>
            <p:ph idx="1"/>
          </p:nvPr>
        </p:nvSpPr>
        <p:spPr/>
        <p:txBody>
          <a:bodyPr/>
          <a:lstStyle/>
          <a:p>
            <a:r>
              <a:rPr lang="zh-CN" altLang="en-US" dirty="0"/>
              <a:t>电荷测量</a:t>
            </a:r>
          </a:p>
        </p:txBody>
      </p:sp>
      <p:sp>
        <p:nvSpPr>
          <p:cNvPr id="4" name="文本框 3">
            <a:extLst>
              <a:ext uri="{FF2B5EF4-FFF2-40B4-BE49-F238E27FC236}">
                <a16:creationId xmlns:a16="http://schemas.microsoft.com/office/drawing/2014/main" id="{A5C7E1EF-B032-41AD-A7BE-E96F04EF246D}"/>
              </a:ext>
            </a:extLst>
          </p:cNvPr>
          <p:cNvSpPr txBox="1"/>
          <p:nvPr/>
        </p:nvSpPr>
        <p:spPr>
          <a:xfrm>
            <a:off x="1221286" y="2022491"/>
            <a:ext cx="5642977" cy="341632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mn-ea"/>
              </a:rPr>
              <a:t>根据确定的径迹在</a:t>
            </a:r>
            <a:r>
              <a:rPr lang="en-US" altLang="zh-CN" dirty="0">
                <a:latin typeface="+mn-ea"/>
              </a:rPr>
              <a:t>SCD</a:t>
            </a:r>
            <a:r>
              <a:rPr lang="zh-CN" altLang="en-US" dirty="0">
                <a:latin typeface="+mn-ea"/>
              </a:rPr>
              <a:t>中找到一个约</a:t>
            </a:r>
            <a:r>
              <a:rPr lang="en-US" altLang="zh-CN" dirty="0">
                <a:latin typeface="+mn-ea"/>
              </a:rPr>
              <a:t>10cm × 10cm</a:t>
            </a:r>
            <a:r>
              <a:rPr lang="zh-CN" altLang="en-US" dirty="0">
                <a:latin typeface="+mn-ea"/>
              </a:rPr>
              <a:t>的像素区域，这些区域经过优化，保持</a:t>
            </a:r>
            <a:r>
              <a:rPr lang="en-US" altLang="zh-CN" dirty="0">
                <a:latin typeface="+mn-ea"/>
              </a:rPr>
              <a:t>99%</a:t>
            </a:r>
            <a:r>
              <a:rPr lang="zh-CN" altLang="en-US" dirty="0">
                <a:latin typeface="+mn-ea"/>
              </a:rPr>
              <a:t>的电荷识别效率。</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然后根据粒子路径长度对该区域中的最高像素信号进行校正，该信号反映了</a:t>
            </a:r>
            <a:r>
              <a:rPr lang="en-US" altLang="zh-CN" dirty="0">
                <a:latin typeface="+mn-ea"/>
              </a:rPr>
              <a:t>SCD</a:t>
            </a:r>
            <a:r>
              <a:rPr lang="zh-CN" altLang="en-US" dirty="0">
                <a:latin typeface="+mn-ea"/>
              </a:rPr>
              <a:t>中入射粒子每单位路径长度的电离能损失</a:t>
            </a:r>
            <a:r>
              <a:rPr lang="en-US" altLang="zh-CN" dirty="0">
                <a:latin typeface="+mn-ea"/>
              </a:rPr>
              <a:t>(dE/dx)</a:t>
            </a:r>
            <a:r>
              <a:rPr lang="zh-CN" altLang="en-US" dirty="0">
                <a:latin typeface="+mn-ea"/>
              </a:rPr>
              <a:t>，而能量损失与</a:t>
            </a:r>
            <a:r>
              <a:rPr lang="en-US" altLang="zh-CN" dirty="0">
                <a:latin typeface="+mn-ea"/>
              </a:rPr>
              <a:t>Z</a:t>
            </a:r>
            <a:r>
              <a:rPr lang="zh-CN" altLang="en-US" dirty="0">
                <a:latin typeface="+mn-ea"/>
              </a:rPr>
              <a:t>平方成正比，由此可反推出粒子电荷。得到的电荷信号分布如右图。</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选择</a:t>
            </a:r>
            <a:r>
              <a:rPr lang="en-US" altLang="zh-CN" dirty="0">
                <a:latin typeface="+mn-ea"/>
              </a:rPr>
              <a:t>Z &lt; 1.7</a:t>
            </a:r>
            <a:r>
              <a:rPr lang="zh-CN" altLang="en-US" dirty="0">
                <a:latin typeface="+mn-ea"/>
              </a:rPr>
              <a:t>的事件作为质子，而选择</a:t>
            </a:r>
            <a:r>
              <a:rPr lang="en-US" altLang="zh-CN" dirty="0">
                <a:latin typeface="+mn-ea"/>
              </a:rPr>
              <a:t>1.7 &lt; Z &lt; 2.7</a:t>
            </a:r>
            <a:r>
              <a:rPr lang="zh-CN" altLang="en-US" dirty="0">
                <a:latin typeface="+mn-ea"/>
              </a:rPr>
              <a:t>为氦核。</a:t>
            </a:r>
          </a:p>
        </p:txBody>
      </p:sp>
      <p:pic>
        <p:nvPicPr>
          <p:cNvPr id="6" name="图片 5">
            <a:extLst>
              <a:ext uri="{FF2B5EF4-FFF2-40B4-BE49-F238E27FC236}">
                <a16:creationId xmlns:a16="http://schemas.microsoft.com/office/drawing/2014/main" id="{88084BB5-2471-4092-99A5-D3BDDE3463BF}"/>
              </a:ext>
            </a:extLst>
          </p:cNvPr>
          <p:cNvPicPr>
            <a:picLocks noChangeAspect="1"/>
          </p:cNvPicPr>
          <p:nvPr/>
        </p:nvPicPr>
        <p:blipFill>
          <a:blip r:embed="rId2"/>
          <a:stretch>
            <a:fillRect/>
          </a:stretch>
        </p:blipFill>
        <p:spPr>
          <a:xfrm>
            <a:off x="6935048" y="985621"/>
            <a:ext cx="4479211" cy="4949101"/>
          </a:xfrm>
          <a:prstGeom prst="rect">
            <a:avLst/>
          </a:prstGeom>
        </p:spPr>
      </p:pic>
    </p:spTree>
    <p:extLst>
      <p:ext uri="{BB962C8B-B14F-4D97-AF65-F5344CB8AC3E}">
        <p14:creationId xmlns:p14="http://schemas.microsoft.com/office/powerpoint/2010/main" val="154017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D1922-34CD-43B2-B517-AC09C260C205}"/>
              </a:ext>
            </a:extLst>
          </p:cNvPr>
          <p:cNvSpPr>
            <a:spLocks noGrp="1"/>
          </p:cNvSpPr>
          <p:nvPr>
            <p:ph type="title"/>
          </p:nvPr>
        </p:nvSpPr>
        <p:spPr/>
        <p:txBody>
          <a:bodyPr/>
          <a:lstStyle/>
          <a:p>
            <a:r>
              <a:rPr lang="zh-CN" altLang="en-US" dirty="0"/>
              <a:t>数据分析</a:t>
            </a:r>
          </a:p>
        </p:txBody>
      </p:sp>
      <p:sp>
        <p:nvSpPr>
          <p:cNvPr id="3" name="内容占位符 2">
            <a:extLst>
              <a:ext uri="{FF2B5EF4-FFF2-40B4-BE49-F238E27FC236}">
                <a16:creationId xmlns:a16="http://schemas.microsoft.com/office/drawing/2014/main" id="{8E0C0CE6-8C5D-4F8F-8D7E-2612431684B3}"/>
              </a:ext>
            </a:extLst>
          </p:cNvPr>
          <p:cNvSpPr>
            <a:spLocks noGrp="1"/>
          </p:cNvSpPr>
          <p:nvPr>
            <p:ph idx="1"/>
          </p:nvPr>
        </p:nvSpPr>
        <p:spPr/>
        <p:txBody>
          <a:bodyPr/>
          <a:lstStyle/>
          <a:p>
            <a:r>
              <a:rPr lang="zh-CN" altLang="en-US" dirty="0"/>
              <a:t>能量测量 </a:t>
            </a:r>
          </a:p>
        </p:txBody>
      </p:sp>
      <p:sp>
        <p:nvSpPr>
          <p:cNvPr id="4" name="文本框 3">
            <a:extLst>
              <a:ext uri="{FF2B5EF4-FFF2-40B4-BE49-F238E27FC236}">
                <a16:creationId xmlns:a16="http://schemas.microsoft.com/office/drawing/2014/main" id="{5D741BC0-A56B-4176-AB63-6B5C497EB859}"/>
              </a:ext>
            </a:extLst>
          </p:cNvPr>
          <p:cNvSpPr txBox="1"/>
          <p:nvPr/>
        </p:nvSpPr>
        <p:spPr>
          <a:xfrm>
            <a:off x="1221288" y="2022491"/>
            <a:ext cx="9745249" cy="3693319"/>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mn-ea"/>
              </a:rPr>
              <a:t>由于要使</a:t>
            </a:r>
            <a:r>
              <a:rPr lang="en-US" altLang="zh-CN" dirty="0">
                <a:latin typeface="+mn-ea"/>
              </a:rPr>
              <a:t>1TeV</a:t>
            </a:r>
            <a:r>
              <a:rPr lang="zh-CN" altLang="en-US" dirty="0">
                <a:latin typeface="+mn-ea"/>
              </a:rPr>
              <a:t>以上的质子和氦核能量完全沉积的电磁量能器过大，无法放在气球实验中使用，因此考虑使用薄量能器仅仅测量粒子的一部分电离能损，通过使用已知能量的束流来刻度薄量能器，然后将气球实验实际测量到的能损通过刻度的转换得到实际能量。</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en-US" altLang="zh-CN" dirty="0">
                <a:latin typeface="+mn-ea"/>
              </a:rPr>
              <a:t>CREAM</a:t>
            </a:r>
            <a:r>
              <a:rPr lang="zh-CN" altLang="en-US" dirty="0">
                <a:latin typeface="+mn-ea"/>
              </a:rPr>
              <a:t>的薄量能器在飞行前在</a:t>
            </a:r>
            <a:r>
              <a:rPr lang="en-US" altLang="zh-CN" dirty="0">
                <a:latin typeface="+mn-ea"/>
              </a:rPr>
              <a:t>CERN</a:t>
            </a:r>
            <a:r>
              <a:rPr lang="zh-CN" altLang="en-US" dirty="0">
                <a:latin typeface="+mn-ea"/>
              </a:rPr>
              <a:t>用</a:t>
            </a:r>
            <a:r>
              <a:rPr lang="en-US" altLang="zh-CN" dirty="0">
                <a:latin typeface="+mn-ea"/>
              </a:rPr>
              <a:t>150GeV</a:t>
            </a:r>
            <a:r>
              <a:rPr lang="zh-CN" altLang="en-US" dirty="0">
                <a:latin typeface="+mn-ea"/>
              </a:rPr>
              <a:t>的电子束流对其进行了刻度。通过将探测器平移，使给定层</a:t>
            </a:r>
            <a:r>
              <a:rPr lang="en-US" altLang="zh-CN" dirty="0">
                <a:latin typeface="+mn-ea"/>
              </a:rPr>
              <a:t>50</a:t>
            </a:r>
            <a:r>
              <a:rPr lang="zh-CN" altLang="en-US" dirty="0">
                <a:latin typeface="+mn-ea"/>
              </a:rPr>
              <a:t>条带中的每一带都一次处于中心位置进行刻度，由此实现对整个量能器的完整刻度。</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endParaRPr lang="en-US" altLang="zh-CN" dirty="0">
              <a:latin typeface="+mn-ea"/>
            </a:endParaRPr>
          </a:p>
          <a:p>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endParaRPr lang="en-US" altLang="zh-CN" dirty="0">
              <a:latin typeface="+mn-ea"/>
            </a:endParaRPr>
          </a:p>
        </p:txBody>
      </p:sp>
      <p:sp>
        <p:nvSpPr>
          <p:cNvPr id="5" name="文本框 4">
            <a:extLst>
              <a:ext uri="{FF2B5EF4-FFF2-40B4-BE49-F238E27FC236}">
                <a16:creationId xmlns:a16="http://schemas.microsoft.com/office/drawing/2014/main" id="{DF41761B-11B9-4128-8269-AA1301812F70}"/>
              </a:ext>
            </a:extLst>
          </p:cNvPr>
          <p:cNvSpPr txBox="1"/>
          <p:nvPr/>
        </p:nvSpPr>
        <p:spPr>
          <a:xfrm>
            <a:off x="4468660" y="4637761"/>
            <a:ext cx="65" cy="553998"/>
          </a:xfrm>
          <a:prstGeom prst="rect">
            <a:avLst/>
          </a:prstGeom>
          <a:noFill/>
        </p:spPr>
        <p:txBody>
          <a:bodyPr wrap="none" lIns="0" tIns="0" rIns="0" bIns="0" rtlCol="0">
            <a:spAutoFit/>
          </a:bodyPr>
          <a:lstStyle/>
          <a:p>
            <a:endParaRPr lang="zh-CN" altLang="zh-CN" dirty="0">
              <a:latin typeface="+mn-ea"/>
            </a:endParaRPr>
          </a:p>
          <a:p>
            <a:endParaRPr lang="zh-CN" altLang="en-US" dirty="0"/>
          </a:p>
        </p:txBody>
      </p:sp>
    </p:spTree>
    <p:extLst>
      <p:ext uri="{BB962C8B-B14F-4D97-AF65-F5344CB8AC3E}">
        <p14:creationId xmlns:p14="http://schemas.microsoft.com/office/powerpoint/2010/main" val="398619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8C3CEE-D790-4C37-9A8F-B3DFD641AB0F}"/>
              </a:ext>
            </a:extLst>
          </p:cNvPr>
          <p:cNvSpPr>
            <a:spLocks noGrp="1"/>
          </p:cNvSpPr>
          <p:nvPr>
            <p:ph type="title"/>
          </p:nvPr>
        </p:nvSpPr>
        <p:spPr/>
        <p:txBody>
          <a:bodyPr/>
          <a:lstStyle/>
          <a:p>
            <a:r>
              <a:rPr lang="zh-CN" altLang="en-US" dirty="0"/>
              <a:t>数据分析</a:t>
            </a:r>
          </a:p>
        </p:txBody>
      </p:sp>
      <p:sp>
        <p:nvSpPr>
          <p:cNvPr id="3" name="内容占位符 2">
            <a:extLst>
              <a:ext uri="{FF2B5EF4-FFF2-40B4-BE49-F238E27FC236}">
                <a16:creationId xmlns:a16="http://schemas.microsoft.com/office/drawing/2014/main" id="{84A0AC38-1C16-4D0E-9596-1B0B8185DE67}"/>
              </a:ext>
            </a:extLst>
          </p:cNvPr>
          <p:cNvSpPr>
            <a:spLocks noGrp="1"/>
          </p:cNvSpPr>
          <p:nvPr>
            <p:ph idx="1"/>
          </p:nvPr>
        </p:nvSpPr>
        <p:spPr/>
        <p:txBody>
          <a:bodyPr/>
          <a:lstStyle/>
          <a:p>
            <a:r>
              <a:rPr lang="zh-CN" altLang="en-US" dirty="0"/>
              <a:t>本底校正</a:t>
            </a:r>
          </a:p>
        </p:txBody>
      </p:sp>
      <p:sp>
        <p:nvSpPr>
          <p:cNvPr id="4" name="文本框 3">
            <a:extLst>
              <a:ext uri="{FF2B5EF4-FFF2-40B4-BE49-F238E27FC236}">
                <a16:creationId xmlns:a16="http://schemas.microsoft.com/office/drawing/2014/main" id="{56819A2D-6B72-4586-99FE-C1B52211D91F}"/>
              </a:ext>
            </a:extLst>
          </p:cNvPr>
          <p:cNvSpPr txBox="1"/>
          <p:nvPr/>
        </p:nvSpPr>
        <p:spPr>
          <a:xfrm>
            <a:off x="1221288" y="1960323"/>
            <a:ext cx="9857983" cy="313932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mn-ea"/>
              </a:rPr>
              <a:t>本底主要是由错误测量电荷的事例组成。这些事件主要是由</a:t>
            </a:r>
            <a:r>
              <a:rPr lang="en-US" altLang="zh-CN" dirty="0">
                <a:latin typeface="+mn-ea"/>
              </a:rPr>
              <a:t>SCD</a:t>
            </a:r>
            <a:r>
              <a:rPr lang="zh-CN" altLang="en-US" dirty="0">
                <a:latin typeface="+mn-ea"/>
              </a:rPr>
              <a:t>上方相互作用产生的次级粒子或由量能计反向散射的粒子造成的。对于氦核，还有一个额外的误差：质子</a:t>
            </a:r>
            <a:r>
              <a:rPr lang="en-US" altLang="zh-CN" dirty="0">
                <a:latin typeface="+mn-ea"/>
              </a:rPr>
              <a:t>dE/dx</a:t>
            </a:r>
            <a:r>
              <a:rPr lang="zh-CN" altLang="en-US" dirty="0">
                <a:latin typeface="+mn-ea"/>
              </a:rPr>
              <a:t>的朗道尾。用幂律分布输入的</a:t>
            </a:r>
            <a:r>
              <a:rPr lang="en-US" altLang="zh-CN" dirty="0">
                <a:latin typeface="+mn-ea"/>
              </a:rPr>
              <a:t>MC</a:t>
            </a:r>
            <a:r>
              <a:rPr lang="zh-CN" altLang="en-US" dirty="0">
                <a:latin typeface="+mn-ea"/>
              </a:rPr>
              <a:t>模拟估计了质子、氦核的误取事例数。由于朗道尾、背散射和次级粒子的存在，测量到的质子中有</a:t>
            </a:r>
            <a:r>
              <a:rPr lang="en-US" altLang="zh-CN" dirty="0">
                <a:latin typeface="+mn-ea"/>
              </a:rPr>
              <a:t>5.1%</a:t>
            </a:r>
            <a:r>
              <a:rPr lang="zh-CN" altLang="en-US" dirty="0">
                <a:latin typeface="+mn-ea"/>
              </a:rPr>
              <a:t>是错认氦核，测量到的氦核中有</a:t>
            </a:r>
            <a:r>
              <a:rPr lang="en-US" altLang="zh-CN" dirty="0">
                <a:latin typeface="+mn-ea"/>
              </a:rPr>
              <a:t>6.8%</a:t>
            </a:r>
            <a:r>
              <a:rPr lang="zh-CN" altLang="en-US" dirty="0">
                <a:latin typeface="+mn-ea"/>
              </a:rPr>
              <a:t>是错认质子。</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还有一些背景来自几何体外但是满足触发和重建条件，有的从</a:t>
            </a:r>
            <a:r>
              <a:rPr lang="en-US" altLang="zh-CN" dirty="0">
                <a:latin typeface="+mn-ea"/>
              </a:rPr>
              <a:t>SCD</a:t>
            </a:r>
            <a:r>
              <a:rPr lang="zh-CN" altLang="en-US" dirty="0">
                <a:latin typeface="+mn-ea"/>
              </a:rPr>
              <a:t>区域外进入，有的从量能器旁边射出。根据</a:t>
            </a:r>
            <a:r>
              <a:rPr lang="en-US" altLang="zh-CN" dirty="0">
                <a:latin typeface="+mn-ea"/>
              </a:rPr>
              <a:t>MC</a:t>
            </a:r>
            <a:r>
              <a:rPr lang="zh-CN" altLang="en-US" dirty="0">
                <a:latin typeface="+mn-ea"/>
              </a:rPr>
              <a:t>模拟，这分别占质子和氦核选择事件的</a:t>
            </a:r>
            <a:r>
              <a:rPr lang="en-US" altLang="zh-CN" dirty="0">
                <a:latin typeface="+mn-ea"/>
              </a:rPr>
              <a:t>3.6%</a:t>
            </a:r>
            <a:r>
              <a:rPr lang="zh-CN" altLang="en-US" dirty="0">
                <a:latin typeface="+mn-ea"/>
              </a:rPr>
              <a:t>和</a:t>
            </a:r>
            <a:r>
              <a:rPr lang="en-US" altLang="zh-CN" dirty="0">
                <a:latin typeface="+mn-ea"/>
              </a:rPr>
              <a:t>4.0%</a:t>
            </a:r>
            <a:r>
              <a:rPr lang="zh-CN" altLang="en-US" dirty="0">
                <a:latin typeface="+mn-ea"/>
              </a:rPr>
              <a:t>。</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质子和氦核的总本底分别为</a:t>
            </a:r>
            <a:r>
              <a:rPr lang="en-US" altLang="zh-CN" dirty="0">
                <a:latin typeface="+mn-ea"/>
              </a:rPr>
              <a:t>8.7%</a:t>
            </a:r>
            <a:r>
              <a:rPr lang="zh-CN" altLang="en-US" dirty="0">
                <a:latin typeface="+mn-ea"/>
              </a:rPr>
              <a:t>和</a:t>
            </a:r>
            <a:r>
              <a:rPr lang="en-US" altLang="zh-CN" dirty="0">
                <a:latin typeface="+mn-ea"/>
              </a:rPr>
              <a:t>10.8%</a:t>
            </a:r>
            <a:r>
              <a:rPr lang="zh-CN" altLang="en-US" dirty="0">
                <a:latin typeface="+mn-ea"/>
              </a:rPr>
              <a:t>。</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endParaRPr lang="zh-CN" altLang="en-US" dirty="0">
              <a:latin typeface="+mn-ea"/>
            </a:endParaRPr>
          </a:p>
        </p:txBody>
      </p:sp>
    </p:spTree>
    <p:extLst>
      <p:ext uri="{BB962C8B-B14F-4D97-AF65-F5344CB8AC3E}">
        <p14:creationId xmlns:p14="http://schemas.microsoft.com/office/powerpoint/2010/main" val="14653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8C3CEE-D790-4C37-9A8F-B3DFD641AB0F}"/>
              </a:ext>
            </a:extLst>
          </p:cNvPr>
          <p:cNvSpPr>
            <a:spLocks noGrp="1"/>
          </p:cNvSpPr>
          <p:nvPr>
            <p:ph type="title"/>
          </p:nvPr>
        </p:nvSpPr>
        <p:spPr/>
        <p:txBody>
          <a:bodyPr/>
          <a:lstStyle/>
          <a:p>
            <a:r>
              <a:rPr lang="zh-CN" altLang="en-US" dirty="0"/>
              <a:t>数据分析</a:t>
            </a:r>
          </a:p>
        </p:txBody>
      </p:sp>
      <p:sp>
        <p:nvSpPr>
          <p:cNvPr id="3" name="内容占位符 2">
            <a:extLst>
              <a:ext uri="{FF2B5EF4-FFF2-40B4-BE49-F238E27FC236}">
                <a16:creationId xmlns:a16="http://schemas.microsoft.com/office/drawing/2014/main" id="{84A0AC38-1C16-4D0E-9596-1B0B8185DE67}"/>
              </a:ext>
            </a:extLst>
          </p:cNvPr>
          <p:cNvSpPr>
            <a:spLocks noGrp="1"/>
          </p:cNvSpPr>
          <p:nvPr>
            <p:ph idx="1"/>
          </p:nvPr>
        </p:nvSpPr>
        <p:spPr/>
        <p:txBody>
          <a:bodyPr/>
          <a:lstStyle/>
          <a:p>
            <a:r>
              <a:rPr lang="zh-CN" altLang="en-US" dirty="0"/>
              <a:t>本底校正</a:t>
            </a:r>
          </a:p>
        </p:txBody>
      </p:sp>
      <p:sp>
        <p:nvSpPr>
          <p:cNvPr id="4" name="文本框 3">
            <a:extLst>
              <a:ext uri="{FF2B5EF4-FFF2-40B4-BE49-F238E27FC236}">
                <a16:creationId xmlns:a16="http://schemas.microsoft.com/office/drawing/2014/main" id="{56819A2D-6B72-4586-99FE-C1B52211D91F}"/>
              </a:ext>
            </a:extLst>
          </p:cNvPr>
          <p:cNvSpPr txBox="1"/>
          <p:nvPr/>
        </p:nvSpPr>
        <p:spPr>
          <a:xfrm>
            <a:off x="1221289" y="1960322"/>
            <a:ext cx="4427950" cy="286232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mn-ea"/>
              </a:rPr>
              <a:t>质子朗道尾对电荷误判的影响。</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en-US" altLang="zh-CN" dirty="0">
                <a:latin typeface="+mn-ea"/>
              </a:rPr>
              <a:t>SCD</a:t>
            </a:r>
            <a:r>
              <a:rPr lang="zh-CN" altLang="en-US" dirty="0">
                <a:latin typeface="+mn-ea"/>
              </a:rPr>
              <a:t>以沉积能量正比于电荷平方来测量电荷，而低电荷粒子在薄材料中的能量沉积服从朗道分布。</a:t>
            </a:r>
            <a:endParaRPr lang="en-US" altLang="zh-CN" dirty="0">
              <a:latin typeface="+mn-ea"/>
            </a:endParaRP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r>
              <a:rPr lang="zh-CN" altLang="en-US" dirty="0">
                <a:latin typeface="+mn-ea"/>
              </a:rPr>
              <a:t>以</a:t>
            </a:r>
            <a:r>
              <a:rPr lang="en-US" altLang="zh-CN" dirty="0">
                <a:latin typeface="+mn-ea"/>
              </a:rPr>
              <a:t>Z &lt; 1.7</a:t>
            </a:r>
            <a:r>
              <a:rPr lang="zh-CN" altLang="en-US" dirty="0">
                <a:latin typeface="+mn-ea"/>
              </a:rPr>
              <a:t>的事件作为质子，</a:t>
            </a:r>
            <a:r>
              <a:rPr lang="en-US" altLang="zh-CN" dirty="0">
                <a:latin typeface="+mn-ea"/>
              </a:rPr>
              <a:t>1.7 &lt; Z &lt; 2.7</a:t>
            </a:r>
            <a:r>
              <a:rPr lang="zh-CN" altLang="en-US" dirty="0">
                <a:latin typeface="+mn-ea"/>
              </a:rPr>
              <a:t>为氦核作为判选条件，根据</a:t>
            </a:r>
            <a:r>
              <a:rPr lang="en-US" altLang="zh-CN" dirty="0">
                <a:latin typeface="+mn-ea"/>
              </a:rPr>
              <a:t>MC</a:t>
            </a:r>
            <a:r>
              <a:rPr lang="zh-CN" altLang="en-US" dirty="0">
                <a:latin typeface="+mn-ea"/>
              </a:rPr>
              <a:t>模拟可以得出，大约有</a:t>
            </a:r>
            <a:r>
              <a:rPr lang="en-US" altLang="zh-CN" dirty="0">
                <a:latin typeface="+mn-ea"/>
              </a:rPr>
              <a:t>2%</a:t>
            </a:r>
            <a:r>
              <a:rPr lang="zh-CN" altLang="en-US" dirty="0">
                <a:latin typeface="+mn-ea"/>
              </a:rPr>
              <a:t>的质子电荷</a:t>
            </a:r>
            <a:r>
              <a:rPr lang="en-US" altLang="zh-CN" dirty="0">
                <a:latin typeface="+mn-ea"/>
              </a:rPr>
              <a:t>Z&gt;1.7</a:t>
            </a:r>
            <a:r>
              <a:rPr lang="zh-CN" altLang="en-US" dirty="0">
                <a:latin typeface="+mn-ea"/>
              </a:rPr>
              <a:t>，而被误判为氦核。</a:t>
            </a:r>
          </a:p>
        </p:txBody>
      </p:sp>
      <p:pic>
        <p:nvPicPr>
          <p:cNvPr id="6" name="图片 5">
            <a:extLst>
              <a:ext uri="{FF2B5EF4-FFF2-40B4-BE49-F238E27FC236}">
                <a16:creationId xmlns:a16="http://schemas.microsoft.com/office/drawing/2014/main" id="{56BE385F-1950-400D-A746-C7AD5E22FF61}"/>
              </a:ext>
            </a:extLst>
          </p:cNvPr>
          <p:cNvPicPr>
            <a:picLocks noChangeAspect="1"/>
          </p:cNvPicPr>
          <p:nvPr/>
        </p:nvPicPr>
        <p:blipFill>
          <a:blip r:embed="rId2"/>
          <a:stretch>
            <a:fillRect/>
          </a:stretch>
        </p:blipFill>
        <p:spPr>
          <a:xfrm>
            <a:off x="5707692" y="1811000"/>
            <a:ext cx="5004149" cy="3596362"/>
          </a:xfrm>
          <a:prstGeom prst="rect">
            <a:avLst/>
          </a:prstGeom>
        </p:spPr>
      </p:pic>
    </p:spTree>
    <p:extLst>
      <p:ext uri="{BB962C8B-B14F-4D97-AF65-F5344CB8AC3E}">
        <p14:creationId xmlns:p14="http://schemas.microsoft.com/office/powerpoint/2010/main" val="1118733281"/>
      </p:ext>
    </p:extLst>
  </p:cSld>
  <p:clrMapOvr>
    <a:masterClrMapping/>
  </p:clrMapOvr>
</p:sld>
</file>

<file path=ppt/theme/theme1.xml><?xml version="1.0" encoding="utf-8"?>
<a:theme xmlns:a="http://schemas.openxmlformats.org/drawingml/2006/main" name="Office 主题​​">
  <a:themeElements>
    <a:clrScheme name="teach05">
      <a:dk1>
        <a:srgbClr val="323F4F"/>
      </a:dk1>
      <a:lt1>
        <a:sysClr val="window" lastClr="FFFFFF"/>
      </a:lt1>
      <a:dk2>
        <a:srgbClr val="44546A"/>
      </a:dk2>
      <a:lt2>
        <a:srgbClr val="E7E6E6"/>
      </a:lt2>
      <a:accent1>
        <a:srgbClr val="123B64"/>
      </a:accent1>
      <a:accent2>
        <a:srgbClr val="3798EC"/>
      </a:accent2>
      <a:accent3>
        <a:srgbClr val="FFCB0E"/>
      </a:accent3>
      <a:accent4>
        <a:srgbClr val="D7244E"/>
      </a:accent4>
      <a:accent5>
        <a:srgbClr val="4472C4"/>
      </a:accent5>
      <a:accent6>
        <a:srgbClr val="70AD47"/>
      </a:accent6>
      <a:hlink>
        <a:srgbClr val="0563C1"/>
      </a:hlink>
      <a:folHlink>
        <a:srgbClr val="954F72"/>
      </a:folHlink>
    </a:clrScheme>
    <a:fontScheme name="teach">
      <a:majorFont>
        <a:latin typeface="Candara"/>
        <a:ea typeface="微软雅黑"/>
        <a:cs typeface=""/>
      </a:majorFont>
      <a:minorFont>
        <a:latin typeface="Candar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10378</TotalTime>
  <Words>1266</Words>
  <Application>Microsoft Office PowerPoint</Application>
  <PresentationFormat>宽屏</PresentationFormat>
  <Paragraphs>124</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等线</vt:lpstr>
      <vt:lpstr>微软雅黑</vt:lpstr>
      <vt:lpstr>Arial</vt:lpstr>
      <vt:lpstr>Cambria Math</vt:lpstr>
      <vt:lpstr>Candara</vt:lpstr>
      <vt:lpstr>Office 主题​​</vt:lpstr>
      <vt:lpstr>CREAM实验中质子与氦光谱</vt:lpstr>
      <vt:lpstr>目录</vt:lpstr>
      <vt:lpstr>实验简介</vt:lpstr>
      <vt:lpstr>实验简介</vt:lpstr>
      <vt:lpstr>数据分析</vt:lpstr>
      <vt:lpstr>数据分析</vt:lpstr>
      <vt:lpstr>数据分析</vt:lpstr>
      <vt:lpstr>数据分析</vt:lpstr>
      <vt:lpstr>数据分析</vt:lpstr>
      <vt:lpstr>数据分析</vt:lpstr>
      <vt:lpstr>数据分析</vt:lpstr>
      <vt:lpstr>总结</vt:lpstr>
      <vt:lpstr>总结</vt:lpstr>
      <vt:lpstr>谢谢观看！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report</dc:title>
  <dc:creator>现代教育技术中心</dc:creator>
  <cp:lastModifiedBy>ming</cp:lastModifiedBy>
  <cp:revision>151</cp:revision>
  <dcterms:created xsi:type="dcterms:W3CDTF">2019-09-10T12:31:38Z</dcterms:created>
  <dcterms:modified xsi:type="dcterms:W3CDTF">2023-07-04T04:33:24Z</dcterms:modified>
</cp:coreProperties>
</file>