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8" r:id="rId7"/>
    <p:sldId id="267" r:id="rId8"/>
    <p:sldId id="261" r:id="rId9"/>
    <p:sldId id="264" r:id="rId10"/>
    <p:sldId id="262" r:id="rId11"/>
    <p:sldId id="263" r:id="rId12"/>
    <p:sldId id="265" r:id="rId13"/>
    <p:sldId id="266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11522-F658-46C6-9402-585F8724DD89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8111D-E440-4E9F-95D7-485EA91E8A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609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8111D-E440-4E9F-95D7-485EA91E8AD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829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95DB0A-7E2E-4EC0-B314-A1E411772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BEAEF93-672A-4D79-B163-418C325CE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0942ED-0FE1-4475-97F7-9BDE29951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B23-3A0E-43A2-BE88-0DDE5CA5DE74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AB4057-357F-49D1-B1B8-27D442A8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883FBE-72AD-4EC7-91A4-4FF0CBD8D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9EF8-BFFA-4452-B609-28D3743C5C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8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D13851-F26A-479C-B828-70F2E9B7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9B04E9-7D32-4FE4-BB82-C0755749E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9BCE18-11D0-4D19-8B32-0F379A6D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B23-3A0E-43A2-BE88-0DDE5CA5DE74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7ACA2C-72CB-4503-98A3-970AB521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E51ADA-2CE5-4A2A-B9A7-A0CAB50F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9EF8-BFFA-4452-B609-28D3743C5C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47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B2AF732-88B8-463D-BDE4-B3C2C2B1F5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C48EDB-DE31-4660-881F-02FF99C6C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8DAB62-236A-41DB-A32A-38F6DFB3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B23-3A0E-43A2-BE88-0DDE5CA5DE74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ECE685-31FC-487E-8B59-952B8258D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4CBF11-AFFD-4C53-85A3-E46638328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9EF8-BFFA-4452-B609-28D3743C5C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66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501C51-6A20-4490-8161-5FAA3A687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1C6367-2508-4F36-BC2F-E0756B291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3983C7-B35C-4E02-B458-4C4ED8C0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B23-3A0E-43A2-BE88-0DDE5CA5DE74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AA52F0-9827-4E5E-91E3-A00F5B1C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EB8D58-78FB-4EF6-BCD4-19AE58A6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9EF8-BFFA-4452-B609-28D3743C5C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58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8F6487-9689-4C88-A897-0CCB7B74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A299AF-8530-48EA-A92B-F0521318B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538031-CF65-49B8-9927-5D0CE4A8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B23-3A0E-43A2-BE88-0DDE5CA5DE74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2AED78-EAC6-4C40-A613-258FE17F9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42D20F-FBFA-49F2-8D3C-E34C6EBD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9EF8-BFFA-4452-B609-28D3743C5C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98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E69F02-AE65-458E-BFCA-1B3BC185C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53CFB0-B511-4489-99E9-BBE658F25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1D3142-312C-4C61-AA20-CF55E32FC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A95D14-84FF-4EA4-BD2D-8FF506CEB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B23-3A0E-43A2-BE88-0DDE5CA5DE74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F420D0-26BE-47DD-839E-445BC93D7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F2888E-6B6A-4F4B-B93B-0095B1798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9EF8-BFFA-4452-B609-28D3743C5C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05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2AACBA-DEBE-4BE9-8394-14CB69778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6E044A-880B-4B90-9849-7F8E9FB1C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52F1A1-6F67-44CE-88FA-EF156928C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FFB5299-7265-4D2C-8ABA-A43EA9646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4D8E926-EEB4-403D-82C1-3D02126D2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7BED3F6-4802-426B-9ADE-0B3A9EC00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B23-3A0E-43A2-BE88-0DDE5CA5DE74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B130E89-0174-438D-A170-6AA1EA21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0A03D75-85F4-43A6-90DD-B66531FD4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9EF8-BFFA-4452-B609-28D3743C5C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04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3C4D1C-1222-4558-9632-D4D54A2EA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AFDB9E1-6D82-40D9-9DD7-B8163FA7C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B23-3A0E-43A2-BE88-0DDE5CA5DE74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0FEB144-F7F8-44E1-8871-38BBFE309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462471F-B0E0-400E-BF53-AFFC3DF7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9EF8-BFFA-4452-B609-28D3743C5C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96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EDFA483-BE8E-47AC-A7CC-ECEB37FB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B23-3A0E-43A2-BE88-0DDE5CA5DE74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734C21A-268A-46BB-930A-C085774C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2429A3-E569-4623-84CD-6FE745ED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9EF8-BFFA-4452-B609-28D3743C5C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49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8C7C3E-9A80-4099-A24F-17904755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B0218E-CB75-4E5C-99CE-E0C7CFA5E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0A0097E-3D07-4682-8E12-B51568E9C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BD101A-C12E-429F-9915-A1752B46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B23-3A0E-43A2-BE88-0DDE5CA5DE74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154375-C282-480C-BBBF-929B7BA0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6E7762-9EA3-46DC-9155-1972A7CC2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9EF8-BFFA-4452-B609-28D3743C5C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95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B9E900-C368-46BF-93C3-A56D52D4C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BCE3E87-75C7-4C9F-9FF1-E77B016E9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DBE510-5149-4D56-AD58-E2F3F6E5F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FD491C9-0201-4521-BC9A-C7CDE26E6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B23-3A0E-43A2-BE88-0DDE5CA5DE74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97315D-C52E-400D-95A7-261D7DCC7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76F15D-93D1-423C-94A0-842746E17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9EF8-BFFA-4452-B609-28D3743C5C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82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595FFB9-F69B-4A4C-B1D0-D76B7ED5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39451D-D07B-445C-ADC3-52B7816F0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164D39-C417-4EC0-9551-58D5328CC9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BFB23-3A0E-43A2-BE88-0DDE5CA5DE74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EE92E9-A8F9-46AB-966F-0B8E4A8B4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17E1E1-7882-4CE8-91CF-59C5B4935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C9EF8-BFFA-4452-B609-28D3743C5C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55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E558F45-4B11-46A5-B34F-F2D616AC0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40" y="957280"/>
            <a:ext cx="8306959" cy="534427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A7658AD-0D3F-4570-B183-AB85C112C917}"/>
              </a:ext>
            </a:extLst>
          </p:cNvPr>
          <p:cNvSpPr txBox="1"/>
          <p:nvPr/>
        </p:nvSpPr>
        <p:spPr>
          <a:xfrm>
            <a:off x="2046971" y="402612"/>
            <a:ext cx="790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论文挑选   利用宇宙射线对</a:t>
            </a:r>
            <a:r>
              <a:rPr lang="en-US" altLang="zh-CN" sz="2400" dirty="0"/>
              <a:t>BESIII CGEM</a:t>
            </a:r>
            <a:r>
              <a:rPr lang="zh-CN" altLang="en-US" sz="2400" dirty="0"/>
              <a:t>探测器的径迹对准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4948B68-449F-48D1-8E14-A92C98589AC1}"/>
              </a:ext>
            </a:extLst>
          </p:cNvPr>
          <p:cNvSpPr txBox="1"/>
          <p:nvPr/>
        </p:nvSpPr>
        <p:spPr>
          <a:xfrm>
            <a:off x="8523732" y="4972831"/>
            <a:ext cx="21114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/>
              <a:t>陈哲</a:t>
            </a:r>
            <a:endParaRPr lang="en-US" altLang="zh-CN" sz="2800" dirty="0"/>
          </a:p>
          <a:p>
            <a:pPr algn="ctr"/>
            <a:r>
              <a:rPr lang="en-US" altLang="zh-CN" sz="2800" dirty="0"/>
              <a:t>SA22004104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28096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41160B0-B852-48D3-9237-48E90B087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85"/>
            <a:ext cx="12192000" cy="553554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B499C9F-41FE-41B5-818C-BE081B2BE537}"/>
              </a:ext>
            </a:extLst>
          </p:cNvPr>
          <p:cNvSpPr txBox="1"/>
          <p:nvPr/>
        </p:nvSpPr>
        <p:spPr>
          <a:xfrm>
            <a:off x="4310896" y="5849655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校正前后残差分布的变化</a:t>
            </a:r>
          </a:p>
        </p:txBody>
      </p:sp>
    </p:spTree>
    <p:extLst>
      <p:ext uri="{BB962C8B-B14F-4D97-AF65-F5344CB8AC3E}">
        <p14:creationId xmlns:p14="http://schemas.microsoft.com/office/powerpoint/2010/main" val="3095879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CBC51495-C9B7-423F-AEEF-B3C83AF6418B}"/>
              </a:ext>
            </a:extLst>
          </p:cNvPr>
          <p:cNvSpPr/>
          <p:nvPr/>
        </p:nvSpPr>
        <p:spPr>
          <a:xfrm rot="802067">
            <a:off x="1139869" y="5114756"/>
            <a:ext cx="2129424" cy="1239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7852DDE-598C-47BB-A9DA-EFD26EC20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36428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DC788B7-3963-4801-81E2-582E43F7BE9C}"/>
              </a:ext>
            </a:extLst>
          </p:cNvPr>
          <p:cNvSpPr txBox="1"/>
          <p:nvPr/>
        </p:nvSpPr>
        <p:spPr>
          <a:xfrm>
            <a:off x="4702028" y="4364281"/>
            <a:ext cx="2787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残差分布随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CN" altLang="en-US" sz="2400" dirty="0"/>
              <a:t>的变化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00193B8F-7767-4611-AA53-15A2076A5044}"/>
              </a:ext>
            </a:extLst>
          </p:cNvPr>
          <p:cNvCxnSpPr>
            <a:cxnSpLocks/>
          </p:cNvCxnSpPr>
          <p:nvPr/>
        </p:nvCxnSpPr>
        <p:spPr>
          <a:xfrm>
            <a:off x="846599" y="5734701"/>
            <a:ext cx="27159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09CFBEF-C947-469F-831E-F530001578EF}"/>
                  </a:ext>
                </a:extLst>
              </p:cNvPr>
              <p:cNvSpPr txBox="1"/>
              <p:nvPr/>
            </p:nvSpPr>
            <p:spPr>
              <a:xfrm>
                <a:off x="3467710" y="5818340"/>
                <a:ext cx="2752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09CFBEF-C947-469F-831E-F53000157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710" y="5818340"/>
                <a:ext cx="275204" cy="369332"/>
              </a:xfrm>
              <a:prstGeom prst="rect">
                <a:avLst/>
              </a:prstGeom>
              <a:blipFill>
                <a:blip r:embed="rId3"/>
                <a:stretch>
                  <a:fillRect l="-24444" r="-20000"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20A09EBB-4CDA-488C-BC17-4907583E6F71}"/>
              </a:ext>
            </a:extLst>
          </p:cNvPr>
          <p:cNvSpPr txBox="1"/>
          <p:nvPr/>
        </p:nvSpPr>
        <p:spPr>
          <a:xfrm>
            <a:off x="2204581" y="4719640"/>
            <a:ext cx="16927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Layer2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弧形 27">
            <a:extLst>
              <a:ext uri="{FF2B5EF4-FFF2-40B4-BE49-F238E27FC236}">
                <a16:creationId xmlns:a16="http://schemas.microsoft.com/office/drawing/2014/main" id="{0EA7C985-51A4-4502-B0B8-32B4E411EB7D}"/>
              </a:ext>
            </a:extLst>
          </p:cNvPr>
          <p:cNvSpPr/>
          <p:nvPr/>
        </p:nvSpPr>
        <p:spPr>
          <a:xfrm rot="19897384">
            <a:off x="1953141" y="5483261"/>
            <a:ext cx="502882" cy="502882"/>
          </a:xfrm>
          <a:prstGeom prst="arc">
            <a:avLst>
              <a:gd name="adj1" fmla="val 4760741"/>
              <a:gd name="adj2" fmla="val 0"/>
            </a:avLst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BD5CF441-109A-4826-A427-6A27CE394B70}"/>
                  </a:ext>
                </a:extLst>
              </p:cNvPr>
              <p:cNvSpPr txBox="1"/>
              <p:nvPr/>
            </p:nvSpPr>
            <p:spPr>
              <a:xfrm>
                <a:off x="2400592" y="5818340"/>
                <a:ext cx="4573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𝑅𝑦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BD5CF441-109A-4826-A427-6A27CE394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592" y="5818340"/>
                <a:ext cx="457305" cy="369332"/>
              </a:xfrm>
              <a:prstGeom prst="rect">
                <a:avLst/>
              </a:prstGeom>
              <a:blipFill>
                <a:blip r:embed="rId4"/>
                <a:stretch>
                  <a:fillRect l="-21333" r="-20000" b="-32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364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FBB0687-9D45-442D-A52C-F7C4711E2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851"/>
            <a:ext cx="12192000" cy="440315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9C97687-BED3-445D-B944-1F835CC8FCFA}"/>
              </a:ext>
            </a:extLst>
          </p:cNvPr>
          <p:cNvSpPr txBox="1"/>
          <p:nvPr/>
        </p:nvSpPr>
        <p:spPr>
          <a:xfrm>
            <a:off x="4199351" y="5490650"/>
            <a:ext cx="60939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校正后残差分布随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CN" altLang="en-US" sz="2400" dirty="0"/>
              <a:t>的变化</a:t>
            </a: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58589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637A79E-F4B0-43E2-A97C-AACE52496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7" y="263023"/>
            <a:ext cx="11688806" cy="40772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645923-0000-424F-A5E3-D3AC582B3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8" y="4202505"/>
            <a:ext cx="8335538" cy="90500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4A17DB8-3E37-4599-99BD-A7C1CCBB5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8" y="5307896"/>
            <a:ext cx="8040222" cy="113363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AE9694E-05FA-48BA-89A3-AD74A1259A62}"/>
              </a:ext>
            </a:extLst>
          </p:cNvPr>
          <p:cNvSpPr txBox="1"/>
          <p:nvPr/>
        </p:nvSpPr>
        <p:spPr>
          <a:xfrm>
            <a:off x="9081368" y="5744090"/>
            <a:ext cx="137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17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6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8BDCD0B-D66E-4D37-A1A0-39A17B202B4A}"/>
              </a:ext>
            </a:extLst>
          </p:cNvPr>
          <p:cNvSpPr txBox="1"/>
          <p:nvPr/>
        </p:nvSpPr>
        <p:spPr>
          <a:xfrm>
            <a:off x="503961" y="176573"/>
            <a:ext cx="11076715" cy="1910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/>
              <a:t>研究背景</a:t>
            </a:r>
            <a:endParaRPr lang="en-US" altLang="zh-CN" sz="2800" dirty="0"/>
          </a:p>
          <a:p>
            <a:pPr>
              <a:lnSpc>
                <a:spcPct val="120000"/>
              </a:lnSpc>
            </a:pPr>
            <a:r>
              <a:rPr lang="zh-CN" altLang="en-US" sz="2400" b="0" i="0" dirty="0">
                <a:solidFill>
                  <a:srgbClr val="000000"/>
                </a:solidFill>
                <a:effectLst/>
                <a:latin typeface="Times-Roman"/>
              </a:rPr>
              <a:t>北京电子能谱仪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Times-Roman"/>
              </a:rPr>
              <a:t>III</a:t>
            </a:r>
            <a:r>
              <a:rPr lang="en-US" altLang="zh-CN" sz="2400" dirty="0">
                <a:solidFill>
                  <a:srgbClr val="000000"/>
                </a:solidFill>
                <a:latin typeface="Times-Roman"/>
              </a:rPr>
              <a:t>(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Times-Roman"/>
              </a:rPr>
              <a:t>BESIII)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Times-Roman"/>
              </a:rPr>
              <a:t>中的主漂移室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Times-Roman"/>
              </a:rPr>
              <a:t>(MDC)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Times-Roman"/>
              </a:rPr>
              <a:t>老化严重，尤其是内层部分，计划用三层圆柱形三重气体电子倍增器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Times-Roman"/>
              </a:rPr>
              <a:t>(CGEM)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Times-Roman"/>
              </a:rPr>
              <a:t>取代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Times-Roman"/>
              </a:rPr>
              <a:t>MDC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Times-Roman"/>
              </a:rPr>
              <a:t>的内部部分</a:t>
            </a:r>
            <a:br>
              <a:rPr lang="en-US" altLang="zh-CN" sz="2400" dirty="0"/>
            </a:b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974BAAD-1282-4F07-8B70-125C7689C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4" y="1912334"/>
            <a:ext cx="6542968" cy="3775819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69C0FFE2-0D6D-4776-865A-686E649E4243}"/>
              </a:ext>
            </a:extLst>
          </p:cNvPr>
          <p:cNvSpPr/>
          <p:nvPr/>
        </p:nvSpPr>
        <p:spPr>
          <a:xfrm>
            <a:off x="2574525" y="4526469"/>
            <a:ext cx="4427738" cy="4183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ABDCECD-7DBD-4E76-8EBB-3D4BA95B9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65" y="2251378"/>
            <a:ext cx="4625545" cy="2355244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872C547B-B11B-4E3B-8B6B-CCC51023D707}"/>
              </a:ext>
            </a:extLst>
          </p:cNvPr>
          <p:cNvCxnSpPr>
            <a:cxnSpLocks/>
            <a:stCxn id="7" idx="6"/>
          </p:cNvCxnSpPr>
          <p:nvPr/>
        </p:nvCxnSpPr>
        <p:spPr>
          <a:xfrm flipV="1">
            <a:off x="7002263" y="4102293"/>
            <a:ext cx="1216240" cy="6333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54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1A3D980-7886-4DB5-A852-3A4EC5CE1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23" y="996356"/>
            <a:ext cx="8919107" cy="4298918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8CD3865D-21D0-46C7-99F5-E4D1D4617C65}"/>
              </a:ext>
            </a:extLst>
          </p:cNvPr>
          <p:cNvSpPr/>
          <p:nvPr/>
        </p:nvSpPr>
        <p:spPr>
          <a:xfrm>
            <a:off x="2430840" y="2986793"/>
            <a:ext cx="692726" cy="7758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E216E96D-1FEF-428C-9927-C68CF1E5C5E7}"/>
              </a:ext>
            </a:extLst>
          </p:cNvPr>
          <p:cNvSpPr/>
          <p:nvPr/>
        </p:nvSpPr>
        <p:spPr>
          <a:xfrm>
            <a:off x="2504729" y="3060683"/>
            <a:ext cx="568038" cy="6188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61F7FA9-4EDC-4103-A80E-CDE66FF06B7C}"/>
              </a:ext>
            </a:extLst>
          </p:cNvPr>
          <p:cNvCxnSpPr>
            <a:cxnSpLocks/>
          </p:cNvCxnSpPr>
          <p:nvPr/>
        </p:nvCxnSpPr>
        <p:spPr>
          <a:xfrm flipH="1" flipV="1">
            <a:off x="2237259" y="2659671"/>
            <a:ext cx="694269" cy="364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BC00250-3948-417B-A681-A53F89C82BAB}"/>
              </a:ext>
            </a:extLst>
          </p:cNvPr>
          <p:cNvCxnSpPr>
            <a:cxnSpLocks/>
          </p:cNvCxnSpPr>
          <p:nvPr/>
        </p:nvCxnSpPr>
        <p:spPr>
          <a:xfrm flipH="1" flipV="1">
            <a:off x="1998654" y="2954850"/>
            <a:ext cx="582467" cy="7489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弧形 16">
            <a:extLst>
              <a:ext uri="{FF2B5EF4-FFF2-40B4-BE49-F238E27FC236}">
                <a16:creationId xmlns:a16="http://schemas.microsoft.com/office/drawing/2014/main" id="{471A846D-3B38-45A0-85F0-CB75118B523B}"/>
              </a:ext>
            </a:extLst>
          </p:cNvPr>
          <p:cNvSpPr/>
          <p:nvPr/>
        </p:nvSpPr>
        <p:spPr>
          <a:xfrm rot="16556595">
            <a:off x="1933961" y="2717153"/>
            <a:ext cx="567043" cy="444277"/>
          </a:xfrm>
          <a:prstGeom prst="arc">
            <a:avLst>
              <a:gd name="adj1" fmla="val 15350363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02F666-D2FF-43BE-A85A-5C0532093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201" y="390101"/>
            <a:ext cx="7868748" cy="6077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25C6A-52BC-4154-96C3-2C3A47CDD383}"/>
                  </a:ext>
                </a:extLst>
              </p:cNvPr>
              <p:cNvSpPr txBox="1"/>
              <p:nvPr/>
            </p:nvSpPr>
            <p:spPr>
              <a:xfrm>
                <a:off x="6600853" y="1777936"/>
                <a:ext cx="40367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25C6A-52BC-4154-96C3-2C3A47CDD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853" y="1777936"/>
                <a:ext cx="40367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A4F5483-4471-4E64-BD85-871EF9CFD683}"/>
                  </a:ext>
                </a:extLst>
              </p:cNvPr>
              <p:cNvSpPr txBox="1"/>
              <p:nvPr/>
            </p:nvSpPr>
            <p:spPr>
              <a:xfrm>
                <a:off x="8800711" y="3213556"/>
                <a:ext cx="40367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A4F5483-4471-4E64-BD85-871EF9CFD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711" y="3213556"/>
                <a:ext cx="40367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A261AC3-29C1-40F2-9B9F-5E467988A794}"/>
                  </a:ext>
                </a:extLst>
              </p:cNvPr>
              <p:cNvSpPr txBox="1"/>
              <p:nvPr/>
            </p:nvSpPr>
            <p:spPr>
              <a:xfrm>
                <a:off x="10145093" y="1516326"/>
                <a:ext cx="11894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A261AC3-29C1-40F2-9B9F-5E467988A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5093" y="1516326"/>
                <a:ext cx="118949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D23776FC-2B8B-4D98-9CAA-583FFC7EB8CD}"/>
              </a:ext>
            </a:extLst>
          </p:cNvPr>
          <p:cNvSpPr txBox="1"/>
          <p:nvPr/>
        </p:nvSpPr>
        <p:spPr>
          <a:xfrm>
            <a:off x="708305" y="5753084"/>
            <a:ext cx="47289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CharisSIL"/>
              </a:rPr>
              <a:t>读出层分为</a:t>
            </a:r>
            <a:r>
              <a:rPr lang="zh-CN" altLang="en-US" sz="2400" dirty="0"/>
              <a:t>纵向条</a:t>
            </a:r>
            <a:r>
              <a:rPr lang="en-US" altLang="zh-CN" sz="2400" dirty="0"/>
              <a:t>X</a:t>
            </a:r>
            <a:r>
              <a:rPr lang="zh-CN" altLang="en-US" sz="2400" dirty="0"/>
              <a:t>和立体条</a:t>
            </a:r>
            <a:r>
              <a:rPr lang="en-US" altLang="zh-CN" sz="2400" dirty="0"/>
              <a:t>V</a:t>
            </a:r>
            <a:br>
              <a:rPr lang="en-US" altLang="zh-CN" sz="2400" dirty="0"/>
            </a:br>
            <a:endParaRPr lang="zh-CN" altLang="en-US" sz="2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72D9853-0AB5-49B2-872D-F1ACC5EF950F}"/>
              </a:ext>
            </a:extLst>
          </p:cNvPr>
          <p:cNvSpPr txBox="1"/>
          <p:nvPr/>
        </p:nvSpPr>
        <p:spPr>
          <a:xfrm>
            <a:off x="741123" y="321699"/>
            <a:ext cx="2489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探测器结构</a:t>
            </a:r>
          </a:p>
        </p:txBody>
      </p:sp>
    </p:spTree>
    <p:extLst>
      <p:ext uri="{BB962C8B-B14F-4D97-AF65-F5344CB8AC3E}">
        <p14:creationId xmlns:p14="http://schemas.microsoft.com/office/powerpoint/2010/main" val="322676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94BBEE7-AA68-4565-9B4C-1F855BA60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7" y="522753"/>
            <a:ext cx="11607006" cy="56371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6B860C3-2AC7-421F-B772-2BCE22BA8298}"/>
                  </a:ext>
                </a:extLst>
              </p:cNvPr>
              <p:cNvSpPr txBox="1"/>
              <p:nvPr/>
            </p:nvSpPr>
            <p:spPr>
              <a:xfrm>
                <a:off x="688406" y="5991675"/>
                <a:ext cx="6096000" cy="628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zh-CN" altLang="en-US" sz="32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l-G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6B860C3-2AC7-421F-B772-2BCE22BA8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06" y="5991675"/>
                <a:ext cx="6096000" cy="628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4623928-7DEB-4F49-9294-17478D61D8C5}"/>
                  </a:ext>
                </a:extLst>
              </p:cNvPr>
              <p:cNvSpPr txBox="1"/>
              <p:nvPr/>
            </p:nvSpPr>
            <p:spPr>
              <a:xfrm>
                <a:off x="5506456" y="6013604"/>
                <a:ext cx="609391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32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zh-CN" alt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func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4623928-7DEB-4F49-9294-17478D61D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456" y="6013604"/>
                <a:ext cx="609391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7C772F9-9CB5-41CC-9226-A0DC8638C987}"/>
                  </a:ext>
                </a:extLst>
              </p:cNvPr>
              <p:cNvSpPr txBox="1"/>
              <p:nvPr/>
            </p:nvSpPr>
            <p:spPr>
              <a:xfrm>
                <a:off x="3085801" y="2411259"/>
                <a:ext cx="3034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7C772F9-9CB5-41CC-9226-A0DC8638C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801" y="2411259"/>
                <a:ext cx="303480" cy="276999"/>
              </a:xfrm>
              <a:prstGeom prst="rect">
                <a:avLst/>
              </a:prstGeom>
              <a:blipFill>
                <a:blip r:embed="rId5"/>
                <a:stretch>
                  <a:fillRect l="-16000" r="-6000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E83ACD8-201C-42D6-819D-B9E6F05A9D46}"/>
                  </a:ext>
                </a:extLst>
              </p:cNvPr>
              <p:cNvSpPr txBox="1"/>
              <p:nvPr/>
            </p:nvSpPr>
            <p:spPr>
              <a:xfrm>
                <a:off x="4578485" y="4780767"/>
                <a:ext cx="3088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E83ACD8-201C-42D6-819D-B9E6F05A9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485" y="4780767"/>
                <a:ext cx="308802" cy="276999"/>
              </a:xfrm>
              <a:prstGeom prst="rect">
                <a:avLst/>
              </a:prstGeom>
              <a:blipFill>
                <a:blip r:embed="rId6"/>
                <a:stretch>
                  <a:fillRect l="-15686" r="-5882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椭圆 15">
            <a:extLst>
              <a:ext uri="{FF2B5EF4-FFF2-40B4-BE49-F238E27FC236}">
                <a16:creationId xmlns:a16="http://schemas.microsoft.com/office/drawing/2014/main" id="{D5EA4BEB-280C-4287-94F8-264B5213D0E7}"/>
              </a:ext>
            </a:extLst>
          </p:cNvPr>
          <p:cNvSpPr/>
          <p:nvPr/>
        </p:nvSpPr>
        <p:spPr>
          <a:xfrm>
            <a:off x="3020752" y="2637357"/>
            <a:ext cx="130098" cy="130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8199FD57-88FF-48AC-8C3C-9EB1016489E8}"/>
              </a:ext>
            </a:extLst>
          </p:cNvPr>
          <p:cNvSpPr/>
          <p:nvPr/>
        </p:nvSpPr>
        <p:spPr>
          <a:xfrm>
            <a:off x="4448387" y="4989984"/>
            <a:ext cx="130098" cy="130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B983B32-E5F6-4E46-9F3F-9F265DD40C5B}"/>
              </a:ext>
            </a:extLst>
          </p:cNvPr>
          <p:cNvSpPr txBox="1"/>
          <p:nvPr/>
        </p:nvSpPr>
        <p:spPr>
          <a:xfrm>
            <a:off x="513567" y="23769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没有磁场</a:t>
            </a:r>
          </a:p>
        </p:txBody>
      </p:sp>
    </p:spTree>
    <p:extLst>
      <p:ext uri="{BB962C8B-B14F-4D97-AF65-F5344CB8AC3E}">
        <p14:creationId xmlns:p14="http://schemas.microsoft.com/office/powerpoint/2010/main" val="402098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C332E930-E7B0-4EA6-A300-FDB47563A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16" y="532797"/>
            <a:ext cx="8144884" cy="396325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2B2188B-6046-41C6-A2AF-F3C0A17E0227}"/>
              </a:ext>
            </a:extLst>
          </p:cNvPr>
          <p:cNvSpPr txBox="1"/>
          <p:nvPr/>
        </p:nvSpPr>
        <p:spPr>
          <a:xfrm>
            <a:off x="5111496" y="4585311"/>
            <a:ext cx="70805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                        10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parameter   2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parameter 10                        Global parameter 8</a:t>
            </a: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551CFD4-D7E1-4548-A998-37D75E541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7893" y="2696288"/>
            <a:ext cx="5186094" cy="388957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3C39843-B98A-45E5-9B49-3B826E2F83E2}"/>
              </a:ext>
            </a:extLst>
          </p:cNvPr>
          <p:cNvSpPr txBox="1"/>
          <p:nvPr/>
        </p:nvSpPr>
        <p:spPr>
          <a:xfrm>
            <a:off x="1014766" y="829713"/>
            <a:ext cx="2480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校正原理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469034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8FA6EBD-9B02-4851-8603-955F0505C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19" y="997867"/>
            <a:ext cx="4092070" cy="93533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77068A9-B6D2-4E53-8818-3A3FBCB66F16}"/>
              </a:ext>
            </a:extLst>
          </p:cNvPr>
          <p:cNvSpPr txBox="1"/>
          <p:nvPr/>
        </p:nvSpPr>
        <p:spPr>
          <a:xfrm>
            <a:off x="524034" y="227979"/>
            <a:ext cx="105113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Millepede method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effectLst/>
              </a:rPr>
              <a:t>10.1016/j.nima.2006.05.157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A6B9F85-3CB1-4085-AF73-62E64B224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4" y="1975287"/>
            <a:ext cx="5201376" cy="9907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00A2F53-A514-4A46-BE6D-6526F44DA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82" y="3793132"/>
            <a:ext cx="2572109" cy="40963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46DCCD9-8CEC-40EC-B457-39CDB25B59EA}"/>
              </a:ext>
            </a:extLst>
          </p:cNvPr>
          <p:cNvSpPr txBox="1"/>
          <p:nvPr/>
        </p:nvSpPr>
        <p:spPr>
          <a:xfrm>
            <a:off x="1247282" y="320813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单个径迹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B494696-91ED-4F31-A859-19984151D3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3" y="4449432"/>
            <a:ext cx="2915057" cy="159089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FAFF79F-B50E-45D9-9FA0-454053ED2B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858" y="1256726"/>
            <a:ext cx="5419108" cy="1926068"/>
          </a:xfrm>
          <a:prstGeom prst="rect">
            <a:avLst/>
          </a:prstGeom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65D16AB1-53C5-4B90-B678-FEF08D7501EA}"/>
              </a:ext>
            </a:extLst>
          </p:cNvPr>
          <p:cNvSpPr/>
          <p:nvPr/>
        </p:nvSpPr>
        <p:spPr>
          <a:xfrm>
            <a:off x="5548872" y="2000096"/>
            <a:ext cx="597074" cy="438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78DB3B3-8283-4A92-A6B6-859C3A0910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781" y="3587003"/>
            <a:ext cx="3907726" cy="166477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808DEF8-4CF8-45D7-9971-5D79D298D436}"/>
              </a:ext>
            </a:extLst>
          </p:cNvPr>
          <p:cNvSpPr txBox="1"/>
          <p:nvPr/>
        </p:nvSpPr>
        <p:spPr>
          <a:xfrm>
            <a:off x="6471781" y="874310"/>
            <a:ext cx="2217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直接求解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BEC5D25-FAFB-4CA0-A28F-B193212E44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781" y="5278223"/>
            <a:ext cx="3029373" cy="7621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81C44182-29E7-49B4-B009-A483D3E6C82A}"/>
                  </a:ext>
                </a:extLst>
              </p:cNvPr>
              <p:cNvSpPr txBox="1"/>
              <p:nvPr/>
            </p:nvSpPr>
            <p:spPr>
              <a:xfrm>
                <a:off x="8187544" y="903035"/>
                <a:ext cx="3683957" cy="404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global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track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loacl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81C44182-29E7-49B4-B009-A483D3E6C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544" y="903035"/>
                <a:ext cx="3683957" cy="404213"/>
              </a:xfrm>
              <a:prstGeom prst="rect">
                <a:avLst/>
              </a:prstGeom>
              <a:blipFill>
                <a:blip r:embed="rId9"/>
                <a:stretch>
                  <a:fillRect l="-1159" r="-497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33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DB33E22C-26F4-492F-95FA-9FA7EDC34EA0}"/>
              </a:ext>
            </a:extLst>
          </p:cNvPr>
          <p:cNvSpPr txBox="1"/>
          <p:nvPr/>
        </p:nvSpPr>
        <p:spPr>
          <a:xfrm>
            <a:off x="955109" y="391531"/>
            <a:ext cx="6093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1"/>
            <a:r>
              <a:rPr lang="en-US" altLang="zh-CN" sz="2800" i="0" dirty="0">
                <a:solidFill>
                  <a:srgbClr val="2222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Schur complement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7FB1FEE-FEB8-40C9-A0AD-8A6A0E4C2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3" y="1039660"/>
            <a:ext cx="7039736" cy="25020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0E85C34-D824-4683-8887-0C83C68F5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42" y="4802642"/>
            <a:ext cx="5782978" cy="1913000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4AEE682-C72C-45FA-9D71-7BDF078A5F78}"/>
              </a:ext>
            </a:extLst>
          </p:cNvPr>
          <p:cNvCxnSpPr>
            <a:cxnSpLocks/>
          </p:cNvCxnSpPr>
          <p:nvPr/>
        </p:nvCxnSpPr>
        <p:spPr>
          <a:xfrm>
            <a:off x="566802" y="2927959"/>
            <a:ext cx="21889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63B5FF8-B747-416C-8568-98A866C3AA91}"/>
              </a:ext>
            </a:extLst>
          </p:cNvPr>
          <p:cNvCxnSpPr>
            <a:cxnSpLocks/>
          </p:cNvCxnSpPr>
          <p:nvPr/>
        </p:nvCxnSpPr>
        <p:spPr>
          <a:xfrm>
            <a:off x="2755726" y="1378214"/>
            <a:ext cx="0" cy="1549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125B1B4-DCE8-4EB0-B458-DC6FEB3DC081}"/>
              </a:ext>
            </a:extLst>
          </p:cNvPr>
          <p:cNvCxnSpPr>
            <a:cxnSpLocks/>
          </p:cNvCxnSpPr>
          <p:nvPr/>
        </p:nvCxnSpPr>
        <p:spPr>
          <a:xfrm>
            <a:off x="566802" y="2190489"/>
            <a:ext cx="1502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02D8E42-3242-4014-A716-08D22EA9188B}"/>
              </a:ext>
            </a:extLst>
          </p:cNvPr>
          <p:cNvCxnSpPr>
            <a:cxnSpLocks/>
          </p:cNvCxnSpPr>
          <p:nvPr/>
        </p:nvCxnSpPr>
        <p:spPr>
          <a:xfrm>
            <a:off x="2068882" y="1403266"/>
            <a:ext cx="0" cy="7748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502940D1-6600-4977-966C-F22848AD4336}"/>
              </a:ext>
            </a:extLst>
          </p:cNvPr>
          <p:cNvCxnSpPr/>
          <p:nvPr/>
        </p:nvCxnSpPr>
        <p:spPr>
          <a:xfrm>
            <a:off x="541750" y="1850720"/>
            <a:ext cx="9645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3F6B550-693B-4D31-9EF7-3D709618C5B4}"/>
              </a:ext>
            </a:extLst>
          </p:cNvPr>
          <p:cNvCxnSpPr>
            <a:cxnSpLocks/>
          </p:cNvCxnSpPr>
          <p:nvPr/>
        </p:nvCxnSpPr>
        <p:spPr>
          <a:xfrm>
            <a:off x="1506254" y="1378214"/>
            <a:ext cx="0" cy="4725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>
            <a:extLst>
              <a:ext uri="{FF2B5EF4-FFF2-40B4-BE49-F238E27FC236}">
                <a16:creationId xmlns:a16="http://schemas.microsoft.com/office/drawing/2014/main" id="{4C447322-F4EA-456E-8623-CF378DF4A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35" y="1873252"/>
            <a:ext cx="3012563" cy="784785"/>
          </a:xfrm>
          <a:prstGeom prst="rect">
            <a:avLst/>
          </a:prstGeom>
        </p:spPr>
      </p:pic>
      <p:sp>
        <p:nvSpPr>
          <p:cNvPr id="25" name="箭头: 右 24">
            <a:extLst>
              <a:ext uri="{FF2B5EF4-FFF2-40B4-BE49-F238E27FC236}">
                <a16:creationId xmlns:a16="http://schemas.microsoft.com/office/drawing/2014/main" id="{101A9FAF-CFD3-4123-AE57-18912625141C}"/>
              </a:ext>
            </a:extLst>
          </p:cNvPr>
          <p:cNvSpPr/>
          <p:nvPr/>
        </p:nvSpPr>
        <p:spPr>
          <a:xfrm>
            <a:off x="7695025" y="2071491"/>
            <a:ext cx="597074" cy="438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FC1EE804-6873-4599-BD90-BCAFBB20CF68}"/>
                  </a:ext>
                </a:extLst>
              </p:cNvPr>
              <p:cNvSpPr txBox="1"/>
              <p:nvPr/>
            </p:nvSpPr>
            <p:spPr>
              <a:xfrm>
                <a:off x="644175" y="3746672"/>
                <a:ext cx="6093912" cy="563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 i="1">
                              <a:latin typeface="Cambria Math" panose="02040503050406030204" pitchFamily="18" charset="0"/>
                            </a:rPr>
                            <m:t>global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 i="1">
                              <a:latin typeface="Cambria Math" panose="02040503050406030204" pitchFamily="18" charset="0"/>
                            </a:rPr>
                            <m:t>track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loacl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FC1EE804-6873-4599-BD90-BCAFBB20C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75" y="3746672"/>
                <a:ext cx="6093912" cy="5638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813B418-6786-4B11-AAE9-09631D6541E2}"/>
                  </a:ext>
                </a:extLst>
              </p:cNvPr>
              <p:cNvSpPr txBox="1"/>
              <p:nvPr/>
            </p:nvSpPr>
            <p:spPr>
              <a:xfrm>
                <a:off x="6470865" y="3742038"/>
                <a:ext cx="6093912" cy="563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 i="1">
                              <a:latin typeface="Cambria Math" panose="02040503050406030204" pitchFamily="18" charset="0"/>
                            </a:rPr>
                            <m:t>global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813B418-6786-4B11-AAE9-09631D654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865" y="3742038"/>
                <a:ext cx="6093912" cy="5638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箭头: 右 28">
            <a:extLst>
              <a:ext uri="{FF2B5EF4-FFF2-40B4-BE49-F238E27FC236}">
                <a16:creationId xmlns:a16="http://schemas.microsoft.com/office/drawing/2014/main" id="{974EA267-F3F3-4A47-8D21-187CC7B98C39}"/>
              </a:ext>
            </a:extLst>
          </p:cNvPr>
          <p:cNvSpPr/>
          <p:nvPr/>
        </p:nvSpPr>
        <p:spPr>
          <a:xfrm>
            <a:off x="7695025" y="3804769"/>
            <a:ext cx="597074" cy="438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726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EA61DF1-98D1-4917-893B-874CD8AFD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52" y="1228005"/>
            <a:ext cx="6117515" cy="493672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4C5C0C7-33BC-4421-B394-567CA27F5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76" y="1428489"/>
            <a:ext cx="5883632" cy="473623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0C9696D-CD0D-4772-8CBA-425A56947DC1}"/>
              </a:ext>
            </a:extLst>
          </p:cNvPr>
          <p:cNvSpPr txBox="1"/>
          <p:nvPr/>
        </p:nvSpPr>
        <p:spPr>
          <a:xfrm>
            <a:off x="524110" y="334733"/>
            <a:ext cx="10328521" cy="94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Times-Roman"/>
              </a:rPr>
              <a:t>在将整个</a:t>
            </a:r>
            <a:r>
              <a:rPr lang="en-US" altLang="zh-CN" sz="2400" dirty="0">
                <a:solidFill>
                  <a:srgbClr val="000000"/>
                </a:solidFill>
                <a:latin typeface="Times-Roman"/>
              </a:rPr>
              <a:t>CGEM</a:t>
            </a:r>
            <a:r>
              <a:rPr lang="zh-CN" altLang="en-US" sz="2400" dirty="0">
                <a:solidFill>
                  <a:srgbClr val="000000"/>
                </a:solidFill>
                <a:latin typeface="Times-Roman"/>
              </a:rPr>
              <a:t>探测器安装到</a:t>
            </a:r>
            <a:r>
              <a:rPr lang="en-US" altLang="zh-CN" sz="2400" dirty="0">
                <a:solidFill>
                  <a:srgbClr val="000000"/>
                </a:solidFill>
                <a:latin typeface="Times-Roman"/>
              </a:rPr>
              <a:t>BESIII</a:t>
            </a:r>
            <a:r>
              <a:rPr lang="zh-CN" altLang="en-US" sz="2400" dirty="0">
                <a:solidFill>
                  <a:srgbClr val="000000"/>
                </a:solidFill>
                <a:latin typeface="Times-Roman"/>
              </a:rPr>
              <a:t>之前，更重要的是保证</a:t>
            </a:r>
            <a:r>
              <a:rPr lang="en-US" altLang="zh-CN" sz="2400" dirty="0">
                <a:solidFill>
                  <a:srgbClr val="000000"/>
                </a:solidFill>
                <a:latin typeface="Times-Roman"/>
              </a:rPr>
              <a:t>CGEM</a:t>
            </a:r>
            <a:r>
              <a:rPr lang="zh-CN" altLang="en-US" sz="2400" dirty="0">
                <a:solidFill>
                  <a:srgbClr val="000000"/>
                </a:solidFill>
                <a:latin typeface="Times-Roman"/>
              </a:rPr>
              <a:t>探测器各层之没有位移，并在安装前进行固定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DF50363-A9E1-46FD-A094-6EF283EA47B6}"/>
              </a:ext>
            </a:extLst>
          </p:cNvPr>
          <p:cNvSpPr txBox="1"/>
          <p:nvPr/>
        </p:nvSpPr>
        <p:spPr>
          <a:xfrm>
            <a:off x="4583777" y="6173333"/>
            <a:ext cx="2759349" cy="50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-Roman"/>
              </a:rPr>
              <a:t>Dy = 0, Dx </a:t>
            </a:r>
            <a:r>
              <a:rPr lang="zh-CN" altLang="en-US" sz="2400" dirty="0">
                <a:solidFill>
                  <a:srgbClr val="000000"/>
                </a:solidFill>
                <a:latin typeface="Times-Roman"/>
              </a:rPr>
              <a:t>相等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621BEDD-E47C-4340-87EC-A640FEDD5276}"/>
              </a:ext>
            </a:extLst>
          </p:cNvPr>
          <p:cNvSpPr txBox="1"/>
          <p:nvPr/>
        </p:nvSpPr>
        <p:spPr>
          <a:xfrm>
            <a:off x="8067160" y="4790638"/>
            <a:ext cx="2212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dirty="0"/>
              <a:t>Layer2 bottom</a:t>
            </a:r>
            <a:endParaRPr lang="zh-CN" altLang="en-US" sz="2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5E6B254-2893-4D46-AF0C-06BD774E16EE}"/>
              </a:ext>
            </a:extLst>
          </p:cNvPr>
          <p:cNvSpPr txBox="1"/>
          <p:nvPr/>
        </p:nvSpPr>
        <p:spPr>
          <a:xfrm>
            <a:off x="8119610" y="3968747"/>
            <a:ext cx="2745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Layer1 bottom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6DB332D-D8D4-4E87-83AD-4598FEB126B2}"/>
              </a:ext>
            </a:extLst>
          </p:cNvPr>
          <p:cNvSpPr txBox="1"/>
          <p:nvPr/>
        </p:nvSpPr>
        <p:spPr>
          <a:xfrm>
            <a:off x="8188055" y="2728212"/>
            <a:ext cx="166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/>
              <a:t>Layer1 </a:t>
            </a:r>
            <a:r>
              <a:rPr lang="en-US" altLang="zh-CN" sz="2400" dirty="0"/>
              <a:t>top</a:t>
            </a:r>
            <a:endParaRPr lang="zh-CN" altLang="en-US" sz="2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643CEB6-E1EB-4A3E-AB27-C711FB808F0D}"/>
              </a:ext>
            </a:extLst>
          </p:cNvPr>
          <p:cNvSpPr txBox="1"/>
          <p:nvPr/>
        </p:nvSpPr>
        <p:spPr>
          <a:xfrm>
            <a:off x="8111281" y="1945124"/>
            <a:ext cx="201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dirty="0"/>
              <a:t>Layer2 top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6972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3BD89EC-5198-47F9-B87C-DB9F487E4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08" y="360003"/>
            <a:ext cx="7974559" cy="613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96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13668</TotalTime>
  <Words>200</Words>
  <Application>Microsoft Office PowerPoint</Application>
  <PresentationFormat>宽屏</PresentationFormat>
  <Paragraphs>40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CharisSIL</vt:lpstr>
      <vt:lpstr>Times-Roman</vt:lpstr>
      <vt:lpstr>等线</vt:lpstr>
      <vt:lpstr>等线 Light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40</cp:revision>
  <dcterms:created xsi:type="dcterms:W3CDTF">2023-06-24T06:24:13Z</dcterms:created>
  <dcterms:modified xsi:type="dcterms:W3CDTF">2023-07-03T23:03:37Z</dcterms:modified>
</cp:coreProperties>
</file>