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4"/>
  </p:notesMasterIdLst>
  <p:sldIdLst>
    <p:sldId id="256" r:id="rId2"/>
    <p:sldId id="1737" r:id="rId3"/>
    <p:sldId id="271" r:id="rId4"/>
    <p:sldId id="258" r:id="rId5"/>
    <p:sldId id="1720" r:id="rId6"/>
    <p:sldId id="273" r:id="rId7"/>
    <p:sldId id="288" r:id="rId8"/>
    <p:sldId id="274" r:id="rId9"/>
    <p:sldId id="289" r:id="rId10"/>
    <p:sldId id="295" r:id="rId11"/>
    <p:sldId id="1722" r:id="rId12"/>
    <p:sldId id="1723" r:id="rId13"/>
    <p:sldId id="279" r:id="rId14"/>
    <p:sldId id="286" r:id="rId15"/>
    <p:sldId id="275" r:id="rId16"/>
    <p:sldId id="1721" r:id="rId17"/>
    <p:sldId id="1713" r:id="rId18"/>
    <p:sldId id="1705" r:id="rId19"/>
    <p:sldId id="287" r:id="rId20"/>
    <p:sldId id="1738" r:id="rId21"/>
    <p:sldId id="284" r:id="rId22"/>
    <p:sldId id="261"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493E"/>
    <a:srgbClr val="FFD979"/>
    <a:srgbClr val="99D2EF"/>
    <a:srgbClr val="26A9E0"/>
    <a:srgbClr val="2A9CA2"/>
    <a:srgbClr val="258A8F"/>
    <a:srgbClr val="2283CD"/>
    <a:srgbClr val="E71D3A"/>
    <a:srgbClr val="18BCE2"/>
    <a:srgbClr val="55BE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p:cViewPr varScale="1">
        <p:scale>
          <a:sx n="119" d="100"/>
          <a:sy n="119" d="100"/>
        </p:scale>
        <p:origin x="426" y="108"/>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2023/6/20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9801" name="副标题 2"/>
          <p:cNvSpPr>
            <a:spLocks noGrp="1"/>
          </p:cNvSpPr>
          <p:nvPr userDrawn="1">
            <p:ph type="subTitle" idx="1" hasCustomPrompt="1"/>
          </p:nvPr>
        </p:nvSpPr>
        <p:spPr>
          <a:xfrm>
            <a:off x="669925" y="4486641"/>
            <a:ext cx="8474075" cy="349235"/>
          </a:xfrm>
        </p:spPr>
        <p:txBody>
          <a:bodyPr anchor="t">
            <a:normAutofit/>
          </a:bodyPr>
          <a:lstStyle>
            <a:lvl1pPr marL="0" indent="0" algn="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Click to edit Master title style</a:t>
            </a:r>
            <a:endParaRPr lang="zh-CN" altLang="en-US" dirty="0"/>
          </a:p>
        </p:txBody>
      </p:sp>
      <p:sp>
        <p:nvSpPr>
          <p:cNvPr id="12" name="文本占位符 13"/>
          <p:cNvSpPr>
            <a:spLocks noGrp="1"/>
          </p:cNvSpPr>
          <p:nvPr userDrawn="1">
            <p:ph type="body" sz="quarter" idx="10" hasCustomPrompt="1"/>
          </p:nvPr>
        </p:nvSpPr>
        <p:spPr>
          <a:xfrm>
            <a:off x="669924" y="5551771"/>
            <a:ext cx="8474075" cy="248371"/>
          </a:xfrm>
        </p:spPr>
        <p:txBody>
          <a:bodyPr anchor="ctr">
            <a:noAutofit/>
          </a:bodyPr>
          <a:lstStyle>
            <a:lvl1pPr marL="0" indent="0" algn="r">
              <a:buNone/>
              <a:defRPr sz="15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
        <p:nvSpPr>
          <p:cNvPr id="13" name="文本占位符 13"/>
          <p:cNvSpPr>
            <a:spLocks noGrp="1"/>
          </p:cNvSpPr>
          <p:nvPr userDrawn="1">
            <p:ph type="body" sz="quarter" idx="11" hasCustomPrompt="1"/>
          </p:nvPr>
        </p:nvSpPr>
        <p:spPr>
          <a:xfrm>
            <a:off x="669924" y="5829130"/>
            <a:ext cx="8474075" cy="248371"/>
          </a:xfrm>
        </p:spPr>
        <p:txBody>
          <a:bodyPr anchor="ctr">
            <a:noAutofit/>
          </a:bodyPr>
          <a:lstStyle>
            <a:lvl1pPr marL="0" indent="0" algn="r">
              <a:buNone/>
              <a:defRPr sz="15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
        <p:nvSpPr>
          <p:cNvPr id="9802" name="标题 1"/>
          <p:cNvSpPr>
            <a:spLocks noGrp="1"/>
          </p:cNvSpPr>
          <p:nvPr userDrawn="1">
            <p:ph type="ctrTitle"/>
          </p:nvPr>
        </p:nvSpPr>
        <p:spPr>
          <a:xfrm>
            <a:off x="669925" y="3429001"/>
            <a:ext cx="8474075" cy="1028652"/>
          </a:xfrm>
        </p:spPr>
        <p:txBody>
          <a:bodyPr anchor="b">
            <a:normAutofit/>
          </a:bodyPr>
          <a:lstStyle>
            <a:lvl1pPr algn="r">
              <a:defRPr sz="3200">
                <a:solidFill>
                  <a:schemeClr val="tx1"/>
                </a:solidFill>
              </a:defRPr>
            </a:lvl1pPr>
          </a:lstStyle>
          <a:p>
            <a:r>
              <a:rPr lang="en-US" altLang="zh-CN" dirty="0"/>
              <a:t>Click to edit Master title style</a:t>
            </a:r>
            <a:endParaRPr lang="zh-CN" altLang="en-US" dirty="0"/>
          </a:p>
        </p:txBody>
      </p:sp>
      <p:sp>
        <p:nvSpPr>
          <p:cNvPr id="48" name="矩形 47"/>
          <p:cNvSpPr/>
          <p:nvPr userDrawn="1"/>
        </p:nvSpPr>
        <p:spPr>
          <a:xfrm>
            <a:off x="0" y="514350"/>
            <a:ext cx="9144000" cy="2781300"/>
          </a:xfrm>
          <a:prstGeom prst="rect">
            <a:avLst/>
          </a:prstGeom>
          <a:blipFill rotWithShape="1">
            <a:blip r:embed="rId2"/>
            <a:srcRect/>
            <a:stretch>
              <a:fillRect t="-86943" b="-321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20" name="标题 1"/>
          <p:cNvSpPr>
            <a:spLocks noGrp="1"/>
          </p:cNvSpPr>
          <p:nvPr userDrawn="1">
            <p:ph type="title"/>
          </p:nvPr>
        </p:nvSpPr>
        <p:spPr>
          <a:xfrm>
            <a:off x="5562600" y="2038350"/>
            <a:ext cx="4535055" cy="656792"/>
          </a:xfrm>
        </p:spPr>
        <p:txBody>
          <a:bodyPr anchor="b">
            <a:normAutofit/>
          </a:bodyPr>
          <a:lstStyle>
            <a:lvl1pPr algn="l">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userDrawn="1">
            <p:ph type="body" idx="1"/>
          </p:nvPr>
        </p:nvSpPr>
        <p:spPr>
          <a:xfrm>
            <a:off x="5562600" y="2730911"/>
            <a:ext cx="4546600" cy="2088739"/>
          </a:xfrm>
        </p:spPr>
        <p:txBody>
          <a:bodyPr anchor="t">
            <a:normAutofit/>
          </a:bodyPr>
          <a:lstStyle>
            <a:lvl1pPr marL="0" indent="0" algn="l">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Edit Master text styles</a:t>
            </a:r>
          </a:p>
        </p:txBody>
      </p:sp>
      <p:sp>
        <p:nvSpPr>
          <p:cNvPr id="22" name="矩形 21"/>
          <p:cNvSpPr/>
          <p:nvPr userDrawn="1"/>
        </p:nvSpPr>
        <p:spPr>
          <a:xfrm>
            <a:off x="0" y="2038350"/>
            <a:ext cx="5156200" cy="2781300"/>
          </a:xfrm>
          <a:prstGeom prst="rect">
            <a:avLst/>
          </a:prstGeom>
          <a:blipFill rotWithShape="1">
            <a:blip r:embed="rId2"/>
            <a:srcRect/>
            <a:stretch>
              <a:fillRect t="-21361" b="-21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日期占位符 3"/>
          <p:cNvSpPr>
            <a:spLocks noGrp="1"/>
          </p:cNvSpPr>
          <p:nvPr>
            <p:ph type="dt" sz="half" idx="10"/>
          </p:nvPr>
        </p:nvSpPr>
        <p:spPr/>
        <p:txBody>
          <a:bodyPr/>
          <a:lstStyle/>
          <a:p>
            <a:fld id="{6489D9C7-5DC6-4263-87FF-7C99F6FB63C3}" type="datetime1">
              <a:rPr lang="zh-CN" altLang="en-US" smtClean="0"/>
              <a:t>2023/6/20</a:t>
            </a:fld>
            <a:endParaRPr lang="zh-CN" altLang="en-US"/>
          </a:p>
        </p:txBody>
      </p:sp>
      <p:sp>
        <p:nvSpPr>
          <p:cNvPr id="5" name="页脚占位符 4"/>
          <p:cNvSpPr>
            <a:spLocks noGrp="1"/>
          </p:cNvSpPr>
          <p:nvPr>
            <p:ph type="ftr" sz="quarter" idx="11"/>
          </p:nvPr>
        </p:nvSpPr>
        <p:spPr/>
        <p:txBody>
          <a:bodyPr/>
          <a:lstStyle/>
          <a:p>
            <a:r>
              <a:rPr lang="en-US" altLang="zh-CN"/>
              <a:t>www.islide.cc</a:t>
            </a:r>
            <a:endParaRPr lang="zh-CN" altLang="en-US" dirty="0"/>
          </a:p>
        </p:txBody>
      </p:sp>
      <p:sp>
        <p:nvSpPr>
          <p:cNvPr id="6" name="灯片编号占位符 5"/>
          <p:cNvSpPr>
            <a:spLocks noGrp="1"/>
          </p:cNvSpPr>
          <p:nvPr>
            <p:ph type="sldNum" sz="quarter" idx="12"/>
          </p:nvPr>
        </p:nvSpPr>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3" name="日期占位符 2"/>
          <p:cNvSpPr>
            <a:spLocks noGrp="1"/>
          </p:cNvSpPr>
          <p:nvPr>
            <p:ph type="dt" sz="half" idx="10"/>
          </p:nvPr>
        </p:nvSpPr>
        <p:spPr/>
        <p:txBody>
          <a:bodyPr/>
          <a:lstStyle/>
          <a:p>
            <a:fld id="{6489D9C7-5DC6-4263-87FF-7C99F6FB63C3}" type="datetime1">
              <a:rPr lang="zh-CN" altLang="en-US" smtClean="0"/>
              <a:t>2023/6/20</a:t>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3" name="标题 1"/>
          <p:cNvSpPr>
            <a:spLocks noGrp="1"/>
          </p:cNvSpPr>
          <p:nvPr userDrawn="1">
            <p:ph type="ctrTitle" hasCustomPrompt="1"/>
          </p:nvPr>
        </p:nvSpPr>
        <p:spPr>
          <a:xfrm>
            <a:off x="3048000" y="3562351"/>
            <a:ext cx="5000531" cy="1353534"/>
          </a:xfrm>
        </p:spPr>
        <p:txBody>
          <a:bodyPr anchor="t">
            <a:normAutofit/>
          </a:bodyPr>
          <a:lstStyle>
            <a:lvl1pPr marL="0" indent="0" algn="l">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14" name="文本占位符 62"/>
          <p:cNvSpPr>
            <a:spLocks noGrp="1"/>
          </p:cNvSpPr>
          <p:nvPr userDrawn="1">
            <p:ph type="body" sz="quarter" idx="17" hasCustomPrompt="1"/>
          </p:nvPr>
        </p:nvSpPr>
        <p:spPr>
          <a:xfrm>
            <a:off x="3048000" y="5165475"/>
            <a:ext cx="5000531" cy="310871"/>
          </a:xfrm>
        </p:spPr>
        <p:txBody>
          <a:bodyPr vert="horz" lIns="91440" tIns="45720" rIns="91440" bIns="45720" rtlCol="0">
            <a:normAutofit/>
          </a:bodyPr>
          <a:lstStyle>
            <a:lvl1pPr marL="0" indent="0" algn="l">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p>
        </p:txBody>
      </p:sp>
      <p:sp>
        <p:nvSpPr>
          <p:cNvPr id="15" name="文本占位符 62"/>
          <p:cNvSpPr>
            <a:spLocks noGrp="1"/>
          </p:cNvSpPr>
          <p:nvPr userDrawn="1">
            <p:ph type="body" sz="quarter" idx="18" hasCustomPrompt="1"/>
          </p:nvPr>
        </p:nvSpPr>
        <p:spPr>
          <a:xfrm>
            <a:off x="3048000" y="5481109"/>
            <a:ext cx="5000531" cy="310871"/>
          </a:xfrm>
        </p:spPr>
        <p:txBody>
          <a:bodyPr vert="horz" lIns="91440" tIns="45720" rIns="91440" bIns="45720" rtlCol="0">
            <a:normAutofit/>
          </a:bodyPr>
          <a:lstStyle>
            <a:lvl1pPr marL="0" indent="0" algn="l">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p>
        </p:txBody>
      </p:sp>
      <p:sp>
        <p:nvSpPr>
          <p:cNvPr id="34" name="矩形 33"/>
          <p:cNvSpPr/>
          <p:nvPr userDrawn="1"/>
        </p:nvSpPr>
        <p:spPr>
          <a:xfrm>
            <a:off x="3048000" y="514350"/>
            <a:ext cx="9144000" cy="2781300"/>
          </a:xfrm>
          <a:prstGeom prst="rect">
            <a:avLst/>
          </a:prstGeom>
          <a:blipFill rotWithShape="1">
            <a:blip r:embed="rId2"/>
            <a:srcRect/>
            <a:stretch>
              <a:fillRect t="-86943" b="-321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t>2023/6/20</a:t>
            </a:fld>
            <a:endParaRPr lang="zh-CN" altLang="en-US"/>
          </a:p>
        </p:txBody>
      </p:sp>
      <p:sp>
        <p:nvSpPr>
          <p:cNvPr id="5"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a:t>www.islide.cc</a:t>
            </a:r>
            <a:endParaRPr lang="zh-CN" altLang="en-US" dirty="0"/>
          </a:p>
        </p:txBody>
      </p:sp>
      <p:sp>
        <p:nvSpPr>
          <p:cNvPr id="6"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t>‹#›</a:t>
            </a:fld>
            <a:endParaRPr lang="zh-CN" altLang="en-US"/>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8.tm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tm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20.tm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10.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0.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a:xfrm>
            <a:off x="669923" y="5334208"/>
            <a:ext cx="8474075" cy="248371"/>
          </a:xfrm>
        </p:spPr>
        <p:txBody>
          <a:bodyPr/>
          <a:lstStyle/>
          <a:p>
            <a:r>
              <a:rPr lang="zh-CN" altLang="en-US" sz="2400" dirty="0"/>
              <a:t>吕帅科 </a:t>
            </a:r>
            <a:r>
              <a:rPr lang="en-US" altLang="zh-CN" sz="2400" dirty="0"/>
              <a:t>SA22004077</a:t>
            </a:r>
          </a:p>
        </p:txBody>
      </p:sp>
      <p:sp>
        <p:nvSpPr>
          <p:cNvPr id="4" name="标题 3"/>
          <p:cNvSpPr>
            <a:spLocks noGrp="1"/>
          </p:cNvSpPr>
          <p:nvPr>
            <p:ph type="ctrTitle"/>
          </p:nvPr>
        </p:nvSpPr>
        <p:spPr>
          <a:xfrm>
            <a:off x="669924" y="3703425"/>
            <a:ext cx="8474074" cy="1135861"/>
          </a:xfrm>
        </p:spPr>
        <p:txBody>
          <a:bodyPr>
            <a:normAutofit fontScale="90000"/>
          </a:bodyPr>
          <a:lstStyle/>
          <a:p>
            <a:pPr algn="ctr"/>
            <a:r>
              <a:rPr lang="en-US" altLang="zh-CN" dirty="0"/>
              <a:t>A method for determining the angular distribution of atmospheric muons using a cosmic ray telescope</a:t>
            </a:r>
            <a:endParaRPr lang="zh-CN" altLang="en-US" dirty="0"/>
          </a:p>
        </p:txBody>
      </p:sp>
      <p:cxnSp>
        <p:nvCxnSpPr>
          <p:cNvPr id="60" name="直接连接符 59"/>
          <p:cNvCxnSpPr/>
          <p:nvPr/>
        </p:nvCxnSpPr>
        <p:spPr>
          <a:xfrm>
            <a:off x="9144000" y="3601001"/>
            <a:ext cx="0" cy="2476500"/>
          </a:xfrm>
          <a:prstGeom prst="line">
            <a:avLst/>
          </a:prstGeom>
          <a:ln w="3175">
            <a:solidFill>
              <a:srgbClr val="72493E"/>
            </a:solidFill>
          </a:ln>
        </p:spPr>
        <p:style>
          <a:lnRef idx="1">
            <a:schemeClr val="accent1"/>
          </a:lnRef>
          <a:fillRef idx="0">
            <a:schemeClr val="accent1"/>
          </a:fillRef>
          <a:effectRef idx="0">
            <a:schemeClr val="accent1"/>
          </a:effectRef>
          <a:fontRef idx="minor">
            <a:schemeClr val="tx1"/>
          </a:fontRef>
        </p:style>
      </p:cxnSp>
      <p:pic>
        <p:nvPicPr>
          <p:cNvPr id="2" name="图片 1" descr="中科大"/>
          <p:cNvPicPr>
            <a:picLocks noChangeAspect="1"/>
          </p:cNvPicPr>
          <p:nvPr/>
        </p:nvPicPr>
        <p:blipFill>
          <a:blip r:embed="rId3"/>
          <a:stretch>
            <a:fillRect/>
          </a:stretch>
        </p:blipFill>
        <p:spPr>
          <a:xfrm>
            <a:off x="140677" y="3599775"/>
            <a:ext cx="859155" cy="8591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实验数据与分析</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10</a:t>
            </a:fld>
            <a:endParaRPr lang="zh-CN" altLang="en-US"/>
          </a:p>
        </p:txBody>
      </p:sp>
      <p:pic>
        <p:nvPicPr>
          <p:cNvPr id="27" name="图片 26" descr="中科大"/>
          <p:cNvPicPr>
            <a:picLocks noChangeAspect="1"/>
          </p:cNvPicPr>
          <p:nvPr/>
        </p:nvPicPr>
        <p:blipFill>
          <a:blip r:embed="rId2"/>
          <a:stretch>
            <a:fillRect/>
          </a:stretch>
        </p:blipFill>
        <p:spPr>
          <a:xfrm>
            <a:off x="10803255" y="155575"/>
            <a:ext cx="717550" cy="717550"/>
          </a:xfrm>
          <a:prstGeom prst="rect">
            <a:avLst/>
          </a:prstGeom>
        </p:spPr>
      </p:pic>
      <p:pic>
        <p:nvPicPr>
          <p:cNvPr id="29" name="图片 28">
            <a:extLst>
              <a:ext uri="{FF2B5EF4-FFF2-40B4-BE49-F238E27FC236}">
                <a16:creationId xmlns:a16="http://schemas.microsoft.com/office/drawing/2014/main" id="{4A839D8C-CB8C-496D-A450-B2631F5810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5146" y="1776768"/>
            <a:ext cx="3657599" cy="3871202"/>
          </a:xfrm>
          <a:prstGeom prst="rect">
            <a:avLst/>
          </a:prstGeom>
        </p:spPr>
      </p:pic>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7E5B59C5-4F63-413F-8F07-2D93B292858E}"/>
                  </a:ext>
                </a:extLst>
              </p:cNvPr>
              <p:cNvSpPr txBox="1"/>
              <p:nvPr/>
            </p:nvSpPr>
            <p:spPr>
              <a:xfrm>
                <a:off x="669924" y="1925053"/>
                <a:ext cx="5923381" cy="1217449"/>
              </a:xfrm>
              <a:prstGeom prst="rect">
                <a:avLst/>
              </a:prstGeom>
              <a:noFill/>
            </p:spPr>
            <p:txBody>
              <a:bodyPr wrap="square" rtlCol="0">
                <a:spAutoFit/>
              </a:bodyPr>
              <a:lstStyle/>
              <a:p>
                <a:r>
                  <a:rPr lang="zh-CN" altLang="en-US" dirty="0"/>
                  <a:t>两个连续</a:t>
                </a:r>
                <a:r>
                  <a:rPr lang="en-US" altLang="zh-CN" dirty="0"/>
                  <a:t>μ</a:t>
                </a:r>
                <a:r>
                  <a:rPr lang="zh-CN" altLang="en-US" dirty="0"/>
                  <a:t>介子时间的时间间隔分布，由于随机性，预计此分布遵循指数分布函数，即</a:t>
                </a:r>
                <a:endParaRPr lang="en-US" altLang="zh-CN" dirty="0"/>
              </a:p>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0</m:t>
                          </m:r>
                          <m:r>
                            <a:rPr lang="en-US" altLang="zh-CN" b="0" i="1" smtClean="0">
                              <a:latin typeface="Cambria Math" panose="02040503050406030204" pitchFamily="18" charset="0"/>
                            </a:rPr>
                            <m:t>)</m:t>
                          </m:r>
                          <m:r>
                            <a:rPr lang="en-US" altLang="zh-CN" b="0" i="1" smtClean="0">
                              <a:latin typeface="Cambria Math" panose="02040503050406030204" pitchFamily="18" charset="0"/>
                            </a:rPr>
                            <m:t>𝑒</m:t>
                          </m:r>
                        </m:e>
                        <m:sup>
                          <m:f>
                            <m:fPr>
                              <m:type m:val="lin"/>
                              <m:ctrlPr>
                                <a:rPr lang="en-US" altLang="zh-CN"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b="0" i="1" smtClean="0">
                                  <a:latin typeface="Cambria Math" panose="02040503050406030204" pitchFamily="18" charset="0"/>
                                </a:rPr>
                                <m:t>𝑡</m:t>
                              </m:r>
                            </m:num>
                            <m:den>
                              <m:r>
                                <a:rPr lang="zh-CN" altLang="en-US" i="1" smtClean="0">
                                  <a:latin typeface="Cambria Math" panose="02040503050406030204" pitchFamily="18" charset="0"/>
                                </a:rPr>
                                <m:t>𝜏</m:t>
                              </m:r>
                            </m:den>
                          </m:f>
                        </m:sup>
                      </m:sSup>
                    </m:oMath>
                  </m:oMathPara>
                </a14:m>
                <a:endParaRPr lang="en-US" altLang="zh-CN" dirty="0"/>
              </a:p>
              <a:p>
                <a:r>
                  <a:rPr lang="zh-CN" altLang="en-US" dirty="0"/>
                  <a:t>平均时间间隔可通过拟合该指数函数来得到。</a:t>
                </a:r>
              </a:p>
            </p:txBody>
          </p:sp>
        </mc:Choice>
        <mc:Fallback xmlns="">
          <p:sp>
            <p:nvSpPr>
              <p:cNvPr id="30" name="文本框 29">
                <a:extLst>
                  <a:ext uri="{FF2B5EF4-FFF2-40B4-BE49-F238E27FC236}">
                    <a16:creationId xmlns:a16="http://schemas.microsoft.com/office/drawing/2014/main" id="{7E5B59C5-4F63-413F-8F07-2D93B292858E}"/>
                  </a:ext>
                </a:extLst>
              </p:cNvPr>
              <p:cNvSpPr txBox="1">
                <a:spLocks noRot="1" noChangeAspect="1" noMove="1" noResize="1" noEditPoints="1" noAdjustHandles="1" noChangeArrowheads="1" noChangeShapeType="1" noTextEdit="1"/>
              </p:cNvSpPr>
              <p:nvPr/>
            </p:nvSpPr>
            <p:spPr>
              <a:xfrm>
                <a:off x="669924" y="1925053"/>
                <a:ext cx="5923381" cy="1217449"/>
              </a:xfrm>
              <a:prstGeom prst="rect">
                <a:avLst/>
              </a:prstGeom>
              <a:blipFill>
                <a:blip r:embed="rId4"/>
                <a:stretch>
                  <a:fillRect l="-926" t="-3000" b="-8000"/>
                </a:stretch>
              </a:blipFill>
            </p:spPr>
            <p:txBody>
              <a:bodyPr/>
              <a:lstStyle/>
              <a:p>
                <a:r>
                  <a:rPr lang="zh-CN" altLang="en-US">
                    <a:noFill/>
                  </a:rPr>
                  <a:t> </a:t>
                </a:r>
              </a:p>
            </p:txBody>
          </p:sp>
        </mc:Fallback>
      </mc:AlternateContent>
      <p:pic>
        <p:nvPicPr>
          <p:cNvPr id="32" name="图片 31">
            <a:extLst>
              <a:ext uri="{FF2B5EF4-FFF2-40B4-BE49-F238E27FC236}">
                <a16:creationId xmlns:a16="http://schemas.microsoft.com/office/drawing/2014/main" id="{6372A465-F636-46D5-A8CC-ECDCC488CE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2567" y="3879146"/>
            <a:ext cx="4572638" cy="2638793"/>
          </a:xfrm>
          <a:prstGeom prst="rect">
            <a:avLst/>
          </a:prstGeom>
        </p:spPr>
      </p:pic>
      <p:sp>
        <p:nvSpPr>
          <p:cNvPr id="33" name="文本框 32">
            <a:extLst>
              <a:ext uri="{FF2B5EF4-FFF2-40B4-BE49-F238E27FC236}">
                <a16:creationId xmlns:a16="http://schemas.microsoft.com/office/drawing/2014/main" id="{401DA550-98E1-45AD-8DE3-6B053FD6F12D}"/>
              </a:ext>
            </a:extLst>
          </p:cNvPr>
          <p:cNvSpPr txBox="1"/>
          <p:nvPr/>
        </p:nvSpPr>
        <p:spPr>
          <a:xfrm>
            <a:off x="7836568" y="5967663"/>
            <a:ext cx="4162927"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Fig. 5. Time-spacing distribution of successive muon events.</a:t>
            </a:r>
            <a:endParaRPr lang="zh-CN" alt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实验数据与分析</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11</a:t>
            </a:fld>
            <a:endParaRPr lang="zh-CN" altLang="en-US"/>
          </a:p>
        </p:txBody>
      </p:sp>
      <p:pic>
        <p:nvPicPr>
          <p:cNvPr id="50" name="图片 49" descr="中科大"/>
          <p:cNvPicPr>
            <a:picLocks noChangeAspect="1"/>
          </p:cNvPicPr>
          <p:nvPr/>
        </p:nvPicPr>
        <p:blipFill>
          <a:blip r:embed="rId2"/>
          <a:stretch>
            <a:fillRect/>
          </a:stretch>
        </p:blipFill>
        <p:spPr>
          <a:xfrm>
            <a:off x="10803255" y="155575"/>
            <a:ext cx="717550" cy="717550"/>
          </a:xfrm>
          <a:prstGeom prst="rect">
            <a:avLst/>
          </a:prstGeom>
        </p:spPr>
      </p:pic>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0C3E4E15-2DF2-45BA-9B15-21537EDE452B}"/>
                  </a:ext>
                </a:extLst>
              </p:cNvPr>
              <p:cNvSpPr txBox="1"/>
              <p:nvPr/>
            </p:nvSpPr>
            <p:spPr>
              <a:xfrm>
                <a:off x="320545" y="1910378"/>
                <a:ext cx="7784431" cy="2139753"/>
              </a:xfrm>
              <a:prstGeom prst="rect">
                <a:avLst/>
              </a:prstGeom>
              <a:noFill/>
            </p:spPr>
            <p:txBody>
              <a:bodyPr wrap="square" rtlCol="0">
                <a:spAutoFit/>
              </a:bodyPr>
              <a:lstStyle/>
              <a:p>
                <a:r>
                  <a:rPr lang="en-US" altLang="zh-CN" dirty="0"/>
                  <a:t>μ</a:t>
                </a:r>
                <a:r>
                  <a:rPr lang="zh-CN" altLang="en-US" dirty="0"/>
                  <a:t>介子的通量遵循函数：</a:t>
                </a:r>
                <a:endParaRPr lang="en-US" altLang="zh-CN" dirty="0"/>
              </a:p>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𝐹</m:t>
                          </m:r>
                        </m:e>
                        <m:sub>
                          <m:r>
                            <a:rPr lang="zh-CN" altLang="en-US" i="1" smtClean="0">
                              <a:latin typeface="Cambria Math" panose="02040503050406030204" pitchFamily="18" charset="0"/>
                            </a:rPr>
                            <m:t>𝜇</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𝑅</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𝑑</m:t>
                              </m:r>
                            </m:e>
                            <m:sup>
                              <m:r>
                                <a:rPr lang="en-US" altLang="zh-CN" b="0" i="1" smtClean="0">
                                  <a:latin typeface="Cambria Math" panose="02040503050406030204" pitchFamily="18" charset="0"/>
                                </a:rPr>
                                <m:t>2</m:t>
                              </m:r>
                            </m:sup>
                          </m:sSup>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𝑡𝑜𝑝</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𝑏𝑜𝑡𝑡𝑜𝑚</m:t>
                              </m:r>
                            </m:sub>
                          </m:sSub>
                        </m:den>
                      </m:f>
                    </m:oMath>
                  </m:oMathPara>
                </a14:m>
                <a:endParaRPr lang="en-US" altLang="zh-CN" dirty="0"/>
              </a:p>
              <a:p>
                <a:endParaRPr lang="en-US" altLang="zh-CN" dirty="0"/>
              </a:p>
              <a:p>
                <a:pPr algn="ctr"/>
                <a:r>
                  <a:rPr lang="en-US" altLang="zh-CN" dirty="0"/>
                  <a:t>R-</a:t>
                </a:r>
                <a:r>
                  <a:rPr lang="zh-CN" altLang="en-US" dirty="0"/>
                  <a:t>计数率， </a:t>
                </a:r>
                <a:r>
                  <a:rPr lang="en-US" altLang="zh-CN" dirty="0"/>
                  <a:t>d-</a:t>
                </a:r>
                <a:r>
                  <a:rPr lang="zh-CN" altLang="en-US" dirty="0"/>
                  <a:t>两层探测器之间的距离，</a:t>
                </a:r>
                <a:endParaRPr lang="en-US" altLang="zh-CN" dirty="0"/>
              </a:p>
              <a:p>
                <a:pPr algn="ct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𝑡𝑜𝑝</m:t>
                        </m:r>
                      </m:sub>
                    </m:sSub>
                    <m:r>
                      <a:rPr lang="en-US" altLang="zh-CN" b="0" i="1" smtClean="0">
                        <a:latin typeface="Cambria Math" panose="02040503050406030204" pitchFamily="18" charset="0"/>
                      </a:rPr>
                      <m:t>−</m:t>
                    </m:r>
                    <m:r>
                      <a:rPr lang="zh-CN" altLang="en-US" i="1">
                        <a:latin typeface="Cambria Math" panose="02040503050406030204" pitchFamily="18" charset="0"/>
                      </a:rPr>
                      <m:t>顶</m:t>
                    </m:r>
                    <m:r>
                      <a:rPr lang="zh-CN" altLang="en-US" i="1" smtClean="0">
                        <a:latin typeface="Cambria Math" panose="02040503050406030204" pitchFamily="18" charset="0"/>
                      </a:rPr>
                      <m:t>层</m:t>
                    </m:r>
                    <m:r>
                      <a:rPr lang="zh-CN" altLang="en-US" i="1">
                        <a:latin typeface="Cambria Math" panose="02040503050406030204" pitchFamily="18" charset="0"/>
                      </a:rPr>
                      <m:t>探测</m:t>
                    </m:r>
                    <m:r>
                      <a:rPr lang="zh-CN" altLang="en-US" i="1" smtClean="0">
                        <a:latin typeface="Cambria Math" panose="02040503050406030204" pitchFamily="18" charset="0"/>
                      </a:rPr>
                      <m:t>器</m:t>
                    </m:r>
                    <m:r>
                      <a:rPr lang="zh-CN" altLang="en-US" i="1">
                        <a:latin typeface="Cambria Math" panose="02040503050406030204" pitchFamily="18" charset="0"/>
                      </a:rPr>
                      <m:t>的表面积</m:t>
                    </m:r>
                  </m:oMath>
                </a14:m>
                <a:r>
                  <a:rPr lang="zh-CN" altLang="en-US" dirty="0"/>
                  <a:t> ，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b="0" i="1" smtClean="0">
                            <a:latin typeface="Cambria Math" panose="02040503050406030204" pitchFamily="18" charset="0"/>
                          </a:rPr>
                          <m:t>𝑏𝑜𝑡𝑡𝑜𝑚</m:t>
                        </m:r>
                      </m:sub>
                    </m:sSub>
                    <m:r>
                      <a:rPr lang="en-US" altLang="zh-CN" i="1">
                        <a:latin typeface="Cambria Math" panose="02040503050406030204" pitchFamily="18" charset="0"/>
                      </a:rPr>
                      <m:t>−</m:t>
                    </m:r>
                    <m:r>
                      <a:rPr lang="zh-CN" altLang="en-US" i="1">
                        <a:latin typeface="Cambria Math" panose="02040503050406030204" pitchFamily="18" charset="0"/>
                      </a:rPr>
                      <m:t>顶层探测器的表面积</m:t>
                    </m:r>
                  </m:oMath>
                </a14:m>
                <a:endParaRPr lang="en-US" altLang="zh-CN" dirty="0"/>
              </a:p>
              <a:p>
                <a:endParaRPr lang="zh-CN" altLang="en-US" dirty="0"/>
              </a:p>
            </p:txBody>
          </p:sp>
        </mc:Choice>
        <mc:Fallback xmlns="">
          <p:sp>
            <p:nvSpPr>
              <p:cNvPr id="51" name="文本框 50">
                <a:extLst>
                  <a:ext uri="{FF2B5EF4-FFF2-40B4-BE49-F238E27FC236}">
                    <a16:creationId xmlns:a16="http://schemas.microsoft.com/office/drawing/2014/main" id="{0C3E4E15-2DF2-45BA-9B15-21537EDE452B}"/>
                  </a:ext>
                </a:extLst>
              </p:cNvPr>
              <p:cNvSpPr txBox="1">
                <a:spLocks noRot="1" noChangeAspect="1" noMove="1" noResize="1" noEditPoints="1" noAdjustHandles="1" noChangeArrowheads="1" noChangeShapeType="1" noTextEdit="1"/>
              </p:cNvSpPr>
              <p:nvPr/>
            </p:nvSpPr>
            <p:spPr>
              <a:xfrm>
                <a:off x="320545" y="1910378"/>
                <a:ext cx="7784431" cy="2139753"/>
              </a:xfrm>
              <a:prstGeom prst="rect">
                <a:avLst/>
              </a:prstGeom>
              <a:blipFill>
                <a:blip r:embed="rId3"/>
                <a:stretch>
                  <a:fillRect l="-705" t="-1425"/>
                </a:stretch>
              </a:blipFill>
            </p:spPr>
            <p:txBody>
              <a:bodyPr/>
              <a:lstStyle/>
              <a:p>
                <a:r>
                  <a:rPr lang="zh-CN" altLang="en-US">
                    <a:noFill/>
                  </a:rPr>
                  <a:t> </a:t>
                </a:r>
              </a:p>
            </p:txBody>
          </p:sp>
        </mc:Fallback>
      </mc:AlternateContent>
      <p:pic>
        <p:nvPicPr>
          <p:cNvPr id="53" name="图片 52">
            <a:extLst>
              <a:ext uri="{FF2B5EF4-FFF2-40B4-BE49-F238E27FC236}">
                <a16:creationId xmlns:a16="http://schemas.microsoft.com/office/drawing/2014/main" id="{598CE88D-8EAE-4A3A-9BAF-272848A83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787" y="4371289"/>
            <a:ext cx="4375571" cy="2486711"/>
          </a:xfrm>
          <a:prstGeom prst="rect">
            <a:avLst/>
          </a:prstGeom>
        </p:spPr>
      </p:pic>
      <p:pic>
        <p:nvPicPr>
          <p:cNvPr id="55" name="图片 54">
            <a:extLst>
              <a:ext uri="{FF2B5EF4-FFF2-40B4-BE49-F238E27FC236}">
                <a16:creationId xmlns:a16="http://schemas.microsoft.com/office/drawing/2014/main" id="{0BE12F24-85AB-4560-B177-17ACACB0DA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0196" y="2646301"/>
            <a:ext cx="4361259" cy="2244726"/>
          </a:xfrm>
          <a:prstGeom prst="rect">
            <a:avLst/>
          </a:prstGeom>
        </p:spPr>
      </p:pic>
      <p:sp>
        <p:nvSpPr>
          <p:cNvPr id="56" name="文本框 55">
            <a:extLst>
              <a:ext uri="{FF2B5EF4-FFF2-40B4-BE49-F238E27FC236}">
                <a16:creationId xmlns:a16="http://schemas.microsoft.com/office/drawing/2014/main" id="{908826FE-F91F-430A-86C4-0FDD64881922}"/>
              </a:ext>
            </a:extLst>
          </p:cNvPr>
          <p:cNvSpPr txBox="1"/>
          <p:nvPr/>
        </p:nvSpPr>
        <p:spPr>
          <a:xfrm>
            <a:off x="6641431" y="5130589"/>
            <a:ext cx="5630779"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Fig. 6. Azimuthal angular dependence of the muon events for different zenith angles.</a:t>
            </a:r>
            <a:endParaRPr lang="zh-CN" alt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实验数据与分析</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12</a:t>
            </a:fld>
            <a:endParaRPr lang="zh-CN" altLang="en-US" dirty="0"/>
          </a:p>
        </p:txBody>
      </p:sp>
      <p:pic>
        <p:nvPicPr>
          <p:cNvPr id="60" name="图片 59" descr="中科大"/>
          <p:cNvPicPr>
            <a:picLocks noChangeAspect="1"/>
          </p:cNvPicPr>
          <p:nvPr/>
        </p:nvPicPr>
        <p:blipFill>
          <a:blip r:embed="rId2"/>
          <a:stretch>
            <a:fillRect/>
          </a:stretch>
        </p:blipFill>
        <p:spPr>
          <a:xfrm>
            <a:off x="10803255" y="155575"/>
            <a:ext cx="717550" cy="717550"/>
          </a:xfrm>
          <a:prstGeom prst="rect">
            <a:avLst/>
          </a:prstGeom>
        </p:spPr>
      </p:pic>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5B597BB5-DCEC-4765-A88E-B05D68BD38BF}"/>
                  </a:ext>
                </a:extLst>
              </p:cNvPr>
              <p:cNvSpPr txBox="1"/>
              <p:nvPr/>
            </p:nvSpPr>
            <p:spPr>
              <a:xfrm>
                <a:off x="814136" y="1564105"/>
                <a:ext cx="10718382" cy="2322302"/>
              </a:xfrm>
              <a:prstGeom prst="rect">
                <a:avLst/>
              </a:prstGeom>
              <a:noFill/>
            </p:spPr>
            <p:txBody>
              <a:bodyPr wrap="square" rtlCol="0">
                <a:spAutoFit/>
              </a:bodyPr>
              <a:lstStyle/>
              <a:p>
                <a:r>
                  <a:rPr lang="zh-CN" altLang="en-US" dirty="0"/>
                  <a:t>从</a:t>
                </a:r>
                <a:r>
                  <a:rPr lang="en-US" altLang="zh-CN" dirty="0"/>
                  <a:t>Fig.6,</a:t>
                </a:r>
                <a:r>
                  <a:rPr lang="zh-CN" altLang="en-US" dirty="0"/>
                  <a:t>在东西方向上存在不对称，东西方向不对称</a:t>
                </a:r>
                <a:r>
                  <a:rPr lang="en-US" altLang="zh-CN" dirty="0"/>
                  <a:t>:</a:t>
                </a:r>
              </a:p>
              <a:p>
                <a14:m>
                  <m:oMathPara xmlns:m="http://schemas.openxmlformats.org/officeDocument/2006/math">
                    <m:oMathParaPr>
                      <m:jc m:val="centerGroup"/>
                    </m:oMathParaPr>
                    <m:oMath xmlns:m="http://schemas.openxmlformats.org/officeDocument/2006/math">
                      <m:f>
                        <m:fPr>
                          <m:type m:val="lin"/>
                          <m:ctrlPr>
                            <a:rPr lang="zh-CN" altLang="en-US" i="1" smtClean="0">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2(</m:t>
                              </m:r>
                              <m:r>
                                <a:rPr lang="en-US" altLang="zh-CN" i="1">
                                  <a:latin typeface="Cambria Math" panose="02040503050406030204" pitchFamily="18" charset="0"/>
                                </a:rPr>
                                <m:t>𝑓</m:t>
                              </m:r>
                            </m:e>
                            <m:sub>
                              <m:r>
                                <a:rPr lang="en-US" altLang="zh-CN" i="1">
                                  <a:latin typeface="Cambria Math" panose="02040503050406030204" pitchFamily="18" charset="0"/>
                                </a:rPr>
                                <m:t>𝑊</m:t>
                              </m:r>
                            </m:sub>
                          </m:sSub>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𝐸</m:t>
                              </m:r>
                            </m:sub>
                          </m:sSub>
                          <m:r>
                            <a:rPr lang="en-US" altLang="zh-CN" b="0" i="1" smtClean="0">
                              <a:latin typeface="Cambria Math" panose="02040503050406030204" pitchFamily="18" charset="0"/>
                            </a:rPr>
                            <m:t>)</m:t>
                          </m:r>
                        </m:num>
                        <m:den>
                          <m:r>
                            <a:rPr lang="zh-CN" altLang="en-US" i="1">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𝑊</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𝐸</m:t>
                              </m:r>
                            </m:sub>
                          </m:sSub>
                          <m:r>
                            <a:rPr lang="zh-CN" altLang="en-US" i="1" smtClean="0">
                              <a:latin typeface="Cambria Math" panose="02040503050406030204" pitchFamily="18" charset="0"/>
                            </a:rPr>
                            <m:t>）</m:t>
                          </m:r>
                        </m:den>
                      </m:f>
                    </m:oMath>
                  </m:oMathPara>
                </a14:m>
                <a:endParaRPr lang="en-US" altLang="zh-CN" dirty="0"/>
              </a:p>
              <a:p>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𝑊</m:t>
                          </m:r>
                        </m:sub>
                      </m:sSub>
                      <m:r>
                        <a:rPr lang="en-US" altLang="zh-CN" b="0" i="1" smtClean="0">
                          <a:latin typeface="Cambria Math" panose="02040503050406030204" pitchFamily="18" charset="0"/>
                        </a:rPr>
                        <m:t>−</m:t>
                      </m:r>
                      <m:r>
                        <m:rPr>
                          <m:nor/>
                        </m:rPr>
                        <a:rPr lang="en-US" altLang="zh-CN"/>
                        <m:t>the</m:t>
                      </m:r>
                      <m:r>
                        <m:rPr>
                          <m:nor/>
                        </m:rPr>
                        <a:rPr lang="en-US" altLang="zh-CN"/>
                        <m:t> </m:t>
                      </m:r>
                      <m:r>
                        <m:rPr>
                          <m:nor/>
                        </m:rPr>
                        <a:rPr lang="en-US" altLang="zh-CN"/>
                        <m:t>flux</m:t>
                      </m:r>
                      <m:r>
                        <m:rPr>
                          <m:nor/>
                        </m:rPr>
                        <a:rPr lang="en-US" altLang="zh-CN"/>
                        <m:t> </m:t>
                      </m:r>
                      <m:r>
                        <m:rPr>
                          <m:nor/>
                        </m:rPr>
                        <a:rPr lang="en-US" altLang="zh-CN"/>
                        <m:t>of</m:t>
                      </m:r>
                      <m:r>
                        <m:rPr>
                          <m:nor/>
                        </m:rPr>
                        <a:rPr lang="en-US" altLang="zh-CN"/>
                        <m:t> </m:t>
                      </m:r>
                      <m:r>
                        <m:rPr>
                          <m:nor/>
                        </m:rPr>
                        <a:rPr lang="en-US" altLang="zh-CN"/>
                        <m:t>muons</m:t>
                      </m:r>
                      <m:r>
                        <m:rPr>
                          <m:nor/>
                        </m:rPr>
                        <a:rPr lang="en-US" altLang="zh-CN"/>
                        <m:t> </m:t>
                      </m:r>
                      <m:r>
                        <m:rPr>
                          <m:nor/>
                        </m:rPr>
                        <a:rPr lang="en-US" altLang="zh-CN"/>
                        <m:t>in</m:t>
                      </m:r>
                      <m:r>
                        <m:rPr>
                          <m:nor/>
                        </m:rPr>
                        <a:rPr lang="en-US" altLang="zh-CN"/>
                        <m:t> </m:t>
                      </m:r>
                      <m:r>
                        <m:rPr>
                          <m:nor/>
                        </m:rPr>
                        <a:rPr lang="en-US" altLang="zh-CN"/>
                        <m:t>west</m:t>
                      </m:r>
                    </m:oMath>
                  </m:oMathPara>
                </a14:m>
                <a:endParaRPr lang="en-US" altLang="zh-CN" dirty="0"/>
              </a:p>
              <a:p>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b="0" i="1" smtClean="0">
                              <a:latin typeface="Cambria Math" panose="02040503050406030204" pitchFamily="18" charset="0"/>
                            </a:rPr>
                            <m:t>𝐸</m:t>
                          </m:r>
                        </m:sub>
                      </m:sSub>
                      <m:r>
                        <a:rPr lang="en-US" altLang="zh-CN" i="1">
                          <a:latin typeface="Cambria Math" panose="02040503050406030204" pitchFamily="18" charset="0"/>
                        </a:rPr>
                        <m:t>−</m:t>
                      </m:r>
                      <m:r>
                        <m:rPr>
                          <m:nor/>
                        </m:rPr>
                        <a:rPr lang="en-US" altLang="zh-CN"/>
                        <m:t>the</m:t>
                      </m:r>
                      <m:r>
                        <m:rPr>
                          <m:nor/>
                        </m:rPr>
                        <a:rPr lang="en-US" altLang="zh-CN"/>
                        <m:t> </m:t>
                      </m:r>
                      <m:r>
                        <m:rPr>
                          <m:nor/>
                        </m:rPr>
                        <a:rPr lang="en-US" altLang="zh-CN"/>
                        <m:t>flux</m:t>
                      </m:r>
                      <m:r>
                        <m:rPr>
                          <m:nor/>
                        </m:rPr>
                        <a:rPr lang="en-US" altLang="zh-CN"/>
                        <m:t> </m:t>
                      </m:r>
                      <m:r>
                        <m:rPr>
                          <m:nor/>
                        </m:rPr>
                        <a:rPr lang="en-US" altLang="zh-CN"/>
                        <m:t>of</m:t>
                      </m:r>
                      <m:r>
                        <m:rPr>
                          <m:nor/>
                        </m:rPr>
                        <a:rPr lang="en-US" altLang="zh-CN"/>
                        <m:t> </m:t>
                      </m:r>
                      <m:r>
                        <m:rPr>
                          <m:nor/>
                        </m:rPr>
                        <a:rPr lang="en-US" altLang="zh-CN"/>
                        <m:t>muons</m:t>
                      </m:r>
                      <m:r>
                        <m:rPr>
                          <m:nor/>
                        </m:rPr>
                        <a:rPr lang="en-US" altLang="zh-CN"/>
                        <m:t> </m:t>
                      </m:r>
                      <m:r>
                        <m:rPr>
                          <m:nor/>
                        </m:rPr>
                        <a:rPr lang="en-US" altLang="zh-CN"/>
                        <m:t>in</m:t>
                      </m:r>
                      <m:r>
                        <m:rPr>
                          <m:nor/>
                        </m:rPr>
                        <a:rPr lang="en-US" altLang="zh-CN"/>
                        <m:t> </m:t>
                      </m:r>
                      <m:r>
                        <m:rPr>
                          <m:nor/>
                        </m:rPr>
                        <a:rPr lang="en-US" altLang="zh-CN" b="0" i="0" smtClean="0"/>
                        <m:t>east</m:t>
                      </m:r>
                    </m:oMath>
                  </m:oMathPara>
                </a14:m>
                <a:endParaRPr lang="en-US" altLang="zh-CN" dirty="0"/>
              </a:p>
              <a:p>
                <a:r>
                  <a:rPr lang="zh-CN" altLang="en-US" dirty="0"/>
                  <a:t>标准差：</a:t>
                </a:r>
                <a:endParaRPr lang="en-US" altLang="zh-CN" dirty="0"/>
              </a:p>
              <a:p>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𝜎</m:t>
                      </m:r>
                      <m:r>
                        <a:rPr lang="en-US" altLang="zh-CN" i="1">
                          <a:latin typeface="Cambria Math" panose="02040503050406030204" pitchFamily="18" charset="0"/>
                        </a:rPr>
                        <m:t>=</m:t>
                      </m:r>
                      <m:f>
                        <m:fPr>
                          <m:ctrlPr>
                            <a:rPr lang="en-US" altLang="zh-CN" i="1" smtClean="0">
                              <a:latin typeface="Cambria Math" panose="02040503050406030204" pitchFamily="18" charset="0"/>
                            </a:rPr>
                          </m:ctrlPr>
                        </m:fPr>
                        <m:num>
                          <m:r>
                            <a:rPr lang="en-US" altLang="zh-CN" i="1">
                              <a:latin typeface="Cambria Math" panose="02040503050406030204" pitchFamily="18" charset="0"/>
                            </a:rPr>
                            <m:t>4</m:t>
                          </m:r>
                        </m:num>
                        <m:den>
                          <m:sSup>
                            <m:sSupPr>
                              <m:ctrlPr>
                                <a:rPr lang="en-US" altLang="zh-CN" i="1" smtClean="0">
                                  <a:latin typeface="Cambria Math" panose="02040503050406030204" pitchFamily="18" charset="0"/>
                                </a:rPr>
                              </m:ctrlPr>
                            </m:sSupPr>
                            <m:e>
                              <m:r>
                                <a:rPr lang="zh-CN" altLang="en-US"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𝑊</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𝐸</m:t>
                                  </m:r>
                                </m:sub>
                              </m:sSub>
                              <m:r>
                                <a:rPr lang="zh-CN" altLang="en-US" i="1" smtClean="0">
                                  <a:latin typeface="Cambria Math" panose="02040503050406030204" pitchFamily="18" charset="0"/>
                                </a:rPr>
                                <m:t>）</m:t>
                              </m:r>
                            </m:e>
                            <m:sup>
                              <m:r>
                                <a:rPr lang="en-US" altLang="zh-CN" i="1">
                                  <a:latin typeface="Cambria Math" panose="02040503050406030204" pitchFamily="18" charset="0"/>
                                </a:rPr>
                                <m:t>2</m:t>
                              </m:r>
                            </m:sup>
                          </m:sSup>
                        </m:den>
                      </m:f>
                      <m:sSup>
                        <m:sSupPr>
                          <m:ctrlPr>
                            <a:rPr lang="en-US" altLang="zh-CN" i="1" smtClean="0">
                              <a:latin typeface="Cambria Math" panose="02040503050406030204" pitchFamily="18" charset="0"/>
                            </a:rPr>
                          </m:ctrlPr>
                        </m:sSupPr>
                        <m:e>
                          <m:r>
                            <a:rPr lang="zh-CN" altLang="en-US" i="1">
                              <a:latin typeface="Cambria Math" panose="02040503050406030204" pitchFamily="18" charset="0"/>
                            </a:rPr>
                            <m:t>（</m:t>
                          </m:r>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𝐸</m:t>
                              </m:r>
                            </m:sub>
                            <m:sup>
                              <m:r>
                                <a:rPr lang="en-US" altLang="zh-CN" i="1">
                                  <a:latin typeface="Cambria Math" panose="02040503050406030204" pitchFamily="18" charset="0"/>
                                </a:rPr>
                                <m:t>2</m:t>
                              </m:r>
                            </m:sup>
                          </m:sSubSup>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𝑊</m:t>
                              </m:r>
                            </m:sub>
                          </m:sSub>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𝑊</m:t>
                              </m:r>
                            </m:sub>
                            <m:sup>
                              <m:r>
                                <a:rPr lang="en-US" altLang="zh-CN" i="1">
                                  <a:latin typeface="Cambria Math" panose="02040503050406030204" pitchFamily="18" charset="0"/>
                                </a:rPr>
                                <m:t>2</m:t>
                              </m:r>
                            </m:sup>
                          </m:sSubSup>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𝐸</m:t>
                              </m:r>
                            </m:sub>
                          </m:sSub>
                          <m:r>
                            <a:rPr lang="zh-CN" altLang="en-US" i="1" smtClean="0">
                              <a:latin typeface="Cambria Math" panose="02040503050406030204" pitchFamily="18" charset="0"/>
                            </a:rPr>
                            <m:t>）</m:t>
                          </m:r>
                        </m:e>
                        <m:sup>
                          <m:r>
                            <a:rPr lang="en-US" altLang="zh-CN" i="1">
                              <a:latin typeface="Cambria Math" panose="02040503050406030204" pitchFamily="18" charset="0"/>
                            </a:rPr>
                            <m:t>0</m:t>
                          </m:r>
                          <m:r>
                            <a:rPr lang="en-US" altLang="zh-CN" i="1" smtClean="0">
                              <a:latin typeface="Cambria Math" panose="02040503050406030204" pitchFamily="18" charset="0"/>
                            </a:rPr>
                            <m:t>.</m:t>
                          </m:r>
                          <m:r>
                            <a:rPr lang="en-US" altLang="zh-CN" i="1">
                              <a:latin typeface="Cambria Math" panose="02040503050406030204" pitchFamily="18" charset="0"/>
                            </a:rPr>
                            <m:t>5</m:t>
                          </m:r>
                        </m:sup>
                      </m:sSup>
                    </m:oMath>
                  </m:oMathPara>
                </a14:m>
                <a:endParaRPr lang="en-US" altLang="zh-CN" dirty="0"/>
              </a:p>
              <a:p>
                <a:r>
                  <a:rPr lang="zh-CN" altLang="en-US" dirty="0"/>
                  <a:t>东西效应实际是次级粒子主要是</a:t>
                </a:r>
                <a:r>
                  <a:rPr lang="en-US" altLang="zh-CN" dirty="0"/>
                  <a:t>μ</a:t>
                </a:r>
                <a:r>
                  <a:rPr lang="zh-CN" altLang="en-US" dirty="0"/>
                  <a:t>子与地磁场相互作用产生的。</a:t>
                </a:r>
              </a:p>
            </p:txBody>
          </p:sp>
        </mc:Choice>
        <mc:Fallback>
          <p:sp>
            <p:nvSpPr>
              <p:cNvPr id="5" name="文本框 4">
                <a:extLst>
                  <a:ext uri="{FF2B5EF4-FFF2-40B4-BE49-F238E27FC236}">
                    <a16:creationId xmlns:a16="http://schemas.microsoft.com/office/drawing/2014/main" id="{5B597BB5-DCEC-4765-A88E-B05D68BD38BF}"/>
                  </a:ext>
                </a:extLst>
              </p:cNvPr>
              <p:cNvSpPr txBox="1">
                <a:spLocks noRot="1" noChangeAspect="1" noMove="1" noResize="1" noEditPoints="1" noAdjustHandles="1" noChangeArrowheads="1" noChangeShapeType="1" noTextEdit="1"/>
              </p:cNvSpPr>
              <p:nvPr/>
            </p:nvSpPr>
            <p:spPr>
              <a:xfrm>
                <a:off x="814136" y="1564105"/>
                <a:ext cx="10718382" cy="2322302"/>
              </a:xfrm>
              <a:prstGeom prst="rect">
                <a:avLst/>
              </a:prstGeom>
              <a:blipFill>
                <a:blip r:embed="rId3"/>
                <a:stretch>
                  <a:fillRect l="-512" t="-6562" b="-3150"/>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45E97146-1503-4424-9072-8D5FF652E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3720" y="3873010"/>
            <a:ext cx="3908310" cy="1713842"/>
          </a:xfrm>
          <a:prstGeom prst="rect">
            <a:avLst/>
          </a:prstGeom>
        </p:spPr>
      </p:pic>
      <p:sp>
        <p:nvSpPr>
          <p:cNvPr id="8" name="文本框 7">
            <a:extLst>
              <a:ext uri="{FF2B5EF4-FFF2-40B4-BE49-F238E27FC236}">
                <a16:creationId xmlns:a16="http://schemas.microsoft.com/office/drawing/2014/main" id="{3E1B57F8-457A-455B-AFE0-39004377986D}"/>
              </a:ext>
            </a:extLst>
          </p:cNvPr>
          <p:cNvSpPr txBox="1"/>
          <p:nvPr/>
        </p:nvSpPr>
        <p:spPr>
          <a:xfrm>
            <a:off x="6785811" y="5775158"/>
            <a:ext cx="5662863"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Fig. 7. Schematic description of the East–West effect of atmospheric muons.</a:t>
            </a:r>
            <a:endParaRPr lang="zh-CN" altLang="en-US" sz="12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28FFD3DC-03C8-47B3-97D1-5D5E3FEF9181}"/>
                  </a:ext>
                </a:extLst>
              </p:cNvPr>
              <p:cNvSpPr txBox="1"/>
              <p:nvPr/>
            </p:nvSpPr>
            <p:spPr>
              <a:xfrm>
                <a:off x="669923" y="4178968"/>
                <a:ext cx="5586497" cy="1477328"/>
              </a:xfrm>
              <a:prstGeom prst="rect">
                <a:avLst/>
              </a:prstGeom>
              <a:noFill/>
            </p:spPr>
            <p:txBody>
              <a:bodyPr wrap="square" rtlCol="0">
                <a:spAutoFit/>
              </a:bodyPr>
              <a:lstStyle/>
              <a:p>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𝜇</m:t>
                        </m:r>
                      </m:e>
                      <m:sup>
                        <m:r>
                          <a:rPr lang="en-US" altLang="zh-CN" i="1">
                            <a:latin typeface="Cambria Math" panose="02040503050406030204" pitchFamily="18" charset="0"/>
                          </a:rPr>
                          <m:t>-</m:t>
                        </m:r>
                      </m:sup>
                    </m:sSup>
                    <m:r>
                      <a:rPr lang="zh-CN" altLang="en-US" i="1">
                        <a:latin typeface="Cambria Math" panose="02040503050406030204" pitchFamily="18" charset="0"/>
                      </a:rPr>
                      <m:t>、</m:t>
                    </m:r>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𝜇</m:t>
                        </m:r>
                      </m:e>
                      <m:sup>
                        <m:r>
                          <a:rPr lang="en-US" altLang="zh-CN" i="1">
                            <a:latin typeface="Cambria Math" panose="02040503050406030204" pitchFamily="18" charset="0"/>
                          </a:rPr>
                          <m:t>+</m:t>
                        </m:r>
                      </m:sup>
                    </m:sSup>
                  </m:oMath>
                </a14:m>
                <a:r>
                  <a:rPr lang="zh-CN" altLang="en-US" dirty="0"/>
                  <a:t>由不同的大气淋浴产生。</a:t>
                </a:r>
                <a:endParaRPr lang="en-US" altLang="zh-CN" dirty="0"/>
              </a:p>
              <a:p>
                <a:r>
                  <a:rPr lang="zh-CN" altLang="en-US" dirty="0"/>
                  <a:t>在西向，</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zh-CN" altLang="en-US" i="1">
                            <a:latin typeface="Cambria Math" panose="02040503050406030204" pitchFamily="18" charset="0"/>
                          </a:rPr>
                          <m:t>𝜇</m:t>
                        </m:r>
                      </m:e>
                      <m:sup>
                        <m:r>
                          <a:rPr lang="en-US" altLang="zh-CN" i="1">
                            <a:latin typeface="Cambria Math" panose="02040503050406030204" pitchFamily="18" charset="0"/>
                          </a:rPr>
                          <m:t>+</m:t>
                        </m:r>
                      </m:sup>
                    </m:sSup>
                  </m:oMath>
                </a14:m>
                <a:r>
                  <a:rPr lang="zh-CN" altLang="en-US" dirty="0"/>
                  <a:t>路径长度短于</a:t>
                </a:r>
                <a14:m>
                  <m:oMath xmlns:m="http://schemas.openxmlformats.org/officeDocument/2006/math">
                    <m:sSup>
                      <m:sSupPr>
                        <m:ctrlPr>
                          <a:rPr lang="en-US" altLang="zh-CN" i="1">
                            <a:latin typeface="Cambria Math" panose="02040503050406030204" pitchFamily="18" charset="0"/>
                          </a:rPr>
                        </m:ctrlPr>
                      </m:sSupPr>
                      <m:e>
                        <m:r>
                          <a:rPr lang="zh-CN" altLang="en-US" i="1">
                            <a:latin typeface="Cambria Math" panose="02040503050406030204" pitchFamily="18" charset="0"/>
                          </a:rPr>
                          <m:t>𝜇</m:t>
                        </m:r>
                      </m:e>
                      <m:sup>
                        <m:r>
                          <a:rPr lang="en-US" altLang="zh-CN" i="1">
                            <a:latin typeface="Cambria Math" panose="02040503050406030204" pitchFamily="18" charset="0"/>
                          </a:rPr>
                          <m:t>−</m:t>
                        </m:r>
                      </m:sup>
                    </m:sSup>
                  </m:oMath>
                </a14:m>
                <a:r>
                  <a:rPr lang="zh-CN" altLang="en-US" dirty="0"/>
                  <a:t>，所以若以相同的天顶角</a:t>
                </a:r>
                <a14:m>
                  <m:oMath xmlns:m="http://schemas.openxmlformats.org/officeDocument/2006/math">
                    <m:r>
                      <a:rPr lang="zh-CN" altLang="en-US" i="1" smtClean="0">
                        <a:latin typeface="Cambria Math" panose="02040503050406030204" pitchFamily="18" charset="0"/>
                      </a:rPr>
                      <m:t>𝜃</m:t>
                    </m:r>
                  </m:oMath>
                </a14:m>
                <a:r>
                  <a:rPr lang="zh-CN" altLang="en-US" dirty="0"/>
                  <a:t>进入</a:t>
                </a:r>
                <a:r>
                  <a:rPr lang="en-US" altLang="zh-CN" dirty="0"/>
                  <a:t>Telescope</a:t>
                </a:r>
                <a:r>
                  <a:rPr lang="zh-CN" altLang="en-US" dirty="0"/>
                  <a:t>，实际上在大气顶部，他们产生与不同的天顶角。</a:t>
                </a:r>
                <a:endParaRPr lang="en-US" altLang="zh-CN" dirty="0"/>
              </a:p>
              <a:p>
                <a:r>
                  <a:rPr lang="zh-CN" altLang="en-US" dirty="0"/>
                  <a:t>地磁场中</a:t>
                </a:r>
                <a14:m>
                  <m:oMath xmlns:m="http://schemas.openxmlformats.org/officeDocument/2006/math">
                    <m:sSup>
                      <m:sSupPr>
                        <m:ctrlPr>
                          <a:rPr lang="en-US" altLang="zh-CN" i="1">
                            <a:latin typeface="Cambria Math" panose="02040503050406030204" pitchFamily="18" charset="0"/>
                          </a:rPr>
                        </m:ctrlPr>
                      </m:sSupPr>
                      <m:e>
                        <m:r>
                          <a:rPr lang="zh-CN" altLang="en-US" i="1">
                            <a:latin typeface="Cambria Math" panose="02040503050406030204" pitchFamily="18" charset="0"/>
                          </a:rPr>
                          <m:t>𝜇</m:t>
                        </m:r>
                      </m:e>
                      <m:sup>
                        <m:r>
                          <a:rPr lang="en-US" altLang="zh-CN" i="1">
                            <a:latin typeface="Cambria Math" panose="02040503050406030204" pitchFamily="18" charset="0"/>
                          </a:rPr>
                          <m:t>−</m:t>
                        </m:r>
                      </m:sup>
                    </m:sSup>
                    <m:r>
                      <a:rPr lang="zh-CN" altLang="en-US" i="1">
                        <a:latin typeface="Cambria Math" panose="02040503050406030204" pitchFamily="18" charset="0"/>
                      </a:rPr>
                      <m:t>、</m:t>
                    </m:r>
                    <m:sSup>
                      <m:sSupPr>
                        <m:ctrlPr>
                          <a:rPr lang="en-US" altLang="zh-CN" i="1">
                            <a:latin typeface="Cambria Math" panose="02040503050406030204" pitchFamily="18" charset="0"/>
                          </a:rPr>
                        </m:ctrlPr>
                      </m:sSupPr>
                      <m:e>
                        <m:r>
                          <a:rPr lang="zh-CN" altLang="en-US" i="1">
                            <a:latin typeface="Cambria Math" panose="02040503050406030204" pitchFamily="18" charset="0"/>
                          </a:rPr>
                          <m:t>𝜇</m:t>
                        </m:r>
                      </m:e>
                      <m:sup>
                        <m:r>
                          <a:rPr lang="en-US" altLang="zh-CN" i="1">
                            <a:latin typeface="Cambria Math" panose="02040503050406030204" pitchFamily="18" charset="0"/>
                          </a:rPr>
                          <m:t>+</m:t>
                        </m:r>
                      </m:sup>
                    </m:sSup>
                  </m:oMath>
                </a14:m>
                <a:r>
                  <a:rPr lang="zh-CN" altLang="en-US" dirty="0"/>
                  <a:t>轨迹的不同弯曲导致东西效应</a:t>
                </a:r>
              </a:p>
            </p:txBody>
          </p:sp>
        </mc:Choice>
        <mc:Fallback>
          <p:sp>
            <p:nvSpPr>
              <p:cNvPr id="9" name="文本框 8">
                <a:extLst>
                  <a:ext uri="{FF2B5EF4-FFF2-40B4-BE49-F238E27FC236}">
                    <a16:creationId xmlns:a16="http://schemas.microsoft.com/office/drawing/2014/main" id="{28FFD3DC-03C8-47B3-97D1-5D5E3FEF9181}"/>
                  </a:ext>
                </a:extLst>
              </p:cNvPr>
              <p:cNvSpPr txBox="1">
                <a:spLocks noRot="1" noChangeAspect="1" noMove="1" noResize="1" noEditPoints="1" noAdjustHandles="1" noChangeArrowheads="1" noChangeShapeType="1" noTextEdit="1"/>
              </p:cNvSpPr>
              <p:nvPr/>
            </p:nvSpPr>
            <p:spPr>
              <a:xfrm>
                <a:off x="669923" y="4178968"/>
                <a:ext cx="5586497" cy="1477328"/>
              </a:xfrm>
              <a:prstGeom prst="rect">
                <a:avLst/>
              </a:prstGeom>
              <a:blipFill>
                <a:blip r:embed="rId5"/>
                <a:stretch>
                  <a:fillRect l="-983" t="-2479" r="-873" b="-5785"/>
                </a:stretch>
              </a:blipFill>
            </p:spPr>
            <p:txBody>
              <a:bodyPr/>
              <a:lstStyle/>
              <a:p>
                <a:r>
                  <a:rPr lang="zh-CN" alt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实验数据与分析</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13</a:t>
            </a:fld>
            <a:endParaRPr lang="zh-CN" altLang="en-US"/>
          </a:p>
        </p:txBody>
      </p:sp>
      <p:pic>
        <p:nvPicPr>
          <p:cNvPr id="40" name="图片 39" descr="中科大"/>
          <p:cNvPicPr>
            <a:picLocks noChangeAspect="1"/>
          </p:cNvPicPr>
          <p:nvPr/>
        </p:nvPicPr>
        <p:blipFill>
          <a:blip r:embed="rId2"/>
          <a:stretch>
            <a:fillRect/>
          </a:stretch>
        </p:blipFill>
        <p:spPr>
          <a:xfrm>
            <a:off x="10803255" y="155575"/>
            <a:ext cx="717550" cy="717550"/>
          </a:xfrm>
          <a:prstGeom prst="rect">
            <a:avLst/>
          </a:prstGeom>
        </p:spPr>
      </p:pic>
      <p:pic>
        <p:nvPicPr>
          <p:cNvPr id="42" name="图片 41">
            <a:extLst>
              <a:ext uri="{FF2B5EF4-FFF2-40B4-BE49-F238E27FC236}">
                <a16:creationId xmlns:a16="http://schemas.microsoft.com/office/drawing/2014/main" id="{C1F29A40-3C64-487A-8204-E0CD2420D0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6169" y="3474288"/>
            <a:ext cx="4241230" cy="2310159"/>
          </a:xfrm>
          <a:prstGeom prst="rect">
            <a:avLst/>
          </a:prstGeom>
        </p:spPr>
      </p:pic>
      <mc:AlternateContent xmlns:mc="http://schemas.openxmlformats.org/markup-compatibility/2006">
        <mc:Choice xmlns:a14="http://schemas.microsoft.com/office/drawing/2010/main" Requires="a14">
          <p:sp>
            <p:nvSpPr>
              <p:cNvPr id="43" name="文本框 42">
                <a:extLst>
                  <a:ext uri="{FF2B5EF4-FFF2-40B4-BE49-F238E27FC236}">
                    <a16:creationId xmlns:a16="http://schemas.microsoft.com/office/drawing/2014/main" id="{9F415C8E-F45B-4D83-8252-EC4971546BFE}"/>
                  </a:ext>
                </a:extLst>
              </p:cNvPr>
              <p:cNvSpPr txBox="1"/>
              <p:nvPr/>
            </p:nvSpPr>
            <p:spPr>
              <a:xfrm>
                <a:off x="669923" y="1708484"/>
                <a:ext cx="8048961" cy="1765804"/>
              </a:xfrm>
              <a:prstGeom prst="rect">
                <a:avLst/>
              </a:prstGeom>
              <a:noFill/>
            </p:spPr>
            <p:txBody>
              <a:bodyPr wrap="square" rtlCol="0">
                <a:spAutoFit/>
              </a:bodyPr>
              <a:lstStyle/>
              <a:p>
                <a:r>
                  <a:rPr lang="zh-CN" altLang="en-US" dirty="0"/>
                  <a:t>大气</a:t>
                </a:r>
                <a:r>
                  <a:rPr lang="en-US" altLang="zh-CN" dirty="0"/>
                  <a:t>μ</a:t>
                </a:r>
                <a:r>
                  <a:rPr lang="zh-CN" altLang="en-US" dirty="0"/>
                  <a:t>子通量也依赖于天顶角</a:t>
                </a:r>
                <a14:m>
                  <m:oMath xmlns:m="http://schemas.openxmlformats.org/officeDocument/2006/math">
                    <m:r>
                      <a:rPr lang="zh-CN" altLang="en-US" i="1" smtClean="0">
                        <a:latin typeface="Cambria Math" panose="02040503050406030204" pitchFamily="18" charset="0"/>
                      </a:rPr>
                      <m:t>𝜃</m:t>
                    </m:r>
                    <m:r>
                      <a:rPr lang="zh-CN" altLang="en-US" i="1">
                        <a:latin typeface="Cambria Math" panose="02040503050406030204" pitchFamily="18" charset="0"/>
                      </a:rPr>
                      <m:t>：</m:t>
                    </m:r>
                  </m:oMath>
                </a14:m>
                <a:endParaRPr lang="en-US" altLang="zh-CN" dirty="0"/>
              </a:p>
              <a:p>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𝑓</m:t>
                          </m:r>
                          <m:r>
                            <a:rPr lang="en-US" altLang="zh-CN" i="1">
                              <a:latin typeface="Cambria Math" panose="02040503050406030204" pitchFamily="18" charset="0"/>
                            </a:rPr>
                            <m:t>(</m:t>
                          </m:r>
                          <m:r>
                            <a:rPr lang="zh-CN" altLang="en-US" i="1" smtClean="0">
                              <a:latin typeface="Cambria Math" panose="02040503050406030204" pitchFamily="18" charset="0"/>
                            </a:rPr>
                            <m:t>𝜃</m:t>
                          </m:r>
                          <m:r>
                            <a:rPr lang="zh-CN" altLang="en-US" i="1">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i="1">
                              <a:latin typeface="Cambria Math" panose="02040503050406030204" pitchFamily="18" charset="0"/>
                            </a:rPr>
                            <m:t>)=</m:t>
                          </m:r>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0</m:t>
                              </m:r>
                              <m:r>
                                <a:rPr lang="en-US" altLang="zh-CN" i="1" smtClean="0">
                                  <a:latin typeface="Cambria Math" panose="02040503050406030204" pitchFamily="18" charset="0"/>
                                  <a:ea typeface="Cambria Math" panose="02040503050406030204" pitchFamily="18" charset="0"/>
                                </a:rPr>
                                <m:t>°</m:t>
                              </m:r>
                            </m:e>
                          </m:d>
                          <m:r>
                            <a:rPr lang="en-US" altLang="zh-CN" b="0" i="1" smtClean="0">
                              <a:latin typeface="Cambria Math" panose="02040503050406030204" pitchFamily="18" charset="0"/>
                            </a:rPr>
                            <m:t>𝑐𝑜𝑠</m:t>
                          </m:r>
                        </m:e>
                        <m:sup>
                          <m:r>
                            <a:rPr lang="en-US" altLang="zh-CN" b="0" i="1" smtClean="0">
                              <a:latin typeface="Cambria Math" panose="02040503050406030204" pitchFamily="18" charset="0"/>
                            </a:rPr>
                            <m:t>𝑛</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zh-CN" altLang="en-US" b="0" i="1" smtClean="0">
                          <a:latin typeface="Cambria Math" panose="02040503050406030204" pitchFamily="18" charset="0"/>
                        </a:rPr>
                        <m:t>𝜃</m:t>
                      </m:r>
                      <m:r>
                        <a:rPr lang="en-US" altLang="zh-CN" b="0" i="1" smtClean="0">
                          <a:latin typeface="Cambria Math" panose="02040503050406030204" pitchFamily="18" charset="0"/>
                        </a:rPr>
                        <m:t>)</m:t>
                      </m:r>
                    </m:oMath>
                  </m:oMathPara>
                </a14:m>
                <a:endParaRPr lang="en-US" altLang="zh-CN" dirty="0"/>
              </a:p>
              <a:p>
                <a:r>
                  <a:rPr lang="zh-CN" altLang="en-US" dirty="0"/>
                  <a:t>而在特定</a:t>
                </a:r>
                <a14:m>
                  <m:oMath xmlns:m="http://schemas.openxmlformats.org/officeDocument/2006/math">
                    <m:r>
                      <a:rPr lang="zh-CN" altLang="en-US" i="1" smtClean="0">
                        <a:latin typeface="Cambria Math" panose="02040503050406030204" pitchFamily="18" charset="0"/>
                      </a:rPr>
                      <m:t>𝜃</m:t>
                    </m:r>
                    <m:r>
                      <a:rPr lang="zh-CN" altLang="en-US" i="1">
                        <a:latin typeface="Cambria Math" panose="02040503050406030204" pitchFamily="18" charset="0"/>
                      </a:rPr>
                      <m:t>下</m:t>
                    </m:r>
                  </m:oMath>
                </a14:m>
                <a:r>
                  <a:rPr lang="zh-CN" altLang="en-US" dirty="0"/>
                  <a:t>，所有</a:t>
                </a:r>
                <a:r>
                  <a:rPr lang="en-US" altLang="zh-CN" dirty="0"/>
                  <a:t>μ</a:t>
                </a:r>
                <a:r>
                  <a:rPr lang="zh-CN" altLang="en-US" dirty="0"/>
                  <a:t>计数和这个角度无关。为了确定望远镜系统的角度效应，需要考虑两个因素：</a:t>
                </a:r>
                <a:endParaRPr lang="en-US" altLang="zh-CN" dirty="0"/>
              </a:p>
              <a:p>
                <a:r>
                  <a:rPr lang="zh-CN" altLang="en-US" dirty="0"/>
                  <a:t>（</a:t>
                </a:r>
                <a:r>
                  <a:rPr lang="en-US" altLang="zh-CN" dirty="0"/>
                  <a:t>1</a:t>
                </a:r>
                <a:r>
                  <a:rPr lang="zh-CN" altLang="en-US" dirty="0"/>
                  <a:t>）望远镜系统的有效表面积，随着角度</a:t>
                </a:r>
                <a14:m>
                  <m:oMath xmlns:m="http://schemas.openxmlformats.org/officeDocument/2006/math">
                    <m:r>
                      <a:rPr lang="zh-CN" altLang="en-US" i="1">
                        <a:latin typeface="Cambria Math" panose="02040503050406030204" pitchFamily="18" charset="0"/>
                      </a:rPr>
                      <m:t>𝜃</m:t>
                    </m:r>
                  </m:oMath>
                </a14:m>
                <a:r>
                  <a:rPr lang="zh-CN" altLang="en-US" dirty="0"/>
                  <a:t>的变化，这有效面积也在变化；</a:t>
                </a:r>
                <a:endParaRPr lang="en-US" altLang="zh-CN" dirty="0"/>
              </a:p>
              <a:p>
                <a:r>
                  <a:rPr lang="zh-CN" altLang="en-US" dirty="0"/>
                  <a:t>（</a:t>
                </a:r>
                <a:r>
                  <a:rPr lang="en-US" altLang="zh-CN" dirty="0"/>
                  <a:t>2</a:t>
                </a:r>
                <a:r>
                  <a:rPr lang="zh-CN" altLang="en-US" dirty="0"/>
                  <a:t>）</a:t>
                </a:r>
                <a:r>
                  <a:rPr lang="en-US" altLang="zh-CN" dirty="0"/>
                  <a:t>μ</a:t>
                </a:r>
                <a:r>
                  <a:rPr lang="zh-CN" altLang="en-US" dirty="0"/>
                  <a:t>子在大气中天顶角的减小效应</a:t>
                </a:r>
                <a:endParaRPr lang="en-US" altLang="zh-CN" dirty="0"/>
              </a:p>
            </p:txBody>
          </p:sp>
        </mc:Choice>
        <mc:Fallback>
          <p:sp>
            <p:nvSpPr>
              <p:cNvPr id="43" name="文本框 42">
                <a:extLst>
                  <a:ext uri="{FF2B5EF4-FFF2-40B4-BE49-F238E27FC236}">
                    <a16:creationId xmlns:a16="http://schemas.microsoft.com/office/drawing/2014/main" id="{9F415C8E-F45B-4D83-8252-EC4971546BFE}"/>
                  </a:ext>
                </a:extLst>
              </p:cNvPr>
              <p:cNvSpPr txBox="1">
                <a:spLocks noRot="1" noChangeAspect="1" noMove="1" noResize="1" noEditPoints="1" noAdjustHandles="1" noChangeArrowheads="1" noChangeShapeType="1" noTextEdit="1"/>
              </p:cNvSpPr>
              <p:nvPr/>
            </p:nvSpPr>
            <p:spPr>
              <a:xfrm>
                <a:off x="669923" y="1708484"/>
                <a:ext cx="8048961" cy="1765804"/>
              </a:xfrm>
              <a:prstGeom prst="rect">
                <a:avLst/>
              </a:prstGeom>
              <a:blipFill>
                <a:blip r:embed="rId4"/>
                <a:stretch>
                  <a:fillRect l="-682" t="-1724" r="-152" b="-448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4" name="文本框 43">
                <a:extLst>
                  <a:ext uri="{FF2B5EF4-FFF2-40B4-BE49-F238E27FC236}">
                    <a16:creationId xmlns:a16="http://schemas.microsoft.com/office/drawing/2014/main" id="{64A88DC4-7FD0-446D-A391-2AD1B99354A0}"/>
                  </a:ext>
                </a:extLst>
              </p:cNvPr>
              <p:cNvSpPr txBox="1"/>
              <p:nvPr/>
            </p:nvSpPr>
            <p:spPr>
              <a:xfrm>
                <a:off x="521368" y="3949187"/>
                <a:ext cx="5831305" cy="1200329"/>
              </a:xfrm>
              <a:prstGeom prst="rect">
                <a:avLst/>
              </a:prstGeom>
              <a:noFill/>
            </p:spPr>
            <p:txBody>
              <a:bodyPr wrap="square" rtlCol="0">
                <a:spAutoFit/>
              </a:bodyPr>
              <a:lstStyle/>
              <a:p>
                <a:r>
                  <a:rPr lang="zh-CN" altLang="en-US" dirty="0"/>
                  <a:t>塑闪被分割为多个</a:t>
                </a:r>
                <a14:m>
                  <m:oMath xmlns:m="http://schemas.openxmlformats.org/officeDocument/2006/math">
                    <m:r>
                      <a:rPr lang="en-US" altLang="zh-CN" b="0" i="0" smtClean="0">
                        <a:latin typeface="Cambria Math" panose="02040503050406030204" pitchFamily="18" charset="0"/>
                        <a:ea typeface="Cambria Math" panose="02040503050406030204" pitchFamily="18" charset="0"/>
                      </a:rPr>
                      <m:t>0.5</m:t>
                    </m:r>
                    <m:r>
                      <a:rPr lang="en-US" altLang="zh-CN"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0</m:t>
                    </m:r>
                    <m:r>
                      <a:rPr lang="en-US" altLang="zh-CN"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5</m:t>
                    </m:r>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𝑐𝑚</m:t>
                        </m:r>
                      </m:e>
                      <m:sup>
                        <m:r>
                          <a:rPr lang="en-US" altLang="zh-CN" i="1">
                            <a:latin typeface="Cambria Math" panose="02040503050406030204" pitchFamily="18" charset="0"/>
                            <a:ea typeface="Cambria Math" panose="02040503050406030204" pitchFamily="18" charset="0"/>
                          </a:rPr>
                          <m:t>2</m:t>
                        </m:r>
                      </m:sup>
                    </m:sSup>
                    <m:r>
                      <a:rPr lang="zh-CN" altLang="en-US" i="1">
                        <a:latin typeface="Cambria Math" panose="02040503050406030204" pitchFamily="18" charset="0"/>
                        <a:ea typeface="Cambria Math" panose="02040503050406030204" pitchFamily="18" charset="0"/>
                      </a:rPr>
                      <m:t>的</m:t>
                    </m:r>
                  </m:oMath>
                </a14:m>
                <a:r>
                  <a:rPr lang="zh-CN" altLang="en-US" dirty="0"/>
                  <a:t>微小单元，粒子进入每个单元并通过底层塑闪的所有可能方向都能被记录。这样就可以获得望远镜系统记录的天顶角频率。</a:t>
                </a:r>
                <a:endParaRPr lang="en-US" altLang="zh-CN" dirty="0"/>
              </a:p>
              <a:p>
                <a:r>
                  <a:rPr lang="zh-CN" altLang="en-US" dirty="0"/>
                  <a:t>这频率展示了天顶角与有效面积之间的分布函数</a:t>
                </a:r>
                <a:endParaRPr lang="en-US" altLang="zh-CN" dirty="0"/>
              </a:p>
            </p:txBody>
          </p:sp>
        </mc:Choice>
        <mc:Fallback>
          <p:sp>
            <p:nvSpPr>
              <p:cNvPr id="44" name="文本框 43">
                <a:extLst>
                  <a:ext uri="{FF2B5EF4-FFF2-40B4-BE49-F238E27FC236}">
                    <a16:creationId xmlns:a16="http://schemas.microsoft.com/office/drawing/2014/main" id="{64A88DC4-7FD0-446D-A391-2AD1B99354A0}"/>
                  </a:ext>
                </a:extLst>
              </p:cNvPr>
              <p:cNvSpPr txBox="1">
                <a:spLocks noRot="1" noChangeAspect="1" noMove="1" noResize="1" noEditPoints="1" noAdjustHandles="1" noChangeArrowheads="1" noChangeShapeType="1" noTextEdit="1"/>
              </p:cNvSpPr>
              <p:nvPr/>
            </p:nvSpPr>
            <p:spPr>
              <a:xfrm>
                <a:off x="521368" y="3949187"/>
                <a:ext cx="5831305" cy="1200329"/>
              </a:xfrm>
              <a:prstGeom prst="rect">
                <a:avLst/>
              </a:prstGeom>
              <a:blipFill>
                <a:blip r:embed="rId5"/>
                <a:stretch>
                  <a:fillRect l="-941" t="-3046" r="-732" b="-7107"/>
                </a:stretch>
              </a:blipFill>
            </p:spPr>
            <p:txBody>
              <a:bodyPr/>
              <a:lstStyle/>
              <a:p>
                <a:r>
                  <a:rPr lang="zh-CN" altLang="en-US">
                    <a:noFill/>
                  </a:rPr>
                  <a:t> </a:t>
                </a:r>
              </a:p>
            </p:txBody>
          </p:sp>
        </mc:Fallback>
      </mc:AlternateContent>
      <p:sp>
        <p:nvSpPr>
          <p:cNvPr id="45" name="文本框 44">
            <a:extLst>
              <a:ext uri="{FF2B5EF4-FFF2-40B4-BE49-F238E27FC236}">
                <a16:creationId xmlns:a16="http://schemas.microsoft.com/office/drawing/2014/main" id="{626826C4-BDDA-4306-87D3-214958C8C3A8}"/>
              </a:ext>
            </a:extLst>
          </p:cNvPr>
          <p:cNvSpPr txBox="1"/>
          <p:nvPr/>
        </p:nvSpPr>
        <p:spPr>
          <a:xfrm>
            <a:off x="7996989" y="5853406"/>
            <a:ext cx="4002505"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Fig. 8. Zenith angle distribution of atmospheric muons.</a:t>
            </a:r>
            <a:endParaRPr lang="zh-CN" alt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实验数据与分析</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14</a:t>
            </a:fld>
            <a:endParaRPr lang="zh-CN" altLang="en-US" dirty="0"/>
          </a:p>
        </p:txBody>
      </p:sp>
      <p:pic>
        <p:nvPicPr>
          <p:cNvPr id="20" name="图片 19" descr="中科大"/>
          <p:cNvPicPr>
            <a:picLocks noChangeAspect="1"/>
          </p:cNvPicPr>
          <p:nvPr/>
        </p:nvPicPr>
        <p:blipFill>
          <a:blip r:embed="rId2"/>
          <a:stretch>
            <a:fillRect/>
          </a:stretch>
        </p:blipFill>
        <p:spPr>
          <a:xfrm>
            <a:off x="10803255" y="155575"/>
            <a:ext cx="717550" cy="717550"/>
          </a:xfrm>
          <a:prstGeom prst="rect">
            <a:avLst/>
          </a:prstGeom>
        </p:spPr>
      </p:pic>
      <p:pic>
        <p:nvPicPr>
          <p:cNvPr id="22" name="图片 21">
            <a:extLst>
              <a:ext uri="{FF2B5EF4-FFF2-40B4-BE49-F238E27FC236}">
                <a16:creationId xmlns:a16="http://schemas.microsoft.com/office/drawing/2014/main" id="{6AF246ED-5058-4A4E-9464-EB2E741335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264" y="4483750"/>
            <a:ext cx="5230368" cy="1464869"/>
          </a:xfrm>
          <a:prstGeom prst="rect">
            <a:avLst/>
          </a:prstGeom>
        </p:spPr>
      </p:pic>
      <mc:AlternateContent xmlns:mc="http://schemas.openxmlformats.org/markup-compatibility/2006">
        <mc:Choice xmlns:a14="http://schemas.microsoft.com/office/drawing/2010/main" Requires="a14">
          <p:sp>
            <p:nvSpPr>
              <p:cNvPr id="23" name="文本框 22">
                <a:extLst>
                  <a:ext uri="{FF2B5EF4-FFF2-40B4-BE49-F238E27FC236}">
                    <a16:creationId xmlns:a16="http://schemas.microsoft.com/office/drawing/2014/main" id="{FB98C599-7755-430E-B8CF-3276A6828316}"/>
                  </a:ext>
                </a:extLst>
              </p:cNvPr>
              <p:cNvSpPr txBox="1"/>
              <p:nvPr/>
            </p:nvSpPr>
            <p:spPr>
              <a:xfrm>
                <a:off x="521368" y="2342147"/>
                <a:ext cx="5117432" cy="2090380"/>
              </a:xfrm>
              <a:prstGeom prst="rect">
                <a:avLst/>
              </a:prstGeom>
              <a:noFill/>
            </p:spPr>
            <p:txBody>
              <a:bodyPr wrap="square" rtlCol="0">
                <a:spAutoFit/>
              </a:bodyPr>
              <a:lstStyle/>
              <a:p>
                <a:r>
                  <a:rPr lang="en-US" altLang="zh-CN" dirty="0"/>
                  <a:t>Fig.9,</a:t>
                </a:r>
                <a:r>
                  <a:rPr lang="zh-CN" altLang="en-US" dirty="0"/>
                  <a:t>展示了这个分布</a:t>
                </a:r>
                <a14:m>
                  <m:oMath xmlns:m="http://schemas.openxmlformats.org/officeDocument/2006/math">
                    <m:r>
                      <m:rPr>
                        <m:sty m:val="p"/>
                      </m:rPr>
                      <a:rPr lang="en-US" altLang="zh-CN" dirty="0">
                        <a:latin typeface="Cambria Math" panose="02040503050406030204" pitchFamily="18" charset="0"/>
                      </a:rPr>
                      <m:t>S</m:t>
                    </m:r>
                    <m:r>
                      <a:rPr lang="en-US" altLang="zh-CN" i="1" dirty="0">
                        <a:latin typeface="Cambria Math" panose="02040503050406030204" pitchFamily="18" charset="0"/>
                      </a:rPr>
                      <m:t>(</m:t>
                    </m:r>
                    <m:r>
                      <a:rPr lang="zh-CN" altLang="en-US" i="1">
                        <a:latin typeface="Cambria Math" panose="02040503050406030204" pitchFamily="18" charset="0"/>
                      </a:rPr>
                      <m:t>𝜃</m:t>
                    </m:r>
                    <m:r>
                      <a:rPr lang="en-US" altLang="zh-CN" i="1">
                        <a:latin typeface="Cambria Math" panose="02040503050406030204" pitchFamily="18" charset="0"/>
                      </a:rPr>
                      <m:t>)</m:t>
                    </m:r>
                  </m:oMath>
                </a14:m>
                <a:r>
                  <a:rPr lang="en-US" altLang="zh-CN" dirty="0"/>
                  <a:t>,</a:t>
                </a:r>
                <a:r>
                  <a:rPr lang="zh-CN" altLang="en-US" dirty="0"/>
                  <a:t>望远镜各种状态下的平均角度值是通过考虑权重函数来计算的，如下所示：</a:t>
                </a:r>
                <a:endParaRPr lang="en-US" altLang="zh-CN" dirty="0"/>
              </a:p>
              <a:p>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zh-CN" altLang="en-US" i="1" smtClean="0">
                              <a:latin typeface="Cambria Math" panose="02040503050406030204" pitchFamily="18" charset="0"/>
                            </a:rPr>
                            <m:t>𝜃</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(1)</m:t>
                          </m:r>
                        </m:sup>
                      </m:sSub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nary>
                            <m:naryPr>
                              <m:ctrlPr>
                                <a:rPr lang="en-US" altLang="zh-CN" i="1">
                                  <a:latin typeface="Cambria Math" panose="02040503050406030204" pitchFamily="18" charset="0"/>
                                </a:rPr>
                              </m:ctrlPr>
                            </m:naryPr>
                            <m:sub>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𝑖</m:t>
                                  </m:r>
                                </m:sub>
                              </m:sSub>
                              <m:r>
                                <m:rPr>
                                  <m:brk m:alnAt="23"/>
                                </m:rPr>
                                <a:rPr lang="en-US" altLang="zh-CN" i="1">
                                  <a:latin typeface="Cambria Math" panose="02040503050406030204" pitchFamily="18" charset="0"/>
                                </a:rPr>
                                <m:t>−</m:t>
                              </m:r>
                              <m:r>
                                <a:rPr lang="en-US" altLang="zh-CN" i="1">
                                  <a:latin typeface="Cambria Math" panose="02040503050406030204" pitchFamily="18" charset="0"/>
                                </a:rPr>
                                <m:t>20</m:t>
                              </m:r>
                              <m:r>
                                <a:rPr lang="en-US" altLang="zh-CN" i="1">
                                  <a:latin typeface="Cambria Math" panose="02040503050406030204" pitchFamily="18" charset="0"/>
                                  <a:ea typeface="Cambria Math" panose="02040503050406030204" pitchFamily="18" charset="0"/>
                                </a:rPr>
                                <m:t>°</m:t>
                              </m:r>
                            </m:sub>
                            <m:sup>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𝑖</m:t>
                                  </m:r>
                                </m:sub>
                              </m:sSub>
                              <m:r>
                                <a:rPr lang="en-US" altLang="zh-CN" i="1">
                                  <a:latin typeface="Cambria Math" panose="02040503050406030204" pitchFamily="18" charset="0"/>
                                </a:rPr>
                                <m:t>+20</m:t>
                              </m:r>
                              <m:r>
                                <a:rPr lang="en-US" altLang="zh-CN" i="1">
                                  <a:latin typeface="Cambria Math" panose="02040503050406030204" pitchFamily="18" charset="0"/>
                                  <a:ea typeface="Cambria Math" panose="02040503050406030204" pitchFamily="18" charset="0"/>
                                </a:rPr>
                                <m:t>°</m:t>
                              </m:r>
                            </m:sup>
                            <m:e>
                              <m:r>
                                <a:rPr lang="zh-CN" altLang="en-US" i="1" smtClean="0">
                                  <a:latin typeface="Cambria Math" panose="02040503050406030204" pitchFamily="18" charset="0"/>
                                  <a:ea typeface="Cambria Math" panose="02040503050406030204" pitchFamily="18" charset="0"/>
                                </a:rPr>
                                <m:t>𝜃</m:t>
                              </m:r>
                              <m:d>
                                <m:dPr>
                                  <m:begChr m:val="["/>
                                  <m:endChr m:val="]"/>
                                  <m:ctrlPr>
                                    <a:rPr lang="en-US" altLang="zh-CN" i="1">
                                      <a:latin typeface="Cambria Math" panose="02040503050406030204" pitchFamily="18" charset="0"/>
                                    </a:rPr>
                                  </m:ctrlPr>
                                </m:dPr>
                                <m:e>
                                  <m:r>
                                    <m:rPr>
                                      <m:sty m:val="p"/>
                                    </m:rPr>
                                    <a:rPr lang="en-US" altLang="zh-CN" dirty="0">
                                      <a:latin typeface="Cambria Math" panose="02040503050406030204" pitchFamily="18" charset="0"/>
                                    </a:rPr>
                                    <m:t>S</m:t>
                                  </m:r>
                                  <m:r>
                                    <a:rPr lang="en-US" altLang="zh-CN" i="1" dirty="0">
                                      <a:latin typeface="Cambria Math" panose="02040503050406030204" pitchFamily="18" charset="0"/>
                                    </a:rPr>
                                    <m:t>(</m:t>
                                  </m:r>
                                  <m:r>
                                    <a:rPr lang="zh-CN" altLang="en-US" i="1">
                                      <a:latin typeface="Cambria Math" panose="02040503050406030204" pitchFamily="18" charset="0"/>
                                    </a:rPr>
                                    <m:t>𝜃</m:t>
                                  </m:r>
                                  <m:r>
                                    <a:rPr lang="en-US" altLang="zh-CN" i="1">
                                      <a:latin typeface="Cambria Math" panose="02040503050406030204" pitchFamily="18" charset="0"/>
                                    </a:rPr>
                                    <m:t>)</m:t>
                                  </m:r>
                                  <m:r>
                                    <m:rPr>
                                      <m:nor/>
                                    </m:rPr>
                                    <a:rPr lang="en-US" altLang="zh-CN" dirty="0"/>
                                    <m:t> </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𝑐𝑜𝑠</m:t>
                                      </m:r>
                                    </m:e>
                                    <m:sup>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𝑛</m:t>
                                          </m:r>
                                        </m:e>
                                        <m:sup>
                                          <m:r>
                                            <a:rPr lang="en-US" altLang="zh-CN" i="1" dirty="0">
                                              <a:latin typeface="Cambria Math" panose="02040503050406030204" pitchFamily="18" charset="0"/>
                                            </a:rPr>
                                            <m:t>(0)</m:t>
                                          </m:r>
                                        </m:sup>
                                      </m:sSup>
                                    </m:sup>
                                  </m:sSup>
                                  <m:r>
                                    <a:rPr lang="zh-CN" altLang="en-US" i="1" dirty="0">
                                      <a:latin typeface="Cambria Math" panose="02040503050406030204" pitchFamily="18" charset="0"/>
                                    </a:rPr>
                                    <m:t>𝜃</m:t>
                                  </m:r>
                                </m:e>
                              </m:d>
                              <m:r>
                                <a:rPr lang="en-US" altLang="zh-CN" i="1">
                                  <a:latin typeface="Cambria Math" panose="02040503050406030204" pitchFamily="18" charset="0"/>
                                </a:rPr>
                                <m:t>𝑠𝑖𝑛</m:t>
                              </m:r>
                              <m:r>
                                <a:rPr lang="zh-CN" altLang="en-US" i="1">
                                  <a:latin typeface="Cambria Math" panose="02040503050406030204" pitchFamily="18" charset="0"/>
                                </a:rPr>
                                <m:t>𝜃</m:t>
                              </m:r>
                              <m:r>
                                <a:rPr lang="en-US" altLang="zh-CN" i="1">
                                  <a:latin typeface="Cambria Math" panose="02040503050406030204" pitchFamily="18" charset="0"/>
                                </a:rPr>
                                <m:t>𝑑</m:t>
                              </m:r>
                              <m:r>
                                <a:rPr lang="zh-CN" altLang="en-US" i="1">
                                  <a:latin typeface="Cambria Math" panose="02040503050406030204" pitchFamily="18" charset="0"/>
                                </a:rPr>
                                <m:t>𝜃</m:t>
                              </m:r>
                            </m:e>
                          </m:nary>
                        </m:num>
                        <m:den>
                          <m:nary>
                            <m:naryPr>
                              <m:ctrlPr>
                                <a:rPr lang="en-US" altLang="zh-CN" b="0" i="1" smtClean="0">
                                  <a:latin typeface="Cambria Math" panose="02040503050406030204" pitchFamily="18" charset="0"/>
                                </a:rPr>
                              </m:ctrlPr>
                            </m:naryPr>
                            <m:sub>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𝜃</m:t>
                                  </m:r>
                                </m:e>
                                <m:sub>
                                  <m:r>
                                    <a:rPr lang="en-US" altLang="zh-CN" b="0" i="1" smtClean="0">
                                      <a:latin typeface="Cambria Math" panose="02040503050406030204" pitchFamily="18" charset="0"/>
                                    </a:rPr>
                                    <m:t>𝑖</m:t>
                                  </m:r>
                                </m:sub>
                              </m:sSub>
                              <m:r>
                                <m:rPr>
                                  <m:brk m:alnAt="23"/>
                                </m:rPr>
                                <a:rPr lang="en-US" altLang="zh-CN" b="0" i="1" smtClean="0">
                                  <a:latin typeface="Cambria Math" panose="02040503050406030204" pitchFamily="18" charset="0"/>
                                </a:rPr>
                                <m:t>−20</m:t>
                              </m:r>
                              <m:r>
                                <a:rPr lang="en-US" altLang="zh-CN" b="0" i="1" smtClean="0">
                                  <a:latin typeface="Cambria Math" panose="02040503050406030204" pitchFamily="18" charset="0"/>
                                  <a:ea typeface="Cambria Math" panose="02040503050406030204" pitchFamily="18" charset="0"/>
                                </a:rPr>
                                <m:t>°</m:t>
                              </m:r>
                            </m:sub>
                            <m:sup>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𝜃</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+20</m:t>
                              </m:r>
                              <m:r>
                                <a:rPr lang="en-US" altLang="zh-CN" b="0" i="1" smtClean="0">
                                  <a:latin typeface="Cambria Math" panose="02040503050406030204" pitchFamily="18" charset="0"/>
                                  <a:ea typeface="Cambria Math" panose="02040503050406030204" pitchFamily="18" charset="0"/>
                                </a:rPr>
                                <m:t>°</m:t>
                              </m:r>
                            </m:sup>
                            <m:e>
                              <m:d>
                                <m:dPr>
                                  <m:begChr m:val="["/>
                                  <m:endChr m:val="]"/>
                                  <m:ctrlPr>
                                    <a:rPr lang="en-US" altLang="zh-CN" b="0" i="1" smtClean="0">
                                      <a:latin typeface="Cambria Math" panose="02040503050406030204" pitchFamily="18" charset="0"/>
                                    </a:rPr>
                                  </m:ctrlPr>
                                </m:dPr>
                                <m:e>
                                  <m:r>
                                    <m:rPr>
                                      <m:sty m:val="p"/>
                                    </m:rPr>
                                    <a:rPr lang="en-US" altLang="zh-CN" dirty="0">
                                      <a:latin typeface="Cambria Math" panose="02040503050406030204" pitchFamily="18" charset="0"/>
                                    </a:rPr>
                                    <m:t>S</m:t>
                                  </m:r>
                                  <m:r>
                                    <a:rPr lang="en-US" altLang="zh-CN" i="1" dirty="0">
                                      <a:latin typeface="Cambria Math" panose="02040503050406030204" pitchFamily="18" charset="0"/>
                                    </a:rPr>
                                    <m:t>(</m:t>
                                  </m:r>
                                  <m:r>
                                    <a:rPr lang="zh-CN" altLang="en-US" i="1">
                                      <a:latin typeface="Cambria Math" panose="02040503050406030204" pitchFamily="18" charset="0"/>
                                    </a:rPr>
                                    <m:t>𝜃</m:t>
                                  </m:r>
                                  <m:r>
                                    <a:rPr lang="en-US" altLang="zh-CN" i="1">
                                      <a:latin typeface="Cambria Math" panose="02040503050406030204" pitchFamily="18" charset="0"/>
                                    </a:rPr>
                                    <m:t>)</m:t>
                                  </m:r>
                                  <m:r>
                                    <m:rPr>
                                      <m:nor/>
                                    </m:rPr>
                                    <a:rPr lang="en-US" altLang="zh-CN" dirty="0"/>
                                    <m:t> </m:t>
                                  </m:r>
                                  <m:sSup>
                                    <m:sSupPr>
                                      <m:ctrlPr>
                                        <a:rPr lang="en-US" altLang="zh-CN" i="1" dirty="0" smtClean="0">
                                          <a:latin typeface="Cambria Math" panose="02040503050406030204" pitchFamily="18" charset="0"/>
                                        </a:rPr>
                                      </m:ctrlPr>
                                    </m:sSupPr>
                                    <m:e>
                                      <m:r>
                                        <a:rPr lang="en-US" altLang="zh-CN" b="0" i="1" dirty="0" smtClean="0">
                                          <a:latin typeface="Cambria Math" panose="02040503050406030204" pitchFamily="18" charset="0"/>
                                        </a:rPr>
                                        <m:t>𝑐𝑜𝑠</m:t>
                                      </m:r>
                                    </m:e>
                                    <m:sup>
                                      <m:sSup>
                                        <m:sSupPr>
                                          <m:ctrlPr>
                                            <a:rPr lang="en-US" altLang="zh-CN" i="1" dirty="0" smtClean="0">
                                              <a:latin typeface="Cambria Math" panose="02040503050406030204" pitchFamily="18" charset="0"/>
                                            </a:rPr>
                                          </m:ctrlPr>
                                        </m:sSupPr>
                                        <m:e>
                                          <m:r>
                                            <a:rPr lang="en-US" altLang="zh-CN" b="0" i="1" dirty="0" smtClean="0">
                                              <a:latin typeface="Cambria Math" panose="02040503050406030204" pitchFamily="18" charset="0"/>
                                            </a:rPr>
                                            <m:t>𝑛</m:t>
                                          </m:r>
                                        </m:e>
                                        <m:sup>
                                          <m:r>
                                            <a:rPr lang="en-US" altLang="zh-CN" b="0" i="1" dirty="0" smtClean="0">
                                              <a:latin typeface="Cambria Math" panose="02040503050406030204" pitchFamily="18" charset="0"/>
                                            </a:rPr>
                                            <m:t>(0)</m:t>
                                          </m:r>
                                        </m:sup>
                                      </m:sSup>
                                    </m:sup>
                                  </m:sSup>
                                  <m:r>
                                    <a:rPr lang="zh-CN" altLang="en-US" i="1" dirty="0" smtClean="0">
                                      <a:latin typeface="Cambria Math" panose="02040503050406030204" pitchFamily="18" charset="0"/>
                                    </a:rPr>
                                    <m:t>𝜃</m:t>
                                  </m:r>
                                </m:e>
                              </m:d>
                              <m:r>
                                <a:rPr lang="en-US" altLang="zh-CN" b="0" i="1" smtClean="0">
                                  <a:latin typeface="Cambria Math" panose="02040503050406030204" pitchFamily="18" charset="0"/>
                                </a:rPr>
                                <m:t>𝑠𝑖𝑛</m:t>
                              </m:r>
                              <m:r>
                                <a:rPr lang="zh-CN" altLang="en-US" b="0" i="1" smtClean="0">
                                  <a:latin typeface="Cambria Math" panose="02040503050406030204" pitchFamily="18" charset="0"/>
                                </a:rPr>
                                <m:t>𝜃</m:t>
                              </m:r>
                              <m:r>
                                <a:rPr lang="en-US" altLang="zh-CN" b="0" i="1" smtClean="0">
                                  <a:latin typeface="Cambria Math" panose="02040503050406030204" pitchFamily="18" charset="0"/>
                                </a:rPr>
                                <m:t>𝑑</m:t>
                              </m:r>
                              <m:r>
                                <a:rPr lang="zh-CN" altLang="en-US" b="0" i="1" smtClean="0">
                                  <a:latin typeface="Cambria Math" panose="02040503050406030204" pitchFamily="18" charset="0"/>
                                </a:rPr>
                                <m:t>𝜃</m:t>
                              </m:r>
                            </m:e>
                          </m:nary>
                        </m:den>
                      </m:f>
                    </m:oMath>
                  </m:oMathPara>
                </a14:m>
                <a:endParaRPr lang="zh-CN" altLang="en-US" dirty="0"/>
              </a:p>
              <a:p>
                <a:endParaRPr lang="zh-CN" altLang="en-US" dirty="0"/>
              </a:p>
            </p:txBody>
          </p:sp>
        </mc:Choice>
        <mc:Fallback>
          <p:sp>
            <p:nvSpPr>
              <p:cNvPr id="23" name="文本框 22">
                <a:extLst>
                  <a:ext uri="{FF2B5EF4-FFF2-40B4-BE49-F238E27FC236}">
                    <a16:creationId xmlns:a16="http://schemas.microsoft.com/office/drawing/2014/main" id="{FB98C599-7755-430E-B8CF-3276A6828316}"/>
                  </a:ext>
                </a:extLst>
              </p:cNvPr>
              <p:cNvSpPr txBox="1">
                <a:spLocks noRot="1" noChangeAspect="1" noMove="1" noResize="1" noEditPoints="1" noAdjustHandles="1" noChangeArrowheads="1" noChangeShapeType="1" noTextEdit="1"/>
              </p:cNvSpPr>
              <p:nvPr/>
            </p:nvSpPr>
            <p:spPr>
              <a:xfrm>
                <a:off x="521368" y="2342147"/>
                <a:ext cx="5117432" cy="2090380"/>
              </a:xfrm>
              <a:prstGeom prst="rect">
                <a:avLst/>
              </a:prstGeom>
              <a:blipFill>
                <a:blip r:embed="rId4"/>
                <a:stretch>
                  <a:fillRect l="-1073" t="-1458"/>
                </a:stretch>
              </a:blipFill>
            </p:spPr>
            <p:txBody>
              <a:bodyPr/>
              <a:lstStyle/>
              <a:p>
                <a:r>
                  <a:rPr lang="zh-CN" altLang="en-US">
                    <a:noFill/>
                  </a:rPr>
                  <a:t> </a:t>
                </a:r>
              </a:p>
            </p:txBody>
          </p:sp>
        </mc:Fallback>
      </mc:AlternateContent>
      <p:sp>
        <p:nvSpPr>
          <p:cNvPr id="24" name="文本框 23">
            <a:extLst>
              <a:ext uri="{FF2B5EF4-FFF2-40B4-BE49-F238E27FC236}">
                <a16:creationId xmlns:a16="http://schemas.microsoft.com/office/drawing/2014/main" id="{AC763185-4D07-423C-9AC5-6DE5E948E9D2}"/>
              </a:ext>
            </a:extLst>
          </p:cNvPr>
          <p:cNvSpPr txBox="1"/>
          <p:nvPr/>
        </p:nvSpPr>
        <p:spPr>
          <a:xfrm>
            <a:off x="6440264" y="5974321"/>
            <a:ext cx="6200274" cy="369332"/>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Fig. 9. Distribution of the effective surface area of the telescope in different directions</a:t>
            </a:r>
            <a:r>
              <a:rPr lang="en-US" altLang="zh-CN" dirty="0"/>
              <a:t>.</a:t>
            </a:r>
            <a:endParaRPr lang="zh-CN" altLang="en-US" dirty="0"/>
          </a:p>
        </p:txBody>
      </p:sp>
      <p:pic>
        <p:nvPicPr>
          <p:cNvPr id="26" name="图片 25">
            <a:extLst>
              <a:ext uri="{FF2B5EF4-FFF2-40B4-BE49-F238E27FC236}">
                <a16:creationId xmlns:a16="http://schemas.microsoft.com/office/drawing/2014/main" id="{466C7BEE-AF1D-4EE3-893D-28F808A5F6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8757" y="1268686"/>
            <a:ext cx="2726055" cy="304837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p:txBody>
          <a:bodyPr>
            <a:normAutofit/>
          </a:bodyPr>
          <a:lstStyle/>
          <a:p>
            <a:r>
              <a:rPr lang="en-US" altLang="zh-CN" dirty="0"/>
              <a:t>μ</a:t>
            </a:r>
            <a:r>
              <a:rPr lang="zh-CN" altLang="en-US" dirty="0"/>
              <a:t>子能谱与</a:t>
            </a:r>
            <a:r>
              <a:rPr lang="en-US" altLang="zh-CN" dirty="0"/>
              <a:t>n</a:t>
            </a:r>
            <a:r>
              <a:rPr lang="zh-CN" altLang="en-US" dirty="0"/>
              <a:t>值模拟</a:t>
            </a:r>
            <a:endParaRPr lang="en-US" altLang="zh-CN" dirty="0"/>
          </a:p>
        </p:txBody>
      </p:sp>
      <p:sp>
        <p:nvSpPr>
          <p:cNvPr id="8" name="文本框 7"/>
          <p:cNvSpPr txBox="1"/>
          <p:nvPr/>
        </p:nvSpPr>
        <p:spPr>
          <a:xfrm>
            <a:off x="4096053" y="3948029"/>
            <a:ext cx="1023516" cy="889909"/>
          </a:xfrm>
          <a:prstGeom prst="rect">
            <a:avLst/>
          </a:prstGeom>
          <a:noFill/>
          <a:ln w="117475">
            <a:noFill/>
          </a:ln>
        </p:spPr>
        <p:txBody>
          <a:bodyPr wrap="none" rtlCol="0">
            <a:prstTxWarp prst="textPlain">
              <a:avLst/>
            </a:prstTxWarp>
            <a:spAutoFit/>
          </a:bodyPr>
          <a:lstStyle/>
          <a:p>
            <a:r>
              <a:rPr lang="en-US" altLang="zh-CN" spc="100" dirty="0">
                <a:solidFill>
                  <a:schemeClr val="bg1"/>
                </a:solidFill>
                <a:latin typeface="Impact" panose="020B0806030902050204" pitchFamily="34" charset="0"/>
                <a:cs typeface="Arial" panose="020B0604020202020204" pitchFamily="34" charset="0"/>
              </a:rPr>
              <a:t>/04</a:t>
            </a:r>
            <a:endParaRPr lang="zh-CN" altLang="en-US" spc="100" dirty="0">
              <a:solidFill>
                <a:schemeClr val="bg1"/>
              </a:solidFill>
              <a:latin typeface="Impact" panose="020B0806030902050204" pitchFamily="34" charset="0"/>
              <a:cs typeface="Arial" panose="020B0604020202020204" pitchFamily="34" charset="0"/>
            </a:endParaRPr>
          </a:p>
        </p:txBody>
      </p:sp>
      <p:pic>
        <p:nvPicPr>
          <p:cNvPr id="2" name="图片 1" descr="中科大"/>
          <p:cNvPicPr>
            <a:picLocks noChangeAspect="1"/>
          </p:cNvPicPr>
          <p:nvPr/>
        </p:nvPicPr>
        <p:blipFill>
          <a:blip r:embed="rId3"/>
          <a:stretch>
            <a:fillRect/>
          </a:stretch>
        </p:blipFill>
        <p:spPr>
          <a:xfrm>
            <a:off x="10803255" y="155575"/>
            <a:ext cx="717550" cy="7175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μ</a:t>
            </a:r>
            <a:r>
              <a:rPr lang="zh-CN" altLang="en-US" dirty="0"/>
              <a:t>子能谱模拟</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16</a:t>
            </a:fld>
            <a:endParaRPr lang="zh-CN" altLang="en-US"/>
          </a:p>
        </p:txBody>
      </p:sp>
      <p:pic>
        <p:nvPicPr>
          <p:cNvPr id="45" name="图片 44" descr="中科大"/>
          <p:cNvPicPr>
            <a:picLocks noChangeAspect="1"/>
          </p:cNvPicPr>
          <p:nvPr/>
        </p:nvPicPr>
        <p:blipFill>
          <a:blip r:embed="rId2"/>
          <a:stretch>
            <a:fillRect/>
          </a:stretch>
        </p:blipFill>
        <p:spPr>
          <a:xfrm>
            <a:off x="10803255" y="155575"/>
            <a:ext cx="717550" cy="717550"/>
          </a:xfrm>
          <a:prstGeom prst="rect">
            <a:avLst/>
          </a:prstGeom>
        </p:spPr>
      </p:pic>
      <p:pic>
        <p:nvPicPr>
          <p:cNvPr id="47" name="图片 46">
            <a:extLst>
              <a:ext uri="{FF2B5EF4-FFF2-40B4-BE49-F238E27FC236}">
                <a16:creationId xmlns:a16="http://schemas.microsoft.com/office/drawing/2014/main" id="{37214C19-EB46-4DB9-8D8A-7AB6099116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9810" y="1798175"/>
            <a:ext cx="3274770" cy="3261650"/>
          </a:xfrm>
          <a:prstGeom prst="rect">
            <a:avLst/>
          </a:prstGeom>
        </p:spPr>
      </p:pic>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CFE5B0B0-0F62-4574-82E8-F849C9E4BB50}"/>
                  </a:ext>
                </a:extLst>
              </p:cNvPr>
              <p:cNvSpPr txBox="1"/>
              <p:nvPr/>
            </p:nvSpPr>
            <p:spPr>
              <a:xfrm>
                <a:off x="524750" y="2775501"/>
                <a:ext cx="5570455" cy="1130694"/>
              </a:xfrm>
              <a:prstGeom prst="rect">
                <a:avLst/>
              </a:prstGeom>
              <a:noFill/>
            </p:spPr>
            <p:txBody>
              <a:bodyPr wrap="square" rtlCol="0">
                <a:spAutoFit/>
              </a:bodyPr>
              <a:lstStyle/>
              <a:p>
                <a:pPr algn="ct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𝑣</m:t>
                        </m:r>
                      </m:sub>
                    </m:sSub>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𝑋𝑐𝑜𝑠</m:t>
                    </m:r>
                    <m:r>
                      <a:rPr lang="zh-CN" altLang="en-US" b="0" i="1" smtClean="0">
                        <a:latin typeface="Cambria Math" panose="02040503050406030204" pitchFamily="18" charset="0"/>
                        <a:ea typeface="Cambria Math" panose="02040503050406030204" pitchFamily="18" charset="0"/>
                      </a:rPr>
                      <m:t>𝜃</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𝑋</m:t>
                            </m:r>
                          </m:e>
                          <m:sup>
                            <m:r>
                              <a:rPr lang="en-US" altLang="zh-CN" b="0" i="1" smtClean="0">
                                <a:latin typeface="Cambria Math" panose="02040503050406030204" pitchFamily="18" charset="0"/>
                                <a:ea typeface="Cambria Math" panose="02040503050406030204" pitchFamily="18" charset="0"/>
                              </a:rPr>
                              <m:t>2</m:t>
                            </m:r>
                          </m:sup>
                        </m:sSup>
                      </m:num>
                      <m:den>
                        <m:r>
                          <a:rPr lang="en-US" altLang="zh-CN" b="0" i="1" smtClean="0">
                            <a:latin typeface="Cambria Math" panose="02040503050406030204" pitchFamily="18" charset="0"/>
                            <a:ea typeface="Cambria Math" panose="02040503050406030204" pitchFamily="18" charset="0"/>
                          </a:rPr>
                          <m:t>2</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𝑅</m:t>
                            </m:r>
                          </m:e>
                          <m:sub>
                            <m:r>
                              <a:rPr lang="en-US" altLang="zh-CN" b="0" i="1" smtClean="0">
                                <a:latin typeface="Cambria Math" panose="02040503050406030204" pitchFamily="18" charset="0"/>
                                <a:ea typeface="Cambria Math" panose="02040503050406030204" pitchFamily="18" charset="0"/>
                              </a:rPr>
                              <m:t>⊕</m:t>
                            </m:r>
                          </m:sub>
                        </m:sSub>
                      </m:den>
                    </m:f>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𝑠𝑖𝑛</m:t>
                        </m:r>
                      </m:e>
                      <m:sup>
                        <m:r>
                          <a:rPr lang="en-US" altLang="zh-CN" b="0" i="1" smtClean="0">
                            <a:latin typeface="Cambria Math" panose="02040503050406030204" pitchFamily="18" charset="0"/>
                            <a:ea typeface="Cambria Math" panose="02040503050406030204" pitchFamily="18" charset="0"/>
                          </a:rPr>
                          <m:t>2</m:t>
                        </m:r>
                      </m:sup>
                    </m:sSup>
                    <m:r>
                      <a:rPr lang="zh-CN" altLang="en-US" b="0" i="1" smtClean="0">
                        <a:latin typeface="Cambria Math" panose="02040503050406030204" pitchFamily="18" charset="0"/>
                        <a:ea typeface="Cambria Math" panose="02040503050406030204" pitchFamily="18" charset="0"/>
                      </a:rPr>
                      <m:t>𝜃</m:t>
                    </m:r>
                    <m:r>
                      <a:rPr lang="en-US" altLang="zh-CN" b="0" i="1" smtClean="0">
                        <a:latin typeface="Cambria Math" panose="02040503050406030204" pitchFamily="18" charset="0"/>
                        <a:ea typeface="Cambria Math" panose="02040503050406030204" pitchFamily="18" charset="0"/>
                      </a:rPr>
                      <m:t>,</m:t>
                    </m:r>
                  </m:oMath>
                </a14:m>
                <a:r>
                  <a:rPr lang="en-US" altLang="zh-CN" dirty="0"/>
                  <a:t>(</a:t>
                </a:r>
                <a14:m>
                  <m:oMath xmlns:m="http://schemas.openxmlformats.org/officeDocument/2006/math">
                    <m:f>
                      <m:fPr>
                        <m:type m:val="lin"/>
                        <m:ctrlPr>
                          <a:rPr lang="en-US" altLang="zh-CN" i="1" dirty="0" smtClean="0">
                            <a:latin typeface="Cambria Math" panose="02040503050406030204" pitchFamily="18" charset="0"/>
                          </a:rPr>
                        </m:ctrlPr>
                      </m:fPr>
                      <m:num>
                        <m:r>
                          <a:rPr lang="en-US" altLang="zh-CN" b="0" i="1" dirty="0" smtClean="0">
                            <a:latin typeface="Cambria Math" panose="02040503050406030204" pitchFamily="18" charset="0"/>
                          </a:rPr>
                          <m:t>𝑋</m:t>
                        </m:r>
                      </m:num>
                      <m:den>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𝑅</m:t>
                            </m:r>
                          </m:e>
                          <m:sub>
                            <m:r>
                              <a:rPr lang="en-US" altLang="zh-CN" i="1">
                                <a:latin typeface="Cambria Math" panose="02040503050406030204" pitchFamily="18" charset="0"/>
                                <a:ea typeface="Cambria Math" panose="02040503050406030204" pitchFamily="18" charset="0"/>
                              </a:rPr>
                              <m:t>⊕</m:t>
                            </m:r>
                          </m:sub>
                        </m:sSub>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m:rPr>
                            <m:nor/>
                          </m:rPr>
                          <a:rPr lang="en-US" altLang="zh-CN"/>
                          <m:t> </m:t>
                        </m:r>
                      </m:den>
                    </m:f>
                  </m:oMath>
                </a14:m>
                <a:r>
                  <a:rPr lang="en-US" altLang="zh-CN" dirty="0"/>
                  <a:t>)</a:t>
                </a:r>
              </a:p>
              <a:p>
                <a:pPr algn="ct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𝑣</m:t>
                        </m:r>
                      </m:sub>
                    </m:sSub>
                    <m:r>
                      <a:rPr lang="en-US" altLang="zh-CN" i="1" smtClean="0">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大气</m:t>
                    </m:r>
                    <m:r>
                      <a:rPr lang="zh-CN" altLang="en-US" i="1" smtClean="0">
                        <a:latin typeface="Cambria Math" panose="02040503050406030204" pitchFamily="18" charset="0"/>
                        <a:ea typeface="Cambria Math" panose="02040503050406030204" pitchFamily="18" charset="0"/>
                      </a:rPr>
                      <m:t>垂直</m:t>
                    </m:r>
                    <m:r>
                      <a:rPr lang="zh-CN" altLang="en-US" i="1">
                        <a:latin typeface="Cambria Math" panose="02040503050406030204" pitchFamily="18" charset="0"/>
                        <a:ea typeface="Cambria Math" panose="02040503050406030204" pitchFamily="18" charset="0"/>
                      </a:rPr>
                      <m:t>高度</m:t>
                    </m:r>
                  </m:oMath>
                </a14:m>
                <a:r>
                  <a:rPr lang="zh-CN" altLang="en-US" dirty="0"/>
                  <a:t>，</a:t>
                </a:r>
                <a14:m>
                  <m:oMath xmlns:m="http://schemas.openxmlformats.org/officeDocument/2006/math">
                    <m:r>
                      <a:rPr lang="en-US" altLang="zh-CN" i="1">
                        <a:latin typeface="Cambria Math" panose="02040503050406030204" pitchFamily="18" charset="0"/>
                        <a:ea typeface="Cambria Math" panose="02040503050406030204" pitchFamily="18" charset="0"/>
                      </a:rPr>
                      <m:t>𝑋</m:t>
                    </m:r>
                    <m:d>
                      <m:dPr>
                        <m:begChr m:val="（"/>
                        <m:endChr m:val="）"/>
                        <m:ctrlPr>
                          <a:rPr lang="zh-CN" altLang="en-US" i="1" smtClean="0">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𝜃</m:t>
                        </m:r>
                      </m:e>
                    </m:d>
                    <m:r>
                      <a:rPr lang="en-US" altLang="zh-CN" i="1" smtClean="0">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轨迹</m:t>
                    </m:r>
                    <m:r>
                      <a:rPr lang="zh-CN" altLang="en-US" i="1" smtClean="0">
                        <a:latin typeface="Cambria Math" panose="02040503050406030204" pitchFamily="18" charset="0"/>
                        <a:ea typeface="Cambria Math" panose="02040503050406030204" pitchFamily="18" charset="0"/>
                      </a:rPr>
                      <m:t>长度</m:t>
                    </m:r>
                  </m:oMath>
                </a14:m>
                <a:endParaRPr lang="en-US" altLang="zh-CN"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𝜃</m:t>
                      </m:r>
                      <m:r>
                        <a:rPr lang="en-US" altLang="zh-CN" i="1" smtClean="0">
                          <a:latin typeface="Cambria Math" panose="02040503050406030204" pitchFamily="18" charset="0"/>
                          <a:ea typeface="Cambria Math" panose="02040503050406030204" pitchFamily="18" charset="0"/>
                        </a:rPr>
                        <m:t>&lt;</m:t>
                      </m:r>
                      <m:sSup>
                        <m:sSupPr>
                          <m:ctrlPr>
                            <a:rPr lang="en-US" altLang="zh-CN" i="1" smtClean="0">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6</m:t>
                          </m:r>
                          <m:r>
                            <a:rPr lang="en-US" altLang="zh-CN" i="1" smtClean="0">
                              <a:latin typeface="Cambria Math" panose="02040503050406030204" pitchFamily="18" charset="0"/>
                              <a:ea typeface="Cambria Math" panose="02040503050406030204" pitchFamily="18" charset="0"/>
                            </a:rPr>
                            <m:t>0</m:t>
                          </m:r>
                        </m:e>
                        <m:sup>
                          <m:r>
                            <a:rPr lang="en-US" altLang="zh-CN" i="1">
                              <a:latin typeface="Cambria Math" panose="02040503050406030204" pitchFamily="18" charset="0"/>
                              <a:ea typeface="Cambria Math" panose="02040503050406030204" pitchFamily="18" charset="0"/>
                            </a:rPr>
                            <m:t>0</m:t>
                          </m:r>
                        </m:sup>
                      </m:sSup>
                      <m:r>
                        <a:rPr lang="zh-CN" altLang="en-US" i="1">
                          <a:latin typeface="Cambria Math" panose="02040503050406030204" pitchFamily="18" charset="0"/>
                          <a:ea typeface="Cambria Math" panose="02040503050406030204" pitchFamily="18" charset="0"/>
                        </a:rPr>
                        <m:t>忽略</m:t>
                      </m:r>
                      <m:r>
                        <a:rPr lang="zh-CN" altLang="en-US" i="1" smtClean="0">
                          <a:latin typeface="Cambria Math" panose="02040503050406030204" pitchFamily="18" charset="0"/>
                          <a:ea typeface="Cambria Math" panose="02040503050406030204" pitchFamily="18" charset="0"/>
                        </a:rPr>
                        <m:t>第二项</m:t>
                      </m:r>
                    </m:oMath>
                  </m:oMathPara>
                </a14:m>
                <a:endParaRPr lang="zh-CN" altLang="en-US" dirty="0"/>
              </a:p>
            </p:txBody>
          </p:sp>
        </mc:Choice>
        <mc:Fallback xmlns="">
          <p:sp>
            <p:nvSpPr>
              <p:cNvPr id="48" name="文本框 47">
                <a:extLst>
                  <a:ext uri="{FF2B5EF4-FFF2-40B4-BE49-F238E27FC236}">
                    <a16:creationId xmlns:a16="http://schemas.microsoft.com/office/drawing/2014/main" id="{CFE5B0B0-0F62-4574-82E8-F849C9E4BB50}"/>
                  </a:ext>
                </a:extLst>
              </p:cNvPr>
              <p:cNvSpPr txBox="1">
                <a:spLocks noRot="1" noChangeAspect="1" noMove="1" noResize="1" noEditPoints="1" noAdjustHandles="1" noChangeArrowheads="1" noChangeShapeType="1" noTextEdit="1"/>
              </p:cNvSpPr>
              <p:nvPr/>
            </p:nvSpPr>
            <p:spPr>
              <a:xfrm>
                <a:off x="524750" y="2775501"/>
                <a:ext cx="5570455" cy="1130694"/>
              </a:xfrm>
              <a:prstGeom prst="rect">
                <a:avLst/>
              </a:prstGeom>
              <a:blipFill>
                <a:blip r:embed="rId4"/>
                <a:stretch>
                  <a:fillRect b="-2151"/>
                </a:stretch>
              </a:blipFill>
            </p:spPr>
            <p:txBody>
              <a:bodyPr/>
              <a:lstStyle/>
              <a:p>
                <a:r>
                  <a:rPr lang="zh-CN" altLang="en-US">
                    <a:noFill/>
                  </a:rPr>
                  <a:t> </a:t>
                </a:r>
              </a:p>
            </p:txBody>
          </p:sp>
        </mc:Fallback>
      </mc:AlternateContent>
      <p:sp>
        <p:nvSpPr>
          <p:cNvPr id="49" name="文本框 48">
            <a:extLst>
              <a:ext uri="{FF2B5EF4-FFF2-40B4-BE49-F238E27FC236}">
                <a16:creationId xmlns:a16="http://schemas.microsoft.com/office/drawing/2014/main" id="{D3F0BDCB-EFBF-4A37-8563-57F945804AD2}"/>
              </a:ext>
            </a:extLst>
          </p:cNvPr>
          <p:cNvSpPr txBox="1"/>
          <p:nvPr/>
        </p:nvSpPr>
        <p:spPr>
          <a:xfrm>
            <a:off x="669924" y="1578935"/>
            <a:ext cx="7142581"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MC</a:t>
            </a:r>
            <a:r>
              <a:rPr lang="zh-CN" altLang="en-US" dirty="0">
                <a:latin typeface="Times New Roman" panose="02020603050405020304" pitchFamily="18" charset="0"/>
                <a:cs typeface="Times New Roman" panose="02020603050405020304" pitchFamily="18" charset="0"/>
              </a:rPr>
              <a:t>模拟</a:t>
            </a:r>
            <a:r>
              <a:rPr lang="en-US" altLang="zh-CN" dirty="0">
                <a:latin typeface="Times New Roman" panose="02020603050405020304" pitchFamily="18" charset="0"/>
                <a:cs typeface="Times New Roman" panose="02020603050405020304" pitchFamily="18" charset="0"/>
              </a:rPr>
              <a:t>EAS</a:t>
            </a:r>
            <a:r>
              <a:rPr lang="zh-CN" altLang="en-US" dirty="0">
                <a:latin typeface="Times New Roman" panose="02020603050405020304" pitchFamily="18" charset="0"/>
                <a:cs typeface="Times New Roman" panose="02020603050405020304" pitchFamily="18" charset="0"/>
              </a:rPr>
              <a:t>使用的是</a:t>
            </a:r>
            <a:r>
              <a:rPr lang="en-US" altLang="zh-CN" dirty="0">
                <a:latin typeface="Times New Roman" panose="02020603050405020304" pitchFamily="18" charset="0"/>
                <a:cs typeface="Times New Roman" panose="02020603050405020304" pitchFamily="18" charset="0"/>
              </a:rPr>
              <a:t>CORSIKA (</a:t>
            </a:r>
            <a:r>
              <a:rPr lang="en-US" altLang="zh-CN" dirty="0" err="1">
                <a:latin typeface="Times New Roman" panose="02020603050405020304" pitchFamily="18" charset="0"/>
                <a:cs typeface="Times New Roman" panose="02020603050405020304" pitchFamily="18" charset="0"/>
              </a:rPr>
              <a:t>COsmic</a:t>
            </a:r>
            <a:r>
              <a:rPr lang="en-US" altLang="zh-CN" dirty="0">
                <a:latin typeface="Times New Roman" panose="02020603050405020304" pitchFamily="18" charset="0"/>
                <a:cs typeface="Times New Roman" panose="02020603050405020304" pitchFamily="18" charset="0"/>
              </a:rPr>
              <a:t> Ray </a:t>
            </a:r>
            <a:r>
              <a:rPr lang="en-US" altLang="zh-CN" dirty="0" err="1">
                <a:latin typeface="Times New Roman" panose="02020603050405020304" pitchFamily="18" charset="0"/>
                <a:cs typeface="Times New Roman" panose="02020603050405020304" pitchFamily="18" charset="0"/>
              </a:rPr>
              <a:t>SImulations</a:t>
            </a:r>
            <a:r>
              <a:rPr lang="en-US" altLang="zh-CN" dirty="0">
                <a:latin typeface="Times New Roman" panose="02020603050405020304" pitchFamily="18" charset="0"/>
                <a:cs typeface="Times New Roman" panose="02020603050405020304" pitchFamily="18" charset="0"/>
              </a:rPr>
              <a:t> for </a:t>
            </a:r>
            <a:r>
              <a:rPr lang="en-US" altLang="zh-CN" dirty="0" err="1">
                <a:latin typeface="Times New Roman" panose="02020603050405020304" pitchFamily="18" charset="0"/>
                <a:cs typeface="Times New Roman" panose="02020603050405020304" pitchFamily="18" charset="0"/>
              </a:rPr>
              <a:t>KAscade</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，同时假设的地磁场分量恒定不变</a:t>
            </a:r>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0C59223A-68C6-4591-AC43-71F6CBD73919}"/>
                  </a:ext>
                </a:extLst>
              </p:cNvPr>
              <p:cNvSpPr txBox="1"/>
              <p:nvPr/>
            </p:nvSpPr>
            <p:spPr>
              <a:xfrm>
                <a:off x="288757" y="4355431"/>
                <a:ext cx="6497053" cy="12700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𝑠𝑖𝑛</m:t>
                      </m:r>
                      <m:d>
                        <m:dPr>
                          <m:begChr m:val="（"/>
                          <m:endChr m:val="）"/>
                          <m:ctrlPr>
                            <a:rPr lang="zh-CN" altLang="en-US" b="0" i="1" smtClean="0">
                              <a:latin typeface="Cambria Math" panose="02040503050406030204" pitchFamily="18" charset="0"/>
                            </a:rPr>
                          </m:ctrlPr>
                        </m:dPr>
                        <m:e>
                          <m:r>
                            <a:rPr lang="zh-CN" altLang="en-US" i="1" smtClean="0">
                              <a:latin typeface="Cambria Math" panose="02040503050406030204" pitchFamily="18" charset="0"/>
                            </a:rPr>
                            <m:t>∆</m:t>
                          </m:r>
                          <m:r>
                            <m:rPr>
                              <m:sty m:val="p"/>
                            </m:rPr>
                            <a:rPr lang="el-GR" altLang="zh-CN" i="1" smtClean="0">
                              <a:latin typeface="Cambria Math" panose="02040503050406030204" pitchFamily="18" charset="0"/>
                            </a:rPr>
                            <m:t>λ</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𝑋</m:t>
                      </m:r>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𝜃</m:t>
                          </m:r>
                        </m:e>
                      </m:d>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𝑋</m:t>
                              </m:r>
                            </m:e>
                            <m:sup>
                              <m:r>
                                <a:rPr lang="en-US" altLang="zh-CN" b="0" i="1" smtClean="0">
                                  <a:latin typeface="Cambria Math" panose="02040503050406030204" pitchFamily="18" charset="0"/>
                                </a:rPr>
                                <m:t>2</m:t>
                              </m:r>
                            </m:sup>
                          </m:sSup>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𝑣</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𝑅</m:t>
                              </m:r>
                            </m:e>
                            <m:sub>
                              <m:r>
                                <a:rPr lang="en-US" altLang="zh-CN" i="1">
                                  <a:latin typeface="Cambria Math" panose="02040503050406030204" pitchFamily="18" charset="0"/>
                                  <a:ea typeface="Cambria Math" panose="02040503050406030204" pitchFamily="18" charset="0"/>
                                </a:rPr>
                                <m:t>⊕</m:t>
                              </m:r>
                            </m:sub>
                          </m:sSub>
                        </m:den>
                      </m:f>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𝑠𝑖𝑛</m:t>
                          </m:r>
                        </m:e>
                        <m:sup>
                          <m:r>
                            <a:rPr lang="en-US" altLang="zh-CN" b="0" i="1" smtClean="0">
                              <a:latin typeface="Cambria Math" panose="02040503050406030204" pitchFamily="18" charset="0"/>
                            </a:rPr>
                            <m:t>2</m:t>
                          </m:r>
                        </m:sup>
                      </m:sSup>
                      <m:r>
                        <a:rPr lang="zh-CN" altLang="en-US" b="0" i="1" smtClean="0">
                          <a:latin typeface="Cambria Math" panose="02040503050406030204" pitchFamily="18" charset="0"/>
                        </a:rPr>
                        <m:t>𝜃</m:t>
                      </m:r>
                    </m:oMath>
                  </m:oMathPara>
                </a14:m>
                <a:endParaRPr lang="en-US" altLang="zh-CN" b="0" dirty="0"/>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𝑋</m:t>
                      </m:r>
                      <m:r>
                        <a:rPr lang="en-US" altLang="zh-CN" b="0" i="1" smtClean="0">
                          <a:latin typeface="Cambria Math" panose="02040503050406030204" pitchFamily="18" charset="0"/>
                          <a:ea typeface="Cambria Math" panose="02040503050406030204" pitchFamily="18" charset="0"/>
                        </a:rPr>
                        <m:t>~</m:t>
                      </m:r>
                      <m:f>
                        <m:fPr>
                          <m:type m:val="lin"/>
                          <m:ctrlPr>
                            <a:rPr lang="en-US" altLang="zh-CN" b="0" i="1" smtClean="0">
                              <a:latin typeface="Cambria Math" panose="02040503050406030204" pitchFamily="18" charset="0"/>
                              <a:ea typeface="Cambria Math" panose="02040503050406030204" pitchFamily="18" charset="0"/>
                            </a:rPr>
                          </m:ctrlPr>
                        </m:fPr>
                        <m:num>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h</m:t>
                              </m:r>
                            </m:e>
                            <m:sub>
                              <m:r>
                                <a:rPr lang="en-US" altLang="zh-CN" b="0" i="1" smtClean="0">
                                  <a:latin typeface="Cambria Math" panose="02040503050406030204" pitchFamily="18" charset="0"/>
                                  <a:ea typeface="Cambria Math" panose="02040503050406030204" pitchFamily="18" charset="0"/>
                                </a:rPr>
                                <m:t>𝑣</m:t>
                              </m:r>
                            </m:sub>
                          </m:sSub>
                        </m:num>
                        <m:den>
                          <m:r>
                            <a:rPr lang="en-US" altLang="zh-CN" b="0" i="1" smtClean="0">
                              <a:latin typeface="Cambria Math" panose="02040503050406030204" pitchFamily="18" charset="0"/>
                              <a:ea typeface="Cambria Math" panose="02040503050406030204" pitchFamily="18" charset="0"/>
                            </a:rPr>
                            <m:t>𝑐𝑜𝑠</m:t>
                          </m:r>
                          <m:r>
                            <a:rPr lang="zh-CN" altLang="en-US" b="0" i="1" smtClean="0">
                              <a:latin typeface="Cambria Math" panose="02040503050406030204" pitchFamily="18" charset="0"/>
                              <a:ea typeface="Cambria Math" panose="02040503050406030204" pitchFamily="18" charset="0"/>
                            </a:rPr>
                            <m:t>𝜃</m:t>
                          </m:r>
                        </m:den>
                      </m:f>
                    </m:oMath>
                  </m:oMathPara>
                </a14:m>
                <a:endParaRPr lang="en-US" altLang="zh-CN"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l-GR" altLang="zh-CN" i="1">
                          <a:latin typeface="Cambria Math" panose="02040503050406030204" pitchFamily="18" charset="0"/>
                          <a:ea typeface="Cambria Math" panose="02040503050406030204" pitchFamily="18" charset="0"/>
                        </a:rPr>
                        <m:t>θ</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60</m:t>
                          </m:r>
                        </m:e>
                        <m:sup>
                          <m:r>
                            <a:rPr lang="en-US" altLang="zh-CN" i="1">
                              <a:latin typeface="Cambria Math" panose="02040503050406030204" pitchFamily="18" charset="0"/>
                              <a:ea typeface="Cambria Math" panose="02040503050406030204" pitchFamily="18" charset="0"/>
                            </a:rPr>
                            <m:t>0</m:t>
                          </m:r>
                        </m:sup>
                      </m:sSup>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𝑣</m:t>
                          </m:r>
                        </m:sub>
                      </m:sSub>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20</m:t>
                      </m:r>
                      <m:r>
                        <a:rPr lang="en-US" altLang="zh-CN" b="0" i="1" smtClean="0">
                          <a:latin typeface="Cambria Math" panose="02040503050406030204" pitchFamily="18" charset="0"/>
                          <a:ea typeface="Cambria Math" panose="02040503050406030204" pitchFamily="18" charset="0"/>
                        </a:rPr>
                        <m:t>𝑘𝑚</m:t>
                      </m:r>
                      <m:r>
                        <a:rPr lang="en-US" altLang="zh-CN" b="0" i="1" smtClean="0">
                          <a:latin typeface="Cambria Math" panose="02040503050406030204" pitchFamily="18" charset="0"/>
                          <a:ea typeface="Cambria Math" panose="02040503050406030204" pitchFamily="18" charset="0"/>
                        </a:rPr>
                        <m:t>, ∆</m:t>
                      </m:r>
                      <m:r>
                        <m:rPr>
                          <m:sty m:val="p"/>
                        </m:rPr>
                        <a:rPr lang="el-GR" altLang="zh-CN" b="0" i="1" smtClean="0">
                          <a:latin typeface="Cambria Math" panose="02040503050406030204" pitchFamily="18" charset="0"/>
                          <a:ea typeface="Cambria Math" panose="02040503050406030204" pitchFamily="18" charset="0"/>
                        </a:rPr>
                        <m:t>λ</m:t>
                      </m:r>
                      <m:r>
                        <a:rPr lang="el-GR" altLang="zh-CN" b="0" i="1" smtClean="0">
                          <a:latin typeface="Cambria Math" panose="02040503050406030204" pitchFamily="18" charset="0"/>
                          <a:ea typeface="Cambria Math" panose="02040503050406030204" pitchFamily="18" charset="0"/>
                        </a:rPr>
                        <m:t>≅</m:t>
                      </m:r>
                      <m:sSup>
                        <m:sSupPr>
                          <m:ctrlPr>
                            <a:rPr lang="el-GR"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0</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3</m:t>
                          </m:r>
                        </m:e>
                        <m:sup>
                          <m:r>
                            <a:rPr lang="en-US" altLang="zh-CN" b="0" i="1" smtClean="0">
                              <a:latin typeface="Cambria Math" panose="02040503050406030204" pitchFamily="18" charset="0"/>
                              <a:ea typeface="Cambria Math" panose="02040503050406030204" pitchFamily="18" charset="0"/>
                            </a:rPr>
                            <m:t>0</m:t>
                          </m:r>
                        </m:sup>
                      </m:sSup>
                    </m:oMath>
                  </m:oMathPara>
                </a14:m>
                <a:endParaRPr lang="zh-CN" altLang="en-US" dirty="0"/>
              </a:p>
            </p:txBody>
          </p:sp>
        </mc:Choice>
        <mc:Fallback xmlns="">
          <p:sp>
            <p:nvSpPr>
              <p:cNvPr id="50" name="文本框 49">
                <a:extLst>
                  <a:ext uri="{FF2B5EF4-FFF2-40B4-BE49-F238E27FC236}">
                    <a16:creationId xmlns:a16="http://schemas.microsoft.com/office/drawing/2014/main" id="{0C59223A-68C6-4591-AC43-71F6CBD73919}"/>
                  </a:ext>
                </a:extLst>
              </p:cNvPr>
              <p:cNvSpPr txBox="1">
                <a:spLocks noRot="1" noChangeAspect="1" noMove="1" noResize="1" noEditPoints="1" noAdjustHandles="1" noChangeArrowheads="1" noChangeShapeType="1" noTextEdit="1"/>
              </p:cNvSpPr>
              <p:nvPr/>
            </p:nvSpPr>
            <p:spPr>
              <a:xfrm>
                <a:off x="288757" y="4355431"/>
                <a:ext cx="6497053" cy="1270091"/>
              </a:xfrm>
              <a:prstGeom prst="rect">
                <a:avLst/>
              </a:prstGeom>
              <a:blipFill>
                <a:blip r:embed="rId5"/>
                <a:stretch>
                  <a:fillRect b="-29665"/>
                </a:stretch>
              </a:blipFill>
            </p:spPr>
            <p:txBody>
              <a:bodyPr/>
              <a:lstStyle/>
              <a:p>
                <a:r>
                  <a:rPr lang="zh-CN" altLang="en-US">
                    <a:noFill/>
                  </a:rPr>
                  <a:t> </a:t>
                </a:r>
              </a:p>
            </p:txBody>
          </p:sp>
        </mc:Fallback>
      </mc:AlternateContent>
      <p:sp>
        <p:nvSpPr>
          <p:cNvPr id="51" name="文本框 50">
            <a:extLst>
              <a:ext uri="{FF2B5EF4-FFF2-40B4-BE49-F238E27FC236}">
                <a16:creationId xmlns:a16="http://schemas.microsoft.com/office/drawing/2014/main" id="{A21B6CA4-E559-425F-82EA-3F3E83E0CCDA}"/>
              </a:ext>
            </a:extLst>
          </p:cNvPr>
          <p:cNvSpPr txBox="1"/>
          <p:nvPr/>
        </p:nvSpPr>
        <p:spPr>
          <a:xfrm>
            <a:off x="7869742" y="5367635"/>
            <a:ext cx="4154905" cy="461665"/>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Fig. 1. A schematic of the Earth and atmosphere for showing the angles and notations used in the text</a:t>
            </a:r>
            <a:endParaRPr lang="zh-CN"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704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μ</a:t>
            </a:r>
            <a:r>
              <a:rPr lang="zh-CN" altLang="en-US" dirty="0"/>
              <a:t>子能谱模拟</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17</a:t>
            </a:fld>
            <a:endParaRPr lang="zh-CN" altLang="en-US"/>
          </a:p>
        </p:txBody>
      </p:sp>
      <p:pic>
        <p:nvPicPr>
          <p:cNvPr id="23" name="图片 22" descr="中科大"/>
          <p:cNvPicPr>
            <a:picLocks noChangeAspect="1"/>
          </p:cNvPicPr>
          <p:nvPr/>
        </p:nvPicPr>
        <p:blipFill>
          <a:blip r:embed="rId2"/>
          <a:stretch>
            <a:fillRect/>
          </a:stretch>
        </p:blipFill>
        <p:spPr>
          <a:xfrm>
            <a:off x="10803255" y="155575"/>
            <a:ext cx="717550" cy="717550"/>
          </a:xfrm>
          <a:prstGeom prst="rect">
            <a:avLst/>
          </a:prstGeom>
        </p:spPr>
      </p:pic>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79E1CBB9-9F75-49C5-9249-300DBABCB777}"/>
                  </a:ext>
                </a:extLst>
              </p:cNvPr>
              <p:cNvSpPr txBox="1"/>
              <p:nvPr/>
            </p:nvSpPr>
            <p:spPr>
              <a:xfrm>
                <a:off x="817045" y="2034293"/>
                <a:ext cx="9986210" cy="1773691"/>
              </a:xfrm>
              <a:prstGeom prst="rect">
                <a:avLst/>
              </a:prstGeom>
              <a:noFill/>
            </p:spPr>
            <p:txBody>
              <a:bodyPr wrap="square" rtlCol="0">
                <a:spAutoFit/>
              </a:bodyPr>
              <a:lstStyle/>
              <a:p>
                <a:r>
                  <a:rPr lang="zh-CN" altLang="en-US" dirty="0">
                    <a:latin typeface="Times New Roman" panose="02020603050405020304" pitchFamily="18" charset="0"/>
                    <a:cs typeface="Times New Roman" panose="02020603050405020304" pitchFamily="18" charset="0"/>
                  </a:rPr>
                  <a:t>基于</a:t>
                </a:r>
                <a14:m>
                  <m:oMath xmlns:m="http://schemas.openxmlformats.org/officeDocument/2006/math">
                    <m:r>
                      <a:rPr lang="en-US" altLang="zh-CN" i="1">
                        <a:latin typeface="Cambria Math" panose="02040503050406030204" pitchFamily="18" charset="0"/>
                        <a:ea typeface="Cambria Math" panose="02040503050406030204" pitchFamily="18" charset="0"/>
                      </a:rPr>
                      <m:t>∆</m:t>
                    </m:r>
                    <m:r>
                      <m:rPr>
                        <m:sty m:val="p"/>
                      </m:rPr>
                      <a:rPr lang="el-GR" altLang="zh-CN" i="1">
                        <a:latin typeface="Cambria Math" panose="02040503050406030204" pitchFamily="18" charset="0"/>
                        <a:ea typeface="Cambria Math" panose="02040503050406030204" pitchFamily="18" charset="0"/>
                      </a:rPr>
                      <m:t>λ</m:t>
                    </m:r>
                    <m:r>
                      <a:rPr lang="el-GR" altLang="zh-CN" i="1">
                        <a:latin typeface="Cambria Math" panose="02040503050406030204" pitchFamily="18" charset="0"/>
                        <a:ea typeface="Cambria Math" panose="02040503050406030204" pitchFamily="18" charset="0"/>
                      </a:rPr>
                      <m:t>≅</m:t>
                    </m:r>
                    <m:sSup>
                      <m:sSupPr>
                        <m:ctrlPr>
                          <a:rPr lang="el-GR"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0.3</m:t>
                        </m:r>
                      </m:e>
                      <m:sup>
                        <m:r>
                          <a:rPr lang="en-US" altLang="zh-CN" i="1">
                            <a:latin typeface="Cambria Math" panose="02040503050406030204" pitchFamily="18" charset="0"/>
                            <a:ea typeface="Cambria Math" panose="02040503050406030204" pitchFamily="18" charset="0"/>
                          </a:rPr>
                          <m:t>0</m:t>
                        </m:r>
                      </m:sup>
                    </m:sSup>
                  </m:oMath>
                </a14:m>
                <a:r>
                  <a:rPr lang="zh-CN" altLang="en-US" dirty="0">
                    <a:latin typeface="Times New Roman" panose="02020603050405020304" pitchFamily="18" charset="0"/>
                    <a:cs typeface="Times New Roman" panose="02020603050405020304" pitchFamily="18" charset="0"/>
                  </a:rPr>
                  <a:t>，可计算地磁场分量的相对变化，视地磁场作为偶极子，即：</a:t>
                </a:r>
                <a:endParaRPr lang="en-US" altLang="zh-CN"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𝑩</m:t>
                      </m:r>
                      <m:r>
                        <a:rPr lang="en-US" altLang="zh-CN" b="0" i="1" smtClean="0">
                          <a:latin typeface="Cambria Math" panose="02040503050406030204" pitchFamily="18" charset="0"/>
                        </a:rPr>
                        <m:t>=</m:t>
                      </m:r>
                      <m:f>
                        <m:fPr>
                          <m:type m:val="lin"/>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(3</m:t>
                          </m:r>
                          <m:d>
                            <m:dPr>
                              <m:ctrlPr>
                                <a:rPr lang="en-US" altLang="zh-CN" b="1" i="1" smtClean="0">
                                  <a:latin typeface="Cambria Math" panose="02040503050406030204" pitchFamily="18" charset="0"/>
                                </a:rPr>
                              </m:ctrlPr>
                            </m:dPr>
                            <m:e>
                              <m:r>
                                <a:rPr lang="en-US" altLang="zh-CN" b="1" i="1" smtClean="0">
                                  <a:latin typeface="Cambria Math" panose="02040503050406030204" pitchFamily="18" charset="0"/>
                                </a:rPr>
                                <m:t>𝒃</m:t>
                              </m:r>
                              <m:r>
                                <a:rPr lang="en-US" altLang="zh-CN" b="1" i="1">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𝒙</m:t>
                              </m:r>
                            </m:e>
                          </m:d>
                          <m:r>
                            <a:rPr lang="en-US" altLang="zh-CN" b="1" i="1" smtClean="0">
                              <a:latin typeface="Cambria Math" panose="02040503050406030204" pitchFamily="18" charset="0"/>
                              <a:ea typeface="Cambria Math" panose="02040503050406030204" pitchFamily="18" charset="0"/>
                            </a:rPr>
                            <m:t>𝒙</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r>
                                <a:rPr lang="en-US" altLang="zh-CN" b="0" i="1" smtClean="0">
                                  <a:latin typeface="Cambria Math" panose="02040503050406030204" pitchFamily="18" charset="0"/>
                                </a:rPr>
                                <m:t>2</m:t>
                              </m:r>
                            </m:sup>
                          </m:sSup>
                          <m:r>
                            <a:rPr lang="en-US" altLang="zh-CN" b="1" i="1" smtClean="0">
                              <a:latin typeface="Cambria Math" panose="02040503050406030204" pitchFamily="18" charset="0"/>
                            </a:rPr>
                            <m:t>𝒃</m:t>
                          </m:r>
                          <m:r>
                            <a:rPr lang="en-US" altLang="zh-CN" b="0" i="1" smtClean="0">
                              <a:latin typeface="Cambria Math" panose="02040503050406030204" pitchFamily="18" charset="0"/>
                            </a:rPr>
                            <m:t>)</m:t>
                          </m:r>
                        </m:num>
                        <m:den>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r>
                                <a:rPr lang="en-US" altLang="zh-CN" b="0" i="1" smtClean="0">
                                  <a:latin typeface="Cambria Math" panose="02040503050406030204" pitchFamily="18" charset="0"/>
                                </a:rPr>
                                <m:t>5</m:t>
                              </m:r>
                            </m:sup>
                          </m:sSup>
                        </m:den>
                      </m:f>
                    </m:oMath>
                  </m:oMathPara>
                </a14:m>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b</a:t>
                </a:r>
                <a:r>
                  <a:rPr lang="zh-CN" altLang="en-US" dirty="0">
                    <a:latin typeface="Times New Roman" panose="02020603050405020304" pitchFamily="18" charset="0"/>
                    <a:cs typeface="Times New Roman" panose="02020603050405020304" pitchFamily="18" charset="0"/>
                  </a:rPr>
                  <a:t>有强度</a:t>
                </a:r>
                <a14:m>
                  <m:oMath xmlns:m="http://schemas.openxmlformats.org/officeDocument/2006/math">
                    <m:r>
                      <a:rPr lang="en-US" altLang="zh-CN" b="0" i="1" smtClean="0">
                        <a:latin typeface="Cambria Math" panose="02040503050406030204" pitchFamily="18" charset="0"/>
                      </a:rPr>
                      <m:t>𝑏</m:t>
                    </m:r>
                    <m:r>
                      <a:rPr lang="en-US" altLang="zh-CN" b="0" i="1" smtClean="0">
                        <a:latin typeface="Cambria Math" panose="02040503050406030204" pitchFamily="18" charset="0"/>
                        <a:ea typeface="Cambria Math" panose="02040503050406030204" pitchFamily="18" charset="0"/>
                      </a:rPr>
                      <m:t>≈8×</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15</m:t>
                        </m:r>
                      </m:sup>
                    </m:sSup>
                    <m:r>
                      <a:rPr lang="en-US" altLang="zh-CN" b="0" i="1" smtClean="0">
                        <a:latin typeface="Cambria Math" panose="02040503050406030204" pitchFamily="18" charset="0"/>
                        <a:ea typeface="Cambria Math" panose="02040503050406030204" pitchFamily="18" charset="0"/>
                      </a:rPr>
                      <m:t> </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𝑇𝑚</m:t>
                        </m:r>
                      </m:e>
                      <m:sup>
                        <m:r>
                          <a:rPr lang="en-US" altLang="zh-CN" b="0" i="1" smtClean="0">
                            <a:latin typeface="Cambria Math" panose="02040503050406030204" pitchFamily="18" charset="0"/>
                            <a:ea typeface="Cambria Math" panose="02040503050406030204" pitchFamily="18" charset="0"/>
                          </a:rPr>
                          <m:t>3</m:t>
                        </m:r>
                      </m:sup>
                    </m:sSup>
                  </m:oMath>
                </a14:m>
                <a:r>
                  <a:rPr lang="zh-CN" altLang="en-US" dirty="0">
                    <a:latin typeface="Times New Roman" panose="02020603050405020304" pitchFamily="18" charset="0"/>
                    <a:cs typeface="Times New Roman" panose="02020603050405020304" pitchFamily="18" charset="0"/>
                  </a:rPr>
                  <a:t>且测试点坐标处，</a:t>
                </a:r>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𝑥</m:t>
                        </m:r>
                      </m:sub>
                    </m:sSub>
                    <m:r>
                      <a:rPr lang="en-US" altLang="zh-CN" i="1" smtClean="0">
                        <a:latin typeface="Cambria Math" panose="02040503050406030204" pitchFamily="18" charset="0"/>
                      </a:rPr>
                      <m:t>=</m:t>
                    </m:r>
                    <m:r>
                      <a:rPr lang="en-US" altLang="zh-CN" i="1">
                        <a:latin typeface="Cambria Math" panose="02040503050406030204" pitchFamily="18" charset="0"/>
                      </a:rPr>
                      <m:t>2</m:t>
                    </m:r>
                    <m:r>
                      <a:rPr lang="en-US" altLang="zh-CN" i="1" smtClean="0">
                        <a:latin typeface="Cambria Math" panose="02040503050406030204" pitchFamily="18" charset="0"/>
                      </a:rPr>
                      <m:t>7</m:t>
                    </m:r>
                    <m:r>
                      <a:rPr lang="en-US" altLang="zh-CN" i="1">
                        <a:latin typeface="Cambria Math" panose="02040503050406030204" pitchFamily="18" charset="0"/>
                      </a:rPr>
                      <m:t>.</m:t>
                    </m:r>
                    <m:r>
                      <a:rPr lang="en-US" altLang="zh-CN" i="1" smtClean="0">
                        <a:latin typeface="Cambria Math" panose="02040503050406030204" pitchFamily="18" charset="0"/>
                      </a:rPr>
                      <m:t>9</m:t>
                    </m:r>
                    <m:r>
                      <a:rPr lang="en-US" altLang="zh-CN" i="1">
                        <a:latin typeface="Cambria Math" panose="02040503050406030204" pitchFamily="18" charset="0"/>
                      </a:rPr>
                      <m:t>7</m:t>
                    </m:r>
                    <m:r>
                      <a:rPr lang="en-US" altLang="zh-CN" b="0" i="1" smtClean="0">
                        <a:latin typeface="Cambria Math" panose="02040503050406030204" pitchFamily="18" charset="0"/>
                      </a:rPr>
                      <m:t> </m:t>
                    </m:r>
                    <m:r>
                      <m:rPr>
                        <m:sty m:val="p"/>
                      </m:rPr>
                      <a:rPr lang="en-US" altLang="zh-CN" i="1">
                        <a:latin typeface="Cambria Math" panose="02040503050406030204" pitchFamily="18" charset="0"/>
                      </a:rPr>
                      <m:t>u</m:t>
                    </m:r>
                    <m:r>
                      <m:rPr>
                        <m:sty m:val="p"/>
                      </m:rPr>
                      <a:rPr lang="en-US" altLang="zh-CN" i="1" smtClean="0">
                        <a:latin typeface="Cambria Math" panose="02040503050406030204" pitchFamily="18" charset="0"/>
                      </a:rPr>
                      <m:t>T</m:t>
                    </m:r>
                  </m:oMath>
                </a14:m>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m:rPr>
                            <m:sty m:val="p"/>
                          </m:rPr>
                          <a:rPr lang="en-US" altLang="zh-CN" i="1">
                            <a:latin typeface="Cambria Math" panose="02040503050406030204" pitchFamily="18" charset="0"/>
                          </a:rPr>
                          <m:t>z</m:t>
                        </m:r>
                      </m:sub>
                    </m:sSub>
                    <m:r>
                      <a:rPr lang="en-US" altLang="zh-CN" i="1">
                        <a:latin typeface="Cambria Math" panose="02040503050406030204" pitchFamily="18" charset="0"/>
                      </a:rPr>
                      <m:t>=</m:t>
                    </m:r>
                    <m:r>
                      <a:rPr lang="en-US" altLang="zh-CN" i="1" smtClean="0">
                        <a:latin typeface="Cambria Math" panose="02040503050406030204" pitchFamily="18" charset="0"/>
                      </a:rPr>
                      <m:t>3</m:t>
                    </m:r>
                    <m:r>
                      <a:rPr lang="en-US" altLang="zh-CN" i="1">
                        <a:latin typeface="Cambria Math" panose="02040503050406030204" pitchFamily="18" charset="0"/>
                      </a:rPr>
                      <m:t>9</m:t>
                    </m:r>
                    <m:r>
                      <a:rPr lang="en-US" altLang="zh-CN" i="1" smtClean="0">
                        <a:latin typeface="Cambria Math" panose="02040503050406030204" pitchFamily="18" charset="0"/>
                      </a:rPr>
                      <m:t>.</m:t>
                    </m:r>
                    <m:r>
                      <a:rPr lang="en-US" altLang="zh-CN" i="1">
                        <a:latin typeface="Cambria Math" panose="02040503050406030204" pitchFamily="18" charset="0"/>
                      </a:rPr>
                      <m:t>4</m:t>
                    </m:r>
                    <m:r>
                      <a:rPr lang="en-US" altLang="zh-CN" i="1" smtClean="0">
                        <a:latin typeface="Cambria Math" panose="02040503050406030204" pitchFamily="18" charset="0"/>
                      </a:rPr>
                      <m:t>5</m:t>
                    </m:r>
                    <m:r>
                      <a:rPr lang="en-US" altLang="zh-CN" i="1">
                        <a:latin typeface="Cambria Math" panose="02040503050406030204" pitchFamily="18" charset="0"/>
                      </a:rPr>
                      <m:t> </m:t>
                    </m:r>
                    <m:r>
                      <m:rPr>
                        <m:sty m:val="p"/>
                      </m:rPr>
                      <a:rPr lang="en-US" altLang="zh-CN" i="1">
                        <a:latin typeface="Cambria Math" panose="02040503050406030204" pitchFamily="18" charset="0"/>
                      </a:rPr>
                      <m:t>uT</m:t>
                    </m:r>
                  </m:oMath>
                </a14:m>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得到</a:t>
                </a:r>
                <a:r>
                  <a:rPr lang="zh-CN" altLang="en-US" dirty="0"/>
                  <a:t>，</a:t>
                </a:r>
                <a:endParaRPr lang="en-US" altLang="zh-CN" dirty="0"/>
              </a:p>
              <a:p>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𝐵</m:t>
                              </m:r>
                            </m:e>
                            <m:sub>
                              <m:r>
                                <a:rPr lang="en-US" altLang="zh-CN" b="0" i="1" smtClean="0">
                                  <a:latin typeface="Cambria Math" panose="02040503050406030204" pitchFamily="18" charset="0"/>
                                </a:rPr>
                                <m:t>𝑥</m:t>
                              </m:r>
                            </m:sub>
                          </m:sSub>
                        </m:num>
                        <m:den>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𝑥</m:t>
                              </m:r>
                            </m:sub>
                          </m:sSub>
                        </m:den>
                      </m:f>
                      <m:r>
                        <a:rPr lang="en-US" altLang="zh-CN" b="0" i="1" smtClean="0">
                          <a:latin typeface="Cambria Math" panose="02040503050406030204" pitchFamily="18" charset="0"/>
                        </a:rPr>
                        <m:t>=0.03,  </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𝐵</m:t>
                              </m:r>
                            </m:e>
                            <m:sub>
                              <m:r>
                                <a:rPr lang="en-US" altLang="zh-CN" i="1">
                                  <a:latin typeface="Cambria Math" panose="02040503050406030204" pitchFamily="18" charset="0"/>
                                </a:rPr>
                                <m:t>𝑥</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𝑥</m:t>
                              </m:r>
                            </m:sub>
                          </m:sSub>
                        </m:den>
                      </m:f>
                      <m:r>
                        <a:rPr lang="en-US" altLang="zh-CN" i="1">
                          <a:latin typeface="Cambria Math" panose="02040503050406030204" pitchFamily="18" charset="0"/>
                        </a:rPr>
                        <m:t>=</m:t>
                      </m:r>
                      <m:r>
                        <a:rPr lang="en-US" altLang="zh-CN" b="0" i="1" smtClean="0">
                          <a:latin typeface="Cambria Math" panose="02040503050406030204" pitchFamily="18" charset="0"/>
                        </a:rPr>
                        <m:t>0.007</m:t>
                      </m:r>
                    </m:oMath>
                  </m:oMathPara>
                </a14:m>
                <a:endParaRPr lang="en-US" altLang="zh-CN" dirty="0"/>
              </a:p>
              <a:p>
                <a:r>
                  <a:rPr lang="zh-CN" altLang="en-US" dirty="0"/>
                  <a:t>在小误差下，可假定地磁场分量恒定不变</a:t>
                </a:r>
              </a:p>
            </p:txBody>
          </p:sp>
        </mc:Choice>
        <mc:Fallback xmlns="">
          <p:sp>
            <p:nvSpPr>
              <p:cNvPr id="24" name="文本框 23">
                <a:extLst>
                  <a:ext uri="{FF2B5EF4-FFF2-40B4-BE49-F238E27FC236}">
                    <a16:creationId xmlns:a16="http://schemas.microsoft.com/office/drawing/2014/main" id="{79E1CBB9-9F75-49C5-9249-300DBABCB777}"/>
                  </a:ext>
                </a:extLst>
              </p:cNvPr>
              <p:cNvSpPr txBox="1">
                <a:spLocks noRot="1" noChangeAspect="1" noMove="1" noResize="1" noEditPoints="1" noAdjustHandles="1" noChangeArrowheads="1" noChangeShapeType="1" noTextEdit="1"/>
              </p:cNvSpPr>
              <p:nvPr/>
            </p:nvSpPr>
            <p:spPr>
              <a:xfrm>
                <a:off x="817045" y="2034293"/>
                <a:ext cx="9986210" cy="1773691"/>
              </a:xfrm>
              <a:prstGeom prst="rect">
                <a:avLst/>
              </a:prstGeom>
              <a:blipFill>
                <a:blip r:embed="rId3"/>
                <a:stretch>
                  <a:fillRect l="-488" t="-8247" b="-44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C7E60621-3194-44D3-8F35-C681DC74910A}"/>
                  </a:ext>
                </a:extLst>
              </p:cNvPr>
              <p:cNvSpPr txBox="1"/>
              <p:nvPr/>
            </p:nvSpPr>
            <p:spPr>
              <a:xfrm>
                <a:off x="609600" y="4561020"/>
                <a:ext cx="8390021" cy="926407"/>
              </a:xfrm>
              <a:prstGeom prst="rect">
                <a:avLst/>
              </a:prstGeom>
              <a:noFill/>
            </p:spPr>
            <p:txBody>
              <a:bodyPr wrap="square" rtlCol="0">
                <a:spAutoFit/>
              </a:bodyPr>
              <a:lstStyle/>
              <a:p>
                <a:r>
                  <a:rPr lang="zh-CN" altLang="en-US" dirty="0"/>
                  <a:t>模拟所用原初粒子组分：</a:t>
                </a:r>
                <a:r>
                  <a:rPr lang="en-US" altLang="zh-CN" dirty="0"/>
                  <a:t>proton 87%, alpha 12%, carbon 1%. </a:t>
                </a:r>
                <a:r>
                  <a:rPr lang="zh-CN" altLang="en-US" dirty="0"/>
                  <a:t>空间分布各项同性</a:t>
                </a:r>
                <a:endParaRPr lang="en-US" altLang="zh-CN" dirty="0"/>
              </a:p>
              <a:p>
                <a:r>
                  <a:rPr lang="zh-CN" altLang="en-US" dirty="0"/>
                  <a:t>总共模拟</a:t>
                </a:r>
                <a14:m>
                  <m:oMath xmlns:m="http://schemas.openxmlformats.org/officeDocument/2006/math">
                    <m:r>
                      <a:rPr lang="en-US" altLang="zh-CN" i="1" dirty="0">
                        <a:latin typeface="Cambria Math" panose="02040503050406030204" pitchFamily="18" charset="0"/>
                        <a:ea typeface="Cambria Math" panose="02040503050406030204" pitchFamily="18" charset="0"/>
                      </a:rPr>
                      <m:t>3</m:t>
                    </m:r>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m:t>
                        </m:r>
                        <m:r>
                          <a:rPr lang="en-US" altLang="zh-CN" i="1" smtClean="0">
                            <a:latin typeface="Cambria Math" panose="02040503050406030204" pitchFamily="18" charset="0"/>
                            <a:ea typeface="Cambria Math" panose="02040503050406030204" pitchFamily="18" charset="0"/>
                          </a:rPr>
                          <m:t>0</m:t>
                        </m:r>
                      </m:e>
                      <m:sup>
                        <m:r>
                          <a:rPr lang="en-US" altLang="zh-CN" i="1">
                            <a:latin typeface="Cambria Math" panose="02040503050406030204" pitchFamily="18" charset="0"/>
                            <a:ea typeface="Cambria Math" panose="02040503050406030204" pitchFamily="18" charset="0"/>
                          </a:rPr>
                          <m:t>5</m:t>
                        </m:r>
                      </m:sup>
                    </m:sSup>
                    <m:r>
                      <a:rPr lang="en-US" altLang="zh-CN" b="0" i="1" smtClean="0">
                        <a:latin typeface="Cambria Math" panose="02040503050406030204" pitchFamily="18" charset="0"/>
                        <a:ea typeface="Cambria Math" panose="02040503050406030204" pitchFamily="18" charset="0"/>
                      </a:rPr>
                      <m:t> </m:t>
                    </m:r>
                    <m:r>
                      <m:rPr>
                        <m:sty m:val="p"/>
                      </m:rPr>
                      <a:rPr lang="en-US" altLang="zh-CN" b="0" i="0" smtClean="0">
                        <a:latin typeface="Cambria Math" panose="02040503050406030204" pitchFamily="18" charset="0"/>
                        <a:ea typeface="Cambria Math" panose="02040503050406030204" pitchFamily="18" charset="0"/>
                      </a:rPr>
                      <m:t>EASs</m:t>
                    </m:r>
                  </m:oMath>
                </a14:m>
                <a:endParaRPr lang="en-US" altLang="zh-CN" dirty="0"/>
              </a:p>
              <a:p>
                <a:endParaRPr lang="zh-CN" altLang="en-US" dirty="0"/>
              </a:p>
            </p:txBody>
          </p:sp>
        </mc:Choice>
        <mc:Fallback xmlns="">
          <p:sp>
            <p:nvSpPr>
              <p:cNvPr id="25" name="文本框 24">
                <a:extLst>
                  <a:ext uri="{FF2B5EF4-FFF2-40B4-BE49-F238E27FC236}">
                    <a16:creationId xmlns:a16="http://schemas.microsoft.com/office/drawing/2014/main" id="{C7E60621-3194-44D3-8F35-C681DC74910A}"/>
                  </a:ext>
                </a:extLst>
              </p:cNvPr>
              <p:cNvSpPr txBox="1">
                <a:spLocks noRot="1" noChangeAspect="1" noMove="1" noResize="1" noEditPoints="1" noAdjustHandles="1" noChangeArrowheads="1" noChangeShapeType="1" noTextEdit="1"/>
              </p:cNvSpPr>
              <p:nvPr/>
            </p:nvSpPr>
            <p:spPr>
              <a:xfrm>
                <a:off x="609600" y="4561020"/>
                <a:ext cx="8390021" cy="926407"/>
              </a:xfrm>
              <a:prstGeom prst="rect">
                <a:avLst/>
              </a:prstGeom>
              <a:blipFill>
                <a:blip r:embed="rId4"/>
                <a:stretch>
                  <a:fillRect l="-581" t="-32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41436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μ</a:t>
            </a:r>
            <a:r>
              <a:rPr lang="zh-CN" altLang="en-US" dirty="0"/>
              <a:t>子能谱模拟</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18</a:t>
            </a:fld>
            <a:endParaRPr lang="zh-CN" altLang="en-US" dirty="0"/>
          </a:p>
        </p:txBody>
      </p:sp>
      <p:pic>
        <p:nvPicPr>
          <p:cNvPr id="53" name="图片 52" descr="中科大"/>
          <p:cNvPicPr>
            <a:picLocks noChangeAspect="1"/>
          </p:cNvPicPr>
          <p:nvPr/>
        </p:nvPicPr>
        <p:blipFill>
          <a:blip r:embed="rId2"/>
          <a:stretch>
            <a:fillRect/>
          </a:stretch>
        </p:blipFill>
        <p:spPr>
          <a:xfrm>
            <a:off x="10803255" y="155575"/>
            <a:ext cx="717550" cy="717550"/>
          </a:xfrm>
          <a:prstGeom prst="rect">
            <a:avLst/>
          </a:prstGeom>
        </p:spPr>
      </p:pic>
      <p:pic>
        <p:nvPicPr>
          <p:cNvPr id="54" name="图片 53">
            <a:extLst>
              <a:ext uri="{FF2B5EF4-FFF2-40B4-BE49-F238E27FC236}">
                <a16:creationId xmlns:a16="http://schemas.microsoft.com/office/drawing/2014/main" id="{9CF93C1C-B954-49A9-AD48-2025DC2ED6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9421" y="2078667"/>
            <a:ext cx="4483768" cy="3204228"/>
          </a:xfrm>
          <a:prstGeom prst="rect">
            <a:avLst/>
          </a:prstGeom>
        </p:spPr>
      </p:pic>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AEC0CC83-2211-4ACB-8230-5BAE9B4961C3}"/>
                  </a:ext>
                </a:extLst>
              </p:cNvPr>
              <p:cNvSpPr txBox="1"/>
              <p:nvPr/>
            </p:nvSpPr>
            <p:spPr>
              <a:xfrm>
                <a:off x="308811" y="2531021"/>
                <a:ext cx="8871284" cy="1861087"/>
              </a:xfrm>
              <a:prstGeom prst="rect">
                <a:avLst/>
              </a:prstGeom>
              <a:noFill/>
            </p:spPr>
            <p:txBody>
              <a:bodyPr wrap="square" lIns="0" tIns="0" rIns="0" bIns="0" rtlCol="0">
                <a:spAutoFit/>
              </a:bodyPr>
              <a:lstStyle/>
              <a:p>
                <a:r>
                  <a:rPr lang="zh-CN" altLang="en-US" dirty="0"/>
                  <a:t>能谱</a:t>
                </a:r>
                <a:r>
                  <a:rPr lang="en-US" altLang="zh-CN" dirty="0"/>
                  <a:t>: </a:t>
                </a:r>
              </a:p>
              <a:p>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𝑑𝑁</m:t>
                          </m:r>
                        </m:num>
                        <m:den>
                          <m:r>
                            <a:rPr lang="en-US" altLang="zh-CN" b="0" i="1" smtClean="0">
                              <a:latin typeface="Cambria Math" panose="02040503050406030204" pitchFamily="18" charset="0"/>
                            </a:rPr>
                            <m:t>𝑑𝐸</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𝑘</m:t>
                      </m:r>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e>
                            <m:sup>
                              <m:r>
                                <a:rPr lang="en-US" altLang="zh-CN" b="0" i="1" smtClean="0">
                                  <a:latin typeface="Cambria Math" panose="02040503050406030204" pitchFamily="18" charset="0"/>
                                </a:rPr>
                                <m:t>−</m:t>
                              </m:r>
                              <m:r>
                                <m:rPr>
                                  <m:sty m:val="p"/>
                                </m:rPr>
                                <a:rPr lang="el-GR" altLang="zh-CN" b="0" i="1" smtClean="0">
                                  <a:latin typeface="Cambria Math" panose="02040503050406030204" pitchFamily="18" charset="0"/>
                                </a:rPr>
                                <m:t>η</m:t>
                              </m:r>
                            </m:sup>
                          </m:sSup>
                        </m:num>
                        <m:den>
                          <m:r>
                            <a:rPr lang="en-US" altLang="zh-CN" b="0" i="1" smtClean="0">
                              <a:latin typeface="Cambria Math" panose="02040503050406030204" pitchFamily="18" charset="0"/>
                            </a:rPr>
                            <m:t>1+</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𝐸</m:t>
                              </m:r>
                            </m:num>
                            <m:den>
                              <m:r>
                                <a:rPr lang="en-US" altLang="zh-CN" b="0" i="1" smtClean="0">
                                  <a:latin typeface="Cambria Math" panose="02040503050406030204" pitchFamily="18" charset="0"/>
                                  <a:ea typeface="Cambria Math" panose="02040503050406030204" pitchFamily="18" charset="0"/>
                                </a:rPr>
                                <m:t>∈</m:t>
                              </m:r>
                            </m:den>
                          </m:f>
                        </m:den>
                      </m:f>
                    </m:oMath>
                  </m:oMathPara>
                </a14:m>
                <a:endParaRPr lang="en-US" altLang="zh-CN" dirty="0"/>
              </a:p>
              <a:p>
                <a:r>
                  <a:rPr lang="zh-CN" altLang="en-US" dirty="0"/>
                  <a:t>实线是</a:t>
                </a:r>
                <a14:m>
                  <m:oMath xmlns:m="http://schemas.openxmlformats.org/officeDocument/2006/math">
                    <m:f>
                      <m:fPr>
                        <m:type m:val="lin"/>
                        <m:ctrlPr>
                          <a:rPr lang="zh-CN" altLang="en-US" i="1" smtClean="0">
                            <a:latin typeface="Cambria Math" panose="02040503050406030204" pitchFamily="18" charset="0"/>
                          </a:rPr>
                        </m:ctrlPr>
                      </m:fPr>
                      <m:num>
                        <m:r>
                          <a:rPr lang="en-US" altLang="zh-CN" b="0" i="1" smtClean="0">
                            <a:latin typeface="Cambria Math" panose="02040503050406030204" pitchFamily="18" charset="0"/>
                          </a:rPr>
                          <m:t>𝑑𝑁</m:t>
                        </m:r>
                      </m:num>
                      <m:den>
                        <m:r>
                          <a:rPr lang="en-US" altLang="zh-CN" b="0" i="1" smtClean="0">
                            <a:latin typeface="Cambria Math" panose="02040503050406030204" pitchFamily="18" charset="0"/>
                          </a:rPr>
                          <m:t>𝑑𝐸</m:t>
                        </m:r>
                      </m:den>
                    </m:f>
                  </m:oMath>
                </a14:m>
                <a:r>
                  <a:rPr lang="en-US" altLang="zh-CN" dirty="0"/>
                  <a:t>,</a:t>
                </a:r>
                <a:r>
                  <a:rPr lang="zh-CN" altLang="en-US" dirty="0"/>
                  <a:t>拟合参数：</a:t>
                </a:r>
                <a:endParaRPr lang="en-US" altLang="zh-CN" dirty="0"/>
              </a:p>
              <a:p>
                <a:pPr algn="ctr"/>
                <a:r>
                  <a:rPr lang="zh-CN" altLang="en-US" dirty="0"/>
                  <a:t>𝑘 </a:t>
                </a:r>
                <a:r>
                  <a:rPr lang="en-US" altLang="zh-CN" dirty="0"/>
                  <a:t>= 166.8 ± 37.9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m:rPr>
                            <m:sty m:val="p"/>
                          </m:rPr>
                          <a:rPr lang="en-US" altLang="zh-CN" i="1" smtClean="0">
                            <a:latin typeface="Cambria Math" panose="02040503050406030204" pitchFamily="18" charset="0"/>
                          </a:rPr>
                          <m:t>GeV</m:t>
                        </m:r>
                        <m:r>
                          <a:rPr lang="en-US" altLang="zh-CN" i="1">
                            <a:latin typeface="Cambria Math" panose="02040503050406030204" pitchFamily="18" charset="0"/>
                          </a:rPr>
                          <m:t>)</m:t>
                        </m:r>
                      </m:e>
                      <m:sup>
                        <m:r>
                          <a:rPr lang="en-US" altLang="zh-CN" i="1">
                            <a:latin typeface="Cambria Math" panose="02040503050406030204" pitchFamily="18" charset="0"/>
                          </a:rPr>
                          <m:t>−</m:t>
                        </m:r>
                        <m:r>
                          <m:rPr>
                            <m:sty m:val="p"/>
                          </m:rPr>
                          <a:rPr lang="el-GR" altLang="zh-CN" i="1">
                            <a:latin typeface="Cambria Math" panose="02040503050406030204" pitchFamily="18" charset="0"/>
                          </a:rPr>
                          <m:t>η</m:t>
                        </m:r>
                      </m:sup>
                    </m:sSup>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i="1">
                            <a:latin typeface="Cambria Math" panose="02040503050406030204" pitchFamily="18" charset="0"/>
                          </a:rPr>
                          <m:t>0</m:t>
                        </m:r>
                      </m:sub>
                    </m:sSub>
                    <m:r>
                      <a:rPr lang="en-US" altLang="zh-CN" i="1">
                        <a:latin typeface="Cambria Math" panose="02040503050406030204" pitchFamily="18" charset="0"/>
                      </a:rPr>
                      <m:t> </m:t>
                    </m:r>
                  </m:oMath>
                </a14:m>
                <a:r>
                  <a:rPr lang="en-US" altLang="zh-CN" dirty="0"/>
                  <a:t>= 9.8 ± 0.3 GeV, </a:t>
                </a:r>
              </a:p>
              <a:p>
                <a:pPr algn="ctr"/>
                <a:r>
                  <a:rPr lang="zh-CN" altLang="en-US" dirty="0"/>
                  <a:t>𝜂 </a:t>
                </a:r>
                <a:r>
                  <a:rPr lang="en-US" altLang="zh-CN" dirty="0"/>
                  <a:t>= 2.5 ± 0.1, and </a:t>
                </a:r>
                <a:r>
                  <a:rPr lang="zh-CN" altLang="en-US" dirty="0"/>
                  <a:t>𝜖 </a:t>
                </a:r>
                <a:r>
                  <a:rPr lang="en-US" altLang="zh-CN" dirty="0"/>
                  <a:t>= (8 ± 2) × 103 GeV,</a:t>
                </a:r>
                <a:endParaRPr lang="zh-CN" altLang="en-US" dirty="0"/>
              </a:p>
            </p:txBody>
          </p:sp>
        </mc:Choice>
        <mc:Fallback xmlns="">
          <p:sp>
            <p:nvSpPr>
              <p:cNvPr id="55" name="文本框 54">
                <a:extLst>
                  <a:ext uri="{FF2B5EF4-FFF2-40B4-BE49-F238E27FC236}">
                    <a16:creationId xmlns:a16="http://schemas.microsoft.com/office/drawing/2014/main" id="{AEC0CC83-2211-4ACB-8230-5BAE9B4961C3}"/>
                  </a:ext>
                </a:extLst>
              </p:cNvPr>
              <p:cNvSpPr txBox="1">
                <a:spLocks noRot="1" noChangeAspect="1" noMove="1" noResize="1" noEditPoints="1" noAdjustHandles="1" noChangeArrowheads="1" noChangeShapeType="1" noTextEdit="1"/>
              </p:cNvSpPr>
              <p:nvPr/>
            </p:nvSpPr>
            <p:spPr>
              <a:xfrm>
                <a:off x="308811" y="2531021"/>
                <a:ext cx="8871284" cy="1861087"/>
              </a:xfrm>
              <a:prstGeom prst="rect">
                <a:avLst/>
              </a:prstGeom>
              <a:blipFill>
                <a:blip r:embed="rId4"/>
                <a:stretch>
                  <a:fillRect l="-1649" t="-4262" b="-78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A1D9D481-5E5A-451A-A3CA-B937A8195CBE}"/>
                  </a:ext>
                </a:extLst>
              </p:cNvPr>
              <p:cNvSpPr txBox="1"/>
              <p:nvPr/>
            </p:nvSpPr>
            <p:spPr>
              <a:xfrm>
                <a:off x="7981113" y="5735249"/>
                <a:ext cx="3761708" cy="461665"/>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Fig. 2. Energy distributions of the muons at Tehran’s level and solid line shows the fitting of Eq.</a:t>
                </a:r>
                <a:r>
                  <a:rPr lang="zh-CN" altLang="en-US" sz="1200" dirty="0">
                    <a:latin typeface="Times New Roman" panose="02020603050405020304" pitchFamily="18" charset="0"/>
                    <a:cs typeface="Times New Roman" panose="02020603050405020304" pitchFamily="18" charset="0"/>
                  </a:rPr>
                  <a:t> </a:t>
                </a:r>
                <a14:m>
                  <m:oMath xmlns:m="http://schemas.openxmlformats.org/officeDocument/2006/math">
                    <m:f>
                      <m:fPr>
                        <m:type m:val="lin"/>
                        <m:ctrlPr>
                          <a:rPr lang="zh-CN" altLang="en-US" sz="1200" i="1">
                            <a:latin typeface="Cambria Math" panose="02040503050406030204" pitchFamily="18" charset="0"/>
                          </a:rPr>
                        </m:ctrlPr>
                      </m:fPr>
                      <m:num>
                        <m:r>
                          <a:rPr lang="en-US" altLang="zh-CN" sz="1200" i="1">
                            <a:latin typeface="Cambria Math" panose="02040503050406030204" pitchFamily="18" charset="0"/>
                          </a:rPr>
                          <m:t>𝑑𝑁</m:t>
                        </m:r>
                      </m:num>
                      <m:den>
                        <m:r>
                          <a:rPr lang="en-US" altLang="zh-CN" sz="1200" i="1">
                            <a:latin typeface="Cambria Math" panose="02040503050406030204" pitchFamily="18" charset="0"/>
                          </a:rPr>
                          <m:t>𝑑𝐸</m:t>
                        </m:r>
                      </m:den>
                    </m:f>
                  </m:oMath>
                </a14:m>
                <a:endParaRPr lang="zh-CN" altLang="en-US" sz="1200" dirty="0">
                  <a:latin typeface="Times New Roman" panose="02020603050405020304" pitchFamily="18" charset="0"/>
                  <a:cs typeface="Times New Roman" panose="02020603050405020304" pitchFamily="18" charset="0"/>
                </a:endParaRPr>
              </a:p>
            </p:txBody>
          </p:sp>
        </mc:Choice>
        <mc:Fallback xmlns="">
          <p:sp>
            <p:nvSpPr>
              <p:cNvPr id="57" name="文本框 56">
                <a:extLst>
                  <a:ext uri="{FF2B5EF4-FFF2-40B4-BE49-F238E27FC236}">
                    <a16:creationId xmlns:a16="http://schemas.microsoft.com/office/drawing/2014/main" id="{A1D9D481-5E5A-451A-A3CA-B937A8195CBE}"/>
                  </a:ext>
                </a:extLst>
              </p:cNvPr>
              <p:cNvSpPr txBox="1">
                <a:spLocks noRot="1" noChangeAspect="1" noMove="1" noResize="1" noEditPoints="1" noAdjustHandles="1" noChangeArrowheads="1" noChangeShapeType="1" noTextEdit="1"/>
              </p:cNvSpPr>
              <p:nvPr/>
            </p:nvSpPr>
            <p:spPr>
              <a:xfrm>
                <a:off x="7981113" y="5735249"/>
                <a:ext cx="3761708" cy="461665"/>
              </a:xfrm>
              <a:prstGeom prst="rect">
                <a:avLst/>
              </a:prstGeom>
              <a:blipFill>
                <a:blip r:embed="rId5"/>
                <a:stretch>
                  <a:fillRect t="-15789" r="-486" b="-881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33274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nSpc>
                <a:spcPct val="100000"/>
              </a:lnSpc>
            </a:pPr>
            <a:r>
              <a:rPr lang="zh-CN" altLang="en-US" dirty="0"/>
              <a:t>模拟</a:t>
            </a:r>
            <a:r>
              <a:rPr lang="en-US" altLang="zh-CN" dirty="0"/>
              <a:t>n</a:t>
            </a:r>
            <a:r>
              <a:rPr lang="zh-CN" altLang="en-US" dirty="0"/>
              <a:t>值</a:t>
            </a:r>
            <a:endParaRPr lang="en-US" altLang="zh-CN"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t>19</a:t>
            </a:fld>
            <a:endParaRPr lang="zh-CN" altLang="en-US" dirty="0"/>
          </a:p>
        </p:txBody>
      </p:sp>
      <p:pic>
        <p:nvPicPr>
          <p:cNvPr id="34" name="图片 33" descr="中科大"/>
          <p:cNvPicPr>
            <a:picLocks noChangeAspect="1"/>
          </p:cNvPicPr>
          <p:nvPr/>
        </p:nvPicPr>
        <p:blipFill>
          <a:blip r:embed="rId2"/>
          <a:stretch>
            <a:fillRect/>
          </a:stretch>
        </p:blipFill>
        <p:spPr>
          <a:xfrm>
            <a:off x="10803255" y="155575"/>
            <a:ext cx="717550" cy="717550"/>
          </a:xfrm>
          <a:prstGeom prst="rect">
            <a:avLst/>
          </a:prstGeom>
        </p:spPr>
      </p:pic>
      <p:pic>
        <p:nvPicPr>
          <p:cNvPr id="36" name="图片 35">
            <a:extLst>
              <a:ext uri="{FF2B5EF4-FFF2-40B4-BE49-F238E27FC236}">
                <a16:creationId xmlns:a16="http://schemas.microsoft.com/office/drawing/2014/main" id="{47F95C9E-BF61-4443-BC85-0B402AC17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484" y="2315261"/>
            <a:ext cx="3128516" cy="2285862"/>
          </a:xfrm>
          <a:prstGeom prst="rect">
            <a:avLst/>
          </a:prstGeom>
        </p:spPr>
      </p:pic>
      <p:sp>
        <p:nvSpPr>
          <p:cNvPr id="37" name="文本框 36">
            <a:extLst>
              <a:ext uri="{FF2B5EF4-FFF2-40B4-BE49-F238E27FC236}">
                <a16:creationId xmlns:a16="http://schemas.microsoft.com/office/drawing/2014/main" id="{8B0FC15D-7331-4616-8B0C-6E1EE73D13A7}"/>
              </a:ext>
            </a:extLst>
          </p:cNvPr>
          <p:cNvSpPr txBox="1"/>
          <p:nvPr/>
        </p:nvSpPr>
        <p:spPr>
          <a:xfrm>
            <a:off x="6697578" y="4796589"/>
            <a:ext cx="4948989"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Fig. 10. The value of the parameter n for different energies at Tehran’s level.</a:t>
            </a:r>
            <a:endParaRPr lang="zh-CN" altLang="en-US" sz="12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8" name="文本框 37">
                <a:extLst>
                  <a:ext uri="{FF2B5EF4-FFF2-40B4-BE49-F238E27FC236}">
                    <a16:creationId xmlns:a16="http://schemas.microsoft.com/office/drawing/2014/main" id="{FA9CC3B9-0870-4968-BB97-B417B394BB28}"/>
                  </a:ext>
                </a:extLst>
              </p:cNvPr>
              <p:cNvSpPr txBox="1"/>
              <p:nvPr/>
            </p:nvSpPr>
            <p:spPr>
              <a:xfrm>
                <a:off x="669924" y="1499937"/>
                <a:ext cx="5578476" cy="926407"/>
              </a:xfrm>
              <a:prstGeom prst="rect">
                <a:avLst/>
              </a:prstGeom>
              <a:noFill/>
            </p:spPr>
            <p:txBody>
              <a:bodyPr wrap="square" rtlCol="0">
                <a:spAutoFit/>
              </a:bodyPr>
              <a:lstStyle/>
              <a:p>
                <a:r>
                  <a:rPr lang="zh-CN" altLang="en-US" dirty="0"/>
                  <a:t>通过</a:t>
                </a:r>
                <a14:m>
                  <m:oMath xmlns:m="http://schemas.openxmlformats.org/officeDocument/2006/math">
                    <m:r>
                      <a:rPr lang="en-US" altLang="zh-CN" i="1" dirty="0">
                        <a:latin typeface="Cambria Math" panose="02040503050406030204" pitchFamily="18" charset="0"/>
                        <a:ea typeface="Cambria Math" panose="02040503050406030204" pitchFamily="18" charset="0"/>
                      </a:rPr>
                      <m:t>3</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m:t>
                        </m:r>
                        <m:r>
                          <a:rPr lang="en-US" altLang="zh-CN" i="1">
                            <a:latin typeface="Cambria Math" panose="02040503050406030204" pitchFamily="18" charset="0"/>
                            <a:ea typeface="Cambria Math" panose="02040503050406030204" pitchFamily="18" charset="0"/>
                          </a:rPr>
                          <m:t>0</m:t>
                        </m:r>
                      </m:e>
                      <m:sup>
                        <m:r>
                          <a:rPr lang="en-US" altLang="zh-CN" i="1">
                            <a:latin typeface="Cambria Math" panose="02040503050406030204" pitchFamily="18" charset="0"/>
                            <a:ea typeface="Cambria Math" panose="02040503050406030204" pitchFamily="18" charset="0"/>
                          </a:rPr>
                          <m:t>5</m:t>
                        </m:r>
                      </m:sup>
                    </m:sSup>
                    <m:r>
                      <a:rPr lang="en-US" altLang="zh-CN" i="1">
                        <a:latin typeface="Cambria Math" panose="02040503050406030204" pitchFamily="18" charset="0"/>
                        <a:ea typeface="Cambria Math" panose="02040503050406030204" pitchFamily="18" charset="0"/>
                      </a:rPr>
                      <m:t> </m:t>
                    </m:r>
                    <m:r>
                      <m:rPr>
                        <m:sty m:val="p"/>
                      </m:rPr>
                      <a:rPr lang="en-US" altLang="zh-CN">
                        <a:latin typeface="Cambria Math" panose="02040503050406030204" pitchFamily="18" charset="0"/>
                        <a:ea typeface="Cambria Math" panose="02040503050406030204" pitchFamily="18" charset="0"/>
                      </a:rPr>
                      <m:t>EASs</m:t>
                    </m:r>
                  </m:oMath>
                </a14:m>
                <a:r>
                  <a:rPr lang="zh-CN" altLang="en-US" dirty="0"/>
                  <a:t>的模拟，得到</a:t>
                </a:r>
                <a:r>
                  <a:rPr lang="en-US" altLang="zh-CN" dirty="0"/>
                  <a:t>20</a:t>
                </a:r>
                <a:r>
                  <a:rPr lang="zh-CN" altLang="en-US" dirty="0"/>
                  <a:t>个能量的</a:t>
                </a:r>
                <a:r>
                  <a:rPr lang="en-US" altLang="zh-CN" dirty="0"/>
                  <a:t>μ</a:t>
                </a:r>
                <a:r>
                  <a:rPr lang="zh-CN" altLang="en-US" dirty="0"/>
                  <a:t>子的天顶角分布，</a:t>
                </a:r>
                <a:r>
                  <a:rPr lang="en-US" altLang="zh-CN" dirty="0"/>
                  <a:t> </a:t>
                </a:r>
                <a14:m>
                  <m:oMath xmlns:m="http://schemas.openxmlformats.org/officeDocument/2006/math">
                    <m:r>
                      <a:rPr lang="en-US" altLang="zh-CN" i="1">
                        <a:latin typeface="Cambria Math" panose="02040503050406030204" pitchFamily="18" charset="0"/>
                      </a:rPr>
                      <m:t>𝑛</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𝑣</m:t>
                        </m:r>
                      </m:sub>
                    </m:sSub>
                    <m:r>
                      <a:rPr lang="en-US" altLang="zh-CN" i="1">
                        <a:latin typeface="Cambria Math" panose="02040503050406030204" pitchFamily="18" charset="0"/>
                      </a:rPr>
                      <m:t>,</m:t>
                    </m:r>
                    <m:r>
                      <a:rPr lang="en-US" altLang="zh-CN" i="1">
                        <a:latin typeface="Cambria Math" panose="02040503050406030204" pitchFamily="18" charset="0"/>
                      </a:rPr>
                      <m:t>𝐸</m:t>
                    </m:r>
                    <m:r>
                      <a:rPr lang="en-US" altLang="zh-CN" b="0" i="1" smtClean="0">
                        <a:latin typeface="Cambria Math" panose="02040503050406030204" pitchFamily="18" charset="0"/>
                      </a:rPr>
                      <m:t>)</m:t>
                    </m:r>
                  </m:oMath>
                </a14:m>
                <a:r>
                  <a:rPr lang="zh-CN" altLang="en-US" dirty="0"/>
                  <a:t>值通过拟合</a:t>
                </a:r>
                <a:r>
                  <a:rPr lang="en-US" altLang="zh-CN" dirty="0"/>
                  <a:t>Eq.(12)</a:t>
                </a:r>
                <a:r>
                  <a:rPr lang="zh-CN" altLang="en-US" dirty="0"/>
                  <a:t>得到。</a:t>
                </a:r>
                <a:endParaRPr lang="en-US" altLang="zh-CN" dirty="0"/>
              </a:p>
              <a:p>
                <a:r>
                  <a:rPr lang="zh-CN" altLang="en-US" dirty="0"/>
                  <a:t>参数</a:t>
                </a:r>
                <a:r>
                  <a:rPr lang="en-US" altLang="zh-CN" dirty="0"/>
                  <a:t>n</a:t>
                </a:r>
                <a:r>
                  <a:rPr lang="zh-CN" altLang="en-US" dirty="0"/>
                  <a:t>随着能量的增加而减少。</a:t>
                </a:r>
              </a:p>
            </p:txBody>
          </p:sp>
        </mc:Choice>
        <mc:Fallback>
          <p:sp>
            <p:nvSpPr>
              <p:cNvPr id="38" name="文本框 37">
                <a:extLst>
                  <a:ext uri="{FF2B5EF4-FFF2-40B4-BE49-F238E27FC236}">
                    <a16:creationId xmlns:a16="http://schemas.microsoft.com/office/drawing/2014/main" id="{FA9CC3B9-0870-4968-BB97-B417B394BB28}"/>
                  </a:ext>
                </a:extLst>
              </p:cNvPr>
              <p:cNvSpPr txBox="1">
                <a:spLocks noRot="1" noChangeAspect="1" noMove="1" noResize="1" noEditPoints="1" noAdjustHandles="1" noChangeArrowheads="1" noChangeShapeType="1" noTextEdit="1"/>
              </p:cNvSpPr>
              <p:nvPr/>
            </p:nvSpPr>
            <p:spPr>
              <a:xfrm>
                <a:off x="669924" y="1499937"/>
                <a:ext cx="5578476" cy="926407"/>
              </a:xfrm>
              <a:prstGeom prst="rect">
                <a:avLst/>
              </a:prstGeom>
              <a:blipFill>
                <a:blip r:embed="rId4"/>
                <a:stretch>
                  <a:fillRect l="-984" t="-2632" b="-986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9" name="文本框 38">
                <a:extLst>
                  <a:ext uri="{FF2B5EF4-FFF2-40B4-BE49-F238E27FC236}">
                    <a16:creationId xmlns:a16="http://schemas.microsoft.com/office/drawing/2014/main" id="{5BEC7F0B-88BB-452C-B717-8F0F966A05B8}"/>
                  </a:ext>
                </a:extLst>
              </p:cNvPr>
              <p:cNvSpPr txBox="1"/>
              <p:nvPr/>
            </p:nvSpPr>
            <p:spPr>
              <a:xfrm>
                <a:off x="745958" y="2735179"/>
                <a:ext cx="4764505" cy="103175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acc>
                        <m:accPr>
                          <m:chr m:val="̅"/>
                          <m:ctrlPr>
                            <a:rPr lang="zh-CN" altLang="en-US" i="1" smtClean="0">
                              <a:latin typeface="Cambria Math" panose="02040503050406030204" pitchFamily="18" charset="0"/>
                            </a:rPr>
                          </m:ctrlPr>
                        </m:accPr>
                        <m:e>
                          <m:r>
                            <a:rPr lang="en-US" altLang="zh-CN" b="0" i="1" smtClean="0">
                              <a:latin typeface="Cambria Math" panose="02040503050406030204" pitchFamily="18" charset="0"/>
                            </a:rPr>
                            <m:t>𝑛</m:t>
                          </m:r>
                        </m:e>
                      </m:acc>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nary>
                            <m:naryPr>
                              <m:chr m:val="∑"/>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𝑖</m:t>
                              </m:r>
                            </m:sub>
                            <m:sup>
                              <m:r>
                                <a:rPr lang="en-US" altLang="zh-CN" i="1">
                                  <a:latin typeface="Cambria Math" panose="02040503050406030204" pitchFamily="18" charset="0"/>
                                </a:rPr>
                                <m:t>20</m:t>
                              </m:r>
                            </m:sup>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𝑑𝑁</m:t>
                                  </m:r>
                                </m:num>
                                <m:den>
                                  <m:r>
                                    <a:rPr lang="en-US" altLang="zh-CN" i="1">
                                      <a:latin typeface="Cambria Math" panose="02040503050406030204" pitchFamily="18" charset="0"/>
                                    </a:rPr>
                                    <m:t>𝑑𝐸</m:t>
                                  </m:r>
                                </m:den>
                              </m:f>
                            </m:e>
                          </m:nary>
                        </m:num>
                        <m:den>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𝑖</m:t>
                              </m:r>
                            </m:sub>
                            <m:sup>
                              <m:r>
                                <a:rPr lang="en-US" altLang="zh-CN" b="0" i="1" smtClean="0">
                                  <a:latin typeface="Cambria Math" panose="02040503050406030204" pitchFamily="18" charset="0"/>
                                </a:rPr>
                                <m:t>20</m:t>
                              </m:r>
                            </m:sup>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𝑑𝑁</m:t>
                                  </m:r>
                                </m:num>
                                <m:den>
                                  <m:r>
                                    <a:rPr lang="en-US" altLang="zh-CN" b="0" i="1" smtClean="0">
                                      <a:latin typeface="Cambria Math" panose="02040503050406030204" pitchFamily="18" charset="0"/>
                                    </a:rPr>
                                    <m:t>𝑑𝐸</m:t>
                                  </m:r>
                                </m:den>
                              </m:f>
                            </m:e>
                          </m:nary>
                        </m:den>
                      </m:f>
                    </m:oMath>
                  </m:oMathPara>
                </a14:m>
                <a:endParaRPr lang="zh-CN" altLang="en-US" dirty="0"/>
              </a:p>
            </p:txBody>
          </p:sp>
        </mc:Choice>
        <mc:Fallback>
          <p:sp>
            <p:nvSpPr>
              <p:cNvPr id="39" name="文本框 38">
                <a:extLst>
                  <a:ext uri="{FF2B5EF4-FFF2-40B4-BE49-F238E27FC236}">
                    <a16:creationId xmlns:a16="http://schemas.microsoft.com/office/drawing/2014/main" id="{5BEC7F0B-88BB-452C-B717-8F0F966A05B8}"/>
                  </a:ext>
                </a:extLst>
              </p:cNvPr>
              <p:cNvSpPr txBox="1">
                <a:spLocks noRot="1" noChangeAspect="1" noMove="1" noResize="1" noEditPoints="1" noAdjustHandles="1" noChangeArrowheads="1" noChangeShapeType="1" noTextEdit="1"/>
              </p:cNvSpPr>
              <p:nvPr/>
            </p:nvSpPr>
            <p:spPr>
              <a:xfrm>
                <a:off x="745958" y="2735179"/>
                <a:ext cx="4764505" cy="1031757"/>
              </a:xfrm>
              <a:prstGeom prst="rect">
                <a:avLst/>
              </a:prstGeom>
              <a:blipFill>
                <a:blip r:embed="rId5"/>
                <a:stretch>
                  <a:fillRect/>
                </a:stretch>
              </a:blipFill>
            </p:spPr>
            <p:txBody>
              <a:bodyPr/>
              <a:lstStyle/>
              <a:p>
                <a:r>
                  <a:rPr lang="zh-CN" altLang="en-US">
                    <a:noFill/>
                  </a:rPr>
                  <a:t> </a:t>
                </a:r>
              </a:p>
            </p:txBody>
          </p:sp>
        </mc:Fallback>
      </mc:AlternateContent>
      <p:sp>
        <p:nvSpPr>
          <p:cNvPr id="40" name="文本框 39">
            <a:extLst>
              <a:ext uri="{FF2B5EF4-FFF2-40B4-BE49-F238E27FC236}">
                <a16:creationId xmlns:a16="http://schemas.microsoft.com/office/drawing/2014/main" id="{2E4B6C32-3BAB-4395-BBED-CE44D6B9C9B8}"/>
              </a:ext>
            </a:extLst>
          </p:cNvPr>
          <p:cNvSpPr txBox="1"/>
          <p:nvPr/>
        </p:nvSpPr>
        <p:spPr>
          <a:xfrm>
            <a:off x="272716" y="4900863"/>
            <a:ext cx="5911516" cy="1339600"/>
          </a:xfrm>
          <a:prstGeom prst="rect">
            <a:avLst/>
          </a:prstGeom>
          <a:noFill/>
        </p:spPr>
        <p:txBody>
          <a:bodyPr wrap="square" rtlCol="0">
            <a:spAutoFit/>
          </a:bodyPr>
          <a:lstStyle/>
          <a:p>
            <a:endParaRPr lang="zh-CN" altLang="en-US" dirty="0"/>
          </a:p>
        </p:txBody>
      </p:sp>
      <mc:AlternateContent xmlns:mc="http://schemas.openxmlformats.org/markup-compatibility/2006">
        <mc:Choice xmlns:a14="http://schemas.microsoft.com/office/drawing/2010/main" Requires="a14">
          <p:sp>
            <p:nvSpPr>
              <p:cNvPr id="41" name="文本框 40">
                <a:extLst>
                  <a:ext uri="{FF2B5EF4-FFF2-40B4-BE49-F238E27FC236}">
                    <a16:creationId xmlns:a16="http://schemas.microsoft.com/office/drawing/2014/main" id="{9FAFF8A2-0C37-42DC-B157-D4D9B939E7D3}"/>
                  </a:ext>
                </a:extLst>
              </p:cNvPr>
              <p:cNvSpPr txBox="1"/>
              <p:nvPr/>
            </p:nvSpPr>
            <p:spPr>
              <a:xfrm>
                <a:off x="472448" y="4300698"/>
                <a:ext cx="5622757" cy="1200329"/>
              </a:xfrm>
              <a:prstGeom prst="rect">
                <a:avLst/>
              </a:prstGeom>
              <a:noFill/>
            </p:spPr>
            <p:txBody>
              <a:bodyPr wrap="square" rtlCol="0">
                <a:spAutoFit/>
              </a:bodyPr>
              <a:lstStyle/>
              <a:p>
                <a:pPr algn="ctr"/>
                <a:r>
                  <a:rPr lang="zh-CN" altLang="en-US" dirty="0"/>
                  <a:t>拟合参数：</a:t>
                </a:r>
                <a:endParaRPr lang="en-US" altLang="zh-CN" dirty="0"/>
              </a:p>
              <a:p>
                <a:pPr algn="ctr"/>
                <a:r>
                  <a:rPr lang="zh-CN" altLang="en-US" dirty="0"/>
                  <a:t>𝑘 </a:t>
                </a:r>
                <a:r>
                  <a:rPr lang="en-US" altLang="zh-CN" dirty="0"/>
                  <a:t>= 166.8 ± 37.9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m:rPr>
                            <m:sty m:val="p"/>
                          </m:rPr>
                          <a:rPr lang="en-US" altLang="zh-CN" i="1">
                            <a:latin typeface="Cambria Math" panose="02040503050406030204" pitchFamily="18" charset="0"/>
                          </a:rPr>
                          <m:t>GeV</m:t>
                        </m:r>
                        <m:r>
                          <a:rPr lang="en-US" altLang="zh-CN" i="1">
                            <a:latin typeface="Cambria Math" panose="02040503050406030204" pitchFamily="18" charset="0"/>
                          </a:rPr>
                          <m:t>)</m:t>
                        </m:r>
                      </m:e>
                      <m:sup>
                        <m:r>
                          <a:rPr lang="en-US" altLang="zh-CN" i="1">
                            <a:latin typeface="Cambria Math" panose="02040503050406030204" pitchFamily="18" charset="0"/>
                          </a:rPr>
                          <m:t>−</m:t>
                        </m:r>
                        <m:r>
                          <m:rPr>
                            <m:sty m:val="p"/>
                          </m:rPr>
                          <a:rPr lang="el-GR" altLang="zh-CN" i="1">
                            <a:latin typeface="Cambria Math" panose="02040503050406030204" pitchFamily="18" charset="0"/>
                          </a:rPr>
                          <m:t>η</m:t>
                        </m:r>
                      </m:sup>
                    </m:sSup>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i="1">
                            <a:latin typeface="Cambria Math" panose="02040503050406030204" pitchFamily="18" charset="0"/>
                          </a:rPr>
                          <m:t>0</m:t>
                        </m:r>
                      </m:sub>
                    </m:sSub>
                    <m:r>
                      <a:rPr lang="en-US" altLang="zh-CN" i="1">
                        <a:latin typeface="Cambria Math" panose="02040503050406030204" pitchFamily="18" charset="0"/>
                      </a:rPr>
                      <m:t> </m:t>
                    </m:r>
                  </m:oMath>
                </a14:m>
                <a:r>
                  <a:rPr lang="en-US" altLang="zh-CN" dirty="0"/>
                  <a:t>= 9.8 ± 0.3 GeV, </a:t>
                </a:r>
              </a:p>
              <a:p>
                <a:pPr algn="ctr"/>
                <a:r>
                  <a:rPr lang="zh-CN" altLang="en-US" dirty="0"/>
                  <a:t>𝜂 </a:t>
                </a:r>
                <a:r>
                  <a:rPr lang="en-US" altLang="zh-CN" dirty="0"/>
                  <a:t>= 2.5 ± 0.1, and </a:t>
                </a:r>
                <a:r>
                  <a:rPr lang="zh-CN" altLang="en-US" dirty="0"/>
                  <a:t>𝜖 </a:t>
                </a:r>
                <a:r>
                  <a:rPr lang="en-US" altLang="zh-CN" dirty="0"/>
                  <a:t>= (8 ± 2) × 103 GeV,</a:t>
                </a:r>
                <a:endParaRPr lang="zh-CN" altLang="en-US" dirty="0"/>
              </a:p>
              <a:p>
                <a:endParaRPr lang="zh-CN" altLang="en-US" dirty="0"/>
              </a:p>
            </p:txBody>
          </p:sp>
        </mc:Choice>
        <mc:Fallback>
          <p:sp>
            <p:nvSpPr>
              <p:cNvPr id="41" name="文本框 40">
                <a:extLst>
                  <a:ext uri="{FF2B5EF4-FFF2-40B4-BE49-F238E27FC236}">
                    <a16:creationId xmlns:a16="http://schemas.microsoft.com/office/drawing/2014/main" id="{9FAFF8A2-0C37-42DC-B157-D4D9B939E7D3}"/>
                  </a:ext>
                </a:extLst>
              </p:cNvPr>
              <p:cNvSpPr txBox="1">
                <a:spLocks noRot="1" noChangeAspect="1" noMove="1" noResize="1" noEditPoints="1" noAdjustHandles="1" noChangeArrowheads="1" noChangeShapeType="1" noTextEdit="1"/>
              </p:cNvSpPr>
              <p:nvPr/>
            </p:nvSpPr>
            <p:spPr>
              <a:xfrm>
                <a:off x="472448" y="4300698"/>
                <a:ext cx="5622757" cy="1200329"/>
              </a:xfrm>
              <a:prstGeom prst="rect">
                <a:avLst/>
              </a:prstGeom>
              <a:blipFill>
                <a:blip r:embed="rId6"/>
                <a:stretch>
                  <a:fillRect t="-253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2" name="文本框 41">
                <a:extLst>
                  <a:ext uri="{FF2B5EF4-FFF2-40B4-BE49-F238E27FC236}">
                    <a16:creationId xmlns:a16="http://schemas.microsoft.com/office/drawing/2014/main" id="{DED32CAD-AED1-4D3E-B698-834B3A3927BE}"/>
                  </a:ext>
                </a:extLst>
              </p:cNvPr>
              <p:cNvSpPr txBox="1"/>
              <p:nvPr/>
            </p:nvSpPr>
            <p:spPr>
              <a:xfrm>
                <a:off x="545433" y="6031832"/>
                <a:ext cx="6529135" cy="369332"/>
              </a:xfrm>
              <a:prstGeom prst="rect">
                <a:avLst/>
              </a:prstGeom>
              <a:noFill/>
            </p:spPr>
            <p:txBody>
              <a:bodyPr wrap="square" rtlCol="0">
                <a:spAutoFit/>
              </a:bodyPr>
              <a:lstStyle/>
              <a:p>
                <a:r>
                  <a:rPr lang="zh-CN" altLang="en-US" dirty="0"/>
                  <a:t>模拟</a:t>
                </a:r>
                <a14:m>
                  <m:oMath xmlns:m="http://schemas.openxmlformats.org/officeDocument/2006/math">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𝑛</m:t>
                        </m:r>
                      </m:e>
                    </m:acc>
                    <m:r>
                      <a:rPr lang="en-US" altLang="zh-CN" i="1">
                        <a:latin typeface="Cambria Math" panose="02040503050406030204" pitchFamily="18" charset="0"/>
                      </a:rPr>
                      <m:t>=</m:t>
                    </m:r>
                    <m:r>
                      <a:rPr lang="en-US" altLang="zh-CN" i="1" smtClean="0">
                        <a:latin typeface="Cambria Math" panose="02040503050406030204" pitchFamily="18" charset="0"/>
                      </a:rPr>
                      <m:t>2</m:t>
                    </m:r>
                    <m:r>
                      <a:rPr lang="en-US" altLang="zh-CN" i="1">
                        <a:latin typeface="Cambria Math" panose="02040503050406030204" pitchFamily="18" charset="0"/>
                      </a:rPr>
                      <m:t>.</m:t>
                    </m:r>
                    <m:r>
                      <a:rPr lang="en-US" altLang="zh-CN" i="1" smtClean="0">
                        <a:latin typeface="Cambria Math" panose="02040503050406030204" pitchFamily="18" charset="0"/>
                      </a:rPr>
                      <m:t>3</m:t>
                    </m:r>
                    <m:r>
                      <a:rPr lang="en-US" altLang="zh-CN" i="1">
                        <a:latin typeface="Cambria Math" panose="02040503050406030204" pitchFamily="18" charset="0"/>
                      </a:rPr>
                      <m:t>0</m:t>
                    </m:r>
                    <m:r>
                      <a:rPr lang="en-US" altLang="zh-CN"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0</m:t>
                    </m:r>
                    <m:r>
                      <a:rPr lang="en-US" altLang="zh-CN"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1</m:t>
                    </m:r>
                    <m:r>
                      <a:rPr lang="en-US" altLang="zh-CN" i="1" smtClean="0">
                        <a:latin typeface="Cambria Math" panose="02040503050406030204" pitchFamily="18" charset="0"/>
                        <a:ea typeface="Cambria Math" panose="02040503050406030204" pitchFamily="18" charset="0"/>
                      </a:rPr>
                      <m:t>0</m:t>
                    </m:r>
                  </m:oMath>
                </a14:m>
                <a:r>
                  <a:rPr lang="zh-CN" altLang="en-US" dirty="0"/>
                  <a:t>与实验</a:t>
                </a:r>
                <a14:m>
                  <m:oMath xmlns:m="http://schemas.openxmlformats.org/officeDocument/2006/math">
                    <m:r>
                      <m:rPr>
                        <m:sty m:val="p"/>
                      </m:rPr>
                      <a:rPr lang="en-US" altLang="zh-CN" b="0" i="0" smtClean="0">
                        <a:latin typeface="Cambria Math" panose="02040503050406030204" pitchFamily="18" charset="0"/>
                        <a:ea typeface="Cambria Math" panose="02040503050406030204" pitchFamily="18" charset="0"/>
                      </a:rPr>
                      <m:t>n</m:t>
                    </m:r>
                    <m:r>
                      <a:rPr lang="en-US" altLang="zh-CN" b="0" i="0" smtClean="0">
                        <a:latin typeface="Cambria Math" panose="02040503050406030204" pitchFamily="18" charset="0"/>
                        <a:ea typeface="Cambria Math" panose="02040503050406030204" pitchFamily="18" charset="0"/>
                      </a:rPr>
                      <m:t>=</m:t>
                    </m:r>
                    <m:r>
                      <a:rPr lang="en-US" altLang="zh-CN" b="0" i="0" smtClean="0">
                        <a:latin typeface="Cambria Math" panose="02040503050406030204" pitchFamily="18" charset="0"/>
                        <a:ea typeface="Cambria Math" panose="02040503050406030204" pitchFamily="18" charset="0"/>
                      </a:rPr>
                      <m:t>2</m:t>
                    </m:r>
                    <m:r>
                      <a:rPr lang="en-US" altLang="zh-CN" b="0" i="0" smtClean="0">
                        <a:latin typeface="Cambria Math" panose="02040503050406030204" pitchFamily="18" charset="0"/>
                        <a:ea typeface="Cambria Math" panose="02040503050406030204" pitchFamily="18" charset="0"/>
                      </a:rPr>
                      <m:t>,</m:t>
                    </m:r>
                    <m:r>
                      <a:rPr lang="en-US" altLang="zh-CN" b="0" i="0" smtClean="0">
                        <a:latin typeface="Cambria Math" panose="02040503050406030204" pitchFamily="18" charset="0"/>
                        <a:ea typeface="Cambria Math" panose="02040503050406030204" pitchFamily="18" charset="0"/>
                      </a:rPr>
                      <m:t>30</m:t>
                    </m:r>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0</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10</m:t>
                    </m:r>
                  </m:oMath>
                </a14:m>
                <a:r>
                  <a:rPr lang="zh-CN" altLang="en-US" dirty="0"/>
                  <a:t>之间很好匹配。</a:t>
                </a:r>
              </a:p>
            </p:txBody>
          </p:sp>
        </mc:Choice>
        <mc:Fallback>
          <p:sp>
            <p:nvSpPr>
              <p:cNvPr id="42" name="文本框 41">
                <a:extLst>
                  <a:ext uri="{FF2B5EF4-FFF2-40B4-BE49-F238E27FC236}">
                    <a16:creationId xmlns:a16="http://schemas.microsoft.com/office/drawing/2014/main" id="{DED32CAD-AED1-4D3E-B698-834B3A3927BE}"/>
                  </a:ext>
                </a:extLst>
              </p:cNvPr>
              <p:cNvSpPr txBox="1">
                <a:spLocks noRot="1" noChangeAspect="1" noMove="1" noResize="1" noEditPoints="1" noAdjustHandles="1" noChangeArrowheads="1" noChangeShapeType="1" noTextEdit="1"/>
              </p:cNvSpPr>
              <p:nvPr/>
            </p:nvSpPr>
            <p:spPr>
              <a:xfrm>
                <a:off x="545433" y="6031832"/>
                <a:ext cx="6529135" cy="369332"/>
              </a:xfrm>
              <a:prstGeom prst="rect">
                <a:avLst/>
              </a:prstGeom>
              <a:blipFill>
                <a:blip r:embed="rId7"/>
                <a:stretch>
                  <a:fillRect l="-746" t="-8197"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13747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69B01A-59A0-4F85-B03B-5EB99F746AA6}"/>
              </a:ext>
            </a:extLst>
          </p:cNvPr>
          <p:cNvSpPr>
            <a:spLocks noGrp="1"/>
          </p:cNvSpPr>
          <p:nvPr>
            <p:ph type="title"/>
          </p:nvPr>
        </p:nvSpPr>
        <p:spPr/>
        <p:txBody>
          <a:bodyPr/>
          <a:lstStyle/>
          <a:p>
            <a:endParaRPr lang="zh-CN" altLang="en-US" dirty="0"/>
          </a:p>
        </p:txBody>
      </p:sp>
      <p:sp>
        <p:nvSpPr>
          <p:cNvPr id="3" name="页脚占位符 2">
            <a:extLst>
              <a:ext uri="{FF2B5EF4-FFF2-40B4-BE49-F238E27FC236}">
                <a16:creationId xmlns:a16="http://schemas.microsoft.com/office/drawing/2014/main" id="{6A467732-BDE0-4D68-9796-F1AEAAFECB89}"/>
              </a:ext>
            </a:extLst>
          </p:cNvPr>
          <p:cNvSpPr>
            <a:spLocks noGrp="1"/>
          </p:cNvSpPr>
          <p:nvPr>
            <p:ph type="ftr" sz="quarter" idx="11"/>
          </p:nvPr>
        </p:nvSpPr>
        <p:spPr/>
        <p:txBody>
          <a:bodyPr/>
          <a:lstStyle/>
          <a:p>
            <a:r>
              <a:rPr lang="en-US" altLang="zh-CN" dirty="0"/>
              <a:t>www.islide.cc</a:t>
            </a:r>
            <a:endParaRPr lang="zh-CN" altLang="en-US" dirty="0"/>
          </a:p>
        </p:txBody>
      </p:sp>
      <p:sp>
        <p:nvSpPr>
          <p:cNvPr id="4" name="灯片编号占位符 3">
            <a:extLst>
              <a:ext uri="{FF2B5EF4-FFF2-40B4-BE49-F238E27FC236}">
                <a16:creationId xmlns:a16="http://schemas.microsoft.com/office/drawing/2014/main" id="{D9F0539D-5F7B-42CF-A0E8-A4B0E9554E89}"/>
              </a:ext>
            </a:extLst>
          </p:cNvPr>
          <p:cNvSpPr>
            <a:spLocks noGrp="1"/>
          </p:cNvSpPr>
          <p:nvPr>
            <p:ph type="sldNum" sz="quarter" idx="12"/>
          </p:nvPr>
        </p:nvSpPr>
        <p:spPr/>
        <p:txBody>
          <a:bodyPr/>
          <a:lstStyle/>
          <a:p>
            <a:fld id="{5DD3DB80-B894-403A-B48E-6FDC1A72010E}" type="slidenum">
              <a:rPr lang="zh-CN" altLang="en-US" smtClean="0"/>
              <a:t>2</a:t>
            </a:fld>
            <a:endParaRPr lang="zh-CN" altLang="en-US"/>
          </a:p>
        </p:txBody>
      </p:sp>
      <p:pic>
        <p:nvPicPr>
          <p:cNvPr id="5" name="图片 4" descr="中科大">
            <a:extLst>
              <a:ext uri="{FF2B5EF4-FFF2-40B4-BE49-F238E27FC236}">
                <a16:creationId xmlns:a16="http://schemas.microsoft.com/office/drawing/2014/main" id="{297C75E7-214A-4F1A-A7B1-6AF68444D2A0}"/>
              </a:ext>
            </a:extLst>
          </p:cNvPr>
          <p:cNvPicPr>
            <a:picLocks noChangeAspect="1"/>
          </p:cNvPicPr>
          <p:nvPr/>
        </p:nvPicPr>
        <p:blipFill>
          <a:blip r:embed="rId2"/>
          <a:stretch>
            <a:fillRect/>
          </a:stretch>
        </p:blipFill>
        <p:spPr>
          <a:xfrm>
            <a:off x="10803255" y="155575"/>
            <a:ext cx="717550" cy="717550"/>
          </a:xfrm>
          <a:prstGeom prst="rect">
            <a:avLst/>
          </a:prstGeom>
        </p:spPr>
      </p:pic>
      <p:pic>
        <p:nvPicPr>
          <p:cNvPr id="9" name="图片 8">
            <a:extLst>
              <a:ext uri="{FF2B5EF4-FFF2-40B4-BE49-F238E27FC236}">
                <a16:creationId xmlns:a16="http://schemas.microsoft.com/office/drawing/2014/main" id="{9FC7F94A-ED8F-45A9-8B59-2EA079DA1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561"/>
            <a:ext cx="12192000" cy="6556877"/>
          </a:xfrm>
          <a:prstGeom prst="rect">
            <a:avLst/>
          </a:prstGeom>
        </p:spPr>
      </p:pic>
    </p:spTree>
    <p:extLst>
      <p:ext uri="{BB962C8B-B14F-4D97-AF65-F5344CB8AC3E}">
        <p14:creationId xmlns:p14="http://schemas.microsoft.com/office/powerpoint/2010/main" val="2174209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p:txBody>
          <a:bodyPr>
            <a:normAutofit/>
          </a:bodyPr>
          <a:lstStyle/>
          <a:p>
            <a:r>
              <a:rPr lang="zh-CN" altLang="en-US" dirty="0"/>
              <a:t>总结</a:t>
            </a:r>
            <a:endParaRPr lang="en-US" altLang="zh-CN" dirty="0"/>
          </a:p>
        </p:txBody>
      </p:sp>
      <p:sp>
        <p:nvSpPr>
          <p:cNvPr id="8" name="文本框 7"/>
          <p:cNvSpPr txBox="1"/>
          <p:nvPr/>
        </p:nvSpPr>
        <p:spPr>
          <a:xfrm>
            <a:off x="4096053" y="3948029"/>
            <a:ext cx="1023516" cy="889909"/>
          </a:xfrm>
          <a:prstGeom prst="rect">
            <a:avLst/>
          </a:prstGeom>
          <a:noFill/>
          <a:ln w="117475">
            <a:noFill/>
          </a:ln>
        </p:spPr>
        <p:txBody>
          <a:bodyPr wrap="none" rtlCol="0">
            <a:prstTxWarp prst="textPlain">
              <a:avLst/>
            </a:prstTxWarp>
            <a:spAutoFit/>
          </a:bodyPr>
          <a:lstStyle/>
          <a:p>
            <a:r>
              <a:rPr lang="en-US" altLang="zh-CN" spc="100" dirty="0">
                <a:solidFill>
                  <a:schemeClr val="bg1"/>
                </a:solidFill>
                <a:latin typeface="Impact" panose="020B0806030902050204" pitchFamily="34" charset="0"/>
                <a:cs typeface="Arial" panose="020B0604020202020204" pitchFamily="34" charset="0"/>
              </a:rPr>
              <a:t>/05</a:t>
            </a:r>
            <a:endParaRPr lang="zh-CN" altLang="en-US" spc="100" dirty="0">
              <a:solidFill>
                <a:schemeClr val="bg1"/>
              </a:solidFill>
              <a:latin typeface="Impact" panose="020B0806030902050204" pitchFamily="34" charset="0"/>
              <a:cs typeface="Arial" panose="020B0604020202020204" pitchFamily="34" charset="0"/>
            </a:endParaRPr>
          </a:p>
        </p:txBody>
      </p:sp>
      <p:pic>
        <p:nvPicPr>
          <p:cNvPr id="2" name="图片 1" descr="中科大"/>
          <p:cNvPicPr>
            <a:picLocks noChangeAspect="1"/>
          </p:cNvPicPr>
          <p:nvPr/>
        </p:nvPicPr>
        <p:blipFill>
          <a:blip r:embed="rId2"/>
          <a:stretch>
            <a:fillRect/>
          </a:stretch>
        </p:blipFill>
        <p:spPr>
          <a:xfrm>
            <a:off x="10803255" y="155575"/>
            <a:ext cx="717550" cy="717550"/>
          </a:xfrm>
          <a:prstGeom prst="rect">
            <a:avLst/>
          </a:prstGeom>
        </p:spPr>
      </p:pic>
    </p:spTree>
    <p:extLst>
      <p:ext uri="{BB962C8B-B14F-4D97-AF65-F5344CB8AC3E}">
        <p14:creationId xmlns:p14="http://schemas.microsoft.com/office/powerpoint/2010/main" val="220538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总结</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21</a:t>
            </a:fld>
            <a:endParaRPr lang="zh-CN" altLang="en-US"/>
          </a:p>
        </p:txBody>
      </p:sp>
      <p:pic>
        <p:nvPicPr>
          <p:cNvPr id="29" name="图片 28" descr="中科大"/>
          <p:cNvPicPr>
            <a:picLocks noChangeAspect="1"/>
          </p:cNvPicPr>
          <p:nvPr/>
        </p:nvPicPr>
        <p:blipFill>
          <a:blip r:embed="rId2"/>
          <a:stretch>
            <a:fillRect/>
          </a:stretch>
        </p:blipFill>
        <p:spPr>
          <a:xfrm>
            <a:off x="10803255" y="155575"/>
            <a:ext cx="717550" cy="717550"/>
          </a:xfrm>
          <a:prstGeom prst="rect">
            <a:avLst/>
          </a:prstGeom>
        </p:spPr>
      </p:pic>
      <mc:AlternateContent xmlns:mc="http://schemas.openxmlformats.org/markup-compatibility/2006">
        <mc:Choice xmlns:a14="http://schemas.microsoft.com/office/drawing/2010/main" Requires="a14">
          <p:sp>
            <p:nvSpPr>
              <p:cNvPr id="30" name="文本框 29">
                <a:extLst>
                  <a:ext uri="{FF2B5EF4-FFF2-40B4-BE49-F238E27FC236}">
                    <a16:creationId xmlns:a16="http://schemas.microsoft.com/office/drawing/2014/main" id="{85209025-3154-4CDE-858D-A2A4E544FB6E}"/>
                  </a:ext>
                </a:extLst>
              </p:cNvPr>
              <p:cNvSpPr txBox="1"/>
              <p:nvPr/>
            </p:nvSpPr>
            <p:spPr>
              <a:xfrm>
                <a:off x="417096" y="1636294"/>
                <a:ext cx="11646568" cy="4544449"/>
              </a:xfrm>
              <a:prstGeom prst="rect">
                <a:avLst/>
              </a:prstGeom>
              <a:noFill/>
            </p:spPr>
            <p:txBody>
              <a:bodyPr wrap="square" rtlCol="0">
                <a:spAutoFit/>
              </a:bodyPr>
              <a:lstStyle/>
              <a:p>
                <a:pPr indent="457200">
                  <a:lnSpc>
                    <a:spcPct val="150000"/>
                  </a:lnSpc>
                </a:pPr>
                <a:r>
                  <a:rPr lang="zh-CN" altLang="en-US" dirty="0">
                    <a:latin typeface="Times New Roman" panose="02020603050405020304" pitchFamily="18" charset="0"/>
                    <a:cs typeface="Times New Roman" panose="02020603050405020304" pitchFamily="18" charset="0"/>
                  </a:rPr>
                  <a:t>大气</a:t>
                </a:r>
                <a:r>
                  <a:rPr lang="en-US" altLang="zh-CN" dirty="0">
                    <a:latin typeface="Times New Roman" panose="02020603050405020304" pitchFamily="18" charset="0"/>
                    <a:cs typeface="Times New Roman" panose="02020603050405020304" pitchFamily="18" charset="0"/>
                  </a:rPr>
                  <a:t>μ</a:t>
                </a:r>
                <a:r>
                  <a:rPr lang="zh-CN" altLang="en-US" dirty="0">
                    <a:latin typeface="Times New Roman" panose="02020603050405020304" pitchFamily="18" charset="0"/>
                    <a:cs typeface="Times New Roman" panose="02020603050405020304" pitchFamily="18" charset="0"/>
                  </a:rPr>
                  <a:t>介子的天顶和方位角分布是通过使用德黑兰谢里夫理工大学的宇宙射线望远镜获得的（</a:t>
                </a:r>
                <a:r>
                  <a:rPr lang="en-US" altLang="zh-CN" dirty="0">
                    <a:latin typeface="Times New Roman" panose="02020603050405020304" pitchFamily="18" charset="0"/>
                    <a:cs typeface="Times New Roman" panose="02020603050405020304" pitchFamily="18" charset="0"/>
                  </a:rPr>
                  <a:t>35°43′N,51°20′E</a:t>
                </a:r>
                <a:r>
                  <a:rPr lang="zh-CN" altLang="en-US" dirty="0">
                    <a:latin typeface="Times New Roman" panose="02020603050405020304" pitchFamily="18" charset="0"/>
                    <a:cs typeface="Times New Roman" panose="02020603050405020304" pitchFamily="18" charset="0"/>
                  </a:rPr>
                  <a:t>， 海拔</a:t>
                </a:r>
                <a:r>
                  <a:rPr lang="en-US" altLang="zh-CN" dirty="0">
                    <a:latin typeface="Times New Roman" panose="02020603050405020304" pitchFamily="18" charset="0"/>
                    <a:cs typeface="Times New Roman" panose="02020603050405020304" pitchFamily="18" charset="0"/>
                  </a:rPr>
                  <a:t>1200</a:t>
                </a:r>
                <a:r>
                  <a:rPr lang="zh-CN" altLang="en-US" dirty="0">
                    <a:latin typeface="Times New Roman" panose="02020603050405020304" pitchFamily="18" charset="0"/>
                    <a:cs typeface="Times New Roman" panose="02020603050405020304" pitchFamily="18" charset="0"/>
                  </a:rPr>
                  <a:t>米</a:t>
                </a:r>
                <a:r>
                  <a:rPr lang="en-US" altLang="zh-CN" dirty="0">
                    <a:latin typeface="Times New Roman" panose="02020603050405020304" pitchFamily="18" charset="0"/>
                    <a:cs typeface="Times New Roman" panose="02020603050405020304" pitchFamily="18" charset="0"/>
                  </a:rPr>
                  <a:t>).</a:t>
                </a:r>
              </a:p>
              <a:p>
                <a:pPr indent="457200">
                  <a:lnSpc>
                    <a:spcPct val="150000"/>
                  </a:lnSpc>
                </a:pPr>
                <a:r>
                  <a:rPr lang="zh-CN" altLang="en-US" dirty="0">
                    <a:latin typeface="Times New Roman" panose="02020603050405020304" pitchFamily="18" charset="0"/>
                    <a:cs typeface="Times New Roman" panose="02020603050405020304" pitchFamily="18" charset="0"/>
                  </a:rPr>
                  <a:t>大气</a:t>
                </a:r>
                <a:r>
                  <a:rPr lang="en-US" altLang="zh-CN" dirty="0">
                    <a:latin typeface="Times New Roman" panose="02020603050405020304" pitchFamily="18" charset="0"/>
                    <a:cs typeface="Times New Roman" panose="02020603050405020304" pitchFamily="18" charset="0"/>
                  </a:rPr>
                  <a:t>μ</a:t>
                </a:r>
                <a:r>
                  <a:rPr lang="zh-CN" altLang="en-US" dirty="0">
                    <a:latin typeface="Times New Roman" panose="02020603050405020304" pitchFamily="18" charset="0"/>
                    <a:cs typeface="Times New Roman" panose="02020603050405020304" pitchFamily="18" charset="0"/>
                  </a:rPr>
                  <a:t>介子的最小能量，由使用</a:t>
                </a:r>
                <a:r>
                  <a:rPr lang="en-US" altLang="zh-CN" dirty="0">
                    <a:latin typeface="Times New Roman" panose="02020603050405020304" pitchFamily="18" charset="0"/>
                    <a:cs typeface="Times New Roman" panose="02020603050405020304" pitchFamily="18" charset="0"/>
                  </a:rPr>
                  <a:t>Bethe-Bloch</a:t>
                </a:r>
                <a:r>
                  <a:rPr lang="zh-CN" altLang="en-US" dirty="0">
                    <a:latin typeface="Times New Roman" panose="02020603050405020304" pitchFamily="18" charset="0"/>
                    <a:cs typeface="Times New Roman" panose="02020603050405020304" pitchFamily="18" charset="0"/>
                  </a:rPr>
                  <a:t>公式的望远镜塑闪的能量耗散决定，约为</a:t>
                </a:r>
                <a:r>
                  <a:rPr lang="en-US" altLang="zh-CN" dirty="0">
                    <a:latin typeface="Times New Roman" panose="02020603050405020304" pitchFamily="18" charset="0"/>
                    <a:cs typeface="Times New Roman" panose="02020603050405020304" pitchFamily="18" charset="0"/>
                  </a:rPr>
                  <a:t>0.76 GeV</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indent="457200">
                  <a:lnSpc>
                    <a:spcPct val="150000"/>
                  </a:lnSpc>
                </a:pPr>
                <a:r>
                  <a:rPr lang="zh-CN" altLang="en-US" dirty="0">
                    <a:latin typeface="Times New Roman" panose="02020603050405020304" pitchFamily="18" charset="0"/>
                    <a:cs typeface="Times New Roman" panose="02020603050405020304" pitchFamily="18" charset="0"/>
                  </a:rPr>
                  <a:t>两个连续</a:t>
                </a:r>
                <a:r>
                  <a:rPr lang="en-US" altLang="zh-CN" dirty="0">
                    <a:latin typeface="Times New Roman" panose="02020603050405020304" pitchFamily="18" charset="0"/>
                    <a:cs typeface="Times New Roman" panose="02020603050405020304" pitchFamily="18" charset="0"/>
                  </a:rPr>
                  <a:t>μ</a:t>
                </a:r>
                <a:r>
                  <a:rPr lang="zh-CN" altLang="en-US" dirty="0">
                    <a:latin typeface="Times New Roman" panose="02020603050405020304" pitchFamily="18" charset="0"/>
                    <a:cs typeface="Times New Roman" panose="02020603050405020304" pitchFamily="18" charset="0"/>
                  </a:rPr>
                  <a:t>介子事件之间的时间间隔分布遵循指数定律</a:t>
                </a:r>
                <a14:m>
                  <m:oMath xmlns:m="http://schemas.openxmlformats.org/officeDocument/2006/math">
                    <m:sSup>
                      <m:sSupPr>
                        <m:ctrlPr>
                          <a:rPr lang="en-US" altLang="zh-CN"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𝑒</m:t>
                        </m:r>
                      </m:e>
                      <m:sup>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𝑡</m:t>
                        </m:r>
                        <m:r>
                          <a:rPr lang="en-US" altLang="zh-CN" b="0" i="1" smtClean="0">
                            <a:latin typeface="Cambria Math" panose="02040503050406030204" pitchFamily="18" charset="0"/>
                            <a:cs typeface="Times New Roman" panose="02020603050405020304" pitchFamily="18" charset="0"/>
                          </a:rPr>
                          <m:t>/</m:t>
                        </m:r>
                        <m:r>
                          <a:rPr lang="zh-CN" altLang="en-US" b="0" i="1" smtClean="0">
                            <a:latin typeface="Cambria Math" panose="02040503050406030204" pitchFamily="18" charset="0"/>
                            <a:cs typeface="Times New Roman" panose="02020603050405020304" pitchFamily="18" charset="0"/>
                          </a:rPr>
                          <m:t>𝜏</m:t>
                        </m:r>
                      </m:sup>
                    </m:sSup>
                  </m:oMath>
                </a14:m>
                <a:r>
                  <a:rPr lang="zh-CN" altLang="en-US" dirty="0">
                    <a:latin typeface="Times New Roman" panose="02020603050405020304" pitchFamily="18" charset="0"/>
                    <a:cs typeface="Times New Roman" panose="02020603050405020304" pitchFamily="18" charset="0"/>
                  </a:rPr>
                  <a:t>，暗示这些事件的随机性。</a:t>
                </a:r>
                <a:endParaRPr lang="en-US" altLang="zh-CN" dirty="0">
                  <a:latin typeface="Times New Roman" panose="02020603050405020304" pitchFamily="18" charset="0"/>
                  <a:cs typeface="Times New Roman" panose="02020603050405020304" pitchFamily="18" charset="0"/>
                </a:endParaRPr>
              </a:p>
              <a:p>
                <a:pPr indent="457200">
                  <a:lnSpc>
                    <a:spcPct val="150000"/>
                  </a:lnSpc>
                </a:pPr>
                <a:r>
                  <a:rPr lang="en-US" altLang="zh-CN" dirty="0">
                    <a:latin typeface="Times New Roman" panose="02020603050405020304" pitchFamily="18" charset="0"/>
                    <a:cs typeface="Times New Roman" panose="02020603050405020304" pitchFamily="18" charset="0"/>
                  </a:rPr>
                  <a:t>μ</a:t>
                </a:r>
                <a:r>
                  <a:rPr lang="zh-CN" altLang="en-US" dirty="0">
                    <a:latin typeface="Times New Roman" panose="02020603050405020304" pitchFamily="18" charset="0"/>
                    <a:cs typeface="Times New Roman" panose="02020603050405020304" pitchFamily="18" charset="0"/>
                  </a:rPr>
                  <a:t>介子通量在</a:t>
                </a:r>
                <a:r>
                  <a:rPr lang="en-US" altLang="zh-CN" dirty="0">
                    <a:latin typeface="Times New Roman" panose="02020603050405020304" pitchFamily="18" charset="0"/>
                    <a:cs typeface="Times New Roman" panose="02020603050405020304" pitchFamily="18" charset="0"/>
                  </a:rPr>
                  <a:t>12</a:t>
                </a:r>
                <a:r>
                  <a:rPr lang="zh-CN" altLang="en-US" dirty="0">
                    <a:latin typeface="Times New Roman" panose="02020603050405020304" pitchFamily="18" charset="0"/>
                    <a:cs typeface="Times New Roman" panose="02020603050405020304" pitchFamily="18" charset="0"/>
                  </a:rPr>
                  <a:t>个不同的状态中获得，包括北，西，南和东方向，以及沿着</a:t>
                </a: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40°</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60°</a:t>
                </a:r>
                <a:r>
                  <a:rPr lang="zh-CN" altLang="en-US" dirty="0">
                    <a:latin typeface="Times New Roman" panose="02020603050405020304" pitchFamily="18" charset="0"/>
                    <a:cs typeface="Times New Roman" panose="02020603050405020304" pitchFamily="18" charset="0"/>
                  </a:rPr>
                  <a:t>的天顶角。在</a:t>
                </a:r>
                <a:r>
                  <a:rPr lang="en-US" altLang="zh-CN" dirty="0">
                    <a:latin typeface="Times New Roman" panose="02020603050405020304" pitchFamily="18" charset="0"/>
                    <a:cs typeface="Times New Roman" panose="02020603050405020304" pitchFamily="18" charset="0"/>
                  </a:rPr>
                  <a:t>μ</a:t>
                </a:r>
                <a:r>
                  <a:rPr lang="zh-CN" altLang="en-US" dirty="0">
                    <a:latin typeface="Times New Roman" panose="02020603050405020304" pitchFamily="18" charset="0"/>
                    <a:cs typeface="Times New Roman" panose="02020603050405020304" pitchFamily="18" charset="0"/>
                  </a:rPr>
                  <a:t>介子的通量中可以看到东西方的各向异性（称为东西效应），这与地磁场有关。这种各向异性的振幅，</a:t>
                </a:r>
                <a:r>
                  <a:rPr lang="zh-CN" altLang="en-US" dirty="0"/>
                  <a:t> </a:t>
                </a:r>
                <a14:m>
                  <m:oMath xmlns:m="http://schemas.openxmlformats.org/officeDocument/2006/math">
                    <m:f>
                      <m:fPr>
                        <m:type m:val="lin"/>
                        <m:ctrlPr>
                          <a:rPr lang="zh-CN" altLang="en-US"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2(</m:t>
                            </m:r>
                            <m:r>
                              <a:rPr lang="en-US" altLang="zh-CN" i="1">
                                <a:latin typeface="Cambria Math" panose="02040503050406030204" pitchFamily="18" charset="0"/>
                              </a:rPr>
                              <m:t>𝑓</m:t>
                            </m:r>
                          </m:e>
                          <m:sub>
                            <m:r>
                              <a:rPr lang="en-US" altLang="zh-CN" i="1">
                                <a:latin typeface="Cambria Math" panose="02040503050406030204" pitchFamily="18" charset="0"/>
                              </a:rPr>
                              <m:t>𝑊</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𝐸</m:t>
                            </m:r>
                          </m:sub>
                        </m:sSub>
                        <m:r>
                          <a:rPr lang="en-US" altLang="zh-CN" i="1">
                            <a:latin typeface="Cambria Math" panose="02040503050406030204" pitchFamily="18" charset="0"/>
                          </a:rPr>
                          <m:t>)</m:t>
                        </m:r>
                      </m:num>
                      <m:den>
                        <m:r>
                          <a:rPr lang="zh-CN" altLang="en-US"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𝑊</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𝐸</m:t>
                            </m:r>
                          </m:sub>
                        </m:sSub>
                        <m:r>
                          <a:rPr lang="zh-CN" altLang="en-US" i="1">
                            <a:latin typeface="Cambria Math" panose="02040503050406030204" pitchFamily="18" charset="0"/>
                          </a:rPr>
                          <m:t>）</m:t>
                        </m:r>
                      </m:den>
                    </m:f>
                    <m:r>
                      <a:rPr lang="zh-CN" altLang="en-US" i="1">
                        <a:latin typeface="Cambria Math" panose="02040503050406030204" pitchFamily="18" charset="0"/>
                      </a:rPr>
                      <m:t> </m:t>
                    </m:r>
                  </m:oMath>
                </a14:m>
                <a:r>
                  <a:rPr lang="zh-CN" altLang="en-US" dirty="0">
                    <a:latin typeface="Times New Roman" panose="02020603050405020304" pitchFamily="18" charset="0"/>
                    <a:cs typeface="Times New Roman" panose="02020603050405020304" pitchFamily="18" charset="0"/>
                  </a:rPr>
                  <a:t>，是关于</a:t>
                </a:r>
                <a:r>
                  <a:rPr lang="en-US" altLang="zh-CN" dirty="0">
                    <a:latin typeface="Times New Roman" panose="02020603050405020304" pitchFamily="18" charset="0"/>
                    <a:cs typeface="Times New Roman" panose="02020603050405020304" pitchFamily="18" charset="0"/>
                  </a:rPr>
                  <a:t>0.157±0.010,0.197±0.013,0.053±0.019</a:t>
                </a:r>
                <a:r>
                  <a:rPr lang="zh-CN" altLang="en-US" dirty="0">
                    <a:latin typeface="Times New Roman" panose="02020603050405020304" pitchFamily="18" charset="0"/>
                    <a:cs typeface="Times New Roman" panose="02020603050405020304" pitchFamily="18" charset="0"/>
                  </a:rPr>
                  <a:t>对于天顶角分别为 </a:t>
                </a: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40° </a:t>
                </a:r>
                <a:r>
                  <a:rPr lang="zh-CN" altLang="en-US" dirty="0">
                    <a:latin typeface="Times New Roman" panose="02020603050405020304" pitchFamily="18" charset="0"/>
                    <a:cs typeface="Times New Roman" panose="02020603050405020304" pitchFamily="18" charset="0"/>
                  </a:rPr>
                  <a:t>和 </a:t>
                </a:r>
                <a:r>
                  <a:rPr lang="en-US" altLang="zh-CN" dirty="0">
                    <a:latin typeface="Times New Roman" panose="02020603050405020304" pitchFamily="18" charset="0"/>
                    <a:cs typeface="Times New Roman" panose="02020603050405020304" pitchFamily="18" charset="0"/>
                  </a:rPr>
                  <a:t>60°</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indent="457200">
                  <a:lnSpc>
                    <a:spcPct val="150000"/>
                  </a:lnSpc>
                </a:pPr>
                <a:r>
                  <a:rPr lang="zh-CN" altLang="en-US" dirty="0">
                    <a:latin typeface="Times New Roman" panose="02020603050405020304" pitchFamily="18" charset="0"/>
                    <a:cs typeface="Times New Roman" panose="02020603050405020304" pitchFamily="18" charset="0"/>
                  </a:rPr>
                  <a:t>大气</a:t>
                </a:r>
                <a:r>
                  <a:rPr lang="en-US" altLang="zh-CN" dirty="0">
                    <a:latin typeface="Times New Roman" panose="02020603050405020304" pitchFamily="18" charset="0"/>
                    <a:cs typeface="Times New Roman" panose="02020603050405020304" pitchFamily="18" charset="0"/>
                  </a:rPr>
                  <a:t>μ</a:t>
                </a:r>
                <a:r>
                  <a:rPr lang="zh-CN" altLang="en-US" dirty="0">
                    <a:latin typeface="Times New Roman" panose="02020603050405020304" pitchFamily="18" charset="0"/>
                    <a:cs typeface="Times New Roman" panose="02020603050405020304" pitchFamily="18" charset="0"/>
                  </a:rPr>
                  <a:t>介子的天顶角分布服从函数因为</a:t>
                </a:r>
                <a14:m>
                  <m:oMath xmlns:m="http://schemas.openxmlformats.org/officeDocument/2006/math">
                    <m:sSup>
                      <m:sSupPr>
                        <m:ctrlPr>
                          <a:rPr lang="en-US" altLang="zh-CN"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𝑐𝑜𝑠</m:t>
                        </m:r>
                      </m:e>
                      <m:sup>
                        <m:r>
                          <a:rPr lang="en-US" altLang="zh-CN" b="0" i="1" smtClean="0">
                            <a:latin typeface="Cambria Math" panose="02040503050406030204" pitchFamily="18" charset="0"/>
                            <a:cs typeface="Times New Roman" panose="02020603050405020304" pitchFamily="18" charset="0"/>
                          </a:rPr>
                          <m:t>𝑛</m:t>
                        </m:r>
                      </m:sup>
                    </m:sSup>
                    <m:r>
                      <a:rPr lang="zh-CN" altLang="en-US" i="1" smtClean="0">
                        <a:latin typeface="Cambria Math" panose="02040503050406030204" pitchFamily="18" charset="0"/>
                        <a:cs typeface="Times New Roman" panose="02020603050405020304" pitchFamily="18" charset="0"/>
                      </a:rPr>
                      <m:t>𝜃</m:t>
                    </m:r>
                  </m:oMath>
                </a14:m>
                <a:r>
                  <a:rPr lang="zh-CN" altLang="en-US" dirty="0">
                    <a:latin typeface="Times New Roman" panose="02020603050405020304" pitchFamily="18" charset="0"/>
                    <a:cs typeface="Times New Roman" panose="02020603050405020304" pitchFamily="18" charset="0"/>
                  </a:rPr>
                  <a:t>跟</a:t>
                </a:r>
                <a:r>
                  <a:rPr lang="en-US" altLang="zh-CN" dirty="0">
                    <a:latin typeface="Times New Roman" panose="02020603050405020304" pitchFamily="18" charset="0"/>
                    <a:cs typeface="Times New Roman" panose="02020603050405020304" pitchFamily="18" charset="0"/>
                  </a:rPr>
                  <a:t>n=2.33±0.11.</a:t>
                </a:r>
              </a:p>
              <a:p>
                <a:pPr indent="457200">
                  <a:lnSpc>
                    <a:spcPct val="150000"/>
                  </a:lnSpc>
                </a:pPr>
                <a:r>
                  <a:rPr lang="en-US" altLang="zh-CN" dirty="0"/>
                  <a:t>proton 87%, alpha 12%, carbon 1%.</a:t>
                </a:r>
                <a:r>
                  <a:rPr lang="en-US" altLang="zh-CN" dirty="0">
                    <a:ea typeface="Cambria Math" panose="02040503050406030204" pitchFamily="18" charset="0"/>
                  </a:rPr>
                  <a:t> </a:t>
                </a:r>
                <a14:m>
                  <m:oMath xmlns:m="http://schemas.openxmlformats.org/officeDocument/2006/math">
                    <m:r>
                      <a:rPr lang="en-US" altLang="zh-CN" i="1" dirty="0">
                        <a:latin typeface="Cambria Math" panose="02040503050406030204" pitchFamily="18" charset="0"/>
                        <a:ea typeface="Cambria Math" panose="02040503050406030204" pitchFamily="18" charset="0"/>
                      </a:rPr>
                      <m:t>3</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m:t>
                        </m:r>
                        <m:r>
                          <a:rPr lang="en-US" altLang="zh-CN" i="1">
                            <a:latin typeface="Cambria Math" panose="02040503050406030204" pitchFamily="18" charset="0"/>
                            <a:ea typeface="Cambria Math" panose="02040503050406030204" pitchFamily="18" charset="0"/>
                          </a:rPr>
                          <m:t>0</m:t>
                        </m:r>
                      </m:e>
                      <m:sup>
                        <m:r>
                          <a:rPr lang="en-US" altLang="zh-CN" i="1">
                            <a:latin typeface="Cambria Math" panose="02040503050406030204" pitchFamily="18" charset="0"/>
                            <a:ea typeface="Cambria Math" panose="02040503050406030204" pitchFamily="18" charset="0"/>
                          </a:rPr>
                          <m:t>5</m:t>
                        </m:r>
                      </m:sup>
                    </m:sSup>
                    <m:r>
                      <a:rPr lang="en-US" altLang="zh-CN" i="1">
                        <a:latin typeface="Cambria Math" panose="02040503050406030204" pitchFamily="18" charset="0"/>
                        <a:ea typeface="Cambria Math" panose="02040503050406030204" pitchFamily="18" charset="0"/>
                      </a:rPr>
                      <m:t> </m:t>
                    </m:r>
                    <m:r>
                      <m:rPr>
                        <m:sty m:val="p"/>
                      </m:rPr>
                      <a:rPr lang="en-US" altLang="zh-CN">
                        <a:latin typeface="Cambria Math" panose="02040503050406030204" pitchFamily="18" charset="0"/>
                        <a:ea typeface="Cambria Math" panose="02040503050406030204" pitchFamily="18" charset="0"/>
                      </a:rPr>
                      <m:t>EASs</m:t>
                    </m:r>
                  </m:oMath>
                </a14:m>
                <a:r>
                  <a:rPr lang="zh-CN" altLang="en-US" dirty="0">
                    <a:latin typeface="Times New Roman" panose="02020603050405020304" pitchFamily="18" charset="0"/>
                    <a:cs typeface="Times New Roman" panose="02020603050405020304" pitchFamily="18" charset="0"/>
                  </a:rPr>
                  <a:t>使用</a:t>
                </a:r>
                <a:r>
                  <a:rPr lang="en-US" altLang="zh-CN" dirty="0">
                    <a:latin typeface="Times New Roman" panose="02020603050405020304" pitchFamily="18" charset="0"/>
                    <a:cs typeface="Times New Roman" panose="02020603050405020304" pitchFamily="18" charset="0"/>
                  </a:rPr>
                  <a:t>CORSIKA</a:t>
                </a:r>
                <a:r>
                  <a:rPr lang="zh-CN" altLang="en-US" dirty="0">
                    <a:latin typeface="Times New Roman" panose="02020603050405020304" pitchFamily="18" charset="0"/>
                    <a:cs typeface="Times New Roman" panose="02020603050405020304" pitchFamily="18" charset="0"/>
                  </a:rPr>
                  <a:t>代码我们获得了</a:t>
                </a: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个能量间隔的</a:t>
                </a:r>
                <a:r>
                  <a:rPr lang="en-US" altLang="zh-CN" dirty="0">
                    <a:latin typeface="Times New Roman" panose="02020603050405020304" pitchFamily="18" charset="0"/>
                    <a:cs typeface="Times New Roman" panose="02020603050405020304" pitchFamily="18" charset="0"/>
                  </a:rPr>
                  <a:t>n</a:t>
                </a:r>
                <a:r>
                  <a:rPr lang="zh-CN" altLang="en-US" dirty="0">
                    <a:latin typeface="Times New Roman" panose="02020603050405020304" pitchFamily="18" charset="0"/>
                    <a:cs typeface="Times New Roman" panose="02020603050405020304" pitchFamily="18" charset="0"/>
                  </a:rPr>
                  <a:t>值。</a:t>
                </a:r>
                <a:r>
                  <a:rPr lang="zh-CN" altLang="en-US" dirty="0"/>
                  <a:t>模拟</a:t>
                </a:r>
                <a14:m>
                  <m:oMath xmlns:m="http://schemas.openxmlformats.org/officeDocument/2006/math">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𝑛</m:t>
                        </m:r>
                      </m:e>
                    </m:acc>
                    <m:r>
                      <a:rPr lang="en-US" altLang="zh-CN" i="1">
                        <a:latin typeface="Cambria Math" panose="02040503050406030204" pitchFamily="18" charset="0"/>
                      </a:rPr>
                      <m:t>=</m:t>
                    </m:r>
                    <m:r>
                      <a:rPr lang="en-US" altLang="zh-CN" i="1">
                        <a:latin typeface="Cambria Math" panose="02040503050406030204" pitchFamily="18" charset="0"/>
                      </a:rPr>
                      <m:t>2</m:t>
                    </m:r>
                    <m:r>
                      <a:rPr lang="en-US" altLang="zh-CN" i="1">
                        <a:latin typeface="Cambria Math" panose="02040503050406030204" pitchFamily="18" charset="0"/>
                      </a:rPr>
                      <m:t>.</m:t>
                    </m:r>
                    <m:r>
                      <a:rPr lang="en-US" altLang="zh-CN" i="1">
                        <a:latin typeface="Cambria Math" panose="02040503050406030204" pitchFamily="18" charset="0"/>
                      </a:rPr>
                      <m:t>3</m:t>
                    </m:r>
                    <m:r>
                      <a:rPr lang="en-US" altLang="zh-CN" i="1">
                        <a:latin typeface="Cambria Math" panose="02040503050406030204" pitchFamily="18" charset="0"/>
                      </a:rPr>
                      <m:t>0</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0</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1</m:t>
                    </m:r>
                    <m:r>
                      <a:rPr lang="en-US" altLang="zh-CN" i="1">
                        <a:latin typeface="Cambria Math" panose="02040503050406030204" pitchFamily="18" charset="0"/>
                        <a:ea typeface="Cambria Math" panose="02040503050406030204" pitchFamily="18" charset="0"/>
                      </a:rPr>
                      <m:t>0</m:t>
                    </m:r>
                  </m:oMath>
                </a14:m>
                <a:r>
                  <a:rPr lang="zh-CN" altLang="en-US" dirty="0"/>
                  <a:t>与实验</a:t>
                </a:r>
                <a14:m>
                  <m:oMath xmlns:m="http://schemas.openxmlformats.org/officeDocument/2006/math">
                    <m:r>
                      <m:rPr>
                        <m:sty m:val="p"/>
                      </m:rPr>
                      <a:rPr lang="en-US" altLang="zh-CN">
                        <a:latin typeface="Cambria Math" panose="02040503050406030204" pitchFamily="18" charset="0"/>
                        <a:ea typeface="Cambria Math" panose="02040503050406030204" pitchFamily="18" charset="0"/>
                      </a:rPr>
                      <m:t>n</m:t>
                    </m:r>
                    <m:r>
                      <a:rPr lang="en-US" altLang="zh-CN">
                        <a:latin typeface="Cambria Math" panose="02040503050406030204" pitchFamily="18" charset="0"/>
                        <a:ea typeface="Cambria Math" panose="02040503050406030204" pitchFamily="18" charset="0"/>
                      </a:rPr>
                      <m:t>=2,30</m:t>
                    </m:r>
                    <m:r>
                      <a:rPr lang="en-US" altLang="zh-CN" i="1">
                        <a:latin typeface="Cambria Math" panose="02040503050406030204" pitchFamily="18" charset="0"/>
                        <a:ea typeface="Cambria Math" panose="02040503050406030204" pitchFamily="18" charset="0"/>
                      </a:rPr>
                      <m:t>±0.10</m:t>
                    </m:r>
                  </m:oMath>
                </a14:m>
                <a:r>
                  <a:rPr lang="zh-CN" altLang="en-US" dirty="0"/>
                  <a:t>之间很好匹配。</a:t>
                </a:r>
              </a:p>
              <a:p>
                <a:endParaRPr lang="zh-CN" altLang="en-US" dirty="0"/>
              </a:p>
            </p:txBody>
          </p:sp>
        </mc:Choice>
        <mc:Fallback>
          <p:sp>
            <p:nvSpPr>
              <p:cNvPr id="30" name="文本框 29">
                <a:extLst>
                  <a:ext uri="{FF2B5EF4-FFF2-40B4-BE49-F238E27FC236}">
                    <a16:creationId xmlns:a16="http://schemas.microsoft.com/office/drawing/2014/main" id="{85209025-3154-4CDE-858D-A2A4E544FB6E}"/>
                  </a:ext>
                </a:extLst>
              </p:cNvPr>
              <p:cNvSpPr txBox="1">
                <a:spLocks noRot="1" noChangeAspect="1" noMove="1" noResize="1" noEditPoints="1" noAdjustHandles="1" noChangeArrowheads="1" noChangeShapeType="1" noTextEdit="1"/>
              </p:cNvSpPr>
              <p:nvPr/>
            </p:nvSpPr>
            <p:spPr>
              <a:xfrm>
                <a:off x="417096" y="1636294"/>
                <a:ext cx="11646568" cy="4544449"/>
              </a:xfrm>
              <a:prstGeom prst="rect">
                <a:avLst/>
              </a:prstGeom>
              <a:blipFill>
                <a:blip r:embed="rId3"/>
                <a:stretch>
                  <a:fillRect l="-419"/>
                </a:stretch>
              </a:blipFill>
            </p:spPr>
            <p:txBody>
              <a:bodyPr/>
              <a:lstStyle/>
              <a:p>
                <a:r>
                  <a:rPr lang="zh-CN" alt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3048000" y="3915278"/>
            <a:ext cx="5000531" cy="1353534"/>
          </a:xfrm>
        </p:spPr>
        <p:txBody>
          <a:bodyPr/>
          <a:lstStyle/>
          <a:p>
            <a:r>
              <a:rPr lang="en-US" altLang="zh-CN" sz="6000" dirty="0"/>
              <a:t>Thanks.</a:t>
            </a:r>
            <a:br>
              <a:rPr lang="en-US" altLang="zh-CN" dirty="0"/>
            </a:br>
            <a:endParaRPr lang="zh-CN" altLang="en-US" dirty="0"/>
          </a:p>
        </p:txBody>
      </p:sp>
      <p:cxnSp>
        <p:nvCxnSpPr>
          <p:cNvPr id="13" name="直接连接符 12"/>
          <p:cNvCxnSpPr/>
          <p:nvPr/>
        </p:nvCxnSpPr>
        <p:spPr>
          <a:xfrm>
            <a:off x="3048000" y="3523874"/>
            <a:ext cx="0" cy="2476500"/>
          </a:xfrm>
          <a:prstGeom prst="line">
            <a:avLst/>
          </a:prstGeom>
          <a:ln w="3175">
            <a:solidFill>
              <a:srgbClr val="72493E"/>
            </a:solidFill>
          </a:ln>
        </p:spPr>
        <p:style>
          <a:lnRef idx="1">
            <a:schemeClr val="accent1"/>
          </a:lnRef>
          <a:fillRef idx="0">
            <a:schemeClr val="accent1"/>
          </a:fillRef>
          <a:effectRef idx="0">
            <a:schemeClr val="accent1"/>
          </a:effectRef>
          <a:fontRef idx="minor">
            <a:schemeClr val="tx1"/>
          </a:fontRef>
        </p:style>
      </p:cxnSp>
      <p:pic>
        <p:nvPicPr>
          <p:cNvPr id="2" name="图片 1" descr="中科大"/>
          <p:cNvPicPr>
            <a:picLocks noChangeAspect="1"/>
          </p:cNvPicPr>
          <p:nvPr/>
        </p:nvPicPr>
        <p:blipFill>
          <a:blip r:embed="rId3"/>
          <a:stretch>
            <a:fillRect/>
          </a:stretch>
        </p:blipFill>
        <p:spPr>
          <a:xfrm>
            <a:off x="318135" y="226060"/>
            <a:ext cx="717550" cy="717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3e8992b5-5db5-46cc-947c-ea2e40ebc0c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46388" y="1442361"/>
            <a:ext cx="9259530" cy="3792005"/>
            <a:chOff x="669925" y="1321617"/>
            <a:chExt cx="9259530" cy="3792005"/>
          </a:xfrm>
        </p:grpSpPr>
        <p:cxnSp>
          <p:nvCxnSpPr>
            <p:cNvPr id="6" name="直接连接符 5"/>
            <p:cNvCxnSpPr/>
            <p:nvPr/>
          </p:nvCxnSpPr>
          <p:spPr>
            <a:xfrm flipH="1">
              <a:off x="669925" y="2388826"/>
              <a:ext cx="7577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69925" y="2848657"/>
              <a:ext cx="25910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îś1íḓé"/>
            <p:cNvSpPr txBox="1"/>
            <p:nvPr/>
          </p:nvSpPr>
          <p:spPr>
            <a:xfrm>
              <a:off x="5610256" y="1424279"/>
              <a:ext cx="466794" cy="461665"/>
            </a:xfrm>
            <a:prstGeom prst="rect">
              <a:avLst/>
            </a:prstGeom>
            <a:noFill/>
          </p:spPr>
          <p:txBody>
            <a:bodyPr wrap="none" anchor="ctr">
              <a:noAutofit/>
            </a:bodyPr>
            <a:lstStyle/>
            <a:p>
              <a:pPr algn="ctr"/>
              <a:r>
                <a:rPr lang="en-US" altLang="zh-CN" sz="2800" dirty="0">
                  <a:solidFill>
                    <a:schemeClr val="accent1">
                      <a:lumMod val="100000"/>
                    </a:schemeClr>
                  </a:solidFill>
                  <a:latin typeface="Impact" panose="020B0806030902050204" pitchFamily="34" charset="0"/>
                </a:rPr>
                <a:t>01</a:t>
              </a:r>
            </a:p>
          </p:txBody>
        </p:sp>
        <p:cxnSp>
          <p:nvCxnSpPr>
            <p:cNvPr id="9" name="直接连接符 8"/>
            <p:cNvCxnSpPr/>
            <p:nvPr/>
          </p:nvCxnSpPr>
          <p:spPr>
            <a:xfrm>
              <a:off x="6208722" y="1395504"/>
              <a:ext cx="0" cy="5192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íśľíḓé"/>
            <p:cNvSpPr txBox="1"/>
            <p:nvPr/>
          </p:nvSpPr>
          <p:spPr bwMode="auto">
            <a:xfrm>
              <a:off x="6295143" y="1321617"/>
              <a:ext cx="3610267" cy="35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zh-CN" altLang="en-US" sz="1800" b="1" dirty="0"/>
                <a:t>大气</a:t>
              </a:r>
              <a:r>
                <a:rPr lang="en-US" altLang="zh-CN" sz="1800" b="1" dirty="0"/>
                <a:t>μ</a:t>
              </a:r>
              <a:r>
                <a:rPr lang="zh-CN" altLang="en-US" sz="1800" b="1" dirty="0"/>
                <a:t>介子</a:t>
              </a:r>
              <a:endParaRPr lang="en-US" altLang="zh-CN" sz="1800" b="1" dirty="0"/>
            </a:p>
          </p:txBody>
        </p:sp>
        <p:sp>
          <p:nvSpPr>
            <p:cNvPr id="12" name="iŝḷiḓè"/>
            <p:cNvSpPr txBox="1"/>
            <p:nvPr/>
          </p:nvSpPr>
          <p:spPr>
            <a:xfrm>
              <a:off x="5610256" y="2224005"/>
              <a:ext cx="503663" cy="461665"/>
            </a:xfrm>
            <a:prstGeom prst="rect">
              <a:avLst/>
            </a:prstGeom>
            <a:noFill/>
          </p:spPr>
          <p:txBody>
            <a:bodyPr wrap="none" anchor="ctr">
              <a:noAutofit/>
            </a:bodyPr>
            <a:lstStyle/>
            <a:p>
              <a:pPr algn="ctr"/>
              <a:r>
                <a:rPr lang="en-US" altLang="zh-CN" sz="2800">
                  <a:solidFill>
                    <a:schemeClr val="accent2">
                      <a:lumMod val="100000"/>
                    </a:schemeClr>
                  </a:solidFill>
                  <a:latin typeface="Impact" panose="020B0806030902050204" pitchFamily="34" charset="0"/>
                </a:rPr>
                <a:t>02</a:t>
              </a:r>
            </a:p>
          </p:txBody>
        </p:sp>
        <p:cxnSp>
          <p:nvCxnSpPr>
            <p:cNvPr id="13" name="直接连接符 12"/>
            <p:cNvCxnSpPr/>
            <p:nvPr/>
          </p:nvCxnSpPr>
          <p:spPr>
            <a:xfrm>
              <a:off x="6227156" y="2195230"/>
              <a:ext cx="0" cy="519214"/>
            </a:xfrm>
            <a:prstGeom prst="line">
              <a:avLst/>
            </a:prstGeom>
            <a:ln w="28575"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iṥļidê"/>
            <p:cNvSpPr txBox="1"/>
            <p:nvPr/>
          </p:nvSpPr>
          <p:spPr bwMode="auto">
            <a:xfrm>
              <a:off x="6313577" y="2121343"/>
              <a:ext cx="3610267" cy="35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endParaRPr lang="en-US" altLang="zh-CN" sz="1800" b="1" dirty="0"/>
            </a:p>
          </p:txBody>
        </p:sp>
        <p:sp>
          <p:nvSpPr>
            <p:cNvPr id="16" name="iṩľíďè"/>
            <p:cNvSpPr txBox="1"/>
            <p:nvPr/>
          </p:nvSpPr>
          <p:spPr>
            <a:xfrm>
              <a:off x="5610256" y="3023731"/>
              <a:ext cx="513282" cy="461665"/>
            </a:xfrm>
            <a:prstGeom prst="rect">
              <a:avLst/>
            </a:prstGeom>
            <a:noFill/>
          </p:spPr>
          <p:txBody>
            <a:bodyPr wrap="none" anchor="ctr">
              <a:noAutofit/>
            </a:bodyPr>
            <a:lstStyle/>
            <a:p>
              <a:pPr algn="ctr"/>
              <a:r>
                <a:rPr lang="en-US" altLang="zh-CN" sz="2800">
                  <a:solidFill>
                    <a:schemeClr val="accent3">
                      <a:lumMod val="100000"/>
                    </a:schemeClr>
                  </a:solidFill>
                  <a:latin typeface="Impact" panose="020B0806030902050204" pitchFamily="34" charset="0"/>
                </a:rPr>
                <a:t>03</a:t>
              </a:r>
            </a:p>
          </p:txBody>
        </p:sp>
        <p:cxnSp>
          <p:nvCxnSpPr>
            <p:cNvPr id="17" name="直接连接符 16"/>
            <p:cNvCxnSpPr/>
            <p:nvPr/>
          </p:nvCxnSpPr>
          <p:spPr>
            <a:xfrm>
              <a:off x="6231966" y="2994956"/>
              <a:ext cx="0" cy="519214"/>
            </a:xfrm>
            <a:prstGeom prst="line">
              <a:avLst/>
            </a:prstGeom>
            <a:ln w="28575"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ïŝľîḍé"/>
            <p:cNvSpPr txBox="1"/>
            <p:nvPr/>
          </p:nvSpPr>
          <p:spPr bwMode="auto">
            <a:xfrm>
              <a:off x="6233568" y="2921069"/>
              <a:ext cx="3610267" cy="35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endParaRPr lang="en-US" altLang="zh-CN" sz="1800" b="1" dirty="0"/>
            </a:p>
          </p:txBody>
        </p:sp>
        <p:sp>
          <p:nvSpPr>
            <p:cNvPr id="20" name="íṥļîḋe"/>
            <p:cNvSpPr txBox="1"/>
            <p:nvPr/>
          </p:nvSpPr>
          <p:spPr>
            <a:xfrm>
              <a:off x="5610256" y="3823457"/>
              <a:ext cx="503663" cy="461665"/>
            </a:xfrm>
            <a:prstGeom prst="rect">
              <a:avLst/>
            </a:prstGeom>
            <a:noFill/>
          </p:spPr>
          <p:txBody>
            <a:bodyPr wrap="none" anchor="ctr">
              <a:noAutofit/>
            </a:bodyPr>
            <a:lstStyle/>
            <a:p>
              <a:pPr algn="ctr"/>
              <a:r>
                <a:rPr lang="en-US" altLang="zh-CN" sz="2800">
                  <a:solidFill>
                    <a:schemeClr val="accent4">
                      <a:lumMod val="100000"/>
                    </a:schemeClr>
                  </a:solidFill>
                  <a:latin typeface="Impact" panose="020B0806030902050204" pitchFamily="34" charset="0"/>
                </a:rPr>
                <a:t>04</a:t>
              </a:r>
            </a:p>
          </p:txBody>
        </p:sp>
        <p:cxnSp>
          <p:nvCxnSpPr>
            <p:cNvPr id="21" name="直接连接符 20"/>
            <p:cNvCxnSpPr/>
            <p:nvPr/>
          </p:nvCxnSpPr>
          <p:spPr>
            <a:xfrm>
              <a:off x="6227156" y="3794682"/>
              <a:ext cx="0" cy="519214"/>
            </a:xfrm>
            <a:prstGeom prst="line">
              <a:avLst/>
            </a:prstGeom>
            <a:ln w="28575"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îślídè"/>
            <p:cNvSpPr txBox="1"/>
            <p:nvPr/>
          </p:nvSpPr>
          <p:spPr bwMode="auto">
            <a:xfrm>
              <a:off x="6313577" y="3720795"/>
              <a:ext cx="3610267" cy="35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b="1" dirty="0"/>
                <a:t>μ</a:t>
              </a:r>
              <a:r>
                <a:rPr lang="zh-CN" altLang="en-US" b="1" dirty="0"/>
                <a:t>子能谱与</a:t>
              </a:r>
              <a:r>
                <a:rPr lang="en-US" altLang="zh-CN" b="1" dirty="0"/>
                <a:t>n</a:t>
              </a:r>
              <a:r>
                <a:rPr lang="zh-CN" altLang="en-US" b="1" dirty="0"/>
                <a:t>值模拟</a:t>
              </a:r>
              <a:endParaRPr lang="en-US" altLang="zh-CN" b="1" dirty="0"/>
            </a:p>
          </p:txBody>
        </p:sp>
        <p:sp>
          <p:nvSpPr>
            <p:cNvPr id="24" name="íṣḷíḓê"/>
            <p:cNvSpPr txBox="1"/>
            <p:nvPr/>
          </p:nvSpPr>
          <p:spPr>
            <a:xfrm>
              <a:off x="5610256" y="4623183"/>
              <a:ext cx="514885" cy="461665"/>
            </a:xfrm>
            <a:prstGeom prst="rect">
              <a:avLst/>
            </a:prstGeom>
            <a:noFill/>
          </p:spPr>
          <p:txBody>
            <a:bodyPr wrap="none" anchor="ctr">
              <a:noAutofit/>
            </a:bodyPr>
            <a:lstStyle/>
            <a:p>
              <a:pPr algn="ctr"/>
              <a:r>
                <a:rPr lang="en-US" altLang="zh-CN" sz="2800" dirty="0">
                  <a:solidFill>
                    <a:schemeClr val="accent5">
                      <a:lumMod val="100000"/>
                    </a:schemeClr>
                  </a:solidFill>
                  <a:latin typeface="Impact" panose="020B0806030902050204" pitchFamily="34" charset="0"/>
                </a:rPr>
                <a:t>05</a:t>
              </a:r>
            </a:p>
          </p:txBody>
        </p:sp>
        <p:cxnSp>
          <p:nvCxnSpPr>
            <p:cNvPr id="25" name="直接连接符 24"/>
            <p:cNvCxnSpPr/>
            <p:nvPr/>
          </p:nvCxnSpPr>
          <p:spPr>
            <a:xfrm>
              <a:off x="6232767" y="4594408"/>
              <a:ext cx="0" cy="519214"/>
            </a:xfrm>
            <a:prstGeom prst="line">
              <a:avLst/>
            </a:prstGeom>
            <a:ln w="28575"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ïṥ1ïďé"/>
            <p:cNvSpPr txBox="1"/>
            <p:nvPr/>
          </p:nvSpPr>
          <p:spPr bwMode="auto">
            <a:xfrm>
              <a:off x="6319188" y="4520521"/>
              <a:ext cx="3610267" cy="35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dirty="0"/>
                <a:t>总结</a:t>
              </a:r>
              <a:endParaRPr lang="en-US" altLang="zh-CN" b="1" dirty="0"/>
            </a:p>
          </p:txBody>
        </p:sp>
        <p:sp>
          <p:nvSpPr>
            <p:cNvPr id="32" name="ïṧḷîḋé"/>
            <p:cNvSpPr txBox="1"/>
            <p:nvPr/>
          </p:nvSpPr>
          <p:spPr bwMode="auto">
            <a:xfrm>
              <a:off x="1349230" y="2224005"/>
              <a:ext cx="1139207" cy="65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4000" b="1" dirty="0">
                  <a:solidFill>
                    <a:schemeClr val="tx2"/>
                  </a:solidFill>
                </a:rPr>
                <a:t>content</a:t>
              </a:r>
            </a:p>
          </p:txBody>
        </p:sp>
      </p:grpSp>
      <p:pic>
        <p:nvPicPr>
          <p:cNvPr id="3" name="图片 2" descr="中科大"/>
          <p:cNvPicPr>
            <a:picLocks noChangeAspect="1"/>
          </p:cNvPicPr>
          <p:nvPr/>
        </p:nvPicPr>
        <p:blipFill>
          <a:blip r:embed="rId3"/>
          <a:stretch>
            <a:fillRect/>
          </a:stretch>
        </p:blipFill>
        <p:spPr>
          <a:xfrm>
            <a:off x="10803255" y="155575"/>
            <a:ext cx="717550" cy="717550"/>
          </a:xfrm>
          <a:prstGeom prst="rect">
            <a:avLst/>
          </a:prstGeom>
        </p:spPr>
      </p:pic>
      <p:sp>
        <p:nvSpPr>
          <p:cNvPr id="2" name="矩形 1">
            <a:extLst>
              <a:ext uri="{FF2B5EF4-FFF2-40B4-BE49-F238E27FC236}">
                <a16:creationId xmlns:a16="http://schemas.microsoft.com/office/drawing/2014/main" id="{1B7FAA42-E720-4EE2-B114-A3869CCA4B8A}"/>
              </a:ext>
            </a:extLst>
          </p:cNvPr>
          <p:cNvSpPr/>
          <p:nvPr/>
        </p:nvSpPr>
        <p:spPr>
          <a:xfrm>
            <a:off x="6471606" y="2263415"/>
            <a:ext cx="1569660" cy="369332"/>
          </a:xfrm>
          <a:prstGeom prst="rect">
            <a:avLst/>
          </a:prstGeom>
        </p:spPr>
        <p:txBody>
          <a:bodyPr wrap="none">
            <a:spAutoFit/>
          </a:bodyPr>
          <a:lstStyle/>
          <a:p>
            <a:pPr>
              <a:spcBef>
                <a:spcPct val="0"/>
              </a:spcBef>
            </a:pPr>
            <a:r>
              <a:rPr lang="zh-CN" altLang="en-US" b="1" dirty="0"/>
              <a:t>宇宙线望远镜</a:t>
            </a:r>
            <a:endParaRPr lang="en-US" altLang="zh-CN" b="1" dirty="0"/>
          </a:p>
        </p:txBody>
      </p:sp>
      <p:sp>
        <p:nvSpPr>
          <p:cNvPr id="4" name="矩形 3">
            <a:extLst>
              <a:ext uri="{FF2B5EF4-FFF2-40B4-BE49-F238E27FC236}">
                <a16:creationId xmlns:a16="http://schemas.microsoft.com/office/drawing/2014/main" id="{29205362-7186-44D2-85EE-B41F44A087D6}"/>
              </a:ext>
            </a:extLst>
          </p:cNvPr>
          <p:cNvSpPr/>
          <p:nvPr/>
        </p:nvSpPr>
        <p:spPr>
          <a:xfrm>
            <a:off x="6516858" y="3032610"/>
            <a:ext cx="1800493" cy="369332"/>
          </a:xfrm>
          <a:prstGeom prst="rect">
            <a:avLst/>
          </a:prstGeom>
        </p:spPr>
        <p:txBody>
          <a:bodyPr wrap="none">
            <a:spAutoFit/>
          </a:bodyPr>
          <a:lstStyle/>
          <a:p>
            <a:pPr>
              <a:spcBef>
                <a:spcPct val="0"/>
              </a:spcBef>
            </a:pPr>
            <a:r>
              <a:rPr lang="zh-CN" altLang="en-US" b="1" dirty="0">
                <a:latin typeface="Times New Roman" panose="02020603050405020304" pitchFamily="18" charset="0"/>
                <a:cs typeface="Times New Roman" panose="02020603050405020304" pitchFamily="18" charset="0"/>
              </a:rPr>
              <a:t>实验数据与分析</a:t>
            </a:r>
            <a:endParaRPr lang="en-US" altLang="zh-CN"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p:txBody>
          <a:bodyPr>
            <a:normAutofit/>
          </a:bodyPr>
          <a:lstStyle/>
          <a:p>
            <a:pPr>
              <a:lnSpc>
                <a:spcPct val="100000"/>
              </a:lnSpc>
            </a:pPr>
            <a:r>
              <a:rPr lang="zh-CN" altLang="en-US" dirty="0"/>
              <a:t>大气</a:t>
            </a:r>
            <a:r>
              <a:rPr lang="en-US" altLang="zh-CN" dirty="0"/>
              <a:t>μ</a:t>
            </a:r>
            <a:r>
              <a:rPr lang="zh-CN" altLang="en-US" dirty="0"/>
              <a:t>介子</a:t>
            </a:r>
            <a:endParaRPr lang="en-US" altLang="zh-CN" dirty="0"/>
          </a:p>
        </p:txBody>
      </p:sp>
      <p:sp>
        <p:nvSpPr>
          <p:cNvPr id="8" name="文本框 7"/>
          <p:cNvSpPr txBox="1"/>
          <p:nvPr/>
        </p:nvSpPr>
        <p:spPr>
          <a:xfrm>
            <a:off x="4096053" y="3948029"/>
            <a:ext cx="1023516" cy="889909"/>
          </a:xfrm>
          <a:prstGeom prst="rect">
            <a:avLst/>
          </a:prstGeom>
          <a:noFill/>
          <a:ln w="117475">
            <a:noFill/>
          </a:ln>
        </p:spPr>
        <p:txBody>
          <a:bodyPr wrap="none" rtlCol="0">
            <a:prstTxWarp prst="textPlain">
              <a:avLst/>
            </a:prstTxWarp>
            <a:spAutoFit/>
          </a:bodyPr>
          <a:lstStyle/>
          <a:p>
            <a:r>
              <a:rPr lang="en-US" altLang="zh-CN" spc="100" dirty="0">
                <a:solidFill>
                  <a:schemeClr val="bg1"/>
                </a:solidFill>
                <a:latin typeface="Impact" panose="020B0806030902050204" pitchFamily="34" charset="0"/>
                <a:cs typeface="Arial" panose="020B0604020202020204" pitchFamily="34" charset="0"/>
              </a:rPr>
              <a:t>/01</a:t>
            </a:r>
            <a:endParaRPr lang="zh-CN" altLang="en-US" spc="100" dirty="0">
              <a:solidFill>
                <a:schemeClr val="bg1"/>
              </a:solidFill>
              <a:latin typeface="Impact" panose="020B0806030902050204" pitchFamily="34" charset="0"/>
              <a:cs typeface="Arial" panose="020B0604020202020204" pitchFamily="34" charset="0"/>
            </a:endParaRPr>
          </a:p>
        </p:txBody>
      </p:sp>
      <p:pic>
        <p:nvPicPr>
          <p:cNvPr id="3" name="图片 2" descr="中科大"/>
          <p:cNvPicPr>
            <a:picLocks noChangeAspect="1"/>
          </p:cNvPicPr>
          <p:nvPr/>
        </p:nvPicPr>
        <p:blipFill>
          <a:blip r:embed="rId3"/>
          <a:stretch>
            <a:fillRect/>
          </a:stretch>
        </p:blipFill>
        <p:spPr>
          <a:xfrm>
            <a:off x="10803255" y="155575"/>
            <a:ext cx="717550" cy="7175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大气</a:t>
            </a:r>
            <a:r>
              <a:rPr lang="en-US" altLang="zh-CN" dirty="0"/>
              <a:t>μ</a:t>
            </a:r>
            <a:r>
              <a:rPr lang="zh-CN" altLang="en-US" dirty="0"/>
              <a:t>介子</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5</a:t>
            </a:fld>
            <a:endParaRPr lang="zh-CN" altLang="en-US"/>
          </a:p>
        </p:txBody>
      </p:sp>
      <p:pic>
        <p:nvPicPr>
          <p:cNvPr id="5" name="图片 4" descr="中科大"/>
          <p:cNvPicPr>
            <a:picLocks noChangeAspect="1"/>
          </p:cNvPicPr>
          <p:nvPr/>
        </p:nvPicPr>
        <p:blipFill>
          <a:blip r:embed="rId2"/>
          <a:stretch>
            <a:fillRect/>
          </a:stretch>
        </p:blipFill>
        <p:spPr>
          <a:xfrm>
            <a:off x="10803255" y="155575"/>
            <a:ext cx="717550" cy="717550"/>
          </a:xfrm>
          <a:prstGeom prst="rect">
            <a:avLst/>
          </a:prstGeom>
        </p:spPr>
      </p:pic>
      <p:sp>
        <p:nvSpPr>
          <p:cNvPr id="6" name="文本框 5">
            <a:extLst>
              <a:ext uri="{FF2B5EF4-FFF2-40B4-BE49-F238E27FC236}">
                <a16:creationId xmlns:a16="http://schemas.microsoft.com/office/drawing/2014/main" id="{69C95D5D-51D3-48D8-9202-80F7CA1F5B28}"/>
              </a:ext>
            </a:extLst>
          </p:cNvPr>
          <p:cNvSpPr txBox="1"/>
          <p:nvPr/>
        </p:nvSpPr>
        <p:spPr>
          <a:xfrm>
            <a:off x="533566" y="4046992"/>
            <a:ext cx="10986921"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μ</a:t>
            </a:r>
            <a:r>
              <a:rPr lang="zh-CN" altLang="en-US" b="1" dirty="0">
                <a:latin typeface="Times New Roman" panose="02020603050405020304" pitchFamily="18" charset="0"/>
                <a:cs typeface="Times New Roman" panose="02020603050405020304" pitchFamily="18" charset="0"/>
              </a:rPr>
              <a:t>子的传播</a:t>
            </a:r>
            <a:r>
              <a:rPr lang="zh-CN" altLang="en-US" dirty="0">
                <a:latin typeface="Times New Roman" panose="02020603050405020304" pitchFamily="18" charset="0"/>
                <a:cs typeface="Times New Roman" panose="02020603050405020304" pitchFamily="18" charset="0"/>
              </a:rPr>
              <a:t>：在大气高空产生，在不考虑狭义相对论时，无法抵达地面，考虑狭义相对论可抵达地表</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98940544-A2C5-4889-8049-667F9C8C0266}"/>
                  </a:ext>
                </a:extLst>
              </p:cNvPr>
              <p:cNvSpPr txBox="1"/>
              <p:nvPr/>
            </p:nvSpPr>
            <p:spPr>
              <a:xfrm>
                <a:off x="3223668" y="2569583"/>
                <a:ext cx="4804611" cy="9908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𝐶𝑅</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𝐴𝑖𝑟</m:t>
                          </m:r>
                        </m:sub>
                      </m:sSub>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𝜋</m:t>
                          </m:r>
                        </m:e>
                        <m:sup>
                          <m:r>
                            <a:rPr lang="en-US" altLang="zh-CN" b="0" i="1" smtClean="0">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 </m:t>
                      </m:r>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𝜋</m:t>
                          </m:r>
                        </m:e>
                        <m:sup>
                          <m:r>
                            <a:rPr lang="en-US" altLang="zh-CN" b="0" i="1" smtClean="0">
                              <a:latin typeface="Cambria Math" panose="02040503050406030204" pitchFamily="18" charset="0"/>
                              <a:ea typeface="Cambria Math" panose="02040503050406030204" pitchFamily="18" charset="0"/>
                            </a:rPr>
                            <m:t>0</m:t>
                          </m:r>
                        </m:sup>
                      </m:sSup>
                      <m:r>
                        <a:rPr lang="en-US" altLang="zh-CN" b="0" i="1" smtClean="0">
                          <a:latin typeface="Cambria Math" panose="02040503050406030204" pitchFamily="18" charset="0"/>
                          <a:ea typeface="Cambria Math" panose="02040503050406030204" pitchFamily="18" charset="0"/>
                        </a:rPr>
                        <m:t>, </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𝑘</m:t>
                          </m:r>
                        </m:e>
                        <m:sup>
                          <m:r>
                            <a:rPr lang="en-US" altLang="zh-CN" b="0" i="1" smtClean="0">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𝑜𝑡h𝑒𝑟</m:t>
                      </m:r>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h𝑎𝑑𝑟𝑜𝑛𝑠</m:t>
                      </m:r>
                    </m:oMath>
                  </m:oMathPara>
                </a14:m>
                <a:endParaRPr lang="en-US" altLang="zh-CN" dirty="0"/>
              </a:p>
              <a:p>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𝑘</m:t>
                          </m:r>
                        </m:e>
                        <m:sup>
                          <m:r>
                            <a:rPr lang="en-US" altLang="zh-CN" i="1">
                              <a:latin typeface="Cambria Math" panose="02040503050406030204" pitchFamily="18" charset="0"/>
                              <a:ea typeface="Cambria Math" panose="02040503050406030204" pitchFamily="18" charset="0"/>
                            </a:rPr>
                            <m:t>±</m:t>
                          </m:r>
                        </m:sup>
                      </m:sSup>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zh-CN" altLang="en-US" i="1" smtClean="0">
                              <a:latin typeface="Cambria Math" panose="02040503050406030204" pitchFamily="18" charset="0"/>
                              <a:ea typeface="Cambria Math" panose="02040503050406030204" pitchFamily="18" charset="0"/>
                            </a:rPr>
                            <m:t>𝜇</m:t>
                          </m:r>
                        </m:e>
                        <m:sup>
                          <m:r>
                            <a:rPr lang="en-US" altLang="zh-CN" i="1" smtClean="0">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 </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𝑣</m:t>
                          </m:r>
                        </m:e>
                        <m:sub>
                          <m:r>
                            <a:rPr lang="zh-CN" altLang="en-US" b="0" i="1" smtClean="0">
                              <a:latin typeface="Cambria Math" panose="02040503050406030204" pitchFamily="18" charset="0"/>
                              <a:ea typeface="Cambria Math" panose="02040503050406030204" pitchFamily="18" charset="0"/>
                            </a:rPr>
                            <m:t>𝜇</m:t>
                          </m:r>
                        </m:sub>
                      </m:sSub>
                      <m:r>
                        <a:rPr lang="en-US" altLang="zh-CN" b="0" i="1" smtClean="0">
                          <a:latin typeface="Cambria Math" panose="02040503050406030204" pitchFamily="18" charset="0"/>
                          <a:ea typeface="Cambria Math" panose="02040503050406030204" pitchFamily="18" charset="0"/>
                        </a:rPr>
                        <m:t>(</m:t>
                      </m:r>
                      <m:acc>
                        <m:accPr>
                          <m:chr m:val="̅"/>
                          <m:ctrlPr>
                            <a:rPr lang="en-US" altLang="zh-CN" b="0" i="1" smtClean="0">
                              <a:latin typeface="Cambria Math" panose="02040503050406030204" pitchFamily="18" charset="0"/>
                              <a:ea typeface="Cambria Math" panose="02040503050406030204" pitchFamily="18" charset="0"/>
                            </a:rPr>
                          </m:ctrlPr>
                        </m:accPr>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𝑣</m:t>
                              </m:r>
                            </m:e>
                            <m:sub>
                              <m:r>
                                <a:rPr lang="zh-CN" altLang="en-US" b="0" i="1" smtClean="0">
                                  <a:latin typeface="Cambria Math" panose="02040503050406030204" pitchFamily="18" charset="0"/>
                                  <a:ea typeface="Cambria Math" panose="02040503050406030204" pitchFamily="18" charset="0"/>
                                </a:rPr>
                                <m:t>𝜇</m:t>
                              </m:r>
                            </m:sub>
                          </m:sSub>
                        </m:e>
                      </m:acc>
                      <m:r>
                        <a:rPr lang="en-US" altLang="zh-CN" b="0" i="1" smtClean="0">
                          <a:latin typeface="Cambria Math" panose="02040503050406030204" pitchFamily="18" charset="0"/>
                          <a:ea typeface="Cambria Math" panose="02040503050406030204" pitchFamily="18" charset="0"/>
                        </a:rPr>
                        <m:t>)</m:t>
                      </m:r>
                    </m:oMath>
                  </m:oMathPara>
                </a14:m>
                <a:endParaRPr lang="en-US" altLang="zh-CN" dirty="0"/>
              </a:p>
              <a:p>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ea typeface="Cambria Math" panose="02040503050406030204" pitchFamily="18" charset="0"/>
                            </a:rPr>
                          </m:ctrlPr>
                        </m:sSupPr>
                        <m:e>
                          <m:r>
                            <a:rPr lang="zh-CN" altLang="en-US" i="1" smtClean="0">
                              <a:latin typeface="Cambria Math" panose="02040503050406030204" pitchFamily="18" charset="0"/>
                              <a:ea typeface="Cambria Math" panose="02040503050406030204" pitchFamily="18" charset="0"/>
                            </a:rPr>
                            <m:t>𝜋</m:t>
                          </m:r>
                        </m:e>
                        <m:sup>
                          <m:r>
                            <a:rPr lang="en-US" altLang="zh-CN" i="1">
                              <a:latin typeface="Cambria Math" panose="02040503050406030204" pitchFamily="18" charset="0"/>
                              <a:ea typeface="Cambria Math" panose="02040503050406030204" pitchFamily="18" charset="0"/>
                            </a:rPr>
                            <m:t>±</m:t>
                          </m:r>
                        </m:sup>
                      </m:sSup>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𝜇</m:t>
                          </m:r>
                        </m:e>
                        <m:sup>
                          <m:r>
                            <a:rPr lang="en-US" altLang="zh-CN" i="1">
                              <a:latin typeface="Cambria Math" panose="02040503050406030204" pitchFamily="18" charset="0"/>
                              <a:ea typeface="Cambria Math" panose="02040503050406030204" pitchFamily="18" charset="0"/>
                            </a:rPr>
                            <m:t>±</m:t>
                          </m:r>
                        </m:sup>
                      </m:sSup>
                      <m:r>
                        <a:rPr lang="en-US" altLang="zh-CN" i="1">
                          <a:latin typeface="Cambria Math" panose="02040503050406030204" pitchFamily="18" charset="0"/>
                          <a:ea typeface="Cambria Math" panose="02040503050406030204" pitchFamily="18" charset="0"/>
                        </a:rPr>
                        <m:t>+ </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𝑣</m:t>
                          </m:r>
                        </m:e>
                        <m:sub>
                          <m:r>
                            <a:rPr lang="zh-CN" altLang="en-US" i="1">
                              <a:latin typeface="Cambria Math" panose="02040503050406030204" pitchFamily="18" charset="0"/>
                              <a:ea typeface="Cambria Math" panose="02040503050406030204" pitchFamily="18" charset="0"/>
                            </a:rPr>
                            <m:t>𝜇</m:t>
                          </m:r>
                        </m:sub>
                      </m:sSub>
                      <m:r>
                        <a:rPr lang="en-US" altLang="zh-CN" i="1">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𝑣</m:t>
                              </m:r>
                            </m:e>
                            <m:sub>
                              <m:r>
                                <a:rPr lang="zh-CN" altLang="en-US" i="1">
                                  <a:latin typeface="Cambria Math" panose="02040503050406030204" pitchFamily="18" charset="0"/>
                                  <a:ea typeface="Cambria Math" panose="02040503050406030204" pitchFamily="18" charset="0"/>
                                </a:rPr>
                                <m:t>𝜇</m:t>
                              </m:r>
                            </m:sub>
                          </m:sSub>
                        </m:e>
                      </m:acc>
                      <m:r>
                        <a:rPr lang="en-US" altLang="zh-CN" i="1">
                          <a:latin typeface="Cambria Math" panose="02040503050406030204" pitchFamily="18" charset="0"/>
                          <a:ea typeface="Cambria Math" panose="02040503050406030204" pitchFamily="18" charset="0"/>
                        </a:rPr>
                        <m:t>)</m:t>
                      </m:r>
                    </m:oMath>
                  </m:oMathPara>
                </a14:m>
                <a:endParaRPr lang="zh-CN" altLang="en-US" dirty="0"/>
              </a:p>
            </p:txBody>
          </p:sp>
        </mc:Choice>
        <mc:Fallback xmlns="">
          <p:sp>
            <p:nvSpPr>
              <p:cNvPr id="7" name="文本框 6">
                <a:extLst>
                  <a:ext uri="{FF2B5EF4-FFF2-40B4-BE49-F238E27FC236}">
                    <a16:creationId xmlns:a16="http://schemas.microsoft.com/office/drawing/2014/main" id="{98940544-A2C5-4889-8049-667F9C8C0266}"/>
                  </a:ext>
                </a:extLst>
              </p:cNvPr>
              <p:cNvSpPr txBox="1">
                <a:spLocks noRot="1" noChangeAspect="1" noMove="1" noResize="1" noEditPoints="1" noAdjustHandles="1" noChangeArrowheads="1" noChangeShapeType="1" noTextEdit="1"/>
              </p:cNvSpPr>
              <p:nvPr/>
            </p:nvSpPr>
            <p:spPr>
              <a:xfrm>
                <a:off x="3223668" y="2569583"/>
                <a:ext cx="4804611" cy="990849"/>
              </a:xfrm>
              <a:prstGeom prst="rect">
                <a:avLst/>
              </a:prstGeom>
              <a:blipFill>
                <a:blip r:embed="rId3"/>
                <a:stretch>
                  <a:fillRect b="-24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2ED516BD-72ED-45C1-9A7B-8A51AC9509ED}"/>
                  </a:ext>
                </a:extLst>
              </p:cNvPr>
              <p:cNvSpPr txBox="1"/>
              <p:nvPr/>
            </p:nvSpPr>
            <p:spPr>
              <a:xfrm>
                <a:off x="593558" y="1339516"/>
                <a:ext cx="10850562" cy="1102161"/>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μ</a:t>
                </a:r>
                <a:r>
                  <a:rPr lang="zh-CN" altLang="en-US" b="1" dirty="0">
                    <a:latin typeface="Times New Roman" panose="02020603050405020304" pitchFamily="18" charset="0"/>
                    <a:cs typeface="Times New Roman" panose="02020603050405020304" pitchFamily="18" charset="0"/>
                  </a:rPr>
                  <a:t>子的产生</a:t>
                </a:r>
                <a:r>
                  <a:rPr lang="zh-CN" altLang="en-US" dirty="0">
                    <a:latin typeface="Times New Roman" panose="02020603050405020304" pitchFamily="18" charset="0"/>
                    <a:cs typeface="Times New Roman" panose="02020603050405020304" pitchFamily="18" charset="0"/>
                  </a:rPr>
                  <a:t>：大气</a:t>
                </a:r>
                <a:r>
                  <a:rPr lang="en-US" altLang="zh-CN" dirty="0">
                    <a:latin typeface="Times New Roman" panose="02020603050405020304" pitchFamily="18" charset="0"/>
                    <a:cs typeface="Times New Roman" panose="02020603050405020304" pitchFamily="18" charset="0"/>
                  </a:rPr>
                  <a:t>μ</a:t>
                </a:r>
                <a:r>
                  <a:rPr lang="zh-CN" altLang="en-US" dirty="0">
                    <a:latin typeface="Times New Roman" panose="02020603050405020304" pitchFamily="18" charset="0"/>
                    <a:cs typeface="Times New Roman" panose="02020603050405020304" pitchFamily="18" charset="0"/>
                  </a:rPr>
                  <a:t>介子通常是由原初宇宙线（质子、</a:t>
                </a:r>
                <a:r>
                  <a:rPr lang="en-US" altLang="zh-CN" dirty="0">
                    <a:latin typeface="Times New Roman" panose="02020603050405020304" pitchFamily="18" charset="0"/>
                    <a:cs typeface="Times New Roman" panose="02020603050405020304" pitchFamily="18" charset="0"/>
                  </a:rPr>
                  <a:t>α </a:t>
                </a:r>
                <a:r>
                  <a:rPr lang="en-US" altLang="zh-CN" dirty="0" err="1">
                    <a:latin typeface="Times New Roman" panose="02020603050405020304" pitchFamily="18" charset="0"/>
                    <a:cs typeface="Times New Roman" panose="02020603050405020304" pitchFamily="18" charset="0"/>
                  </a:rPr>
                  <a:t>etc</a:t>
                </a:r>
                <a:r>
                  <a:rPr lang="zh-CN" altLang="en-US" dirty="0">
                    <a:latin typeface="Times New Roman" panose="02020603050405020304" pitchFamily="18" charset="0"/>
                    <a:cs typeface="Times New Roman" panose="02020603050405020304" pitchFamily="18" charset="0"/>
                  </a:rPr>
                  <a:t>）与大气作用产生的</a:t>
                </a:r>
                <a:r>
                  <a:rPr lang="en-US" altLang="zh-CN" dirty="0">
                    <a:latin typeface="Times New Roman" panose="02020603050405020304" pitchFamily="18" charset="0"/>
                    <a:cs typeface="Times New Roman" panose="02020603050405020304" pitchFamily="18" charset="0"/>
                  </a:rPr>
                  <a:t>extensive air shower</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EAS</a:t>
                </a:r>
                <a:r>
                  <a:rPr lang="zh-CN" altLang="en-US" dirty="0">
                    <a:latin typeface="Times New Roman" panose="02020603050405020304" pitchFamily="18" charset="0"/>
                    <a:cs typeface="Times New Roman" panose="02020603050405020304" pitchFamily="18" charset="0"/>
                  </a:rPr>
                  <a:t>）的组成部分。</a:t>
                </a:r>
                <a:r>
                  <a:rPr lang="zh-CN" altLang="en-US" dirty="0"/>
                  <a:t> </a:t>
                </a:r>
                <a:r>
                  <a:rPr lang="en-US" altLang="zh-CN" dirty="0"/>
                  <a:t>Pion</a:t>
                </a:r>
                <a:r>
                  <a:rPr lang="zh-CN" altLang="en-US" dirty="0"/>
                  <a:t>和</a:t>
                </a:r>
                <a:r>
                  <a:rPr lang="en-US" altLang="zh-CN" dirty="0"/>
                  <a:t>Kaon</a:t>
                </a:r>
                <a:r>
                  <a:rPr lang="zh-CN" altLang="en-US" dirty="0"/>
                  <a:t>介子都在大气中相互作用和衰变。衰变或相互作用的普遍性取决于介子的</a:t>
                </a:r>
                <a:r>
                  <a:rPr lang="en-US" altLang="zh-CN" dirty="0"/>
                  <a:t>E</a:t>
                </a:r>
                <a:r>
                  <a:rPr lang="zh-CN" altLang="en-US" dirty="0"/>
                  <a:t>值和 </a:t>
                </a:r>
                <a14:m>
                  <m:oMath xmlns:m="http://schemas.openxmlformats.org/officeDocument/2006/math">
                    <m:r>
                      <a:rPr lang="zh-CN" altLang="en-US" i="1" smtClean="0">
                        <a:latin typeface="Cambria Math" panose="02040503050406030204" pitchFamily="18" charset="0"/>
                      </a:rPr>
                      <m:t>∈</m:t>
                    </m:r>
                    <m:r>
                      <a:rPr lang="en-US" altLang="zh-CN" i="1" smtClean="0">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ea typeface="Cambria Math" panose="02040503050406030204" pitchFamily="18" charset="0"/>
                          </a:rPr>
                        </m:ctrlPr>
                      </m:fPr>
                      <m:num>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h</m:t>
                            </m:r>
                          </m:e>
                          <m:sub>
                            <m:r>
                              <a:rPr lang="en-US" altLang="zh-CN" b="0" i="1" smtClean="0">
                                <a:latin typeface="Cambria Math" panose="02040503050406030204" pitchFamily="18" charset="0"/>
                                <a:ea typeface="Cambria Math" panose="02040503050406030204" pitchFamily="18" charset="0"/>
                              </a:rPr>
                              <m:t>0</m:t>
                            </m:r>
                          </m:sub>
                        </m:sSub>
                        <m:r>
                          <a:rPr lang="en-US" altLang="zh-CN" b="0" i="1" smtClean="0">
                            <a:latin typeface="Cambria Math" panose="02040503050406030204" pitchFamily="18" charset="0"/>
                            <a:ea typeface="Cambria Math" panose="02040503050406030204" pitchFamily="18" charset="0"/>
                          </a:rPr>
                          <m:t>𝑚</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𝑐</m:t>
                            </m:r>
                          </m:e>
                          <m:sup>
                            <m:r>
                              <a:rPr lang="en-US" altLang="zh-CN" b="0" i="1" smtClean="0">
                                <a:latin typeface="Cambria Math" panose="02040503050406030204" pitchFamily="18" charset="0"/>
                                <a:ea typeface="Cambria Math" panose="02040503050406030204" pitchFamily="18" charset="0"/>
                              </a:rPr>
                              <m:t>2</m:t>
                            </m:r>
                          </m:sup>
                        </m:sSup>
                      </m:num>
                      <m:den>
                        <m:r>
                          <a:rPr lang="en-US" altLang="zh-CN" b="0" i="1" smtClean="0">
                            <a:latin typeface="Cambria Math" panose="02040503050406030204" pitchFamily="18" charset="0"/>
                            <a:ea typeface="Cambria Math" panose="02040503050406030204" pitchFamily="18" charset="0"/>
                          </a:rPr>
                          <m:t>𝑐</m:t>
                        </m:r>
                        <m:r>
                          <a:rPr lang="zh-CN" altLang="en-US" b="0" i="1" smtClean="0">
                            <a:latin typeface="Cambria Math" panose="02040503050406030204" pitchFamily="18" charset="0"/>
                            <a:ea typeface="Cambria Math" panose="02040503050406030204" pitchFamily="18" charset="0"/>
                          </a:rPr>
                          <m:t>𝜏</m:t>
                        </m:r>
                      </m:den>
                    </m:f>
                  </m:oMath>
                </a14:m>
                <a:r>
                  <a:rPr lang="zh-CN" altLang="en-US" dirty="0">
                    <a:latin typeface="Times New Roman" panose="02020603050405020304" pitchFamily="18" charset="0"/>
                    <a:cs typeface="Times New Roman" panose="02020603050405020304" pitchFamily="18" charset="0"/>
                  </a:rPr>
                  <a:t>哪个更大。</a:t>
                </a:r>
              </a:p>
            </p:txBody>
          </p:sp>
        </mc:Choice>
        <mc:Fallback xmlns="">
          <p:sp>
            <p:nvSpPr>
              <p:cNvPr id="8" name="文本框 7">
                <a:extLst>
                  <a:ext uri="{FF2B5EF4-FFF2-40B4-BE49-F238E27FC236}">
                    <a16:creationId xmlns:a16="http://schemas.microsoft.com/office/drawing/2014/main" id="{2ED516BD-72ED-45C1-9A7B-8A51AC9509ED}"/>
                  </a:ext>
                </a:extLst>
              </p:cNvPr>
              <p:cNvSpPr txBox="1">
                <a:spLocks noRot="1" noChangeAspect="1" noMove="1" noResize="1" noEditPoints="1" noAdjustHandles="1" noChangeArrowheads="1" noChangeShapeType="1" noTextEdit="1"/>
              </p:cNvSpPr>
              <p:nvPr/>
            </p:nvSpPr>
            <p:spPr>
              <a:xfrm>
                <a:off x="593558" y="1339516"/>
                <a:ext cx="10850562" cy="1102161"/>
              </a:xfrm>
              <a:prstGeom prst="rect">
                <a:avLst/>
              </a:prstGeom>
              <a:blipFill>
                <a:blip r:embed="rId4"/>
                <a:stretch>
                  <a:fillRect l="-449" t="-33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683B72D5-F293-4EA7-B6BD-3D9FEFE2462B}"/>
                  </a:ext>
                </a:extLst>
              </p:cNvPr>
              <p:cNvSpPr txBox="1"/>
              <p:nvPr/>
            </p:nvSpPr>
            <p:spPr>
              <a:xfrm>
                <a:off x="3497178" y="4992532"/>
                <a:ext cx="4868779" cy="671722"/>
              </a:xfrm>
              <a:prstGeom prst="rect">
                <a:avLst/>
              </a:prstGeom>
              <a:noFill/>
            </p:spPr>
            <p:txBody>
              <a:bodyPr wrap="square" rtlCol="0">
                <a:spAutoFit/>
              </a:bodyPr>
              <a:lstStyle/>
              <a:p>
                <a:r>
                  <a:rPr lang="zh-CN" altLang="en-US" dirty="0">
                    <a:latin typeface="Times New Roman" panose="02020603050405020304" pitchFamily="18" charset="0"/>
                    <a:cs typeface="Times New Roman" panose="02020603050405020304" pitchFamily="18" charset="0"/>
                  </a:rPr>
                  <a:t>例如，</a:t>
                </a:r>
                <a14:m>
                  <m:oMath xmlns:m="http://schemas.openxmlformats.org/officeDocument/2006/math">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E</m:t>
                        </m:r>
                      </m:e>
                      <m:sub>
                        <m:r>
                          <a:rPr lang="zh-CN" altLang="en-US" i="1">
                            <a:latin typeface="Cambria Math" panose="02040503050406030204" pitchFamily="18" charset="0"/>
                          </a:rPr>
                          <m:t>𝜇</m:t>
                        </m:r>
                      </m:sub>
                    </m:sSub>
                    <m:r>
                      <a:rPr lang="en-US" altLang="zh-CN" i="1">
                        <a:latin typeface="Cambria Math" panose="02040503050406030204" pitchFamily="18" charset="0"/>
                      </a:rPr>
                      <m:t>=</m:t>
                    </m:r>
                  </m:oMath>
                </a14:m>
                <a:r>
                  <a:rPr lang="en-US" altLang="zh-CN" dirty="0">
                    <a:latin typeface="Times New Roman" panose="02020603050405020304" pitchFamily="18" charset="0"/>
                    <a:cs typeface="Times New Roman" panose="02020603050405020304" pitchFamily="18" charset="0"/>
                  </a:rPr>
                  <a:t>1GeV</a:t>
                </a:r>
                <a:r>
                  <a:rPr lang="zh-CN" altLang="en-US" dirty="0">
                    <a:latin typeface="Times New Roman" panose="02020603050405020304" pitchFamily="18" charset="0"/>
                    <a:cs typeface="Times New Roman" panose="02020603050405020304" pitchFamily="18" charset="0"/>
                  </a:rPr>
                  <a:t>，</a:t>
                </a:r>
                <a14:m>
                  <m:oMath xmlns:m="http://schemas.openxmlformats.org/officeDocument/2006/math">
                    <m:r>
                      <a:rPr lang="zh-CN" altLang="en-US" i="1">
                        <a:latin typeface="Cambria Math" panose="02040503050406030204" pitchFamily="18" charset="0"/>
                      </a:rPr>
                      <m:t>𝛾</m:t>
                    </m:r>
                    <m:r>
                      <a:rPr lang="en-US" altLang="zh-CN" i="1">
                        <a:latin typeface="Cambria Math" panose="02040503050406030204" pitchFamily="18" charset="0"/>
                        <a:ea typeface="Cambria Math" panose="02040503050406030204" pitchFamily="18" charset="0"/>
                      </a:rPr>
                      <m:t>≈9</m:t>
                    </m:r>
                  </m:oMath>
                </a14:m>
                <a:r>
                  <a:rPr lang="en-US" altLang="zh-CN" dirty="0">
                    <a:latin typeface="Times New Roman" panose="02020603050405020304" pitchFamily="18" charset="0"/>
                    <a:cs typeface="Times New Roman" panose="02020603050405020304" pitchFamily="18" charset="0"/>
                  </a:rPr>
                  <a:t>.5</a:t>
                </a:r>
                <a:r>
                  <a:rPr lang="zh-CN" altLang="en-US" dirty="0">
                    <a:latin typeface="Times New Roman" panose="02020603050405020304" pitchFamily="18" charset="0"/>
                    <a:cs typeface="Times New Roman" panose="02020603050405020304" pitchFamily="18" charset="0"/>
                  </a:rPr>
                  <a:t>，</a:t>
                </a:r>
                <a14:m>
                  <m:oMath xmlns:m="http://schemas.openxmlformats.org/officeDocument/2006/math">
                    <m:r>
                      <a:rPr lang="zh-CN" altLang="en-US" i="1" dirty="0">
                        <a:latin typeface="Cambria Math" panose="02040503050406030204" pitchFamily="18" charset="0"/>
                      </a:rPr>
                      <m:t>𝛾𝜏</m:t>
                    </m:r>
                    <m:r>
                      <a:rPr lang="zh-CN" altLang="en-US" i="1" dirty="0">
                        <a:latin typeface="Cambria Math" panose="02040503050406030204" pitchFamily="18" charset="0"/>
                      </a:rPr>
                      <m:t>≈2</m:t>
                    </m:r>
                  </m:oMath>
                </a14:m>
                <a:r>
                  <a:rPr lang="en-US" altLang="zh-CN" dirty="0">
                    <a:latin typeface="Times New Roman" panose="02020603050405020304" pitchFamily="18" charset="0"/>
                    <a:cs typeface="Times New Roman" panose="02020603050405020304" pitchFamily="18" charset="0"/>
                  </a:rPr>
                  <a:t>1μs</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altLang="zh-CN" dirty="0">
                        <a:latin typeface="Cambria Math" panose="02040503050406030204" pitchFamily="18" charset="0"/>
                        <a:ea typeface="Cambria Math" panose="02040503050406030204" pitchFamily="18" charset="0"/>
                      </a:rPr>
                      <m:t>h</m:t>
                    </m:r>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𝑐</m:t>
                    </m:r>
                    <m:sSup>
                      <m:sSupPr>
                        <m:ctrlPr>
                          <a:rPr lang="en-US" altLang="zh-CN" i="1" dirty="0">
                            <a:latin typeface="Cambria Math" panose="02040503050406030204" pitchFamily="18" charset="0"/>
                            <a:ea typeface="Cambria Math" panose="02040503050406030204" pitchFamily="18" charset="0"/>
                          </a:rPr>
                        </m:ctrlPr>
                      </m:sSupPr>
                      <m:e>
                        <m:r>
                          <a:rPr lang="en-US" altLang="zh-CN" i="1" dirty="0">
                            <a:latin typeface="Cambria Math" panose="02040503050406030204" pitchFamily="18" charset="0"/>
                            <a:ea typeface="Cambria Math" panose="02040503050406030204" pitchFamily="18" charset="0"/>
                          </a:rPr>
                          <m:t>(</m:t>
                        </m:r>
                        <m:sSup>
                          <m:sSupPr>
                            <m:ctrlPr>
                              <a:rPr lang="en-US" altLang="zh-CN" i="1" dirty="0">
                                <a:latin typeface="Cambria Math" panose="02040503050406030204" pitchFamily="18" charset="0"/>
                                <a:ea typeface="Cambria Math" panose="02040503050406030204" pitchFamily="18" charset="0"/>
                              </a:rPr>
                            </m:ctrlPr>
                          </m:sSupPr>
                          <m:e>
                            <m:r>
                              <a:rPr lang="zh-CN" altLang="en-US" i="1" dirty="0">
                                <a:latin typeface="Cambria Math" panose="02040503050406030204" pitchFamily="18" charset="0"/>
                                <a:ea typeface="Cambria Math" panose="02040503050406030204" pitchFamily="18" charset="0"/>
                              </a:rPr>
                              <m:t>𝛾</m:t>
                            </m:r>
                          </m:e>
                          <m:sup>
                            <m:r>
                              <a:rPr lang="en-US" altLang="zh-CN" i="1" dirty="0">
                                <a:latin typeface="Cambria Math" panose="02040503050406030204" pitchFamily="18" charset="0"/>
                                <a:ea typeface="Cambria Math" panose="02040503050406030204" pitchFamily="18" charset="0"/>
                              </a:rPr>
                              <m:t>2</m:t>
                            </m:r>
                          </m:sup>
                        </m:sSup>
                        <m:r>
                          <a:rPr lang="en-US" altLang="zh-CN" i="1" dirty="0">
                            <a:latin typeface="Cambria Math" panose="02040503050406030204" pitchFamily="18" charset="0"/>
                            <a:ea typeface="Cambria Math" panose="02040503050406030204" pitchFamily="18" charset="0"/>
                          </a:rPr>
                          <m:t>−1)</m:t>
                        </m:r>
                      </m:e>
                      <m:sup>
                        <m:r>
                          <a:rPr lang="en-US" altLang="zh-CN" i="1" dirty="0">
                            <a:latin typeface="Cambria Math" panose="02040503050406030204" pitchFamily="18" charset="0"/>
                            <a:ea typeface="Cambria Math" panose="02040503050406030204" pitchFamily="18" charset="0"/>
                          </a:rPr>
                          <m:t>0.5</m:t>
                        </m:r>
                      </m:sup>
                    </m:sSup>
                    <m:r>
                      <a:rPr lang="zh-CN" altLang="en-US" i="1" dirty="0">
                        <a:latin typeface="Cambria Math" panose="02040503050406030204" pitchFamily="18" charset="0"/>
                        <a:ea typeface="Cambria Math" panose="02040503050406030204" pitchFamily="18" charset="0"/>
                      </a:rPr>
                      <m:t>𝜏</m:t>
                    </m:r>
                    <m:r>
                      <a:rPr lang="zh-CN" altLang="en-US" i="1" dirty="0">
                        <a:latin typeface="Cambria Math" panose="02040503050406030204" pitchFamily="18" charset="0"/>
                        <a:ea typeface="Cambria Math" panose="02040503050406030204" pitchFamily="18" charset="0"/>
                      </a:rPr>
                      <m:t>≈</m:t>
                    </m:r>
                  </m:oMath>
                </a14:m>
                <a:r>
                  <a:rPr lang="en-US" altLang="zh-CN" dirty="0">
                    <a:latin typeface="Times New Roman" panose="02020603050405020304" pitchFamily="18" charset="0"/>
                    <a:cs typeface="Times New Roman" panose="02020603050405020304" pitchFamily="18" charset="0"/>
                  </a:rPr>
                  <a:t>6km.</a:t>
                </a:r>
                <a:endParaRPr lang="zh-CN" altLang="en-US" dirty="0"/>
              </a:p>
            </p:txBody>
          </p:sp>
        </mc:Choice>
        <mc:Fallback xmlns="">
          <p:sp>
            <p:nvSpPr>
              <p:cNvPr id="9" name="文本框 8">
                <a:extLst>
                  <a:ext uri="{FF2B5EF4-FFF2-40B4-BE49-F238E27FC236}">
                    <a16:creationId xmlns:a16="http://schemas.microsoft.com/office/drawing/2014/main" id="{683B72D5-F293-4EA7-B6BD-3D9FEFE2462B}"/>
                  </a:ext>
                </a:extLst>
              </p:cNvPr>
              <p:cNvSpPr txBox="1">
                <a:spLocks noRot="1" noChangeAspect="1" noMove="1" noResize="1" noEditPoints="1" noAdjustHandles="1" noChangeArrowheads="1" noChangeShapeType="1" noTextEdit="1"/>
              </p:cNvSpPr>
              <p:nvPr/>
            </p:nvSpPr>
            <p:spPr>
              <a:xfrm>
                <a:off x="3497178" y="4992532"/>
                <a:ext cx="4868779" cy="671722"/>
              </a:xfrm>
              <a:prstGeom prst="rect">
                <a:avLst/>
              </a:prstGeom>
              <a:blipFill>
                <a:blip r:embed="rId5"/>
                <a:stretch>
                  <a:fillRect l="-1128" t="-5455" b="-13636"/>
                </a:stretch>
              </a:blipFill>
            </p:spPr>
            <p:txBody>
              <a:bodyPr/>
              <a:lstStyle/>
              <a:p>
                <a:r>
                  <a:rPr lang="zh-CN" alt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p:txBody>
          <a:bodyPr>
            <a:normAutofit/>
          </a:bodyPr>
          <a:lstStyle/>
          <a:p>
            <a:r>
              <a:rPr lang="zh-CN" altLang="en-US" dirty="0"/>
              <a:t>宇宙线望远镜</a:t>
            </a:r>
            <a:endParaRPr lang="en-US" altLang="zh-CN" dirty="0"/>
          </a:p>
        </p:txBody>
      </p:sp>
      <p:sp>
        <p:nvSpPr>
          <p:cNvPr id="8" name="文本框 7"/>
          <p:cNvSpPr txBox="1"/>
          <p:nvPr/>
        </p:nvSpPr>
        <p:spPr>
          <a:xfrm>
            <a:off x="4096053" y="3948029"/>
            <a:ext cx="1023516" cy="889909"/>
          </a:xfrm>
          <a:prstGeom prst="rect">
            <a:avLst/>
          </a:prstGeom>
          <a:noFill/>
          <a:ln w="117475">
            <a:noFill/>
          </a:ln>
        </p:spPr>
        <p:txBody>
          <a:bodyPr wrap="none" rtlCol="0">
            <a:prstTxWarp prst="textPlain">
              <a:avLst/>
            </a:prstTxWarp>
            <a:spAutoFit/>
          </a:bodyPr>
          <a:lstStyle/>
          <a:p>
            <a:r>
              <a:rPr lang="en-US" altLang="zh-CN" spc="100" dirty="0">
                <a:solidFill>
                  <a:schemeClr val="bg1"/>
                </a:solidFill>
                <a:latin typeface="Impact" panose="020B0806030902050204" pitchFamily="34" charset="0"/>
                <a:cs typeface="Arial" panose="020B0604020202020204" pitchFamily="34" charset="0"/>
              </a:rPr>
              <a:t>/02</a:t>
            </a:r>
            <a:endParaRPr lang="zh-CN" altLang="en-US" spc="100" dirty="0">
              <a:solidFill>
                <a:schemeClr val="bg1"/>
              </a:solidFill>
              <a:latin typeface="Impact" panose="020B0806030902050204" pitchFamily="34" charset="0"/>
              <a:cs typeface="Arial" panose="020B0604020202020204" pitchFamily="34" charset="0"/>
            </a:endParaRPr>
          </a:p>
        </p:txBody>
      </p:sp>
      <p:pic>
        <p:nvPicPr>
          <p:cNvPr id="2" name="图片 1" descr="中科大"/>
          <p:cNvPicPr>
            <a:picLocks noChangeAspect="1"/>
          </p:cNvPicPr>
          <p:nvPr/>
        </p:nvPicPr>
        <p:blipFill>
          <a:blip r:embed="rId3"/>
          <a:stretch>
            <a:fillRect/>
          </a:stretch>
        </p:blipFill>
        <p:spPr>
          <a:xfrm>
            <a:off x="10803255" y="155575"/>
            <a:ext cx="717550" cy="7175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宇宙线望远镜</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7</a:t>
            </a:fld>
            <a:endParaRPr lang="zh-CN" altLang="en-US" dirty="0"/>
          </a:p>
        </p:txBody>
      </p:sp>
      <p:pic>
        <p:nvPicPr>
          <p:cNvPr id="21" name="图片 20" descr="中科大"/>
          <p:cNvPicPr>
            <a:picLocks noChangeAspect="1"/>
          </p:cNvPicPr>
          <p:nvPr/>
        </p:nvPicPr>
        <p:blipFill>
          <a:blip r:embed="rId2"/>
          <a:stretch>
            <a:fillRect/>
          </a:stretch>
        </p:blipFill>
        <p:spPr>
          <a:xfrm>
            <a:off x="10803255" y="155575"/>
            <a:ext cx="717550" cy="717550"/>
          </a:xfrm>
          <a:prstGeom prst="rect">
            <a:avLst/>
          </a:prstGeom>
        </p:spPr>
      </p:pic>
      <p:pic>
        <p:nvPicPr>
          <p:cNvPr id="23" name="图片 22">
            <a:extLst>
              <a:ext uri="{FF2B5EF4-FFF2-40B4-BE49-F238E27FC236}">
                <a16:creationId xmlns:a16="http://schemas.microsoft.com/office/drawing/2014/main" id="{9E8D32FB-DD0C-47F3-A278-C2109374A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9430" y="2270180"/>
            <a:ext cx="6055193" cy="3464957"/>
          </a:xfrm>
          <a:prstGeom prst="rect">
            <a:avLst/>
          </a:prstGeom>
        </p:spPr>
      </p:pic>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981B223E-BFB7-4884-B871-7A6605D14AA6}"/>
                  </a:ext>
                </a:extLst>
              </p:cNvPr>
              <p:cNvSpPr txBox="1"/>
              <p:nvPr/>
            </p:nvSpPr>
            <p:spPr>
              <a:xfrm>
                <a:off x="770022" y="2077453"/>
                <a:ext cx="4924925" cy="3139321"/>
              </a:xfrm>
              <a:prstGeom prst="rect">
                <a:avLst/>
              </a:prstGeom>
              <a:noFill/>
            </p:spPr>
            <p:txBody>
              <a:bodyPr wrap="square" rtlCol="0">
                <a:spAutoFit/>
              </a:bodyPr>
              <a:lstStyle/>
              <a:p>
                <a:pPr indent="457200"/>
                <a:r>
                  <a:rPr lang="zh-CN" altLang="en-US" dirty="0">
                    <a:latin typeface="Times New Roman" panose="02020603050405020304" pitchFamily="18" charset="0"/>
                    <a:cs typeface="Times New Roman" panose="02020603050405020304" pitchFamily="18" charset="0"/>
                  </a:rPr>
                  <a:t>宇宙射线望远镜由彼此间隔</a:t>
                </a:r>
                <a:r>
                  <a:rPr lang="en-US" altLang="zh-CN" dirty="0">
                    <a:latin typeface="Times New Roman" panose="02020603050405020304" pitchFamily="18" charset="0"/>
                    <a:cs typeface="Times New Roman" panose="02020603050405020304" pitchFamily="18" charset="0"/>
                  </a:rPr>
                  <a:t>283cm</a:t>
                </a:r>
                <a:r>
                  <a:rPr lang="zh-CN" altLang="en-US" dirty="0">
                    <a:latin typeface="Times New Roman" panose="02020603050405020304" pitchFamily="18" charset="0"/>
                    <a:cs typeface="Times New Roman" panose="02020603050405020304" pitchFamily="18" charset="0"/>
                  </a:rPr>
                  <a:t>的两个塑料闪烁板（</a:t>
                </a:r>
                <a14:m>
                  <m:oMath xmlns:m="http://schemas.openxmlformats.org/officeDocument/2006/math">
                    <m:sSup>
                      <m:sSupPr>
                        <m:ctrlPr>
                          <a:rPr lang="en-US" altLang="zh-CN" i="1" smtClean="0">
                            <a:latin typeface="Cambria Math" panose="02040503050406030204" pitchFamily="18" charset="0"/>
                          </a:rPr>
                        </m:ctrlPr>
                      </m:sSupPr>
                      <m:e>
                        <m:r>
                          <a:rPr lang="en-US" altLang="zh-CN" i="1">
                            <a:latin typeface="Cambria Math" panose="02040503050406030204" pitchFamily="18" charset="0"/>
                          </a:rPr>
                          <m:t>1</m:t>
                        </m:r>
                        <m:r>
                          <a:rPr lang="en-US" altLang="zh-CN" i="1" smtClean="0">
                            <a:latin typeface="Cambria Math" panose="02040503050406030204" pitchFamily="18" charset="0"/>
                          </a:rPr>
                          <m:t>0</m:t>
                        </m:r>
                        <m:r>
                          <a:rPr lang="en-US" altLang="zh-CN" i="1">
                            <a:latin typeface="Cambria Math" panose="02040503050406030204" pitchFamily="18" charset="0"/>
                          </a:rPr>
                          <m:t>0</m:t>
                        </m:r>
                        <m:r>
                          <a:rPr lang="en-US" altLang="zh-CN"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1</m:t>
                        </m:r>
                        <m:r>
                          <a:rPr lang="en-US" altLang="zh-CN" i="1" smtClean="0">
                            <a:latin typeface="Cambria Math" panose="02040503050406030204" pitchFamily="18" charset="0"/>
                            <a:ea typeface="Cambria Math" panose="02040503050406030204" pitchFamily="18" charset="0"/>
                          </a:rPr>
                          <m:t>4×</m:t>
                        </m:r>
                        <m:r>
                          <a:rPr lang="en-US" altLang="zh-CN" i="1">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𝑐𝑚</m:t>
                        </m:r>
                      </m:e>
                      <m:sup>
                        <m:r>
                          <a:rPr lang="en-US" altLang="zh-CN" b="0" i="1" smtClean="0">
                            <a:latin typeface="Cambria Math" panose="02040503050406030204" pitchFamily="18" charset="0"/>
                          </a:rPr>
                          <m:t>3</m:t>
                        </m:r>
                      </m:sup>
                    </m:sSup>
                  </m:oMath>
                </a14:m>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indent="457200"/>
                <a:r>
                  <a:rPr lang="zh-CN" altLang="en-US" dirty="0">
                    <a:latin typeface="Times New Roman" panose="02020603050405020304" pitchFamily="18" charset="0"/>
                    <a:cs typeface="Times New Roman" panose="02020603050405020304" pitchFamily="18" charset="0"/>
                  </a:rPr>
                  <a:t>当一个</a:t>
                </a:r>
                <a:r>
                  <a:rPr lang="en-US" altLang="zh-CN" dirty="0">
                    <a:latin typeface="Times New Roman" panose="02020603050405020304" pitchFamily="18" charset="0"/>
                    <a:cs typeface="Times New Roman" panose="02020603050405020304" pitchFamily="18" charset="0"/>
                  </a:rPr>
                  <a:t>μ</a:t>
                </a:r>
                <a:r>
                  <a:rPr lang="zh-CN" altLang="en-US" dirty="0">
                    <a:latin typeface="Times New Roman" panose="02020603050405020304" pitchFamily="18" charset="0"/>
                    <a:cs typeface="Times New Roman" panose="02020603050405020304" pitchFamily="18" charset="0"/>
                  </a:rPr>
                  <a:t>子穿过上下两层塑闪时，数据被电子学所记录。</a:t>
                </a:r>
                <a:r>
                  <a:rPr lang="en-US" altLang="zh-CN" dirty="0">
                    <a:latin typeface="Times New Roman" panose="02020603050405020304" pitchFamily="18" charset="0"/>
                    <a:cs typeface="Times New Roman" panose="02020603050405020304" pitchFamily="18" charset="0"/>
                  </a:rPr>
                  <a:t>PMT</a:t>
                </a:r>
                <a:r>
                  <a:rPr lang="zh-CN" altLang="en-US" dirty="0">
                    <a:latin typeface="Times New Roman" panose="02020603050405020304" pitchFamily="18" charset="0"/>
                    <a:cs typeface="Times New Roman" panose="02020603050405020304" pitchFamily="18" charset="0"/>
                  </a:rPr>
                  <a:t>产生的信号经快放大</a:t>
                </a:r>
                <a:r>
                  <a:rPr lang="en-US" altLang="zh-CN" dirty="0">
                    <a:latin typeface="Times New Roman" panose="02020603050405020304" pitchFamily="18" charset="0"/>
                    <a:cs typeface="Times New Roman" panose="02020603050405020304" pitchFamily="18" charset="0"/>
                  </a:rPr>
                  <a:t>10</a:t>
                </a:r>
                <a:r>
                  <a:rPr lang="zh-CN" altLang="en-US" dirty="0">
                    <a:latin typeface="Times New Roman" panose="02020603050405020304" pitchFamily="18" charset="0"/>
                    <a:cs typeface="Times New Roman" panose="02020603050405020304" pitchFamily="18" charset="0"/>
                  </a:rPr>
                  <a:t>倍后，接入一个由</a:t>
                </a:r>
                <a:r>
                  <a:rPr lang="en-US" altLang="zh-CN" dirty="0">
                    <a:latin typeface="Times New Roman" panose="02020603050405020304" pitchFamily="18" charset="0"/>
                    <a:cs typeface="Times New Roman" panose="02020603050405020304" pitchFamily="18" charset="0"/>
                  </a:rPr>
                  <a:t>-20mV</a:t>
                </a:r>
                <a:r>
                  <a:rPr lang="zh-CN" altLang="en-US" dirty="0">
                    <a:latin typeface="Times New Roman" panose="02020603050405020304" pitchFamily="18" charset="0"/>
                    <a:cs typeface="Times New Roman" panose="02020603050405020304" pitchFamily="18" charset="0"/>
                  </a:rPr>
                  <a:t>阈值的八通道快甄别器，甄别器的输出用于为</a:t>
                </a:r>
                <a:r>
                  <a:rPr lang="en-US" altLang="zh-CN" dirty="0">
                    <a:latin typeface="Times New Roman" panose="02020603050405020304" pitchFamily="18" charset="0"/>
                    <a:cs typeface="Times New Roman" panose="02020603050405020304" pitchFamily="18" charset="0"/>
                  </a:rPr>
                  <a:t>TAC</a:t>
                </a:r>
                <a:r>
                  <a:rPr lang="zh-CN" altLang="en-US" dirty="0">
                    <a:latin typeface="Times New Roman" panose="02020603050405020304" pitchFamily="18" charset="0"/>
                    <a:cs typeface="Times New Roman" panose="02020603050405020304" pitchFamily="18" charset="0"/>
                  </a:rPr>
                  <a:t>的</a:t>
                </a:r>
                <a:r>
                  <a:rPr lang="en-US" altLang="zh-CN" dirty="0">
                    <a:latin typeface="Times New Roman" panose="02020603050405020304" pitchFamily="18" charset="0"/>
                    <a:cs typeface="Times New Roman" panose="02020603050405020304" pitchFamily="18" charset="0"/>
                  </a:rPr>
                  <a:t>START</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STOP</a:t>
                </a:r>
                <a:r>
                  <a:rPr lang="zh-CN" altLang="en-US" dirty="0">
                    <a:latin typeface="Times New Roman" panose="02020603050405020304" pitchFamily="18" charset="0"/>
                    <a:cs typeface="Times New Roman" panose="02020603050405020304" pitchFamily="18" charset="0"/>
                  </a:rPr>
                  <a:t>线创建输入，顶部闪烁的信号直接输出到</a:t>
                </a:r>
                <a:r>
                  <a:rPr lang="en-US" altLang="zh-CN" dirty="0">
                    <a:latin typeface="Times New Roman" panose="02020603050405020304" pitchFamily="18" charset="0"/>
                    <a:cs typeface="Times New Roman" panose="02020603050405020304" pitchFamily="18" charset="0"/>
                  </a:rPr>
                  <a:t>TAC</a:t>
                </a:r>
                <a:r>
                  <a:rPr lang="zh-CN" altLang="en-US" dirty="0">
                    <a:latin typeface="Times New Roman" panose="02020603050405020304" pitchFamily="18" charset="0"/>
                    <a:cs typeface="Times New Roman" panose="02020603050405020304" pitchFamily="18" charset="0"/>
                  </a:rPr>
                  <a:t>的</a:t>
                </a:r>
                <a:r>
                  <a:rPr lang="en-US" altLang="zh-CN" dirty="0">
                    <a:latin typeface="Times New Roman" panose="02020603050405020304" pitchFamily="18" charset="0"/>
                    <a:cs typeface="Times New Roman" panose="02020603050405020304" pitchFamily="18" charset="0"/>
                  </a:rPr>
                  <a:t>START</a:t>
                </a:r>
                <a:r>
                  <a:rPr lang="zh-CN" altLang="en-US" dirty="0">
                    <a:latin typeface="Times New Roman" panose="02020603050405020304" pitchFamily="18" charset="0"/>
                    <a:cs typeface="Times New Roman" panose="02020603050405020304" pitchFamily="18" charset="0"/>
                  </a:rPr>
                  <a:t>线，而底部信号延迟</a:t>
                </a:r>
                <a:r>
                  <a:rPr lang="en-US" altLang="zh-CN" dirty="0">
                    <a:latin typeface="Times New Roman" panose="02020603050405020304" pitchFamily="18" charset="0"/>
                    <a:cs typeface="Times New Roman" panose="02020603050405020304" pitchFamily="18" charset="0"/>
                  </a:rPr>
                  <a:t>50ns</a:t>
                </a:r>
                <a:r>
                  <a:rPr lang="zh-CN" altLang="en-US" dirty="0">
                    <a:latin typeface="Times New Roman" panose="02020603050405020304" pitchFamily="18" charset="0"/>
                    <a:cs typeface="Times New Roman" panose="02020603050405020304" pitchFamily="18" charset="0"/>
                  </a:rPr>
                  <a:t>输入</a:t>
                </a:r>
                <a:r>
                  <a:rPr lang="en-US" altLang="zh-CN" dirty="0">
                    <a:latin typeface="Times New Roman" panose="02020603050405020304" pitchFamily="18" charset="0"/>
                    <a:cs typeface="Times New Roman" panose="02020603050405020304" pitchFamily="18" charset="0"/>
                  </a:rPr>
                  <a:t>STOP</a:t>
                </a:r>
                <a:r>
                  <a:rPr lang="zh-CN" altLang="en-US" dirty="0">
                    <a:latin typeface="Times New Roman" panose="02020603050405020304" pitchFamily="18" charset="0"/>
                    <a:cs typeface="Times New Roman" panose="02020603050405020304" pitchFamily="18" charset="0"/>
                  </a:rPr>
                  <a:t>线，最后</a:t>
                </a:r>
                <a:r>
                  <a:rPr lang="en-US" altLang="zh-CN" dirty="0">
                    <a:latin typeface="Times New Roman" panose="02020603050405020304" pitchFamily="18" charset="0"/>
                    <a:cs typeface="Times New Roman" panose="02020603050405020304" pitchFamily="18" charset="0"/>
                  </a:rPr>
                  <a:t>TAC</a:t>
                </a:r>
                <a:r>
                  <a:rPr lang="zh-CN" altLang="en-US" dirty="0">
                    <a:latin typeface="Times New Roman" panose="02020603050405020304" pitchFamily="18" charset="0"/>
                    <a:cs typeface="Times New Roman" panose="02020603050405020304" pitchFamily="18" charset="0"/>
                  </a:rPr>
                  <a:t>输出通过</a:t>
                </a:r>
                <a:r>
                  <a:rPr lang="en-US" altLang="zh-CN" dirty="0">
                    <a:latin typeface="Times New Roman" panose="02020603050405020304" pitchFamily="18" charset="0"/>
                    <a:cs typeface="Times New Roman" panose="02020603050405020304" pitchFamily="18" charset="0"/>
                  </a:rPr>
                  <a:t>ADC</a:t>
                </a:r>
                <a:r>
                  <a:rPr lang="zh-CN" altLang="en-US" dirty="0">
                    <a:latin typeface="Times New Roman" panose="02020603050405020304" pitchFamily="18" charset="0"/>
                    <a:cs typeface="Times New Roman" panose="02020603050405020304" pitchFamily="18" charset="0"/>
                  </a:rPr>
                  <a:t>单元输入</a:t>
                </a:r>
                <a:r>
                  <a:rPr lang="en-US" altLang="zh-CN" dirty="0">
                    <a:latin typeface="Times New Roman" panose="02020603050405020304" pitchFamily="18" charset="0"/>
                    <a:cs typeface="Times New Roman" panose="02020603050405020304" pitchFamily="18" charset="0"/>
                  </a:rPr>
                  <a:t>MCA</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indent="457200"/>
                <a:r>
                  <a:rPr lang="zh-CN" altLang="en-US" dirty="0">
                    <a:latin typeface="Times New Roman" panose="02020603050405020304" pitchFamily="18" charset="0"/>
                    <a:cs typeface="Times New Roman" panose="02020603050405020304" pitchFamily="18" charset="0"/>
                  </a:rPr>
                  <a:t>通过这个结构，两个信号之间的时间滞后被记录。</a:t>
                </a:r>
                <a:endParaRPr lang="en-US" altLang="zh-CN" dirty="0">
                  <a:latin typeface="Times New Roman" panose="02020603050405020304" pitchFamily="18" charset="0"/>
                  <a:cs typeface="Times New Roman" panose="02020603050405020304" pitchFamily="18" charset="0"/>
                </a:endParaRPr>
              </a:p>
            </p:txBody>
          </p:sp>
        </mc:Choice>
        <mc:Fallback xmlns="">
          <p:sp>
            <p:nvSpPr>
              <p:cNvPr id="25" name="文本框 24">
                <a:extLst>
                  <a:ext uri="{FF2B5EF4-FFF2-40B4-BE49-F238E27FC236}">
                    <a16:creationId xmlns:a16="http://schemas.microsoft.com/office/drawing/2014/main" id="{981B223E-BFB7-4884-B871-7A6605D14AA6}"/>
                  </a:ext>
                </a:extLst>
              </p:cNvPr>
              <p:cNvSpPr txBox="1">
                <a:spLocks noRot="1" noChangeAspect="1" noMove="1" noResize="1" noEditPoints="1" noAdjustHandles="1" noChangeArrowheads="1" noChangeShapeType="1" noTextEdit="1"/>
              </p:cNvSpPr>
              <p:nvPr/>
            </p:nvSpPr>
            <p:spPr>
              <a:xfrm>
                <a:off x="770022" y="2077453"/>
                <a:ext cx="4924925" cy="3139321"/>
              </a:xfrm>
              <a:prstGeom prst="rect">
                <a:avLst/>
              </a:prstGeom>
              <a:blipFill>
                <a:blip r:embed="rId4"/>
                <a:stretch>
                  <a:fillRect l="-990" t="-1165" r="-2599" b="-2136"/>
                </a:stretch>
              </a:blipFill>
            </p:spPr>
            <p:txBody>
              <a:bodyPr/>
              <a:lstStyle/>
              <a:p>
                <a:r>
                  <a:rPr lang="zh-CN" altLang="en-US">
                    <a:noFill/>
                  </a:rPr>
                  <a:t> </a:t>
                </a:r>
              </a:p>
            </p:txBody>
          </p:sp>
        </mc:Fallback>
      </mc:AlternateContent>
      <p:sp>
        <p:nvSpPr>
          <p:cNvPr id="26" name="文本框 25">
            <a:extLst>
              <a:ext uri="{FF2B5EF4-FFF2-40B4-BE49-F238E27FC236}">
                <a16:creationId xmlns:a16="http://schemas.microsoft.com/office/drawing/2014/main" id="{543B087A-EBC8-483B-950E-342916431CF2}"/>
              </a:ext>
            </a:extLst>
          </p:cNvPr>
          <p:cNvSpPr txBox="1"/>
          <p:nvPr/>
        </p:nvSpPr>
        <p:spPr>
          <a:xfrm>
            <a:off x="6095205" y="6066654"/>
            <a:ext cx="5751890"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Fig. 3. Schematic view of cosmic ray muons telescope, and electronic circuit.</a:t>
            </a:r>
            <a:endParaRPr lang="zh-CN" alt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实验数据与分析</a:t>
            </a:r>
            <a:endParaRPr lang="en-US" altLang="zh-CN"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4096053" y="3948029"/>
            <a:ext cx="1023516" cy="889909"/>
          </a:xfrm>
          <a:prstGeom prst="rect">
            <a:avLst/>
          </a:prstGeom>
          <a:noFill/>
          <a:ln w="117475">
            <a:noFill/>
          </a:ln>
        </p:spPr>
        <p:txBody>
          <a:bodyPr wrap="none" rtlCol="0">
            <a:prstTxWarp prst="textPlain">
              <a:avLst/>
            </a:prstTxWarp>
            <a:spAutoFit/>
          </a:bodyPr>
          <a:lstStyle/>
          <a:p>
            <a:r>
              <a:rPr lang="en-US" altLang="zh-CN" spc="100" dirty="0">
                <a:solidFill>
                  <a:schemeClr val="bg1"/>
                </a:solidFill>
                <a:latin typeface="Impact" panose="020B0806030902050204" pitchFamily="34" charset="0"/>
                <a:cs typeface="Arial" panose="020B0604020202020204" pitchFamily="34" charset="0"/>
              </a:rPr>
              <a:t>/03</a:t>
            </a:r>
            <a:endParaRPr lang="zh-CN" altLang="en-US" spc="100" dirty="0">
              <a:solidFill>
                <a:schemeClr val="bg1"/>
              </a:solidFill>
              <a:latin typeface="Impact" panose="020B0806030902050204" pitchFamily="34" charset="0"/>
              <a:cs typeface="Arial" panose="020B0604020202020204" pitchFamily="34" charset="0"/>
            </a:endParaRPr>
          </a:p>
        </p:txBody>
      </p:sp>
      <p:pic>
        <p:nvPicPr>
          <p:cNvPr id="2" name="图片 1" descr="中科大"/>
          <p:cNvPicPr>
            <a:picLocks noChangeAspect="1"/>
          </p:cNvPicPr>
          <p:nvPr/>
        </p:nvPicPr>
        <p:blipFill>
          <a:blip r:embed="rId3"/>
          <a:stretch>
            <a:fillRect/>
          </a:stretch>
        </p:blipFill>
        <p:spPr>
          <a:xfrm>
            <a:off x="10803255" y="155575"/>
            <a:ext cx="717550" cy="7175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中科大"/>
          <p:cNvPicPr>
            <a:picLocks noChangeAspect="1"/>
          </p:cNvPicPr>
          <p:nvPr/>
        </p:nvPicPr>
        <p:blipFill>
          <a:blip r:embed="rId2"/>
          <a:stretch>
            <a:fillRect/>
          </a:stretch>
        </p:blipFill>
        <p:spPr>
          <a:xfrm>
            <a:off x="10803255" y="155575"/>
            <a:ext cx="717550" cy="717550"/>
          </a:xfrm>
          <a:prstGeom prst="rect">
            <a:avLst/>
          </a:prstGeom>
        </p:spPr>
      </p:pic>
      <p:sp>
        <p:nvSpPr>
          <p:cNvPr id="25" name="标题 24">
            <a:extLst>
              <a:ext uri="{FF2B5EF4-FFF2-40B4-BE49-F238E27FC236}">
                <a16:creationId xmlns:a16="http://schemas.microsoft.com/office/drawing/2014/main" id="{8153A47F-5601-4F39-AFF3-E2867CC257EB}"/>
              </a:ext>
            </a:extLst>
          </p:cNvPr>
          <p:cNvSpPr>
            <a:spLocks noGrp="1"/>
          </p:cNvSpPr>
          <p:nvPr>
            <p:ph type="title"/>
          </p:nvPr>
        </p:nvSpPr>
        <p:spPr/>
        <p:txBody>
          <a:bodyPr/>
          <a:lstStyle/>
          <a:p>
            <a:r>
              <a:rPr lang="zh-CN" altLang="en-US" dirty="0"/>
              <a:t>实验数据与分析</a:t>
            </a:r>
          </a:p>
        </p:txBody>
      </p:sp>
      <p:sp>
        <p:nvSpPr>
          <p:cNvPr id="26" name="文本框 25">
            <a:extLst>
              <a:ext uri="{FF2B5EF4-FFF2-40B4-BE49-F238E27FC236}">
                <a16:creationId xmlns:a16="http://schemas.microsoft.com/office/drawing/2014/main" id="{BB5D9262-6126-49F3-8F82-7056CA7AF4EE}"/>
              </a:ext>
            </a:extLst>
          </p:cNvPr>
          <p:cNvSpPr txBox="1"/>
          <p:nvPr/>
        </p:nvSpPr>
        <p:spPr>
          <a:xfrm>
            <a:off x="898358" y="1540042"/>
            <a:ext cx="4403558" cy="2031325"/>
          </a:xfrm>
          <a:prstGeom prst="rect">
            <a:avLst/>
          </a:prstGeom>
          <a:noFill/>
        </p:spPr>
        <p:txBody>
          <a:bodyPr wrap="square" rtlCol="0">
            <a:spAutoFit/>
          </a:bodyPr>
          <a:lstStyle/>
          <a:p>
            <a:r>
              <a:rPr lang="zh-CN" altLang="en-US" dirty="0"/>
              <a:t>实验测试北、西、南和东方向，天顶角各</a:t>
            </a:r>
            <a:r>
              <a:rPr lang="en-US" altLang="zh-CN" dirty="0"/>
              <a:t>20°</a:t>
            </a:r>
            <a:r>
              <a:rPr lang="zh-CN" altLang="en-US" dirty="0"/>
              <a:t>、</a:t>
            </a:r>
            <a:r>
              <a:rPr lang="en-US" altLang="zh-CN" dirty="0"/>
              <a:t>40°</a:t>
            </a:r>
            <a:r>
              <a:rPr lang="zh-CN" altLang="en-US" dirty="0"/>
              <a:t>、</a:t>
            </a:r>
            <a:r>
              <a:rPr lang="en-US" altLang="zh-CN" dirty="0"/>
              <a:t>60°</a:t>
            </a:r>
            <a:r>
              <a:rPr lang="zh-CN" altLang="en-US" dirty="0"/>
              <a:t>情况下的</a:t>
            </a:r>
            <a:r>
              <a:rPr lang="en-US" altLang="zh-CN" dirty="0"/>
              <a:t>μ</a:t>
            </a:r>
            <a:r>
              <a:rPr lang="zh-CN" altLang="en-US" dirty="0"/>
              <a:t>介子通量，每种情况下测试</a:t>
            </a:r>
            <a:r>
              <a:rPr lang="en-US" altLang="zh-CN" dirty="0"/>
              <a:t>24h</a:t>
            </a:r>
            <a:r>
              <a:rPr lang="zh-CN" altLang="en-US" dirty="0"/>
              <a:t>，共计</a:t>
            </a:r>
            <a:r>
              <a:rPr lang="en-US" altLang="zh-CN" dirty="0"/>
              <a:t>288</a:t>
            </a:r>
            <a:r>
              <a:rPr lang="zh-CN" altLang="en-US" dirty="0"/>
              <a:t>小时。</a:t>
            </a:r>
            <a:endParaRPr lang="en-US" altLang="zh-CN" dirty="0"/>
          </a:p>
          <a:p>
            <a:r>
              <a:rPr lang="zh-CN" altLang="en-US" dirty="0"/>
              <a:t>光谱的峰值对应</a:t>
            </a:r>
            <a:r>
              <a:rPr lang="en-US" altLang="zh-CN" dirty="0"/>
              <a:t>μ</a:t>
            </a:r>
            <a:r>
              <a:rPr lang="zh-CN" altLang="en-US" dirty="0"/>
              <a:t>介子穿过上下两层探测器的平均飞行时间。时间分布的宽度可能是由于</a:t>
            </a:r>
            <a:r>
              <a:rPr lang="en-US" altLang="zh-CN" dirty="0"/>
              <a:t>μ</a:t>
            </a:r>
            <a:r>
              <a:rPr lang="zh-CN" altLang="en-US" dirty="0"/>
              <a:t>介子飞行路径的变化、电子学抖动、闪烁体内传播路径的变化等等。</a:t>
            </a:r>
          </a:p>
        </p:txBody>
      </p:sp>
      <p:pic>
        <p:nvPicPr>
          <p:cNvPr id="28" name="图片 27">
            <a:extLst>
              <a:ext uri="{FF2B5EF4-FFF2-40B4-BE49-F238E27FC236}">
                <a16:creationId xmlns:a16="http://schemas.microsoft.com/office/drawing/2014/main" id="{8F12729D-1D1D-47AD-A322-CC74D6AD0D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65" y="1592663"/>
            <a:ext cx="5566867" cy="3928262"/>
          </a:xfrm>
          <a:prstGeom prst="rect">
            <a:avLst/>
          </a:prstGeom>
        </p:spPr>
      </p:pic>
      <p:pic>
        <p:nvPicPr>
          <p:cNvPr id="30" name="图片 29">
            <a:extLst>
              <a:ext uri="{FF2B5EF4-FFF2-40B4-BE49-F238E27FC236}">
                <a16:creationId xmlns:a16="http://schemas.microsoft.com/office/drawing/2014/main" id="{D9BDF1EF-CAAC-41A2-8E3B-EC57420705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481" y="3969998"/>
            <a:ext cx="4544059" cy="2476846"/>
          </a:xfrm>
          <a:prstGeom prst="rect">
            <a:avLst/>
          </a:prstGeom>
        </p:spPr>
      </p:pic>
      <p:sp>
        <p:nvSpPr>
          <p:cNvPr id="31" name="文本框 30">
            <a:extLst>
              <a:ext uri="{FF2B5EF4-FFF2-40B4-BE49-F238E27FC236}">
                <a16:creationId xmlns:a16="http://schemas.microsoft.com/office/drawing/2014/main" id="{66EAD9D8-1C6E-4452-8E4D-9F301E155A89}"/>
              </a:ext>
            </a:extLst>
          </p:cNvPr>
          <p:cNvSpPr txBox="1"/>
          <p:nvPr/>
        </p:nvSpPr>
        <p:spPr>
          <a:xfrm>
            <a:off x="6192253" y="5807242"/>
            <a:ext cx="5406189" cy="27699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Fig. 4. Time lag spectra of muon events recorded in different directions.</a:t>
            </a:r>
            <a:endParaRPr lang="zh-CN" alt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ISLIDE.THEME" val="fdae8d51-ae9a-4b15-bf83-fdc4f469b13e"/>
</p:tagLst>
</file>

<file path=ppt/tags/tag2.xml><?xml version="1.0" encoding="utf-8"?>
<p:tagLst xmlns:a="http://schemas.openxmlformats.org/drawingml/2006/main" xmlns:r="http://schemas.openxmlformats.org/officeDocument/2006/relationships" xmlns:p="http://schemas.openxmlformats.org/presentationml/2006/main">
  <p:tag name="ISLIDE.DIAGRAM" val="3e8992b5-5db5-46cc-947c-ea2e40ebc0ca"/>
</p:tagLst>
</file>

<file path=ppt/theme/theme1.xml><?xml version="1.0" encoding="utf-8"?>
<a:theme xmlns:a="http://schemas.openxmlformats.org/drawingml/2006/main" name="主题5">
  <a:themeElements>
    <a:clrScheme name="沃博联">
      <a:dk1>
        <a:srgbClr val="000000"/>
      </a:dk1>
      <a:lt1>
        <a:srgbClr val="FFFFFF"/>
      </a:lt1>
      <a:dk2>
        <a:srgbClr val="778495"/>
      </a:dk2>
      <a:lt2>
        <a:srgbClr val="F0F0F0"/>
      </a:lt2>
      <a:accent1>
        <a:srgbClr val="006BB1"/>
      </a:accent1>
      <a:accent2>
        <a:srgbClr val="0087C7"/>
      </a:accent2>
      <a:accent3>
        <a:srgbClr val="596984"/>
      </a:accent3>
      <a:accent4>
        <a:srgbClr val="7F8FA9"/>
      </a:accent4>
      <a:accent5>
        <a:srgbClr val="5AA2AE"/>
      </a:accent5>
      <a:accent6>
        <a:srgbClr val="9D90A0"/>
      </a:accent6>
      <a:hlink>
        <a:srgbClr val="006BB1"/>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沃博联">
    <a:dk1>
      <a:srgbClr val="000000"/>
    </a:dk1>
    <a:lt1>
      <a:srgbClr val="FFFFFF"/>
    </a:lt1>
    <a:dk2>
      <a:srgbClr val="778495"/>
    </a:dk2>
    <a:lt2>
      <a:srgbClr val="F0F0F0"/>
    </a:lt2>
    <a:accent1>
      <a:srgbClr val="006BB1"/>
    </a:accent1>
    <a:accent2>
      <a:srgbClr val="0087C7"/>
    </a:accent2>
    <a:accent3>
      <a:srgbClr val="596984"/>
    </a:accent3>
    <a:accent4>
      <a:srgbClr val="7F8FA9"/>
    </a:accent4>
    <a:accent5>
      <a:srgbClr val="5AA2AE"/>
    </a:accent5>
    <a:accent6>
      <a:srgbClr val="9D90A0"/>
    </a:accent6>
    <a:hlink>
      <a:srgbClr val="006BB1"/>
    </a:hlink>
    <a:folHlink>
      <a:srgbClr val="BFBFBF"/>
    </a:folHlink>
  </a:clrScheme>
</a:themeOverride>
</file>

<file path=ppt/theme/themeOverride2.xml><?xml version="1.0" encoding="utf-8"?>
<a:themeOverride xmlns:a="http://schemas.openxmlformats.org/drawingml/2006/main">
  <a:clrScheme name="沃博联">
    <a:dk1>
      <a:srgbClr val="000000"/>
    </a:dk1>
    <a:lt1>
      <a:srgbClr val="FFFFFF"/>
    </a:lt1>
    <a:dk2>
      <a:srgbClr val="778495"/>
    </a:dk2>
    <a:lt2>
      <a:srgbClr val="F0F0F0"/>
    </a:lt2>
    <a:accent1>
      <a:srgbClr val="006BB1"/>
    </a:accent1>
    <a:accent2>
      <a:srgbClr val="0087C7"/>
    </a:accent2>
    <a:accent3>
      <a:srgbClr val="596984"/>
    </a:accent3>
    <a:accent4>
      <a:srgbClr val="7F8FA9"/>
    </a:accent4>
    <a:accent5>
      <a:srgbClr val="5AA2AE"/>
    </a:accent5>
    <a:accent6>
      <a:srgbClr val="9D90A0"/>
    </a:accent6>
    <a:hlink>
      <a:srgbClr val="006BB1"/>
    </a:hlink>
    <a:folHlink>
      <a:srgbClr val="BFBFBF"/>
    </a:folHlink>
  </a:clrScheme>
</a:themeOverride>
</file>

<file path=ppt/theme/themeOverride3.xml><?xml version="1.0" encoding="utf-8"?>
<a:themeOverride xmlns:a="http://schemas.openxmlformats.org/drawingml/2006/main">
  <a:clrScheme name="沃博联">
    <a:dk1>
      <a:srgbClr val="000000"/>
    </a:dk1>
    <a:lt1>
      <a:srgbClr val="FFFFFF"/>
    </a:lt1>
    <a:dk2>
      <a:srgbClr val="778495"/>
    </a:dk2>
    <a:lt2>
      <a:srgbClr val="F0F0F0"/>
    </a:lt2>
    <a:accent1>
      <a:srgbClr val="006BB1"/>
    </a:accent1>
    <a:accent2>
      <a:srgbClr val="0087C7"/>
    </a:accent2>
    <a:accent3>
      <a:srgbClr val="596984"/>
    </a:accent3>
    <a:accent4>
      <a:srgbClr val="7F8FA9"/>
    </a:accent4>
    <a:accent5>
      <a:srgbClr val="5AA2AE"/>
    </a:accent5>
    <a:accent6>
      <a:srgbClr val="9D90A0"/>
    </a:accent6>
    <a:hlink>
      <a:srgbClr val="006BB1"/>
    </a:hlink>
    <a:folHlink>
      <a:srgbClr val="BFBFBF"/>
    </a:folHlink>
  </a:clrScheme>
</a:themeOverride>
</file>

<file path=ppt/theme/themeOverride4.xml><?xml version="1.0" encoding="utf-8"?>
<a:themeOverride xmlns:a="http://schemas.openxmlformats.org/drawingml/2006/main">
  <a:clrScheme name="沃博联">
    <a:dk1>
      <a:srgbClr val="000000"/>
    </a:dk1>
    <a:lt1>
      <a:srgbClr val="FFFFFF"/>
    </a:lt1>
    <a:dk2>
      <a:srgbClr val="778495"/>
    </a:dk2>
    <a:lt2>
      <a:srgbClr val="F0F0F0"/>
    </a:lt2>
    <a:accent1>
      <a:srgbClr val="006BB1"/>
    </a:accent1>
    <a:accent2>
      <a:srgbClr val="0087C7"/>
    </a:accent2>
    <a:accent3>
      <a:srgbClr val="596984"/>
    </a:accent3>
    <a:accent4>
      <a:srgbClr val="7F8FA9"/>
    </a:accent4>
    <a:accent5>
      <a:srgbClr val="5AA2AE"/>
    </a:accent5>
    <a:accent6>
      <a:srgbClr val="9D90A0"/>
    </a:accent6>
    <a:hlink>
      <a:srgbClr val="006BB1"/>
    </a:hlink>
    <a:folHlink>
      <a:srgbClr val="BFBFBF"/>
    </a:folHlink>
  </a:clrScheme>
</a:themeOverride>
</file>

<file path=ppt/theme/themeOverride5.xml><?xml version="1.0" encoding="utf-8"?>
<a:themeOverride xmlns:a="http://schemas.openxmlformats.org/drawingml/2006/main">
  <a:clrScheme name="沃博联">
    <a:dk1>
      <a:srgbClr val="000000"/>
    </a:dk1>
    <a:lt1>
      <a:srgbClr val="FFFFFF"/>
    </a:lt1>
    <a:dk2>
      <a:srgbClr val="778495"/>
    </a:dk2>
    <a:lt2>
      <a:srgbClr val="F0F0F0"/>
    </a:lt2>
    <a:accent1>
      <a:srgbClr val="006BB1"/>
    </a:accent1>
    <a:accent2>
      <a:srgbClr val="0087C7"/>
    </a:accent2>
    <a:accent3>
      <a:srgbClr val="596984"/>
    </a:accent3>
    <a:accent4>
      <a:srgbClr val="7F8FA9"/>
    </a:accent4>
    <a:accent5>
      <a:srgbClr val="5AA2AE"/>
    </a:accent5>
    <a:accent6>
      <a:srgbClr val="9D90A0"/>
    </a:accent6>
    <a:hlink>
      <a:srgbClr val="006BB1"/>
    </a:hlink>
    <a:folHlink>
      <a:srgbClr val="BFBFBF"/>
    </a:folHlink>
  </a:clrScheme>
</a:themeOverride>
</file>

<file path=ppt/theme/themeOverride6.xml><?xml version="1.0" encoding="utf-8"?>
<a:themeOverride xmlns:a="http://schemas.openxmlformats.org/drawingml/2006/main">
  <a:clrScheme name="沃博联">
    <a:dk1>
      <a:srgbClr val="000000"/>
    </a:dk1>
    <a:lt1>
      <a:srgbClr val="FFFFFF"/>
    </a:lt1>
    <a:dk2>
      <a:srgbClr val="778495"/>
    </a:dk2>
    <a:lt2>
      <a:srgbClr val="F0F0F0"/>
    </a:lt2>
    <a:accent1>
      <a:srgbClr val="006BB1"/>
    </a:accent1>
    <a:accent2>
      <a:srgbClr val="0087C7"/>
    </a:accent2>
    <a:accent3>
      <a:srgbClr val="596984"/>
    </a:accent3>
    <a:accent4>
      <a:srgbClr val="7F8FA9"/>
    </a:accent4>
    <a:accent5>
      <a:srgbClr val="5AA2AE"/>
    </a:accent5>
    <a:accent6>
      <a:srgbClr val="9D90A0"/>
    </a:accent6>
    <a:hlink>
      <a:srgbClr val="006BB1"/>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4249</TotalTime>
  <Words>1515</Words>
  <Application>Microsoft Office PowerPoint</Application>
  <PresentationFormat>宽屏</PresentationFormat>
  <Paragraphs>132</Paragraphs>
  <Slides>22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宋体</vt:lpstr>
      <vt:lpstr>微软雅黑</vt:lpstr>
      <vt:lpstr>Arial</vt:lpstr>
      <vt:lpstr>Calibri</vt:lpstr>
      <vt:lpstr>Cambria Math</vt:lpstr>
      <vt:lpstr>Impact</vt:lpstr>
      <vt:lpstr>Times New Roman</vt:lpstr>
      <vt:lpstr>主题5</vt:lpstr>
      <vt:lpstr>A method for determining the angular distribution of atmospheric muons using a cosmic ray telescope</vt:lpstr>
      <vt:lpstr>PowerPoint 演示文稿</vt:lpstr>
      <vt:lpstr>PowerPoint 演示文稿</vt:lpstr>
      <vt:lpstr>大气μ介子</vt:lpstr>
      <vt:lpstr>大气μ介子</vt:lpstr>
      <vt:lpstr>宇宙线望远镜</vt:lpstr>
      <vt:lpstr>宇宙线望远镜</vt:lpstr>
      <vt:lpstr>实验数据与分析</vt:lpstr>
      <vt:lpstr>实验数据与分析</vt:lpstr>
      <vt:lpstr>实验数据与分析</vt:lpstr>
      <vt:lpstr>实验数据与分析</vt:lpstr>
      <vt:lpstr>实验数据与分析</vt:lpstr>
      <vt:lpstr>实验数据与分析</vt:lpstr>
      <vt:lpstr>实验数据与分析</vt:lpstr>
      <vt:lpstr>μ子能谱与n值模拟</vt:lpstr>
      <vt:lpstr>μ子能谱模拟</vt:lpstr>
      <vt:lpstr>μ子能谱模拟</vt:lpstr>
      <vt:lpstr>μ子能谱模拟</vt:lpstr>
      <vt:lpstr>模拟n值</vt:lpstr>
      <vt:lpstr>总结</vt:lpstr>
      <vt:lpstr>总结</vt:lpstr>
      <vt:lpstr>Thanks. </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lsk</cp:lastModifiedBy>
  <cp:revision>119</cp:revision>
  <cp:lastPrinted>2017-11-22T16:00:00Z</cp:lastPrinted>
  <dcterms:created xsi:type="dcterms:W3CDTF">2017-11-22T16:00:00Z</dcterms:created>
  <dcterms:modified xsi:type="dcterms:W3CDTF">2023-06-21T03:08:37Z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2052-11.1.0.10000</vt:lpwstr>
  </property>
</Properties>
</file>