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8" r:id="rId3"/>
    <p:sldId id="280" r:id="rId5"/>
    <p:sldId id="261" r:id="rId6"/>
    <p:sldId id="264" r:id="rId7"/>
    <p:sldId id="265" r:id="rId8"/>
    <p:sldId id="306" r:id="rId9"/>
    <p:sldId id="281" r:id="rId10"/>
    <p:sldId id="263" r:id="rId11"/>
    <p:sldId id="294" r:id="rId12"/>
    <p:sldId id="282" r:id="rId13"/>
    <p:sldId id="267" r:id="rId14"/>
    <p:sldId id="283" r:id="rId15"/>
    <p:sldId id="274" r:id="rId16"/>
    <p:sldId id="273" r:id="rId17"/>
    <p:sldId id="293" r:id="rId18"/>
    <p:sldId id="295" r:id="rId19"/>
    <p:sldId id="301" r:id="rId20"/>
    <p:sldId id="30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 userDrawn="1">
          <p15:clr>
            <a:srgbClr val="A4A3A4"/>
          </p15:clr>
        </p15:guide>
        <p15:guide id="2" pos="4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6"/>
        <p:guide pos="40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5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../media/image29.png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29.xml"/><Relationship Id="rId14" Type="http://schemas.openxmlformats.org/officeDocument/2006/relationships/image" Target="../media/image32.png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2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40.png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image" Target="../media/image42.png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image" Target="../media/image51.png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0.xml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image" Target="../media/image5.png"/><Relationship Id="rId12" Type="http://schemas.openxmlformats.org/officeDocument/2006/relationships/tags" Target="../tags/tag84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image" Target="../media/image8.pn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7.png"/><Relationship Id="rId2" Type="http://schemas.openxmlformats.org/officeDocument/2006/relationships/tags" Target="../tags/tag88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100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556260" y="3284855"/>
            <a:ext cx="11462385" cy="2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95325" y="2911475"/>
                <a:ext cx="12420600" cy="11652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/>
                  <a:t>Measurements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>
                    <a:sym typeface="+mn-ea"/>
                  </a:rPr>
                  <a:t> </a:t>
                </a:r>
                <a:r>
                  <a:rPr lang="zh-CN" altLang="en-US"/>
                  <a:t> Lifetimes and Yields in Au+Au Collisions in the High</a:t>
                </a:r>
                <a:r>
                  <a:rPr lang="en-US" altLang="zh-CN"/>
                  <a:t> </a:t>
                </a:r>
                <a:r>
                  <a:rPr lang="zh-CN" altLang="en-US"/>
                  <a:t>Baryon Density Region</a:t>
                </a:r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911475"/>
                <a:ext cx="12420600" cy="11652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034915" y="3590925"/>
            <a:ext cx="2513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Yulou Yan</a:t>
            </a:r>
            <a:endParaRPr lang="en-US" altLang="zh-CN"/>
          </a:p>
          <a:p>
            <a:r>
              <a:rPr lang="en-US" altLang="zh-CN"/>
              <a:t>June 29,2023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6902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 lifetime &amp; </a:t>
            </a:r>
            <a:r>
              <a:rPr lang="zh-CN" altLang="en-US">
                <a:sym typeface="+mn-ea"/>
              </a:rPr>
              <a:t>statistical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uncertainties</a:t>
            </a:r>
            <a:endParaRPr lang="en-US"/>
          </a:p>
        </p:txBody>
      </p:sp>
      <p:pic>
        <p:nvPicPr>
          <p:cNvPr id="2" name="图片 1" descr="P`)S3F{Q_MU6P2M1(9BT[F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876300"/>
            <a:ext cx="5664835" cy="3022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4431" y="4142359"/>
                <a:ext cx="1859280" cy="372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𝑡𝑜𝑡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𝛽𝛾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1" y="4142359"/>
                <a:ext cx="1859280" cy="372110"/>
              </a:xfrm>
              <a:prstGeom prst="rect">
                <a:avLst/>
              </a:prstGeom>
              <a:blipFill rotWithShape="1">
                <a:blip r:embed="rId2"/>
                <a:stretch>
                  <a:fillRect l="-31" t="-68" r="31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04431" y="4759579"/>
                <a:ext cx="3255010" cy="5245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𝛽𝛾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𝛽𝛾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  fit</a:t>
                </a:r>
                <a:endParaRPr lang="en-US" altLang="zh-CN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1" y="4759579"/>
                <a:ext cx="3255010" cy="524510"/>
              </a:xfrm>
              <a:prstGeom prst="rect">
                <a:avLst/>
              </a:prstGeom>
              <a:blipFill rotWithShape="1">
                <a:blip r:embed="rId3"/>
                <a:stretch>
                  <a:fillRect l="-18" t="-48" r="18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05701" y="5700014"/>
                <a:ext cx="3782060" cy="6616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𝑙𝑜𝑔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𝛽𝛾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))=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𝛽𝛾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05701" y="5700014"/>
                <a:ext cx="3782060" cy="661670"/>
              </a:xfrm>
              <a:prstGeom prst="rect">
                <a:avLst/>
              </a:prstGeom>
              <a:blipFill rotWithShape="1">
                <a:blip r:embed="rId6"/>
                <a:stretch>
                  <a:fillRect l="-15" t="-38" r="15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PWJARDT8683V~PH_K`209F1"/>
          <p:cNvPicPr>
            <a:picLocks noChangeAspect="1"/>
          </p:cNvPicPr>
          <p:nvPr/>
        </p:nvPicPr>
        <p:blipFill>
          <a:blip r:embed="rId7"/>
          <a:srcRect r="-688" b="10466"/>
          <a:stretch>
            <a:fillRect/>
          </a:stretch>
        </p:blipFill>
        <p:spPr>
          <a:xfrm>
            <a:off x="6095365" y="1090295"/>
            <a:ext cx="5951220" cy="2808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901876" y="4759579"/>
                <a:ext cx="1423670" cy="3702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/>
                  <a:t>+1   </a:t>
                </a:r>
                <a:r>
                  <a:rPr lang="en-US" altLang="zh-CN">
                    <a:sym typeface="+mn-ea"/>
                  </a:rPr>
                  <a:t>→</a:t>
                </a:r>
                <a:r>
                  <a:rPr lang="en-US" altLang="zh-CN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876" y="4759579"/>
                <a:ext cx="1423670" cy="370205"/>
              </a:xfrm>
              <a:prstGeom prst="rect">
                <a:avLst/>
              </a:prstGeom>
              <a:blipFill rotWithShape="1">
                <a:blip r:embed="rId8"/>
                <a:stretch>
                  <a:fillRect l="-40" t="-69" r="40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030470" y="5202555"/>
            <a:ext cx="7161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Residual distribution of the fit</a:t>
            </a:r>
            <a:r>
              <a:rPr lang="en-US" altLang="zh-CN"/>
              <a:t> </a:t>
            </a:r>
            <a:r>
              <a:rPr lang="zh-CN" altLang="en-US"/>
              <a:t>scaled by the </a:t>
            </a:r>
            <a:r>
              <a:rPr lang="zh-CN" altLang="en-US">
                <a:solidFill>
                  <a:srgbClr val="FF0000"/>
                </a:solidFill>
              </a:rPr>
              <a:t>statistical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uncertainties</a:t>
            </a:r>
            <a:r>
              <a:rPr lang="zh-CN" altLang="en-US"/>
              <a:t>.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0766425" y="3907155"/>
            <a:ext cx="13468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graph is not in this article</a:t>
            </a:r>
            <a:endParaRPr lang="en-US" altLang="zh-CN" sz="800"/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37465" y="4745990"/>
            <a:ext cx="12134215" cy="3448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37465" y="3415665"/>
            <a:ext cx="12134215" cy="3448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37465" y="2253615"/>
            <a:ext cx="12134215" cy="3448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780" y="1122045"/>
            <a:ext cx="12134215" cy="3448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86676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 systematic uncertainties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46050" y="108204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780" y="1099185"/>
            <a:ext cx="1166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 imperfect description of</a:t>
            </a:r>
            <a:r>
              <a:rPr lang="en-US"/>
              <a:t> </a:t>
            </a:r>
            <a:r>
              <a:t>topological variables in the simulations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46050" y="222758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05765" y="2228215"/>
            <a:ext cx="114052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  </a:t>
            </a:r>
            <a:r>
              <a:rPr lang="en-US"/>
              <a:t> </a:t>
            </a:r>
            <a:r>
              <a:t>imperfect knowledge of the true kinematic distribution of the hypernuclei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12725" y="344551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612140" y="3429635"/>
            <a:ext cx="1166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 the TPC tracking efficiency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12725" y="472757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612140" y="4730115"/>
            <a:ext cx="1166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  the signal extraction</a:t>
            </a:r>
            <a:r>
              <a:rPr lang="en-US"/>
              <a:t> </a:t>
            </a:r>
            <a:r>
              <a:t>technique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6365" y="1663700"/>
            <a:ext cx="9296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estimated by varying</a:t>
            </a:r>
            <a:r>
              <a:rPr lang="en-US" altLang="zh-CN"/>
              <a:t> </a:t>
            </a:r>
            <a:r>
              <a:rPr lang="zh-CN" altLang="en-US"/>
              <a:t>the topological cuts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6050" y="27533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estimated by varying</a:t>
            </a:r>
            <a:r>
              <a:t> the input MC pT spectra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46050" y="40754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estimated by varying</a:t>
            </a:r>
            <a:r>
              <a:rPr lang="en-US" altLang="zh-CN">
                <a:sym typeface="+mn-ea"/>
              </a:rPr>
              <a:t> </a:t>
            </a:r>
            <a:r>
              <a:t>the nhits requirement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46050" y="52971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estimated by varying</a:t>
            </a:r>
            <a:r>
              <a:rPr lang="en-US" altLang="zh-CN">
                <a:sym typeface="+mn-ea"/>
              </a:rPr>
              <a:t> </a:t>
            </a:r>
            <a:r>
              <a:t>the signal counting window</a:t>
            </a:r>
          </a:p>
        </p:txBody>
      </p:sp>
      <p:pic>
        <p:nvPicPr>
          <p:cNvPr id="28" name="图片 27" descr="$)X92B9}8K{8[_YSK$G7VB9"/>
          <p:cNvPicPr>
            <a:picLocks noChangeAspect="1"/>
          </p:cNvPicPr>
          <p:nvPr/>
        </p:nvPicPr>
        <p:blipFill>
          <a:blip r:embed="rId13"/>
          <a:srcRect r="40050" b="28739"/>
          <a:stretch>
            <a:fillRect/>
          </a:stretch>
        </p:blipFill>
        <p:spPr>
          <a:xfrm>
            <a:off x="9161780" y="4885055"/>
            <a:ext cx="3016885" cy="1969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7714551" y="4209669"/>
                <a:ext cx="3799840" cy="372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𝑡𝑜𝑡𝑎𝑙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+...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551" y="4209669"/>
                <a:ext cx="3799840" cy="372745"/>
              </a:xfrm>
              <a:prstGeom prst="rect">
                <a:avLst/>
              </a:prstGeom>
              <a:blipFill rotWithShape="1">
                <a:blip r:embed="rId14"/>
                <a:stretch>
                  <a:fillRect l="-15" t="-68" r="15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 descr="F6URRJ}_4H)7B@VQITWL~@T"/>
          <p:cNvPicPr>
            <a:picLocks noChangeAspect="1"/>
          </p:cNvPicPr>
          <p:nvPr/>
        </p:nvPicPr>
        <p:blipFill>
          <a:blip r:embed="rId15"/>
          <a:srcRect l="17159" t="1933" r="24139" b="25383"/>
          <a:stretch>
            <a:fillRect/>
          </a:stretch>
        </p:blipFill>
        <p:spPr>
          <a:xfrm>
            <a:off x="6160135" y="4885055"/>
            <a:ext cx="3140710" cy="197294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37465" y="6462395"/>
            <a:ext cx="4154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ym typeface="+mn-ea"/>
              </a:rPr>
              <a:t>back up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slides15,16,17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58050" y="4727575"/>
            <a:ext cx="944245" cy="30289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7.2Gev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10357485" y="4727575"/>
            <a:ext cx="944245" cy="30289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3.0Gev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75698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</a:t>
            </a:r>
            <a:r>
              <a:rPr lang="en-US"/>
              <a:t>lifetime and  combine the results of two different </a:t>
            </a:r>
            <a:r>
              <a:rPr lang="en-US" altLang="zh-CN"/>
              <a:t>energy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28930" y="933450"/>
                <a:ext cx="4826000" cy="10185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:</a:t>
                </a:r>
                <a:endParaRPr lang="en-US" altLang="zh-CN"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3.0Gev     </a:t>
                </a:r>
                <a:r>
                  <a:rPr lang="en-US" altLang="zh-CN">
                    <a:sym typeface="+mn-ea"/>
                  </a:rPr>
                  <a:t>223 ± 23(stat.) ±18(syst.) ps   </a:t>
                </a:r>
                <a:endParaRPr lang="en-US" altLang="zh-CN"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7.2Gev     219 ± 20(stat.) ±19(syst.) ps</a:t>
                </a:r>
                <a:endParaRPr lang="en-US" altLang="zh-CN">
                  <a:sym typeface="+mn-ea"/>
                </a:endParaRPr>
              </a:p>
              <a:p>
                <a:r>
                  <a:rPr lang="zh-CN" altLang="en-US">
                    <a:sym typeface="+mn-ea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0" y="933450"/>
                <a:ext cx="4826000" cy="1018540"/>
              </a:xfrm>
              <a:prstGeom prst="rect">
                <a:avLst/>
              </a:prstGeom>
              <a:blipFill rotWithShape="1">
                <a:blip r:embed="rId1"/>
                <a:stretch>
                  <a:fillRect b="-14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28930" y="2211705"/>
                <a:ext cx="4670425" cy="10579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>
                    <a:sym typeface="+mn-ea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: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>
                    <a:sym typeface="+mn-ea"/>
                  </a:rPr>
                  <a:t>3.0Gev      218 ± 7(stat.) ±13(syst.) ps   </a:t>
                </a:r>
                <a:endParaRPr lang="en-US" altLang="zh-CN"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7.2Gev      </a:t>
                </a:r>
                <a:r>
                  <a:rPr lang="en-US" altLang="zh-CN">
                    <a:sym typeface="+mn-ea"/>
                  </a:rPr>
                  <a:t>217 ± 16(stat.) ±16(syst.) ps</a:t>
                </a:r>
                <a:endParaRPr lang="en-US" altLang="zh-CN">
                  <a:sym typeface="+mn-ea"/>
                </a:endParaRPr>
              </a:p>
              <a:p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0" y="2211705"/>
                <a:ext cx="4670425" cy="1057910"/>
              </a:xfrm>
              <a:prstGeom prst="rect">
                <a:avLst/>
              </a:prstGeom>
              <a:blipFill rotWithShape="1">
                <a:blip r:embed="rId2"/>
                <a:stretch>
                  <a:fillRect b="-9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910590" y="5649595"/>
                <a:ext cx="9968230" cy="7359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is the lifetime measured at energy 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zh-CN" altLang="en-US">
                            <a:latin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zh-CN" altLang="en-US">
                            <a:latin typeface="Cambria Math" panose="02040503050406030204" charset="0"/>
                            <a:sym typeface="+mn-ea"/>
                          </a:rPr>
                          <m:t>𝑠𝑡𝑎𝑡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zh-CN" altLang="en-US">
                            <a:latin typeface="Cambria Math" panose="02040503050406030204" charset="0"/>
                            <a:sym typeface="+mn-ea"/>
                          </a:rPr>
                          <m:t>𝑠𝑦𝑠𝑡</m:t>
                        </m:r>
                      </m:sub>
                    </m:sSub>
                  </m:oMath>
                </a14:m>
                <a:r>
                  <a:rPr lang="zh-CN" altLang="en-US"/>
                  <a:t> are the statistical and systematic uncertainties of the individual measurements,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/>
                  <a:t> = 1/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zh-CN" altLang="en-US">
                            <a:latin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zh-CN" altLang="en-US">
                            <a:latin typeface="Cambria Math" panose="02040503050406030204" charset="0"/>
                            <a:sym typeface="+mn-ea"/>
                          </a:rPr>
                          <m:t>𝑠𝑡𝑎𝑡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" y="5649595"/>
                <a:ext cx="9968230" cy="7359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185025" y="1375410"/>
                <a:ext cx="4671695" cy="3352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final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:     221 ± 15(stat.) ± 19(syst.) ps  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025" y="1375410"/>
                <a:ext cx="4671695" cy="33528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185025" y="2593975"/>
                <a:ext cx="4671695" cy="3892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final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:     218 ± 6(stat.) ± 13(syst.) </a:t>
                </a:r>
                <a:r>
                  <a:rPr lang="en-US" altLang="zh-CN">
                    <a:sym typeface="+mn-ea"/>
                  </a:rPr>
                  <a:t>ps</a:t>
                </a:r>
                <a:r>
                  <a:rPr lang="en-US" altLang="zh-CN">
                    <a:sym typeface="+mn-ea"/>
                  </a:rPr>
                  <a:t> 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85025" y="2593975"/>
                <a:ext cx="4671695" cy="3892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箭头 40"/>
          <p:cNvSpPr/>
          <p:nvPr>
            <p:custDataLst>
              <p:tags r:id="rId8"/>
            </p:custDataLst>
          </p:nvPr>
        </p:nvSpPr>
        <p:spPr>
          <a:xfrm>
            <a:off x="4707890" y="1504950"/>
            <a:ext cx="2373630" cy="1162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9"/>
            </p:custDataLst>
          </p:nvPr>
        </p:nvSpPr>
        <p:spPr>
          <a:xfrm>
            <a:off x="4707890" y="2727325"/>
            <a:ext cx="2373630" cy="1162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040566" y="3188589"/>
                <a:ext cx="1245235" cy="712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𝜏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6" y="3188589"/>
                <a:ext cx="1245235" cy="712470"/>
              </a:xfrm>
              <a:prstGeom prst="rect">
                <a:avLst/>
              </a:prstGeom>
              <a:blipFill rotWithShape="1">
                <a:blip r:embed="rId10"/>
                <a:stretch>
                  <a:fillRect l="-46" t="-36" r="46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040566" y="3901059"/>
                <a:ext cx="1546225" cy="6915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𝑠𝑡𝑎𝑡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6" y="3901059"/>
                <a:ext cx="1546225" cy="691515"/>
              </a:xfrm>
              <a:prstGeom prst="rect">
                <a:avLst/>
              </a:prstGeom>
              <a:blipFill rotWithShape="1">
                <a:blip r:embed="rId11"/>
                <a:stretch>
                  <a:fillRect l="-37" t="-37" r="37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40566" y="4691634"/>
                <a:ext cx="2127250" cy="712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𝑠𝑦𝑠𝑡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𝑠𝑦𝑠𝑡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040566" y="4691634"/>
                <a:ext cx="2127250" cy="712470"/>
              </a:xfrm>
              <a:prstGeom prst="rect">
                <a:avLst/>
              </a:prstGeom>
              <a:blipFill rotWithShape="1">
                <a:blip r:embed="rId14"/>
                <a:stretch>
                  <a:fillRect l="-27" t="-36" r="27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/>
          <p:cNvSpPr/>
          <p:nvPr/>
        </p:nvSpPr>
        <p:spPr>
          <a:xfrm>
            <a:off x="4760595" y="3529330"/>
            <a:ext cx="75565" cy="1629410"/>
          </a:xfrm>
          <a:prstGeom prst="leftBr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6902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Analysis—compare </a:t>
            </a:r>
            <a:r>
              <a:rPr lang="en-US" altLang="zh-CN"/>
              <a:t>with other experimental results</a:t>
            </a:r>
            <a:endParaRPr lang="en-US" altLang="zh-CN"/>
          </a:p>
        </p:txBody>
      </p:sp>
      <p:pic>
        <p:nvPicPr>
          <p:cNvPr id="7" name="图片 6" descr="F~9`DUFW56H7(OV5QL[7[Z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759460"/>
            <a:ext cx="4486275" cy="3686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005070" y="1833245"/>
                <a:ext cx="6096000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average</a:t>
                </a:r>
                <a:r>
                  <a:rPr lang="en-US" altLang="zh-CN"/>
                  <a:t> </a:t>
                </a:r>
                <a:r>
                  <a:rPr lang="zh-CN" altLang="en-US"/>
                  <a:t>lifetimes</a:t>
                </a:r>
                <a:r>
                  <a:rPr lang="en-US" altLang="zh-CN"/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: 200 ± 13 ps  </a:t>
                </a:r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070" y="1833245"/>
                <a:ext cx="6096000" cy="3886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005070" y="2451735"/>
                <a:ext cx="6096000" cy="3854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average</a:t>
                </a:r>
                <a:r>
                  <a:rPr lang="en-US" altLang="zh-CN"/>
                  <a:t> </a:t>
                </a:r>
                <a:r>
                  <a:rPr lang="zh-CN" altLang="en-US"/>
                  <a:t>lifetimes</a:t>
                </a:r>
                <a:r>
                  <a:rPr lang="en-US" altLang="zh-CN"/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: 208 ± 12 ps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005070" y="2451735"/>
                <a:ext cx="6096000" cy="3854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46050" y="4711065"/>
            <a:ext cx="11320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All data from ALICE, STAR and HypHI lie within</a:t>
            </a:r>
            <a:r>
              <a:rPr lang="en-US" altLang="zh-CN"/>
              <a:t> </a:t>
            </a:r>
            <a:r>
              <a:rPr lang="zh-CN" altLang="en-US"/>
              <a:t>1.5σ of the global averages.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05070" y="3242945"/>
            <a:ext cx="70783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Horizontal lines represent statistical</a:t>
            </a:r>
            <a:r>
              <a:rPr lang="en-US" altLang="zh-CN"/>
              <a:t> </a:t>
            </a:r>
            <a:r>
              <a:rPr lang="zh-CN" altLang="en-US"/>
              <a:t>uncertainties, while boxes represent systematic uncertainties.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46050" y="5117465"/>
                <a:ext cx="10207625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solidFill>
                      <a:srgbClr val="FF0000"/>
                    </a:solidFill>
                  </a:rPr>
                  <a:t>These precise data</a:t>
                </a:r>
                <a:r>
                  <a:rPr lang="zh-CN" altLang="en-US"/>
                  <a:t> clearly</a:t>
                </a:r>
                <a:r>
                  <a:rPr lang="en-US" altLang="zh-CN"/>
                  <a:t> </a:t>
                </a:r>
                <a:r>
                  <a:rPr lang="zh-CN" altLang="en-US"/>
                  <a:t>indicate that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/>
                  <a:t> lifetimes </a:t>
                </a:r>
                <a:r>
                  <a:rPr lang="zh-CN" altLang="en-US">
                    <a:solidFill>
                      <a:srgbClr val="FF0000"/>
                    </a:solidFill>
                  </a:rPr>
                  <a:t>are considerably</a:t>
                </a:r>
                <a:r>
                  <a:rPr lang="en-US" altLang="zh-CN">
                    <a:solidFill>
                      <a:srgbClr val="FF0000"/>
                    </a:solidFill>
                  </a:rPr>
                  <a:t> </a:t>
                </a:r>
                <a:r>
                  <a:rPr lang="zh-CN" altLang="en-US">
                    <a:solidFill>
                      <a:srgbClr val="FF0000"/>
                    </a:solidFill>
                  </a:rPr>
                  <a:t>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</m:sSub>
                  </m:oMath>
                </a14:m>
                <a:r>
                  <a:rPr lang="zh-CN" altLang="en-US"/>
                  <a:t>.</a:t>
                </a:r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5117465"/>
                <a:ext cx="10207625" cy="3886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46050" y="5680075"/>
                <a:ext cx="9712325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sym typeface="+mn-ea"/>
                  </a:rPr>
                  <a:t>lifetimes</a:t>
                </a:r>
                <a:r>
                  <a:rPr lang="en-US" altLang="zh-CN">
                    <a:sym typeface="+mn-ea"/>
                  </a:rPr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,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lifetimes</a:t>
                </a:r>
                <a:r>
                  <a:rPr lang="en-US" altLang="zh-CN">
                    <a:sym typeface="+mn-ea"/>
                  </a:rPr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corresponding to (76±5)% and (79±5)% of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</m:sSub>
                  </m:oMath>
                </a14:m>
                <a:r>
                  <a:rPr lang="zh-CN" altLang="en-US"/>
                  <a:t>.</a:t>
                </a:r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5680075"/>
                <a:ext cx="9712325" cy="388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9264650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84860" y="123761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222375" y="1237615"/>
                <a:ext cx="10713720" cy="7194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t>precise measurements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t> lifetimes have been obtained using the data samples of</a:t>
                </a:r>
              </a:p>
              <a:p>
                <a:r>
                  <a:t>Au+Au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t> = 3.0 and 7.2 GeV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75" y="1237615"/>
                <a:ext cx="10713720" cy="7194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148715" y="3120390"/>
                <a:ext cx="10894060" cy="665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t>The averaged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t> lifetimes combining all existing measurements are both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</m:sSub>
                  </m:oMath>
                </a14:m>
                <a:r>
                  <a:t> by ∼ 20%.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5" y="3120390"/>
                <a:ext cx="10894060" cy="6654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68985" y="312039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68985" y="417703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222375" y="4168775"/>
                <a:ext cx="9756775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The precise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/>
                  <a:t> lifetime reported here resolves the tension between</a:t>
                </a:r>
                <a:r>
                  <a:rPr lang="en-US" altLang="zh-CN"/>
                  <a:t> </a:t>
                </a:r>
                <a:r>
                  <a:rPr lang="zh-CN" altLang="en-US"/>
                  <a:t>STAR and ALICE.</a:t>
                </a:r>
                <a:endParaRPr lang="zh-CN" altLang="en-US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75" y="4168775"/>
                <a:ext cx="9756775" cy="3886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990090" y="1953260"/>
                <a:ext cx="6096000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:     221 ± 15(stat.) ± 19(syst.) ps</a:t>
                </a:r>
                <a:r>
                  <a:rPr lang="en-US" altLang="zh-CN"/>
                  <a:t>  </a:t>
                </a:r>
                <a:endParaRPr lang="en-US" altLang="zh-CN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990090" y="1953260"/>
                <a:ext cx="6096000" cy="3886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990090" y="2571750"/>
                <a:ext cx="6096000" cy="3854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:     218 ± 6(stat.) ± 13(syst.) ps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990090" y="2571750"/>
                <a:ext cx="6096000" cy="3854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 flipH="1">
            <a:off x="1772285" y="196088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 flipH="1">
            <a:off x="1772285" y="259905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02602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back up- </a:t>
            </a:r>
            <a:r>
              <a:rPr lang="en-US" altLang="zh-CN">
                <a:sym typeface="+mn-ea"/>
              </a:rPr>
              <a:t>systematic uncertainties</a:t>
            </a:r>
            <a:endParaRPr lang="en-US" altLang="zh-CN"/>
          </a:p>
        </p:txBody>
      </p:sp>
      <p:pic>
        <p:nvPicPr>
          <p:cNvPr id="3" name="图片 2" descr="6D$5{{UU7WF_%8H2K0%F]AC"/>
          <p:cNvPicPr>
            <a:picLocks noChangeAspect="1"/>
          </p:cNvPicPr>
          <p:nvPr/>
        </p:nvPicPr>
        <p:blipFill>
          <a:blip r:embed="rId1"/>
          <a:srcRect r="-1011" b="5394"/>
          <a:stretch>
            <a:fillRect/>
          </a:stretch>
        </p:blipFill>
        <p:spPr>
          <a:xfrm>
            <a:off x="1587500" y="1402715"/>
            <a:ext cx="8291195" cy="481647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558790" cy="358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back up</a:t>
            </a:r>
            <a:r>
              <a:rPr lang="en-US" altLang="zh-CN">
                <a:sym typeface="+mn-ea"/>
              </a:rPr>
              <a:t>- </a:t>
            </a:r>
            <a:r>
              <a:rPr lang="en-US" altLang="zh-CN">
                <a:sym typeface="+mn-ea"/>
              </a:rPr>
              <a:t>systematic uncertainties for </a:t>
            </a:r>
            <a:r>
              <a:rPr lang="zh-CN" altLang="en-US">
                <a:sym typeface="+mn-ea"/>
              </a:rPr>
              <a:t>topological cuts</a:t>
            </a:r>
            <a:endParaRPr lang="en-US" altLang="zh-CN"/>
          </a:p>
        </p:txBody>
      </p:sp>
      <p:pic>
        <p:nvPicPr>
          <p:cNvPr id="2" name="图片 1" descr="I2L6[2%RWVU~JH4S5MX3DUF"/>
          <p:cNvPicPr>
            <a:picLocks noChangeAspect="1"/>
          </p:cNvPicPr>
          <p:nvPr/>
        </p:nvPicPr>
        <p:blipFill>
          <a:blip r:embed="rId1"/>
          <a:srcRect r="-1021"/>
          <a:stretch>
            <a:fillRect/>
          </a:stretch>
        </p:blipFill>
        <p:spPr>
          <a:xfrm>
            <a:off x="1069975" y="548640"/>
            <a:ext cx="8101965" cy="597217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6210" y="6520815"/>
            <a:ext cx="7013575" cy="375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systematic uncertainties for </a:t>
            </a:r>
            <a:r>
              <a:rPr>
                <a:sym typeface="+mn-ea"/>
              </a:rPr>
              <a:t>the nhits requirement</a:t>
            </a:r>
            <a:r>
              <a:rPr lang="en-US">
                <a:sym typeface="+mn-ea"/>
              </a:rPr>
              <a:t> is the same</a:t>
            </a:r>
            <a:endParaRPr 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6212840" cy="358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back up</a:t>
            </a:r>
            <a:r>
              <a:rPr lang="en-US" altLang="zh-CN">
                <a:sym typeface="+mn-ea"/>
              </a:rPr>
              <a:t>- </a:t>
            </a:r>
            <a:r>
              <a:rPr lang="en-US" altLang="zh-CN">
                <a:sym typeface="+mn-ea"/>
              </a:rPr>
              <a:t>systematic uncertainties for </a:t>
            </a:r>
            <a:r>
              <a:rPr>
                <a:sym typeface="+mn-ea"/>
              </a:rPr>
              <a:t>the signal extraction</a:t>
            </a:r>
            <a:endParaRPr lang="en-US" altLang="zh-CN"/>
          </a:p>
        </p:txBody>
      </p:sp>
      <p:pic>
        <p:nvPicPr>
          <p:cNvPr id="8" name="图片 7" descr="BPS_`XEGQ3L3W6H2MFKG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0325" y="577215"/>
            <a:ext cx="7648575" cy="553402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Q5XL2NLDQ@HXMN34PXM]81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5" y="6140450"/>
            <a:ext cx="372427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86450" y="6309360"/>
            <a:ext cx="4019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change </a:t>
            </a:r>
            <a:r>
              <a:rPr>
                <a:sym typeface="+mn-ea"/>
              </a:rPr>
              <a:t>the signal counting window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46050" y="189865"/>
                <a:ext cx="7583170" cy="28829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/>
                  <a:t>back up-</a:t>
                </a:r>
                <a:r>
                  <a:rPr lang="zh-CN" altLang="en-US">
                    <a:sym typeface="+mn-ea"/>
                  </a:rPr>
                  <a:t>lifetimes</a:t>
                </a:r>
                <a:r>
                  <a:rPr lang="en-US" altLang="zh-CN">
                    <a:sym typeface="+mn-ea"/>
                  </a:rPr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 &amp; </a:t>
                </a:r>
                <a:r>
                  <a:rPr lang="en-US" altLang="zh-CN">
                    <a:sym typeface="+mn-ea"/>
                  </a:rPr>
                  <a:t>systematic uncertainties at 3Gev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189865"/>
                <a:ext cx="7583170" cy="288290"/>
              </a:xfrm>
              <a:prstGeom prst="rect">
                <a:avLst/>
              </a:prstGeom>
              <a:blipFill rotWithShape="1">
                <a:blip r:embed="rId1"/>
                <a:stretch>
                  <a:fillRect b="-18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~])73J2CI){I]6$ZBYHGKM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600075"/>
            <a:ext cx="4762500" cy="5335905"/>
          </a:xfrm>
          <a:prstGeom prst="rect">
            <a:avLst/>
          </a:prstGeom>
        </p:spPr>
      </p:pic>
      <p:pic>
        <p:nvPicPr>
          <p:cNvPr id="6" name="图片 5" descr="PNF9DIUIZ_JJ~XH[T%7~K$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05" y="2230755"/>
            <a:ext cx="4993005" cy="2396490"/>
          </a:xfrm>
          <a:prstGeom prst="rect">
            <a:avLst/>
          </a:prstGeom>
        </p:spPr>
      </p:pic>
      <p:pic>
        <p:nvPicPr>
          <p:cNvPr id="8" name="图片 7" descr="@_Z951%0}TUGF6@224_U5}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0" y="5105400"/>
            <a:ext cx="3486150" cy="46863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6050" y="5987415"/>
                <a:ext cx="11938000" cy="6832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theoretical calculations</a:t>
                </a:r>
                <a:r>
                  <a:rPr lang="en-US" altLang="zh-CN"/>
                  <a:t> 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lifetime            (81±2)%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>
                    <a:sym typeface="+mn-ea"/>
                  </a:rPr>
                  <a:t> lifetime             (74±4)%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CN"/>
                  <a:t>             here (83</a:t>
                </a:r>
                <a:r>
                  <a:rPr lang="en-US" altLang="zh-CN">
                    <a:sym typeface="+mn-ea"/>
                  </a:rPr>
                  <a:t>±6)</a:t>
                </a:r>
                <a:r>
                  <a:rPr lang="en-US" altLang="zh-CN">
                    <a:sym typeface="+mn-ea"/>
                  </a:rPr>
                  <a:t>%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CN"/>
                  <a:t>    using previous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sPre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46050" y="5987415"/>
                <a:ext cx="11938000" cy="6832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箭头 40"/>
          <p:cNvSpPr/>
          <p:nvPr>
            <p:custDataLst>
              <p:tags r:id="rId8"/>
            </p:custDataLst>
          </p:nvPr>
        </p:nvSpPr>
        <p:spPr>
          <a:xfrm>
            <a:off x="3924935" y="6058535"/>
            <a:ext cx="564515" cy="755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>
            <p:custDataLst>
              <p:tags r:id="rId9"/>
            </p:custDataLst>
          </p:nvPr>
        </p:nvSpPr>
        <p:spPr>
          <a:xfrm>
            <a:off x="3924935" y="6334760"/>
            <a:ext cx="564515" cy="755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6902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/>
              <a:t>O</a:t>
            </a:r>
            <a:r>
              <a:rPr lang="en-US"/>
              <a:t>utline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770890" y="894080"/>
                <a:ext cx="9346565" cy="37725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>
                    <a:sym typeface="+mn-ea"/>
                  </a:rPr>
                  <a:t>Motivation</a:t>
                </a:r>
                <a:endParaRPr lang="en-US" altLang="zh-CN">
                  <a:sym typeface="+mn-ea"/>
                </a:endParaRPr>
              </a:p>
              <a:p>
                <a:endParaRPr lang="en-US" altLang="zh-CN"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About the data </a:t>
                </a:r>
                <a:endParaRPr lang="en-US" altLang="zh-CN">
                  <a:sym typeface="+mn-ea"/>
                </a:endParaRPr>
              </a:p>
              <a:p>
                <a:endParaRPr lang="en-US" altLang="zh-CN"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Analysis</a:t>
                </a:r>
                <a:endParaRPr lang="en-US" altLang="zh-CN">
                  <a:sym typeface="+mn-ea"/>
                </a:endParaRPr>
              </a:p>
              <a:p>
                <a:endParaRPr lang="zh-CN" altLang="en-US"/>
              </a:p>
              <a:p>
                <a:pPr indent="457200"/>
                <a:r>
                  <a:rPr>
                    <a:sym typeface="+mn-ea"/>
                  </a:rPr>
                  <a:t>invariant mass distributions</a:t>
                </a:r>
                <a:endParaRPr>
                  <a:sym typeface="+mn-ea"/>
                </a:endParaRPr>
              </a:p>
              <a:p>
                <a:pPr indent="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>
                    <a:sym typeface="+mn-ea"/>
                  </a:rPr>
                  <a:t> and rapidity y</a:t>
                </a:r>
                <a:endParaRPr>
                  <a:sym typeface="+mn-ea"/>
                </a:endParaRPr>
              </a:p>
              <a:p>
                <a:pPr indent="457200"/>
                <a:r>
                  <a:rPr lang="zh-CN" altLang="en-US">
                    <a:sym typeface="+mn-ea"/>
                  </a:rPr>
                  <a:t>efficiency</a:t>
                </a:r>
                <a:r>
                  <a:rPr lang="en-US" altLang="zh-CN">
                    <a:sym typeface="+mn-ea"/>
                  </a:rPr>
                  <a:t> &amp; </a:t>
                </a:r>
                <a:r>
                  <a:rPr>
                    <a:sym typeface="+mn-ea"/>
                  </a:rPr>
                  <a:t>raw</a:t>
                </a:r>
                <a:r>
                  <a:rPr lang="en-US">
                    <a:sym typeface="+mn-ea"/>
                  </a:rPr>
                  <a:t> </a:t>
                </a:r>
                <a:r>
                  <a:rPr>
                    <a:sym typeface="+mn-ea"/>
                  </a:rPr>
                  <a:t>signal counts</a:t>
                </a:r>
                <a:r>
                  <a:rPr lang="en-US">
                    <a:sym typeface="+mn-ea"/>
                  </a:rPr>
                  <a:t> corrected</a:t>
                </a:r>
                <a:endParaRPr lang="en-US">
                  <a:sym typeface="+mn-ea"/>
                </a:endParaRPr>
              </a:p>
              <a:p>
                <a:pPr indent="457200"/>
                <a:r>
                  <a:rPr lang="en-US" altLang="zh-CN">
                    <a:sym typeface="+mn-ea"/>
                  </a:rPr>
                  <a:t>lifetime &amp; </a:t>
                </a:r>
                <a:r>
                  <a:rPr lang="zh-CN" altLang="en-US">
                    <a:sym typeface="+mn-ea"/>
                  </a:rPr>
                  <a:t>statistical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uncertainties</a:t>
                </a:r>
                <a:endParaRPr lang="zh-CN" altLang="en-US">
                  <a:sym typeface="+mn-ea"/>
                </a:endParaRPr>
              </a:p>
              <a:p>
                <a:pPr indent="457200"/>
                <a:r>
                  <a:rPr lang="en-US" altLang="zh-CN">
                    <a:sym typeface="+mn-ea"/>
                  </a:rPr>
                  <a:t>systematic uncertainties</a:t>
                </a:r>
                <a:endParaRPr lang="en-US" altLang="zh-CN">
                  <a:sym typeface="+mn-ea"/>
                </a:endParaRPr>
              </a:p>
              <a:p>
                <a:pPr indent="457200"/>
                <a:r>
                  <a:rPr lang="en-US">
                    <a:sym typeface="+mn-ea"/>
                  </a:rPr>
                  <a:t>lifetime and  combine the results of two different </a:t>
                </a:r>
                <a:r>
                  <a:rPr lang="en-US" altLang="zh-CN">
                    <a:sym typeface="+mn-ea"/>
                  </a:rPr>
                  <a:t>energy</a:t>
                </a:r>
                <a:endParaRPr lang="en-US" altLang="zh-CN">
                  <a:sym typeface="+mn-ea"/>
                </a:endParaRPr>
              </a:p>
              <a:p>
                <a:pPr indent="457200"/>
                <a:r>
                  <a:rPr lang="en-US" altLang="zh-CN">
                    <a:sym typeface="+mn-ea"/>
                  </a:rPr>
                  <a:t>compare with other experimental results</a:t>
                </a:r>
                <a:endParaRPr lang="en-US" altLang="zh-CN">
                  <a:sym typeface="+mn-ea"/>
                </a:endParaRPr>
              </a:p>
              <a:p>
                <a:pPr indent="457200"/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0" y="894080"/>
                <a:ext cx="9346565" cy="3772535"/>
              </a:xfrm>
              <a:prstGeom prst="rect">
                <a:avLst/>
              </a:prstGeom>
              <a:blipFill rotWithShape="1">
                <a:blip r:embed="rId1"/>
                <a:stretch>
                  <a:fillRect b="-3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同心圆 1"/>
          <p:cNvSpPr/>
          <p:nvPr/>
        </p:nvSpPr>
        <p:spPr>
          <a:xfrm>
            <a:off x="490855" y="986155"/>
            <a:ext cx="168910" cy="16891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890" y="50120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Summary</a:t>
            </a:r>
            <a:endParaRPr lang="en-US" altLang="zh-CN">
              <a:sym typeface="+mn-ea"/>
            </a:endParaRPr>
          </a:p>
        </p:txBody>
      </p:sp>
      <p:sp>
        <p:nvSpPr>
          <p:cNvPr id="7" name="同心圆 6"/>
          <p:cNvSpPr/>
          <p:nvPr>
            <p:custDataLst>
              <p:tags r:id="rId2"/>
            </p:custDataLst>
          </p:nvPr>
        </p:nvSpPr>
        <p:spPr>
          <a:xfrm>
            <a:off x="490855" y="1563370"/>
            <a:ext cx="168910" cy="16891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>
            <p:custDataLst>
              <p:tags r:id="rId3"/>
            </p:custDataLst>
          </p:nvPr>
        </p:nvSpPr>
        <p:spPr>
          <a:xfrm>
            <a:off x="490855" y="2140585"/>
            <a:ext cx="168910" cy="16891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>
            <p:custDataLst>
              <p:tags r:id="rId4"/>
            </p:custDataLst>
          </p:nvPr>
        </p:nvSpPr>
        <p:spPr>
          <a:xfrm>
            <a:off x="490855" y="5111750"/>
            <a:ext cx="168910" cy="16891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 flipH="1">
            <a:off x="958215" y="250952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 flipH="1">
            <a:off x="958215" y="277368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 flipH="1">
            <a:off x="973455" y="308419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 flipH="1">
            <a:off x="973455" y="334835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 flipH="1">
            <a:off x="973455" y="365823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 flipH="1">
            <a:off x="973455" y="392303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 flipH="1">
            <a:off x="973455" y="418020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3864610" cy="734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2390" y="85788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79730" y="849630"/>
            <a:ext cx="1180274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Hypernuclei are </a:t>
            </a:r>
            <a:r>
              <a:rPr lang="en-US" altLang="zh-CN">
                <a:solidFill>
                  <a:srgbClr val="FF0000"/>
                </a:solidFill>
              </a:rPr>
              <a:t>excellent experimental probes</a:t>
            </a:r>
            <a:r>
              <a:rPr lang="en-US" altLang="zh-CN"/>
              <a:t> to study the </a:t>
            </a:r>
            <a:r>
              <a:rPr lang="en-US" altLang="zh-CN">
                <a:solidFill>
                  <a:srgbClr val="FF0000"/>
                </a:solidFill>
              </a:rPr>
              <a:t>hyperon-nucleon (Y –N) interaction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5470" y="1696720"/>
            <a:ext cx="108515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 an important ingredient</a:t>
            </a:r>
            <a:r>
              <a:rPr lang="en-US"/>
              <a:t> in </a:t>
            </a:r>
            <a:r>
              <a:t>equation-of-state (EoS) of astrophysical objects such as</a:t>
            </a:r>
            <a:r>
              <a:rPr lang="en-US"/>
              <a:t> </a:t>
            </a:r>
            <a:r>
              <a:rPr>
                <a:solidFill>
                  <a:srgbClr val="FF0000"/>
                </a:solidFill>
              </a:rPr>
              <a:t>neutron stars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72390" y="129857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79730" y="1336040"/>
            <a:ext cx="11287760" cy="304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t>Y –N interaction</a:t>
            </a: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 flipH="1">
            <a:off x="298450" y="169672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 flipH="1">
            <a:off x="298450" y="219710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62305" y="2197100"/>
            <a:ext cx="108515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an important ingredient</a:t>
            </a:r>
            <a:r>
              <a:rPr lang="en-US"/>
              <a:t> </a:t>
            </a:r>
            <a:r>
              <a:t> in the description of the </a:t>
            </a:r>
            <a:r>
              <a:rPr>
                <a:solidFill>
                  <a:srgbClr val="FF0000"/>
                </a:solidFill>
              </a:rPr>
              <a:t>hadronic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phase of a heavy-ion collision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2390" y="269748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62305" y="3374390"/>
                <a:ext cx="11800205" cy="4972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Binding energy~0.4 MeV</a:t>
                </a:r>
                <a:r>
                  <a:rPr lang="zh-CN" altLang="en-US"/>
                  <a:t>，Theory predicts</a:t>
                </a:r>
                <a:r>
                  <a:rPr lang="zh-CN" altLang="en-US">
                    <a:solidFill>
                      <a:srgbClr val="FF0000"/>
                    </a:solidFill>
                  </a:rPr>
                  <a:t> lifetime close </a:t>
                </a:r>
                <a:r>
                  <a:rPr lang="en-US" altLang="zh-CN">
                    <a:solidFill>
                      <a:srgbClr val="FF0000"/>
                    </a:solidFill>
                  </a:rPr>
                  <a:t> </a:t>
                </a:r>
                <a:r>
                  <a:rPr lang="zh-CN" altLang="en-US">
                    <a:solidFill>
                      <a:srgbClr val="FF0000"/>
                    </a:solidFill>
                  </a:rPr>
                  <a:t>to the free lambda lifetime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62305" y="3374390"/>
                <a:ext cx="11800205" cy="4972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89535" y="5535295"/>
                <a:ext cx="1273175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>
                    <a:solidFill>
                      <a:srgbClr val="FF0000"/>
                    </a:solidFill>
                    <a:sym typeface="+mn-ea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" y="5535295"/>
                <a:ext cx="1273175" cy="3886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1956435" y="5562600"/>
            <a:ext cx="4180840" cy="344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 simple hyperon-nucleon bound</a:t>
            </a:r>
            <a:r>
              <a:rPr lang="en-US" altLang="zh-CN"/>
              <a:t> </a:t>
            </a:r>
            <a:r>
              <a:rPr lang="zh-CN" altLang="en-US"/>
              <a:t>states</a:t>
            </a:r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1413510" y="5735955"/>
            <a:ext cx="564515" cy="755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2120" y="2733040"/>
            <a:ext cx="11246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Lifetime</a:t>
            </a:r>
            <a:r>
              <a:rPr lang="zh-CN" altLang="en-US"/>
              <a:t>, branching ratios, and binding energy measurements provide key information to understand the YN potential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 flipH="1">
            <a:off x="298450" y="333819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305" y="3937635"/>
                <a:ext cx="11339195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zh-CN" altLang="en-US"/>
                  <a:t> lifetimes with </a:t>
                </a:r>
                <a:r>
                  <a:rPr lang="zh-CN" altLang="en-US">
                    <a:solidFill>
                      <a:srgbClr val="FF0000"/>
                    </a:solidFill>
                  </a:rPr>
                  <a:t>large uncertainties ranging</a:t>
                </a:r>
                <a:r>
                  <a:rPr lang="zh-CN" altLang="en-US"/>
                  <a:t> from ∼ 50%</a:t>
                </a:r>
                <a:r>
                  <a:rPr lang="en-US" altLang="zh-CN"/>
                  <a:t> </a:t>
                </a:r>
                <a:r>
                  <a:rPr lang="zh-CN" altLang="en-US"/>
                  <a:t>to ∼ 100%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en-US" altLang="zh-CN"/>
                  <a:t>in STAR , ALICE and HypHI </a:t>
                </a:r>
                <a:endParaRPr lang="en-US" altLang="zh-CN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5" y="3937635"/>
                <a:ext cx="11339195" cy="3886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46050" y="4619625"/>
            <a:ext cx="105898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 enhancement in the hypernuclei yield is generally expected due</a:t>
            </a:r>
            <a:r>
              <a:rPr lang="en-US" altLang="zh-CN"/>
              <a:t> </a:t>
            </a:r>
            <a:r>
              <a:rPr lang="zh-CN" altLang="en-US"/>
              <a:t>to the higher baryon density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 flipH="1">
            <a:off x="298450" y="390715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I@IJZQPP[I@(AH]`~]V)Q%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6010" y="1726565"/>
            <a:ext cx="4562475" cy="4191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2637790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</a:t>
            </a:r>
            <a:r>
              <a:rPr lang="en-US" altLang="zh-CN"/>
              <a:t>bout the data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65735" y="71437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16890" y="701675"/>
                <a:ext cx="8163560" cy="452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20</a:t>
                </a:r>
                <a:r>
                  <a:rPr lang="en-US" altLang="zh-CN"/>
                  <a:t>18</a:t>
                </a:r>
                <a:r>
                  <a:rPr lang="zh-CN" altLang="en-US"/>
                  <a:t>  fixed-target</a:t>
                </a:r>
                <a:r>
                  <a:rPr lang="en-US" altLang="zh-CN"/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= 3.0 (7.2) GeV</a:t>
                </a:r>
                <a:r>
                  <a:rPr lang="zh-CN" altLang="en-US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2.8×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(1.5×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) qualified events</a:t>
                </a:r>
                <a:endParaRPr lang="en-US" altLang="zh-CN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701675"/>
                <a:ext cx="8163560" cy="4527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05765" y="1450975"/>
            <a:ext cx="12092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The minimum bias (MB)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chemeClr val="tx2"/>
                </a:solidFill>
              </a:rPr>
              <a:t>trigger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/>
              <a:t>condition is provided by the Beam-Beam Counters (BBC) [33] and the</a:t>
            </a:r>
            <a:endParaRPr lang="zh-CN" altLang="en-US"/>
          </a:p>
          <a:p>
            <a:r>
              <a:rPr lang="zh-CN" altLang="en-US"/>
              <a:t>Time of Flight (TOF) detector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6050" y="145097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890" y="2497455"/>
            <a:ext cx="3533775" cy="376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top 0–50% most central events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37160" y="249301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21335" y="4156710"/>
                <a:ext cx="10782300" cy="388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reconstructed</a:t>
                </a:r>
                <a:r>
                  <a:rPr lang="en-US" altLang="zh-CN"/>
                  <a:t>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zh-CN"/>
                  <a:t> → π−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altLang="zh-CN"/>
                  <a:t>   where A = 3, 4       using </a:t>
                </a:r>
                <a:r>
                  <a:rPr lang="en-US">
                    <a:sym typeface="+mn-ea"/>
                  </a:rPr>
                  <a:t>KFParticle package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35" y="4156710"/>
                <a:ext cx="10782300" cy="3886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41605" y="4167505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05765" y="3261995"/>
            <a:ext cx="1089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 Particle identification</a:t>
            </a:r>
            <a:r>
              <a:rPr lang="en-US" altLang="zh-CN"/>
              <a:t> is achieved by the measured ionization energy loss in the TPC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37160" y="3225800"/>
            <a:ext cx="379730" cy="3359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6902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</a:t>
            </a:r>
            <a:r>
              <a:t>invariant mass distributions</a:t>
            </a:r>
          </a:p>
        </p:txBody>
      </p:sp>
      <p:pic>
        <p:nvPicPr>
          <p:cNvPr id="2" name="图片 1" descr="3ZNB]M3AVF3GY[9M9EG5]6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440" y="577850"/>
            <a:ext cx="9286875" cy="4396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9535" y="4937125"/>
            <a:ext cx="2886075" cy="358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pT region (1.0–4.0) GeV/c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7795" y="5194935"/>
            <a:ext cx="12045950" cy="1436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background:</a:t>
            </a:r>
            <a:r>
              <a:rPr lang="zh-CN" altLang="en-US"/>
              <a:t> </a:t>
            </a:r>
            <a:endParaRPr lang="zh-CN" altLang="en-US"/>
          </a:p>
          <a:p>
            <a:r>
              <a:rPr lang="zh-CN" altLang="en-US">
                <a:latin typeface="Calibri" panose="020F0502020204030204" charset="0"/>
              </a:rPr>
              <a:t>①</a:t>
            </a:r>
            <a:r>
              <a:rPr lang="zh-CN" altLang="en-US"/>
              <a:t>all π− tracks in a single event are rotated with a fixed angle multiple times and then normalized in the side-band region</a:t>
            </a:r>
            <a:r>
              <a:rPr lang="en-US" altLang="zh-CN"/>
              <a:t>  (bule line)    </a:t>
            </a:r>
            <a:r>
              <a:rPr lang="en-US" altLang="zh-CN">
                <a:solidFill>
                  <a:srgbClr val="FF0000"/>
                </a:solidFill>
              </a:rPr>
              <a:t>un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correlated</a:t>
            </a:r>
            <a:r>
              <a:rPr lang="en-US" altLang="zh-CN">
                <a:solidFill>
                  <a:srgbClr val="FF0000"/>
                </a:solidFill>
              </a:rPr>
              <a:t> background</a:t>
            </a:r>
            <a:endParaRPr lang="zh-CN" altLang="en-US"/>
          </a:p>
          <a:p>
            <a:r>
              <a:rPr lang="zh-CN" altLang="en-US">
                <a:latin typeface="Calibri" panose="020F0502020204030204" charset="0"/>
                <a:sym typeface="+mn-ea"/>
              </a:rPr>
              <a:t>②</a:t>
            </a:r>
            <a:endParaRPr lang="zh-CN" altLang="en-US"/>
          </a:p>
          <a:p>
            <a:r>
              <a:rPr lang="zh-CN" altLang="en-US"/>
              <a:t>perform a linear fit using the side-band region to remove any residual background</a:t>
            </a:r>
            <a:r>
              <a:rPr lang="en-US" altLang="zh-CN"/>
              <a:t>(red line)  </a:t>
            </a:r>
            <a:r>
              <a:rPr lang="en-US" altLang="zh-CN">
                <a:solidFill>
                  <a:srgbClr val="FF0000"/>
                </a:solidFill>
              </a:rPr>
              <a:t>correlated background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187430" y="6314440"/>
            <a:ext cx="389890" cy="316865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05765" y="189865"/>
                <a:ext cx="5690235" cy="38798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/>
                  <a:t>Analysis—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t> and rapidity y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" y="189865"/>
                <a:ext cx="5690235" cy="3879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4544695" y="5949950"/>
            <a:ext cx="2710180" cy="363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subtracted  background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 descr="P@IFECRGWF34G6MV0~SU$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224915"/>
            <a:ext cx="8982075" cy="407797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765" y="189865"/>
            <a:ext cx="5690235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Analysis—</a:t>
            </a:r>
            <a:r>
              <a:rPr lang="zh-CN" altLang="en-US">
                <a:sym typeface="+mn-ea"/>
              </a:rPr>
              <a:t>efficiency</a:t>
            </a:r>
            <a:r>
              <a:rPr lang="en-US" altLang="zh-CN">
                <a:sym typeface="+mn-ea"/>
              </a:rPr>
              <a:t> &amp; </a:t>
            </a:r>
            <a:r>
              <a:t>raw</a:t>
            </a:r>
            <a:r>
              <a:rPr lang="en-US"/>
              <a:t> </a:t>
            </a:r>
            <a:r>
              <a:t>signal counts</a:t>
            </a:r>
            <a:r>
              <a:rPr lang="en-US"/>
              <a:t> corrected</a:t>
            </a:r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405765" y="2475230"/>
            <a:ext cx="11539220" cy="3554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/>
              <a:t>using an </a:t>
            </a:r>
            <a:r>
              <a:rPr lang="zh-CN" altLang="en-US" sz="2400" b="1">
                <a:solidFill>
                  <a:srgbClr val="FF0000"/>
                </a:solidFill>
              </a:rPr>
              <a:t>embedding</a:t>
            </a:r>
            <a:r>
              <a:rPr lang="zh-CN" altLang="en-US" sz="2400" b="1"/>
              <a:t> technique</a:t>
            </a:r>
            <a:r>
              <a:rPr lang="en-US" altLang="zh-CN" sz="2400" b="1"/>
              <a:t>:</a:t>
            </a:r>
            <a:endParaRPr lang="en-US" altLang="zh-CN" sz="2400" b="1"/>
          </a:p>
          <a:p>
            <a:endParaRPr lang="en-US" altLang="zh-CN"/>
          </a:p>
          <a:p>
            <a:r>
              <a:rPr lang="en-US" altLang="zh-CN"/>
              <a:t>the TPC response to </a:t>
            </a:r>
            <a:r>
              <a:rPr lang="en-US" altLang="zh-CN">
                <a:solidFill>
                  <a:srgbClr val="FF0000"/>
                </a:solidFill>
              </a:rPr>
              <a:t>Monte Carlo (MC) hypernuclei</a:t>
            </a:r>
            <a:r>
              <a:rPr lang="en-US" altLang="zh-CN"/>
              <a:t> and their decay daughters is </a:t>
            </a:r>
            <a:r>
              <a:rPr lang="en-US" altLang="zh-CN">
                <a:solidFill>
                  <a:srgbClr val="FF0000"/>
                </a:solidFill>
              </a:rPr>
              <a:t>simulated</a:t>
            </a:r>
            <a:r>
              <a:rPr lang="en-US" altLang="zh-CN"/>
              <a:t> in the STAR detector</a:t>
            </a:r>
            <a:endParaRPr lang="en-US" altLang="zh-CN"/>
          </a:p>
          <a:p>
            <a:r>
              <a:rPr lang="en-US" altLang="zh-CN"/>
              <a:t>described in </a:t>
            </a:r>
            <a:r>
              <a:rPr lang="en-US" altLang="zh-CN">
                <a:solidFill>
                  <a:srgbClr val="FF0000"/>
                </a:solidFill>
              </a:rPr>
              <a:t>GEANT3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en-US" altLang="zh-CN"/>
              <a:t>Simulated signals are </a:t>
            </a:r>
            <a:r>
              <a:rPr lang="en-US" altLang="zh-CN">
                <a:solidFill>
                  <a:srgbClr val="FF0000"/>
                </a:solidFill>
              </a:rPr>
              <a:t>embedded into the real data</a:t>
            </a:r>
            <a:r>
              <a:rPr lang="en-US" altLang="zh-CN"/>
              <a:t> and processed through the same reconstruction algorithm as in real data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5765" y="925195"/>
            <a:ext cx="9939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the TPC acceptance, tracking, and particle identification efficiency</a:t>
            </a:r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 flipH="1">
            <a:off x="187960" y="3074035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 flipH="1">
            <a:off x="187960" y="3891280"/>
            <a:ext cx="217805" cy="264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J419S4UY`$Y9G6MZHA`FW}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1765" y="814070"/>
            <a:ext cx="4900295" cy="304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470" y="4382770"/>
            <a:ext cx="12037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calculated using embedding, depends on the </a:t>
            </a:r>
            <a:r>
              <a:rPr lang="zh-CN" altLang="en-US">
                <a:solidFill>
                  <a:srgbClr val="FF0000"/>
                </a:solidFill>
              </a:rPr>
              <a:t>pT  and rapidity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spectra of the input simulation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765" y="5162550"/>
            <a:ext cx="10360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•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tune the pT spectra/rapidity</a:t>
            </a:r>
            <a:r>
              <a:rPr lang="zh-CN" altLang="en-US"/>
              <a:t> of the simulation </a:t>
            </a:r>
            <a:r>
              <a:rPr lang="zh-CN" altLang="en-US">
                <a:solidFill>
                  <a:srgbClr val="FF0000"/>
                </a:solidFill>
              </a:rPr>
              <a:t>to match the data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765" y="47790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•</a:t>
            </a:r>
            <a:r>
              <a:rPr lang="en-US" altLang="zh-CN">
                <a:sym typeface="+mn-ea"/>
              </a:rPr>
              <a:t> </a:t>
            </a:r>
            <a:r>
              <a:rPr lang="zh-CN" altLang="en-US"/>
              <a:t>use a Boltzmann distribution for the input pT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405765" y="5546725"/>
            <a:ext cx="96735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• </a:t>
            </a:r>
            <a:r>
              <a:rPr lang="zh-CN" altLang="en-US">
                <a:solidFill>
                  <a:srgbClr val="FF0000"/>
                </a:solidFill>
              </a:rPr>
              <a:t>Efficiency</a:t>
            </a:r>
            <a:r>
              <a:rPr lang="zh-CN" altLang="en-US"/>
              <a:t> is obtained by </a:t>
            </a:r>
            <a:r>
              <a:rPr lang="zh-CN" altLang="en-US">
                <a:solidFill>
                  <a:srgbClr val="FF0000"/>
                </a:solidFill>
              </a:rPr>
              <a:t>dividing the pseudodata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模拟数据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zh-CN" altLang="en-US">
                <a:solidFill>
                  <a:srgbClr val="FF0000"/>
                </a:solidFill>
              </a:rPr>
              <a:t> by the input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 14" descr="JAO25}HHTIPSNSLW)I6TY1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704850"/>
            <a:ext cx="4549140" cy="32664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5765" y="1752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Analysis—</a:t>
            </a:r>
            <a:r>
              <a:rPr lang="zh-CN" altLang="en-US">
                <a:sym typeface="+mn-ea"/>
              </a:rPr>
              <a:t>efficiency</a:t>
            </a:r>
            <a:r>
              <a:rPr lang="en-US" altLang="zh-CN">
                <a:sym typeface="+mn-ea"/>
              </a:rPr>
              <a:t> </a:t>
            </a:r>
            <a:endParaRPr lang="en-US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7338060" y="3752850"/>
                <a:ext cx="4064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𝛬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60" y="3752850"/>
                <a:ext cx="406400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10079355" y="3907155"/>
            <a:ext cx="2033905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/>
              <a:t>both graphs are not in this article</a:t>
            </a:r>
            <a:endParaRPr lang="en-US" altLang="zh-CN" sz="800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46050" y="442595"/>
            <a:ext cx="12037695" cy="10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图片 2" descr="R7N08{[A]TC55EQQA%~(2`Q"/>
          <p:cNvPicPr>
            <a:picLocks noChangeAspect="1"/>
          </p:cNvPicPr>
          <p:nvPr/>
        </p:nvPicPr>
        <p:blipFill>
          <a:blip r:embed="rId1"/>
          <a:srcRect l="-903" b="8889"/>
          <a:stretch>
            <a:fillRect/>
          </a:stretch>
        </p:blipFill>
        <p:spPr>
          <a:xfrm>
            <a:off x="959485" y="1170940"/>
            <a:ext cx="9648190" cy="323469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49700" y="4707255"/>
            <a:ext cx="3051810" cy="40322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Run10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data as a example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490" y="1752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Analysis— </a:t>
            </a:r>
            <a:r>
              <a:rPr>
                <a:sym typeface="+mn-ea"/>
              </a:rPr>
              <a:t>raw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signal counts</a:t>
            </a:r>
            <a:r>
              <a:rPr lang="en-US">
                <a:sym typeface="+mn-ea"/>
              </a:rPr>
              <a:t> corrected</a:t>
            </a:r>
            <a:endParaRPr lang="en-US" altLang="en-US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1830" y="5218430"/>
            <a:ext cx="4803140" cy="335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Efficiency corrections as a function of lifetime</a:t>
            </a:r>
            <a:endParaRPr lang="zh-CN" altLang="en-US"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0766425" y="4405630"/>
            <a:ext cx="13468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graph is not in this article</a:t>
            </a:r>
            <a:endParaRPr lang="en-US" altLang="zh-CN" sz="80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1.xml><?xml version="1.0" encoding="utf-8"?>
<p:tagLst xmlns:p="http://schemas.openxmlformats.org/presentationml/2006/main">
  <p:tag name="COMMONDATA" val="eyJoZGlkIjoiYWM5ZmNiODRlZmNkYTI3NWI1MGQ3N2JjYjFkMzdkNmQifQ=="/>
  <p:tag name="KSO_WPP_MARK_KEY" val="e95ed954-9352-4133-bb25-b7aa7271c89b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6050</Words>
  <Application>WPS 演示</Application>
  <PresentationFormat>宽屏</PresentationFormat>
  <Paragraphs>309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Cambria Math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清凌</cp:lastModifiedBy>
  <cp:revision>228</cp:revision>
  <dcterms:created xsi:type="dcterms:W3CDTF">2019-06-19T02:08:00Z</dcterms:created>
  <dcterms:modified xsi:type="dcterms:W3CDTF">2023-06-29T06:05:40Z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EFE044BCFF2A45488E4233CA573FFA8E_13</vt:lpwstr>
  </property>
</Properties>
</file>