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63"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5"/>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95.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大家好，我的报告题目是：在</a:t>
            </a:r>
            <a:r>
              <a:rPr lang="en-US" altLang="zh-CN"/>
              <a:t>ATLAS</a:t>
            </a:r>
            <a:r>
              <a:rPr lang="zh-CN" altLang="en-US"/>
              <a:t>探测器上质心能量为</a:t>
            </a:r>
            <a:r>
              <a:rPr lang="en-US" altLang="zh-CN"/>
              <a:t>13TeV</a:t>
            </a:r>
            <a:r>
              <a:rPr lang="zh-CN" altLang="en-US"/>
              <a:t>的质子对撞中寻找和高能光子关联的暗物质。下方是原文的</a:t>
            </a:r>
            <a:r>
              <a:rPr lang="zh-CN" altLang="en-US"/>
              <a:t>链接。</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为了提高此分析的灵敏度，定义了七个</a:t>
            </a:r>
            <a:r>
              <a:rPr lang="en-US" altLang="zh-CN"/>
              <a:t>signal rigion</a:t>
            </a:r>
            <a:r>
              <a:rPr lang="zh-CN" altLang="en-US"/>
              <a:t>，包括四个</a:t>
            </a:r>
            <a:r>
              <a:rPr lang="zh-CN" altLang="en-US">
                <a:solidFill>
                  <a:schemeClr val="tx1"/>
                </a:solidFill>
                <a:latin typeface="Cambria Math" panose="02040503050406030204" charset="0"/>
                <a:cs typeface="Cambria Math" panose="02040503050406030204" charset="0"/>
              </a:rPr>
              <a:t>阈值递增的</a:t>
            </a:r>
            <a:r>
              <a:rPr lang="en-US" altLang="zh-CN">
                <a:sym typeface="+mn-ea"/>
              </a:rPr>
              <a:t>inclusive signal region</a:t>
            </a:r>
            <a:r>
              <a:rPr lang="zh-CN" altLang="en-US">
                <a:sym typeface="+mn-ea"/>
              </a:rPr>
              <a:t>和三个对应不同</a:t>
            </a:r>
            <a:r>
              <a:rPr lang="en-US" altLang="zh-CN">
                <a:sym typeface="+mn-ea"/>
              </a:rPr>
              <a:t>bin</a:t>
            </a:r>
            <a:r>
              <a:rPr lang="zh-CN" altLang="en-US">
                <a:sym typeface="+mn-ea"/>
              </a:rPr>
              <a:t>的</a:t>
            </a:r>
            <a:r>
              <a:rPr lang="en-US" altLang="zh-CN">
                <a:sym typeface="+mn-ea"/>
              </a:rPr>
              <a:t>exclusive signal region</a:t>
            </a:r>
            <a:r>
              <a:rPr lang="zh-CN" altLang="en-US">
                <a:sym typeface="+mn-ea"/>
              </a:rPr>
              <a:t>。下表列出了七个</a:t>
            </a:r>
            <a:r>
              <a:rPr lang="en-US" altLang="zh-CN">
                <a:sym typeface="+mn-ea"/>
              </a:rPr>
              <a:t>signal region</a:t>
            </a:r>
            <a:r>
              <a:rPr lang="zh-CN" altLang="en-US">
                <a:sym typeface="+mn-ea"/>
              </a:rPr>
              <a:t>的范围和</a:t>
            </a:r>
            <a:r>
              <a:rPr lang="zh-CN" altLang="en-US">
                <a:sym typeface="+mn-ea"/>
              </a:rPr>
              <a:t>简称。</a:t>
            </a:r>
            <a:endParaRPr lang="zh-CN" altLang="en-US">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r>
                  <a:rPr lang="zh-CN" altLang="en-US"/>
                  <a:t>下面来讲本底估计。多个过程都对本底有贡献，其中占主导地位的是</a:t>
                </a:r>
                <a:r>
                  <a:rPr lang="en-US" altLang="zh-CN">
                    <a:solidFill>
                      <a:srgbClr val="00B0F0"/>
                    </a:solidFill>
                    <a:latin typeface="Cambria Math" panose="02040503050406030204" charset="0"/>
                    <a:cs typeface="Cambria Math" panose="02040503050406030204" charset="0"/>
                    <a:sym typeface="+mn-ea"/>
                  </a:rPr>
                  <a:t>γ + Z(→ νν)</a:t>
                </a:r>
                <a:r>
                  <a:rPr lang="zh-CN" altLang="en-US"/>
                  <a:t>末态，这是一个标准模型过程，因此无法祛除。另外就是一些源于探测器效率的本底：轻子重建的失效会将这两种</a:t>
                </a:r>
                <a:r>
                  <a:rPr lang="en-US" altLang="zh-CN"/>
                  <a:t>γ+lepton</a:t>
                </a:r>
                <a:r>
                  <a:rPr lang="zh-CN" altLang="en-US"/>
                  <a:t>或</a:t>
                </a:r>
                <a:r>
                  <a:rPr lang="en-US" altLang="zh-CN">
                    <a:solidFill>
                      <a:srgbClr val="00B0F0"/>
                    </a:solidFill>
                    <a:latin typeface="Cambria Math" panose="02040503050406030204" charset="0"/>
                    <a:cs typeface="Cambria Math" panose="02040503050406030204" charset="0"/>
                    <a:sym typeface="+mn-ea"/>
                  </a:rPr>
                  <a:t>ν</a:t>
                </a:r>
                <a:r>
                  <a:rPr lang="zh-CN" altLang="en-US"/>
                  <a:t>的末态误判为目标事件；</a:t>
                </a:r>
                <a:r>
                  <a:rPr lang="en-US" altLang="zh-CN">
                    <a:solidFill>
                      <a:srgbClr val="00B0F0"/>
                    </a:solidFill>
                    <a:latin typeface="Cambria Math" panose="02040503050406030204" charset="0"/>
                    <a:cs typeface="Cambria Math" panose="02040503050406030204" charset="0"/>
                    <a:sym typeface="+mn-ea"/>
                  </a:rPr>
                  <a:t>γ + jet</a:t>
                </a:r>
                <a:r>
                  <a:rPr lang="zh-CN" altLang="en-US"/>
                  <a:t>的末态也可能被误判，其中的</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zh-CN" altLang="en-US">
                    <a:solidFill>
                      <a:schemeClr val="tx1"/>
                    </a:solidFill>
                    <a:latin typeface="Cambria Math" panose="02040503050406030204" charset="0"/>
                    <a:cs typeface="Cambria Math" panose="02040503050406030204" charset="0"/>
                  </a:rPr>
                  <a:t>来自</a:t>
                </a:r>
                <a:r>
                  <a:rPr lang="en-US" altLang="zh-CN">
                    <a:solidFill>
                      <a:srgbClr val="00B0F0"/>
                    </a:solidFill>
                    <a:latin typeface="Cambria Math" panose="02040503050406030204" charset="0"/>
                    <a:cs typeface="Cambria Math" panose="02040503050406030204" charset="0"/>
                    <a:sym typeface="+mn-ea"/>
                  </a:rPr>
                  <a:t>γ </a:t>
                </a:r>
                <a:r>
                  <a:rPr lang="zh-CN" altLang="en-US">
                    <a:solidFill>
                      <a:srgbClr val="00B0F0"/>
                    </a:solidFill>
                    <a:latin typeface="Cambria Math" panose="02040503050406030204" charset="0"/>
                    <a:cs typeface="Cambria Math" panose="02040503050406030204" charset="0"/>
                    <a:sym typeface="+mn-ea"/>
                  </a:rPr>
                  <a:t>或</a:t>
                </a:r>
                <a:r>
                  <a:rPr lang="en-US" altLang="zh-CN">
                    <a:solidFill>
                      <a:srgbClr val="00B0F0"/>
                    </a:solidFill>
                    <a:latin typeface="Cambria Math" panose="02040503050406030204" charset="0"/>
                    <a:cs typeface="Cambria Math" panose="02040503050406030204" charset="0"/>
                    <a:sym typeface="+mn-ea"/>
                  </a:rPr>
                  <a:t>jet</a:t>
                </a:r>
                <a:r>
                  <a:rPr lang="zh-CN" altLang="en-US">
                    <a:solidFill>
                      <a:schemeClr val="tx1"/>
                    </a:solidFill>
                    <a:latin typeface="Cambria Math" panose="02040503050406030204" charset="0"/>
                    <a:cs typeface="Cambria Math" panose="02040503050406030204" charset="0"/>
                  </a:rPr>
                  <a:t>的错误标定或错误重建，又或者是</a:t>
                </a:r>
                <a:r>
                  <a:rPr lang="en-US" altLang="zh-CN">
                    <a:solidFill>
                      <a:schemeClr val="tx1"/>
                    </a:solidFill>
                    <a:latin typeface="Cambria Math" panose="02040503050406030204" charset="0"/>
                    <a:cs typeface="Cambria Math" panose="02040503050406030204" charset="0"/>
                  </a:rPr>
                  <a:t>jet</a:t>
                </a:r>
                <a:r>
                  <a:rPr lang="zh-CN" altLang="en-US">
                    <a:solidFill>
                      <a:schemeClr val="tx1"/>
                    </a:solidFill>
                    <a:latin typeface="Cambria Math" panose="02040503050406030204" charset="0"/>
                    <a:cs typeface="Cambria Math" panose="02040503050406030204" charset="0"/>
                  </a:rPr>
                  <a:t>和初始顶点的关联错误；</a:t>
                </a:r>
                <a:r>
                  <a:rPr lang="en-US" altLang="zh-CN">
                    <a:solidFill>
                      <a:schemeClr val="tx1"/>
                    </a:solidFill>
                    <a:latin typeface="Cambria Math" panose="02040503050406030204" charset="0"/>
                    <a:cs typeface="Cambria Math" panose="02040503050406030204" charset="0"/>
                  </a:rPr>
                  <a:t>jet</a:t>
                </a:r>
                <a:r>
                  <a:rPr lang="zh-CN" altLang="en-US">
                    <a:solidFill>
                      <a:schemeClr val="tx1"/>
                    </a:solidFill>
                    <a:latin typeface="Cambria Math" panose="02040503050406030204" charset="0"/>
                    <a:cs typeface="Cambria Math" panose="02040503050406030204" charset="0"/>
                  </a:rPr>
                  <a:t>或电子也可能被误判为光子，这主要发生在</a:t>
                </a:r>
                <a:r>
                  <a:rPr lang="en-US" altLang="zh-CN">
                    <a:solidFill>
                      <a:schemeClr val="tx1"/>
                    </a:solidFill>
                    <a:latin typeface="Cambria Math" panose="02040503050406030204" charset="0"/>
                    <a:cs typeface="Cambria Math" panose="02040503050406030204" charset="0"/>
                  </a:rPr>
                  <a:t>W/Z+jets</a:t>
                </a:r>
                <a:r>
                  <a:rPr lang="zh-CN" altLang="en-US">
                    <a:solidFill>
                      <a:schemeClr val="tx1"/>
                    </a:solidFill>
                    <a:latin typeface="Cambria Math" panose="02040503050406030204" charset="0"/>
                    <a:cs typeface="Cambria Math" panose="02040503050406030204" charset="0"/>
                  </a:rPr>
                  <a:t>的事件中。为了估计本底，使用了以下两种方法：对于带有真光子的本底，通过比较数据和蒙卡模拟的方法来估计；对于</a:t>
                </a:r>
                <a:r>
                  <a:rPr lang="en-US" altLang="zh-CN">
                    <a:solidFill>
                      <a:schemeClr val="tx1"/>
                    </a:solidFill>
                    <a:latin typeface="Cambria Math" panose="02040503050406030204" charset="0"/>
                    <a:cs typeface="Cambria Math" panose="02040503050406030204" charset="0"/>
                  </a:rPr>
                  <a:t>jet</a:t>
                </a:r>
                <a:r>
                  <a:rPr lang="zh-CN" altLang="en-US">
                    <a:solidFill>
                      <a:schemeClr val="tx1"/>
                    </a:solidFill>
                    <a:latin typeface="Cambria Math" panose="02040503050406030204" charset="0"/>
                    <a:cs typeface="Cambria Math" panose="02040503050406030204" charset="0"/>
                  </a:rPr>
                  <a:t>或电子误判为光子的本底，使用</a:t>
                </a:r>
                <a:r>
                  <a:rPr lang="en-US" altLang="zh-CN">
                    <a:solidFill>
                      <a:schemeClr val="tx1"/>
                    </a:solidFill>
                    <a:latin typeface="Cambria Math" panose="02040503050406030204" charset="0"/>
                    <a:cs typeface="Cambria Math" panose="02040503050406030204" charset="0"/>
                  </a:rPr>
                  <a:t>data-driven</a:t>
                </a:r>
                <a:r>
                  <a:rPr lang="zh-CN" altLang="en-US">
                    <a:solidFill>
                      <a:schemeClr val="tx1"/>
                    </a:solidFill>
                    <a:latin typeface="Cambria Math" panose="02040503050406030204" charset="0"/>
                    <a:cs typeface="Cambria Math" panose="02040503050406030204" charset="0"/>
                  </a:rPr>
                  <a:t>的</a:t>
                </a:r>
                <a:r>
                  <a:rPr lang="zh-CN" altLang="en-US">
                    <a:solidFill>
                      <a:schemeClr val="tx1"/>
                    </a:solidFill>
                    <a:latin typeface="Cambria Math" panose="02040503050406030204" charset="0"/>
                    <a:cs typeface="Cambria Math" panose="02040503050406030204" charset="0"/>
                  </a:rPr>
                  <a:t>技术。</a:t>
                </a:r>
                <a:endParaRPr lang="zh-CN" altLang="en-US">
                  <a:solidFill>
                    <a:schemeClr val="tx1"/>
                  </a:solidFill>
                  <a:latin typeface="Cambria Math" panose="02040503050406030204" charset="0"/>
                  <a:cs typeface="Cambria Math" panose="02040503050406030204" charset="0"/>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pPr algn="l"/>
                <a:r>
                  <a:rPr lang="zh-CN" altLang="en-US"/>
                  <a:t>为了估计真光子的本底，要定义一些特定的</a:t>
                </a:r>
                <a:r>
                  <a:rPr lang="en-US" altLang="zh-CN"/>
                  <a:t>control region</a:t>
                </a:r>
                <a:r>
                  <a:rPr lang="zh-CN" altLang="en-US"/>
                  <a:t>：</a:t>
                </a:r>
                <a:r>
                  <a:rPr lang="en-US" altLang="zh-CN">
                    <a:solidFill>
                      <a:srgbClr val="00B0F0"/>
                    </a:solidFill>
                    <a:sym typeface="+mn-ea"/>
                  </a:rPr>
                  <a:t>1-muon CR</a:t>
                </a:r>
                <a:r>
                  <a:rPr lang="zh-CN" altLang="en-US">
                    <a:solidFill>
                      <a:srgbClr val="00B0F0"/>
                    </a:solidFill>
                    <a:sym typeface="+mn-ea"/>
                  </a:rPr>
                  <a:t>要求事例中有且只有一个缪子；</a:t>
                </a:r>
                <a:r>
                  <a:rPr lang="en-US" altLang="zh-CN">
                    <a:solidFill>
                      <a:srgbClr val="00B0F0"/>
                    </a:solidFill>
                    <a:latin typeface="Arial" panose="020B0604020202020204" pitchFamily="34" charset="0"/>
                    <a:cs typeface="Arial" panose="020B0604020202020204" pitchFamily="34" charset="0"/>
                    <a:sym typeface="+mn-ea"/>
                  </a:rPr>
                  <a:t>2-muons CR</a:t>
                </a:r>
                <a:r>
                  <a:rPr lang="zh-CN" altLang="en-US">
                    <a:solidFill>
                      <a:srgbClr val="00B0F0"/>
                    </a:solidFill>
                    <a:latin typeface="Arial" panose="020B0604020202020204" pitchFamily="34" charset="0"/>
                    <a:cs typeface="Arial" panose="020B0604020202020204" pitchFamily="34" charset="0"/>
                    <a:sym typeface="+mn-ea"/>
                  </a:rPr>
                  <a:t>要求事例中有两个缪子，且禁止其他轻子；</a:t>
                </a:r>
                <a:r>
                  <a:rPr lang="en-US" altLang="zh-CN">
                    <a:solidFill>
                      <a:srgbClr val="00B0F0"/>
                    </a:solidFill>
                    <a:latin typeface="Arial" panose="020B0604020202020204" pitchFamily="34" charset="0"/>
                    <a:cs typeface="Arial" panose="020B0604020202020204" pitchFamily="34" charset="0"/>
                    <a:sym typeface="+mn-ea"/>
                  </a:rPr>
                  <a:t>2-electrons CR</a:t>
                </a:r>
                <a:r>
                  <a:rPr lang="zh-CN" altLang="en-US">
                    <a:solidFill>
                      <a:srgbClr val="00B0F0"/>
                    </a:solidFill>
                    <a:latin typeface="Arial" panose="020B0604020202020204" pitchFamily="34" charset="0"/>
                    <a:cs typeface="Arial" panose="020B0604020202020204" pitchFamily="34" charset="0"/>
                    <a:sym typeface="+mn-ea"/>
                  </a:rPr>
                  <a:t>要求事例中有两个电子，且禁止其他轻子；</a:t>
                </a:r>
                <a:r>
                  <a:rPr lang="en-US" altLang="zh-CN">
                    <a:solidFill>
                      <a:srgbClr val="00B0F0"/>
                    </a:solidFill>
                    <a:latin typeface="Cambria Math" panose="02040503050406030204" charset="0"/>
                    <a:cs typeface="Cambria Math" panose="02040503050406030204" charset="0"/>
                    <a:sym typeface="+mn-ea"/>
                  </a:rPr>
                  <a:t>γ + jet </a:t>
                </a:r>
                <a:r>
                  <a:rPr lang="en-US" altLang="zh-CN">
                    <a:solidFill>
                      <a:srgbClr val="00B0F0"/>
                    </a:solidFill>
                    <a:latin typeface="Arial" panose="020B0604020202020204" pitchFamily="34" charset="0"/>
                    <a:cs typeface="Arial" panose="020B0604020202020204" pitchFamily="34" charset="0"/>
                    <a:sym typeface="+mn-ea"/>
                  </a:rPr>
                  <a:t>CR</a:t>
                </a:r>
                <a:r>
                  <a:rPr lang="zh-CN" altLang="en-US">
                    <a:solidFill>
                      <a:srgbClr val="00B0F0"/>
                    </a:solidFill>
                    <a:latin typeface="Arial" panose="020B0604020202020204" pitchFamily="34" charset="0"/>
                    <a:cs typeface="Arial" panose="020B0604020202020204" pitchFamily="34" charset="0"/>
                    <a:sym typeface="+mn-ea"/>
                  </a:rPr>
                  <a:t>是为了减少可能的信号污染，要求</a:t>
                </a:r>
                <a:r>
                  <a:rPr lang="en-US" altLang="zh-CN">
                    <a:solidFill>
                      <a:srgbClr val="00B0F0"/>
                    </a:solidFill>
                    <a:latin typeface="Arial" panose="020B0604020202020204" pitchFamily="34" charset="0"/>
                    <a:cs typeface="Arial" panose="020B0604020202020204" pitchFamily="34" charset="0"/>
                    <a:sym typeface="+mn-ea"/>
                  </a:rPr>
                  <a:t>85GeV &lt; </a:t>
                </a:r>
                <a14:m>
                  <m:oMath xmlns:m="http://schemas.openxmlformats.org/officeDocument/2006/math">
                    <m:sSubSup>
                      <m:sSubSupPr>
                        <m:ctrlPr>
                          <a:rPr lang="en-US" altLang="zh-CN" i="1">
                            <a:solidFill>
                              <a:srgbClr val="00B0F0"/>
                            </a:solidFill>
                            <a:latin typeface="Cambria Math" panose="02040503050406030204" charset="0"/>
                            <a:cs typeface="Cambria Math" panose="02040503050406030204" charset="0"/>
                          </a:rPr>
                        </m:ctrlPr>
                      </m:sSubSupPr>
                      <m:e>
                        <m:r>
                          <a:rPr lang="en-US" altLang="zh-CN" i="1">
                            <a:solidFill>
                              <a:srgbClr val="00B0F0"/>
                            </a:solidFill>
                            <a:latin typeface="Cambria Math" panose="02040503050406030204" charset="0"/>
                            <a:cs typeface="Cambria Math" panose="02040503050406030204" charset="0"/>
                          </a:rPr>
                          <m:t>𝐸</m:t>
                        </m:r>
                      </m:e>
                      <m:sub>
                        <m:r>
                          <a:rPr lang="en-US" altLang="zh-CN" i="1">
                            <a:solidFill>
                              <a:srgbClr val="00B0F0"/>
                            </a:solidFill>
                            <a:latin typeface="Cambria Math" panose="02040503050406030204" charset="0"/>
                            <a:cs typeface="Cambria Math" panose="02040503050406030204" charset="0"/>
                          </a:rPr>
                          <m:t>𝑇</m:t>
                        </m:r>
                      </m:sub>
                      <m:sup>
                        <m:r>
                          <a:rPr lang="en-US" altLang="zh-CN" i="1">
                            <a:solidFill>
                              <a:srgbClr val="00B0F0"/>
                            </a:solidFill>
                            <a:latin typeface="Cambria Math" panose="02040503050406030204" charset="0"/>
                            <a:cs typeface="Cambria Math" panose="02040503050406030204" charset="0"/>
                          </a:rPr>
                          <m:t>𝑚𝑖𝑠𝑠</m:t>
                        </m:r>
                      </m:sup>
                    </m:sSubSup>
                  </m:oMath>
                </a14:m>
                <a:r>
                  <a:rPr lang="en-US" altLang="zh-CN">
                    <a:solidFill>
                      <a:srgbClr val="00B0F0"/>
                    </a:solidFill>
                    <a:latin typeface="Arial" panose="020B0604020202020204" pitchFamily="34" charset="0"/>
                    <a:cs typeface="Arial" panose="020B0604020202020204" pitchFamily="34" charset="0"/>
                    <a:sym typeface="+mn-ea"/>
                  </a:rPr>
                  <a:t> &lt; 110GeV</a:t>
                </a:r>
                <a:r>
                  <a:rPr lang="zh-CN" altLang="en-US">
                    <a:solidFill>
                      <a:srgbClr val="00B0F0"/>
                    </a:solidFill>
                    <a:latin typeface="Arial" panose="020B0604020202020204" pitchFamily="34" charset="0"/>
                    <a:cs typeface="Arial" panose="020B0604020202020204" pitchFamily="34" charset="0"/>
                    <a:sym typeface="+mn-ea"/>
                  </a:rPr>
                  <a:t>，且光子横动量与缺失横动量间的</a:t>
                </a:r>
                <a14:m>
                  <m:oMath xmlns:m="http://schemas.openxmlformats.org/officeDocument/2006/math">
                    <m:r>
                      <a:rPr lang="en-US" altLang="zh-CN" i="1">
                        <a:solidFill>
                          <a:srgbClr val="00B0F0"/>
                        </a:solidFill>
                        <a:latin typeface="Cambria Math" panose="02040503050406030204" charset="0"/>
                        <a:cs typeface="Cambria Math" panose="02040503050406030204" charset="0"/>
                      </a:rPr>
                      <m:t>∆</m:t>
                    </m:r>
                    <m:r>
                      <a:rPr lang="en-US" altLang="zh-CN" i="1">
                        <a:solidFill>
                          <a:srgbClr val="00B0F0"/>
                        </a:solidFill>
                        <a:latin typeface="Cambria Math" panose="02040503050406030204" charset="0"/>
                        <a:cs typeface="Cambria Math" panose="02040503050406030204" charset="0"/>
                      </a:rPr>
                      <m:t>𝜑</m:t>
                    </m:r>
                  </m:oMath>
                </a14:m>
                <a:r>
                  <a:rPr lang="zh-CN" altLang="en-US">
                    <a:solidFill>
                      <a:srgbClr val="00B0F0"/>
                    </a:solidFill>
                    <a:latin typeface="Cambria Math" panose="02040503050406030204" charset="0"/>
                    <a:cs typeface="Cambria Math" panose="02040503050406030204" charset="0"/>
                  </a:rPr>
                  <a:t>小于</a:t>
                </a:r>
                <a:r>
                  <a:rPr lang="en-US" altLang="zh-CN">
                    <a:solidFill>
                      <a:srgbClr val="00B0F0"/>
                    </a:solidFill>
                    <a:latin typeface="Cambria Math" panose="02040503050406030204" charset="0"/>
                    <a:cs typeface="Cambria Math" panose="02040503050406030204" charset="0"/>
                  </a:rPr>
                  <a:t>3.0</a:t>
                </a:r>
                <a:r>
                  <a:rPr lang="zh-CN" altLang="en-US">
                    <a:solidFill>
                      <a:srgbClr val="00B0F0"/>
                    </a:solidFill>
                    <a:latin typeface="Cambria Math" panose="02040503050406030204" charset="0"/>
                    <a:cs typeface="Cambria Math" panose="02040503050406030204" charset="0"/>
                  </a:rPr>
                  <a:t>。为了在这些轻子</a:t>
                </a:r>
                <a:r>
                  <a:rPr lang="en-US" altLang="zh-CN">
                    <a:solidFill>
                      <a:srgbClr val="00B0F0"/>
                    </a:solidFill>
                    <a:latin typeface="Cambria Math" panose="02040503050406030204" charset="0"/>
                    <a:cs typeface="Cambria Math" panose="02040503050406030204" charset="0"/>
                  </a:rPr>
                  <a:t>control region</a:t>
                </a:r>
                <a:r>
                  <a:rPr lang="zh-CN" altLang="en-US">
                    <a:solidFill>
                      <a:srgbClr val="00B0F0"/>
                    </a:solidFill>
                    <a:latin typeface="Cambria Math" panose="02040503050406030204" charset="0"/>
                    <a:cs typeface="Cambria Math" panose="02040503050406030204" charset="0"/>
                  </a:rPr>
                  <a:t>中重建</a:t>
                </a:r>
                <a:r>
                  <a:rPr lang="en-US" altLang="zh-CN">
                    <a:solidFill>
                      <a:srgbClr val="00B0F0"/>
                    </a:solidFill>
                    <a:latin typeface="Cambria Math" panose="02040503050406030204" charset="0"/>
                    <a:cs typeface="Cambria Math" panose="02040503050406030204" charset="0"/>
                  </a:rPr>
                  <a:t>signal region</a:t>
                </a:r>
                <a:r>
                  <a:rPr lang="zh-CN" altLang="en-US">
                    <a:solidFill>
                      <a:srgbClr val="00B0F0"/>
                    </a:solidFill>
                    <a:latin typeface="Cambria Math" panose="02040503050406030204" charset="0"/>
                    <a:cs typeface="Cambria Math" panose="02040503050406030204" charset="0"/>
                  </a:rPr>
                  <a:t>中的动力学，这些轻子都被视为不可见粒子，在计算</a:t>
                </a:r>
                <a14:m>
                  <m:oMath xmlns:m="http://schemas.openxmlformats.org/officeDocument/2006/math">
                    <m:sSubSup>
                      <m:sSubSupPr>
                        <m:ctrlPr>
                          <a:rPr lang="en-US" altLang="zh-CN" i="1">
                            <a:solidFill>
                              <a:srgbClr val="00B0F0"/>
                            </a:solidFill>
                            <a:latin typeface="Cambria Math" panose="02040503050406030204" charset="0"/>
                            <a:cs typeface="Cambria Math" panose="02040503050406030204" charset="0"/>
                          </a:rPr>
                        </m:ctrlPr>
                      </m:sSubSupPr>
                      <m:e>
                        <m:r>
                          <a:rPr lang="en-US" altLang="zh-CN" i="1">
                            <a:solidFill>
                              <a:srgbClr val="00B0F0"/>
                            </a:solidFill>
                            <a:latin typeface="Cambria Math" panose="02040503050406030204" charset="0"/>
                            <a:cs typeface="Cambria Math" panose="02040503050406030204" charset="0"/>
                          </a:rPr>
                          <m:t>𝐸</m:t>
                        </m:r>
                      </m:e>
                      <m:sub>
                        <m:r>
                          <a:rPr lang="en-US" altLang="zh-CN" i="1">
                            <a:solidFill>
                              <a:srgbClr val="00B0F0"/>
                            </a:solidFill>
                            <a:latin typeface="Cambria Math" panose="02040503050406030204" charset="0"/>
                            <a:cs typeface="Cambria Math" panose="02040503050406030204" charset="0"/>
                          </a:rPr>
                          <m:t>𝑇</m:t>
                        </m:r>
                      </m:sub>
                      <m:sup>
                        <m:r>
                          <a:rPr lang="en-US" altLang="zh-CN" i="1">
                            <a:solidFill>
                              <a:srgbClr val="00B0F0"/>
                            </a:solidFill>
                            <a:latin typeface="Cambria Math" panose="02040503050406030204" charset="0"/>
                            <a:cs typeface="Cambria Math" panose="02040503050406030204" charset="0"/>
                          </a:rPr>
                          <m:t>𝑚𝑖𝑠𝑠</m:t>
                        </m:r>
                      </m:sup>
                    </m:sSubSup>
                  </m:oMath>
                </a14:m>
                <a:r>
                  <a:rPr lang="zh-CN" altLang="en-US">
                    <a:solidFill>
                      <a:srgbClr val="00B0F0"/>
                    </a:solidFill>
                    <a:latin typeface="Cambria Math" panose="02040503050406030204" charset="0"/>
                    <a:cs typeface="Cambria Math" panose="02040503050406030204" charset="0"/>
                  </a:rPr>
                  <a:t>时减去对应的项。另外，在所有</a:t>
                </a:r>
                <a:r>
                  <a:rPr lang="en-US" altLang="zh-CN">
                    <a:solidFill>
                      <a:srgbClr val="00B0F0"/>
                    </a:solidFill>
                    <a:latin typeface="Cambria Math" panose="02040503050406030204" charset="0"/>
                    <a:cs typeface="Cambria Math" panose="02040503050406030204" charset="0"/>
                  </a:rPr>
                  <a:t>control region</a:t>
                </a:r>
                <a:r>
                  <a:rPr lang="zh-CN" altLang="en-US">
                    <a:solidFill>
                      <a:srgbClr val="00B0F0"/>
                    </a:solidFill>
                    <a:latin typeface="Cambria Math" panose="02040503050406030204" charset="0"/>
                    <a:cs typeface="Cambria Math" panose="02040503050406030204" charset="0"/>
                  </a:rPr>
                  <a:t>中，</a:t>
                </a:r>
                <a14:m>
                  <m:oMath xmlns:m="http://schemas.openxmlformats.org/officeDocument/2006/math">
                    <m:sSubSup>
                      <m:sSubSupPr>
                        <m:ctrlPr>
                          <a:rPr lang="en-US" altLang="zh-CN" i="1">
                            <a:solidFill>
                              <a:srgbClr val="00B0F0"/>
                            </a:solidFill>
                            <a:latin typeface="Cambria Math" panose="02040503050406030204" charset="0"/>
                            <a:cs typeface="Cambria Math" panose="02040503050406030204" charset="0"/>
                          </a:rPr>
                        </m:ctrlPr>
                      </m:sSubSupPr>
                      <m:e>
                        <m:r>
                          <a:rPr lang="en-US" altLang="zh-CN" i="1">
                            <a:solidFill>
                              <a:srgbClr val="00B0F0"/>
                            </a:solidFill>
                            <a:latin typeface="Cambria Math" panose="02040503050406030204" charset="0"/>
                            <a:cs typeface="Cambria Math" panose="02040503050406030204" charset="0"/>
                          </a:rPr>
                          <m:t>𝐸</m:t>
                        </m:r>
                      </m:e>
                      <m:sub>
                        <m:r>
                          <a:rPr lang="en-US" altLang="zh-CN" i="1">
                            <a:solidFill>
                              <a:srgbClr val="00B0F0"/>
                            </a:solidFill>
                            <a:latin typeface="Cambria Math" panose="02040503050406030204" charset="0"/>
                            <a:cs typeface="Cambria Math" panose="02040503050406030204" charset="0"/>
                          </a:rPr>
                          <m:t>𝑇</m:t>
                        </m:r>
                      </m:sub>
                      <m:sup>
                        <m:r>
                          <a:rPr lang="en-US" altLang="zh-CN" i="1">
                            <a:solidFill>
                              <a:srgbClr val="00B0F0"/>
                            </a:solidFill>
                            <a:latin typeface="Cambria Math" panose="02040503050406030204" charset="0"/>
                            <a:cs typeface="Cambria Math" panose="02040503050406030204" charset="0"/>
                          </a:rPr>
                          <m:t>𝑚𝑖𝑠𝑠</m:t>
                        </m:r>
                      </m:sup>
                    </m:sSubSup>
                  </m:oMath>
                </a14:m>
                <a:r>
                  <a:rPr lang="zh-CN" altLang="en-US">
                    <a:solidFill>
                      <a:srgbClr val="00B0F0"/>
                    </a:solidFill>
                    <a:latin typeface="Cambria Math" panose="02040503050406030204" charset="0"/>
                    <a:cs typeface="Cambria Math" panose="02040503050406030204" charset="0"/>
                  </a:rPr>
                  <a:t>显著度的截断</a:t>
                </a:r>
                <a:r>
                  <a:rPr lang="zh-CN" altLang="en-US">
                    <a:solidFill>
                      <a:srgbClr val="00B0F0"/>
                    </a:solidFill>
                    <a:latin typeface="Cambria Math" panose="02040503050406030204" charset="0"/>
                    <a:cs typeface="Cambria Math" panose="02040503050406030204" charset="0"/>
                  </a:rPr>
                  <a:t>都被去掉了。</a:t>
                </a:r>
                <a:endParaRPr lang="zh-CN" altLang="en-US">
                  <a:solidFill>
                    <a:srgbClr val="00B0F0"/>
                  </a:solidFill>
                  <a:latin typeface="Cambria Math" panose="02040503050406030204" charset="0"/>
                  <a:cs typeface="Cambria Math" panose="02040503050406030204" charset="0"/>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为了估计</a:t>
            </a:r>
            <a:r>
              <a:rPr lang="en-US" altLang="zh-CN"/>
              <a:t>jet</a:t>
            </a:r>
            <a:r>
              <a:rPr lang="zh-CN" altLang="en-US"/>
              <a:t>误判为光子的本底，要使用一种所谓的双边带方法，简称</a:t>
            </a:r>
            <a:r>
              <a:rPr lang="en-US" altLang="zh-CN"/>
              <a:t>ABCD</a:t>
            </a:r>
            <a:r>
              <a:rPr lang="zh-CN" altLang="en-US"/>
              <a:t>：其中</a:t>
            </a:r>
            <a:r>
              <a:rPr lang="en-US" altLang="zh-CN"/>
              <a:t>analysis region A </a:t>
            </a:r>
            <a:r>
              <a:rPr lang="zh-CN" altLang="en-US"/>
              <a:t>要求光子满足基于簇射形状变量的识别标准，同时还要远离量能器中邻近的信号；</a:t>
            </a:r>
            <a:r>
              <a:rPr lang="en-US" altLang="zh-CN">
                <a:latin typeface="Arial" panose="020B0604020202020204" pitchFamily="34" charset="0"/>
                <a:cs typeface="Arial" panose="020B0604020202020204" pitchFamily="34" charset="0"/>
                <a:sym typeface="+mn-ea"/>
              </a:rPr>
              <a:t>Background-regions (B,C,D)</a:t>
            </a:r>
            <a:r>
              <a:rPr lang="zh-CN" altLang="en-US">
                <a:latin typeface="Arial" panose="020B0604020202020204" pitchFamily="34" charset="0"/>
                <a:cs typeface="Arial" panose="020B0604020202020204" pitchFamily="34" charset="0"/>
                <a:sym typeface="+mn-ea"/>
              </a:rPr>
              <a:t>通过解除上述限制中的一个或全部来得到。为了估计电子误判为光子的本底，要对所谓</a:t>
            </a:r>
            <a:r>
              <a:rPr lang="en-US" altLang="zh-CN">
                <a:latin typeface="Arial" panose="020B0604020202020204" pitchFamily="34" charset="0"/>
                <a:cs typeface="Arial" panose="020B0604020202020204" pitchFamily="34" charset="0"/>
                <a:sym typeface="+mn-ea"/>
              </a:rPr>
              <a:t>probe-electron CRs</a:t>
            </a:r>
            <a:r>
              <a:rPr lang="zh-CN" altLang="en-US">
                <a:latin typeface="Arial" panose="020B0604020202020204" pitchFamily="34" charset="0"/>
                <a:cs typeface="Arial" panose="020B0604020202020204" pitchFamily="34" charset="0"/>
                <a:sym typeface="+mn-ea"/>
              </a:rPr>
              <a:t>中的事例产额进行放缩。这些</a:t>
            </a:r>
            <a:r>
              <a:rPr lang="en-US" altLang="zh-CN">
                <a:latin typeface="Arial" panose="020B0604020202020204" pitchFamily="34" charset="0"/>
                <a:cs typeface="Arial" panose="020B0604020202020204" pitchFamily="34" charset="0"/>
                <a:sym typeface="+mn-ea"/>
              </a:rPr>
              <a:t>CR</a:t>
            </a:r>
            <a:r>
              <a:rPr lang="zh-CN" altLang="en-US">
                <a:latin typeface="Arial" panose="020B0604020202020204" pitchFamily="34" charset="0"/>
                <a:cs typeface="Arial" panose="020B0604020202020204" pitchFamily="34" charset="0"/>
                <a:sym typeface="+mn-ea"/>
              </a:rPr>
              <a:t>是通过把</a:t>
            </a:r>
            <a:r>
              <a:rPr lang="en-US" altLang="zh-CN">
                <a:latin typeface="Arial" panose="020B0604020202020204" pitchFamily="34" charset="0"/>
                <a:cs typeface="Arial" panose="020B0604020202020204" pitchFamily="34" charset="0"/>
                <a:sym typeface="+mn-ea"/>
              </a:rPr>
              <a:t>analysis region</a:t>
            </a:r>
            <a:r>
              <a:rPr lang="zh-CN" altLang="en-US">
                <a:latin typeface="Arial" panose="020B0604020202020204" pitchFamily="34" charset="0"/>
                <a:cs typeface="Arial" panose="020B0604020202020204" pitchFamily="34" charset="0"/>
                <a:sym typeface="+mn-ea"/>
              </a:rPr>
              <a:t>中的光子替换为电子来定义的，放缩要基于电子被误重建为光子的概率，这个概率可以从</a:t>
            </a:r>
            <a:r>
              <a:rPr lang="en-US" altLang="zh-CN">
                <a:latin typeface="Arial" panose="020B0604020202020204" pitchFamily="34" charset="0"/>
                <a:cs typeface="Arial" panose="020B0604020202020204" pitchFamily="34" charset="0"/>
                <a:sym typeface="+mn-ea"/>
              </a:rPr>
              <a:t>Z</a:t>
            </a:r>
            <a:r>
              <a:rPr lang="zh-CN" altLang="en-US">
                <a:latin typeface="Arial" panose="020B0604020202020204" pitchFamily="34" charset="0"/>
                <a:cs typeface="Arial" panose="020B0604020202020204" pitchFamily="34" charset="0"/>
                <a:sym typeface="+mn-ea"/>
              </a:rPr>
              <a:t>到</a:t>
            </a:r>
            <a:r>
              <a:rPr lang="en-US" altLang="zh-CN">
                <a:latin typeface="Arial" panose="020B0604020202020204" pitchFamily="34" charset="0"/>
                <a:cs typeface="Arial" panose="020B0604020202020204" pitchFamily="34" charset="0"/>
                <a:sym typeface="+mn-ea"/>
              </a:rPr>
              <a:t>ee</a:t>
            </a:r>
            <a:r>
              <a:rPr lang="zh-CN" altLang="en-US">
                <a:latin typeface="Arial" panose="020B0604020202020204" pitchFamily="34" charset="0"/>
                <a:cs typeface="Arial" panose="020B0604020202020204" pitchFamily="34" charset="0"/>
                <a:sym typeface="+mn-ea"/>
              </a:rPr>
              <a:t>的数据样本中</a:t>
            </a:r>
            <a:r>
              <a:rPr lang="zh-CN" altLang="en-US">
                <a:latin typeface="Arial" panose="020B0604020202020204" pitchFamily="34" charset="0"/>
                <a:cs typeface="Arial" panose="020B0604020202020204" pitchFamily="34" charset="0"/>
                <a:sym typeface="+mn-ea"/>
              </a:rPr>
              <a:t>得到。</a:t>
            </a:r>
            <a:endParaRPr lang="zh-CN" altLang="en-US">
              <a:latin typeface="Arial" panose="020B0604020202020204" pitchFamily="34" charset="0"/>
              <a:cs typeface="Arial" panose="020B0604020202020204" pitchFamily="34" charset="0"/>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r>
                  <a:rPr lang="zh-CN" altLang="en-US"/>
                  <a:t>下面来讲</a:t>
                </a:r>
                <a:r>
                  <a:rPr lang="en-US" altLang="zh-CN">
                    <a:sym typeface="+mn-ea"/>
                  </a:rPr>
                  <a:t>Background-only fit</a:t>
                </a:r>
                <a:r>
                  <a:rPr lang="zh-CN" altLang="en-US">
                    <a:sym typeface="+mn-ea"/>
                  </a:rPr>
                  <a:t>，为了把蒙卡预期</a:t>
                </a:r>
                <a:r>
                  <a:rPr lang="en-US" altLang="zh-CN">
                    <a:sym typeface="+mn-ea"/>
                  </a:rPr>
                  <a:t>normalize</a:t>
                </a:r>
                <a:r>
                  <a:rPr lang="zh-CN" altLang="en-US">
                    <a:sym typeface="+mn-ea"/>
                  </a:rPr>
                  <a:t>到数据上，要对所有</a:t>
                </a:r>
                <a:r>
                  <a:rPr lang="en-US" altLang="zh-CN">
                    <a:sym typeface="+mn-ea"/>
                  </a:rPr>
                  <a:t>CR</a:t>
                </a:r>
                <a:r>
                  <a:rPr lang="zh-CN" altLang="en-US">
                    <a:sym typeface="+mn-ea"/>
                  </a:rPr>
                  <a:t>同时做</a:t>
                </a:r>
                <a:r>
                  <a:rPr lang="en-US" altLang="zh-CN">
                    <a:solidFill>
                      <a:srgbClr val="00B0F0"/>
                    </a:solidFill>
                    <a:sym typeface="+mn-ea"/>
                  </a:rPr>
                  <a:t>background-only</a:t>
                </a:r>
                <a:r>
                  <a:rPr lang="zh-CN" altLang="en-US">
                    <a:solidFill>
                      <a:srgbClr val="00B0F0"/>
                    </a:solidFill>
                    <a:sym typeface="+mn-ea"/>
                  </a:rPr>
                  <a:t>的极大似然拟合。作为输入的蒙卡预期是固定参数；真光子本底产额是自由参数，允许通过相关的归一化因子浮动；系统误差是冗余参数，带有一个高斯约束。最终的本底产额通过把从</a:t>
                </a:r>
                <a:r>
                  <a:rPr lang="en-US" altLang="zh-CN">
                    <a:solidFill>
                      <a:srgbClr val="00B0F0"/>
                    </a:solidFill>
                    <a:sym typeface="+mn-ea"/>
                  </a:rPr>
                  <a:t>CR</a:t>
                </a:r>
                <a:r>
                  <a:rPr lang="zh-CN" altLang="en-US">
                    <a:solidFill>
                      <a:srgbClr val="00B0F0"/>
                    </a:solidFill>
                    <a:sym typeface="+mn-ea"/>
                  </a:rPr>
                  <a:t>中拟合得到的归一化因子外推到</a:t>
                </a:r>
                <a:r>
                  <a:rPr lang="en-US" altLang="zh-CN">
                    <a:solidFill>
                      <a:srgbClr val="00B0F0"/>
                    </a:solidFill>
                    <a:sym typeface="+mn-ea"/>
                  </a:rPr>
                  <a:t>SR</a:t>
                </a:r>
                <a:r>
                  <a:rPr lang="zh-CN" altLang="en-US">
                    <a:solidFill>
                      <a:srgbClr val="00B0F0"/>
                    </a:solidFill>
                    <a:sym typeface="+mn-ea"/>
                  </a:rPr>
                  <a:t>中得到。拟合中使用了两种策略：对每个</a:t>
                </a:r>
                <a:r>
                  <a:rPr lang="en-US" altLang="zh-CN">
                    <a:solidFill>
                      <a:srgbClr val="00B0F0"/>
                    </a:solidFill>
                    <a:sym typeface="+mn-ea"/>
                  </a:rPr>
                  <a:t> inclusive</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 </m:t>
                        </m:r>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en-US" altLang="zh-CN">
                    <a:sym typeface="+mn-ea"/>
                  </a:rPr>
                  <a:t> bin</a:t>
                </a:r>
                <a:r>
                  <a:rPr lang="zh-CN" altLang="en-US">
                    <a:sym typeface="+mn-ea"/>
                  </a:rPr>
                  <a:t>，使用所谓的</a:t>
                </a:r>
                <a:r>
                  <a:rPr lang="en-US" altLang="zh-CN">
                    <a:sym typeface="+mn-ea"/>
                  </a:rPr>
                  <a:t>Single-bin fit</a:t>
                </a:r>
                <a:r>
                  <a:rPr lang="zh-CN" altLang="en-US">
                    <a:sym typeface="+mn-ea"/>
                  </a:rPr>
                  <a:t>；而所谓的</a:t>
                </a:r>
                <a:r>
                  <a:rPr lang="en-US" altLang="zh-CN">
                    <a:sym typeface="+mn-ea"/>
                  </a:rPr>
                  <a:t>Simplified-shape fit</a:t>
                </a:r>
                <a:r>
                  <a:rPr lang="zh-CN" altLang="en-US">
                    <a:sym typeface="+mn-ea"/>
                  </a:rPr>
                  <a:t>是对所有</a:t>
                </a:r>
                <a:r>
                  <a:rPr lang="en-US" altLang="zh-CN">
                    <a:sym typeface="+mn-ea"/>
                  </a:rPr>
                  <a:t> exclusive bin</a:t>
                </a:r>
                <a:r>
                  <a:rPr lang="zh-CN" altLang="en-US">
                    <a:sym typeface="+mn-ea"/>
                  </a:rPr>
                  <a:t>以及最后的</a:t>
                </a:r>
                <a:r>
                  <a:rPr lang="en-US" altLang="zh-CN">
                    <a:sym typeface="+mn-ea"/>
                  </a:rPr>
                  <a:t>inclusive bin</a:t>
                </a:r>
                <a:r>
                  <a:rPr lang="zh-CN" altLang="en-US">
                    <a:sym typeface="+mn-ea"/>
                  </a:rPr>
                  <a:t>来做，它提供了一种利用</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zh-CN" altLang="en-US">
                    <a:solidFill>
                      <a:schemeClr val="tx1"/>
                    </a:solidFill>
                    <a:latin typeface="Cambria Math" panose="02040503050406030204" charset="0"/>
                    <a:cs typeface="Cambria Math" panose="02040503050406030204" charset="0"/>
                  </a:rPr>
                  <a:t>形状信息的方法，因此加强了对信号和本底的分辨，从而提高了分析的</a:t>
                </a:r>
                <a:r>
                  <a:rPr lang="zh-CN" altLang="en-US">
                    <a:solidFill>
                      <a:schemeClr val="tx1"/>
                    </a:solidFill>
                    <a:latin typeface="Cambria Math" panose="02040503050406030204" charset="0"/>
                    <a:cs typeface="Cambria Math" panose="02040503050406030204" charset="0"/>
                  </a:rPr>
                  <a:t>灵敏度。</a:t>
                </a:r>
                <a:endParaRPr lang="zh-CN" altLang="en-US">
                  <a:solidFill>
                    <a:schemeClr val="tx1"/>
                  </a:solidFill>
                  <a:latin typeface="Cambria Math" panose="02040503050406030204" charset="0"/>
                  <a:cs typeface="Cambria Math" panose="02040503050406030204" charset="0"/>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接下来就是此分析得到的结果。首先来看系统误差，它包含实验误差和理论误差两部分。实验误差来自于能动量标度和分辨率；识别、重建和分离效率；</a:t>
            </a:r>
            <a:r>
              <a:rPr lang="en-US" altLang="zh-CN"/>
              <a:t>soft-term</a:t>
            </a:r>
            <a:r>
              <a:rPr lang="zh-CN" altLang="en-US"/>
              <a:t>的标度和分辨率；积分亮度的测量和堆积权重调整；以及</a:t>
            </a:r>
            <a:r>
              <a:rPr lang="en-US" altLang="zh-CN"/>
              <a:t>jet</a:t>
            </a:r>
            <a:r>
              <a:rPr lang="zh-CN" altLang="en-US"/>
              <a:t>或电子误判为光子的本底估计。理论误差来源于蒙卡模拟，包括</a:t>
            </a:r>
            <a:r>
              <a:rPr lang="en-US" altLang="zh-CN"/>
              <a:t>QCD</a:t>
            </a:r>
            <a:r>
              <a:rPr lang="zh-CN" altLang="en-US"/>
              <a:t>的因式分解和重整化标度；强耦合常数的取值；部分子分布函数的</a:t>
            </a:r>
            <a:r>
              <a:rPr lang="zh-CN" altLang="en-US"/>
              <a:t>选择。</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pPr marL="0" lvl="1"/>
                <a:r>
                  <a:rPr lang="zh-CN" altLang="en-US"/>
                  <a:t>在做完</a:t>
                </a:r>
                <a:r>
                  <a:rPr lang="en-US" altLang="zh-CN">
                    <a:sym typeface="+mn-ea"/>
                  </a:rPr>
                  <a:t>background-only fit</a:t>
                </a:r>
                <a:r>
                  <a:rPr lang="zh-CN" altLang="en-US">
                    <a:sym typeface="+mn-ea"/>
                  </a:rPr>
                  <a:t>之后，第一个</a:t>
                </a:r>
                <a:r>
                  <a:rPr lang="en-US" altLang="zh-CN">
                    <a:sym typeface="+mn-ea"/>
                  </a:rPr>
                  <a:t>inclusive SR</a:t>
                </a:r>
                <a:r>
                  <a:rPr lang="zh-CN" altLang="en-US">
                    <a:sym typeface="+mn-ea"/>
                  </a:rPr>
                  <a:t>中的本底由以下几部分组成</a:t>
                </a:r>
                <a:r>
                  <a:rPr lang="zh-CN" altLang="en-US">
                    <a:latin typeface="Cambria Math" panose="02040503050406030204" charset="0"/>
                    <a:cs typeface="Cambria Math" panose="02040503050406030204" charset="0"/>
                    <a:sym typeface="+mn-ea"/>
                  </a:rPr>
                  <a:t>。右图展示了</a:t>
                </a:r>
                <a:r>
                  <a:rPr lang="en-US" altLang="zh-CN">
                    <a:sym typeface="+mn-ea"/>
                  </a:rPr>
                  <a:t>simplified-shape fit</a:t>
                </a:r>
                <a:r>
                  <a:rPr lang="zh-CN" altLang="en-US">
                    <a:sym typeface="+mn-ea"/>
                  </a:rPr>
                  <a:t>后数据和标准模型预期的</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zh-CN" altLang="en-US">
                    <a:solidFill>
                      <a:schemeClr val="tx1"/>
                    </a:solidFill>
                    <a:latin typeface="Cambria Math" panose="02040503050406030204" charset="0"/>
                    <a:cs typeface="Cambria Math" panose="02040503050406030204" charset="0"/>
                  </a:rPr>
                  <a:t>的分布情况。下面的是每个</a:t>
                </a:r>
                <a:r>
                  <a:rPr lang="en-US" altLang="zh-CN">
                    <a:solidFill>
                      <a:schemeClr val="tx1"/>
                    </a:solidFill>
                    <a:latin typeface="Cambria Math" panose="02040503050406030204" charset="0"/>
                    <a:cs typeface="Cambria Math" panose="02040503050406030204" charset="0"/>
                  </a:rPr>
                  <a:t>bin</a:t>
                </a:r>
                <a:r>
                  <a:rPr lang="zh-CN" altLang="en-US">
                    <a:solidFill>
                      <a:schemeClr val="tx1"/>
                    </a:solidFill>
                    <a:latin typeface="Cambria Math" panose="02040503050406030204" charset="0"/>
                    <a:cs typeface="Cambria Math" panose="02040503050406030204" charset="0"/>
                  </a:rPr>
                  <a:t>中数据和本底估计的比值，</a:t>
                </a:r>
                <a:r>
                  <a:rPr lang="en-US" altLang="zh-CN">
                    <a:solidFill>
                      <a:schemeClr val="tx1"/>
                    </a:solidFill>
                    <a:latin typeface="Cambria Math" panose="02040503050406030204" charset="0"/>
                    <a:cs typeface="Cambria Math" panose="02040503050406030204" charset="0"/>
                  </a:rPr>
                  <a:t> error bar</a:t>
                </a:r>
                <a:r>
                  <a:rPr lang="zh-CN" altLang="en-US">
                    <a:solidFill>
                      <a:schemeClr val="tx1"/>
                    </a:solidFill>
                    <a:latin typeface="Cambria Math" panose="02040503050406030204" charset="0"/>
                    <a:cs typeface="Cambria Math" panose="02040503050406030204" charset="0"/>
                  </a:rPr>
                  <a:t>表示数据的统计误差，虚线带表示本底的系统和统计</a:t>
                </a:r>
                <a:r>
                  <a:rPr lang="zh-CN" altLang="en-US">
                    <a:solidFill>
                      <a:schemeClr val="tx1"/>
                    </a:solidFill>
                    <a:latin typeface="Cambria Math" panose="02040503050406030204" charset="0"/>
                    <a:cs typeface="Cambria Math" panose="02040503050406030204" charset="0"/>
                  </a:rPr>
                  <a:t>误差。</a:t>
                </a:r>
                <a:endParaRPr lang="zh-CN" altLang="en-US">
                  <a:solidFill>
                    <a:schemeClr val="tx1"/>
                  </a:solidFill>
                  <a:latin typeface="Cambria Math" panose="02040503050406030204" charset="0"/>
                  <a:cs typeface="Cambria Math" panose="02040503050406030204" charset="0"/>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下面两幅图分别总结了</a:t>
            </a:r>
            <a:r>
              <a:rPr lang="en-US" altLang="zh-CN"/>
              <a:t>single-bin fit </a:t>
            </a:r>
            <a:r>
              <a:rPr lang="zh-CN" altLang="en-US"/>
              <a:t>和</a:t>
            </a:r>
            <a:r>
              <a:rPr lang="en-US" altLang="zh-CN">
                <a:sym typeface="+mn-ea"/>
              </a:rPr>
              <a:t>simplified-shape fit</a:t>
            </a:r>
            <a:r>
              <a:rPr lang="zh-CN" altLang="en-US">
                <a:sym typeface="+mn-ea"/>
              </a:rPr>
              <a:t>在所有</a:t>
            </a:r>
            <a:r>
              <a:rPr lang="en-US" altLang="zh-CN">
                <a:sym typeface="+mn-ea"/>
              </a:rPr>
              <a:t>SR</a:t>
            </a:r>
            <a:r>
              <a:rPr lang="zh-CN" altLang="en-US">
                <a:sym typeface="+mn-ea"/>
              </a:rPr>
              <a:t>和</a:t>
            </a:r>
            <a:r>
              <a:rPr lang="en-US" altLang="zh-CN">
                <a:sym typeface="+mn-ea"/>
              </a:rPr>
              <a:t>CR</a:t>
            </a:r>
            <a:r>
              <a:rPr lang="zh-CN" altLang="en-US">
                <a:sym typeface="+mn-ea"/>
              </a:rPr>
              <a:t>中的结果。底下的是数据与本底间差异的显著性，可以看出在所有</a:t>
            </a:r>
            <a:r>
              <a:rPr lang="en-US" altLang="zh-CN">
                <a:sym typeface="+mn-ea"/>
              </a:rPr>
              <a:t>region</a:t>
            </a:r>
            <a:r>
              <a:rPr lang="zh-CN" altLang="en-US">
                <a:sym typeface="+mn-ea"/>
              </a:rPr>
              <a:t>中数据和本底都有很好的一致性，没有观测到显著的超标准模型</a:t>
            </a:r>
            <a:r>
              <a:rPr lang="zh-CN" altLang="en-US">
                <a:sym typeface="+mn-ea"/>
              </a:rPr>
              <a:t>事件。</a:t>
            </a:r>
            <a:endParaRPr lang="zh-CN" altLang="en-US">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lvl="1"/>
            <a:r>
              <a:rPr lang="zh-CN" altLang="en-US"/>
              <a:t>这个表格总结了拟合得到的系统和统计误差，可以看到此分析大体上受统计误差主导。比较每种系统误差来源在本底产额上的相关影响，可知占主导地位的是</a:t>
            </a:r>
            <a:r>
              <a:rPr lang="en-US" altLang="zh-CN"/>
              <a:t>jet</a:t>
            </a:r>
            <a:r>
              <a:rPr lang="zh-CN" altLang="en-US"/>
              <a:t>和电子误判为光子的本底，以及</a:t>
            </a:r>
            <a:r>
              <a:rPr lang="en-US" altLang="zh-CN"/>
              <a:t>jet</a:t>
            </a:r>
            <a:r>
              <a:rPr lang="zh-CN" altLang="en-US"/>
              <a:t>能量标度和分辨率的影响</a:t>
            </a:r>
            <a:r>
              <a:rPr lang="zh-CN"/>
              <a:t>。</a:t>
            </a:r>
            <a:r>
              <a:rPr lang="zh-CN" altLang="en-US">
                <a:solidFill>
                  <a:srgbClr val="00B0F0"/>
                </a:solidFill>
                <a:latin typeface="Arial" panose="020B0604020202020204" pitchFamily="34" charset="0"/>
                <a:cs typeface="Arial" panose="020B0604020202020204" pitchFamily="34" charset="0"/>
                <a:sym typeface="+mn-ea"/>
              </a:rPr>
              <a:t>其他实验误差的影响低于</a:t>
            </a:r>
            <a:r>
              <a:rPr lang="en-US" altLang="zh-CN">
                <a:solidFill>
                  <a:srgbClr val="00B0F0"/>
                </a:solidFill>
                <a:latin typeface="Arial" panose="020B0604020202020204" pitchFamily="34" charset="0"/>
                <a:cs typeface="Arial" panose="020B0604020202020204" pitchFamily="34" charset="0"/>
                <a:sym typeface="+mn-ea"/>
              </a:rPr>
              <a:t>1.5%</a:t>
            </a:r>
            <a:r>
              <a:rPr lang="zh-CN" altLang="en-US">
                <a:solidFill>
                  <a:srgbClr val="00B0F0"/>
                </a:solidFill>
                <a:latin typeface="Arial" panose="020B0604020202020204" pitchFamily="34" charset="0"/>
                <a:cs typeface="Arial" panose="020B0604020202020204" pitchFamily="34" charset="0"/>
                <a:sym typeface="+mn-ea"/>
              </a:rPr>
              <a:t>，理论误差的影响不超过</a:t>
            </a:r>
            <a:r>
              <a:rPr lang="en-US" altLang="zh-CN">
                <a:solidFill>
                  <a:srgbClr val="00B0F0"/>
                </a:solidFill>
                <a:latin typeface="Arial" panose="020B0604020202020204" pitchFamily="34" charset="0"/>
                <a:cs typeface="Arial" panose="020B0604020202020204" pitchFamily="34" charset="0"/>
                <a:sym typeface="+mn-ea"/>
              </a:rPr>
              <a:t>0.5%</a:t>
            </a:r>
            <a:r>
              <a:rPr lang="zh-CN" altLang="en-US">
                <a:solidFill>
                  <a:srgbClr val="00B0F0"/>
                </a:solidFill>
                <a:latin typeface="Arial" panose="020B0604020202020204" pitchFamily="34" charset="0"/>
                <a:cs typeface="Arial" panose="020B0604020202020204" pitchFamily="34" charset="0"/>
                <a:sym typeface="+mn-ea"/>
              </a:rPr>
              <a:t>。</a:t>
            </a:r>
            <a:endParaRPr lang="zh-CN" altLang="en-US">
              <a:solidFill>
                <a:srgbClr val="00B0F0"/>
              </a:solidFill>
              <a:latin typeface="Arial" panose="020B0604020202020204" pitchFamily="34" charset="0"/>
              <a:cs typeface="Arial" panose="020B0604020202020204" pitchFamily="34" charset="0"/>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最后是对结果的解释。分析的结果被解释为简化暗物质模型的</a:t>
            </a:r>
            <a:r>
              <a:rPr lang="zh-CN" altLang="en-US"/>
              <a:t>排除上限，以及超标准模型过程可观测截面的不依赖模型的上限。所做的似然拟合基于剖面似然比检验统计量和置信度要求。为得到模型依赖的上限，对</a:t>
            </a:r>
            <a:r>
              <a:rPr lang="en-US" altLang="zh-CN"/>
              <a:t>SR</a:t>
            </a:r>
            <a:r>
              <a:rPr lang="zh-CN" altLang="en-US"/>
              <a:t>和关联的</a:t>
            </a:r>
            <a:r>
              <a:rPr lang="en-US" altLang="zh-CN"/>
              <a:t>CR</a:t>
            </a:r>
            <a:r>
              <a:rPr lang="zh-CN" altLang="en-US"/>
              <a:t>中的快速模拟信号样本做</a:t>
            </a:r>
            <a:r>
              <a:rPr lang="en-US" altLang="zh-CN">
                <a:sym typeface="+mn-ea"/>
              </a:rPr>
              <a:t>simplified-shape fit</a:t>
            </a:r>
            <a:r>
              <a:rPr lang="zh-CN" altLang="en-US">
                <a:sym typeface="+mn-ea"/>
              </a:rPr>
              <a:t>。其中信号产额作为固定参数，信号强度作为自由浮动的归一化因子。如果一个信号的强度的</a:t>
            </a:r>
            <a:r>
              <a:rPr lang="en-US" altLang="zh-CN">
                <a:sym typeface="+mn-ea"/>
              </a:rPr>
              <a:t>95%</a:t>
            </a:r>
            <a:r>
              <a:rPr lang="zh-CN" altLang="en-US">
                <a:sym typeface="+mn-ea"/>
              </a:rPr>
              <a:t>置信上界小于</a:t>
            </a:r>
            <a:r>
              <a:rPr lang="en-US" altLang="zh-CN">
                <a:sym typeface="+mn-ea"/>
              </a:rPr>
              <a:t>1</a:t>
            </a:r>
            <a:r>
              <a:rPr lang="zh-CN" altLang="en-US">
                <a:sym typeface="+mn-ea"/>
              </a:rPr>
              <a:t>，</a:t>
            </a:r>
            <a:r>
              <a:rPr lang="zh-CN" altLang="en-US">
                <a:sym typeface="+mn-ea"/>
              </a:rPr>
              <a:t>它就会</a:t>
            </a:r>
            <a:r>
              <a:rPr lang="zh-CN" altLang="en-US">
                <a:sym typeface="+mn-ea"/>
              </a:rPr>
              <a:t>被排除。</a:t>
            </a:r>
            <a:endParaRPr lang="zh-CN" altLang="en-U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根据天文学观测的结果，宇宙总质量的</a:t>
            </a:r>
            <a:r>
              <a:rPr lang="en-US" altLang="zh-CN"/>
              <a:t>27%</a:t>
            </a:r>
            <a:r>
              <a:rPr lang="zh-CN" altLang="en-US"/>
              <a:t>都是</a:t>
            </a:r>
            <a:r>
              <a:rPr lang="zh-CN" altLang="en-US">
                <a:sym typeface="+mn-ea"/>
              </a:rPr>
              <a:t>暗物质</a:t>
            </a:r>
            <a:r>
              <a:rPr lang="zh-CN" altLang="en-US"/>
              <a:t>。作为一种参与引力相互作用的不可见物质，已有明确的证据证明了它的存在。但是暗物质与普通物质的非引力相互作用一直没有被证实，人们对它的基本性质和特征也所知甚少，这导致了过多的暗物质模型以及在很大质量范围内的众多候选粒子。因此，寻找暗物质是一项重要的</a:t>
            </a:r>
            <a:r>
              <a:rPr lang="zh-CN" altLang="en-US"/>
              <a:t>课题。</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r>
                  <a:rPr lang="zh-CN" altLang="en-US"/>
                  <a:t>右边展示的是简化暗物质模型在</a:t>
                </a:r>
                <a14:m>
                  <m:oMath xmlns:m="http://schemas.openxmlformats.org/officeDocument/2006/math">
                    <m:sSub>
                      <m:sSubPr>
                        <m:ctrlPr>
                          <a:rPr lang="en-US" altLang="zh-CN" i="1">
                            <a:solidFill>
                              <a:schemeClr val="tx1"/>
                            </a:solidFill>
                            <a:latin typeface="Cambria Math" panose="02040503050406030204" charset="0"/>
                            <a:cs typeface="Cambria Math" panose="02040503050406030204" charset="0"/>
                            <a:sym typeface="+mn-ea"/>
                          </a:rPr>
                        </m:ctrlPr>
                      </m:sSubPr>
                      <m:e>
                        <m:r>
                          <a:rPr lang="en-US" altLang="zh-CN" i="1">
                            <a:solidFill>
                              <a:schemeClr val="tx1"/>
                            </a:solidFill>
                            <a:latin typeface="Cambria Math" panose="02040503050406030204" charset="0"/>
                            <a:cs typeface="Cambria Math" panose="02040503050406030204" charset="0"/>
                            <a:sym typeface="+mn-ea"/>
                          </a:rPr>
                          <m:t>𝑚</m:t>
                        </m:r>
                      </m:e>
                      <m:sub>
                        <m:r>
                          <a:rPr lang="en-US" altLang="zh-CN" i="1">
                            <a:solidFill>
                              <a:schemeClr val="tx1"/>
                            </a:solidFill>
                            <a:latin typeface="Cambria Math" panose="02040503050406030204" charset="0"/>
                            <a:cs typeface="Cambria Math" panose="02040503050406030204" charset="0"/>
                            <a:sym typeface="+mn-ea"/>
                          </a:rPr>
                          <m:t>𝑥</m:t>
                        </m:r>
                      </m:sub>
                    </m:sSub>
                    <m:r>
                      <a:rPr lang="en-US" altLang="zh-CN" i="1">
                        <a:solidFill>
                          <a:schemeClr val="tx1"/>
                        </a:solidFill>
                        <a:latin typeface="Cambria Math" panose="02040503050406030204" charset="0"/>
                        <a:cs typeface="Cambria Math" panose="02040503050406030204" charset="0"/>
                        <a:sym typeface="+mn-ea"/>
                      </a:rPr>
                      <m:t>−</m:t>
                    </m:r>
                    <m:sSub>
                      <m:sSubPr>
                        <m:ctrlPr>
                          <a:rPr lang="en-US" altLang="zh-CN" i="1">
                            <a:solidFill>
                              <a:schemeClr val="tx1"/>
                            </a:solidFill>
                            <a:latin typeface="Cambria Math" panose="02040503050406030204" charset="0"/>
                            <a:cs typeface="Cambria Math" panose="02040503050406030204" charset="0"/>
                            <a:sym typeface="+mn-ea"/>
                          </a:rPr>
                        </m:ctrlPr>
                      </m:sSubPr>
                      <m:e>
                        <m:r>
                          <a:rPr lang="en-US" altLang="zh-CN" i="1">
                            <a:solidFill>
                              <a:schemeClr val="tx1"/>
                            </a:solidFill>
                            <a:latin typeface="Cambria Math" panose="02040503050406030204" charset="0"/>
                            <a:cs typeface="Cambria Math" panose="02040503050406030204" charset="0"/>
                            <a:sym typeface="+mn-ea"/>
                          </a:rPr>
                          <m:t>𝑚</m:t>
                        </m:r>
                      </m:e>
                      <m:sub>
                        <m:r>
                          <a:rPr lang="en-US" altLang="zh-CN" i="1">
                            <a:solidFill>
                              <a:schemeClr val="tx1"/>
                            </a:solidFill>
                            <a:latin typeface="Cambria Math" panose="02040503050406030204" charset="0"/>
                            <a:cs typeface="Cambria Math" panose="02040503050406030204" charset="0"/>
                            <a:sym typeface="+mn-ea"/>
                          </a:rPr>
                          <m:t>𝑚𝑒𝑑</m:t>
                        </m:r>
                      </m:sub>
                    </m:sSub>
                  </m:oMath>
                </a14:m>
                <a:r>
                  <a:rPr lang="zh-CN" altLang="en-US">
                    <a:solidFill>
                      <a:schemeClr val="tx1"/>
                    </a:solidFill>
                    <a:latin typeface="Cambria Math" panose="02040503050406030204" charset="0"/>
                    <a:cs typeface="Cambria Math" panose="02040503050406030204" charset="0"/>
                    <a:sym typeface="+mn-ea"/>
                  </a:rPr>
                  <a:t>平面上的</a:t>
                </a:r>
                <a:r>
                  <a:rPr lang="en-US" altLang="zh-CN">
                    <a:solidFill>
                      <a:schemeClr val="tx1"/>
                    </a:solidFill>
                    <a:latin typeface="Cambria Math" panose="02040503050406030204" charset="0"/>
                    <a:cs typeface="Cambria Math" panose="02040503050406030204" charset="0"/>
                    <a:sym typeface="+mn-ea"/>
                  </a:rPr>
                  <a:t>95%</a:t>
                </a:r>
                <a:r>
                  <a:rPr lang="zh-CN" altLang="en-US">
                    <a:solidFill>
                      <a:schemeClr val="tx1"/>
                    </a:solidFill>
                    <a:latin typeface="Cambria Math" panose="02040503050406030204" charset="0"/>
                    <a:cs typeface="Cambria Math" panose="02040503050406030204" charset="0"/>
                    <a:sym typeface="+mn-ea"/>
                  </a:rPr>
                  <a:t>置信度排除曲线，四幅图是在不同的夸克和轻子耦合常数下对轴矢量和矢量媒介子情形做的。曲线下方的区域都被排除，轴矢量情形下，在</a:t>
                </a:r>
                <a:r>
                  <a:rPr lang="en-US" altLang="zh-CN">
                    <a:solidFill>
                      <a:srgbClr val="00B0F0"/>
                    </a:solidFill>
                    <a:sym typeface="+mn-ea"/>
                  </a:rPr>
                  <a:t> </a:t>
                </a:r>
                <a14:m>
                  <m:oMath xmlns:m="http://schemas.openxmlformats.org/officeDocument/2006/math">
                    <m:sSub>
                      <m:sSubPr>
                        <m:ctrlPr>
                          <a:rPr lang="en-US" altLang="zh-CN" i="1">
                            <a:solidFill>
                              <a:srgbClr val="00B0F0"/>
                            </a:solidFill>
                            <a:latin typeface="Cambria Math" panose="02040503050406030204" charset="0"/>
                            <a:cs typeface="Cambria Math" panose="02040503050406030204" charset="0"/>
                          </a:rPr>
                        </m:ctrlPr>
                      </m:sSubPr>
                      <m:e>
                        <m:r>
                          <a:rPr lang="en-US" altLang="zh-CN" i="1">
                            <a:solidFill>
                              <a:srgbClr val="00B0F0"/>
                            </a:solidFill>
                            <a:latin typeface="Cambria Math" panose="02040503050406030204" charset="0"/>
                            <a:cs typeface="Cambria Math" panose="02040503050406030204" charset="0"/>
                          </a:rPr>
                          <m:t>𝑚</m:t>
                        </m:r>
                      </m:e>
                      <m:sub>
                        <m:r>
                          <a:rPr lang="en-US" altLang="zh-CN" i="1">
                            <a:solidFill>
                              <a:srgbClr val="00B0F0"/>
                            </a:solidFill>
                            <a:latin typeface="Cambria Math" panose="02040503050406030204" charset="0"/>
                            <a:cs typeface="Cambria Math" panose="02040503050406030204" charset="0"/>
                          </a:rPr>
                          <m:t>𝑥</m:t>
                        </m:r>
                      </m:sub>
                    </m:sSub>
                    <m:r>
                      <a:rPr lang="en-US" altLang="zh-CN" i="1">
                        <a:solidFill>
                          <a:srgbClr val="00B0F0"/>
                        </a:solidFill>
                        <a:latin typeface="Cambria Math" panose="02040503050406030204" charset="0"/>
                        <a:cs typeface="Cambria Math" panose="02040503050406030204" charset="0"/>
                      </a:rPr>
                      <m:t>=</m:t>
                    </m:r>
                    <m:rad>
                      <m:radPr>
                        <m:degHide m:val="on"/>
                        <m:ctrlPr>
                          <a:rPr lang="en-US" altLang="zh-CN" i="1">
                            <a:solidFill>
                              <a:srgbClr val="00B0F0"/>
                            </a:solidFill>
                            <a:latin typeface="Cambria Math" panose="02040503050406030204" charset="0"/>
                            <a:cs typeface="Cambria Math" panose="02040503050406030204" charset="0"/>
                          </a:rPr>
                        </m:ctrlPr>
                      </m:radPr>
                      <m:deg/>
                      <m:e>
                        <m:r>
                          <a:rPr lang="en-US" altLang="zh-CN" i="1">
                            <a:solidFill>
                              <a:srgbClr val="00B0F0"/>
                            </a:solidFill>
                            <a:latin typeface="Cambria Math" panose="02040503050406030204" charset="0"/>
                            <a:cs typeface="Cambria Math" panose="02040503050406030204" charset="0"/>
                          </a:rPr>
                          <m:t>𝜋</m:t>
                        </m:r>
                        <m:r>
                          <a:rPr lang="en-US" altLang="zh-CN" i="1">
                            <a:solidFill>
                              <a:srgbClr val="00B0F0"/>
                            </a:solidFill>
                            <a:latin typeface="Cambria Math" panose="02040503050406030204" charset="0"/>
                            <a:cs typeface="Cambria Math" panose="02040503050406030204" charset="0"/>
                          </a:rPr>
                          <m:t>/</m:t>
                        </m:r>
                        <m:r>
                          <a:rPr lang="en-US" altLang="zh-CN" i="1">
                            <a:solidFill>
                              <a:srgbClr val="00B0F0"/>
                            </a:solidFill>
                            <a:latin typeface="Cambria Math" panose="02040503050406030204" charset="0"/>
                            <a:cs typeface="Cambria Math" panose="02040503050406030204" charset="0"/>
                          </a:rPr>
                          <m:t>2</m:t>
                        </m:r>
                      </m:e>
                    </m:rad>
                    <m:sSub>
                      <m:sSubPr>
                        <m:ctrlPr>
                          <a:rPr lang="en-US" altLang="zh-CN" i="1">
                            <a:solidFill>
                              <a:srgbClr val="00B0F0"/>
                            </a:solidFill>
                            <a:latin typeface="Cambria Math" panose="02040503050406030204" charset="0"/>
                            <a:cs typeface="Cambria Math" panose="02040503050406030204" charset="0"/>
                          </a:rPr>
                        </m:ctrlPr>
                      </m:sSubPr>
                      <m:e>
                        <m:r>
                          <a:rPr lang="en-US" altLang="zh-CN" i="1">
                            <a:solidFill>
                              <a:srgbClr val="00B0F0"/>
                            </a:solidFill>
                            <a:latin typeface="Cambria Math" panose="02040503050406030204" charset="0"/>
                            <a:cs typeface="Cambria Math" panose="02040503050406030204" charset="0"/>
                          </a:rPr>
                          <m:t>𝑚</m:t>
                        </m:r>
                      </m:e>
                      <m:sub>
                        <m:r>
                          <a:rPr lang="en-US" altLang="zh-CN" i="1">
                            <a:solidFill>
                              <a:srgbClr val="00B0F0"/>
                            </a:solidFill>
                            <a:latin typeface="Cambria Math" panose="02040503050406030204" charset="0"/>
                            <a:cs typeface="Cambria Math" panose="02040503050406030204" charset="0"/>
                          </a:rPr>
                          <m:t>𝑚𝑒𝑑</m:t>
                        </m:r>
                      </m:sub>
                    </m:sSub>
                  </m:oMath>
                </a14:m>
                <a:r>
                  <a:rPr lang="zh-CN" altLang="en-US">
                    <a:solidFill>
                      <a:srgbClr val="00B0F0"/>
                    </a:solidFill>
                    <a:latin typeface="Cambria Math" panose="02040503050406030204" charset="0"/>
                    <a:cs typeface="Cambria Math" panose="02040503050406030204" charset="0"/>
                  </a:rPr>
                  <a:t>直线左侧的区域也被排除。</a:t>
                </a:r>
                <a:r>
                  <a:rPr lang="zh-CN" altLang="en-US">
                    <a:solidFill>
                      <a:srgbClr val="00B0F0"/>
                    </a:solidFill>
                    <a:latin typeface="Arial" panose="020B0604020202020204" pitchFamily="34" charset="0"/>
                    <a:cs typeface="Arial" panose="020B0604020202020204" pitchFamily="34" charset="0"/>
                  </a:rPr>
                  <a:t>依据所取的耦合常数的不同，最大排除阈值分别为：轴矢量情况下</a:t>
                </a:r>
                <a14:m>
                  <m:oMath xmlns:m="http://schemas.openxmlformats.org/officeDocument/2006/math">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𝑚</m:t>
                        </m:r>
                      </m:e>
                      <m:sub>
                        <m:r>
                          <a:rPr lang="en-US" altLang="zh-CN" i="1">
                            <a:solidFill>
                              <a:schemeClr val="tx1"/>
                            </a:solidFill>
                            <a:latin typeface="Cambria Math" panose="02040503050406030204" charset="0"/>
                            <a:cs typeface="Cambria Math" panose="02040503050406030204" charset="0"/>
                          </a:rPr>
                          <m:t>𝑚𝑒𝑑</m:t>
                        </m:r>
                      </m:sub>
                    </m:sSub>
                  </m:oMath>
                </a14:m>
                <a:r>
                  <a:rPr lang="zh-CN" altLang="en-US">
                    <a:solidFill>
                      <a:schemeClr val="tx1"/>
                    </a:solidFill>
                    <a:latin typeface="Cambria Math" panose="02040503050406030204" charset="0"/>
                    <a:cs typeface="Cambria Math" panose="02040503050406030204" charset="0"/>
                  </a:rPr>
                  <a:t>是</a:t>
                </a:r>
                <a:r>
                  <a:rPr lang="en-US" altLang="zh-CN">
                    <a:solidFill>
                      <a:srgbClr val="00B0F0"/>
                    </a:solidFill>
                    <a:sym typeface="+mn-ea"/>
                  </a:rPr>
                  <a:t>920-1460 GeV</a:t>
                </a:r>
                <a:r>
                  <a:rPr lang="zh-CN" altLang="en-US">
                    <a:solidFill>
                      <a:srgbClr val="00B0F0"/>
                    </a:solidFill>
                    <a:sym typeface="+mn-ea"/>
                  </a:rPr>
                  <a:t>，</a:t>
                </a:r>
                <a14:m>
                  <m:oMath xmlns:m="http://schemas.openxmlformats.org/officeDocument/2006/math">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𝑚</m:t>
                        </m:r>
                      </m:e>
                      <m:sub>
                        <m:r>
                          <a:rPr lang="en-US" altLang="zh-CN" i="1">
                            <a:solidFill>
                              <a:schemeClr val="tx1"/>
                            </a:solidFill>
                            <a:latin typeface="Cambria Math" panose="02040503050406030204" charset="0"/>
                            <a:cs typeface="Cambria Math" panose="02040503050406030204" charset="0"/>
                          </a:rPr>
                          <m:t>𝑥</m:t>
                        </m:r>
                      </m:sub>
                    </m:sSub>
                  </m:oMath>
                </a14:m>
                <a:r>
                  <a:rPr lang="zh-CN" altLang="en-US">
                    <a:sym typeface="+mn-ea"/>
                  </a:rPr>
                  <a:t>是</a:t>
                </a:r>
                <a:r>
                  <a:rPr lang="en-US" altLang="zh-CN">
                    <a:solidFill>
                      <a:srgbClr val="00B0F0"/>
                    </a:solidFill>
                    <a:sym typeface="+mn-ea"/>
                  </a:rPr>
                  <a:t>280-415 GeV</a:t>
                </a:r>
                <a:r>
                  <a:rPr lang="zh-CN" altLang="en-US">
                    <a:solidFill>
                      <a:srgbClr val="00B0F0"/>
                    </a:solidFill>
                    <a:sym typeface="+mn-ea"/>
                  </a:rPr>
                  <a:t>；矢量情况下</a:t>
                </a:r>
                <a14:m>
                  <m:oMath xmlns:m="http://schemas.openxmlformats.org/officeDocument/2006/math">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𝑚</m:t>
                        </m:r>
                      </m:e>
                      <m:sub>
                        <m:r>
                          <a:rPr lang="en-US" altLang="zh-CN" i="1">
                            <a:solidFill>
                              <a:schemeClr val="tx1"/>
                            </a:solidFill>
                            <a:latin typeface="Cambria Math" panose="02040503050406030204" charset="0"/>
                            <a:cs typeface="Cambria Math" panose="02040503050406030204" charset="0"/>
                          </a:rPr>
                          <m:t>𝑚𝑒𝑑</m:t>
                        </m:r>
                      </m:sub>
                    </m:sSub>
                  </m:oMath>
                </a14:m>
                <a:r>
                  <a:rPr lang="zh-CN" altLang="en-US">
                    <a:solidFill>
                      <a:schemeClr val="tx1"/>
                    </a:solidFill>
                    <a:latin typeface="Cambria Math" panose="02040503050406030204" charset="0"/>
                    <a:cs typeface="Cambria Math" panose="02040503050406030204" charset="0"/>
                  </a:rPr>
                  <a:t>是</a:t>
                </a:r>
                <a:r>
                  <a:rPr lang="en-US" altLang="zh-CN">
                    <a:solidFill>
                      <a:srgbClr val="00B0F0"/>
                    </a:solidFill>
                    <a:sym typeface="+mn-ea"/>
                  </a:rPr>
                  <a:t>950-1470 GeV</a:t>
                </a:r>
                <a:r>
                  <a:rPr lang="zh-CN" altLang="en-US">
                    <a:solidFill>
                      <a:srgbClr val="00B0F0"/>
                    </a:solidFill>
                    <a:sym typeface="+mn-ea"/>
                  </a:rPr>
                  <a:t>，</a:t>
                </a:r>
                <a14:m>
                  <m:oMath xmlns:m="http://schemas.openxmlformats.org/officeDocument/2006/math">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𝑚</m:t>
                        </m:r>
                      </m:e>
                      <m:sub>
                        <m:r>
                          <a:rPr lang="en-US" altLang="zh-CN" i="1">
                            <a:solidFill>
                              <a:schemeClr val="tx1"/>
                            </a:solidFill>
                            <a:latin typeface="Cambria Math" panose="02040503050406030204" charset="0"/>
                            <a:cs typeface="Cambria Math" panose="02040503050406030204" charset="0"/>
                          </a:rPr>
                          <m:t>𝑥</m:t>
                        </m:r>
                      </m:sub>
                    </m:sSub>
                  </m:oMath>
                </a14:m>
                <a:r>
                  <a:rPr lang="zh-CN" altLang="en-US">
                    <a:solidFill>
                      <a:schemeClr val="tx1"/>
                    </a:solidFill>
                    <a:latin typeface="Cambria Math" panose="02040503050406030204" charset="0"/>
                    <a:cs typeface="Cambria Math" panose="02040503050406030204" charset="0"/>
                  </a:rPr>
                  <a:t>是</a:t>
                </a:r>
                <a:r>
                  <a:rPr lang="en-US" altLang="zh-CN">
                    <a:solidFill>
                      <a:srgbClr val="00B0F0"/>
                    </a:solidFill>
                    <a:sym typeface="+mn-ea"/>
                  </a:rPr>
                  <a:t>400-580 GeV</a:t>
                </a:r>
                <a:r>
                  <a:rPr lang="zh-CN" altLang="en-US">
                    <a:solidFill>
                      <a:srgbClr val="00B0F0"/>
                    </a:solidFill>
                    <a:sym typeface="+mn-ea"/>
                  </a:rPr>
                  <a:t>。</a:t>
                </a:r>
                <a:endParaRPr lang="zh-CN" altLang="en-US">
                  <a:solidFill>
                    <a:srgbClr val="00B0F0"/>
                  </a:solidFill>
                  <a:latin typeface="Cambria Math" panose="02040503050406030204" charset="0"/>
                  <a:cs typeface="Cambria Math" panose="02040503050406030204" charset="0"/>
                  <a:sym typeface="+mn-ea"/>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r>
                  <a:rPr lang="zh-CN" altLang="en-US"/>
                  <a:t>为了解释本分析中没有考虑的信号模型，还给出了新物理可观测截面的不依赖模型的上限。基于在每个</a:t>
                </a:r>
                <a:r>
                  <a:rPr lang="en-US" altLang="zh-CN">
                    <a:sym typeface="+mn-ea"/>
                  </a:rPr>
                  <a:t>inclusive</a:t>
                </a:r>
                <a:r>
                  <a:rPr lang="zh-CN" altLang="en-US">
                    <a:sym typeface="+mn-ea"/>
                  </a:rPr>
                  <a:t>和</a:t>
                </a:r>
                <a:r>
                  <a:rPr lang="en-US" altLang="zh-CN">
                    <a:sym typeface="+mn-ea"/>
                  </a:rPr>
                  <a:t>exclusive </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en-US" altLang="zh-CN">
                    <a:sym typeface="+mn-ea"/>
                  </a:rPr>
                  <a:t> bin</a:t>
                </a:r>
                <a:r>
                  <a:rPr lang="zh-CN" altLang="en-US">
                    <a:sym typeface="+mn-ea"/>
                  </a:rPr>
                  <a:t>中的</a:t>
                </a:r>
                <a:r>
                  <a:rPr lang="en-US" altLang="zh-CN">
                    <a:sym typeface="+mn-ea"/>
                  </a:rPr>
                  <a:t>single-bin fit</a:t>
                </a:r>
                <a:r>
                  <a:rPr lang="zh-CN" altLang="en-US">
                    <a:sym typeface="+mn-ea"/>
                  </a:rPr>
                  <a:t>，做了一个包含</a:t>
                </a:r>
                <a:r>
                  <a:rPr lang="en-US" altLang="zh-CN">
                    <a:sym typeface="+mn-ea"/>
                  </a:rPr>
                  <a:t>SR</a:t>
                </a:r>
                <a:r>
                  <a:rPr lang="zh-CN" altLang="en-US">
                    <a:sym typeface="+mn-ea"/>
                  </a:rPr>
                  <a:t>和</a:t>
                </a:r>
                <a:r>
                  <a:rPr lang="en-US" altLang="zh-CN">
                    <a:sym typeface="+mn-ea"/>
                  </a:rPr>
                  <a:t>CR</a:t>
                </a:r>
                <a:r>
                  <a:rPr lang="zh-CN" altLang="en-US">
                    <a:sym typeface="+mn-ea"/>
                  </a:rPr>
                  <a:t>的剖面似然比检验。信号事例数的上限可以被重放缩成数据集的积分亮度，从而给出新物理可观测截面的上限，表示为</a:t>
                </a:r>
                <a14:m>
                  <m:oMath xmlns:m="http://schemas.openxmlformats.org/officeDocument/2006/math">
                    <m:r>
                      <a:rPr lang="en-US" altLang="zh-CN" i="1">
                        <a:solidFill>
                          <a:srgbClr val="00B0F0"/>
                        </a:solidFill>
                        <a:latin typeface="Cambria Math" panose="02040503050406030204" charset="0"/>
                        <a:cs typeface="Cambria Math" panose="02040503050406030204" charset="0"/>
                      </a:rPr>
                      <m:t>𝜎</m:t>
                    </m:r>
                    <m:r>
                      <a:rPr lang="en-US" altLang="zh-CN" i="1">
                        <a:solidFill>
                          <a:srgbClr val="00B0F0"/>
                        </a:solidFill>
                        <a:latin typeface="Cambria Math" panose="02040503050406030204" charset="0"/>
                        <a:cs typeface="Cambria Math" panose="02040503050406030204" charset="0"/>
                      </a:rPr>
                      <m:t>×</m:t>
                    </m:r>
                    <m:r>
                      <a:rPr lang="en-US" altLang="zh-CN" i="1">
                        <a:solidFill>
                          <a:srgbClr val="00B0F0"/>
                        </a:solidFill>
                        <a:latin typeface="Cambria Math" panose="02040503050406030204" charset="0"/>
                        <a:cs typeface="Cambria Math" panose="02040503050406030204" charset="0"/>
                      </a:rPr>
                      <m:t>𝐴</m:t>
                    </m:r>
                    <m:r>
                      <a:rPr lang="en-US" altLang="zh-CN" i="1">
                        <a:solidFill>
                          <a:srgbClr val="00B0F0"/>
                        </a:solidFill>
                        <a:latin typeface="Cambria Math" panose="02040503050406030204" charset="0"/>
                        <a:cs typeface="Cambria Math" panose="02040503050406030204" charset="0"/>
                      </a:rPr>
                      <m:t>×</m:t>
                    </m:r>
                    <m:r>
                      <a:rPr lang="en-US" altLang="zh-CN" i="1">
                        <a:solidFill>
                          <a:srgbClr val="00B0F0"/>
                        </a:solidFill>
                        <a:latin typeface="Cambria Math" panose="02040503050406030204" charset="0"/>
                        <a:cs typeface="Cambria Math" panose="02040503050406030204" charset="0"/>
                      </a:rPr>
                      <m:t>𝜖</m:t>
                    </m:r>
                  </m:oMath>
                </a14:m>
                <a:r>
                  <a:rPr lang="zh-CN" altLang="en-US">
                    <a:solidFill>
                      <a:srgbClr val="00B0F0"/>
                    </a:solidFill>
                    <a:latin typeface="Cambria Math" panose="02040503050406030204" charset="0"/>
                    <a:cs typeface="Cambria Math" panose="02040503050406030204" charset="0"/>
                  </a:rPr>
                  <a:t>。其中</a:t>
                </a:r>
                <a14:m>
                  <m:oMath xmlns:m="http://schemas.openxmlformats.org/officeDocument/2006/math">
                    <m:r>
                      <a:rPr lang="en-US" altLang="zh-CN" i="1">
                        <a:solidFill>
                          <a:schemeClr val="tx1"/>
                        </a:solidFill>
                        <a:latin typeface="Cambria Math" panose="02040503050406030204" charset="0"/>
                        <a:cs typeface="Cambria Math" panose="02040503050406030204" charset="0"/>
                      </a:rPr>
                      <m:t>𝜎</m:t>
                    </m:r>
                  </m:oMath>
                </a14:m>
                <a:r>
                  <a:rPr lang="zh-CN" altLang="en-US">
                    <a:solidFill>
                      <a:schemeClr val="tx1"/>
                    </a:solidFill>
                    <a:latin typeface="Cambria Math" panose="02040503050406030204" charset="0"/>
                    <a:cs typeface="Cambria Math" panose="02040503050406030204" charset="0"/>
                  </a:rPr>
                  <a:t>是产生截面；</a:t>
                </a:r>
                <a:r>
                  <a:rPr lang="en-US" altLang="zh-CN">
                    <a:sym typeface="+mn-ea"/>
                  </a:rPr>
                  <a:t>A</a:t>
                </a:r>
                <a:r>
                  <a:rPr lang="zh-CN" altLang="en-US">
                    <a:sym typeface="+mn-ea"/>
                  </a:rPr>
                  <a:t>是所谓的基准接收率，它定义为一个</a:t>
                </a:r>
                <a:r>
                  <a:rPr lang="en-US" altLang="zh-CN">
                    <a:sym typeface="+mn-ea"/>
                  </a:rPr>
                  <a:t>particle-level</a:t>
                </a:r>
                <a:r>
                  <a:rPr lang="zh-CN" altLang="en-US">
                    <a:sym typeface="+mn-ea"/>
                  </a:rPr>
                  <a:t>的基准区域的接收率，这个区域使用和</a:t>
                </a:r>
                <a:r>
                  <a:rPr lang="en-US" altLang="zh-CN">
                    <a:sym typeface="+mn-ea"/>
                  </a:rPr>
                  <a:t>SR</a:t>
                </a:r>
                <a:r>
                  <a:rPr lang="zh-CN" altLang="en-US">
                    <a:sym typeface="+mn-ea"/>
                  </a:rPr>
                  <a:t>相同的选择标准，但不考虑探测器效率；</a:t>
                </a:r>
                <a14:m>
                  <m:oMath xmlns:m="http://schemas.openxmlformats.org/officeDocument/2006/math">
                    <m:r>
                      <a:rPr lang="en-US" altLang="zh-CN" i="1">
                        <a:solidFill>
                          <a:schemeClr val="tx1"/>
                        </a:solidFill>
                        <a:latin typeface="Cambria Math" panose="02040503050406030204" charset="0"/>
                        <a:cs typeface="Cambria Math" panose="02040503050406030204" charset="0"/>
                      </a:rPr>
                      <m:t>𝜖</m:t>
                    </m:r>
                  </m:oMath>
                </a14:m>
                <a:r>
                  <a:rPr lang="zh-CN" altLang="en-US">
                    <a:solidFill>
                      <a:schemeClr val="tx1"/>
                    </a:solidFill>
                    <a:latin typeface="Cambria Math" panose="02040503050406030204" charset="0"/>
                    <a:cs typeface="Cambria Math" panose="02040503050406030204" charset="0"/>
                  </a:rPr>
                  <a:t>是所谓的基准效率，它可以用</a:t>
                </a:r>
                <a:r>
                  <a:rPr lang="en-US" altLang="zh-CN">
                    <a:sym typeface="+mn-ea"/>
                  </a:rPr>
                  <a:t>particle-level</a:t>
                </a:r>
                <a:r>
                  <a:rPr lang="zh-CN" altLang="en-US">
                    <a:sym typeface="+mn-ea"/>
                  </a:rPr>
                  <a:t>和</a:t>
                </a:r>
                <a:r>
                  <a:rPr lang="en-US" altLang="zh-CN">
                    <a:sym typeface="+mn-ea"/>
                  </a:rPr>
                  <a:t>reconstruction-level</a:t>
                </a:r>
                <a:r>
                  <a:rPr lang="zh-CN" altLang="en-US">
                    <a:sym typeface="+mn-ea"/>
                  </a:rPr>
                  <a:t>的比值来估计。下表展示了在每个</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en-US" altLang="zh-CN">
                    <a:sym typeface="+mn-ea"/>
                  </a:rPr>
                  <a:t> bin</a:t>
                </a:r>
                <a:r>
                  <a:rPr lang="zh-CN" altLang="en-US">
                    <a:sym typeface="+mn-ea"/>
                  </a:rPr>
                  <a:t>中预期和观测到的可观测截面以及观测到的事例数的</a:t>
                </a:r>
                <a:r>
                  <a:rPr lang="en-US" altLang="zh-CN">
                    <a:sym typeface="+mn-ea"/>
                  </a:rPr>
                  <a:t>95%</a:t>
                </a:r>
                <a:r>
                  <a:rPr lang="zh-CN" altLang="en-US">
                    <a:sym typeface="+mn-ea"/>
                  </a:rPr>
                  <a:t>置信上界。</a:t>
                </a:r>
                <a:endParaRPr lang="zh-CN" altLang="en-US">
                  <a:sym typeface="+mn-ea"/>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r="-266"/>
                </a:stretch>
              </a:blipFill>
            </p:spPr>
            <p:txBody>
              <a:bodyPr/>
              <a:lstStyle/>
              <a:p>
                <a:r>
                  <a:rPr lang="zh-CN" altLang="en-US">
                    <a:noFill/>
                  </a:rPr>
                  <a:t> </a:t>
                </a:r>
              </a:p>
            </p:txBody>
          </p:sp>
        </mc:Fallback>
      </mc:AlternateContent>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r>
                  <a:rPr lang="zh-CN" altLang="en-US"/>
                  <a:t>总的来说，本研究使用</a:t>
                </a:r>
                <a:r>
                  <a:rPr lang="en-US" altLang="zh-CN"/>
                  <a:t>ATLAS</a:t>
                </a:r>
                <a:r>
                  <a:rPr lang="zh-CN" altLang="en-US"/>
                  <a:t>上质心能量为</a:t>
                </a:r>
                <a:r>
                  <a:rPr lang="en-US" altLang="zh-CN"/>
                  <a:t>13TeV</a:t>
                </a:r>
                <a:r>
                  <a:rPr lang="zh-CN" altLang="en-US"/>
                  <a:t>、积分亮度为</a:t>
                </a:r>
                <a:r>
                  <a:rPr lang="en-US" altLang="zh-CN"/>
                  <a:t>139</a:t>
                </a:r>
                <a14:m>
                  <m:oMath xmlns:m="http://schemas.openxmlformats.org/officeDocument/2006/math">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𝑓𝑏</m:t>
                        </m:r>
                      </m:e>
                      <m:sup>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p>
                    </m:sSup>
                  </m:oMath>
                </a14:m>
                <a:r>
                  <a:rPr lang="zh-CN" altLang="en-US">
                    <a:latin typeface="Cambria Math" panose="02040503050406030204" charset="0"/>
                    <a:cs typeface="Cambria Math" panose="02040503050406030204" charset="0"/>
                  </a:rPr>
                  <a:t>的质子对撞数据，寻找末态包含单光子和横向动量缺失的超标准模型事件。使用不同的</a:t>
                </a:r>
                <a14:m>
                  <m:oMath xmlns:m="http://schemas.openxmlformats.org/officeDocument/2006/math">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𝐸</m:t>
                        </m:r>
                      </m:e>
                      <m:sub>
                        <m:r>
                          <a:rPr lang="en-US" altLang="zh-CN" i="1">
                            <a:latin typeface="Cambria Math" panose="02040503050406030204" charset="0"/>
                            <a:cs typeface="Cambria Math" panose="02040503050406030204" charset="0"/>
                          </a:rPr>
                          <m:t>𝑇</m:t>
                        </m:r>
                      </m:sub>
                      <m:sup>
                        <m:r>
                          <a:rPr lang="en-US" altLang="zh-CN" i="1">
                            <a:latin typeface="Cambria Math" panose="02040503050406030204" charset="0"/>
                            <a:cs typeface="Cambria Math" panose="02040503050406030204" charset="0"/>
                          </a:rPr>
                          <m:t>𝑚𝑖𝑠𝑠</m:t>
                        </m:r>
                      </m:sup>
                    </m:sSubSup>
                  </m:oMath>
                </a14:m>
                <a:r>
                  <a:rPr lang="zh-CN" altLang="en-US">
                    <a:latin typeface="Cambria Math" panose="02040503050406030204" charset="0"/>
                    <a:cs typeface="Cambria Math" panose="02040503050406030204" charset="0"/>
                  </a:rPr>
                  <a:t>选择标准，建立了</a:t>
                </a:r>
                <a:r>
                  <a:rPr lang="en-US" altLang="zh-CN">
                    <a:latin typeface="Cambria Math" panose="02040503050406030204" charset="0"/>
                    <a:cs typeface="Cambria Math" panose="02040503050406030204" charset="0"/>
                  </a:rPr>
                  <a:t>7</a:t>
                </a:r>
                <a:r>
                  <a:rPr lang="zh-CN" altLang="en-US">
                    <a:latin typeface="Cambria Math" panose="02040503050406030204" charset="0"/>
                    <a:cs typeface="Cambria Math" panose="02040503050406030204" charset="0"/>
                  </a:rPr>
                  <a:t>个</a:t>
                </a:r>
                <a:r>
                  <a:rPr lang="en-US" altLang="zh-CN">
                    <a:latin typeface="Cambria Math" panose="02040503050406030204" charset="0"/>
                    <a:cs typeface="Cambria Math" panose="02040503050406030204" charset="0"/>
                  </a:rPr>
                  <a:t>SR</a:t>
                </a:r>
                <a:r>
                  <a:rPr lang="zh-CN" altLang="en-US">
                    <a:latin typeface="Cambria Math" panose="02040503050406030204" charset="0"/>
                    <a:cs typeface="Cambria Math" panose="02040503050406030204" charset="0"/>
                  </a:rPr>
                  <a:t>。得到的结果是：没有超标准模型事件被观测到。超标准模型事件可观测截面的不依赖于模型的</a:t>
                </a:r>
                <a:r>
                  <a:rPr lang="en-US" altLang="zh-CN">
                    <a:latin typeface="Cambria Math" panose="02040503050406030204" charset="0"/>
                    <a:cs typeface="Cambria Math" panose="02040503050406030204" charset="0"/>
                  </a:rPr>
                  <a:t>95%</a:t>
                </a:r>
                <a:r>
                  <a:rPr lang="zh-CN" altLang="en-US">
                    <a:latin typeface="Cambria Math" panose="02040503050406030204" charset="0"/>
                    <a:cs typeface="Cambria Math" panose="02040503050406030204" charset="0"/>
                  </a:rPr>
                  <a:t>置信上界在</a:t>
                </a:r>
                <a:r>
                  <a:rPr lang="en-US" altLang="zh-CN">
                    <a:latin typeface="Cambria Math" panose="02040503050406030204" charset="0"/>
                    <a:cs typeface="Cambria Math" panose="02040503050406030204" charset="0"/>
                  </a:rPr>
                  <a:t>2.45</a:t>
                </a:r>
                <a:r>
                  <a:rPr lang="zh-CN" altLang="en-US">
                    <a:latin typeface="Cambria Math" panose="02040503050406030204" charset="0"/>
                    <a:cs typeface="Cambria Math" panose="02040503050406030204" charset="0"/>
                  </a:rPr>
                  <a:t>到</a:t>
                </a:r>
                <a:r>
                  <a:rPr lang="en-US" altLang="zh-CN">
                    <a:latin typeface="Cambria Math" panose="02040503050406030204" charset="0"/>
                    <a:cs typeface="Cambria Math" panose="02040503050406030204" charset="0"/>
                  </a:rPr>
                  <a:t>0.53fb</a:t>
                </a:r>
                <a:r>
                  <a:rPr lang="zh-CN" altLang="en-US">
                    <a:latin typeface="Cambria Math" panose="02040503050406030204" charset="0"/>
                    <a:cs typeface="Cambria Math" panose="02040503050406030204" charset="0"/>
                  </a:rPr>
                  <a:t>之间，取决于考虑的</a:t>
                </a:r>
                <a14:m>
                  <m:oMath xmlns:m="http://schemas.openxmlformats.org/officeDocument/2006/math">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𝐸</m:t>
                        </m:r>
                      </m:e>
                      <m:sub>
                        <m:r>
                          <a:rPr lang="en-US" altLang="zh-CN" i="1">
                            <a:latin typeface="Cambria Math" panose="02040503050406030204" charset="0"/>
                            <a:cs typeface="Cambria Math" panose="02040503050406030204" charset="0"/>
                          </a:rPr>
                          <m:t>𝑇</m:t>
                        </m:r>
                      </m:sub>
                      <m:sup>
                        <m:r>
                          <a:rPr lang="en-US" altLang="zh-CN" i="1">
                            <a:latin typeface="Cambria Math" panose="02040503050406030204" charset="0"/>
                            <a:cs typeface="Cambria Math" panose="02040503050406030204" charset="0"/>
                          </a:rPr>
                          <m:t>𝑚𝑖𝑠𝑠</m:t>
                        </m:r>
                      </m:sup>
                    </m:sSubSup>
                  </m:oMath>
                </a14:m>
                <a:r>
                  <a:rPr lang="en-US" altLang="zh-CN">
                    <a:latin typeface="Cambria Math" panose="02040503050406030204" charset="0"/>
                    <a:cs typeface="Cambria Math" panose="02040503050406030204" charset="0"/>
                  </a:rPr>
                  <a:t> bin</a:t>
                </a:r>
                <a:r>
                  <a:rPr lang="zh-CN" altLang="en-US">
                    <a:latin typeface="Cambria Math" panose="02040503050406030204" charset="0"/>
                    <a:cs typeface="Cambria Math" panose="02040503050406030204" charset="0"/>
                  </a:rPr>
                  <a:t>。此外，依赖于</a:t>
                </a:r>
                <a:r>
                  <a:rPr lang="en-US" altLang="zh-CN">
                    <a:latin typeface="Cambria Math" panose="02040503050406030204" charset="0"/>
                    <a:cs typeface="Cambria Math" panose="02040503050406030204" charset="0"/>
                  </a:rPr>
                  <a:t>WIMP</a:t>
                </a:r>
                <a:r>
                  <a:rPr lang="zh-CN" altLang="en-US">
                    <a:latin typeface="Cambria Math" panose="02040503050406030204" charset="0"/>
                    <a:cs typeface="Cambria Math" panose="02040503050406030204" charset="0"/>
                  </a:rPr>
                  <a:t>产生的</a:t>
                </a:r>
                <a:r>
                  <a:rPr lang="zh-CN" altLang="en-US">
                    <a:latin typeface="Cambria Math" panose="02040503050406030204" charset="0"/>
                    <a:cs typeface="Cambria Math" panose="02040503050406030204" charset="0"/>
                    <a:sym typeface="+mn-ea"/>
                  </a:rPr>
                  <a:t>简化暗物质模型的</a:t>
                </a:r>
                <a:r>
                  <a:rPr lang="en-US" altLang="zh-CN">
                    <a:latin typeface="Cambria Math" panose="02040503050406030204" charset="0"/>
                    <a:cs typeface="Cambria Math" panose="02040503050406030204" charset="0"/>
                    <a:sym typeface="+mn-ea"/>
                  </a:rPr>
                  <a:t>95%</a:t>
                </a:r>
                <a:r>
                  <a:rPr lang="zh-CN" altLang="en-US">
                    <a:latin typeface="Cambria Math" panose="02040503050406030204" charset="0"/>
                    <a:cs typeface="Cambria Math" panose="02040503050406030204" charset="0"/>
                    <a:sym typeface="+mn-ea"/>
                  </a:rPr>
                  <a:t>置信上界也在</a:t>
                </a:r>
                <a14:m>
                  <m:oMath xmlns:m="http://schemas.openxmlformats.org/officeDocument/2006/math">
                    <m:sSub>
                      <m:sSubPr>
                        <m:ctrlPr>
                          <a:rPr lang="en-US" altLang="zh-CN" i="1">
                            <a:latin typeface="Cambria Math" panose="02040503050406030204" charset="0"/>
                            <a:cs typeface="Cambria Math" panose="02040503050406030204" charset="0"/>
                            <a:sym typeface="+mn-ea"/>
                          </a:rPr>
                        </m:ctrlPr>
                      </m:sSubPr>
                      <m:e>
                        <m:r>
                          <a:rPr lang="en-US" altLang="zh-CN" i="1">
                            <a:latin typeface="Cambria Math" panose="02040503050406030204" charset="0"/>
                            <a:cs typeface="Cambria Math" panose="02040503050406030204" charset="0"/>
                            <a:sym typeface="+mn-ea"/>
                          </a:rPr>
                          <m:t>𝑚</m:t>
                        </m:r>
                      </m:e>
                      <m:sub>
                        <m:r>
                          <a:rPr lang="en-US" altLang="zh-CN" i="1">
                            <a:latin typeface="Cambria Math" panose="02040503050406030204" charset="0"/>
                            <a:cs typeface="Cambria Math" panose="02040503050406030204" charset="0"/>
                            <a:sym typeface="+mn-ea"/>
                          </a:rPr>
                          <m:t>𝑥</m:t>
                        </m:r>
                      </m:sub>
                    </m:sSub>
                  </m:oMath>
                </a14:m>
                <a:r>
                  <a:rPr lang="en-US" altLang="zh-CN">
                    <a:latin typeface="Cambria Math" panose="02040503050406030204" charset="0"/>
                    <a:cs typeface="Cambria Math" panose="02040503050406030204" charset="0"/>
                    <a:sym typeface="+mn-ea"/>
                  </a:rPr>
                  <a:t>-</a:t>
                </a:r>
                <a14:m>
                  <m:oMath xmlns:m="http://schemas.openxmlformats.org/officeDocument/2006/math">
                    <m:sSub>
                      <m:sSubPr>
                        <m:ctrlPr>
                          <a:rPr lang="en-US" altLang="zh-CN" i="1">
                            <a:latin typeface="Cambria Math" panose="02040503050406030204" charset="0"/>
                            <a:cs typeface="Cambria Math" panose="02040503050406030204" charset="0"/>
                            <a:sym typeface="+mn-ea"/>
                          </a:rPr>
                        </m:ctrlPr>
                      </m:sSubPr>
                      <m:e>
                        <m:r>
                          <a:rPr lang="en-US" altLang="zh-CN" i="1">
                            <a:latin typeface="Cambria Math" panose="02040503050406030204" charset="0"/>
                            <a:cs typeface="Cambria Math" panose="02040503050406030204" charset="0"/>
                            <a:sym typeface="+mn-ea"/>
                          </a:rPr>
                          <m:t>𝑚</m:t>
                        </m:r>
                      </m:e>
                      <m:sub>
                        <m:r>
                          <a:rPr lang="en-US" altLang="zh-CN" i="1">
                            <a:latin typeface="Cambria Math" panose="02040503050406030204" charset="0"/>
                            <a:cs typeface="Cambria Math" panose="02040503050406030204" charset="0"/>
                            <a:sym typeface="+mn-ea"/>
                          </a:rPr>
                          <m:t>𝑚𝑒𝑑</m:t>
                        </m:r>
                      </m:sub>
                    </m:sSub>
                  </m:oMath>
                </a14:m>
                <a:r>
                  <a:rPr lang="zh-CN" altLang="en-US">
                    <a:latin typeface="Cambria Math" panose="02040503050406030204" charset="0"/>
                    <a:cs typeface="Cambria Math" panose="02040503050406030204" charset="0"/>
                    <a:sym typeface="+mn-ea"/>
                  </a:rPr>
                  <a:t>平面上得到。轴矢量情况下暗物质粒子和媒介子的质量下限分别为</a:t>
                </a:r>
                <a:r>
                  <a:rPr lang="en-US" altLang="zh-CN">
                    <a:latin typeface="Cambria Math" panose="02040503050406030204" charset="0"/>
                    <a:cs typeface="Cambria Math" panose="02040503050406030204" charset="0"/>
                    <a:sym typeface="+mn-ea"/>
                  </a:rPr>
                  <a:t>415</a:t>
                </a:r>
                <a:r>
                  <a:rPr lang="zh-CN" altLang="en-US">
                    <a:latin typeface="Cambria Math" panose="02040503050406030204" charset="0"/>
                    <a:cs typeface="Cambria Math" panose="02040503050406030204" charset="0"/>
                    <a:sym typeface="+mn-ea"/>
                  </a:rPr>
                  <a:t>和</a:t>
                </a:r>
                <a:r>
                  <a:rPr lang="en-US" altLang="zh-CN">
                    <a:latin typeface="Cambria Math" panose="02040503050406030204" charset="0"/>
                    <a:cs typeface="Cambria Math" panose="02040503050406030204" charset="0"/>
                    <a:sym typeface="+mn-ea"/>
                  </a:rPr>
                  <a:t>1460GeV;</a:t>
                </a:r>
                <a:r>
                  <a:rPr lang="zh-CN" altLang="en-US">
                    <a:latin typeface="Cambria Math" panose="02040503050406030204" charset="0"/>
                    <a:cs typeface="Cambria Math" panose="02040503050406030204" charset="0"/>
                    <a:sym typeface="+mn-ea"/>
                  </a:rPr>
                  <a:t>矢量情况下暗物质粒子和媒介子的质量下限分别为</a:t>
                </a:r>
                <a:r>
                  <a:rPr lang="en-US" altLang="zh-CN">
                    <a:latin typeface="Cambria Math" panose="02040503050406030204" charset="0"/>
                    <a:cs typeface="Cambria Math" panose="02040503050406030204" charset="0"/>
                    <a:sym typeface="+mn-ea"/>
                  </a:rPr>
                  <a:t>580</a:t>
                </a:r>
                <a:r>
                  <a:rPr lang="zh-CN" altLang="en-US">
                    <a:latin typeface="Cambria Math" panose="02040503050406030204" charset="0"/>
                    <a:cs typeface="Cambria Math" panose="02040503050406030204" charset="0"/>
                    <a:sym typeface="+mn-ea"/>
                  </a:rPr>
                  <a:t>和</a:t>
                </a:r>
                <a:r>
                  <a:rPr lang="en-US" altLang="zh-CN">
                    <a:latin typeface="Cambria Math" panose="02040503050406030204" charset="0"/>
                    <a:cs typeface="Cambria Math" panose="02040503050406030204" charset="0"/>
                    <a:sym typeface="+mn-ea"/>
                  </a:rPr>
                  <a:t>1470GeV</a:t>
                </a:r>
                <a:r>
                  <a:rPr lang="zh-CN" altLang="en-US">
                    <a:latin typeface="Cambria Math" panose="02040503050406030204" charset="0"/>
                    <a:cs typeface="Cambria Math" panose="02040503050406030204" charset="0"/>
                    <a:sym typeface="+mn-ea"/>
                  </a:rPr>
                  <a:t>。以上就是我报告的全部</a:t>
                </a:r>
                <a:r>
                  <a:rPr lang="zh-CN" altLang="en-US">
                    <a:latin typeface="Cambria Math" panose="02040503050406030204" charset="0"/>
                    <a:cs typeface="Cambria Math" panose="02040503050406030204" charset="0"/>
                    <a:sym typeface="+mn-ea"/>
                  </a:rPr>
                  <a:t>内容，感谢大家的</a:t>
                </a:r>
                <a:r>
                  <a:rPr lang="zh-CN" altLang="en-US">
                    <a:latin typeface="Cambria Math" panose="02040503050406030204" charset="0"/>
                    <a:cs typeface="Cambria Math" panose="02040503050406030204" charset="0"/>
                    <a:sym typeface="+mn-ea"/>
                  </a:rPr>
                  <a:t>聆听。</a:t>
                </a:r>
                <a:endParaRPr lang="zh-CN" altLang="en-US">
                  <a:latin typeface="Cambria Math" panose="02040503050406030204" charset="0"/>
                  <a:cs typeface="Cambria Math" panose="02040503050406030204" charset="0"/>
                  <a:sym typeface="+mn-ea"/>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r="-509"/>
                </a:stretch>
              </a:blipFill>
            </p:spPr>
            <p:txBody>
              <a:bodyPr/>
              <a:lstStyle/>
              <a:p>
                <a:r>
                  <a:rPr lang="zh-CN" altLang="en-US">
                    <a:noFill/>
                  </a:rPr>
                  <a:t> </a:t>
                </a:r>
              </a:p>
            </p:txBody>
          </p:sp>
        </mc:Fallback>
      </mc:AlternateContent>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r>
                  <a:rPr lang="zh-CN" altLang="en-US"/>
                  <a:t>在对撞机上寻找暗物质是直接和间接探测之外的一种补充方法。如果暗物质与普通物质间存在相互作用，那么原则上暗物质粒子就可以在</a:t>
                </a:r>
                <a:r>
                  <a:rPr lang="en-US" altLang="zh-CN"/>
                  <a:t>LHC</a:t>
                </a:r>
                <a:r>
                  <a:rPr lang="zh-CN" altLang="en-US"/>
                  <a:t>上的高能质子对撞中产生。由于暗物质粒子是与标准模型粒子弱作用的稳定粒子，</a:t>
                </a:r>
                <a:r>
                  <a:rPr lang="en-US" altLang="zh-CN"/>
                  <a:t>LHC</a:t>
                </a:r>
                <a:r>
                  <a:rPr lang="zh-CN" altLang="en-US"/>
                  <a:t>上产生的暗物质粒子不会衰变也不能被直接探测。如果它和一个标准模型粒子关联产生，那么在末态就可以观察到所谓的</a:t>
                </a:r>
                <a14:m>
                  <m:oMath xmlns:m="http://schemas.openxmlformats.org/officeDocument/2006/math">
                    <m:r>
                      <a:rPr lang="en-US" altLang="zh-CN" i="1">
                        <a:solidFill>
                          <a:schemeClr val="tx1"/>
                        </a:solidFill>
                        <a:latin typeface="Cambria Math" panose="02040503050406030204" charset="0"/>
                        <a:cs typeface="Cambria Math" panose="02040503050406030204" charset="0"/>
                      </a:rPr>
                      <m:t>𝑋</m:t>
                    </m:r>
                    <m:r>
                      <a:rPr lang="en-US" altLang="zh-CN" i="1">
                        <a:solidFill>
                          <a:schemeClr val="tx1"/>
                        </a:solidFill>
                        <a:latin typeface="Cambria Math" panose="02040503050406030204" charset="0"/>
                        <a:cs typeface="Cambria Math" panose="02040503050406030204" charset="0"/>
                      </a:rPr>
                      <m:t>+</m:t>
                    </m:r>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zh-CN" altLang="en-US">
                    <a:solidFill>
                      <a:schemeClr val="tx1"/>
                    </a:solidFill>
                    <a:latin typeface="Cambria Math" panose="02040503050406030204" charset="0"/>
                    <a:cs typeface="Cambria Math" panose="02040503050406030204" charset="0"/>
                  </a:rPr>
                  <a:t>特征，也就是在横向上</a:t>
                </a:r>
                <a:r>
                  <a:rPr lang="zh-CN" altLang="en-US">
                    <a:latin typeface="Cambria Math" panose="02040503050406030204" charset="0"/>
                    <a:cs typeface="Cambria Math" panose="02040503050406030204" charset="0"/>
                    <a:sym typeface="+mn-ea"/>
                  </a:rPr>
                  <a:t>缺失了本应</a:t>
                </a:r>
                <a:r>
                  <a:rPr lang="zh-CN" altLang="en-US">
                    <a:solidFill>
                      <a:schemeClr val="tx1"/>
                    </a:solidFill>
                    <a:latin typeface="Cambria Math" panose="02040503050406030204" charset="0"/>
                    <a:cs typeface="Cambria Math" panose="02040503050406030204" charset="0"/>
                  </a:rPr>
                  <a:t>与一个可观测标准模型粒子相消的动量</a:t>
                </a:r>
                <a:r>
                  <a:rPr lang="zh-CN" altLang="en-US">
                    <a:solidFill>
                      <a:schemeClr val="tx1"/>
                    </a:solidFill>
                    <a:latin typeface="Cambria Math" panose="02040503050406030204" charset="0"/>
                    <a:cs typeface="Cambria Math" panose="02040503050406030204" charset="0"/>
                  </a:rPr>
                  <a:t>。</a:t>
                </a:r>
                <a:endParaRPr lang="zh-CN" altLang="en-US">
                  <a:solidFill>
                    <a:schemeClr val="tx1"/>
                  </a:solidFill>
                  <a:latin typeface="Cambria Math" panose="02040503050406030204" charset="0"/>
                  <a:cs typeface="Cambria Math" panose="02040503050406030204" charset="0"/>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r>
                  <a:rPr lang="zh-CN" altLang="en-US">
                    <a:solidFill>
                      <a:schemeClr val="tx1"/>
                    </a:solidFill>
                    <a:latin typeface="Cambria Math" panose="02040503050406030204" charset="0"/>
                    <a:cs typeface="Cambria Math" panose="02040503050406030204" charset="0"/>
                  </a:rPr>
                  <a:t>对</a:t>
                </a:r>
                <a:r>
                  <a:rPr lang="en-US" altLang="zh-CN">
                    <a:solidFill>
                      <a:schemeClr val="tx1"/>
                    </a:solidFill>
                    <a:latin typeface="Cambria Math" panose="02040503050406030204" charset="0"/>
                    <a:cs typeface="Cambria Math" panose="02040503050406030204" charset="0"/>
                  </a:rPr>
                  <a:t> </a:t>
                </a:r>
                <a14:m>
                  <m:oMath xmlns:m="http://schemas.openxmlformats.org/officeDocument/2006/math">
                    <m:r>
                      <a:rPr lang="en-US" altLang="zh-CN" i="1">
                        <a:solidFill>
                          <a:schemeClr val="tx1"/>
                        </a:solidFill>
                        <a:latin typeface="Cambria Math" panose="02040503050406030204" charset="0"/>
                        <a:cs typeface="Cambria Math" panose="02040503050406030204" charset="0"/>
                      </a:rPr>
                      <m:t>𝑋</m:t>
                    </m:r>
                    <m:r>
                      <a:rPr lang="en-US" altLang="zh-CN" i="1">
                        <a:solidFill>
                          <a:schemeClr val="tx1"/>
                        </a:solidFill>
                        <a:latin typeface="Cambria Math" panose="02040503050406030204" charset="0"/>
                        <a:cs typeface="Cambria Math" panose="02040503050406030204" charset="0"/>
                      </a:rPr>
                      <m:t>+</m:t>
                    </m:r>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en-US" altLang="zh-CN"/>
                  <a:t> </a:t>
                </a:r>
                <a:r>
                  <a:rPr lang="zh-CN" altLang="en-US"/>
                  <a:t>的寻找关注在大质量弱作用粒子产生的简化暗物质模型上，而本研究则集中于单光子的</a:t>
                </a:r>
                <a14:m>
                  <m:oMath xmlns:m="http://schemas.openxmlformats.org/officeDocument/2006/math">
                    <m:r>
                      <a:rPr lang="en-US" altLang="zh-CN" i="1">
                        <a:solidFill>
                          <a:schemeClr val="tx1"/>
                        </a:solidFill>
                        <a:latin typeface="Cambria Math" panose="02040503050406030204" charset="0"/>
                        <a:cs typeface="Cambria Math" panose="02040503050406030204" charset="0"/>
                      </a:rPr>
                      <m:t> </m:t>
                    </m:r>
                    <m:r>
                      <a:rPr lang="en-US" altLang="zh-CN" i="1">
                        <a:solidFill>
                          <a:schemeClr val="tx1"/>
                        </a:solidFill>
                        <a:latin typeface="Cambria Math" panose="02040503050406030204" charset="0"/>
                        <a:cs typeface="Cambria Math" panose="02040503050406030204" charset="0"/>
                      </a:rPr>
                      <m:t>𝛾</m:t>
                    </m:r>
                    <m:r>
                      <a:rPr lang="en-US" altLang="zh-CN" i="1">
                        <a:solidFill>
                          <a:schemeClr val="tx1"/>
                        </a:solidFill>
                        <a:latin typeface="Cambria Math" panose="02040503050406030204" charset="0"/>
                        <a:cs typeface="Cambria Math" panose="02040503050406030204" charset="0"/>
                      </a:rPr>
                      <m:t>+</m:t>
                    </m:r>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en-US" altLang="zh-CN"/>
                  <a:t> </a:t>
                </a:r>
                <a:r>
                  <a:rPr lang="zh-CN" altLang="en-US"/>
                  <a:t>末态。相较于其他末态，它的优势在于有着第二高的灵敏度，仅次于</a:t>
                </a:r>
                <a:r>
                  <a:rPr lang="en-US" altLang="zh-CN"/>
                  <a:t> </a:t>
                </a:r>
                <a14:m>
                  <m:oMath xmlns:m="http://schemas.openxmlformats.org/officeDocument/2006/math">
                    <m:r>
                      <a:rPr lang="en-US" altLang="zh-CN" i="1">
                        <a:solidFill>
                          <a:schemeClr val="tx1"/>
                        </a:solidFill>
                        <a:latin typeface="Cambria Math" panose="02040503050406030204" charset="0"/>
                        <a:cs typeface="Cambria Math" panose="02040503050406030204" charset="0"/>
                      </a:rPr>
                      <m:t>𝑗𝑒𝑡</m:t>
                    </m:r>
                    <m:r>
                      <a:rPr lang="en-US" altLang="zh-CN" i="1">
                        <a:solidFill>
                          <a:schemeClr val="tx1"/>
                        </a:solidFill>
                        <a:latin typeface="Cambria Math" panose="02040503050406030204" charset="0"/>
                        <a:cs typeface="Cambria Math" panose="02040503050406030204" charset="0"/>
                      </a:rPr>
                      <m:t>+</m:t>
                    </m:r>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en-US" altLang="zh-CN">
                    <a:solidFill>
                      <a:schemeClr val="tx1"/>
                    </a:solidFill>
                    <a:latin typeface="Cambria Math" panose="02040503050406030204" charset="0"/>
                    <a:cs typeface="Cambria Math" panose="02040503050406030204" charset="0"/>
                  </a:rPr>
                  <a:t> </a:t>
                </a:r>
                <a:r>
                  <a:rPr lang="zh-CN" altLang="en-US">
                    <a:solidFill>
                      <a:schemeClr val="tx1"/>
                    </a:solidFill>
                    <a:latin typeface="Cambria Math" panose="02040503050406030204" charset="0"/>
                    <a:cs typeface="Cambria Math" panose="02040503050406030204" charset="0"/>
                  </a:rPr>
                  <a:t>末态，且更干净。本研究使用了</a:t>
                </a:r>
                <a:r>
                  <a:rPr lang="en-US" altLang="zh-CN">
                    <a:solidFill>
                      <a:schemeClr val="tx1"/>
                    </a:solidFill>
                    <a:latin typeface="Cambria Math" panose="02040503050406030204" charset="0"/>
                    <a:cs typeface="Cambria Math" panose="02040503050406030204" charset="0"/>
                  </a:rPr>
                  <a:t>ATLAS Run 2  </a:t>
                </a:r>
                <a:r>
                  <a:rPr lang="zh-CN" altLang="en-US">
                    <a:solidFill>
                      <a:schemeClr val="tx1"/>
                    </a:solidFill>
                    <a:latin typeface="Cambria Math" panose="02040503050406030204" charset="0"/>
                    <a:cs typeface="Cambria Math" panose="02040503050406030204" charset="0"/>
                  </a:rPr>
                  <a:t>的全部数据</a:t>
                </a:r>
                <a:r>
                  <a:rPr lang="zh-CN" altLang="en-US">
                    <a:solidFill>
                      <a:schemeClr val="tx1"/>
                    </a:solidFill>
                    <a:latin typeface="Cambria Math" panose="02040503050406030204" charset="0"/>
                    <a:cs typeface="Cambria Math" panose="02040503050406030204" charset="0"/>
                  </a:rPr>
                  <a:t>集，它们是在</a:t>
                </a:r>
                <a:r>
                  <a:rPr lang="en-US" altLang="zh-CN">
                    <a:solidFill>
                      <a:schemeClr val="tx1"/>
                    </a:solidFill>
                    <a:latin typeface="Cambria Math" panose="02040503050406030204" charset="0"/>
                    <a:cs typeface="Cambria Math" panose="02040503050406030204" charset="0"/>
                  </a:rPr>
                  <a:t>13TeV</a:t>
                </a:r>
                <a:r>
                  <a:rPr lang="zh-CN" altLang="en-US">
                    <a:solidFill>
                      <a:schemeClr val="tx1"/>
                    </a:solidFill>
                    <a:latin typeface="Cambria Math" panose="02040503050406030204" charset="0"/>
                    <a:cs typeface="Cambria Math" panose="02040503050406030204" charset="0"/>
                  </a:rPr>
                  <a:t>的质心能量和</a:t>
                </a:r>
                <a14:m>
                  <m:oMath xmlns:m="http://schemas.openxmlformats.org/officeDocument/2006/math">
                    <m:r>
                      <a:rPr lang="en-US" altLang="zh-CN" i="1">
                        <a:solidFill>
                          <a:schemeClr val="tx1"/>
                        </a:solidFill>
                        <a:latin typeface="Cambria Math" panose="02040503050406030204" charset="0"/>
                        <a:cs typeface="Cambria Math" panose="02040503050406030204" charset="0"/>
                        <a:sym typeface="+mn-ea"/>
                      </a:rPr>
                      <m:t>139</m:t>
                    </m:r>
                    <m:r>
                      <a:rPr lang="en-US" altLang="zh-CN" i="1">
                        <a:solidFill>
                          <a:schemeClr val="tx1"/>
                        </a:solidFill>
                        <a:latin typeface="Cambria Math" panose="02040503050406030204" charset="0"/>
                        <a:cs typeface="Cambria Math" panose="02040503050406030204" charset="0"/>
                        <a:sym typeface="+mn-ea"/>
                      </a:rPr>
                      <m:t> </m:t>
                    </m:r>
                    <m:sSup>
                      <m:sSupPr>
                        <m:ctrlPr>
                          <a:rPr lang="en-US" altLang="zh-CN" i="1">
                            <a:solidFill>
                              <a:schemeClr val="tx1"/>
                            </a:solidFill>
                            <a:latin typeface="Cambria Math" panose="02040503050406030204" charset="0"/>
                            <a:cs typeface="Cambria Math" panose="02040503050406030204" charset="0"/>
                            <a:sym typeface="+mn-ea"/>
                          </a:rPr>
                        </m:ctrlPr>
                      </m:sSupPr>
                      <m:e>
                        <m:r>
                          <a:rPr lang="en-US" altLang="zh-CN" i="1">
                            <a:solidFill>
                              <a:schemeClr val="tx1"/>
                            </a:solidFill>
                            <a:latin typeface="Cambria Math" panose="02040503050406030204" charset="0"/>
                            <a:cs typeface="Cambria Math" panose="02040503050406030204" charset="0"/>
                            <a:sym typeface="+mn-ea"/>
                          </a:rPr>
                          <m:t>𝑓𝑏</m:t>
                        </m:r>
                      </m:e>
                      <m:sup>
                        <m:r>
                          <a:rPr lang="en-US" altLang="zh-CN" i="1">
                            <a:solidFill>
                              <a:schemeClr val="tx1"/>
                            </a:solidFill>
                            <a:latin typeface="Cambria Math" panose="02040503050406030204" charset="0"/>
                            <a:cs typeface="Cambria Math" panose="02040503050406030204" charset="0"/>
                            <a:sym typeface="+mn-ea"/>
                          </a:rPr>
                          <m:t>−</m:t>
                        </m:r>
                        <m:r>
                          <a:rPr lang="en-US" altLang="zh-CN" i="1">
                            <a:solidFill>
                              <a:schemeClr val="tx1"/>
                            </a:solidFill>
                            <a:latin typeface="Cambria Math" panose="02040503050406030204" charset="0"/>
                            <a:cs typeface="Cambria Math" panose="02040503050406030204" charset="0"/>
                            <a:sym typeface="+mn-ea"/>
                          </a:rPr>
                          <m:t>1</m:t>
                        </m:r>
                      </m:sup>
                    </m:sSup>
                  </m:oMath>
                </a14:m>
                <a:r>
                  <a:rPr lang="zh-CN" altLang="en-US">
                    <a:solidFill>
                      <a:schemeClr val="tx1"/>
                    </a:solidFill>
                    <a:latin typeface="Cambria Math" panose="02040503050406030204" charset="0"/>
                    <a:cs typeface="Cambria Math" panose="02040503050406030204" charset="0"/>
                    <a:sym typeface="+mn-ea"/>
                  </a:rPr>
                  <a:t>的总积分亮度下</a:t>
                </a:r>
                <a:r>
                  <a:rPr lang="zh-CN" altLang="en-US">
                    <a:solidFill>
                      <a:schemeClr val="tx1"/>
                    </a:solidFill>
                    <a:latin typeface="Cambria Math" panose="02040503050406030204" charset="0"/>
                    <a:cs typeface="Cambria Math" panose="02040503050406030204" charset="0"/>
                    <a:sym typeface="+mn-ea"/>
                  </a:rPr>
                  <a:t>得到的。</a:t>
                </a:r>
                <a:endParaRPr lang="zh-CN" altLang="en-US">
                  <a:solidFill>
                    <a:schemeClr val="tx1"/>
                  </a:solidFill>
                  <a:latin typeface="Cambria Math" panose="02040503050406030204" charset="0"/>
                  <a:cs typeface="Cambria Math" panose="02040503050406030204" charset="0"/>
                  <a:sym typeface="+mn-ea"/>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简化暗物质模型预言了一种标准模型之外的狄拉克费米子作为</a:t>
            </a:r>
            <a:r>
              <a:rPr lang="en-US" altLang="zh-CN"/>
              <a:t>WIMP</a:t>
            </a:r>
            <a:r>
              <a:rPr lang="zh-CN" altLang="en-US"/>
              <a:t>的候选，它在</a:t>
            </a:r>
            <a:r>
              <a:rPr lang="en-US" altLang="zh-CN"/>
              <a:t>s-channel</a:t>
            </a:r>
            <a:r>
              <a:rPr lang="zh-CN" altLang="en-US"/>
              <a:t>通过矢量或者轴矢量媒介子产生，与一个来自初态辐射的光子关联。它的费曼图如图所示。此模型只依赖于少数的几个自由参数，分别是暗物质粒子和媒介子的质量；媒介子和夸克，轻子，暗物质粒子的耦合常数；以及媒介子的宽度。其中媒介子的宽度在给定质量和耦合常数后被固定到极小值上。</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数据的选择有两点要求，分别是稳定的束流情况和良好的探测器运行状态。蒙卡方面，使用了以下四种工具对多种物理过程进行了模拟。背景和信号的蒙卡样本中都包含了对事例堆积的模拟，并且通过调整相对权重再现了观测数据中的堆积情况。</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pPr marL="0" lvl="1"/>
                <a:r>
                  <a:rPr lang="zh-CN" altLang="en-US"/>
                  <a:t>对于简化暗物质模型，分析中的接收率不依赖于自旋结构，耦合常数以及当</a:t>
                </a:r>
                <a14:m>
                  <m:oMath xmlns:m="http://schemas.openxmlformats.org/officeDocument/2006/math">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𝑚</m:t>
                        </m:r>
                      </m:e>
                      <m:sub>
                        <m:r>
                          <a:rPr lang="en-US" altLang="zh-CN" i="1">
                            <a:solidFill>
                              <a:schemeClr val="tx1"/>
                            </a:solidFill>
                            <a:latin typeface="Cambria Math" panose="02040503050406030204" charset="0"/>
                            <a:cs typeface="Cambria Math" panose="02040503050406030204" charset="0"/>
                          </a:rPr>
                          <m:t>𝑚𝑒𝑑</m:t>
                        </m:r>
                      </m:sub>
                    </m:sSub>
                  </m:oMath>
                </a14:m>
                <a:r>
                  <a:rPr lang="zh-CN" altLang="en-US"/>
                  <a:t>固定在</a:t>
                </a:r>
                <a:r>
                  <a:rPr lang="en-US" altLang="zh-CN"/>
                  <a:t>on-shell</a:t>
                </a:r>
                <a:r>
                  <a:rPr lang="zh-CN" altLang="en-US"/>
                  <a:t>区时的</a:t>
                </a:r>
                <a14:m>
                  <m:oMath xmlns:m="http://schemas.openxmlformats.org/officeDocument/2006/math">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𝑚</m:t>
                        </m:r>
                      </m:e>
                      <m:sub>
                        <m:r>
                          <a:rPr lang="en-US" altLang="zh-CN" i="1">
                            <a:solidFill>
                              <a:schemeClr val="tx1"/>
                            </a:solidFill>
                            <a:latin typeface="Cambria Math" panose="02040503050406030204" charset="0"/>
                            <a:cs typeface="Cambria Math" panose="02040503050406030204" charset="0"/>
                          </a:rPr>
                          <m:t>𝑥</m:t>
                        </m:r>
                      </m:sub>
                    </m:sSub>
                  </m:oMath>
                </a14:m>
                <a:r>
                  <a:rPr lang="zh-CN" altLang="en-US">
                    <a:solidFill>
                      <a:schemeClr val="tx1"/>
                    </a:solidFill>
                    <a:latin typeface="Cambria Math" panose="02040503050406030204" charset="0"/>
                    <a:cs typeface="Cambria Math" panose="02040503050406030204" charset="0"/>
                  </a:rPr>
                  <a:t>。</a:t>
                </a:r>
                <a:r>
                  <a:rPr lang="zh-CN" altLang="en-US">
                    <a:solidFill>
                      <a:schemeClr val="tx1"/>
                    </a:solidFill>
                    <a:latin typeface="Cambria Math" panose="02040503050406030204" charset="0"/>
                    <a:cs typeface="Cambria Math" panose="02040503050406030204" charset="0"/>
                  </a:rPr>
                  <a:t>因此，只对特定质量的轴矢量媒介子情况进行了</a:t>
                </a:r>
                <a:r>
                  <a:rPr lang="en-US" altLang="zh-CN">
                    <a:sym typeface="+mn-ea"/>
                  </a:rPr>
                  <a:t>reconstruction-level</a:t>
                </a:r>
                <a:r>
                  <a:rPr lang="zh-CN" altLang="en-US">
                    <a:sym typeface="+mn-ea"/>
                  </a:rPr>
                  <a:t>的模拟，其中</a:t>
                </a:r>
                <a14:m>
                  <m:oMath xmlns:m="http://schemas.openxmlformats.org/officeDocument/2006/math">
                    <m:sSub>
                      <m:sSubPr>
                        <m:ctrlPr>
                          <a:rPr lang="en-US" altLang="zh-CN" i="1">
                            <a:solidFill>
                              <a:srgbClr val="00B0F0"/>
                            </a:solidFill>
                            <a:latin typeface="Cambria Math" panose="02040503050406030204" charset="0"/>
                            <a:cs typeface="Cambria Math" panose="02040503050406030204" charset="0"/>
                          </a:rPr>
                        </m:ctrlPr>
                      </m:sSubPr>
                      <m:e>
                        <m:r>
                          <a:rPr lang="en-US" altLang="zh-CN" i="1">
                            <a:solidFill>
                              <a:srgbClr val="00B0F0"/>
                            </a:solidFill>
                            <a:latin typeface="Cambria Math" panose="02040503050406030204" charset="0"/>
                            <a:cs typeface="Cambria Math" panose="02040503050406030204" charset="0"/>
                          </a:rPr>
                          <m:t>𝑔</m:t>
                        </m:r>
                      </m:e>
                      <m:sub>
                        <m:r>
                          <a:rPr lang="en-US" altLang="zh-CN" i="1">
                            <a:solidFill>
                              <a:srgbClr val="00B0F0"/>
                            </a:solidFill>
                            <a:latin typeface="Cambria Math" panose="02040503050406030204" charset="0"/>
                            <a:cs typeface="Cambria Math" panose="02040503050406030204" charset="0"/>
                          </a:rPr>
                          <m:t>𝑞</m:t>
                        </m:r>
                      </m:sub>
                    </m:sSub>
                    <m:r>
                      <a:rPr lang="zh-CN" altLang="en-US" i="1">
                        <a:solidFill>
                          <a:srgbClr val="00B0F0"/>
                        </a:solidFill>
                        <a:latin typeface="Cambria Math" panose="02040503050406030204" charset="0"/>
                        <a:cs typeface="Cambria Math" panose="02040503050406030204" charset="0"/>
                      </a:rPr>
                      <m:t>取</m:t>
                    </m:r>
                    <m:r>
                      <a:rPr lang="en-US" altLang="zh-CN" i="1">
                        <a:solidFill>
                          <a:srgbClr val="00B0F0"/>
                        </a:solidFill>
                        <a:latin typeface="Cambria Math" panose="02040503050406030204" charset="0"/>
                        <a:cs typeface="Cambria Math" panose="02040503050406030204" charset="0"/>
                      </a:rPr>
                      <m:t>0</m:t>
                    </m:r>
                    <m:r>
                      <a:rPr lang="en-US" altLang="zh-CN" i="1">
                        <a:solidFill>
                          <a:srgbClr val="00B0F0"/>
                        </a:solidFill>
                        <a:latin typeface="Cambria Math" panose="02040503050406030204" charset="0"/>
                        <a:cs typeface="Cambria Math" panose="02040503050406030204" charset="0"/>
                      </a:rPr>
                      <m:t>.</m:t>
                    </m:r>
                    <m:r>
                      <a:rPr lang="en-US" altLang="zh-CN" i="1">
                        <a:solidFill>
                          <a:srgbClr val="00B0F0"/>
                        </a:solidFill>
                        <a:latin typeface="Cambria Math" panose="02040503050406030204" charset="0"/>
                        <a:cs typeface="Cambria Math" panose="02040503050406030204" charset="0"/>
                      </a:rPr>
                      <m:t>25</m:t>
                    </m:r>
                  </m:oMath>
                </a14:m>
                <a:r>
                  <a:rPr lang="en-US" altLang="zh-CN">
                    <a:solidFill>
                      <a:srgbClr val="00B0F0"/>
                    </a:solidFill>
                    <a:sym typeface="+mn-ea"/>
                  </a:rPr>
                  <a:t> </a:t>
                </a:r>
                <a:r>
                  <a:rPr lang="zh-CN" altLang="en-US">
                    <a:solidFill>
                      <a:srgbClr val="00B0F0"/>
                    </a:solidFill>
                    <a:sym typeface="+mn-ea"/>
                  </a:rPr>
                  <a:t>，</a:t>
                </a:r>
                <a14:m>
                  <m:oMath xmlns:m="http://schemas.openxmlformats.org/officeDocument/2006/math">
                    <m:sSub>
                      <m:sSubPr>
                        <m:ctrlPr>
                          <a:rPr lang="en-US" altLang="zh-CN" i="1">
                            <a:solidFill>
                              <a:srgbClr val="00B0F0"/>
                            </a:solidFill>
                            <a:latin typeface="Cambria Math" panose="02040503050406030204" charset="0"/>
                            <a:cs typeface="Cambria Math" panose="02040503050406030204" charset="0"/>
                          </a:rPr>
                        </m:ctrlPr>
                      </m:sSubPr>
                      <m:e>
                        <m:r>
                          <a:rPr lang="en-US" altLang="zh-CN" i="1">
                            <a:solidFill>
                              <a:srgbClr val="00B0F0"/>
                            </a:solidFill>
                            <a:latin typeface="Cambria Math" panose="02040503050406030204" charset="0"/>
                            <a:cs typeface="Cambria Math" panose="02040503050406030204" charset="0"/>
                          </a:rPr>
                          <m:t>𝑔</m:t>
                        </m:r>
                      </m:e>
                      <m:sub>
                        <m:r>
                          <a:rPr lang="en-US" altLang="zh-CN" i="1">
                            <a:solidFill>
                              <a:srgbClr val="00B0F0"/>
                            </a:solidFill>
                            <a:latin typeface="Cambria Math" panose="02040503050406030204" charset="0"/>
                            <a:cs typeface="Cambria Math" panose="02040503050406030204" charset="0"/>
                          </a:rPr>
                          <m:t>𝑥</m:t>
                        </m:r>
                      </m:sub>
                    </m:sSub>
                    <m:r>
                      <a:rPr lang="zh-CN" altLang="en-US" i="1">
                        <a:solidFill>
                          <a:srgbClr val="00B0F0"/>
                        </a:solidFill>
                        <a:latin typeface="Cambria Math" panose="02040503050406030204" charset="0"/>
                        <a:cs typeface="Cambria Math" panose="02040503050406030204" charset="0"/>
                      </a:rPr>
                      <m:t>取</m:t>
                    </m:r>
                    <m:r>
                      <a:rPr lang="en-US" altLang="zh-CN" i="1">
                        <a:solidFill>
                          <a:srgbClr val="00B0F0"/>
                        </a:solidFill>
                        <a:latin typeface="Cambria Math" panose="02040503050406030204" charset="0"/>
                        <a:cs typeface="Cambria Math" panose="02040503050406030204" charset="0"/>
                      </a:rPr>
                      <m:t>1</m:t>
                    </m:r>
                  </m:oMath>
                </a14:m>
                <a:r>
                  <a:rPr lang="zh-CN" altLang="en-US">
                    <a:solidFill>
                      <a:srgbClr val="00B0F0"/>
                    </a:solidFill>
                    <a:latin typeface="Cambria Math" panose="02040503050406030204" charset="0"/>
                    <a:cs typeface="Cambria Math" panose="02040503050406030204" charset="0"/>
                  </a:rPr>
                  <a:t>。其他信号都只做</a:t>
                </a:r>
                <a:r>
                  <a:rPr lang="en-US" altLang="zh-CN">
                    <a:sym typeface="+mn-ea"/>
                  </a:rPr>
                  <a:t>truth-level</a:t>
                </a:r>
                <a:r>
                  <a:rPr lang="zh-CN" altLang="en-US">
                    <a:sym typeface="+mn-ea"/>
                  </a:rPr>
                  <a:t>的模拟，以得到他们的截面。方法是对</a:t>
                </a:r>
                <a:r>
                  <a:rPr lang="en-US" altLang="zh-CN">
                    <a:sym typeface="+mn-ea"/>
                  </a:rPr>
                  <a:t>reconstruction-level</a:t>
                </a:r>
                <a:r>
                  <a:rPr lang="zh-CN" altLang="en-US">
                    <a:sym typeface="+mn-ea"/>
                  </a:rPr>
                  <a:t>下得到的截面做放缩。</a:t>
                </a:r>
                <a:endParaRPr lang="zh-CN" altLang="en-US">
                  <a:sym typeface="+mn-ea"/>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r>
                  <a:rPr lang="zh-CN" altLang="en-US">
                    <a:solidFill>
                      <a:schemeClr val="tx1"/>
                    </a:solidFill>
                    <a:latin typeface="Cambria Math" panose="02040503050406030204" charset="0"/>
                    <a:cs typeface="Cambria Math" panose="02040503050406030204" charset="0"/>
                  </a:rPr>
                  <a:t>此分析中的关键判别量是</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zh-CN" altLang="en-US">
                    <a:solidFill>
                      <a:schemeClr val="tx1"/>
                    </a:solidFill>
                    <a:latin typeface="Cambria Math" panose="02040503050406030204" charset="0"/>
                    <a:cs typeface="Cambria Math" panose="02040503050406030204" charset="0"/>
                  </a:rPr>
                  <a:t>，它定义为以下两部分的横向动量的负矢量和，包括所有重建出的粒子，这部分称为</a:t>
                </a:r>
                <a:r>
                  <a:rPr lang="en-US" altLang="zh-CN">
                    <a:solidFill>
                      <a:schemeClr val="tx1"/>
                    </a:solidFill>
                    <a:latin typeface="Cambria Math" panose="02040503050406030204" charset="0"/>
                    <a:cs typeface="Cambria Math" panose="02040503050406030204" charset="0"/>
                  </a:rPr>
                  <a:t>hard objects</a:t>
                </a:r>
                <a:r>
                  <a:rPr lang="zh-CN" altLang="en-US">
                    <a:solidFill>
                      <a:schemeClr val="tx1"/>
                    </a:solidFill>
                    <a:latin typeface="Cambria Math" panose="02040503050406030204" charset="0"/>
                    <a:cs typeface="Cambria Math" panose="02040503050406030204" charset="0"/>
                  </a:rPr>
                  <a:t>，以及匹配到初始顶点但不与任何物理粒子相关的径迹，这部分称为</a:t>
                </a:r>
                <a:r>
                  <a:rPr lang="en-US" altLang="zh-CN">
                    <a:solidFill>
                      <a:schemeClr val="tx1"/>
                    </a:solidFill>
                    <a:latin typeface="Cambria Math" panose="02040503050406030204" charset="0"/>
                    <a:cs typeface="Cambria Math" panose="02040503050406030204" charset="0"/>
                  </a:rPr>
                  <a:t>soft term</a:t>
                </a:r>
                <a:r>
                  <a:rPr lang="zh-CN" altLang="en-US">
                    <a:solidFill>
                      <a:schemeClr val="tx1"/>
                    </a:solidFill>
                    <a:latin typeface="Cambria Math" panose="02040503050406030204" charset="0"/>
                    <a:cs typeface="Cambria Math" panose="02040503050406030204" charset="0"/>
                  </a:rPr>
                  <a:t>。对数据和蒙卡模拟都要进行相同的事例筛选，包括要求至少有一个横动量大于</a:t>
                </a:r>
                <a:r>
                  <a:rPr lang="en-US" altLang="zh-CN">
                    <a:solidFill>
                      <a:schemeClr val="tx1"/>
                    </a:solidFill>
                    <a:latin typeface="Cambria Math" panose="02040503050406030204" charset="0"/>
                    <a:cs typeface="Cambria Math" panose="02040503050406030204" charset="0"/>
                  </a:rPr>
                  <a:t>140GeV</a:t>
                </a:r>
                <a:r>
                  <a:rPr lang="zh-CN" altLang="en-US">
                    <a:solidFill>
                      <a:schemeClr val="tx1"/>
                    </a:solidFill>
                    <a:latin typeface="Cambria Math" panose="02040503050406030204" charset="0"/>
                    <a:cs typeface="Cambria Math" panose="02040503050406030204" charset="0"/>
                  </a:rPr>
                  <a:t>的光子才能触发，一个初始顶点必须关联至少两个好的径迹，以及剔除含有不好的</a:t>
                </a:r>
                <a:r>
                  <a:rPr lang="en-US" altLang="zh-CN">
                    <a:latin typeface="Cambria Math" panose="02040503050406030204" charset="0"/>
                    <a:cs typeface="Cambria Math" panose="02040503050406030204" charset="0"/>
                    <a:sym typeface="+mn-ea"/>
                  </a:rPr>
                  <a:t>γ</a:t>
                </a:r>
                <a:r>
                  <a:rPr lang="zh-CN" altLang="en-US">
                    <a:latin typeface="Cambria Math" panose="02040503050406030204" charset="0"/>
                    <a:cs typeface="Cambria Math" panose="02040503050406030204" charset="0"/>
                    <a:sym typeface="+mn-ea"/>
                  </a:rPr>
                  <a:t>或</a:t>
                </a:r>
                <a:r>
                  <a:rPr lang="en-US" altLang="zh-CN">
                    <a:latin typeface="Arial" panose="020B0604020202020204" pitchFamily="34" charset="0"/>
                    <a:cs typeface="Arial" panose="020B0604020202020204" pitchFamily="34" charset="0"/>
                    <a:sym typeface="+mn-ea"/>
                  </a:rPr>
                  <a:t>jet</a:t>
                </a:r>
                <a:r>
                  <a:rPr lang="zh-CN" altLang="en-US">
                    <a:solidFill>
                      <a:schemeClr val="tx1"/>
                    </a:solidFill>
                    <a:latin typeface="Cambria Math" panose="02040503050406030204" charset="0"/>
                    <a:cs typeface="Cambria Math" panose="02040503050406030204" charset="0"/>
                  </a:rPr>
                  <a:t>的</a:t>
                </a:r>
                <a:r>
                  <a:rPr lang="zh-CN" altLang="en-US">
                    <a:solidFill>
                      <a:schemeClr val="tx1"/>
                    </a:solidFill>
                    <a:latin typeface="Cambria Math" panose="02040503050406030204" charset="0"/>
                    <a:cs typeface="Cambria Math" panose="02040503050406030204" charset="0"/>
                  </a:rPr>
                  <a:t>事件。</a:t>
                </a:r>
                <a:endParaRPr lang="zh-CN" altLang="en-US">
                  <a:solidFill>
                    <a:schemeClr val="tx1"/>
                  </a:solidFill>
                  <a:latin typeface="Cambria Math" panose="02040503050406030204" charset="0"/>
                  <a:cs typeface="Cambria Math" panose="02040503050406030204" charset="0"/>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mc:AlternateContent xmlns:mc="http://schemas.openxmlformats.org/markup-compatibility/2006">
        <mc:Choice xmlns:a14="http://schemas.microsoft.com/office/drawing/2010/main" Requires="a14">
          <p:sp>
            <p:nvSpPr>
              <p:cNvPr id="3" name="文本占位符 2"/>
              <p:cNvSpPr/>
              <p:nvPr>
                <p:ph type="body" idx="3"/>
              </p:nvPr>
            </p:nvSpPr>
            <p:spPr/>
            <p:txBody>
              <a:bodyPr/>
              <a:p>
                <a:r>
                  <a:rPr lang="zh-CN" altLang="en-US">
                    <a:sym typeface="+mn-ea"/>
                  </a:rPr>
                  <a:t>下面具体来讲事例的选择。</a:t>
                </a:r>
                <a:r>
                  <a:rPr lang="en-US" altLang="zh-CN">
                    <a:sym typeface="+mn-ea"/>
                  </a:rPr>
                  <a:t>Signal Rigion</a:t>
                </a:r>
                <a:r>
                  <a:rPr lang="zh-CN" altLang="en-US">
                    <a:sym typeface="+mn-ea"/>
                  </a:rPr>
                  <a:t>定义为：要求至少有一个光子的横动量大于</a:t>
                </a:r>
                <a:r>
                  <a:rPr lang="en-US" altLang="zh-CN">
                    <a:sym typeface="+mn-ea"/>
                  </a:rPr>
                  <a:t>150GeV</a:t>
                </a:r>
                <a:r>
                  <a:rPr lang="zh-CN" altLang="en-US">
                    <a:sym typeface="+mn-ea"/>
                  </a:rPr>
                  <a:t>，且与缺失的横动量间的</a:t>
                </a:r>
                <a14:m>
                  <m:oMath xmlns:m="http://schemas.openxmlformats.org/officeDocument/2006/math">
                    <m:r>
                      <a:rPr lang="en-US" altLang="zh-CN" i="1">
                        <a:solidFill>
                          <a:srgbClr val="00B0F0"/>
                        </a:solidFill>
                        <a:latin typeface="Cambria Math" panose="02040503050406030204" charset="0"/>
                        <a:cs typeface="Cambria Math" panose="02040503050406030204" charset="0"/>
                      </a:rPr>
                      <m:t>∆</m:t>
                    </m:r>
                    <m:r>
                      <a:rPr lang="en-US" altLang="zh-CN" i="1">
                        <a:solidFill>
                          <a:srgbClr val="00B0F0"/>
                        </a:solidFill>
                        <a:latin typeface="Cambria Math" panose="02040503050406030204" charset="0"/>
                        <a:cs typeface="Cambria Math" panose="02040503050406030204" charset="0"/>
                      </a:rPr>
                      <m:t>𝜑</m:t>
                    </m:r>
                  </m:oMath>
                </a14:m>
                <a:r>
                  <a:rPr lang="zh-CN" altLang="en-US">
                    <a:solidFill>
                      <a:srgbClr val="00B0F0"/>
                    </a:solidFill>
                    <a:latin typeface="Cambria Math" panose="02040503050406030204" charset="0"/>
                    <a:cs typeface="Cambria Math" panose="02040503050406030204" charset="0"/>
                  </a:rPr>
                  <a:t>大于</a:t>
                </a:r>
                <a:r>
                  <a:rPr lang="en-US" altLang="zh-CN">
                    <a:solidFill>
                      <a:srgbClr val="00B0F0"/>
                    </a:solidFill>
                    <a:latin typeface="Cambria Math" panose="02040503050406030204" charset="0"/>
                    <a:cs typeface="Cambria Math" panose="02040503050406030204" charset="0"/>
                  </a:rPr>
                  <a:t>0.4</a:t>
                </a:r>
                <a:r>
                  <a:rPr lang="zh-CN" altLang="en-US">
                    <a:solidFill>
                      <a:srgbClr val="00B0F0"/>
                    </a:solidFill>
                    <a:latin typeface="Cambria Math" panose="02040503050406030204" charset="0"/>
                    <a:cs typeface="Cambria Math" panose="02040503050406030204" charset="0"/>
                  </a:rPr>
                  <a:t>，同时还要禁止电子，缪子以及强子化衰变的</a:t>
                </a:r>
                <a:r>
                  <a:rPr lang="zh-CN" altLang="en-US">
                    <a:solidFill>
                      <a:srgbClr val="00B0F0"/>
                    </a:solidFill>
                    <a:latin typeface="Arial" panose="020B0604020202020204" pitchFamily="34" charset="0"/>
                    <a:cs typeface="Arial" panose="020B0604020202020204" pitchFamily="34" charset="0"/>
                  </a:rPr>
                  <a:t>τ</a:t>
                </a:r>
                <a:r>
                  <a:rPr lang="zh-CN" altLang="en-US">
                    <a:solidFill>
                      <a:srgbClr val="00B0F0"/>
                    </a:solidFill>
                    <a:latin typeface="Cambria Math" panose="02040503050406030204" charset="0"/>
                    <a:cs typeface="Cambria Math" panose="02040503050406030204" charset="0"/>
                  </a:rPr>
                  <a:t>，以此排除</a:t>
                </a:r>
                <a:r>
                  <a:rPr lang="en-US" altLang="zh-CN">
                    <a:solidFill>
                      <a:srgbClr val="00B0F0"/>
                    </a:solidFill>
                    <a:latin typeface="Cambria Math" panose="02040503050406030204" charset="0"/>
                    <a:cs typeface="Cambria Math" panose="02040503050406030204" charset="0"/>
                  </a:rPr>
                  <a:t>W/Z</a:t>
                </a:r>
                <a:r>
                  <a:rPr lang="zh-CN" altLang="en-US">
                    <a:solidFill>
                      <a:srgbClr val="00B0F0"/>
                    </a:solidFill>
                    <a:latin typeface="Cambria Math" panose="02040503050406030204" charset="0"/>
                    <a:cs typeface="Cambria Math" panose="02040503050406030204" charset="0"/>
                  </a:rPr>
                  <a:t>和</a:t>
                </a:r>
                <a:r>
                  <a:rPr lang="en-US" altLang="zh-CN">
                    <a:latin typeface="Cambria Math" panose="02040503050406030204" charset="0"/>
                    <a:cs typeface="Cambria Math" panose="02040503050406030204" charset="0"/>
                    <a:sym typeface="+mn-ea"/>
                  </a:rPr>
                  <a:t>γ</a:t>
                </a:r>
                <a:r>
                  <a:rPr lang="zh-CN" altLang="en-US">
                    <a:latin typeface="Cambria Math" panose="02040503050406030204" charset="0"/>
                    <a:cs typeface="Cambria Math" panose="02040503050406030204" charset="0"/>
                    <a:sym typeface="+mn-ea"/>
                  </a:rPr>
                  <a:t>或</a:t>
                </a:r>
                <a:r>
                  <a:rPr lang="en-US" altLang="zh-CN">
                    <a:latin typeface="Arial" panose="020B0604020202020204" pitchFamily="34" charset="0"/>
                    <a:cs typeface="Arial" panose="020B0604020202020204" pitchFamily="34" charset="0"/>
                    <a:sym typeface="+mn-ea"/>
                  </a:rPr>
                  <a:t>jet</a:t>
                </a:r>
                <a:r>
                  <a:rPr lang="zh-CN" altLang="en-US">
                    <a:solidFill>
                      <a:srgbClr val="00B0F0"/>
                    </a:solidFill>
                    <a:latin typeface="Cambria Math" panose="02040503050406030204" charset="0"/>
                    <a:cs typeface="Cambria Math" panose="02040503050406030204" charset="0"/>
                  </a:rPr>
                  <a:t>关联产生的事件。为了压制</a:t>
                </a:r>
                <a:r>
                  <a:rPr lang="en-US" altLang="zh-CN">
                    <a:sym typeface="+mn-ea"/>
                  </a:rPr>
                  <a:t>multi-jet</a:t>
                </a:r>
                <a:r>
                  <a:rPr lang="zh-CN" altLang="en-US">
                    <a:solidFill>
                      <a:srgbClr val="00B0F0"/>
                    </a:solidFill>
                    <a:latin typeface="Cambria Math" panose="02040503050406030204" charset="0"/>
                    <a:cs typeface="Cambria Math" panose="02040503050406030204" charset="0"/>
                  </a:rPr>
                  <a:t>本底，可接受的事例中最多包含一个</a:t>
                </a:r>
                <a:r>
                  <a:rPr lang="en-US" altLang="zh-CN">
                    <a:solidFill>
                      <a:srgbClr val="00B0F0"/>
                    </a:solidFill>
                    <a:latin typeface="Cambria Math" panose="02040503050406030204" charset="0"/>
                    <a:cs typeface="Cambria Math" panose="02040503050406030204" charset="0"/>
                  </a:rPr>
                  <a:t>jet</a:t>
                </a:r>
                <a:r>
                  <a:rPr lang="zh-CN" altLang="en-US">
                    <a:solidFill>
                      <a:srgbClr val="00B0F0"/>
                    </a:solidFill>
                    <a:latin typeface="Cambria Math" panose="02040503050406030204" charset="0"/>
                    <a:cs typeface="Cambria Math" panose="02040503050406030204" charset="0"/>
                  </a:rPr>
                  <a:t>。为了减少</a:t>
                </a:r>
                <a:r>
                  <a:rPr lang="en-US" altLang="zh-CN">
                    <a:latin typeface="Cambria Math" panose="02040503050406030204" charset="0"/>
                    <a:cs typeface="Cambria Math" panose="02040503050406030204" charset="0"/>
                    <a:sym typeface="+mn-ea"/>
                  </a:rPr>
                  <a:t>γ</a:t>
                </a:r>
                <a:r>
                  <a:rPr lang="en-US" altLang="zh-CN">
                    <a:latin typeface="Arial" panose="020B0604020202020204" pitchFamily="34" charset="0"/>
                    <a:cs typeface="Arial" panose="020B0604020202020204" pitchFamily="34" charset="0"/>
                    <a:sym typeface="+mn-ea"/>
                  </a:rPr>
                  <a:t>+jets</a:t>
                </a:r>
                <a:r>
                  <a:rPr lang="zh-CN" altLang="en-US">
                    <a:solidFill>
                      <a:srgbClr val="00B0F0"/>
                    </a:solidFill>
                    <a:latin typeface="Cambria Math" panose="02040503050406030204" charset="0"/>
                    <a:cs typeface="Cambria Math" panose="02040503050406030204" charset="0"/>
                  </a:rPr>
                  <a:t>的本底，还要额外对</a:t>
                </a:r>
                <a:r>
                  <a:rPr lang="en-US" altLang="zh-CN">
                    <a:solidFill>
                      <a:srgbClr val="00B0F0"/>
                    </a:solidFill>
                    <a:latin typeface="Cambria Math" panose="02040503050406030204" charset="0"/>
                    <a:cs typeface="Cambria Math" panose="02040503050406030204" charset="0"/>
                  </a:rPr>
                  <a:t>jet</a:t>
                </a:r>
                <a:r>
                  <a:rPr lang="zh-CN" altLang="en-US">
                    <a:solidFill>
                      <a:srgbClr val="00B0F0"/>
                    </a:solidFill>
                    <a:latin typeface="Cambria Math" panose="02040503050406030204" charset="0"/>
                    <a:cs typeface="Cambria Math" panose="02040503050406030204" charset="0"/>
                  </a:rPr>
                  <a:t>的横动量与缺失横动量间的</a:t>
                </a:r>
                <a14:m>
                  <m:oMath xmlns:m="http://schemas.openxmlformats.org/officeDocument/2006/math">
                    <m:r>
                      <a:rPr lang="en-US" altLang="zh-CN" i="1">
                        <a:solidFill>
                          <a:srgbClr val="00B0F0"/>
                        </a:solidFill>
                        <a:latin typeface="Cambria Math" panose="02040503050406030204" charset="0"/>
                        <a:cs typeface="Cambria Math" panose="02040503050406030204" charset="0"/>
                      </a:rPr>
                      <m:t>∆</m:t>
                    </m:r>
                    <m:r>
                      <a:rPr lang="en-US" altLang="zh-CN" i="1">
                        <a:solidFill>
                          <a:srgbClr val="00B0F0"/>
                        </a:solidFill>
                        <a:latin typeface="Cambria Math" panose="02040503050406030204" charset="0"/>
                        <a:cs typeface="Cambria Math" panose="02040503050406030204" charset="0"/>
                      </a:rPr>
                      <m:t>𝜑</m:t>
                    </m:r>
                  </m:oMath>
                </a14:m>
                <a:r>
                  <a:rPr lang="zh-CN" altLang="en-US">
                    <a:solidFill>
                      <a:srgbClr val="00B0F0"/>
                    </a:solidFill>
                    <a:latin typeface="Cambria Math" panose="02040503050406030204" charset="0"/>
                    <a:cs typeface="Cambria Math" panose="02040503050406030204" charset="0"/>
                  </a:rPr>
                  <a:t>进行筛选，同时要求</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zh-CN" altLang="en-US">
                    <a:solidFill>
                      <a:schemeClr val="tx1"/>
                    </a:solidFill>
                    <a:latin typeface="Cambria Math" panose="02040503050406030204" charset="0"/>
                    <a:cs typeface="Cambria Math" panose="02040503050406030204" charset="0"/>
                  </a:rPr>
                  <a:t>的显著性参数大于</a:t>
                </a:r>
                <a:r>
                  <a:rPr lang="en-US" altLang="zh-CN">
                    <a:solidFill>
                      <a:schemeClr val="tx1"/>
                    </a:solidFill>
                    <a:latin typeface="Cambria Math" panose="02040503050406030204" charset="0"/>
                    <a:cs typeface="Cambria Math" panose="02040503050406030204" charset="0"/>
                  </a:rPr>
                  <a:t>8.5</a:t>
                </a:r>
                <a:r>
                  <a:rPr lang="zh-CN" altLang="en-US">
                    <a:solidFill>
                      <a:schemeClr val="tx1"/>
                    </a:solidFill>
                    <a:latin typeface="Cambria Math" panose="02040503050406030204" charset="0"/>
                    <a:cs typeface="Cambria Math" panose="02040503050406030204" charset="0"/>
                  </a:rPr>
                  <a:t>。</a:t>
                </a:r>
                <a:endParaRPr lang="zh-CN" altLang="en-US">
                  <a:solidFill>
                    <a:schemeClr val="tx1"/>
                  </a:solidFill>
                  <a:latin typeface="Cambria Math" panose="02040503050406030204" charset="0"/>
                  <a:cs typeface="Cambria Math" panose="02040503050406030204" charset="0"/>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1.png"/><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image" Target="../media/image16.png"/><Relationship Id="rId2" Type="http://schemas.openxmlformats.org/officeDocument/2006/relationships/tags" Target="../tags/tag76.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84.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8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26.png"/><Relationship Id="rId1" Type="http://schemas.openxmlformats.org/officeDocument/2006/relationships/tags" Target="../tags/tag85.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88.xml"/><Relationship Id="rId2" Type="http://schemas.openxmlformats.org/officeDocument/2006/relationships/image" Target="../media/image27.png"/><Relationship Id="rId1" Type="http://schemas.openxmlformats.org/officeDocument/2006/relationships/tags" Target="../tags/tag8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tags" Target="../tags/tag90.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93.xml"/><Relationship Id="rId3" Type="http://schemas.openxmlformats.org/officeDocument/2006/relationships/image" Target="../media/image33.png"/><Relationship Id="rId2" Type="http://schemas.openxmlformats.org/officeDocument/2006/relationships/tags" Target="../tags/tag92.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tags" Target="../tags/tag71.xml"/><Relationship Id="rId5" Type="http://schemas.openxmlformats.org/officeDocument/2006/relationships/image" Target="../media/image8.wmf"/><Relationship Id="rId4" Type="http://schemas.openxmlformats.org/officeDocument/2006/relationships/oleObject" Target="../embeddings/oleObject1.bin"/><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ctrTitle"/>
                <p:custDataLst>
                  <p:tags r:id="rId1"/>
                </p:custDataLst>
              </p:nvPr>
            </p:nvSpPr>
            <p:spPr/>
            <p:txBody>
              <a:bodyPr>
                <a:noAutofit/>
              </a:bodyPr>
              <a:p>
                <a:pPr algn="ctr"/>
                <a:r>
                  <a:rPr lang="en-US" altLang="zh-CN" sz="4000"/>
                  <a:t>Search for Dark Matter in association with an energetic photon in pp collisions at </a:t>
                </a:r>
                <a14:m>
                  <m:oMath xmlns:m="http://schemas.openxmlformats.org/officeDocument/2006/math">
                    <m:rad>
                      <m:radPr>
                        <m:degHide m:val="on"/>
                        <m:ctrlPr>
                          <a:rPr lang="en-US" altLang="zh-CN" sz="4000" i="1">
                            <a:latin typeface="Cambria Math" panose="02040503050406030204" charset="0"/>
                            <a:cs typeface="Cambria Math" panose="02040503050406030204" charset="0"/>
                          </a:rPr>
                        </m:ctrlPr>
                      </m:radPr>
                      <m:deg/>
                      <m:e>
                        <m:r>
                          <a:rPr lang="en-US" altLang="zh-CN" sz="4000" i="1">
                            <a:latin typeface="Cambria Math" panose="02040503050406030204" charset="0"/>
                            <a:cs typeface="Cambria Math" panose="02040503050406030204" charset="0"/>
                          </a:rPr>
                          <m:t>𝒔</m:t>
                        </m:r>
                      </m:e>
                    </m:rad>
                  </m:oMath>
                </a14:m>
                <a:r>
                  <a:rPr lang="en-US" altLang="zh-CN" sz="4000" i="1">
                    <a:latin typeface="Arial" panose="020B0604020202020204" pitchFamily="34" charset="0"/>
                    <a:cs typeface="Cambria Math" panose="02040503050406030204" charset="0"/>
                  </a:rPr>
                  <a:t> = </a:t>
                </a:r>
                <a:r>
                  <a:rPr lang="en-US" altLang="zh-CN" sz="4000">
                    <a:latin typeface="Arial" panose="020B0604020202020204" pitchFamily="34" charset="0"/>
                    <a:cs typeface="Arial" panose="020B0604020202020204" pitchFamily="34" charset="0"/>
                  </a:rPr>
                  <a:t>13 TeV with the ATLAS detector</a:t>
                </a:r>
                <a:endParaRPr lang="en-US" altLang="zh-CN" sz="4000">
                  <a:latin typeface="Arial" panose="020B0604020202020204" pitchFamily="34" charset="0"/>
                  <a:cs typeface="Arial" panose="020B0604020202020204" pitchFamily="34" charset="0"/>
                </a:endParaRPr>
              </a:p>
            </p:txBody>
          </p:sp>
        </mc:Choice>
        <mc:Fallback>
          <p:sp>
            <p:nvSpPr>
              <p:cNvPr id="2" name="标题 1"/>
              <p:cNvSpPr>
                <a:spLocks noRot="1" noChangeAspect="1" noMove="1" noResize="1" noEditPoints="1" noAdjustHandles="1" noChangeArrowheads="1" noChangeShapeType="1" noTextEdit="1"/>
              </p:cNvSpPr>
              <p:nvPr>
                <p:ph type="ctrTitle"/>
                <p:custDataLst>
                  <p:tags r:id="rId2"/>
                </p:custDataLst>
              </p:nvPr>
            </p:nvSpPr>
            <p:spPr>
              <a:blipFill rotWithShape="1">
                <a:blip r:embed="rId3"/>
                <a:stretch>
                  <a:fillRect l="-6" r="4" b="22"/>
                </a:stretch>
              </a:blipFill>
            </p:spPr>
            <p:txBody>
              <a:bodyPr/>
              <a:lstStyle/>
              <a:p>
                <a:r>
                  <a:rPr lang="zh-CN" altLang="en-US">
                    <a:noFill/>
                  </a:rPr>
                  <a:t> </a:t>
                </a:r>
              </a:p>
            </p:txBody>
          </p:sp>
        </mc:Fallback>
      </mc:AlternateContent>
      <p:sp>
        <p:nvSpPr>
          <p:cNvPr id="3" name="副标题 2"/>
          <p:cNvSpPr>
            <a:spLocks noGrp="1"/>
          </p:cNvSpPr>
          <p:nvPr>
            <p:ph type="subTitle" idx="1"/>
            <p:custDataLst>
              <p:tags r:id="rId4"/>
            </p:custDataLst>
          </p:nvPr>
        </p:nvSpPr>
        <p:spPr>
          <a:xfrm>
            <a:off x="1198800" y="3904570"/>
            <a:ext cx="9799200" cy="1472400"/>
          </a:xfrm>
        </p:spPr>
        <p:txBody>
          <a:bodyPr>
            <a:normAutofit lnSpcReduction="10000"/>
          </a:bodyPr>
          <a:p>
            <a:pPr>
              <a:lnSpc>
                <a:spcPct val="150000"/>
              </a:lnSpc>
            </a:pPr>
            <a:r>
              <a:rPr lang="en-US" altLang="zh-CN">
                <a:solidFill>
                  <a:schemeClr val="tx1"/>
                </a:solidFill>
              </a:rPr>
              <a:t>Author: F.Piazza, on behalf of the ATLAS collaboration</a:t>
            </a:r>
            <a:endParaRPr lang="en-US" altLang="zh-CN">
              <a:solidFill>
                <a:schemeClr val="tx1"/>
              </a:solidFill>
            </a:endParaRPr>
          </a:p>
          <a:p>
            <a:pPr>
              <a:lnSpc>
                <a:spcPct val="150000"/>
              </a:lnSpc>
            </a:pPr>
            <a:r>
              <a:rPr lang="en-US" altLang="zh-CN">
                <a:solidFill>
                  <a:schemeClr val="tx1"/>
                </a:solidFill>
              </a:rPr>
              <a:t>Speaker: Tianao Wang (SA22004047)</a:t>
            </a:r>
            <a:endParaRPr lang="en-US" altLang="zh-CN">
              <a:solidFill>
                <a:schemeClr val="tx1"/>
              </a:solidFill>
            </a:endParaRPr>
          </a:p>
        </p:txBody>
      </p:sp>
      <p:sp>
        <p:nvSpPr>
          <p:cNvPr id="4" name="文本框 3"/>
          <p:cNvSpPr txBox="1"/>
          <p:nvPr/>
        </p:nvSpPr>
        <p:spPr>
          <a:xfrm>
            <a:off x="669290" y="6301740"/>
            <a:ext cx="10680065" cy="368300"/>
          </a:xfrm>
          <a:prstGeom prst="rect">
            <a:avLst/>
          </a:prstGeom>
          <a:noFill/>
        </p:spPr>
        <p:txBody>
          <a:bodyPr wrap="square" rtlCol="0">
            <a:spAutoFit/>
          </a:bodyPr>
          <a:p>
            <a:pPr algn="ctr"/>
            <a:r>
              <a:rPr lang="en-US" altLang="zh-CN">
                <a:solidFill>
                  <a:schemeClr val="accent2"/>
                </a:solidFill>
              </a:rPr>
              <a:t>Link: https://cds.cern.ch/record/2857866?ln=zh_CN</a:t>
            </a:r>
            <a:endParaRPr lang="en-US" altLang="zh-CN">
              <a:solidFill>
                <a:schemeClr val="accent2"/>
              </a:solidFill>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Analysis strategy: Signal Rigions</a:t>
            </a:r>
            <a:endParaRPr lang="zh-CN" altLang="en-US"/>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p>
                <a:pPr>
                  <a:lnSpc>
                    <a:spcPct val="150000"/>
                  </a:lnSpc>
                </a:pPr>
                <a:r>
                  <a:rPr lang="en-US" altLang="zh-CN" sz="2400">
                    <a:solidFill>
                      <a:schemeClr val="tx1"/>
                    </a:solidFill>
                  </a:rPr>
                  <a:t>In order to enhance the analysis sensitivity, 7 SRs are defined:</a:t>
                </a:r>
                <a:endParaRPr lang="en-US" altLang="zh-CN" sz="2400">
                  <a:solidFill>
                    <a:schemeClr val="tx1"/>
                  </a:solidFill>
                </a:endParaRPr>
              </a:p>
              <a:p>
                <a:pPr lvl="1">
                  <a:lnSpc>
                    <a:spcPct val="150000"/>
                  </a:lnSpc>
                </a:pPr>
                <a:r>
                  <a:rPr lang="en-US" altLang="zh-CN" sz="2000">
                    <a:solidFill>
                      <a:schemeClr val="tx1"/>
                    </a:solidFill>
                  </a:rPr>
                  <a:t>4 inclusive SRs with increasing </a:t>
                </a:r>
                <a14:m>
                  <m:oMath xmlns:m="http://schemas.openxmlformats.org/officeDocument/2006/math">
                    <m:sSubSup>
                      <m:sSubSupPr>
                        <m:ctrlPr>
                          <a:rPr lang="en-US" altLang="zh-CN" sz="2000" i="1">
                            <a:solidFill>
                              <a:schemeClr val="tx1"/>
                            </a:solidFill>
                            <a:latin typeface="Cambria Math" panose="02040503050406030204" charset="0"/>
                            <a:cs typeface="Cambria Math" panose="02040503050406030204" charset="0"/>
                          </a:rPr>
                        </m:ctrlPr>
                      </m:sSubSupPr>
                      <m:e>
                        <m:r>
                          <a:rPr lang="en-US" altLang="zh-CN" sz="2000" i="1">
                            <a:solidFill>
                              <a:schemeClr val="tx1"/>
                            </a:solidFill>
                            <a:latin typeface="Cambria Math" panose="02040503050406030204" charset="0"/>
                            <a:cs typeface="Cambria Math" panose="02040503050406030204" charset="0"/>
                          </a:rPr>
                          <m:t>𝐸</m:t>
                        </m:r>
                      </m:e>
                      <m:sub>
                        <m:r>
                          <a:rPr lang="en-US" altLang="zh-CN" sz="2000" i="1">
                            <a:solidFill>
                              <a:schemeClr val="tx1"/>
                            </a:solidFill>
                            <a:latin typeface="Cambria Math" panose="02040503050406030204" charset="0"/>
                            <a:cs typeface="Cambria Math" panose="02040503050406030204" charset="0"/>
                          </a:rPr>
                          <m:t>𝑇</m:t>
                        </m:r>
                      </m:sub>
                      <m:sup>
                        <m:r>
                          <a:rPr lang="en-US" altLang="zh-CN" sz="2000" i="1">
                            <a:solidFill>
                              <a:schemeClr val="tx1"/>
                            </a:solidFill>
                            <a:latin typeface="Cambria Math" panose="02040503050406030204" charset="0"/>
                            <a:cs typeface="Cambria Math" panose="02040503050406030204" charset="0"/>
                          </a:rPr>
                          <m:t>𝑚𝑖𝑠𝑠</m:t>
                        </m:r>
                      </m:sup>
                    </m:sSubSup>
                  </m:oMath>
                </a14:m>
                <a:r>
                  <a:rPr lang="en-US" altLang="zh-CN" sz="2000">
                    <a:solidFill>
                      <a:schemeClr val="tx1"/>
                    </a:solidFill>
                  </a:rPr>
                  <a:t> thresholds</a:t>
                </a:r>
                <a:endParaRPr lang="en-US" altLang="zh-CN" sz="2000">
                  <a:solidFill>
                    <a:schemeClr val="tx1"/>
                  </a:solidFill>
                </a:endParaRPr>
              </a:p>
              <a:p>
                <a:pPr lvl="1">
                  <a:lnSpc>
                    <a:spcPct val="150000"/>
                  </a:lnSpc>
                </a:pPr>
                <a:r>
                  <a:rPr lang="en-US" altLang="zh-CN" sz="2000">
                    <a:solidFill>
                      <a:schemeClr val="tx1"/>
                    </a:solidFill>
                  </a:rPr>
                  <a:t>3 exclusive SRs corresponding to different </a:t>
                </a:r>
                <a14:m>
                  <m:oMath xmlns:m="http://schemas.openxmlformats.org/officeDocument/2006/math">
                    <m:sSubSup>
                      <m:sSubSupPr>
                        <m:ctrlPr>
                          <a:rPr lang="en-US" altLang="zh-CN" sz="2000" i="1">
                            <a:solidFill>
                              <a:schemeClr val="tx1"/>
                            </a:solidFill>
                            <a:latin typeface="Cambria Math" panose="02040503050406030204" charset="0"/>
                            <a:cs typeface="Cambria Math" panose="02040503050406030204" charset="0"/>
                          </a:rPr>
                        </m:ctrlPr>
                      </m:sSubSupPr>
                      <m:e>
                        <m:r>
                          <a:rPr lang="en-US" altLang="zh-CN" sz="2000" i="1">
                            <a:solidFill>
                              <a:schemeClr val="tx1"/>
                            </a:solidFill>
                            <a:latin typeface="Cambria Math" panose="02040503050406030204" charset="0"/>
                            <a:cs typeface="Cambria Math" panose="02040503050406030204" charset="0"/>
                          </a:rPr>
                          <m:t>𝐸</m:t>
                        </m:r>
                      </m:e>
                      <m:sub>
                        <m:r>
                          <a:rPr lang="en-US" altLang="zh-CN" sz="2000" i="1">
                            <a:solidFill>
                              <a:schemeClr val="tx1"/>
                            </a:solidFill>
                            <a:latin typeface="Cambria Math" panose="02040503050406030204" charset="0"/>
                            <a:cs typeface="Cambria Math" panose="02040503050406030204" charset="0"/>
                          </a:rPr>
                          <m:t>𝑇</m:t>
                        </m:r>
                      </m:sub>
                      <m:sup>
                        <m:r>
                          <a:rPr lang="en-US" altLang="zh-CN" sz="2000" i="1">
                            <a:solidFill>
                              <a:schemeClr val="tx1"/>
                            </a:solidFill>
                            <a:latin typeface="Cambria Math" panose="02040503050406030204" charset="0"/>
                            <a:cs typeface="Cambria Math" panose="02040503050406030204" charset="0"/>
                          </a:rPr>
                          <m:t>𝑚𝑖𝑠𝑠</m:t>
                        </m:r>
                      </m:sup>
                    </m:sSubSup>
                  </m:oMath>
                </a14:m>
                <a:r>
                  <a:rPr lang="en-US" altLang="zh-CN" sz="2000">
                    <a:solidFill>
                      <a:schemeClr val="tx1"/>
                    </a:solidFill>
                  </a:rPr>
                  <a:t> bins</a:t>
                </a:r>
                <a:endParaRPr lang="en-US" altLang="zh-CN" sz="2000">
                  <a:solidFill>
                    <a:schemeClr val="tx1"/>
                  </a:solidFill>
                </a:endParaRPr>
              </a:p>
              <a:p>
                <a:pPr lvl="1"/>
                <a:endParaRPr lang="en-US" altLang="zh-CN" sz="2000">
                  <a:solidFill>
                    <a:schemeClr val="tx1"/>
                  </a:solidFill>
                </a:endParaRPr>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1" t="-1" r="3" b="12"/>
                </a:stretch>
              </a:blipFill>
            </p:spPr>
            <p:txBody>
              <a:bodyPr/>
              <a:lstStyle/>
              <a:p>
                <a:r>
                  <a:rPr lang="zh-CN" altLang="en-US">
                    <a:noFill/>
                  </a:rPr>
                  <a:t> </a:t>
                </a:r>
              </a:p>
            </p:txBody>
          </p:sp>
        </mc:Fallback>
      </mc:AlternateContent>
      <p:pic>
        <p:nvPicPr>
          <p:cNvPr id="4" name="图片 3" descr="8(BF})F8}[`W~`JZLZIF4%H"/>
          <p:cNvPicPr>
            <a:picLocks noChangeAspect="1"/>
          </p:cNvPicPr>
          <p:nvPr>
            <p:custDataLst>
              <p:tags r:id="rId2"/>
            </p:custDataLst>
          </p:nvPr>
        </p:nvPicPr>
        <p:blipFill>
          <a:blip r:embed="rId3"/>
          <a:stretch>
            <a:fillRect/>
          </a:stretch>
        </p:blipFill>
        <p:spPr>
          <a:xfrm>
            <a:off x="1188085" y="4302125"/>
            <a:ext cx="9816465" cy="960755"/>
          </a:xfrm>
          <a:prstGeom prst="rect">
            <a:avLst/>
          </a:prstGeom>
        </p:spPr>
      </p:pic>
      <p:sp>
        <p:nvSpPr>
          <p:cNvPr id="5" name="文本框 4"/>
          <p:cNvSpPr txBox="1"/>
          <p:nvPr/>
        </p:nvSpPr>
        <p:spPr>
          <a:xfrm>
            <a:off x="2463800" y="3933825"/>
            <a:ext cx="7264400" cy="368300"/>
          </a:xfrm>
          <a:prstGeom prst="rect">
            <a:avLst/>
          </a:prstGeom>
          <a:noFill/>
        </p:spPr>
        <p:txBody>
          <a:bodyPr wrap="square" rtlCol="0">
            <a:spAutoFit/>
          </a:bodyPr>
          <a:p>
            <a:pPr algn="ctr"/>
            <a:r>
              <a:rPr lang="en-US" altLang="zh-CN"/>
              <a:t>Table 1: Defination of the analysis Signal Rigions.</a:t>
            </a:r>
            <a:endParaRPr lang="en-US" altLang="zh-CN"/>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Analysis strategy: B</a:t>
            </a:r>
            <a:r>
              <a:rPr lang="en-US" altLang="zh-CN">
                <a:sym typeface="+mn-ea"/>
              </a:rPr>
              <a:t>ackground estimation</a:t>
            </a:r>
            <a:endParaRPr lang="en-US" altLang="zh-CN">
              <a:sym typeface="+mn-ea"/>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608330" y="1490345"/>
                <a:ext cx="10968990" cy="5115560"/>
              </a:xfrm>
            </p:spPr>
            <p:txBody>
              <a:bodyPr>
                <a:noAutofit/>
              </a:bodyPr>
              <a:p>
                <a:pPr>
                  <a:lnSpc>
                    <a:spcPct val="150000"/>
                  </a:lnSpc>
                </a:pPr>
                <a:r>
                  <a:rPr lang="en-US" altLang="zh-CN">
                    <a:solidFill>
                      <a:schemeClr val="tx1"/>
                    </a:solidFill>
                    <a:latin typeface="Arial" panose="020B0604020202020204" pitchFamily="34" charset="0"/>
                    <a:cs typeface="Arial" panose="020B0604020202020204" pitchFamily="34" charset="0"/>
                  </a:rPr>
                  <a:t>Several processes can contribute to the background:</a:t>
                </a:r>
                <a:endParaRPr lang="en-US" altLang="zh-CN">
                  <a:solidFill>
                    <a:schemeClr val="tx1"/>
                  </a:solidFill>
                  <a:latin typeface="Arial" panose="020B0604020202020204" pitchFamily="34" charset="0"/>
                  <a:cs typeface="Arial" panose="020B0604020202020204" pitchFamily="34" charset="0"/>
                </a:endParaRPr>
              </a:p>
              <a:p>
                <a:pPr lvl="1">
                  <a:lnSpc>
                    <a:spcPct val="150000"/>
                  </a:lnSpc>
                </a:pPr>
                <a:r>
                  <a:rPr lang="en-US" altLang="zh-CN">
                    <a:solidFill>
                      <a:srgbClr val="00B0F0"/>
                    </a:solidFill>
                    <a:latin typeface="Cambria Math" panose="02040503050406030204" charset="0"/>
                    <a:cs typeface="Cambria Math" panose="02040503050406030204" charset="0"/>
                  </a:rPr>
                  <a:t>γ + Z(→ νν)</a:t>
                </a:r>
                <a:r>
                  <a:rPr lang="en-US" altLang="zh-CN">
                    <a:solidFill>
                      <a:schemeClr val="tx1"/>
                    </a:solidFill>
                    <a:latin typeface="Arial" panose="020B0604020202020204" pitchFamily="34" charset="0"/>
                    <a:cs typeface="Arial" panose="020B0604020202020204" pitchFamily="34" charset="0"/>
                  </a:rPr>
                  <a:t>: SM process</a:t>
                </a:r>
                <a:endParaRPr lang="en-US" altLang="zh-CN">
                  <a:solidFill>
                    <a:schemeClr val="tx1"/>
                  </a:solidFill>
                  <a:latin typeface="Arial" panose="020B0604020202020204" pitchFamily="34" charset="0"/>
                  <a:cs typeface="Arial" panose="020B0604020202020204" pitchFamily="34" charset="0"/>
                </a:endParaRPr>
              </a:p>
              <a:p>
                <a:pPr lvl="1">
                  <a:lnSpc>
                    <a:spcPct val="150000"/>
                  </a:lnSpc>
                </a:pPr>
                <a:r>
                  <a:rPr lang="en-US" altLang="zh-CN">
                    <a:solidFill>
                      <a:schemeClr val="tx1"/>
                    </a:solidFill>
                    <a:latin typeface="Arial" panose="020B0604020202020204" pitchFamily="34" charset="0"/>
                    <a:cs typeface="Arial" panose="020B0604020202020204" pitchFamily="34" charset="0"/>
                  </a:rPr>
                  <a:t>Some mistakes due to detector effects:</a:t>
                </a:r>
                <a:endParaRPr lang="en-US" altLang="zh-CN">
                  <a:solidFill>
                    <a:schemeClr val="tx1"/>
                  </a:solidFill>
                  <a:latin typeface="Arial" panose="020B0604020202020204" pitchFamily="34" charset="0"/>
                  <a:cs typeface="Arial" panose="020B0604020202020204" pitchFamily="34" charset="0"/>
                </a:endParaRPr>
              </a:p>
              <a:p>
                <a:pPr lvl="2">
                  <a:lnSpc>
                    <a:spcPct val="150000"/>
                  </a:lnSpc>
                </a:pPr>
                <a:r>
                  <a:rPr lang="en-US" altLang="zh-CN">
                    <a:solidFill>
                      <a:srgbClr val="00B0F0"/>
                    </a:solidFill>
                    <a:latin typeface="Cambria Math" panose="02040503050406030204" charset="0"/>
                    <a:cs typeface="Cambria Math" panose="02040503050406030204" charset="0"/>
                    <a:sym typeface="+mn-ea"/>
                  </a:rPr>
                  <a:t>γ + Z(→ ll)</a:t>
                </a:r>
                <a:r>
                  <a:rPr lang="en-US" altLang="zh-CN">
                    <a:solidFill>
                      <a:schemeClr val="tx1"/>
                    </a:solidFill>
                    <a:latin typeface="Cambria Math" panose="02040503050406030204" charset="0"/>
                    <a:cs typeface="Cambria Math" panose="02040503050406030204" charset="0"/>
                    <a:sym typeface="+mn-ea"/>
                  </a:rPr>
                  <a:t>, </a:t>
                </a:r>
                <a:r>
                  <a:rPr lang="en-US" altLang="zh-CN">
                    <a:solidFill>
                      <a:srgbClr val="00B0F0"/>
                    </a:solidFill>
                    <a:latin typeface="Cambria Math" panose="02040503050406030204" charset="0"/>
                    <a:cs typeface="Cambria Math" panose="02040503050406030204" charset="0"/>
                    <a:sym typeface="+mn-ea"/>
                  </a:rPr>
                  <a:t>γ + W(→ lν)</a:t>
                </a:r>
                <a:r>
                  <a:rPr lang="en-US" altLang="zh-CN">
                    <a:solidFill>
                      <a:schemeClr val="tx1"/>
                    </a:solidFill>
                    <a:latin typeface="Arial" panose="020B0604020202020204" pitchFamily="34" charset="0"/>
                    <a:cs typeface="Arial" panose="020B0604020202020204" pitchFamily="34" charset="0"/>
                    <a:sym typeface="+mn-ea"/>
                  </a:rPr>
                  <a:t>: Inefficiencies in lepton reconstruction</a:t>
                </a:r>
                <a:endParaRPr lang="en-US" altLang="zh-CN">
                  <a:solidFill>
                    <a:schemeClr val="tx1"/>
                  </a:solidFill>
                  <a:latin typeface="Arial" panose="020B0604020202020204" pitchFamily="34" charset="0"/>
                  <a:cs typeface="Arial" panose="020B0604020202020204" pitchFamily="34" charset="0"/>
                  <a:sym typeface="+mn-ea"/>
                </a:endParaRPr>
              </a:p>
              <a:p>
                <a:pPr lvl="2">
                  <a:lnSpc>
                    <a:spcPct val="150000"/>
                  </a:lnSpc>
                </a:pPr>
                <a:r>
                  <a:rPr lang="en-US" altLang="zh-CN">
                    <a:solidFill>
                      <a:srgbClr val="00B0F0"/>
                    </a:solidFill>
                    <a:latin typeface="Cambria Math" panose="02040503050406030204" charset="0"/>
                    <a:cs typeface="Cambria Math" panose="02040503050406030204" charset="0"/>
                    <a:sym typeface="+mn-ea"/>
                  </a:rPr>
                  <a:t>γ + jet</a:t>
                </a:r>
                <a:r>
                  <a:rPr lang="en-US" altLang="zh-CN">
                    <a:solidFill>
                      <a:schemeClr val="tx1"/>
                    </a:solidFill>
                    <a:latin typeface="Arial" panose="020B0604020202020204" pitchFamily="34" charset="0"/>
                    <a:cs typeface="Arial" panose="020B0604020202020204" pitchFamily="34" charset="0"/>
                    <a:sym typeface="+mn-ea"/>
                  </a:rPr>
                  <a:t>: </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en-US" altLang="zh-CN">
                    <a:solidFill>
                      <a:schemeClr val="tx1"/>
                    </a:solidFill>
                    <a:latin typeface="Arial" panose="020B0604020202020204" pitchFamily="34" charset="0"/>
                    <a:cs typeface="Arial" panose="020B0604020202020204" pitchFamily="34" charset="0"/>
                    <a:sym typeface="+mn-ea"/>
                  </a:rPr>
                  <a:t> produced by:</a:t>
                </a:r>
                <a:endParaRPr lang="en-US" altLang="zh-CN">
                  <a:solidFill>
                    <a:schemeClr val="tx1"/>
                  </a:solidFill>
                  <a:latin typeface="Arial" panose="020B0604020202020204" pitchFamily="34" charset="0"/>
                  <a:cs typeface="Arial" panose="020B0604020202020204" pitchFamily="34" charset="0"/>
                  <a:sym typeface="+mn-ea"/>
                </a:endParaRPr>
              </a:p>
              <a:p>
                <a:pPr lvl="3">
                  <a:lnSpc>
                    <a:spcPct val="150000"/>
                  </a:lnSpc>
                </a:pPr>
                <a:r>
                  <a:rPr lang="en-US" altLang="zh-CN">
                    <a:solidFill>
                      <a:schemeClr val="tx1"/>
                    </a:solidFill>
                    <a:latin typeface="Arial" panose="020B0604020202020204" pitchFamily="34" charset="0"/>
                    <a:cs typeface="Arial" panose="020B0604020202020204" pitchFamily="34" charset="0"/>
                    <a:sym typeface="+mn-ea"/>
                  </a:rPr>
                  <a:t>A miscalibration or misconstruction of a photon or a jet</a:t>
                </a:r>
                <a:endParaRPr lang="en-US" altLang="zh-CN">
                  <a:solidFill>
                    <a:schemeClr val="tx1"/>
                  </a:solidFill>
                  <a:latin typeface="Arial" panose="020B0604020202020204" pitchFamily="34" charset="0"/>
                  <a:cs typeface="Arial" panose="020B0604020202020204" pitchFamily="34" charset="0"/>
                  <a:sym typeface="+mn-ea"/>
                </a:endParaRPr>
              </a:p>
              <a:p>
                <a:pPr lvl="3">
                  <a:lnSpc>
                    <a:spcPct val="150000"/>
                  </a:lnSpc>
                </a:pPr>
                <a:r>
                  <a:rPr lang="en-US" altLang="zh-CN">
                    <a:solidFill>
                      <a:schemeClr val="tx1"/>
                    </a:solidFill>
                    <a:latin typeface="Arial" panose="020B0604020202020204" pitchFamily="34" charset="0"/>
                    <a:cs typeface="Arial" panose="020B0604020202020204" pitchFamily="34" charset="0"/>
                    <a:sym typeface="+mn-ea"/>
                  </a:rPr>
                  <a:t>Wrong jet-to-primary vertex association</a:t>
                </a:r>
                <a:endParaRPr lang="en-US" altLang="zh-CN">
                  <a:solidFill>
                    <a:schemeClr val="tx1"/>
                  </a:solidFill>
                  <a:latin typeface="Arial" panose="020B0604020202020204" pitchFamily="34" charset="0"/>
                  <a:cs typeface="Arial" panose="020B0604020202020204" pitchFamily="34" charset="0"/>
                  <a:sym typeface="+mn-ea"/>
                </a:endParaRPr>
              </a:p>
              <a:p>
                <a:pPr marL="1143000" lvl="2" indent="-228600">
                  <a:lnSpc>
                    <a:spcPct val="150000"/>
                  </a:lnSpc>
                  <a:buFont typeface="Arial" panose="020B0604020202020204" pitchFamily="34" charset="0"/>
                  <a:buChar char="●"/>
                </a:pPr>
                <a:r>
                  <a:rPr lang="en-US" altLang="zh-CN">
                    <a:solidFill>
                      <a:srgbClr val="00B0F0"/>
                    </a:solidFill>
                    <a:latin typeface="Arial" panose="020B0604020202020204" pitchFamily="34" charset="0"/>
                    <a:cs typeface="Arial" panose="020B0604020202020204" pitchFamily="34" charset="0"/>
                    <a:sym typeface="+mn-ea"/>
                  </a:rPr>
                  <a:t>Jet/e misidentified as photons</a:t>
                </a:r>
                <a:r>
                  <a:rPr lang="en-US" altLang="zh-CN">
                    <a:solidFill>
                      <a:schemeClr val="tx1"/>
                    </a:solidFill>
                    <a:latin typeface="Arial" panose="020B0604020202020204" pitchFamily="34" charset="0"/>
                    <a:cs typeface="Arial" panose="020B0604020202020204" pitchFamily="34" charset="0"/>
                    <a:sym typeface="+mn-ea"/>
                  </a:rPr>
                  <a:t>, mainly in W/Z + jets events</a:t>
                </a:r>
                <a:endParaRPr lang="en-US" altLang="zh-CN">
                  <a:solidFill>
                    <a:schemeClr val="tx1"/>
                  </a:solidFill>
                  <a:latin typeface="Arial" panose="020B0604020202020204" pitchFamily="34" charset="0"/>
                  <a:cs typeface="Arial" panose="020B0604020202020204" pitchFamily="34" charset="0"/>
                  <a:sym typeface="+mn-ea"/>
                </a:endParaRPr>
              </a:p>
              <a:p>
                <a:pPr marL="228600" lvl="0" indent="-228600">
                  <a:lnSpc>
                    <a:spcPct val="150000"/>
                  </a:lnSpc>
                  <a:buFont typeface="Arial" panose="020B0604020202020204" pitchFamily="34" charset="0"/>
                  <a:buChar char="●"/>
                </a:pPr>
                <a:r>
                  <a:rPr lang="en-US" altLang="zh-CN">
                    <a:solidFill>
                      <a:schemeClr val="tx1"/>
                    </a:solidFill>
                    <a:latin typeface="Arial" panose="020B0604020202020204" pitchFamily="34" charset="0"/>
                    <a:cs typeface="Arial" panose="020B0604020202020204" pitchFamily="34" charset="0"/>
                    <a:sym typeface="+mn-ea"/>
                  </a:rPr>
                  <a:t>Two methods are employed to estimate the background:</a:t>
                </a:r>
                <a:endParaRPr lang="en-US" altLang="zh-CN">
                  <a:solidFill>
                    <a:schemeClr val="tx1"/>
                  </a:solidFill>
                  <a:latin typeface="Arial" panose="020B0604020202020204" pitchFamily="34" charset="0"/>
                  <a:cs typeface="Arial" panose="020B0604020202020204" pitchFamily="34" charset="0"/>
                  <a:sym typeface="+mn-ea"/>
                </a:endParaRPr>
              </a:p>
              <a:p>
                <a:pPr marL="685800" lvl="1" indent="-228600">
                  <a:lnSpc>
                    <a:spcPct val="150000"/>
                  </a:lnSpc>
                  <a:buFont typeface="Arial" panose="020B0604020202020204" pitchFamily="34" charset="0"/>
                  <a:buChar char="●"/>
                </a:pPr>
                <a:r>
                  <a:rPr lang="en-US" altLang="zh-CN">
                    <a:solidFill>
                      <a:schemeClr val="tx1"/>
                    </a:solidFill>
                    <a:latin typeface="Arial" panose="020B0604020202020204" pitchFamily="34" charset="0"/>
                    <a:cs typeface="Arial" panose="020B0604020202020204" pitchFamily="34" charset="0"/>
                    <a:sym typeface="+mn-ea"/>
                  </a:rPr>
                  <a:t>For backgrounds with real photons: Comparision between data and MC simulations</a:t>
                </a:r>
                <a:endParaRPr lang="en-US" altLang="zh-CN">
                  <a:solidFill>
                    <a:schemeClr val="tx1"/>
                  </a:solidFill>
                  <a:latin typeface="Arial" panose="020B0604020202020204" pitchFamily="34" charset="0"/>
                  <a:cs typeface="Arial" panose="020B0604020202020204" pitchFamily="34" charset="0"/>
                  <a:sym typeface="+mn-ea"/>
                </a:endParaRPr>
              </a:p>
              <a:p>
                <a:pPr marL="685800" lvl="1" indent="-228600">
                  <a:lnSpc>
                    <a:spcPct val="150000"/>
                  </a:lnSpc>
                  <a:buFont typeface="Arial" panose="020B0604020202020204" pitchFamily="34" charset="0"/>
                  <a:buChar char="●"/>
                </a:pPr>
                <a:r>
                  <a:rPr lang="en-US" altLang="zh-CN">
                    <a:solidFill>
                      <a:schemeClr val="tx1"/>
                    </a:solidFill>
                    <a:latin typeface="Arial" panose="020B0604020202020204" pitchFamily="34" charset="0"/>
                    <a:cs typeface="Arial" panose="020B0604020202020204" pitchFamily="34" charset="0"/>
                    <a:sym typeface="+mn-ea"/>
                  </a:rPr>
                  <a:t>For jet/e </a:t>
                </a:r>
                <a:r>
                  <a:rPr lang="en-US" altLang="zh-CN">
                    <a:solidFill>
                      <a:schemeClr val="tx1"/>
                    </a:solidFill>
                    <a:latin typeface="Cambria Math" panose="02040503050406030204" charset="0"/>
                    <a:cs typeface="Cambria Math" panose="02040503050406030204" charset="0"/>
                    <a:sym typeface="+mn-ea"/>
                  </a:rPr>
                  <a:t>→ γ </a:t>
                </a:r>
                <a:r>
                  <a:rPr lang="en-US" altLang="zh-CN">
                    <a:solidFill>
                      <a:schemeClr val="tx1"/>
                    </a:solidFill>
                    <a:latin typeface="Arial" panose="020B0604020202020204" pitchFamily="34" charset="0"/>
                    <a:cs typeface="Arial" panose="020B0604020202020204" pitchFamily="34" charset="0"/>
                    <a:sym typeface="+mn-ea"/>
                  </a:rPr>
                  <a:t>background: Data-driven techniques</a:t>
                </a:r>
                <a:endParaRPr lang="en-US" altLang="zh-CN">
                  <a:solidFill>
                    <a:schemeClr val="tx1"/>
                  </a:solidFill>
                  <a:latin typeface="Arial" panose="020B0604020202020204" pitchFamily="34" charset="0"/>
                  <a:cs typeface="Arial" panose="020B0604020202020204" pitchFamily="34" charset="0"/>
                  <a:sym typeface="+mn-ea"/>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608330" y="1490345"/>
                <a:ext cx="10968990" cy="5115560"/>
              </a:xfrm>
              <a:blipFill rotWithShape="1">
                <a:blip r:embed="rId1"/>
                <a:stretch>
                  <a:fillRect/>
                </a:stretch>
              </a:blipFill>
            </p:spPr>
            <p:txBody>
              <a:bodyPr/>
              <a:lstStyle/>
              <a:p>
                <a:r>
                  <a:rPr lang="zh-CN" altLang="en-US">
                    <a:noFill/>
                  </a:rPr>
                  <a:t> </a:t>
                </a:r>
              </a:p>
            </p:txBody>
          </p:sp>
        </mc:Fallback>
      </mc:AlternateContent>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Analysis strategy: Real-photon backgrounds</a:t>
            </a:r>
            <a:endParaRPr lang="zh-CN" altLang="en-US"/>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p>
                <a:pPr>
                  <a:lnSpc>
                    <a:spcPct val="150000"/>
                  </a:lnSpc>
                </a:pPr>
                <a:r>
                  <a:rPr lang="en-US" altLang="zh-CN">
                    <a:solidFill>
                      <a:schemeClr val="tx1"/>
                    </a:solidFill>
                  </a:rPr>
                  <a:t>Use specific Control Regions (CRs), defined by inverting one or more cuts of the SR.</a:t>
                </a:r>
                <a:endParaRPr lang="en-US" altLang="zh-CN">
                  <a:solidFill>
                    <a:schemeClr val="tx1"/>
                  </a:solidFill>
                </a:endParaRPr>
              </a:p>
              <a:p>
                <a:pPr lvl="1">
                  <a:lnSpc>
                    <a:spcPct val="150000"/>
                  </a:lnSpc>
                </a:pPr>
                <a:r>
                  <a:rPr lang="en-US" altLang="zh-CN">
                    <a:solidFill>
                      <a:srgbClr val="00B0F0"/>
                    </a:solidFill>
                  </a:rPr>
                  <a:t>1-muon CR</a:t>
                </a:r>
                <a:r>
                  <a:rPr lang="en-US" altLang="zh-CN">
                    <a:solidFill>
                      <a:schemeClr val="tx1"/>
                    </a:solidFill>
                  </a:rPr>
                  <a:t> (CR1mu) for the </a:t>
                </a:r>
                <a:r>
                  <a:rPr lang="en-US" altLang="zh-CN">
                    <a:solidFill>
                      <a:schemeClr val="tx1"/>
                    </a:solidFill>
                    <a:latin typeface="Cambria Math" panose="02040503050406030204" charset="0"/>
                    <a:cs typeface="Cambria Math" panose="02040503050406030204" charset="0"/>
                    <a:sym typeface="+mn-ea"/>
                  </a:rPr>
                  <a:t> γ + W(→ lν) </a:t>
                </a:r>
                <a:r>
                  <a:rPr lang="en-US" altLang="zh-CN">
                    <a:solidFill>
                      <a:schemeClr val="tx1"/>
                    </a:solidFill>
                    <a:latin typeface="Arial" panose="020B0604020202020204" pitchFamily="34" charset="0"/>
                    <a:cs typeface="Arial" panose="020B0604020202020204" pitchFamily="34" charset="0"/>
                    <a:sym typeface="+mn-ea"/>
                  </a:rPr>
                  <a:t>background</a:t>
                </a:r>
                <a:endParaRPr lang="en-US" altLang="zh-CN">
                  <a:solidFill>
                    <a:schemeClr val="tx1"/>
                  </a:solidFill>
                  <a:latin typeface="Arial" panose="020B0604020202020204" pitchFamily="34" charset="0"/>
                  <a:cs typeface="Arial" panose="020B0604020202020204" pitchFamily="34" charset="0"/>
                  <a:sym typeface="+mn-ea"/>
                </a:endParaRPr>
              </a:p>
              <a:p>
                <a:pPr lvl="1">
                  <a:lnSpc>
                    <a:spcPct val="150000"/>
                  </a:lnSpc>
                </a:pPr>
                <a:r>
                  <a:rPr lang="en-US" altLang="zh-CN">
                    <a:solidFill>
                      <a:srgbClr val="00B0F0"/>
                    </a:solidFill>
                    <a:latin typeface="Arial" panose="020B0604020202020204" pitchFamily="34" charset="0"/>
                    <a:cs typeface="Arial" panose="020B0604020202020204" pitchFamily="34" charset="0"/>
                    <a:sym typeface="+mn-ea"/>
                  </a:rPr>
                  <a:t>2-muons CR</a:t>
                </a:r>
                <a:r>
                  <a:rPr lang="en-US" altLang="zh-CN">
                    <a:solidFill>
                      <a:schemeClr val="tx1"/>
                    </a:solidFill>
                    <a:latin typeface="Arial" panose="020B0604020202020204" pitchFamily="34" charset="0"/>
                    <a:cs typeface="Arial" panose="020B0604020202020204" pitchFamily="34" charset="0"/>
                    <a:sym typeface="+mn-ea"/>
                  </a:rPr>
                  <a:t> (CR2mu) for the </a:t>
                </a:r>
                <a:r>
                  <a:rPr lang="en-US" altLang="zh-CN">
                    <a:solidFill>
                      <a:schemeClr val="tx1"/>
                    </a:solidFill>
                    <a:latin typeface="Cambria Math" panose="02040503050406030204" charset="0"/>
                    <a:cs typeface="Cambria Math" panose="02040503050406030204" charset="0"/>
                    <a:sym typeface="+mn-ea"/>
                  </a:rPr>
                  <a:t>γ + Z(→ νν) </a:t>
                </a:r>
                <a:r>
                  <a:rPr lang="en-US" altLang="zh-CN">
                    <a:solidFill>
                      <a:schemeClr val="tx1"/>
                    </a:solidFill>
                    <a:latin typeface="Arial" panose="020B0604020202020204" pitchFamily="34" charset="0"/>
                    <a:cs typeface="Arial" panose="020B0604020202020204" pitchFamily="34" charset="0"/>
                    <a:sym typeface="+mn-ea"/>
                  </a:rPr>
                  <a:t>background</a:t>
                </a:r>
                <a:endParaRPr lang="en-US" altLang="zh-CN">
                  <a:solidFill>
                    <a:schemeClr val="tx1"/>
                  </a:solidFill>
                  <a:latin typeface="Arial" panose="020B0604020202020204" pitchFamily="34" charset="0"/>
                  <a:cs typeface="Arial" panose="020B0604020202020204" pitchFamily="34" charset="0"/>
                  <a:sym typeface="+mn-ea"/>
                </a:endParaRPr>
              </a:p>
              <a:p>
                <a:pPr lvl="1">
                  <a:lnSpc>
                    <a:spcPct val="150000"/>
                  </a:lnSpc>
                </a:pPr>
                <a:r>
                  <a:rPr lang="en-US" altLang="zh-CN">
                    <a:solidFill>
                      <a:srgbClr val="00B0F0"/>
                    </a:solidFill>
                    <a:latin typeface="Arial" panose="020B0604020202020204" pitchFamily="34" charset="0"/>
                    <a:cs typeface="Arial" panose="020B0604020202020204" pitchFamily="34" charset="0"/>
                    <a:sym typeface="+mn-ea"/>
                  </a:rPr>
                  <a:t>2-electrons CR</a:t>
                </a:r>
                <a:r>
                  <a:rPr lang="en-US" altLang="zh-CN">
                    <a:solidFill>
                      <a:schemeClr val="tx1"/>
                    </a:solidFill>
                    <a:latin typeface="Arial" panose="020B0604020202020204" pitchFamily="34" charset="0"/>
                    <a:cs typeface="Arial" panose="020B0604020202020204" pitchFamily="34" charset="0"/>
                    <a:sym typeface="+mn-ea"/>
                  </a:rPr>
                  <a:t> (CR2el) for the </a:t>
                </a:r>
                <a:r>
                  <a:rPr lang="en-US" altLang="zh-CN">
                    <a:solidFill>
                      <a:schemeClr val="tx1"/>
                    </a:solidFill>
                    <a:latin typeface="Cambria Math" panose="02040503050406030204" charset="0"/>
                    <a:cs typeface="Cambria Math" panose="02040503050406030204" charset="0"/>
                    <a:sym typeface="+mn-ea"/>
                  </a:rPr>
                  <a:t>γ + Z(→ ll) </a:t>
                </a:r>
                <a:r>
                  <a:rPr lang="en-US" altLang="zh-CN">
                    <a:solidFill>
                      <a:schemeClr val="tx1"/>
                    </a:solidFill>
                    <a:latin typeface="Arial" panose="020B0604020202020204" pitchFamily="34" charset="0"/>
                    <a:cs typeface="Arial" panose="020B0604020202020204" pitchFamily="34" charset="0"/>
                    <a:sym typeface="+mn-ea"/>
                  </a:rPr>
                  <a:t>background</a:t>
                </a:r>
                <a:endParaRPr lang="en-US" altLang="zh-CN">
                  <a:solidFill>
                    <a:schemeClr val="tx1"/>
                  </a:solidFill>
                  <a:latin typeface="Arial" panose="020B0604020202020204" pitchFamily="34" charset="0"/>
                  <a:cs typeface="Arial" panose="020B0604020202020204" pitchFamily="34" charset="0"/>
                  <a:sym typeface="+mn-ea"/>
                </a:endParaRPr>
              </a:p>
              <a:p>
                <a:pPr lvl="1">
                  <a:lnSpc>
                    <a:spcPct val="150000"/>
                  </a:lnSpc>
                </a:pPr>
                <a:r>
                  <a:rPr lang="en-US" altLang="zh-CN">
                    <a:solidFill>
                      <a:srgbClr val="00B0F0"/>
                    </a:solidFill>
                    <a:latin typeface="Cambria Math" panose="02040503050406030204" charset="0"/>
                    <a:cs typeface="Cambria Math" panose="02040503050406030204" charset="0"/>
                    <a:sym typeface="+mn-ea"/>
                  </a:rPr>
                  <a:t>γ + jet </a:t>
                </a:r>
                <a:r>
                  <a:rPr lang="en-US" altLang="zh-CN">
                    <a:solidFill>
                      <a:srgbClr val="00B0F0"/>
                    </a:solidFill>
                    <a:latin typeface="Arial" panose="020B0604020202020204" pitchFamily="34" charset="0"/>
                    <a:cs typeface="Arial" panose="020B0604020202020204" pitchFamily="34" charset="0"/>
                    <a:sym typeface="+mn-ea"/>
                  </a:rPr>
                  <a:t>CR</a:t>
                </a:r>
                <a:r>
                  <a:rPr lang="en-US" altLang="zh-CN">
                    <a:solidFill>
                      <a:schemeClr val="tx1"/>
                    </a:solidFill>
                    <a:latin typeface="Arial" panose="020B0604020202020204" pitchFamily="34" charset="0"/>
                    <a:cs typeface="Arial" panose="020B0604020202020204" pitchFamily="34" charset="0"/>
                    <a:sym typeface="+mn-ea"/>
                  </a:rPr>
                  <a:t> (CRphjet) with </a:t>
                </a:r>
                <a:r>
                  <a:rPr lang="en-US" altLang="zh-CN">
                    <a:solidFill>
                      <a:srgbClr val="00B0F0"/>
                    </a:solidFill>
                    <a:latin typeface="Arial" panose="020B0604020202020204" pitchFamily="34" charset="0"/>
                    <a:cs typeface="Arial" panose="020B0604020202020204" pitchFamily="34" charset="0"/>
                    <a:sym typeface="+mn-ea"/>
                  </a:rPr>
                  <a:t>85GeV &lt; </a:t>
                </a:r>
                <a14:m>
                  <m:oMath xmlns:m="http://schemas.openxmlformats.org/officeDocument/2006/math">
                    <m:sSubSup>
                      <m:sSubSupPr>
                        <m:ctrlPr>
                          <a:rPr lang="en-US" altLang="zh-CN" i="1">
                            <a:solidFill>
                              <a:srgbClr val="00B0F0"/>
                            </a:solidFill>
                            <a:latin typeface="Cambria Math" panose="02040503050406030204" charset="0"/>
                            <a:cs typeface="Cambria Math" panose="02040503050406030204" charset="0"/>
                          </a:rPr>
                        </m:ctrlPr>
                      </m:sSubSupPr>
                      <m:e>
                        <m:r>
                          <a:rPr lang="en-US" altLang="zh-CN" i="1">
                            <a:solidFill>
                              <a:srgbClr val="00B0F0"/>
                            </a:solidFill>
                            <a:latin typeface="Cambria Math" panose="02040503050406030204" charset="0"/>
                            <a:cs typeface="Cambria Math" panose="02040503050406030204" charset="0"/>
                          </a:rPr>
                          <m:t>𝐸</m:t>
                        </m:r>
                      </m:e>
                      <m:sub>
                        <m:r>
                          <a:rPr lang="en-US" altLang="zh-CN" i="1">
                            <a:solidFill>
                              <a:srgbClr val="00B0F0"/>
                            </a:solidFill>
                            <a:latin typeface="Cambria Math" panose="02040503050406030204" charset="0"/>
                            <a:cs typeface="Cambria Math" panose="02040503050406030204" charset="0"/>
                          </a:rPr>
                          <m:t>𝑇</m:t>
                        </m:r>
                      </m:sub>
                      <m:sup>
                        <m:r>
                          <a:rPr lang="en-US" altLang="zh-CN" i="1">
                            <a:solidFill>
                              <a:srgbClr val="00B0F0"/>
                            </a:solidFill>
                            <a:latin typeface="Cambria Math" panose="02040503050406030204" charset="0"/>
                            <a:cs typeface="Cambria Math" panose="02040503050406030204" charset="0"/>
                          </a:rPr>
                          <m:t>𝑚𝑖𝑠𝑠</m:t>
                        </m:r>
                      </m:sup>
                    </m:sSubSup>
                  </m:oMath>
                </a14:m>
                <a:r>
                  <a:rPr lang="en-US" altLang="zh-CN">
                    <a:solidFill>
                      <a:srgbClr val="00B0F0"/>
                    </a:solidFill>
                    <a:latin typeface="Arial" panose="020B0604020202020204" pitchFamily="34" charset="0"/>
                    <a:cs typeface="Arial" panose="020B0604020202020204" pitchFamily="34" charset="0"/>
                    <a:sym typeface="+mn-ea"/>
                  </a:rPr>
                  <a:t> &lt; 110GeV</a:t>
                </a:r>
                <a:r>
                  <a:rPr lang="en-US" altLang="zh-CN">
                    <a:solidFill>
                      <a:schemeClr val="tx1"/>
                    </a:solidFill>
                    <a:latin typeface="Arial" panose="020B0604020202020204" pitchFamily="34" charset="0"/>
                    <a:cs typeface="Arial" panose="020B0604020202020204" pitchFamily="34" charset="0"/>
                    <a:sym typeface="+mn-ea"/>
                  </a:rPr>
                  <a:t> and </a:t>
                </a:r>
                <a14:m>
                  <m:oMath xmlns:m="http://schemas.openxmlformats.org/officeDocument/2006/math">
                    <m:r>
                      <a:rPr lang="en-US" altLang="zh-CN" i="1">
                        <a:solidFill>
                          <a:srgbClr val="00B0F0"/>
                        </a:solidFill>
                        <a:latin typeface="Cambria Math" panose="02040503050406030204" charset="0"/>
                        <a:cs typeface="Cambria Math" panose="02040503050406030204" charset="0"/>
                      </a:rPr>
                      <m:t>∆</m:t>
                    </m:r>
                    <m:r>
                      <a:rPr lang="en-US" altLang="zh-CN" i="1">
                        <a:solidFill>
                          <a:srgbClr val="00B0F0"/>
                        </a:solidFill>
                        <a:latin typeface="Cambria Math" panose="02040503050406030204" charset="0"/>
                        <a:cs typeface="Cambria Math" panose="02040503050406030204" charset="0"/>
                      </a:rPr>
                      <m:t>𝜑</m:t>
                    </m:r>
                    <m:r>
                      <a:rPr lang="en-US" altLang="zh-CN" i="1">
                        <a:solidFill>
                          <a:srgbClr val="00B0F0"/>
                        </a:solidFill>
                        <a:latin typeface="Cambria Math" panose="02040503050406030204" charset="0"/>
                        <a:cs typeface="Cambria Math" panose="02040503050406030204" charset="0"/>
                      </a:rPr>
                      <m:t>(</m:t>
                    </m:r>
                    <m:sSubSup>
                      <m:sSubSupPr>
                        <m:ctrlPr>
                          <a:rPr lang="en-US" altLang="zh-CN" i="1">
                            <a:solidFill>
                              <a:srgbClr val="00B0F0"/>
                            </a:solidFill>
                            <a:latin typeface="Cambria Math" panose="02040503050406030204" charset="0"/>
                            <a:cs typeface="Cambria Math" panose="02040503050406030204" charset="0"/>
                          </a:rPr>
                        </m:ctrlPr>
                      </m:sSubSupPr>
                      <m:e>
                        <m:r>
                          <a:rPr lang="en-US" altLang="zh-CN" i="1">
                            <a:solidFill>
                              <a:srgbClr val="00B0F0"/>
                            </a:solidFill>
                            <a:latin typeface="Cambria Math" panose="02040503050406030204" charset="0"/>
                            <a:cs typeface="Cambria Math" panose="02040503050406030204" charset="0"/>
                          </a:rPr>
                          <m:t>𝑝</m:t>
                        </m:r>
                      </m:e>
                      <m:sub>
                        <m:r>
                          <a:rPr lang="en-US" altLang="zh-CN" i="1">
                            <a:solidFill>
                              <a:srgbClr val="00B0F0"/>
                            </a:solidFill>
                            <a:latin typeface="Cambria Math" panose="02040503050406030204" charset="0"/>
                            <a:cs typeface="Cambria Math" panose="02040503050406030204" charset="0"/>
                          </a:rPr>
                          <m:t>𝑇</m:t>
                        </m:r>
                      </m:sub>
                      <m:sup>
                        <m:r>
                          <a:rPr lang="en-US" altLang="zh-CN" i="1">
                            <a:solidFill>
                              <a:srgbClr val="00B0F0"/>
                            </a:solidFill>
                            <a:latin typeface="Cambria Math" panose="02040503050406030204" charset="0"/>
                            <a:cs typeface="Cambria Math" panose="02040503050406030204" charset="0"/>
                          </a:rPr>
                          <m:t>𝛾</m:t>
                        </m:r>
                      </m:sup>
                    </m:sSubSup>
                    <m:r>
                      <a:rPr lang="en-US" altLang="zh-CN" i="1">
                        <a:solidFill>
                          <a:srgbClr val="00B0F0"/>
                        </a:solidFill>
                        <a:latin typeface="Cambria Math" panose="02040503050406030204" charset="0"/>
                        <a:cs typeface="Cambria Math" panose="02040503050406030204" charset="0"/>
                      </a:rPr>
                      <m:t>,</m:t>
                    </m:r>
                    <m:sSubSup>
                      <m:sSubSupPr>
                        <m:ctrlPr>
                          <a:rPr lang="en-US" altLang="zh-CN" i="1">
                            <a:solidFill>
                              <a:srgbClr val="00B0F0"/>
                            </a:solidFill>
                            <a:latin typeface="Cambria Math" panose="02040503050406030204" charset="0"/>
                            <a:cs typeface="Cambria Math" panose="02040503050406030204" charset="0"/>
                          </a:rPr>
                        </m:ctrlPr>
                      </m:sSubSupPr>
                      <m:e>
                        <m:r>
                          <a:rPr lang="en-US" altLang="zh-CN" i="1">
                            <a:solidFill>
                              <a:srgbClr val="00B0F0"/>
                            </a:solidFill>
                            <a:latin typeface="Cambria Math" panose="02040503050406030204" charset="0"/>
                            <a:cs typeface="Cambria Math" panose="02040503050406030204" charset="0"/>
                          </a:rPr>
                          <m:t>𝑝</m:t>
                        </m:r>
                      </m:e>
                      <m:sub>
                        <m:r>
                          <a:rPr lang="en-US" altLang="zh-CN" i="1">
                            <a:solidFill>
                              <a:srgbClr val="00B0F0"/>
                            </a:solidFill>
                            <a:latin typeface="Cambria Math" panose="02040503050406030204" charset="0"/>
                            <a:cs typeface="Cambria Math" panose="02040503050406030204" charset="0"/>
                          </a:rPr>
                          <m:t>𝑇</m:t>
                        </m:r>
                      </m:sub>
                      <m:sup>
                        <m:r>
                          <a:rPr lang="en-US" altLang="zh-CN" i="1">
                            <a:solidFill>
                              <a:srgbClr val="00B0F0"/>
                            </a:solidFill>
                            <a:latin typeface="Cambria Math" panose="02040503050406030204" charset="0"/>
                            <a:cs typeface="Cambria Math" panose="02040503050406030204" charset="0"/>
                          </a:rPr>
                          <m:t>𝑚𝑖𝑠𝑠</m:t>
                        </m:r>
                      </m:sup>
                    </m:sSubSup>
                    <m:r>
                      <a:rPr lang="en-US" altLang="zh-CN" i="1">
                        <a:solidFill>
                          <a:srgbClr val="00B0F0"/>
                        </a:solidFill>
                        <a:latin typeface="Cambria Math" panose="02040503050406030204" charset="0"/>
                        <a:cs typeface="Cambria Math" panose="02040503050406030204" charset="0"/>
                      </a:rPr>
                      <m:t>)</m:t>
                    </m:r>
                  </m:oMath>
                </a14:m>
                <a:r>
                  <a:rPr lang="en-US" altLang="zh-CN">
                    <a:solidFill>
                      <a:srgbClr val="00B0F0"/>
                    </a:solidFill>
                    <a:latin typeface="Arial" panose="020B0604020202020204" pitchFamily="34" charset="0"/>
                    <a:cs typeface="Arial" panose="020B0604020202020204" pitchFamily="34" charset="0"/>
                    <a:sym typeface="+mn-ea"/>
                  </a:rPr>
                  <a:t> &lt; 3.0</a:t>
                </a:r>
                <a:r>
                  <a:rPr lang="en-US" altLang="zh-CN">
                    <a:solidFill>
                      <a:schemeClr val="tx1"/>
                    </a:solidFill>
                    <a:latin typeface="Arial" panose="020B0604020202020204" pitchFamily="34" charset="0"/>
                    <a:cs typeface="Arial" panose="020B0604020202020204" pitchFamily="34" charset="0"/>
                    <a:sym typeface="+mn-ea"/>
                  </a:rPr>
                  <a:t> for reducing possible signal contamination</a:t>
                </a:r>
                <a:endParaRPr lang="en-US" altLang="zh-CN">
                  <a:solidFill>
                    <a:schemeClr val="tx1"/>
                  </a:solidFill>
                  <a:latin typeface="Arial" panose="020B0604020202020204" pitchFamily="34" charset="0"/>
                  <a:cs typeface="Arial" panose="020B0604020202020204" pitchFamily="34" charset="0"/>
                  <a:sym typeface="+mn-ea"/>
                </a:endParaRPr>
              </a:p>
              <a:p>
                <a:pPr>
                  <a:lnSpc>
                    <a:spcPct val="150000"/>
                  </a:lnSpc>
                </a:pPr>
                <a:r>
                  <a:rPr lang="en-US" altLang="zh-CN">
                    <a:solidFill>
                      <a:schemeClr val="tx1"/>
                    </a:solidFill>
                    <a:latin typeface="Arial" panose="020B0604020202020204" pitchFamily="34" charset="0"/>
                    <a:cs typeface="Arial" panose="020B0604020202020204" pitchFamily="34" charset="0"/>
                    <a:sym typeface="+mn-ea"/>
                  </a:rPr>
                  <a:t>In these lepton-CRs, </a:t>
                </a:r>
                <a:r>
                  <a:rPr lang="en-US" altLang="zh-CN">
                    <a:solidFill>
                      <a:srgbClr val="00B0F0"/>
                    </a:solidFill>
                    <a:latin typeface="Arial" panose="020B0604020202020204" pitchFamily="34" charset="0"/>
                    <a:cs typeface="Arial" panose="020B0604020202020204" pitchFamily="34" charset="0"/>
                    <a:sym typeface="+mn-ea"/>
                  </a:rPr>
                  <a:t>lepton terms are substracted in the </a:t>
                </a:r>
                <a14:m>
                  <m:oMath xmlns:m="http://schemas.openxmlformats.org/officeDocument/2006/math">
                    <m:sSubSup>
                      <m:sSubSupPr>
                        <m:ctrlPr>
                          <a:rPr lang="en-US" altLang="zh-CN" i="1">
                            <a:solidFill>
                              <a:srgbClr val="00B0F0"/>
                            </a:solidFill>
                            <a:latin typeface="Cambria Math" panose="02040503050406030204" charset="0"/>
                            <a:cs typeface="Cambria Math" panose="02040503050406030204" charset="0"/>
                          </a:rPr>
                        </m:ctrlPr>
                      </m:sSubSupPr>
                      <m:e>
                        <m:r>
                          <a:rPr lang="en-US" altLang="zh-CN" i="1">
                            <a:solidFill>
                              <a:srgbClr val="00B0F0"/>
                            </a:solidFill>
                            <a:latin typeface="Cambria Math" panose="02040503050406030204" charset="0"/>
                            <a:cs typeface="Cambria Math" panose="02040503050406030204" charset="0"/>
                          </a:rPr>
                          <m:t>𝐸</m:t>
                        </m:r>
                      </m:e>
                      <m:sub>
                        <m:r>
                          <a:rPr lang="en-US" altLang="zh-CN" i="1">
                            <a:solidFill>
                              <a:srgbClr val="00B0F0"/>
                            </a:solidFill>
                            <a:latin typeface="Cambria Math" panose="02040503050406030204" charset="0"/>
                            <a:cs typeface="Cambria Math" panose="02040503050406030204" charset="0"/>
                          </a:rPr>
                          <m:t>𝑇</m:t>
                        </m:r>
                      </m:sub>
                      <m:sup>
                        <m:r>
                          <a:rPr lang="en-US" altLang="zh-CN" i="1">
                            <a:solidFill>
                              <a:srgbClr val="00B0F0"/>
                            </a:solidFill>
                            <a:latin typeface="Cambria Math" panose="02040503050406030204" charset="0"/>
                            <a:cs typeface="Cambria Math" panose="02040503050406030204" charset="0"/>
                          </a:rPr>
                          <m:t>𝑚𝑖𝑠𝑠</m:t>
                        </m:r>
                      </m:sup>
                    </m:sSubSup>
                  </m:oMath>
                </a14:m>
                <a:r>
                  <a:rPr lang="en-US" altLang="zh-CN">
                    <a:solidFill>
                      <a:srgbClr val="00B0F0"/>
                    </a:solidFill>
                    <a:latin typeface="Arial" panose="020B0604020202020204" pitchFamily="34" charset="0"/>
                    <a:cs typeface="Arial" panose="020B0604020202020204" pitchFamily="34" charset="0"/>
                    <a:sym typeface="+mn-ea"/>
                  </a:rPr>
                  <a:t> caculation</a:t>
                </a:r>
                <a:r>
                  <a:rPr lang="en-US" altLang="zh-CN">
                    <a:solidFill>
                      <a:schemeClr val="tx1"/>
                    </a:solidFill>
                    <a:latin typeface="Arial" panose="020B0604020202020204" pitchFamily="34" charset="0"/>
                    <a:cs typeface="Arial" panose="020B0604020202020204" pitchFamily="34" charset="0"/>
                    <a:sym typeface="+mn-ea"/>
                  </a:rPr>
                  <a:t> to reproduce the SR kinematics.</a:t>
                </a:r>
                <a:endParaRPr lang="en-US" altLang="zh-CN">
                  <a:solidFill>
                    <a:schemeClr val="tx1"/>
                  </a:solidFill>
                  <a:latin typeface="Arial" panose="020B0604020202020204" pitchFamily="34" charset="0"/>
                  <a:cs typeface="Arial" panose="020B0604020202020204" pitchFamily="34" charset="0"/>
                  <a:sym typeface="+mn-ea"/>
                </a:endParaRPr>
              </a:p>
              <a:p>
                <a:pPr>
                  <a:lnSpc>
                    <a:spcPct val="150000"/>
                  </a:lnSpc>
                </a:pPr>
                <a:r>
                  <a:rPr lang="en-US" altLang="zh-CN">
                    <a:solidFill>
                      <a:schemeClr val="tx1"/>
                    </a:solidFill>
                    <a:latin typeface="Arial" panose="020B0604020202020204" pitchFamily="34" charset="0"/>
                    <a:cs typeface="Arial" panose="020B0604020202020204" pitchFamily="34" charset="0"/>
                    <a:sym typeface="+mn-ea"/>
                  </a:rPr>
                  <a:t>In all CRs, </a:t>
                </a:r>
                <a:r>
                  <a:rPr lang="en-US" altLang="zh-CN">
                    <a:solidFill>
                      <a:srgbClr val="00B0F0"/>
                    </a:solidFill>
                    <a:latin typeface="Arial" panose="020B0604020202020204" pitchFamily="34" charset="0"/>
                    <a:cs typeface="Arial" panose="020B0604020202020204" pitchFamily="34" charset="0"/>
                    <a:sym typeface="+mn-ea"/>
                  </a:rPr>
                  <a:t>the </a:t>
                </a:r>
                <a14:m>
                  <m:oMath xmlns:m="http://schemas.openxmlformats.org/officeDocument/2006/math">
                    <m:sSubSup>
                      <m:sSubSupPr>
                        <m:ctrlPr>
                          <a:rPr lang="en-US" altLang="zh-CN" i="1">
                            <a:solidFill>
                              <a:srgbClr val="00B0F0"/>
                            </a:solidFill>
                            <a:latin typeface="Cambria Math" panose="02040503050406030204" charset="0"/>
                            <a:cs typeface="Cambria Math" panose="02040503050406030204" charset="0"/>
                          </a:rPr>
                        </m:ctrlPr>
                      </m:sSubSupPr>
                      <m:e>
                        <m:r>
                          <a:rPr lang="en-US" altLang="zh-CN" i="1">
                            <a:solidFill>
                              <a:srgbClr val="00B0F0"/>
                            </a:solidFill>
                            <a:latin typeface="Cambria Math" panose="02040503050406030204" charset="0"/>
                            <a:cs typeface="Cambria Math" panose="02040503050406030204" charset="0"/>
                          </a:rPr>
                          <m:t>𝐸</m:t>
                        </m:r>
                      </m:e>
                      <m:sub>
                        <m:r>
                          <a:rPr lang="en-US" altLang="zh-CN" i="1">
                            <a:solidFill>
                              <a:srgbClr val="00B0F0"/>
                            </a:solidFill>
                            <a:latin typeface="Cambria Math" panose="02040503050406030204" charset="0"/>
                            <a:cs typeface="Cambria Math" panose="02040503050406030204" charset="0"/>
                          </a:rPr>
                          <m:t>𝑇</m:t>
                        </m:r>
                      </m:sub>
                      <m:sup>
                        <m:r>
                          <a:rPr lang="en-US" altLang="zh-CN" i="1">
                            <a:solidFill>
                              <a:srgbClr val="00B0F0"/>
                            </a:solidFill>
                            <a:latin typeface="Cambria Math" panose="02040503050406030204" charset="0"/>
                            <a:cs typeface="Cambria Math" panose="02040503050406030204" charset="0"/>
                          </a:rPr>
                          <m:t>𝑚𝑖𝑠𝑠</m:t>
                        </m:r>
                      </m:sup>
                    </m:sSubSup>
                  </m:oMath>
                </a14:m>
                <a:r>
                  <a:rPr lang="en-US" altLang="zh-CN">
                    <a:solidFill>
                      <a:srgbClr val="00B0F0"/>
                    </a:solidFill>
                    <a:latin typeface="Arial" panose="020B0604020202020204" pitchFamily="34" charset="0"/>
                    <a:cs typeface="Arial" panose="020B0604020202020204" pitchFamily="34" charset="0"/>
                    <a:sym typeface="+mn-ea"/>
                  </a:rPr>
                  <a:t> significance cut is removed</a:t>
                </a:r>
                <a:r>
                  <a:rPr lang="en-US" altLang="zh-CN">
                    <a:solidFill>
                      <a:schemeClr val="tx1"/>
                    </a:solidFill>
                    <a:latin typeface="Arial" panose="020B0604020202020204" pitchFamily="34" charset="0"/>
                    <a:cs typeface="Arial" panose="020B0604020202020204" pitchFamily="34" charset="0"/>
                    <a:sym typeface="+mn-ea"/>
                  </a:rPr>
                  <a:t>.</a:t>
                </a:r>
                <a:endParaRPr lang="en-US" altLang="zh-CN">
                  <a:solidFill>
                    <a:schemeClr val="tx1"/>
                  </a:solidFill>
                  <a:latin typeface="Arial" panose="020B0604020202020204" pitchFamily="34" charset="0"/>
                  <a:cs typeface="Arial" panose="020B0604020202020204" pitchFamily="34" charset="0"/>
                  <a:sym typeface="+mn-ea"/>
                </a:endParaRPr>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1" t="-1" r="3" b="12"/>
                </a:stretch>
              </a:blipFill>
            </p:spPr>
            <p:txBody>
              <a:bodyPr/>
              <a:lstStyle/>
              <a:p>
                <a:r>
                  <a:rPr lang="zh-CN" altLang="en-US">
                    <a:noFill/>
                  </a:rPr>
                  <a:t> </a:t>
                </a:r>
              </a:p>
            </p:txBody>
          </p:sp>
        </mc:Fallback>
      </mc:AlternateContent>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Analysis strategy: J</a:t>
            </a:r>
            <a:r>
              <a:rPr lang="en-US" altLang="zh-CN">
                <a:solidFill>
                  <a:schemeClr val="tx1"/>
                </a:solidFill>
                <a:latin typeface="Arial" panose="020B0604020202020204" pitchFamily="34" charset="0"/>
                <a:cs typeface="Arial" panose="020B0604020202020204" pitchFamily="34" charset="0"/>
                <a:sym typeface="+mn-ea"/>
              </a:rPr>
              <a:t>et/e </a:t>
            </a:r>
            <a:r>
              <a:rPr lang="en-US" altLang="zh-CN">
                <a:solidFill>
                  <a:schemeClr val="tx1"/>
                </a:solidFill>
                <a:latin typeface="Cambria Math" panose="02040503050406030204" charset="0"/>
                <a:cs typeface="Cambria Math" panose="02040503050406030204" charset="0"/>
                <a:sym typeface="+mn-ea"/>
              </a:rPr>
              <a:t>→ γ</a:t>
            </a:r>
            <a:r>
              <a:rPr lang="en-US" altLang="zh-CN">
                <a:sym typeface="+mn-ea"/>
              </a:rPr>
              <a:t> background</a:t>
            </a:r>
            <a:endParaRPr lang="zh-CN" altLang="en-US"/>
          </a:p>
        </p:txBody>
      </p:sp>
      <p:sp>
        <p:nvSpPr>
          <p:cNvPr id="3" name="内容占位符 2"/>
          <p:cNvSpPr>
            <a:spLocks noGrp="1"/>
          </p:cNvSpPr>
          <p:nvPr>
            <p:ph idx="1"/>
          </p:nvPr>
        </p:nvSpPr>
        <p:spPr>
          <a:xfrm>
            <a:off x="608330" y="1490345"/>
            <a:ext cx="10968990" cy="5102860"/>
          </a:xfrm>
        </p:spPr>
        <p:txBody>
          <a:bodyPr>
            <a:noAutofit/>
          </a:bodyPr>
          <a:p>
            <a:pPr>
              <a:lnSpc>
                <a:spcPct val="150000"/>
              </a:lnSpc>
            </a:pPr>
            <a:r>
              <a:rPr lang="en-US" altLang="zh-CN">
                <a:solidFill>
                  <a:schemeClr val="tx1"/>
                </a:solidFill>
              </a:rPr>
              <a:t>The jet</a:t>
            </a:r>
            <a:r>
              <a:rPr lang="en-US" altLang="zh-CN">
                <a:solidFill>
                  <a:schemeClr val="tx1"/>
                </a:solidFill>
                <a:latin typeface="Arial" panose="020B0604020202020204" pitchFamily="34" charset="0"/>
                <a:cs typeface="Arial" panose="020B0604020202020204" pitchFamily="34" charset="0"/>
                <a:sym typeface="+mn-ea"/>
              </a:rPr>
              <a:t> </a:t>
            </a:r>
            <a:r>
              <a:rPr lang="en-US" altLang="zh-CN">
                <a:solidFill>
                  <a:schemeClr val="tx1"/>
                </a:solidFill>
                <a:latin typeface="Cambria Math" panose="02040503050406030204" charset="0"/>
                <a:cs typeface="Cambria Math" panose="02040503050406030204" charset="0"/>
                <a:sym typeface="+mn-ea"/>
              </a:rPr>
              <a:t>→ γ </a:t>
            </a:r>
            <a:r>
              <a:rPr lang="en-US" altLang="zh-CN">
                <a:solidFill>
                  <a:schemeClr val="tx1"/>
                </a:solidFill>
                <a:latin typeface="Arial" panose="020B0604020202020204" pitchFamily="34" charset="0"/>
                <a:cs typeface="Arial" panose="020B0604020202020204" pitchFamily="34" charset="0"/>
                <a:sym typeface="+mn-ea"/>
              </a:rPr>
              <a:t>background is estimated through a two side-band method (ABCD):</a:t>
            </a:r>
            <a:endParaRPr lang="en-US" altLang="zh-CN">
              <a:solidFill>
                <a:schemeClr val="tx1"/>
              </a:solidFill>
              <a:latin typeface="Arial" panose="020B0604020202020204" pitchFamily="34" charset="0"/>
              <a:cs typeface="Arial" panose="020B0604020202020204" pitchFamily="34" charset="0"/>
              <a:sym typeface="+mn-ea"/>
            </a:endParaRPr>
          </a:p>
          <a:p>
            <a:pPr lvl="1">
              <a:lnSpc>
                <a:spcPct val="150000"/>
              </a:lnSpc>
            </a:pPr>
            <a:r>
              <a:rPr lang="en-US" altLang="zh-CN">
                <a:solidFill>
                  <a:schemeClr val="tx1"/>
                </a:solidFill>
                <a:latin typeface="Arial" panose="020B0604020202020204" pitchFamily="34" charset="0"/>
                <a:cs typeface="Arial" panose="020B0604020202020204" pitchFamily="34" charset="0"/>
                <a:sym typeface="+mn-ea"/>
              </a:rPr>
              <a:t>Analysis region (A) requires photons to:</a:t>
            </a:r>
            <a:endParaRPr lang="en-US" altLang="zh-CN">
              <a:solidFill>
                <a:schemeClr val="tx1"/>
              </a:solidFill>
              <a:latin typeface="Arial" panose="020B0604020202020204" pitchFamily="34" charset="0"/>
              <a:cs typeface="Arial" panose="020B0604020202020204" pitchFamily="34" charset="0"/>
              <a:sym typeface="+mn-ea"/>
            </a:endParaRPr>
          </a:p>
          <a:p>
            <a:pPr lvl="2">
              <a:lnSpc>
                <a:spcPct val="150000"/>
              </a:lnSpc>
            </a:pPr>
            <a:r>
              <a:rPr lang="en-US" altLang="zh-CN">
                <a:solidFill>
                  <a:srgbClr val="00B0F0"/>
                </a:solidFill>
                <a:latin typeface="Arial" panose="020B0604020202020204" pitchFamily="34" charset="0"/>
                <a:cs typeface="Arial" panose="020B0604020202020204" pitchFamily="34" charset="0"/>
                <a:sym typeface="+mn-ea"/>
              </a:rPr>
              <a:t>Satisfy identification criteria</a:t>
            </a:r>
            <a:r>
              <a:rPr lang="en-US" altLang="zh-CN">
                <a:solidFill>
                  <a:schemeClr val="tx1"/>
                </a:solidFill>
                <a:latin typeface="Arial" panose="020B0604020202020204" pitchFamily="34" charset="0"/>
                <a:cs typeface="Arial" panose="020B0604020202020204" pitchFamily="34" charset="0"/>
                <a:sym typeface="+mn-ea"/>
              </a:rPr>
              <a:t> based on shower shape varibles</a:t>
            </a:r>
            <a:endParaRPr lang="en-US" altLang="zh-CN">
              <a:solidFill>
                <a:schemeClr val="tx1"/>
              </a:solidFill>
              <a:latin typeface="Arial" panose="020B0604020202020204" pitchFamily="34" charset="0"/>
              <a:cs typeface="Arial" panose="020B0604020202020204" pitchFamily="34" charset="0"/>
              <a:sym typeface="+mn-ea"/>
            </a:endParaRPr>
          </a:p>
          <a:p>
            <a:pPr lvl="2">
              <a:lnSpc>
                <a:spcPct val="150000"/>
              </a:lnSpc>
            </a:pPr>
            <a:r>
              <a:rPr lang="en-US" altLang="zh-CN">
                <a:solidFill>
                  <a:srgbClr val="00B0F0"/>
                </a:solidFill>
                <a:latin typeface="Arial" panose="020B0604020202020204" pitchFamily="34" charset="0"/>
                <a:cs typeface="Arial" panose="020B0604020202020204" pitchFamily="34" charset="0"/>
                <a:sym typeface="+mn-ea"/>
              </a:rPr>
              <a:t>Be isolated from nearby signals</a:t>
            </a:r>
            <a:r>
              <a:rPr lang="en-US" altLang="zh-CN">
                <a:solidFill>
                  <a:schemeClr val="tx1"/>
                </a:solidFill>
                <a:latin typeface="Arial" panose="020B0604020202020204" pitchFamily="34" charset="0"/>
                <a:cs typeface="Arial" panose="020B0604020202020204" pitchFamily="34" charset="0"/>
                <a:sym typeface="+mn-ea"/>
              </a:rPr>
              <a:t> in the calorimeter</a:t>
            </a:r>
            <a:endParaRPr lang="en-US" altLang="zh-CN">
              <a:solidFill>
                <a:schemeClr val="tx1"/>
              </a:solidFill>
              <a:latin typeface="Arial" panose="020B0604020202020204" pitchFamily="34" charset="0"/>
              <a:cs typeface="Arial" panose="020B0604020202020204" pitchFamily="34" charset="0"/>
              <a:sym typeface="+mn-ea"/>
            </a:endParaRPr>
          </a:p>
          <a:p>
            <a:pPr marL="685800" lvl="1" indent="-228600">
              <a:lnSpc>
                <a:spcPct val="150000"/>
              </a:lnSpc>
              <a:buFont typeface="Arial" panose="020B0604020202020204" pitchFamily="34" charset="0"/>
              <a:buChar char="●"/>
            </a:pPr>
            <a:r>
              <a:rPr lang="en-US" altLang="zh-CN">
                <a:solidFill>
                  <a:schemeClr val="tx1"/>
                </a:solidFill>
                <a:latin typeface="Arial" panose="020B0604020202020204" pitchFamily="34" charset="0"/>
                <a:cs typeface="Arial" panose="020B0604020202020204" pitchFamily="34" charset="0"/>
                <a:sym typeface="+mn-ea"/>
              </a:rPr>
              <a:t>Background-regions (B,C,D) are obtained by </a:t>
            </a:r>
            <a:r>
              <a:rPr lang="en-US" altLang="zh-CN">
                <a:solidFill>
                  <a:srgbClr val="00B0F0"/>
                </a:solidFill>
                <a:latin typeface="Arial" panose="020B0604020202020204" pitchFamily="34" charset="0"/>
                <a:cs typeface="Arial" panose="020B0604020202020204" pitchFamily="34" charset="0"/>
                <a:sym typeface="+mn-ea"/>
              </a:rPr>
              <a:t>reverting one or both of these requirements</a:t>
            </a:r>
            <a:endParaRPr lang="en-US" altLang="zh-CN">
              <a:solidFill>
                <a:schemeClr val="tx1"/>
              </a:solidFill>
              <a:latin typeface="Arial" panose="020B0604020202020204" pitchFamily="34" charset="0"/>
              <a:cs typeface="Arial" panose="020B0604020202020204" pitchFamily="34" charset="0"/>
              <a:sym typeface="+mn-ea"/>
            </a:endParaRPr>
          </a:p>
          <a:p>
            <a:pPr marL="228600" lvl="0" indent="-228600">
              <a:lnSpc>
                <a:spcPct val="150000"/>
              </a:lnSpc>
              <a:buFont typeface="Arial" panose="020B0604020202020204" pitchFamily="34" charset="0"/>
              <a:buChar char="●"/>
            </a:pPr>
            <a:r>
              <a:rPr lang="en-US" altLang="zh-CN">
                <a:solidFill>
                  <a:schemeClr val="tx1"/>
                </a:solidFill>
                <a:latin typeface="Arial" panose="020B0604020202020204" pitchFamily="34" charset="0"/>
                <a:cs typeface="Arial" panose="020B0604020202020204" pitchFamily="34" charset="0"/>
                <a:sym typeface="+mn-ea"/>
              </a:rPr>
              <a:t>The</a:t>
            </a:r>
            <a:r>
              <a:rPr lang="en-US" altLang="zh-CN">
                <a:solidFill>
                  <a:schemeClr val="tx1"/>
                </a:solidFill>
                <a:sym typeface="+mn-ea"/>
              </a:rPr>
              <a:t> e</a:t>
            </a:r>
            <a:r>
              <a:rPr lang="en-US" altLang="zh-CN">
                <a:solidFill>
                  <a:schemeClr val="tx1"/>
                </a:solidFill>
                <a:latin typeface="Arial" panose="020B0604020202020204" pitchFamily="34" charset="0"/>
                <a:cs typeface="Arial" panose="020B0604020202020204" pitchFamily="34" charset="0"/>
                <a:sym typeface="+mn-ea"/>
              </a:rPr>
              <a:t> </a:t>
            </a:r>
            <a:r>
              <a:rPr lang="en-US" altLang="zh-CN">
                <a:solidFill>
                  <a:schemeClr val="tx1"/>
                </a:solidFill>
                <a:latin typeface="Cambria Math" panose="02040503050406030204" charset="0"/>
                <a:cs typeface="Cambria Math" panose="02040503050406030204" charset="0"/>
                <a:sym typeface="+mn-ea"/>
              </a:rPr>
              <a:t>→ γ </a:t>
            </a:r>
            <a:r>
              <a:rPr lang="en-US" altLang="zh-CN">
                <a:solidFill>
                  <a:schemeClr val="tx1"/>
                </a:solidFill>
                <a:latin typeface="Arial" panose="020B0604020202020204" pitchFamily="34" charset="0"/>
                <a:cs typeface="Arial" panose="020B0604020202020204" pitchFamily="34" charset="0"/>
                <a:sym typeface="+mn-ea"/>
              </a:rPr>
              <a:t>background is estimated by </a:t>
            </a:r>
            <a:r>
              <a:rPr lang="en-US" altLang="zh-CN">
                <a:solidFill>
                  <a:srgbClr val="00B0F0"/>
                </a:solidFill>
                <a:latin typeface="Arial" panose="020B0604020202020204" pitchFamily="34" charset="0"/>
                <a:cs typeface="Arial" panose="020B0604020202020204" pitchFamily="34" charset="0"/>
                <a:sym typeface="+mn-ea"/>
              </a:rPr>
              <a:t>scaling the event yield</a:t>
            </a:r>
            <a:r>
              <a:rPr lang="en-US" altLang="zh-CN">
                <a:solidFill>
                  <a:schemeClr val="tx1"/>
                </a:solidFill>
                <a:latin typeface="Arial" panose="020B0604020202020204" pitchFamily="34" charset="0"/>
                <a:cs typeface="Arial" panose="020B0604020202020204" pitchFamily="34" charset="0"/>
                <a:sym typeface="+mn-ea"/>
              </a:rPr>
              <a:t> in the probe-electron CRs.</a:t>
            </a:r>
            <a:endParaRPr lang="en-US" altLang="zh-CN">
              <a:solidFill>
                <a:schemeClr val="tx1"/>
              </a:solidFill>
              <a:latin typeface="Arial" panose="020B0604020202020204" pitchFamily="34" charset="0"/>
              <a:cs typeface="Arial" panose="020B0604020202020204" pitchFamily="34" charset="0"/>
              <a:sym typeface="+mn-ea"/>
            </a:endParaRPr>
          </a:p>
          <a:p>
            <a:pPr marL="685800" lvl="1" indent="-228600">
              <a:lnSpc>
                <a:spcPct val="150000"/>
              </a:lnSpc>
              <a:buFont typeface="Arial" panose="020B0604020202020204" pitchFamily="34" charset="0"/>
              <a:buChar char="●"/>
            </a:pPr>
            <a:r>
              <a:rPr lang="en-US" altLang="zh-CN">
                <a:solidFill>
                  <a:schemeClr val="tx1"/>
                </a:solidFill>
                <a:latin typeface="Arial" panose="020B0604020202020204" pitchFamily="34" charset="0"/>
                <a:cs typeface="Arial" panose="020B0604020202020204" pitchFamily="34" charset="0"/>
                <a:sym typeface="+mn-ea"/>
              </a:rPr>
              <a:t>These CRs are defined by </a:t>
            </a:r>
            <a:r>
              <a:rPr lang="en-US" altLang="zh-CN">
                <a:solidFill>
                  <a:srgbClr val="00B0F0"/>
                </a:solidFill>
                <a:latin typeface="Arial" panose="020B0604020202020204" pitchFamily="34" charset="0"/>
                <a:cs typeface="Arial" panose="020B0604020202020204" pitchFamily="34" charset="0"/>
                <a:sym typeface="+mn-ea"/>
              </a:rPr>
              <a:t>replacing the photon by an electron</a:t>
            </a:r>
            <a:r>
              <a:rPr lang="en-US" altLang="zh-CN">
                <a:solidFill>
                  <a:schemeClr val="tx1"/>
                </a:solidFill>
                <a:latin typeface="Arial" panose="020B0604020202020204" pitchFamily="34" charset="0"/>
                <a:cs typeface="Arial" panose="020B0604020202020204" pitchFamily="34" charset="0"/>
                <a:sym typeface="+mn-ea"/>
              </a:rPr>
              <a:t> in the analysis region.</a:t>
            </a:r>
            <a:endParaRPr lang="en-US" altLang="zh-CN">
              <a:solidFill>
                <a:schemeClr val="tx1"/>
              </a:solidFill>
              <a:latin typeface="Arial" panose="020B0604020202020204" pitchFamily="34" charset="0"/>
              <a:cs typeface="Arial" panose="020B0604020202020204" pitchFamily="34" charset="0"/>
              <a:sym typeface="+mn-ea"/>
            </a:endParaRPr>
          </a:p>
          <a:p>
            <a:pPr marL="685800" lvl="1" indent="-228600">
              <a:lnSpc>
                <a:spcPct val="150000"/>
              </a:lnSpc>
              <a:buFont typeface="Arial" panose="020B0604020202020204" pitchFamily="34" charset="0"/>
              <a:buChar char="●"/>
            </a:pPr>
            <a:r>
              <a:rPr lang="en-US" altLang="zh-CN">
                <a:solidFill>
                  <a:schemeClr val="tx1"/>
                </a:solidFill>
                <a:latin typeface="Arial" panose="020B0604020202020204" pitchFamily="34" charset="0"/>
                <a:cs typeface="Arial" panose="020B0604020202020204" pitchFamily="34" charset="0"/>
                <a:sym typeface="+mn-ea"/>
              </a:rPr>
              <a:t>The scaling is performed by </a:t>
            </a:r>
            <a:r>
              <a:rPr lang="en-US" altLang="zh-CN">
                <a:solidFill>
                  <a:srgbClr val="00B0F0"/>
                </a:solidFill>
                <a:latin typeface="Arial" panose="020B0604020202020204" pitchFamily="34" charset="0"/>
                <a:cs typeface="Arial" panose="020B0604020202020204" pitchFamily="34" charset="0"/>
                <a:sym typeface="+mn-ea"/>
              </a:rPr>
              <a:t>the probability for such a misreconstruction</a:t>
            </a:r>
            <a:r>
              <a:rPr lang="en-US" altLang="zh-CN">
                <a:solidFill>
                  <a:schemeClr val="tx1"/>
                </a:solidFill>
                <a:latin typeface="Arial" panose="020B0604020202020204" pitchFamily="34" charset="0"/>
                <a:cs typeface="Arial" panose="020B0604020202020204" pitchFamily="34" charset="0"/>
                <a:sym typeface="+mn-ea"/>
              </a:rPr>
              <a:t>.</a:t>
            </a:r>
            <a:endParaRPr lang="en-US" altLang="zh-CN">
              <a:solidFill>
                <a:schemeClr val="tx1"/>
              </a:solidFill>
              <a:latin typeface="Arial" panose="020B0604020202020204" pitchFamily="34" charset="0"/>
              <a:cs typeface="Arial" panose="020B0604020202020204" pitchFamily="34" charset="0"/>
              <a:sym typeface="+mn-ea"/>
            </a:endParaRPr>
          </a:p>
          <a:p>
            <a:pPr marL="685800" lvl="1" indent="-228600">
              <a:lnSpc>
                <a:spcPct val="150000"/>
              </a:lnSpc>
              <a:buFont typeface="Arial" panose="020B0604020202020204" pitchFamily="34" charset="0"/>
              <a:buChar char="●"/>
            </a:pPr>
            <a:r>
              <a:rPr lang="en-US" altLang="zh-CN">
                <a:solidFill>
                  <a:schemeClr val="tx1"/>
                </a:solidFill>
                <a:latin typeface="Arial" panose="020B0604020202020204" pitchFamily="34" charset="0"/>
                <a:cs typeface="Arial" panose="020B0604020202020204" pitchFamily="34" charset="0"/>
                <a:sym typeface="+mn-ea"/>
              </a:rPr>
              <a:t>The probability is </a:t>
            </a:r>
            <a:r>
              <a:rPr lang="en-US" altLang="zh-CN">
                <a:solidFill>
                  <a:srgbClr val="00B0F0"/>
                </a:solidFill>
                <a:latin typeface="Arial" panose="020B0604020202020204" pitchFamily="34" charset="0"/>
                <a:cs typeface="Arial" panose="020B0604020202020204" pitchFamily="34" charset="0"/>
                <a:sym typeface="+mn-ea"/>
              </a:rPr>
              <a:t>derived from a data sample of Z → ee events</a:t>
            </a:r>
            <a:r>
              <a:rPr lang="en-US" altLang="zh-CN">
                <a:solidFill>
                  <a:schemeClr val="tx1"/>
                </a:solidFill>
                <a:latin typeface="Arial" panose="020B0604020202020204" pitchFamily="34" charset="0"/>
                <a:cs typeface="Arial" panose="020B0604020202020204" pitchFamily="34" charset="0"/>
                <a:sym typeface="+mn-ea"/>
              </a:rPr>
              <a:t>.</a:t>
            </a:r>
            <a:endParaRPr lang="en-US" altLang="zh-CN">
              <a:solidFill>
                <a:schemeClr val="tx1"/>
              </a:solidFill>
              <a:latin typeface="Arial" panose="020B0604020202020204" pitchFamily="34" charset="0"/>
              <a:cs typeface="Arial" panose="020B0604020202020204" pitchFamily="34" charset="0"/>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Analysis strategy: Background-only fit</a:t>
            </a:r>
            <a:endParaRPr lang="zh-CN" altLang="en-US"/>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608330" y="1490345"/>
                <a:ext cx="10968990" cy="5367655"/>
              </a:xfrm>
            </p:spPr>
            <p:txBody>
              <a:bodyPr>
                <a:noAutofit/>
              </a:bodyPr>
              <a:p>
                <a:pPr>
                  <a:lnSpc>
                    <a:spcPct val="120000"/>
                  </a:lnSpc>
                </a:pPr>
                <a:r>
                  <a:rPr lang="en-US" altLang="zh-CN">
                    <a:solidFill>
                      <a:schemeClr val="tx1"/>
                    </a:solidFill>
                  </a:rPr>
                  <a:t>To normalize MC predictions to data, </a:t>
                </a:r>
                <a:r>
                  <a:rPr lang="en-US" altLang="zh-CN">
                    <a:solidFill>
                      <a:srgbClr val="00B0F0"/>
                    </a:solidFill>
                  </a:rPr>
                  <a:t>a background-only maximum likelihood fit</a:t>
                </a:r>
                <a:r>
                  <a:rPr lang="en-US" altLang="zh-CN">
                    <a:solidFill>
                      <a:schemeClr val="tx1"/>
                    </a:solidFill>
                  </a:rPr>
                  <a:t> is simultaneously performed </a:t>
                </a:r>
                <a:r>
                  <a:rPr lang="en-US" altLang="zh-CN">
                    <a:solidFill>
                      <a:srgbClr val="00B0F0"/>
                    </a:solidFill>
                  </a:rPr>
                  <a:t>over all CRs</a:t>
                </a:r>
                <a:r>
                  <a:rPr lang="en-US" altLang="zh-CN">
                    <a:solidFill>
                      <a:schemeClr val="tx1"/>
                    </a:solidFill>
                  </a:rPr>
                  <a:t>.</a:t>
                </a:r>
                <a:endParaRPr lang="en-US" altLang="zh-CN">
                  <a:solidFill>
                    <a:schemeClr val="tx1"/>
                  </a:solidFill>
                </a:endParaRPr>
              </a:p>
              <a:p>
                <a:pPr marL="228600" lvl="0" indent="-228600">
                  <a:lnSpc>
                    <a:spcPct val="120000"/>
                  </a:lnSpc>
                  <a:buFont typeface="Arial" panose="020B0604020202020204" pitchFamily="34" charset="0"/>
                  <a:buChar char="●"/>
                </a:pPr>
                <a:r>
                  <a:rPr lang="en-US" altLang="zh-CN">
                    <a:solidFill>
                      <a:schemeClr val="tx1"/>
                    </a:solidFill>
                  </a:rPr>
                  <a:t>Parameters in the likelihood:</a:t>
                </a:r>
                <a:endParaRPr lang="en-US" altLang="zh-CN">
                  <a:solidFill>
                    <a:schemeClr val="tx1"/>
                  </a:solidFill>
                </a:endParaRPr>
              </a:p>
              <a:p>
                <a:pPr marL="685800" lvl="1" indent="-228600">
                  <a:lnSpc>
                    <a:spcPct val="120000"/>
                  </a:lnSpc>
                  <a:buFont typeface="Arial" panose="020B0604020202020204" pitchFamily="34" charset="0"/>
                  <a:buChar char="●"/>
                </a:pPr>
                <a:r>
                  <a:rPr lang="en-US" altLang="zh-CN">
                    <a:solidFill>
                      <a:schemeClr val="tx1"/>
                    </a:solidFill>
                  </a:rPr>
                  <a:t>Fixed ones: </a:t>
                </a:r>
                <a:r>
                  <a:rPr lang="en-US" altLang="zh-CN">
                    <a:solidFill>
                      <a:srgbClr val="00B0F0"/>
                    </a:solidFill>
                  </a:rPr>
                  <a:t>The MC predictions</a:t>
                </a:r>
                <a:r>
                  <a:rPr lang="en-US" altLang="zh-CN">
                    <a:solidFill>
                      <a:schemeClr val="tx1"/>
                    </a:solidFill>
                  </a:rPr>
                  <a:t> given in input</a:t>
                </a:r>
                <a:endParaRPr lang="en-US" altLang="zh-CN">
                  <a:solidFill>
                    <a:schemeClr val="tx1"/>
                  </a:solidFill>
                </a:endParaRPr>
              </a:p>
              <a:p>
                <a:pPr marL="685800" lvl="1" indent="-228600">
                  <a:lnSpc>
                    <a:spcPct val="120000"/>
                  </a:lnSpc>
                  <a:buFont typeface="Arial" panose="020B0604020202020204" pitchFamily="34" charset="0"/>
                  <a:buChar char="●"/>
                </a:pPr>
                <a:r>
                  <a:rPr lang="en-US" altLang="zh-CN">
                    <a:solidFill>
                      <a:schemeClr val="tx1"/>
                    </a:solidFill>
                  </a:rPr>
                  <a:t>Free ones: </a:t>
                </a:r>
                <a:r>
                  <a:rPr lang="en-US" altLang="zh-CN">
                    <a:solidFill>
                      <a:srgbClr val="00B0F0"/>
                    </a:solidFill>
                  </a:rPr>
                  <a:t>The background yields of real-photon</a:t>
                </a:r>
                <a:r>
                  <a:rPr lang="en-US" altLang="zh-CN">
                    <a:solidFill>
                      <a:schemeClr val="tx1"/>
                    </a:solidFill>
                  </a:rPr>
                  <a:t> </a:t>
                </a:r>
                <a:endParaRPr lang="en-US" altLang="zh-CN">
                  <a:solidFill>
                    <a:schemeClr val="tx1"/>
                  </a:solidFill>
                </a:endParaRPr>
              </a:p>
              <a:p>
                <a:pPr marL="685800" lvl="1" indent="-228600">
                  <a:lnSpc>
                    <a:spcPct val="120000"/>
                  </a:lnSpc>
                  <a:buFont typeface="Arial" panose="020B0604020202020204" pitchFamily="34" charset="0"/>
                  <a:buChar char="●"/>
                </a:pPr>
                <a:r>
                  <a:rPr lang="en-US" altLang="zh-CN">
                    <a:solidFill>
                      <a:schemeClr val="tx1"/>
                    </a:solidFill>
                  </a:rPr>
                  <a:t>Nuisance ones: </a:t>
                </a:r>
                <a:r>
                  <a:rPr lang="en-US" altLang="zh-CN">
                    <a:solidFill>
                      <a:srgbClr val="00B0F0"/>
                    </a:solidFill>
                  </a:rPr>
                  <a:t>Systematic uncertainties</a:t>
                </a:r>
                <a:r>
                  <a:rPr lang="en-US" altLang="zh-CN">
                    <a:solidFill>
                      <a:schemeClr val="tx1"/>
                    </a:solidFill>
                  </a:rPr>
                  <a:t> with a gaussian constraint</a:t>
                </a:r>
                <a:endParaRPr lang="en-US" altLang="zh-CN">
                  <a:solidFill>
                    <a:schemeClr val="tx1"/>
                  </a:solidFill>
                </a:endParaRPr>
              </a:p>
              <a:p>
                <a:pPr marL="228600" lvl="0" indent="-228600">
                  <a:lnSpc>
                    <a:spcPct val="120000"/>
                  </a:lnSpc>
                  <a:buFont typeface="Arial" panose="020B0604020202020204" pitchFamily="34" charset="0"/>
                  <a:buChar char="●"/>
                </a:pPr>
                <a:r>
                  <a:rPr lang="en-US" altLang="zh-CN">
                    <a:solidFill>
                      <a:schemeClr val="tx1"/>
                    </a:solidFill>
                  </a:rPr>
                  <a:t>The final background yield is derived by </a:t>
                </a:r>
                <a:r>
                  <a:rPr lang="en-US" altLang="zh-CN">
                    <a:solidFill>
                      <a:srgbClr val="00B0F0"/>
                    </a:solidFill>
                  </a:rPr>
                  <a:t>extrapolating to the SR the normalization factors</a:t>
                </a:r>
                <a:r>
                  <a:rPr lang="en-US" altLang="zh-CN">
                    <a:solidFill>
                      <a:schemeClr val="tx1"/>
                    </a:solidFill>
                  </a:rPr>
                  <a:t> obtained from the fit in the CRs.</a:t>
                </a:r>
                <a:endParaRPr lang="en-US" altLang="zh-CN">
                  <a:solidFill>
                    <a:schemeClr val="tx1"/>
                  </a:solidFill>
                </a:endParaRPr>
              </a:p>
              <a:p>
                <a:pPr marL="228600" lvl="0" indent="-228600">
                  <a:lnSpc>
                    <a:spcPct val="120000"/>
                  </a:lnSpc>
                  <a:buFont typeface="Arial" panose="020B0604020202020204" pitchFamily="34" charset="0"/>
                  <a:buChar char="●"/>
                </a:pPr>
                <a:r>
                  <a:rPr lang="en-US" altLang="zh-CN">
                    <a:solidFill>
                      <a:schemeClr val="tx1"/>
                    </a:solidFill>
                  </a:rPr>
                  <a:t>Two fit strategies are used:</a:t>
                </a:r>
                <a:endParaRPr lang="en-US" altLang="zh-CN">
                  <a:solidFill>
                    <a:schemeClr val="tx1"/>
                  </a:solidFill>
                </a:endParaRPr>
              </a:p>
              <a:p>
                <a:pPr marL="685800" lvl="1" indent="-228600">
                  <a:lnSpc>
                    <a:spcPct val="120000"/>
                  </a:lnSpc>
                  <a:buFont typeface="Arial" panose="020B0604020202020204" pitchFamily="34" charset="0"/>
                  <a:buChar char="●"/>
                </a:pPr>
                <a:r>
                  <a:rPr lang="en-US" altLang="zh-CN">
                    <a:solidFill>
                      <a:schemeClr val="tx1"/>
                    </a:solidFill>
                  </a:rPr>
                  <a:t>Single-bin fit for each inclusive </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en-US" altLang="zh-CN">
                    <a:solidFill>
                      <a:schemeClr val="tx1"/>
                    </a:solidFill>
                  </a:rPr>
                  <a:t> bin</a:t>
                </a:r>
                <a:endParaRPr lang="en-US" altLang="zh-CN">
                  <a:solidFill>
                    <a:schemeClr val="tx1"/>
                  </a:solidFill>
                </a:endParaRPr>
              </a:p>
              <a:p>
                <a:pPr marL="685800" lvl="1" indent="-228600">
                  <a:lnSpc>
                    <a:spcPct val="120000"/>
                  </a:lnSpc>
                  <a:buFont typeface="Arial" panose="020B0604020202020204" pitchFamily="34" charset="0"/>
                  <a:buChar char="●"/>
                </a:pPr>
                <a:r>
                  <a:rPr lang="en-US" altLang="zh-CN">
                    <a:solidFill>
                      <a:schemeClr val="tx1"/>
                    </a:solidFill>
                  </a:rPr>
                  <a:t>Simplified-shape fit over all the exclusive bins and last inclusive one</a:t>
                </a:r>
                <a:endParaRPr lang="en-US" altLang="zh-CN">
                  <a:solidFill>
                    <a:schemeClr val="tx1"/>
                  </a:solidFill>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608330" y="1490345"/>
                <a:ext cx="10968990" cy="5367655"/>
              </a:xfrm>
              <a:blipFill rotWithShape="1">
                <a:blip r:embed="rId1"/>
                <a:stretch>
                  <a:fillRect/>
                </a:stretch>
              </a:blipFill>
            </p:spPr>
            <p:txBody>
              <a:bodyPr/>
              <a:lstStyle/>
              <a:p>
                <a:r>
                  <a:rPr lang="zh-CN" altLang="en-US">
                    <a:noFill/>
                  </a:rPr>
                  <a:t> </a:t>
                </a:r>
              </a:p>
            </p:txBody>
          </p:sp>
        </mc:Fallback>
      </mc:AlternateContent>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Results</a:t>
            </a:r>
            <a:endParaRPr lang="en-US" altLang="zh-CN"/>
          </a:p>
        </p:txBody>
      </p:sp>
      <p:sp>
        <p:nvSpPr>
          <p:cNvPr id="3" name="内容占位符 2"/>
          <p:cNvSpPr>
            <a:spLocks noGrp="1"/>
          </p:cNvSpPr>
          <p:nvPr>
            <p:ph idx="1"/>
          </p:nvPr>
        </p:nvSpPr>
        <p:spPr/>
        <p:txBody>
          <a:bodyPr>
            <a:normAutofit lnSpcReduction="10000"/>
          </a:bodyPr>
          <a:p>
            <a:pPr>
              <a:lnSpc>
                <a:spcPct val="150000"/>
              </a:lnSpc>
            </a:pPr>
            <a:r>
              <a:rPr lang="en-US" altLang="zh-CN">
                <a:solidFill>
                  <a:schemeClr val="tx1"/>
                </a:solidFill>
              </a:rPr>
              <a:t>Systematic uncertainties include both </a:t>
            </a:r>
            <a:r>
              <a:rPr lang="en-US" altLang="zh-CN">
                <a:solidFill>
                  <a:srgbClr val="00B0F0"/>
                </a:solidFill>
              </a:rPr>
              <a:t>experimental and theoretical</a:t>
            </a:r>
            <a:r>
              <a:rPr lang="en-US" altLang="zh-CN">
                <a:solidFill>
                  <a:schemeClr val="tx1"/>
                </a:solidFill>
              </a:rPr>
              <a:t> contributions:</a:t>
            </a:r>
            <a:endParaRPr lang="en-US" altLang="zh-CN">
              <a:solidFill>
                <a:schemeClr val="tx1"/>
              </a:solidFill>
            </a:endParaRPr>
          </a:p>
          <a:p>
            <a:pPr lvl="1">
              <a:lnSpc>
                <a:spcPct val="150000"/>
              </a:lnSpc>
            </a:pPr>
            <a:r>
              <a:rPr lang="en-US" altLang="zh-CN">
                <a:solidFill>
                  <a:schemeClr val="tx1"/>
                </a:solidFill>
              </a:rPr>
              <a:t>Experimental ones are related to:</a:t>
            </a:r>
            <a:endParaRPr lang="en-US" altLang="zh-CN">
              <a:solidFill>
                <a:schemeClr val="tx1"/>
              </a:solidFill>
            </a:endParaRPr>
          </a:p>
          <a:p>
            <a:pPr lvl="2">
              <a:lnSpc>
                <a:spcPct val="150000"/>
              </a:lnSpc>
            </a:pPr>
            <a:r>
              <a:rPr lang="en-US" altLang="zh-CN">
                <a:solidFill>
                  <a:schemeClr val="tx1"/>
                </a:solidFill>
              </a:rPr>
              <a:t>Energy and momentum scales and resolution</a:t>
            </a:r>
            <a:endParaRPr lang="en-US" altLang="zh-CN">
              <a:solidFill>
                <a:schemeClr val="tx1"/>
              </a:solidFill>
            </a:endParaRPr>
          </a:p>
          <a:p>
            <a:pPr lvl="2">
              <a:lnSpc>
                <a:spcPct val="150000"/>
              </a:lnSpc>
            </a:pPr>
            <a:r>
              <a:rPr lang="en-US" altLang="zh-CN">
                <a:solidFill>
                  <a:schemeClr val="tx1"/>
                </a:solidFill>
              </a:rPr>
              <a:t>Identification, reconstruction and isolation efficiencies</a:t>
            </a:r>
            <a:endParaRPr lang="en-US" altLang="zh-CN">
              <a:solidFill>
                <a:schemeClr val="tx1"/>
              </a:solidFill>
            </a:endParaRPr>
          </a:p>
          <a:p>
            <a:pPr lvl="2">
              <a:lnSpc>
                <a:spcPct val="150000"/>
              </a:lnSpc>
            </a:pPr>
            <a:r>
              <a:rPr lang="en-US" altLang="zh-CN">
                <a:solidFill>
                  <a:schemeClr val="tx1"/>
                </a:solidFill>
              </a:rPr>
              <a:t>Soft-term scale and resolution</a:t>
            </a:r>
            <a:endParaRPr lang="en-US" altLang="zh-CN">
              <a:solidFill>
                <a:schemeClr val="tx1"/>
              </a:solidFill>
            </a:endParaRPr>
          </a:p>
          <a:p>
            <a:pPr lvl="2">
              <a:lnSpc>
                <a:spcPct val="150000"/>
              </a:lnSpc>
            </a:pPr>
            <a:r>
              <a:rPr lang="en-US" altLang="zh-CN">
                <a:solidFill>
                  <a:schemeClr val="tx1"/>
                </a:solidFill>
              </a:rPr>
              <a:t>Intergrated luminosity measurement and pile-up reweighting</a:t>
            </a:r>
            <a:endParaRPr lang="en-US" altLang="zh-CN">
              <a:solidFill>
                <a:schemeClr val="tx1"/>
              </a:solidFill>
            </a:endParaRPr>
          </a:p>
          <a:p>
            <a:pPr lvl="2">
              <a:lnSpc>
                <a:spcPct val="150000"/>
              </a:lnSpc>
            </a:pPr>
            <a:r>
              <a:rPr lang="en-US" altLang="zh-CN">
                <a:solidFill>
                  <a:schemeClr val="tx1"/>
                </a:solidFill>
                <a:latin typeface="Arial" panose="020B0604020202020204" pitchFamily="34" charset="0"/>
                <a:cs typeface="Arial" panose="020B0604020202020204" pitchFamily="34" charset="0"/>
                <a:sym typeface="+mn-ea"/>
              </a:rPr>
              <a:t>Jet/e </a:t>
            </a:r>
            <a:r>
              <a:rPr lang="en-US" altLang="zh-CN">
                <a:solidFill>
                  <a:schemeClr val="tx1"/>
                </a:solidFill>
                <a:latin typeface="Cambria Math" panose="02040503050406030204" charset="0"/>
                <a:cs typeface="Cambria Math" panose="02040503050406030204" charset="0"/>
                <a:sym typeface="+mn-ea"/>
              </a:rPr>
              <a:t>→ γ </a:t>
            </a:r>
            <a:r>
              <a:rPr lang="en-US" altLang="zh-CN">
                <a:solidFill>
                  <a:schemeClr val="tx1"/>
                </a:solidFill>
                <a:latin typeface="Arial" panose="020B0604020202020204" pitchFamily="34" charset="0"/>
                <a:cs typeface="Arial" panose="020B0604020202020204" pitchFamily="34" charset="0"/>
                <a:sym typeface="+mn-ea"/>
              </a:rPr>
              <a:t>background estimates</a:t>
            </a:r>
            <a:endParaRPr lang="en-US" altLang="zh-CN">
              <a:solidFill>
                <a:schemeClr val="tx1"/>
              </a:solidFill>
              <a:latin typeface="Arial" panose="020B0604020202020204" pitchFamily="34" charset="0"/>
              <a:cs typeface="Arial" panose="020B0604020202020204" pitchFamily="34" charset="0"/>
              <a:sym typeface="+mn-ea"/>
            </a:endParaRPr>
          </a:p>
          <a:p>
            <a:pPr marL="685800" lvl="1" indent="-228600">
              <a:lnSpc>
                <a:spcPct val="150000"/>
              </a:lnSpc>
              <a:buFont typeface="Arial" panose="020B0604020202020204" pitchFamily="34" charset="0"/>
              <a:buChar char="●"/>
            </a:pPr>
            <a:r>
              <a:rPr lang="en-US" altLang="zh-CN">
                <a:solidFill>
                  <a:schemeClr val="tx1"/>
                </a:solidFill>
              </a:rPr>
              <a:t>Theoretical ones from MC simulations are related to:</a:t>
            </a:r>
            <a:endParaRPr lang="en-US" altLang="zh-CN">
              <a:solidFill>
                <a:schemeClr val="tx1"/>
              </a:solidFill>
            </a:endParaRPr>
          </a:p>
          <a:p>
            <a:pPr marL="1143000" lvl="2" indent="-228600">
              <a:lnSpc>
                <a:spcPct val="150000"/>
              </a:lnSpc>
              <a:buFont typeface="Arial" panose="020B0604020202020204" pitchFamily="34" charset="0"/>
              <a:buChar char="●"/>
            </a:pPr>
            <a:r>
              <a:rPr lang="en-US" altLang="zh-CN">
                <a:solidFill>
                  <a:schemeClr val="tx1"/>
                </a:solidFill>
              </a:rPr>
              <a:t>QCD factorisation and renormali</a:t>
            </a:r>
            <a:r>
              <a:rPr lang="en-US" altLang="zh-CN">
                <a:solidFill>
                  <a:schemeClr val="tx1"/>
                </a:solidFill>
              </a:rPr>
              <a:t>zation scales</a:t>
            </a:r>
            <a:endParaRPr lang="en-US" altLang="zh-CN">
              <a:solidFill>
                <a:schemeClr val="tx1"/>
              </a:solidFill>
            </a:endParaRPr>
          </a:p>
          <a:p>
            <a:pPr marL="1143000" lvl="2" indent="-228600">
              <a:lnSpc>
                <a:spcPct val="150000"/>
              </a:lnSpc>
              <a:buFont typeface="Arial" panose="020B0604020202020204" pitchFamily="34" charset="0"/>
              <a:buChar char="●"/>
            </a:pPr>
            <a:r>
              <a:rPr lang="en-US" altLang="zh-CN">
                <a:solidFill>
                  <a:schemeClr val="tx1"/>
                </a:solidFill>
              </a:rPr>
              <a:t>Strong coupling constants value</a:t>
            </a:r>
            <a:endParaRPr lang="en-US" altLang="zh-CN">
              <a:solidFill>
                <a:schemeClr val="tx1"/>
              </a:solidFill>
            </a:endParaRPr>
          </a:p>
          <a:p>
            <a:pPr marL="1143000" lvl="2" indent="-228600">
              <a:lnSpc>
                <a:spcPct val="150000"/>
              </a:lnSpc>
              <a:buFont typeface="Arial" panose="020B0604020202020204" pitchFamily="34" charset="0"/>
              <a:buChar char="●"/>
            </a:pPr>
            <a:r>
              <a:rPr lang="en-US" altLang="zh-CN">
                <a:solidFill>
                  <a:schemeClr val="tx1"/>
                </a:solidFill>
              </a:rPr>
              <a:t>Choice of parton distribution functions</a:t>
            </a:r>
            <a:endParaRPr lang="en-US" altLang="zh-CN">
              <a:solidFill>
                <a:schemeClr val="tx1"/>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Results</a:t>
            </a:r>
            <a:endParaRPr lang="zh-CN" altLang="en-US"/>
          </a:p>
        </p:txBody>
      </p:sp>
      <p:sp>
        <p:nvSpPr>
          <p:cNvPr id="3" name="内容占位符 2"/>
          <p:cNvSpPr>
            <a:spLocks noGrp="1"/>
          </p:cNvSpPr>
          <p:nvPr>
            <p:ph idx="1"/>
          </p:nvPr>
        </p:nvSpPr>
        <p:spPr>
          <a:xfrm>
            <a:off x="608330" y="1490345"/>
            <a:ext cx="5176520" cy="4396105"/>
          </a:xfrm>
        </p:spPr>
        <p:txBody>
          <a:bodyPr/>
          <a:p>
            <a:pPr>
              <a:lnSpc>
                <a:spcPct val="150000"/>
              </a:lnSpc>
            </a:pPr>
            <a:r>
              <a:rPr lang="en-US" altLang="zh-CN" sz="2000">
                <a:solidFill>
                  <a:schemeClr val="tx1"/>
                </a:solidFill>
              </a:rPr>
              <a:t>After the background-only fit, the background in the first inclusive SR is composed by:</a:t>
            </a:r>
            <a:endParaRPr lang="en-US" altLang="zh-CN" sz="2000">
              <a:solidFill>
                <a:schemeClr val="tx1"/>
              </a:solidFill>
            </a:endParaRPr>
          </a:p>
          <a:p>
            <a:pPr lvl="1">
              <a:lnSpc>
                <a:spcPct val="150000"/>
              </a:lnSpc>
            </a:pPr>
            <a:r>
              <a:rPr lang="en-US" altLang="zh-CN" sz="1800">
                <a:solidFill>
                  <a:srgbClr val="00B0F0"/>
                </a:solidFill>
              </a:rPr>
              <a:t>63%</a:t>
            </a:r>
            <a:r>
              <a:rPr lang="en-US" altLang="zh-CN" sz="1800">
                <a:solidFill>
                  <a:schemeClr val="tx1"/>
                </a:solidFill>
              </a:rPr>
              <a:t> of </a:t>
            </a:r>
            <a:r>
              <a:rPr lang="en-US" altLang="zh-CN" sz="1800">
                <a:solidFill>
                  <a:schemeClr val="tx1"/>
                </a:solidFill>
                <a:latin typeface="Cambria Math" panose="02040503050406030204" charset="0"/>
                <a:cs typeface="Cambria Math" panose="02040503050406030204" charset="0"/>
                <a:sym typeface="+mn-ea"/>
              </a:rPr>
              <a:t>γ + Z(→ νν)</a:t>
            </a:r>
            <a:endParaRPr lang="en-US" altLang="zh-CN" sz="1800">
              <a:solidFill>
                <a:schemeClr val="tx1"/>
              </a:solidFill>
              <a:latin typeface="Cambria Math" panose="02040503050406030204" charset="0"/>
              <a:cs typeface="Cambria Math" panose="02040503050406030204" charset="0"/>
              <a:sym typeface="+mn-ea"/>
            </a:endParaRPr>
          </a:p>
          <a:p>
            <a:pPr lvl="1">
              <a:lnSpc>
                <a:spcPct val="150000"/>
              </a:lnSpc>
            </a:pPr>
            <a:r>
              <a:rPr lang="en-US" altLang="zh-CN" sz="1800">
                <a:solidFill>
                  <a:srgbClr val="00B0F0"/>
                </a:solidFill>
              </a:rPr>
              <a:t>21%</a:t>
            </a:r>
            <a:r>
              <a:rPr lang="en-US" altLang="zh-CN" sz="1800">
                <a:solidFill>
                  <a:schemeClr val="tx1"/>
                </a:solidFill>
              </a:rPr>
              <a:t> of </a:t>
            </a:r>
            <a:r>
              <a:rPr lang="en-US" altLang="zh-CN" sz="1800">
                <a:solidFill>
                  <a:schemeClr val="tx1"/>
                </a:solidFill>
                <a:latin typeface="Arial" panose="020B0604020202020204" pitchFamily="34" charset="0"/>
                <a:cs typeface="Arial" panose="020B0604020202020204" pitchFamily="34" charset="0"/>
                <a:sym typeface="+mn-ea"/>
              </a:rPr>
              <a:t>jet/e </a:t>
            </a:r>
            <a:r>
              <a:rPr lang="en-US" altLang="zh-CN" sz="1800">
                <a:solidFill>
                  <a:schemeClr val="tx1"/>
                </a:solidFill>
                <a:latin typeface="Cambria Math" panose="02040503050406030204" charset="0"/>
                <a:cs typeface="Cambria Math" panose="02040503050406030204" charset="0"/>
                <a:sym typeface="+mn-ea"/>
              </a:rPr>
              <a:t>→ γ</a:t>
            </a:r>
            <a:endParaRPr lang="en-US" altLang="zh-CN" sz="1800">
              <a:solidFill>
                <a:schemeClr val="tx1"/>
              </a:solidFill>
              <a:latin typeface="Cambria Math" panose="02040503050406030204" charset="0"/>
              <a:cs typeface="Cambria Math" panose="02040503050406030204" charset="0"/>
              <a:sym typeface="+mn-ea"/>
            </a:endParaRPr>
          </a:p>
          <a:p>
            <a:pPr lvl="1">
              <a:lnSpc>
                <a:spcPct val="150000"/>
              </a:lnSpc>
            </a:pPr>
            <a:r>
              <a:rPr lang="en-US" altLang="zh-CN" sz="1800">
                <a:solidFill>
                  <a:srgbClr val="00B0F0"/>
                </a:solidFill>
              </a:rPr>
              <a:t>13%</a:t>
            </a:r>
            <a:r>
              <a:rPr lang="en-US" altLang="zh-CN" sz="1800">
                <a:solidFill>
                  <a:schemeClr val="tx1"/>
                </a:solidFill>
              </a:rPr>
              <a:t> of </a:t>
            </a:r>
            <a:r>
              <a:rPr lang="en-US" altLang="zh-CN" sz="1800">
                <a:solidFill>
                  <a:schemeClr val="tx1"/>
                </a:solidFill>
                <a:latin typeface="Cambria Math" panose="02040503050406030204" charset="0"/>
                <a:cs typeface="Cambria Math" panose="02040503050406030204" charset="0"/>
                <a:sym typeface="+mn-ea"/>
              </a:rPr>
              <a:t>γ + W(→ lν)</a:t>
            </a:r>
            <a:endParaRPr lang="en-US" altLang="zh-CN" sz="1800">
              <a:solidFill>
                <a:schemeClr val="tx1"/>
              </a:solidFill>
              <a:latin typeface="Cambria Math" panose="02040503050406030204" charset="0"/>
              <a:cs typeface="Cambria Math" panose="02040503050406030204" charset="0"/>
              <a:sym typeface="+mn-ea"/>
            </a:endParaRPr>
          </a:p>
          <a:p>
            <a:pPr lvl="1">
              <a:lnSpc>
                <a:spcPct val="150000"/>
              </a:lnSpc>
            </a:pPr>
            <a:r>
              <a:rPr lang="en-US" altLang="zh-CN" sz="1800">
                <a:solidFill>
                  <a:srgbClr val="00B0F0"/>
                </a:solidFill>
              </a:rPr>
              <a:t>2%</a:t>
            </a:r>
            <a:r>
              <a:rPr lang="en-US" altLang="zh-CN" sz="1800">
                <a:solidFill>
                  <a:schemeClr val="tx1"/>
                </a:solidFill>
              </a:rPr>
              <a:t> of </a:t>
            </a:r>
            <a:r>
              <a:rPr lang="en-US" altLang="zh-CN" sz="1800">
                <a:solidFill>
                  <a:schemeClr val="tx1"/>
                </a:solidFill>
                <a:latin typeface="Cambria Math" panose="02040503050406030204" charset="0"/>
                <a:cs typeface="Cambria Math" panose="02040503050406030204" charset="0"/>
                <a:sym typeface="+mn-ea"/>
              </a:rPr>
              <a:t>γ + jets</a:t>
            </a:r>
            <a:endParaRPr lang="en-US" altLang="zh-CN" sz="1800">
              <a:solidFill>
                <a:schemeClr val="tx1"/>
              </a:solidFill>
              <a:latin typeface="Cambria Math" panose="02040503050406030204" charset="0"/>
              <a:cs typeface="Cambria Math" panose="02040503050406030204" charset="0"/>
              <a:sym typeface="+mn-ea"/>
            </a:endParaRPr>
          </a:p>
          <a:p>
            <a:pPr lvl="1">
              <a:lnSpc>
                <a:spcPct val="150000"/>
              </a:lnSpc>
            </a:pPr>
            <a:r>
              <a:rPr lang="en-US" altLang="zh-CN" sz="1800">
                <a:solidFill>
                  <a:srgbClr val="00B0F0"/>
                </a:solidFill>
              </a:rPr>
              <a:t>&lt;1%</a:t>
            </a:r>
            <a:r>
              <a:rPr lang="en-US" altLang="zh-CN" sz="1800">
                <a:solidFill>
                  <a:schemeClr val="tx1"/>
                </a:solidFill>
              </a:rPr>
              <a:t> of </a:t>
            </a:r>
            <a:r>
              <a:rPr lang="en-US" altLang="zh-CN" sz="1800">
                <a:solidFill>
                  <a:schemeClr val="tx1"/>
                </a:solidFill>
                <a:latin typeface="Cambria Math" panose="02040503050406030204" charset="0"/>
                <a:cs typeface="Cambria Math" panose="02040503050406030204" charset="0"/>
                <a:sym typeface="+mn-ea"/>
              </a:rPr>
              <a:t>γ + Z(→ ll)</a:t>
            </a:r>
            <a:endParaRPr lang="en-US" altLang="zh-CN" sz="1800">
              <a:solidFill>
                <a:schemeClr val="tx1"/>
              </a:solidFill>
              <a:latin typeface="Cambria Math" panose="02040503050406030204" charset="0"/>
              <a:cs typeface="Cambria Math" panose="02040503050406030204" charset="0"/>
              <a:sym typeface="+mn-ea"/>
            </a:endParaRPr>
          </a:p>
        </p:txBody>
      </p:sp>
      <p:pic>
        <p:nvPicPr>
          <p:cNvPr id="4" name="图片 3" descr="~CSKKG62Z}~S(1[IDQF(5F7"/>
          <p:cNvPicPr>
            <a:picLocks noChangeAspect="1"/>
          </p:cNvPicPr>
          <p:nvPr>
            <p:custDataLst>
              <p:tags r:id="rId1"/>
            </p:custDataLst>
          </p:nvPr>
        </p:nvPicPr>
        <p:blipFill>
          <a:blip r:embed="rId2"/>
          <a:stretch>
            <a:fillRect/>
          </a:stretch>
        </p:blipFill>
        <p:spPr>
          <a:xfrm>
            <a:off x="6261100" y="1062355"/>
            <a:ext cx="4326255" cy="3975735"/>
          </a:xfrm>
          <a:prstGeom prst="rect">
            <a:avLst/>
          </a:prstGeom>
        </p:spPr>
      </p:pic>
      <mc:AlternateContent xmlns:mc="http://schemas.openxmlformats.org/markup-compatibility/2006">
        <mc:Choice xmlns:a14="http://schemas.microsoft.com/office/drawing/2010/main" Requires="a14">
          <p:sp>
            <p:nvSpPr>
              <p:cNvPr id="5" name="文本框 4"/>
              <p:cNvSpPr txBox="1"/>
              <p:nvPr/>
            </p:nvSpPr>
            <p:spPr>
              <a:xfrm>
                <a:off x="6020435" y="5084445"/>
                <a:ext cx="4807585" cy="608330"/>
              </a:xfrm>
              <a:prstGeom prst="rect">
                <a:avLst/>
              </a:prstGeom>
              <a:noFill/>
            </p:spPr>
            <p:txBody>
              <a:bodyPr wrap="square" rtlCol="0">
                <a:spAutoFit/>
              </a:bodyPr>
              <a:p>
                <a:pPr algn="ctr"/>
                <a:r>
                  <a:rPr lang="en-US" altLang="zh-CN" sz="1600"/>
                  <a:t>Figure 2: </a:t>
                </a:r>
                <a14:m>
                  <m:oMath xmlns:m="http://schemas.openxmlformats.org/officeDocument/2006/math">
                    <m:sSubSup>
                      <m:sSubSupPr>
                        <m:ctrlPr>
                          <a:rPr lang="en-US" altLang="zh-CN" sz="1600" i="1">
                            <a:solidFill>
                              <a:schemeClr val="tx1"/>
                            </a:solidFill>
                            <a:latin typeface="Cambria Math" panose="02040503050406030204" charset="0"/>
                            <a:cs typeface="Cambria Math" panose="02040503050406030204" charset="0"/>
                          </a:rPr>
                        </m:ctrlPr>
                      </m:sSubSupPr>
                      <m:e>
                        <m:r>
                          <a:rPr lang="en-US" altLang="zh-CN" sz="1600" i="1">
                            <a:solidFill>
                              <a:schemeClr val="tx1"/>
                            </a:solidFill>
                            <a:latin typeface="Cambria Math" panose="02040503050406030204" charset="0"/>
                            <a:cs typeface="Cambria Math" panose="02040503050406030204" charset="0"/>
                          </a:rPr>
                          <m:t>𝐸</m:t>
                        </m:r>
                      </m:e>
                      <m:sub>
                        <m:r>
                          <a:rPr lang="en-US" altLang="zh-CN" sz="1600" i="1">
                            <a:solidFill>
                              <a:schemeClr val="tx1"/>
                            </a:solidFill>
                            <a:latin typeface="Cambria Math" panose="02040503050406030204" charset="0"/>
                            <a:cs typeface="Cambria Math" panose="02040503050406030204" charset="0"/>
                          </a:rPr>
                          <m:t>𝑇</m:t>
                        </m:r>
                      </m:sub>
                      <m:sup>
                        <m:r>
                          <a:rPr lang="en-US" altLang="zh-CN" sz="1600" i="1">
                            <a:solidFill>
                              <a:schemeClr val="tx1"/>
                            </a:solidFill>
                            <a:latin typeface="Cambria Math" panose="02040503050406030204" charset="0"/>
                            <a:cs typeface="Cambria Math" panose="02040503050406030204" charset="0"/>
                          </a:rPr>
                          <m:t>𝑚𝑖𝑠𝑠</m:t>
                        </m:r>
                      </m:sup>
                    </m:sSubSup>
                  </m:oMath>
                </a14:m>
                <a:r>
                  <a:rPr lang="en-US" altLang="zh-CN" sz="1600"/>
                  <a:t> </a:t>
                </a:r>
                <a:r>
                  <a:rPr lang="en-US" altLang="zh-CN" sz="1600"/>
                  <a:t>distribution for data and SM expectations after simplified-shape fit.</a:t>
                </a:r>
                <a:endParaRPr lang="en-US" altLang="zh-CN" sz="1600"/>
              </a:p>
            </p:txBody>
          </p:sp>
        </mc:Choice>
        <mc:Fallback>
          <p:sp>
            <p:nvSpPr>
              <p:cNvPr id="5" name="文本框 4"/>
              <p:cNvSpPr txBox="1">
                <a:spLocks noRot="1" noChangeAspect="1" noMove="1" noResize="1" noEditPoints="1" noAdjustHandles="1" noChangeArrowheads="1" noChangeShapeType="1" noTextEdit="1"/>
              </p:cNvSpPr>
              <p:nvPr/>
            </p:nvSpPr>
            <p:spPr>
              <a:xfrm>
                <a:off x="6020435" y="5084445"/>
                <a:ext cx="4807585" cy="60833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Results</a:t>
            </a:r>
            <a:endParaRPr lang="zh-CN" altLang="en-US"/>
          </a:p>
        </p:txBody>
      </p:sp>
      <p:sp>
        <p:nvSpPr>
          <p:cNvPr id="3" name="内容占位符 2"/>
          <p:cNvSpPr>
            <a:spLocks noGrp="1"/>
          </p:cNvSpPr>
          <p:nvPr>
            <p:ph idx="1"/>
          </p:nvPr>
        </p:nvSpPr>
        <p:spPr/>
        <p:txBody>
          <a:bodyPr/>
          <a:p>
            <a:pPr>
              <a:lnSpc>
                <a:spcPct val="150000"/>
              </a:lnSpc>
            </a:pPr>
            <a:r>
              <a:rPr lang="en-US" altLang="zh-CN">
                <a:solidFill>
                  <a:schemeClr val="tx1"/>
                </a:solidFill>
              </a:rPr>
              <a:t>There is </a:t>
            </a:r>
            <a:r>
              <a:rPr lang="en-US" altLang="zh-CN">
                <a:solidFill>
                  <a:srgbClr val="00B0F0"/>
                </a:solidFill>
              </a:rPr>
              <a:t>a good agreement</a:t>
            </a:r>
            <a:r>
              <a:rPr lang="en-US" altLang="zh-CN">
                <a:solidFill>
                  <a:schemeClr val="tx1"/>
                </a:solidFill>
              </a:rPr>
              <a:t> in all regions between data and background expectations.</a:t>
            </a:r>
            <a:endParaRPr lang="en-US" altLang="zh-CN">
              <a:solidFill>
                <a:schemeClr val="tx1"/>
              </a:solidFill>
            </a:endParaRPr>
          </a:p>
          <a:p>
            <a:pPr>
              <a:lnSpc>
                <a:spcPct val="150000"/>
              </a:lnSpc>
            </a:pPr>
            <a:r>
              <a:rPr lang="en-US" altLang="zh-CN">
                <a:solidFill>
                  <a:srgbClr val="00B0F0"/>
                </a:solidFill>
              </a:rPr>
              <a:t>No significant </a:t>
            </a:r>
            <a:r>
              <a:rPr lang="en-US" altLang="zh-CN">
                <a:solidFill>
                  <a:srgbClr val="00B0F0"/>
                </a:solidFill>
                <a:latin typeface="+mj-lt"/>
                <a:cs typeface="+mj-lt"/>
                <a:sym typeface="+mn-ea"/>
              </a:rPr>
              <a:t>Beyond Standard Model</a:t>
            </a:r>
            <a:r>
              <a:rPr lang="en-US" altLang="zh-CN">
                <a:solidFill>
                  <a:schemeClr val="tx1"/>
                </a:solidFill>
                <a:latin typeface="+mj-lt"/>
                <a:cs typeface="+mj-lt"/>
                <a:sym typeface="+mn-ea"/>
              </a:rPr>
              <a:t> (BSM) events are observed.</a:t>
            </a:r>
            <a:endParaRPr lang="en-US" altLang="zh-CN">
              <a:solidFill>
                <a:schemeClr val="tx1"/>
              </a:solidFill>
              <a:latin typeface="+mj-lt"/>
              <a:cs typeface="+mj-lt"/>
              <a:sym typeface="+mn-ea"/>
            </a:endParaRPr>
          </a:p>
        </p:txBody>
      </p:sp>
      <p:pic>
        <p:nvPicPr>
          <p:cNvPr id="4" name="图片 3" descr="[[~Y_3EDK%HOW]`LKBR{{Q6"/>
          <p:cNvPicPr>
            <a:picLocks noChangeAspect="1"/>
          </p:cNvPicPr>
          <p:nvPr>
            <p:custDataLst>
              <p:tags r:id="rId1"/>
            </p:custDataLst>
          </p:nvPr>
        </p:nvPicPr>
        <p:blipFill>
          <a:blip r:embed="rId2"/>
          <a:stretch>
            <a:fillRect/>
          </a:stretch>
        </p:blipFill>
        <p:spPr>
          <a:xfrm>
            <a:off x="1811655" y="2605405"/>
            <a:ext cx="8561705" cy="3362960"/>
          </a:xfrm>
          <a:prstGeom prst="rect">
            <a:avLst/>
          </a:prstGeom>
        </p:spPr>
      </p:pic>
      <p:sp>
        <p:nvSpPr>
          <p:cNvPr id="5" name="文本框 4"/>
          <p:cNvSpPr txBox="1"/>
          <p:nvPr/>
        </p:nvSpPr>
        <p:spPr>
          <a:xfrm>
            <a:off x="1397000" y="6116320"/>
            <a:ext cx="9398000" cy="583565"/>
          </a:xfrm>
          <a:prstGeom prst="rect">
            <a:avLst/>
          </a:prstGeom>
          <a:noFill/>
        </p:spPr>
        <p:txBody>
          <a:bodyPr wrap="square" rtlCol="0">
            <a:spAutoFit/>
          </a:bodyPr>
          <a:p>
            <a:pPr algn="ctr"/>
            <a:r>
              <a:rPr lang="en-US" altLang="zh-CN" sz="1600"/>
              <a:t>Figure 3: Data event yields and SM predictions from the background-only single-bin fit (a) and simplified-shape fit (b).</a:t>
            </a:r>
            <a:endParaRPr lang="en-US" altLang="zh-CN" sz="1600"/>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Results</a:t>
            </a:r>
            <a:endParaRPr lang="en-US" altLang="zh-CN"/>
          </a:p>
        </p:txBody>
      </p:sp>
      <p:sp>
        <p:nvSpPr>
          <p:cNvPr id="3" name="内容占位符 2"/>
          <p:cNvSpPr>
            <a:spLocks noGrp="1"/>
          </p:cNvSpPr>
          <p:nvPr>
            <p:ph idx="1"/>
          </p:nvPr>
        </p:nvSpPr>
        <p:spPr/>
        <p:txBody>
          <a:bodyPr>
            <a:normAutofit lnSpcReduction="20000"/>
          </a:bodyPr>
          <a:p>
            <a:endParaRPr lang="zh-CN" altLang="en-US"/>
          </a:p>
          <a:p>
            <a:endParaRPr lang="zh-CN" altLang="en-US"/>
          </a:p>
          <a:p>
            <a:endParaRPr lang="zh-CN" altLang="en-US"/>
          </a:p>
          <a:p>
            <a:endParaRPr lang="zh-CN" altLang="en-US"/>
          </a:p>
          <a:p>
            <a:pPr>
              <a:lnSpc>
                <a:spcPct val="150000"/>
              </a:lnSpc>
            </a:pPr>
            <a:r>
              <a:rPr lang="en-US" altLang="zh-CN">
                <a:solidFill>
                  <a:schemeClr val="tx1"/>
                </a:solidFill>
              </a:rPr>
              <a:t>The analysis is </a:t>
            </a:r>
            <a:r>
              <a:rPr lang="en-US" altLang="zh-CN">
                <a:solidFill>
                  <a:srgbClr val="00B0F0"/>
                </a:solidFill>
              </a:rPr>
              <a:t>generally dominated by statistical uncertainties</a:t>
            </a:r>
            <a:r>
              <a:rPr lang="en-US" altLang="zh-CN">
                <a:solidFill>
                  <a:schemeClr val="tx1"/>
                </a:solidFill>
              </a:rPr>
              <a:t>.</a:t>
            </a:r>
            <a:endParaRPr lang="en-US" altLang="zh-CN">
              <a:solidFill>
                <a:schemeClr val="tx1"/>
              </a:solidFill>
            </a:endParaRPr>
          </a:p>
          <a:p>
            <a:pPr>
              <a:lnSpc>
                <a:spcPct val="150000"/>
              </a:lnSpc>
            </a:pPr>
            <a:r>
              <a:rPr lang="en-US" altLang="zh-CN">
                <a:solidFill>
                  <a:schemeClr val="tx1"/>
                </a:solidFill>
              </a:rPr>
              <a:t>The relative impact of each source of systematic uncertainties on the background yields:</a:t>
            </a:r>
            <a:endParaRPr lang="en-US" altLang="zh-CN">
              <a:solidFill>
                <a:schemeClr val="tx1"/>
              </a:solidFill>
            </a:endParaRPr>
          </a:p>
          <a:p>
            <a:pPr lvl="1">
              <a:lnSpc>
                <a:spcPct val="150000"/>
              </a:lnSpc>
            </a:pPr>
            <a:r>
              <a:rPr lang="en-US" altLang="zh-CN">
                <a:solidFill>
                  <a:schemeClr val="tx1"/>
                </a:solidFill>
                <a:sym typeface="+mn-ea"/>
              </a:rPr>
              <a:t>Jet</a:t>
            </a:r>
            <a:r>
              <a:rPr lang="en-US" altLang="zh-CN">
                <a:solidFill>
                  <a:schemeClr val="tx1"/>
                </a:solidFill>
                <a:latin typeface="Arial" panose="020B0604020202020204" pitchFamily="34" charset="0"/>
                <a:cs typeface="Arial" panose="020B0604020202020204" pitchFamily="34" charset="0"/>
                <a:sym typeface="+mn-ea"/>
              </a:rPr>
              <a:t> </a:t>
            </a:r>
            <a:r>
              <a:rPr lang="en-US" altLang="zh-CN">
                <a:solidFill>
                  <a:schemeClr val="tx1"/>
                </a:solidFill>
                <a:latin typeface="Cambria Math" panose="02040503050406030204" charset="0"/>
                <a:cs typeface="Cambria Math" panose="02040503050406030204" charset="0"/>
                <a:sym typeface="+mn-ea"/>
              </a:rPr>
              <a:t>→ γ</a:t>
            </a:r>
            <a:r>
              <a:rPr lang="en-US" altLang="zh-CN">
                <a:solidFill>
                  <a:schemeClr val="tx1"/>
                </a:solidFill>
                <a:latin typeface="Arial" panose="020B0604020202020204" pitchFamily="34" charset="0"/>
                <a:cs typeface="Arial" panose="020B0604020202020204" pitchFamily="34" charset="0"/>
                <a:sym typeface="+mn-ea"/>
              </a:rPr>
              <a:t>:</a:t>
            </a:r>
            <a:r>
              <a:rPr lang="en-US" altLang="zh-CN">
                <a:solidFill>
                  <a:schemeClr val="tx1"/>
                </a:solidFill>
                <a:latin typeface="Cambria Math" panose="02040503050406030204" charset="0"/>
                <a:cs typeface="Cambria Math" panose="02040503050406030204" charset="0"/>
                <a:sym typeface="+mn-ea"/>
              </a:rPr>
              <a:t> </a:t>
            </a:r>
            <a:r>
              <a:rPr lang="en-US" altLang="zh-CN">
                <a:solidFill>
                  <a:srgbClr val="00B0F0"/>
                </a:solidFill>
                <a:latin typeface="Arial" panose="020B0604020202020204" pitchFamily="34" charset="0"/>
                <a:cs typeface="Arial" panose="020B0604020202020204" pitchFamily="34" charset="0"/>
                <a:sym typeface="+mn-ea"/>
              </a:rPr>
              <a:t>1.4% ~ 4.1%</a:t>
            </a:r>
            <a:endParaRPr lang="en-US" altLang="zh-CN">
              <a:solidFill>
                <a:schemeClr val="tx1"/>
              </a:solidFill>
              <a:latin typeface="Arial" panose="020B0604020202020204" pitchFamily="34" charset="0"/>
              <a:cs typeface="Arial" panose="020B0604020202020204" pitchFamily="34" charset="0"/>
              <a:sym typeface="+mn-ea"/>
            </a:endParaRPr>
          </a:p>
          <a:p>
            <a:pPr lvl="1">
              <a:lnSpc>
                <a:spcPct val="150000"/>
              </a:lnSpc>
            </a:pPr>
            <a:r>
              <a:rPr lang="en-US" altLang="zh-CN">
                <a:solidFill>
                  <a:schemeClr val="tx1"/>
                </a:solidFill>
                <a:latin typeface="Arial" panose="020B0604020202020204" pitchFamily="34" charset="0"/>
                <a:cs typeface="Arial" panose="020B0604020202020204" pitchFamily="34" charset="0"/>
                <a:sym typeface="+mn-ea"/>
              </a:rPr>
              <a:t>Electron </a:t>
            </a:r>
            <a:r>
              <a:rPr lang="en-US" altLang="zh-CN">
                <a:solidFill>
                  <a:schemeClr val="tx1"/>
                </a:solidFill>
                <a:latin typeface="Cambria Math" panose="02040503050406030204" charset="0"/>
                <a:cs typeface="Cambria Math" panose="02040503050406030204" charset="0"/>
                <a:sym typeface="+mn-ea"/>
              </a:rPr>
              <a:t>→ γ</a:t>
            </a:r>
            <a:r>
              <a:rPr lang="en-US" altLang="zh-CN">
                <a:solidFill>
                  <a:schemeClr val="tx1"/>
                </a:solidFill>
                <a:latin typeface="Arial" panose="020B0604020202020204" pitchFamily="34" charset="0"/>
                <a:cs typeface="Arial" panose="020B0604020202020204" pitchFamily="34" charset="0"/>
                <a:sym typeface="+mn-ea"/>
              </a:rPr>
              <a:t>: </a:t>
            </a:r>
            <a:r>
              <a:rPr lang="en-US" altLang="zh-CN">
                <a:solidFill>
                  <a:srgbClr val="00B0F0"/>
                </a:solidFill>
                <a:latin typeface="Arial" panose="020B0604020202020204" pitchFamily="34" charset="0"/>
                <a:cs typeface="Arial" panose="020B0604020202020204" pitchFamily="34" charset="0"/>
                <a:sym typeface="+mn-ea"/>
              </a:rPr>
              <a:t>2% ~ 2.3%</a:t>
            </a:r>
            <a:endParaRPr lang="en-US" altLang="zh-CN">
              <a:solidFill>
                <a:schemeClr val="tx1"/>
              </a:solidFill>
              <a:latin typeface="Arial" panose="020B0604020202020204" pitchFamily="34" charset="0"/>
              <a:cs typeface="Arial" panose="020B0604020202020204" pitchFamily="34" charset="0"/>
              <a:sym typeface="+mn-ea"/>
            </a:endParaRPr>
          </a:p>
          <a:p>
            <a:pPr lvl="1">
              <a:lnSpc>
                <a:spcPct val="150000"/>
              </a:lnSpc>
            </a:pPr>
            <a:r>
              <a:rPr lang="en-US" altLang="zh-CN">
                <a:solidFill>
                  <a:schemeClr val="tx1"/>
                </a:solidFill>
                <a:latin typeface="Arial" panose="020B0604020202020204" pitchFamily="34" charset="0"/>
                <a:cs typeface="Arial" panose="020B0604020202020204" pitchFamily="34" charset="0"/>
                <a:sym typeface="+mn-ea"/>
              </a:rPr>
              <a:t>Jet energy scale and resolution: </a:t>
            </a:r>
            <a:r>
              <a:rPr lang="en-US" altLang="zh-CN">
                <a:solidFill>
                  <a:srgbClr val="00B0F0"/>
                </a:solidFill>
                <a:latin typeface="Arial" panose="020B0604020202020204" pitchFamily="34" charset="0"/>
                <a:cs typeface="Arial" panose="020B0604020202020204" pitchFamily="34" charset="0"/>
                <a:sym typeface="+mn-ea"/>
              </a:rPr>
              <a:t>1.6% ~ 2.7%</a:t>
            </a:r>
            <a:endParaRPr lang="en-US" altLang="zh-CN">
              <a:solidFill>
                <a:srgbClr val="00B0F0"/>
              </a:solidFill>
              <a:latin typeface="Arial" panose="020B0604020202020204" pitchFamily="34" charset="0"/>
              <a:cs typeface="Arial" panose="020B0604020202020204" pitchFamily="34" charset="0"/>
              <a:sym typeface="+mn-ea"/>
            </a:endParaRPr>
          </a:p>
          <a:p>
            <a:pPr lvl="1">
              <a:lnSpc>
                <a:spcPct val="150000"/>
              </a:lnSpc>
            </a:pPr>
            <a:r>
              <a:rPr lang="en-US" altLang="zh-CN">
                <a:solidFill>
                  <a:schemeClr val="tx1"/>
                </a:solidFill>
                <a:latin typeface="Arial" panose="020B0604020202020204" pitchFamily="34" charset="0"/>
                <a:cs typeface="Arial" panose="020B0604020202020204" pitchFamily="34" charset="0"/>
                <a:sym typeface="+mn-ea"/>
              </a:rPr>
              <a:t>Other experimental systematics: </a:t>
            </a:r>
            <a:r>
              <a:rPr lang="en-US" altLang="zh-CN">
                <a:solidFill>
                  <a:srgbClr val="00B0F0"/>
                </a:solidFill>
                <a:latin typeface="Arial" panose="020B0604020202020204" pitchFamily="34" charset="0"/>
                <a:cs typeface="Arial" panose="020B0604020202020204" pitchFamily="34" charset="0"/>
                <a:sym typeface="+mn-ea"/>
              </a:rPr>
              <a:t>&lt;1.5%</a:t>
            </a:r>
            <a:endParaRPr lang="en-US" altLang="zh-CN">
              <a:solidFill>
                <a:srgbClr val="00B0F0"/>
              </a:solidFill>
              <a:latin typeface="Arial" panose="020B0604020202020204" pitchFamily="34" charset="0"/>
              <a:cs typeface="Arial" panose="020B0604020202020204" pitchFamily="34" charset="0"/>
              <a:sym typeface="+mn-ea"/>
            </a:endParaRPr>
          </a:p>
          <a:p>
            <a:pPr lvl="1">
              <a:lnSpc>
                <a:spcPct val="150000"/>
              </a:lnSpc>
            </a:pPr>
            <a:r>
              <a:rPr lang="en-US" altLang="zh-CN">
                <a:solidFill>
                  <a:schemeClr val="tx1"/>
                </a:solidFill>
                <a:latin typeface="Arial" panose="020B0604020202020204" pitchFamily="34" charset="0"/>
                <a:cs typeface="Arial" panose="020B0604020202020204" pitchFamily="34" charset="0"/>
                <a:sym typeface="+mn-ea"/>
              </a:rPr>
              <a:t>Theoretical uncertainties:</a:t>
            </a:r>
            <a:r>
              <a:rPr lang="en-US" altLang="zh-CN">
                <a:solidFill>
                  <a:srgbClr val="00B0F0"/>
                </a:solidFill>
                <a:latin typeface="Arial" panose="020B0604020202020204" pitchFamily="34" charset="0"/>
                <a:cs typeface="Arial" panose="020B0604020202020204" pitchFamily="34" charset="0"/>
                <a:sym typeface="+mn-ea"/>
              </a:rPr>
              <a:t> &lt;0.5%</a:t>
            </a:r>
            <a:endParaRPr lang="en-US" altLang="zh-CN">
              <a:solidFill>
                <a:srgbClr val="00B0F0"/>
              </a:solidFill>
              <a:latin typeface="Arial" panose="020B0604020202020204" pitchFamily="34" charset="0"/>
              <a:cs typeface="Arial" panose="020B0604020202020204" pitchFamily="34" charset="0"/>
              <a:sym typeface="+mn-ea"/>
            </a:endParaRPr>
          </a:p>
        </p:txBody>
      </p:sp>
      <p:pic>
        <p:nvPicPr>
          <p:cNvPr id="4" name="图片 3" descr="375W78TXTW0ERJGF{LSL1@O"/>
          <p:cNvPicPr>
            <a:picLocks noChangeAspect="1"/>
          </p:cNvPicPr>
          <p:nvPr>
            <p:custDataLst>
              <p:tags r:id="rId1"/>
            </p:custDataLst>
          </p:nvPr>
        </p:nvPicPr>
        <p:blipFill>
          <a:blip r:embed="rId2"/>
          <a:stretch>
            <a:fillRect/>
          </a:stretch>
        </p:blipFill>
        <p:spPr>
          <a:xfrm>
            <a:off x="2611120" y="1969135"/>
            <a:ext cx="6962775" cy="1132840"/>
          </a:xfrm>
          <a:prstGeom prst="rect">
            <a:avLst/>
          </a:prstGeom>
        </p:spPr>
      </p:pic>
      <p:sp>
        <p:nvSpPr>
          <p:cNvPr id="5" name="文本框 4"/>
          <p:cNvSpPr txBox="1"/>
          <p:nvPr/>
        </p:nvSpPr>
        <p:spPr>
          <a:xfrm>
            <a:off x="2537460" y="1592580"/>
            <a:ext cx="7109460" cy="337185"/>
          </a:xfrm>
          <a:prstGeom prst="rect">
            <a:avLst/>
          </a:prstGeom>
          <a:noFill/>
        </p:spPr>
        <p:txBody>
          <a:bodyPr wrap="square" rtlCol="0">
            <a:spAutoFit/>
          </a:bodyPr>
          <a:p>
            <a:pPr algn="ctr"/>
            <a:r>
              <a:rPr lang="en-US" altLang="zh-CN" sz="1600"/>
              <a:t>Table 2: Statistical and systematic uncertainties in each SR.</a:t>
            </a:r>
            <a:endParaRPr lang="en-US" altLang="zh-CN" sz="1600"/>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Interpretation of the results</a:t>
            </a:r>
            <a:endParaRPr lang="en-US" altLang="zh-CN"/>
          </a:p>
        </p:txBody>
      </p:sp>
      <p:sp>
        <p:nvSpPr>
          <p:cNvPr id="3" name="内容占位符 2"/>
          <p:cNvSpPr>
            <a:spLocks noGrp="1"/>
          </p:cNvSpPr>
          <p:nvPr>
            <p:ph idx="1"/>
          </p:nvPr>
        </p:nvSpPr>
        <p:spPr/>
        <p:txBody>
          <a:bodyPr/>
          <a:p>
            <a:pPr>
              <a:lnSpc>
                <a:spcPct val="150000"/>
              </a:lnSpc>
            </a:pPr>
            <a:r>
              <a:rPr lang="en-US" altLang="zh-CN">
                <a:solidFill>
                  <a:schemeClr val="tx1"/>
                </a:solidFill>
              </a:rPr>
              <a:t>Results are interpreted in terms of:</a:t>
            </a:r>
            <a:endParaRPr lang="en-US" altLang="zh-CN">
              <a:solidFill>
                <a:schemeClr val="tx1"/>
              </a:solidFill>
            </a:endParaRPr>
          </a:p>
          <a:p>
            <a:pPr lvl="1">
              <a:lnSpc>
                <a:spcPct val="150000"/>
              </a:lnSpc>
            </a:pPr>
            <a:r>
              <a:rPr lang="en-US" altLang="zh-CN">
                <a:solidFill>
                  <a:schemeClr val="tx1"/>
                </a:solidFill>
              </a:rPr>
              <a:t>Exclusion upper </a:t>
            </a:r>
            <a:r>
              <a:rPr lang="en-US" altLang="zh-CN">
                <a:solidFill>
                  <a:srgbClr val="00B0F0"/>
                </a:solidFill>
              </a:rPr>
              <a:t>limits on the simplified DM models</a:t>
            </a:r>
            <a:endParaRPr lang="en-US" altLang="zh-CN">
              <a:solidFill>
                <a:schemeClr val="tx1"/>
              </a:solidFill>
            </a:endParaRPr>
          </a:p>
          <a:p>
            <a:pPr lvl="1">
              <a:lnSpc>
                <a:spcPct val="150000"/>
              </a:lnSpc>
            </a:pPr>
            <a:r>
              <a:rPr lang="en-US" altLang="zh-CN">
                <a:solidFill>
                  <a:schemeClr val="tx1"/>
                </a:solidFill>
              </a:rPr>
              <a:t>Model-independent </a:t>
            </a:r>
            <a:r>
              <a:rPr lang="en-US" altLang="zh-CN">
                <a:solidFill>
                  <a:srgbClr val="00B0F0"/>
                </a:solidFill>
              </a:rPr>
              <a:t>limits on the visible cross section of BSM processes</a:t>
            </a:r>
            <a:endParaRPr lang="en-US" altLang="zh-CN">
              <a:solidFill>
                <a:schemeClr val="tx1"/>
              </a:solidFill>
            </a:endParaRPr>
          </a:p>
          <a:p>
            <a:pPr marL="228600" lvl="0" indent="-228600">
              <a:lnSpc>
                <a:spcPct val="150000"/>
              </a:lnSpc>
              <a:buFont typeface="Arial" panose="020B0604020202020204" pitchFamily="34" charset="0"/>
              <a:buChar char="●"/>
            </a:pPr>
            <a:r>
              <a:rPr lang="en-US" altLang="zh-CN">
                <a:solidFill>
                  <a:schemeClr val="tx1"/>
                </a:solidFill>
              </a:rPr>
              <a:t>The likelihood fits are based on the profile-likelihood-ratio test statistics and confidence level</a:t>
            </a:r>
            <a:r>
              <a:rPr lang="en-US" altLang="zh-CN">
                <a:solidFill>
                  <a:schemeClr val="tx1"/>
                </a:solidFill>
              </a:rPr>
              <a:t>s (CLs) prescriptions.</a:t>
            </a:r>
            <a:endParaRPr lang="en-US" altLang="zh-CN">
              <a:solidFill>
                <a:schemeClr val="tx1"/>
              </a:solidFill>
            </a:endParaRPr>
          </a:p>
          <a:p>
            <a:pPr marL="228600" lvl="0" indent="-228600">
              <a:lnSpc>
                <a:spcPct val="150000"/>
              </a:lnSpc>
              <a:buFont typeface="Arial" panose="020B0604020202020204" pitchFamily="34" charset="0"/>
              <a:buChar char="●"/>
            </a:pPr>
            <a:r>
              <a:rPr lang="en-US" altLang="zh-CN">
                <a:solidFill>
                  <a:schemeClr val="tx1"/>
                </a:solidFill>
              </a:rPr>
              <a:t>For the model-dependent limit, a simplified-shape fit is performed on fast simulated signal samples in both SRs and associated CRs.</a:t>
            </a:r>
            <a:endParaRPr lang="en-US" altLang="zh-CN">
              <a:solidFill>
                <a:schemeClr val="tx1"/>
              </a:solidFill>
            </a:endParaRPr>
          </a:p>
          <a:p>
            <a:pPr marL="685800" lvl="1" indent="-228600">
              <a:lnSpc>
                <a:spcPct val="150000"/>
              </a:lnSpc>
              <a:buFont typeface="Arial" panose="020B0604020202020204" pitchFamily="34" charset="0"/>
              <a:buChar char="●"/>
            </a:pPr>
            <a:r>
              <a:rPr lang="en-US" altLang="zh-CN">
                <a:solidFill>
                  <a:schemeClr val="tx1"/>
                </a:solidFill>
              </a:rPr>
              <a:t>Signal yields as a </a:t>
            </a:r>
            <a:r>
              <a:rPr lang="en-US" altLang="zh-CN">
                <a:solidFill>
                  <a:srgbClr val="00B0F0"/>
                </a:solidFill>
              </a:rPr>
              <a:t>fixed parameter</a:t>
            </a:r>
            <a:endParaRPr lang="en-US" altLang="zh-CN">
              <a:solidFill>
                <a:srgbClr val="00B0F0"/>
              </a:solidFill>
            </a:endParaRPr>
          </a:p>
          <a:p>
            <a:pPr marL="685800" lvl="1" indent="-228600">
              <a:lnSpc>
                <a:spcPct val="150000"/>
              </a:lnSpc>
              <a:buFont typeface="Arial" panose="020B0604020202020204" pitchFamily="34" charset="0"/>
              <a:buChar char="●"/>
            </a:pPr>
            <a:r>
              <a:rPr lang="en-US" altLang="zh-CN">
                <a:solidFill>
                  <a:schemeClr val="tx1"/>
                </a:solidFill>
              </a:rPr>
              <a:t>Signal strength as </a:t>
            </a:r>
            <a:r>
              <a:rPr lang="en-US" altLang="zh-CN">
                <a:solidFill>
                  <a:srgbClr val="00B0F0"/>
                </a:solidFill>
              </a:rPr>
              <a:t>freely floating normalization factor</a:t>
            </a:r>
            <a:endParaRPr lang="en-US" altLang="zh-CN">
              <a:solidFill>
                <a:schemeClr val="tx1"/>
              </a:solidFill>
            </a:endParaRPr>
          </a:p>
          <a:p>
            <a:pPr marL="1143000" lvl="2" indent="-228600">
              <a:lnSpc>
                <a:spcPct val="150000"/>
              </a:lnSpc>
              <a:buFont typeface="Arial" panose="020B0604020202020204" pitchFamily="34" charset="0"/>
              <a:buChar char="●"/>
            </a:pPr>
            <a:r>
              <a:rPr lang="en-US" altLang="zh-CN" sz="1400">
                <a:solidFill>
                  <a:schemeClr val="tx1"/>
                </a:solidFill>
              </a:rPr>
              <a:t>Excluded if the </a:t>
            </a:r>
            <a:r>
              <a:rPr lang="en-US" altLang="zh-CN" sz="1400">
                <a:solidFill>
                  <a:srgbClr val="00B0F0"/>
                </a:solidFill>
              </a:rPr>
              <a:t>upper limit &lt;1</a:t>
            </a:r>
            <a:r>
              <a:rPr lang="en-US" altLang="zh-CN" sz="1400">
                <a:solidFill>
                  <a:srgbClr val="00B0F0"/>
                </a:solidFill>
                <a:sym typeface="+mn-ea"/>
              </a:rPr>
              <a:t> at</a:t>
            </a:r>
            <a:r>
              <a:rPr lang="en-US" altLang="zh-CN" sz="1400">
                <a:solidFill>
                  <a:srgbClr val="00B0F0"/>
                </a:solidFill>
              </a:rPr>
              <a:t> 95% CL</a:t>
            </a:r>
            <a:endParaRPr lang="en-US" altLang="zh-CN" sz="1400">
              <a:solidFill>
                <a:schemeClr val="tx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Introduction</a:t>
            </a:r>
            <a:endParaRPr lang="en-US" altLang="zh-CN"/>
          </a:p>
        </p:txBody>
      </p:sp>
      <p:sp>
        <p:nvSpPr>
          <p:cNvPr id="3" name="内容占位符 2"/>
          <p:cNvSpPr>
            <a:spLocks noGrp="1"/>
          </p:cNvSpPr>
          <p:nvPr>
            <p:ph idx="1"/>
          </p:nvPr>
        </p:nvSpPr>
        <p:spPr/>
        <p:txBody>
          <a:bodyPr/>
          <a:p>
            <a:pPr>
              <a:lnSpc>
                <a:spcPct val="150000"/>
              </a:lnSpc>
            </a:pPr>
            <a:r>
              <a:rPr lang="en-US" altLang="zh-CN" sz="2400">
                <a:solidFill>
                  <a:schemeClr val="tx1"/>
                </a:solidFill>
              </a:rPr>
              <a:t>Dark Matter (DM) accounts for about 27% of the universe’s mass.</a:t>
            </a:r>
            <a:endParaRPr lang="en-US" altLang="zh-CN" sz="2400">
              <a:solidFill>
                <a:schemeClr val="tx1"/>
              </a:solidFill>
            </a:endParaRPr>
          </a:p>
          <a:p>
            <a:pPr>
              <a:lnSpc>
                <a:spcPct val="150000"/>
              </a:lnSpc>
            </a:pPr>
            <a:r>
              <a:rPr lang="en-US" altLang="zh-CN" sz="2400">
                <a:solidFill>
                  <a:schemeClr val="tx1"/>
                </a:solidFill>
              </a:rPr>
              <a:t>Non-gravitational interactions with ordinary matter have never been confirmed.</a:t>
            </a:r>
            <a:endParaRPr lang="en-US" altLang="zh-CN" sz="2400">
              <a:solidFill>
                <a:schemeClr val="tx1"/>
              </a:solidFill>
            </a:endParaRPr>
          </a:p>
          <a:p>
            <a:pPr>
              <a:lnSpc>
                <a:spcPct val="150000"/>
              </a:lnSpc>
            </a:pPr>
            <a:r>
              <a:rPr lang="en-US" altLang="zh-CN" sz="2400">
                <a:solidFill>
                  <a:schemeClr val="tx1"/>
                </a:solidFill>
              </a:rPr>
              <a:t>Its nature and properties are still largely unknown.</a:t>
            </a:r>
            <a:endParaRPr lang="en-US" altLang="zh-CN" sz="2400">
              <a:solidFill>
                <a:schemeClr val="tx1"/>
              </a:solidFill>
            </a:endParaRPr>
          </a:p>
          <a:p>
            <a:pPr>
              <a:lnSpc>
                <a:spcPct val="150000"/>
              </a:lnSpc>
            </a:pPr>
            <a:r>
              <a:rPr lang="en-US" altLang="zh-CN" sz="2400">
                <a:solidFill>
                  <a:schemeClr val="tx1"/>
                </a:solidFill>
              </a:rPr>
              <a:t>There are too many possible DM models and candidates in a wide range of mass.</a:t>
            </a:r>
            <a:endParaRPr lang="en-US" altLang="zh-CN" sz="2400">
              <a:solidFill>
                <a:schemeClr val="tx1"/>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r>
              <a:rPr lang="en-US" altLang="zh-CN" sz="2800">
                <a:sym typeface="+mn-ea"/>
              </a:rPr>
              <a:t>Interpretation of the results: Model-dependent limits</a:t>
            </a:r>
            <a:endParaRPr lang="en-US" altLang="zh-CN" sz="2800">
              <a:sym typeface="+mn-ea"/>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608330" y="1496695"/>
                <a:ext cx="4739640" cy="4752975"/>
              </a:xfrm>
            </p:spPr>
            <p:txBody>
              <a:bodyPr>
                <a:normAutofit lnSpcReduction="20000"/>
              </a:bodyPr>
              <a:p>
                <a:pPr>
                  <a:lnSpc>
                    <a:spcPct val="150000"/>
                  </a:lnSpc>
                </a:pPr>
                <a:r>
                  <a:rPr lang="en-US" altLang="zh-CN">
                    <a:solidFill>
                      <a:schemeClr val="tx1"/>
                    </a:solidFill>
                  </a:rPr>
                  <a:t>The areas </a:t>
                </a:r>
                <a:r>
                  <a:rPr lang="en-US" altLang="zh-CN">
                    <a:solidFill>
                      <a:srgbClr val="00B0F0"/>
                    </a:solidFill>
                  </a:rPr>
                  <a:t>below the contours</a:t>
                </a:r>
                <a:r>
                  <a:rPr lang="en-US" altLang="zh-CN">
                    <a:solidFill>
                      <a:schemeClr val="tx1"/>
                    </a:solidFill>
                  </a:rPr>
                  <a:t> are excluded.</a:t>
                </a:r>
                <a:endParaRPr lang="en-US" altLang="zh-CN">
                  <a:solidFill>
                    <a:schemeClr val="tx1"/>
                  </a:solidFill>
                </a:endParaRPr>
              </a:p>
              <a:p>
                <a:pPr>
                  <a:lnSpc>
                    <a:spcPct val="150000"/>
                  </a:lnSpc>
                </a:pPr>
                <a:r>
                  <a:rPr lang="en-US" altLang="zh-CN">
                    <a:solidFill>
                      <a:schemeClr val="tx1"/>
                    </a:solidFill>
                  </a:rPr>
                  <a:t>The </a:t>
                </a:r>
                <a:r>
                  <a:rPr lang="en-US" altLang="zh-CN">
                    <a:solidFill>
                      <a:srgbClr val="00B0F0"/>
                    </a:solidFill>
                  </a:rPr>
                  <a:t>region to the left of the </a:t>
                </a:r>
                <a14:m>
                  <m:oMath xmlns:m="http://schemas.openxmlformats.org/officeDocument/2006/math">
                    <m:sSub>
                      <m:sSubPr>
                        <m:ctrlPr>
                          <a:rPr lang="en-US" altLang="zh-CN" i="1">
                            <a:solidFill>
                              <a:srgbClr val="00B0F0"/>
                            </a:solidFill>
                            <a:latin typeface="Cambria Math" panose="02040503050406030204" charset="0"/>
                            <a:cs typeface="Cambria Math" panose="02040503050406030204" charset="0"/>
                          </a:rPr>
                        </m:ctrlPr>
                      </m:sSubPr>
                      <m:e>
                        <m:r>
                          <a:rPr lang="en-US" altLang="zh-CN" i="1">
                            <a:solidFill>
                              <a:srgbClr val="00B0F0"/>
                            </a:solidFill>
                            <a:latin typeface="Cambria Math" panose="02040503050406030204" charset="0"/>
                            <a:cs typeface="Cambria Math" panose="02040503050406030204" charset="0"/>
                          </a:rPr>
                          <m:t>𝑚</m:t>
                        </m:r>
                      </m:e>
                      <m:sub>
                        <m:r>
                          <a:rPr lang="en-US" altLang="zh-CN" i="1">
                            <a:solidFill>
                              <a:srgbClr val="00B0F0"/>
                            </a:solidFill>
                            <a:latin typeface="Cambria Math" panose="02040503050406030204" charset="0"/>
                            <a:cs typeface="Cambria Math" panose="02040503050406030204" charset="0"/>
                          </a:rPr>
                          <m:t>𝑥</m:t>
                        </m:r>
                      </m:sub>
                    </m:sSub>
                    <m:r>
                      <a:rPr lang="en-US" altLang="zh-CN" i="1">
                        <a:solidFill>
                          <a:srgbClr val="00B0F0"/>
                        </a:solidFill>
                        <a:latin typeface="Cambria Math" panose="02040503050406030204" charset="0"/>
                        <a:cs typeface="Cambria Math" panose="02040503050406030204" charset="0"/>
                      </a:rPr>
                      <m:t>=</m:t>
                    </m:r>
                    <m:rad>
                      <m:radPr>
                        <m:degHide m:val="on"/>
                        <m:ctrlPr>
                          <a:rPr lang="en-US" altLang="zh-CN" i="1">
                            <a:solidFill>
                              <a:srgbClr val="00B0F0"/>
                            </a:solidFill>
                            <a:latin typeface="Cambria Math" panose="02040503050406030204" charset="0"/>
                            <a:cs typeface="Cambria Math" panose="02040503050406030204" charset="0"/>
                          </a:rPr>
                        </m:ctrlPr>
                      </m:radPr>
                      <m:deg/>
                      <m:e>
                        <m:r>
                          <a:rPr lang="en-US" altLang="zh-CN" i="1">
                            <a:solidFill>
                              <a:srgbClr val="00B0F0"/>
                            </a:solidFill>
                            <a:latin typeface="Cambria Math" panose="02040503050406030204" charset="0"/>
                            <a:cs typeface="Cambria Math" panose="02040503050406030204" charset="0"/>
                          </a:rPr>
                          <m:t>𝜋</m:t>
                        </m:r>
                        <m:r>
                          <a:rPr lang="en-US" altLang="zh-CN" i="1">
                            <a:solidFill>
                              <a:srgbClr val="00B0F0"/>
                            </a:solidFill>
                            <a:latin typeface="Cambria Math" panose="02040503050406030204" charset="0"/>
                            <a:cs typeface="Cambria Math" panose="02040503050406030204" charset="0"/>
                          </a:rPr>
                          <m:t>/</m:t>
                        </m:r>
                        <m:r>
                          <a:rPr lang="en-US" altLang="zh-CN" i="1">
                            <a:solidFill>
                              <a:srgbClr val="00B0F0"/>
                            </a:solidFill>
                            <a:latin typeface="Cambria Math" panose="02040503050406030204" charset="0"/>
                            <a:cs typeface="Cambria Math" panose="02040503050406030204" charset="0"/>
                          </a:rPr>
                          <m:t>2</m:t>
                        </m:r>
                      </m:e>
                    </m:rad>
                    <m:sSub>
                      <m:sSubPr>
                        <m:ctrlPr>
                          <a:rPr lang="en-US" altLang="zh-CN" i="1">
                            <a:solidFill>
                              <a:srgbClr val="00B0F0"/>
                            </a:solidFill>
                            <a:latin typeface="Cambria Math" panose="02040503050406030204" charset="0"/>
                            <a:cs typeface="Cambria Math" panose="02040503050406030204" charset="0"/>
                          </a:rPr>
                        </m:ctrlPr>
                      </m:sSubPr>
                      <m:e>
                        <m:r>
                          <a:rPr lang="en-US" altLang="zh-CN" i="1">
                            <a:solidFill>
                              <a:srgbClr val="00B0F0"/>
                            </a:solidFill>
                            <a:latin typeface="Cambria Math" panose="02040503050406030204" charset="0"/>
                            <a:cs typeface="Cambria Math" panose="02040503050406030204" charset="0"/>
                          </a:rPr>
                          <m:t>𝑚</m:t>
                        </m:r>
                      </m:e>
                      <m:sub>
                        <m:r>
                          <a:rPr lang="en-US" altLang="zh-CN" i="1">
                            <a:solidFill>
                              <a:srgbClr val="00B0F0"/>
                            </a:solidFill>
                            <a:latin typeface="Cambria Math" panose="02040503050406030204" charset="0"/>
                            <a:cs typeface="Cambria Math" panose="02040503050406030204" charset="0"/>
                          </a:rPr>
                          <m:t>𝑚𝑒𝑑</m:t>
                        </m:r>
                      </m:sub>
                    </m:sSub>
                  </m:oMath>
                </a14:m>
                <a:r>
                  <a:rPr lang="en-US" altLang="zh-CN">
                    <a:solidFill>
                      <a:srgbClr val="00B0F0"/>
                    </a:solidFill>
                  </a:rPr>
                  <a:t> line</a:t>
                </a:r>
                <a:r>
                  <a:rPr lang="en-US" altLang="zh-CN">
                    <a:solidFill>
                      <a:schemeClr val="tx1"/>
                    </a:solidFill>
                  </a:rPr>
                  <a:t> is excluded by the perturbative limit for axial-vector mediators.</a:t>
                </a:r>
                <a:endParaRPr lang="en-US" altLang="zh-CN">
                  <a:solidFill>
                    <a:schemeClr val="tx1"/>
                  </a:solidFill>
                </a:endParaRPr>
              </a:p>
              <a:p>
                <a:pPr>
                  <a:lnSpc>
                    <a:spcPct val="150000"/>
                  </a:lnSpc>
                </a:pPr>
                <a:r>
                  <a:rPr lang="en-US" altLang="zh-CN">
                    <a:solidFill>
                      <a:schemeClr val="tx1"/>
                    </a:solidFill>
                  </a:rPr>
                  <a:t>Depending on the couplings, the </a:t>
                </a:r>
                <a:r>
                  <a:rPr lang="en-US" altLang="zh-CN">
                    <a:solidFill>
                      <a:srgbClr val="00B0F0"/>
                    </a:solidFill>
                  </a:rPr>
                  <a:t>maximum excluded values</a:t>
                </a:r>
                <a:r>
                  <a:rPr lang="en-US" altLang="zh-CN">
                    <a:solidFill>
                      <a:schemeClr val="tx1"/>
                    </a:solidFill>
                  </a:rPr>
                  <a:t> are:</a:t>
                </a:r>
                <a:endParaRPr lang="en-US" altLang="zh-CN">
                  <a:solidFill>
                    <a:schemeClr val="tx1"/>
                  </a:solidFill>
                </a:endParaRPr>
              </a:p>
              <a:p>
                <a:pPr lvl="1">
                  <a:lnSpc>
                    <a:spcPct val="150000"/>
                  </a:lnSpc>
                </a:pPr>
                <a14:m>
                  <m:oMath xmlns:m="http://schemas.openxmlformats.org/officeDocument/2006/math">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𝑚</m:t>
                        </m:r>
                      </m:e>
                      <m:sub>
                        <m:r>
                          <a:rPr lang="en-US" altLang="zh-CN" i="1">
                            <a:solidFill>
                              <a:schemeClr val="tx1"/>
                            </a:solidFill>
                            <a:latin typeface="Cambria Math" panose="02040503050406030204" charset="0"/>
                            <a:cs typeface="Cambria Math" panose="02040503050406030204" charset="0"/>
                          </a:rPr>
                          <m:t>𝑚𝑒𝑑</m:t>
                        </m:r>
                      </m:sub>
                    </m:sSub>
                  </m:oMath>
                </a14:m>
                <a:r>
                  <a:rPr lang="en-US" altLang="zh-CN">
                    <a:solidFill>
                      <a:schemeClr val="tx1"/>
                    </a:solidFill>
                  </a:rPr>
                  <a:t>: </a:t>
                </a:r>
                <a:r>
                  <a:rPr lang="en-US" altLang="zh-CN">
                    <a:solidFill>
                      <a:srgbClr val="00B0F0"/>
                    </a:solidFill>
                  </a:rPr>
                  <a:t>920-1460 GeV</a:t>
                </a:r>
                <a:r>
                  <a:rPr lang="en-US" altLang="zh-CN">
                    <a:solidFill>
                      <a:schemeClr val="tx1"/>
                    </a:solidFill>
                  </a:rPr>
                  <a:t> (</a:t>
                </a:r>
                <a:r>
                  <a:rPr lang="en-US" altLang="zh-CN">
                    <a:solidFill>
                      <a:schemeClr val="tx1"/>
                    </a:solidFill>
                    <a:sym typeface="+mn-ea"/>
                  </a:rPr>
                  <a:t>axial-vector), </a:t>
                </a:r>
                <a:r>
                  <a:rPr lang="en-US" altLang="zh-CN">
                    <a:solidFill>
                      <a:srgbClr val="00B0F0"/>
                    </a:solidFill>
                    <a:sym typeface="+mn-ea"/>
                  </a:rPr>
                  <a:t>950-1470 GeV</a:t>
                </a:r>
                <a:r>
                  <a:rPr lang="en-US" altLang="zh-CN">
                    <a:solidFill>
                      <a:schemeClr val="tx1"/>
                    </a:solidFill>
                    <a:sym typeface="+mn-ea"/>
                  </a:rPr>
                  <a:t> (vector)</a:t>
                </a:r>
                <a:endParaRPr lang="en-US" altLang="zh-CN">
                  <a:solidFill>
                    <a:schemeClr val="tx1"/>
                  </a:solidFill>
                  <a:sym typeface="+mn-ea"/>
                </a:endParaRPr>
              </a:p>
              <a:p>
                <a:pPr lvl="1">
                  <a:lnSpc>
                    <a:spcPct val="150000"/>
                  </a:lnSpc>
                </a:pPr>
                <a14:m>
                  <m:oMath xmlns:m="http://schemas.openxmlformats.org/officeDocument/2006/math">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𝑚</m:t>
                        </m:r>
                      </m:e>
                      <m:sub>
                        <m:r>
                          <a:rPr lang="en-US" altLang="zh-CN" i="1">
                            <a:solidFill>
                              <a:schemeClr val="tx1"/>
                            </a:solidFill>
                            <a:latin typeface="Cambria Math" panose="02040503050406030204" charset="0"/>
                            <a:cs typeface="Cambria Math" panose="02040503050406030204" charset="0"/>
                          </a:rPr>
                          <m:t>𝑥</m:t>
                        </m:r>
                      </m:sub>
                    </m:sSub>
                  </m:oMath>
                </a14:m>
                <a:r>
                  <a:rPr lang="en-US" altLang="zh-CN">
                    <a:solidFill>
                      <a:schemeClr val="tx1"/>
                    </a:solidFill>
                  </a:rPr>
                  <a:t>: </a:t>
                </a:r>
                <a:r>
                  <a:rPr lang="en-US" altLang="zh-CN">
                    <a:solidFill>
                      <a:srgbClr val="00B0F0"/>
                    </a:solidFill>
                  </a:rPr>
                  <a:t>280-415 GeV</a:t>
                </a:r>
                <a:r>
                  <a:rPr lang="en-US" altLang="zh-CN">
                    <a:solidFill>
                      <a:schemeClr val="tx1"/>
                    </a:solidFill>
                    <a:sym typeface="+mn-ea"/>
                  </a:rPr>
                  <a:t> (</a:t>
                </a:r>
                <a:r>
                  <a:rPr lang="en-US" altLang="zh-CN">
                    <a:solidFill>
                      <a:schemeClr val="tx1"/>
                    </a:solidFill>
                    <a:sym typeface="+mn-ea"/>
                  </a:rPr>
                  <a:t>axial-vector), </a:t>
                </a:r>
                <a:r>
                  <a:rPr lang="en-US" altLang="zh-CN">
                    <a:solidFill>
                      <a:srgbClr val="00B0F0"/>
                    </a:solidFill>
                    <a:sym typeface="+mn-ea"/>
                  </a:rPr>
                  <a:t>400-580 GeV</a:t>
                </a:r>
                <a:r>
                  <a:rPr lang="en-US" altLang="zh-CN">
                    <a:solidFill>
                      <a:schemeClr val="tx1"/>
                    </a:solidFill>
                    <a:sym typeface="+mn-ea"/>
                  </a:rPr>
                  <a:t> (vector)</a:t>
                </a:r>
                <a:endParaRPr lang="en-US" altLang="zh-CN">
                  <a:solidFill>
                    <a:schemeClr val="tx1"/>
                  </a:solidFill>
                  <a:sym typeface="+mn-ea"/>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608330" y="1496695"/>
                <a:ext cx="4739640" cy="4752975"/>
              </a:xfrm>
              <a:blipFill rotWithShape="1">
                <a:blip r:embed="rId1"/>
                <a:stretch>
                  <a:fillRect/>
                </a:stretch>
              </a:blipFill>
            </p:spPr>
            <p:txBody>
              <a:bodyPr/>
              <a:lstStyle/>
              <a:p>
                <a:r>
                  <a:rPr lang="zh-CN" altLang="en-US">
                    <a:noFill/>
                  </a:rPr>
                  <a:t> </a:t>
                </a:r>
              </a:p>
            </p:txBody>
          </p:sp>
        </mc:Fallback>
      </mc:AlternateContent>
      <p:pic>
        <p:nvPicPr>
          <p:cNvPr id="4" name="图片 3" descr="TM8V93A1FKHPYK%1$%T(LWR"/>
          <p:cNvPicPr>
            <a:picLocks noChangeAspect="1"/>
          </p:cNvPicPr>
          <p:nvPr>
            <p:custDataLst>
              <p:tags r:id="rId2"/>
            </p:custDataLst>
          </p:nvPr>
        </p:nvPicPr>
        <p:blipFill>
          <a:blip r:embed="rId3"/>
          <a:stretch>
            <a:fillRect/>
          </a:stretch>
        </p:blipFill>
        <p:spPr>
          <a:xfrm>
            <a:off x="6203315" y="951865"/>
            <a:ext cx="5107305" cy="5257800"/>
          </a:xfrm>
          <a:prstGeom prst="rect">
            <a:avLst/>
          </a:prstGeom>
        </p:spPr>
      </p:pic>
      <mc:AlternateContent xmlns:mc="http://schemas.openxmlformats.org/markup-compatibility/2006">
        <mc:Choice xmlns:a14="http://schemas.microsoft.com/office/drawing/2010/main" Requires="a14">
          <p:sp>
            <p:nvSpPr>
              <p:cNvPr id="5" name="文本框 4"/>
              <p:cNvSpPr txBox="1"/>
              <p:nvPr/>
            </p:nvSpPr>
            <p:spPr>
              <a:xfrm>
                <a:off x="5705475" y="6249670"/>
                <a:ext cx="6103620" cy="521970"/>
              </a:xfrm>
              <a:prstGeom prst="rect">
                <a:avLst/>
              </a:prstGeom>
              <a:noFill/>
            </p:spPr>
            <p:txBody>
              <a:bodyPr wrap="square" rtlCol="0">
                <a:spAutoFit/>
              </a:bodyPr>
              <a:p>
                <a:pPr algn="ctr"/>
                <a:r>
                  <a:rPr lang="en-US" altLang="zh-CN" sz="1400"/>
                  <a:t>Figure 4: The observed and expected 95% CL exclusion contours in the</a:t>
                </a:r>
                <a:endParaRPr lang="en-US" altLang="zh-CN" sz="1400"/>
              </a:p>
              <a:p>
                <a:pPr algn="ctr"/>
                <a:r>
                  <a:rPr lang="en-US" altLang="zh-CN" sz="1400"/>
                  <a:t> </a:t>
                </a:r>
                <a14:m>
                  <m:oMath xmlns:m="http://schemas.openxmlformats.org/officeDocument/2006/math">
                    <m:sSub>
                      <m:sSubPr>
                        <m:ctrlPr>
                          <a:rPr lang="en-US" altLang="zh-CN" sz="1400" i="1">
                            <a:solidFill>
                              <a:schemeClr val="tx1"/>
                            </a:solidFill>
                            <a:latin typeface="Cambria Math" panose="02040503050406030204" charset="0"/>
                            <a:cs typeface="Cambria Math" panose="02040503050406030204" charset="0"/>
                            <a:sym typeface="+mn-ea"/>
                          </a:rPr>
                        </m:ctrlPr>
                      </m:sSubPr>
                      <m:e>
                        <m:r>
                          <a:rPr lang="en-US" altLang="zh-CN" sz="1400" i="1">
                            <a:solidFill>
                              <a:schemeClr val="tx1"/>
                            </a:solidFill>
                            <a:latin typeface="Cambria Math" panose="02040503050406030204" charset="0"/>
                            <a:cs typeface="Cambria Math" panose="02040503050406030204" charset="0"/>
                            <a:sym typeface="+mn-ea"/>
                          </a:rPr>
                          <m:t>𝑚</m:t>
                        </m:r>
                      </m:e>
                      <m:sub>
                        <m:r>
                          <a:rPr lang="en-US" altLang="zh-CN" sz="1400" i="1">
                            <a:solidFill>
                              <a:schemeClr val="tx1"/>
                            </a:solidFill>
                            <a:latin typeface="Cambria Math" panose="02040503050406030204" charset="0"/>
                            <a:cs typeface="Cambria Math" panose="02040503050406030204" charset="0"/>
                            <a:sym typeface="+mn-ea"/>
                          </a:rPr>
                          <m:t>𝑥</m:t>
                        </m:r>
                      </m:sub>
                    </m:sSub>
                    <m:r>
                      <a:rPr lang="en-US" altLang="zh-CN" sz="1400" i="1">
                        <a:solidFill>
                          <a:schemeClr val="tx1"/>
                        </a:solidFill>
                        <a:latin typeface="Cambria Math" panose="02040503050406030204" charset="0"/>
                        <a:cs typeface="Cambria Math" panose="02040503050406030204" charset="0"/>
                        <a:sym typeface="+mn-ea"/>
                      </a:rPr>
                      <m:t>−</m:t>
                    </m:r>
                    <m:sSub>
                      <m:sSubPr>
                        <m:ctrlPr>
                          <a:rPr lang="en-US" altLang="zh-CN" sz="1400" i="1">
                            <a:solidFill>
                              <a:schemeClr val="tx1"/>
                            </a:solidFill>
                            <a:latin typeface="Cambria Math" panose="02040503050406030204" charset="0"/>
                            <a:cs typeface="Cambria Math" panose="02040503050406030204" charset="0"/>
                            <a:sym typeface="+mn-ea"/>
                          </a:rPr>
                        </m:ctrlPr>
                      </m:sSubPr>
                      <m:e>
                        <m:r>
                          <a:rPr lang="en-US" altLang="zh-CN" sz="1400" i="1">
                            <a:solidFill>
                              <a:schemeClr val="tx1"/>
                            </a:solidFill>
                            <a:latin typeface="Cambria Math" panose="02040503050406030204" charset="0"/>
                            <a:cs typeface="Cambria Math" panose="02040503050406030204" charset="0"/>
                            <a:sym typeface="+mn-ea"/>
                          </a:rPr>
                          <m:t>𝑚</m:t>
                        </m:r>
                      </m:e>
                      <m:sub>
                        <m:r>
                          <a:rPr lang="en-US" altLang="zh-CN" sz="1400" i="1">
                            <a:solidFill>
                              <a:schemeClr val="tx1"/>
                            </a:solidFill>
                            <a:latin typeface="Cambria Math" panose="02040503050406030204" charset="0"/>
                            <a:cs typeface="Cambria Math" panose="02040503050406030204" charset="0"/>
                            <a:sym typeface="+mn-ea"/>
                          </a:rPr>
                          <m:t>𝑚𝑒𝑑</m:t>
                        </m:r>
                      </m:sub>
                    </m:sSub>
                  </m:oMath>
                </a14:m>
                <a:r>
                  <a:rPr lang="en-US" altLang="zh-CN" sz="1400">
                    <a:latin typeface="+mj-lt"/>
                    <a:cs typeface="+mj-lt"/>
                    <a:sym typeface="+mn-ea"/>
                  </a:rPr>
                  <a:t> plane for a simplified DM model.</a:t>
                </a:r>
                <a:endParaRPr lang="en-US" altLang="zh-CN" sz="1400">
                  <a:latin typeface="+mj-lt"/>
                  <a:cs typeface="+mj-lt"/>
                  <a:sym typeface="+mn-ea"/>
                </a:endParaRPr>
              </a:p>
            </p:txBody>
          </p:sp>
        </mc:Choice>
        <mc:Fallback>
          <p:sp>
            <p:nvSpPr>
              <p:cNvPr id="5" name="文本框 4"/>
              <p:cNvSpPr txBox="1">
                <a:spLocks noRot="1" noChangeAspect="1" noMove="1" noResize="1" noEditPoints="1" noAdjustHandles="1" noChangeArrowheads="1" noChangeShapeType="1" noTextEdit="1"/>
              </p:cNvSpPr>
              <p:nvPr/>
            </p:nvSpPr>
            <p:spPr>
              <a:xfrm>
                <a:off x="5705475" y="6249670"/>
                <a:ext cx="6103620" cy="521970"/>
              </a:xfrm>
              <a:prstGeom prst="rect">
                <a:avLst/>
              </a:prstGeom>
              <a:blipFill rotWithShape="1">
                <a:blip r:embed="rId4"/>
                <a:stretch>
                  <a:fillRect/>
                </a:stretch>
              </a:blipFill>
            </p:spPr>
            <p:txBody>
              <a:bodyPr/>
              <a:lstStyle/>
              <a:p>
                <a:r>
                  <a:rPr lang="zh-CN" altLang="en-US">
                    <a:noFill/>
                  </a:rPr>
                  <a:t> </a:t>
                </a:r>
              </a:p>
            </p:txBody>
          </p:sp>
        </mc:Fallback>
      </mc:AlternateContent>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r>
              <a:rPr lang="en-US" altLang="zh-CN" sz="2800">
                <a:sym typeface="+mn-ea"/>
              </a:rPr>
              <a:t>Interpretation of the results: Model-independent limits</a:t>
            </a:r>
            <a:endParaRPr lang="en-US" altLang="zh-CN" sz="2800">
              <a:sym typeface="+mn-ea"/>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p>
                <a:pPr>
                  <a:lnSpc>
                    <a:spcPct val="150000"/>
                  </a:lnSpc>
                </a:pPr>
                <a:r>
                  <a:rPr lang="en-US" altLang="zh-CN" sz="1600">
                    <a:solidFill>
                      <a:schemeClr val="tx1"/>
                    </a:solidFill>
                  </a:rPr>
                  <a:t>A profile-likelihood-ratio test is performed, based on single-bin fits in each inclusive and exclusive </a:t>
                </a:r>
                <a14:m>
                  <m:oMath xmlns:m="http://schemas.openxmlformats.org/officeDocument/2006/math">
                    <m:sSubSup>
                      <m:sSubSupPr>
                        <m:ctrlPr>
                          <a:rPr lang="en-US" altLang="zh-CN" sz="1600" i="1">
                            <a:solidFill>
                              <a:schemeClr val="tx1"/>
                            </a:solidFill>
                            <a:latin typeface="Cambria Math" panose="02040503050406030204" charset="0"/>
                            <a:cs typeface="Cambria Math" panose="02040503050406030204" charset="0"/>
                          </a:rPr>
                        </m:ctrlPr>
                      </m:sSubSupPr>
                      <m:e>
                        <m:r>
                          <a:rPr lang="en-US" altLang="zh-CN" sz="1600" i="1">
                            <a:solidFill>
                              <a:schemeClr val="tx1"/>
                            </a:solidFill>
                            <a:latin typeface="Cambria Math" panose="02040503050406030204" charset="0"/>
                            <a:cs typeface="Cambria Math" panose="02040503050406030204" charset="0"/>
                          </a:rPr>
                          <m:t>𝐸</m:t>
                        </m:r>
                      </m:e>
                      <m:sub>
                        <m:r>
                          <a:rPr lang="en-US" altLang="zh-CN" sz="1600" i="1">
                            <a:solidFill>
                              <a:schemeClr val="tx1"/>
                            </a:solidFill>
                            <a:latin typeface="Cambria Math" panose="02040503050406030204" charset="0"/>
                            <a:cs typeface="Cambria Math" panose="02040503050406030204" charset="0"/>
                          </a:rPr>
                          <m:t>𝑇</m:t>
                        </m:r>
                      </m:sub>
                      <m:sup>
                        <m:r>
                          <a:rPr lang="en-US" altLang="zh-CN" sz="1600" i="1">
                            <a:solidFill>
                              <a:schemeClr val="tx1"/>
                            </a:solidFill>
                            <a:latin typeface="Cambria Math" panose="02040503050406030204" charset="0"/>
                            <a:cs typeface="Cambria Math" panose="02040503050406030204" charset="0"/>
                          </a:rPr>
                          <m:t>𝑚𝑖𝑠𝑠</m:t>
                        </m:r>
                      </m:sup>
                    </m:sSubSup>
                  </m:oMath>
                </a14:m>
                <a:r>
                  <a:rPr lang="en-US" altLang="zh-CN" sz="1600">
                    <a:solidFill>
                      <a:schemeClr val="tx1"/>
                    </a:solidFill>
                  </a:rPr>
                  <a:t> bin, including both SRs and CRS.</a:t>
                </a:r>
                <a:endParaRPr lang="en-US" altLang="zh-CN" sz="1600">
                  <a:solidFill>
                    <a:schemeClr val="tx1"/>
                  </a:solidFill>
                </a:endParaRPr>
              </a:p>
              <a:p>
                <a:pPr>
                  <a:lnSpc>
                    <a:spcPct val="150000"/>
                  </a:lnSpc>
                </a:pPr>
                <a:r>
                  <a:rPr lang="en-US" altLang="zh-CN" sz="1600">
                    <a:solidFill>
                      <a:schemeClr val="tx1"/>
                    </a:solidFill>
                  </a:rPr>
                  <a:t>The </a:t>
                </a:r>
                <a:r>
                  <a:rPr lang="en-US" altLang="zh-CN" sz="1600">
                    <a:solidFill>
                      <a:srgbClr val="00B0F0"/>
                    </a:solidFill>
                  </a:rPr>
                  <a:t>upper limits on the visible cross section of new physics</a:t>
                </a:r>
                <a:r>
                  <a:rPr lang="en-US" altLang="zh-CN" sz="1600">
                    <a:solidFill>
                      <a:schemeClr val="tx1"/>
                    </a:solidFill>
                  </a:rPr>
                  <a:t> are expressed as </a:t>
                </a:r>
                <a14:m>
                  <m:oMath xmlns:m="http://schemas.openxmlformats.org/officeDocument/2006/math">
                    <m:r>
                      <a:rPr lang="en-US" altLang="zh-CN" sz="1600" i="1">
                        <a:solidFill>
                          <a:srgbClr val="00B0F0"/>
                        </a:solidFill>
                        <a:latin typeface="Cambria Math" panose="02040503050406030204" charset="0"/>
                        <a:cs typeface="Cambria Math" panose="02040503050406030204" charset="0"/>
                      </a:rPr>
                      <m:t>𝜎</m:t>
                    </m:r>
                    <m:r>
                      <a:rPr lang="en-US" altLang="zh-CN" sz="1600" i="1">
                        <a:solidFill>
                          <a:srgbClr val="00B0F0"/>
                        </a:solidFill>
                        <a:latin typeface="Cambria Math" panose="02040503050406030204" charset="0"/>
                        <a:cs typeface="Cambria Math" panose="02040503050406030204" charset="0"/>
                      </a:rPr>
                      <m:t>×</m:t>
                    </m:r>
                    <m:r>
                      <a:rPr lang="en-US" altLang="zh-CN" sz="1600" i="1">
                        <a:solidFill>
                          <a:srgbClr val="00B0F0"/>
                        </a:solidFill>
                        <a:latin typeface="Cambria Math" panose="02040503050406030204" charset="0"/>
                        <a:cs typeface="Cambria Math" panose="02040503050406030204" charset="0"/>
                      </a:rPr>
                      <m:t>𝐴</m:t>
                    </m:r>
                    <m:r>
                      <a:rPr lang="en-US" altLang="zh-CN" sz="1600" i="1">
                        <a:solidFill>
                          <a:srgbClr val="00B0F0"/>
                        </a:solidFill>
                        <a:latin typeface="Cambria Math" panose="02040503050406030204" charset="0"/>
                        <a:cs typeface="Cambria Math" panose="02040503050406030204" charset="0"/>
                      </a:rPr>
                      <m:t>×</m:t>
                    </m:r>
                    <m:r>
                      <a:rPr lang="en-US" altLang="zh-CN" sz="1600" i="1">
                        <a:solidFill>
                          <a:srgbClr val="00B0F0"/>
                        </a:solidFill>
                        <a:latin typeface="Cambria Math" panose="02040503050406030204" charset="0"/>
                        <a:cs typeface="Cambria Math" panose="02040503050406030204" charset="0"/>
                      </a:rPr>
                      <m:t>𝜖</m:t>
                    </m:r>
                  </m:oMath>
                </a14:m>
                <a:r>
                  <a:rPr lang="en-US" altLang="zh-CN" sz="1600">
                    <a:solidFill>
                      <a:schemeClr val="tx1"/>
                    </a:solidFill>
                  </a:rPr>
                  <a:t>.</a:t>
                </a:r>
                <a:endParaRPr lang="en-US" altLang="zh-CN" sz="1600">
                  <a:solidFill>
                    <a:schemeClr val="tx1"/>
                  </a:solidFill>
                </a:endParaRPr>
              </a:p>
              <a:p>
                <a:pPr lvl="1">
                  <a:lnSpc>
                    <a:spcPct val="150000"/>
                  </a:lnSpc>
                </a:pPr>
                <a14:m>
                  <m:oMath xmlns:m="http://schemas.openxmlformats.org/officeDocument/2006/math">
                    <m:r>
                      <a:rPr lang="en-US" altLang="zh-CN" sz="1400" i="1">
                        <a:solidFill>
                          <a:schemeClr val="tx1"/>
                        </a:solidFill>
                        <a:latin typeface="Cambria Math" panose="02040503050406030204" charset="0"/>
                        <a:cs typeface="Cambria Math" panose="02040503050406030204" charset="0"/>
                      </a:rPr>
                      <m:t>𝜎</m:t>
                    </m:r>
                  </m:oMath>
                </a14:m>
                <a:r>
                  <a:rPr lang="en-US" altLang="zh-CN" sz="1400">
                    <a:solidFill>
                      <a:schemeClr val="tx1"/>
                    </a:solidFill>
                  </a:rPr>
                  <a:t>: The production cross section</a:t>
                </a:r>
                <a:endParaRPr lang="en-US" altLang="zh-CN" sz="1400">
                  <a:solidFill>
                    <a:schemeClr val="tx1"/>
                  </a:solidFill>
                </a:endParaRPr>
              </a:p>
              <a:p>
                <a:pPr lvl="1">
                  <a:lnSpc>
                    <a:spcPct val="150000"/>
                  </a:lnSpc>
                </a:pPr>
                <a:r>
                  <a:rPr lang="en-US" altLang="zh-CN" sz="1400">
                    <a:solidFill>
                      <a:schemeClr val="tx1"/>
                    </a:solidFill>
                  </a:rPr>
                  <a:t>A: The fiducial acceptance</a:t>
                </a:r>
                <a:endParaRPr lang="en-US" altLang="zh-CN" sz="1400">
                  <a:solidFill>
                    <a:schemeClr val="tx1"/>
                  </a:solidFill>
                </a:endParaRPr>
              </a:p>
              <a:p>
                <a:pPr lvl="1">
                  <a:lnSpc>
                    <a:spcPct val="150000"/>
                  </a:lnSpc>
                </a:pPr>
                <a14:m>
                  <m:oMath xmlns:m="http://schemas.openxmlformats.org/officeDocument/2006/math">
                    <m:r>
                      <a:rPr lang="en-US" altLang="zh-CN" sz="1400" i="1">
                        <a:solidFill>
                          <a:schemeClr val="tx1"/>
                        </a:solidFill>
                        <a:latin typeface="Cambria Math" panose="02040503050406030204" charset="0"/>
                        <a:cs typeface="Cambria Math" panose="02040503050406030204" charset="0"/>
                      </a:rPr>
                      <m:t>𝜖</m:t>
                    </m:r>
                  </m:oMath>
                </a14:m>
                <a:r>
                  <a:rPr lang="en-US" altLang="zh-CN" sz="1400">
                    <a:solidFill>
                      <a:schemeClr val="tx1"/>
                    </a:solidFill>
                  </a:rPr>
                  <a:t>: The fiducial efficiency</a:t>
                </a:r>
                <a:endParaRPr lang="en-US" altLang="zh-CN" sz="1400">
                  <a:solidFill>
                    <a:schemeClr val="tx1"/>
                  </a:solidFill>
                </a:endParaRPr>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1" t="-1" r="3" b="12"/>
                </a:stretch>
              </a:blipFill>
            </p:spPr>
            <p:txBody>
              <a:bodyPr/>
              <a:lstStyle/>
              <a:p>
                <a:r>
                  <a:rPr lang="zh-CN" altLang="en-US">
                    <a:noFill/>
                  </a:rPr>
                  <a:t> </a:t>
                </a:r>
              </a:p>
            </p:txBody>
          </p:sp>
        </mc:Fallback>
      </mc:AlternateContent>
      <p:pic>
        <p:nvPicPr>
          <p:cNvPr id="4" name="图片 3" descr="B0FOHQU}OEX7@8ZZRLNC)TF"/>
          <p:cNvPicPr>
            <a:picLocks noChangeAspect="1"/>
          </p:cNvPicPr>
          <p:nvPr>
            <p:custDataLst>
              <p:tags r:id="rId2"/>
            </p:custDataLst>
          </p:nvPr>
        </p:nvPicPr>
        <p:blipFill>
          <a:blip r:embed="rId3"/>
          <a:stretch>
            <a:fillRect/>
          </a:stretch>
        </p:blipFill>
        <p:spPr>
          <a:xfrm>
            <a:off x="3165475" y="4533900"/>
            <a:ext cx="5854065" cy="2274570"/>
          </a:xfrm>
          <a:prstGeom prst="rect">
            <a:avLst/>
          </a:prstGeom>
        </p:spPr>
      </p:pic>
      <p:sp>
        <p:nvSpPr>
          <p:cNvPr id="6" name="文本框 5"/>
          <p:cNvSpPr txBox="1"/>
          <p:nvPr/>
        </p:nvSpPr>
        <p:spPr>
          <a:xfrm>
            <a:off x="734060" y="4258310"/>
            <a:ext cx="10716895" cy="275590"/>
          </a:xfrm>
          <a:prstGeom prst="rect">
            <a:avLst/>
          </a:prstGeom>
          <a:noFill/>
        </p:spPr>
        <p:txBody>
          <a:bodyPr wrap="square" rtlCol="0">
            <a:spAutoFit/>
          </a:bodyPr>
          <a:p>
            <a:pPr algn="ctr"/>
            <a:r>
              <a:rPr lang="en-US" altLang="zh-CN" sz="1200"/>
              <a:t>Table 3: Upper limits at 95% CL on the visible cross section (observed and expected) and on the number of events (observed) and fiducial efficiencies.</a:t>
            </a:r>
            <a:endParaRPr lang="en-US" altLang="zh-CN" sz="1200"/>
          </a:p>
        </p:txBody>
      </p:sp>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Conclusions</a:t>
            </a:r>
            <a:endParaRPr lang="en-US" altLang="zh-CN"/>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608330" y="1490345"/>
                <a:ext cx="10968990" cy="5165725"/>
              </a:xfrm>
            </p:spPr>
            <p:txBody>
              <a:bodyPr>
                <a:normAutofit lnSpcReduction="10000"/>
              </a:bodyPr>
              <a:p>
                <a:pPr>
                  <a:lnSpc>
                    <a:spcPct val="150000"/>
                  </a:lnSpc>
                </a:pPr>
                <a:r>
                  <a:rPr lang="en-US" altLang="zh-CN">
                    <a:solidFill>
                      <a:schemeClr val="tx1"/>
                    </a:solidFill>
                    <a:latin typeface="+mj-lt"/>
                    <a:cs typeface="+mj-lt"/>
                  </a:rPr>
                  <a:t>A search for BSM events in final states with </a:t>
                </a:r>
                <a:r>
                  <a:rPr lang="en-US" altLang="zh-CN">
                    <a:solidFill>
                      <a:srgbClr val="00B0F0"/>
                    </a:solidFill>
                    <a:latin typeface="+mj-lt"/>
                    <a:cs typeface="+mj-lt"/>
                  </a:rPr>
                  <a:t>one photon and missing transverse momentum</a:t>
                </a:r>
                <a:r>
                  <a:rPr lang="en-US" altLang="zh-CN">
                    <a:solidFill>
                      <a:schemeClr val="tx1"/>
                    </a:solidFill>
                    <a:latin typeface="+mj-lt"/>
                    <a:cs typeface="+mj-lt"/>
                  </a:rPr>
                  <a:t> has been performed in pp collision at a centre-of-mass energy of 13 TeV, using 139 </a:t>
                </a:r>
                <a14:m>
                  <m:oMath xmlns:m="http://schemas.openxmlformats.org/officeDocument/2006/math">
                    <m:sSup>
                      <m:sSupPr>
                        <m:ctrlPr>
                          <a:rPr lang="en-US" altLang="zh-CN" i="1">
                            <a:solidFill>
                              <a:schemeClr val="tx1"/>
                            </a:solidFill>
                            <a:latin typeface="Cambria Math" panose="02040503050406030204" charset="0"/>
                            <a:cs typeface="Cambria Math" panose="02040503050406030204" charset="0"/>
                          </a:rPr>
                        </m:ctrlPr>
                      </m:sSupPr>
                      <m:e>
                        <m:r>
                          <a:rPr lang="en-US" altLang="zh-CN" i="1">
                            <a:solidFill>
                              <a:schemeClr val="tx1"/>
                            </a:solidFill>
                            <a:latin typeface="Cambria Math" panose="02040503050406030204" charset="0"/>
                            <a:cs typeface="Cambria Math" panose="02040503050406030204" charset="0"/>
                          </a:rPr>
                          <m:t>𝑓𝑏</m:t>
                        </m:r>
                      </m:e>
                      <m:sup>
                        <m:r>
                          <a:rPr lang="en-US" altLang="zh-CN" i="1">
                            <a:solidFill>
                              <a:schemeClr val="tx1"/>
                            </a:solidFill>
                            <a:latin typeface="Cambria Math" panose="02040503050406030204" charset="0"/>
                            <a:ea typeface="MS Mincho" charset="0"/>
                            <a:cs typeface="Cambria Math" panose="02040503050406030204" charset="0"/>
                          </a:rPr>
                          <m:t>−</m:t>
                        </m:r>
                        <m:r>
                          <a:rPr lang="en-US" altLang="zh-CN" i="1">
                            <a:solidFill>
                              <a:schemeClr val="tx1"/>
                            </a:solidFill>
                            <a:latin typeface="Cambria Math" panose="02040503050406030204" charset="0"/>
                            <a:ea typeface="MS Mincho" charset="0"/>
                            <a:cs typeface="Cambria Math" panose="02040503050406030204" charset="0"/>
                          </a:rPr>
                          <m:t>1</m:t>
                        </m:r>
                      </m:sup>
                    </m:sSup>
                  </m:oMath>
                </a14:m>
                <a:r>
                  <a:rPr lang="en-US" altLang="zh-CN">
                    <a:solidFill>
                      <a:schemeClr val="tx1"/>
                    </a:solidFill>
                    <a:latin typeface="+mj-lt"/>
                    <a:cs typeface="+mj-lt"/>
                  </a:rPr>
                  <a:t> of data collected by the ATLAS detector.</a:t>
                </a:r>
                <a:endParaRPr lang="en-US" altLang="zh-CN">
                  <a:solidFill>
                    <a:schemeClr val="tx1"/>
                  </a:solidFill>
                  <a:latin typeface="+mj-lt"/>
                  <a:cs typeface="+mj-lt"/>
                </a:endParaRPr>
              </a:p>
              <a:p>
                <a:pPr>
                  <a:lnSpc>
                    <a:spcPct val="150000"/>
                  </a:lnSpc>
                </a:pPr>
                <a:r>
                  <a:rPr lang="en-US" altLang="zh-CN">
                    <a:solidFill>
                      <a:schemeClr val="tx1"/>
                    </a:solidFill>
                    <a:latin typeface="+mj-lt"/>
                    <a:cs typeface="+mj-lt"/>
                  </a:rPr>
                  <a:t>Seven SRs are defined, with </a:t>
                </a:r>
                <a:r>
                  <a:rPr lang="en-US" altLang="zh-CN">
                    <a:solidFill>
                      <a:srgbClr val="00B0F0"/>
                    </a:solidFill>
                    <a:latin typeface="+mj-lt"/>
                    <a:cs typeface="+mj-lt"/>
                  </a:rPr>
                  <a:t>different </a:t>
                </a:r>
                <a14:m>
                  <m:oMath xmlns:m="http://schemas.openxmlformats.org/officeDocument/2006/math">
                    <m:sSubSup>
                      <m:sSubSupPr>
                        <m:ctrlPr>
                          <a:rPr lang="en-US" altLang="zh-CN" i="1">
                            <a:solidFill>
                              <a:srgbClr val="00B0F0"/>
                            </a:solidFill>
                            <a:latin typeface="Cambria Math" panose="02040503050406030204" charset="0"/>
                            <a:cs typeface="Cambria Math" panose="02040503050406030204" charset="0"/>
                          </a:rPr>
                        </m:ctrlPr>
                      </m:sSubSupPr>
                      <m:e>
                        <m:r>
                          <a:rPr lang="en-US" altLang="zh-CN" i="1">
                            <a:solidFill>
                              <a:srgbClr val="00B0F0"/>
                            </a:solidFill>
                            <a:latin typeface="Cambria Math" panose="02040503050406030204" charset="0"/>
                            <a:cs typeface="Cambria Math" panose="02040503050406030204" charset="0"/>
                          </a:rPr>
                          <m:t>𝐸</m:t>
                        </m:r>
                      </m:e>
                      <m:sub>
                        <m:r>
                          <a:rPr lang="en-US" altLang="zh-CN" i="1">
                            <a:solidFill>
                              <a:srgbClr val="00B0F0"/>
                            </a:solidFill>
                            <a:latin typeface="Cambria Math" panose="02040503050406030204" charset="0"/>
                            <a:cs typeface="Cambria Math" panose="02040503050406030204" charset="0"/>
                          </a:rPr>
                          <m:t>𝑇</m:t>
                        </m:r>
                      </m:sub>
                      <m:sup>
                        <m:r>
                          <a:rPr lang="en-US" altLang="zh-CN" i="1">
                            <a:solidFill>
                              <a:srgbClr val="00B0F0"/>
                            </a:solidFill>
                            <a:latin typeface="Cambria Math" panose="02040503050406030204" charset="0"/>
                            <a:cs typeface="Cambria Math" panose="02040503050406030204" charset="0"/>
                          </a:rPr>
                          <m:t>𝑚𝑖𝑠𝑠</m:t>
                        </m:r>
                      </m:sup>
                    </m:sSubSup>
                  </m:oMath>
                </a14:m>
                <a:r>
                  <a:rPr lang="en-US" altLang="zh-CN">
                    <a:solidFill>
                      <a:srgbClr val="00B0F0"/>
                    </a:solidFill>
                    <a:latin typeface="+mj-lt"/>
                    <a:cs typeface="+mj-lt"/>
                  </a:rPr>
                  <a:t> selection cretiria</a:t>
                </a:r>
                <a:r>
                  <a:rPr lang="en-US" altLang="zh-CN">
                    <a:solidFill>
                      <a:schemeClr val="tx1"/>
                    </a:solidFill>
                    <a:latin typeface="+mj-lt"/>
                    <a:cs typeface="+mj-lt"/>
                  </a:rPr>
                  <a:t>.</a:t>
                </a:r>
                <a:endParaRPr lang="en-US" altLang="zh-CN">
                  <a:solidFill>
                    <a:schemeClr val="tx1"/>
                  </a:solidFill>
                  <a:latin typeface="+mj-lt"/>
                  <a:cs typeface="+mj-lt"/>
                </a:endParaRPr>
              </a:p>
              <a:p>
                <a:pPr>
                  <a:lnSpc>
                    <a:spcPct val="150000"/>
                  </a:lnSpc>
                </a:pPr>
                <a:r>
                  <a:rPr lang="en-US" altLang="zh-CN">
                    <a:solidFill>
                      <a:schemeClr val="tx1"/>
                    </a:solidFill>
                    <a:latin typeface="+mj-lt"/>
                    <a:cs typeface="+mj-lt"/>
                  </a:rPr>
                  <a:t>Results:</a:t>
                </a:r>
                <a:endParaRPr lang="en-US" altLang="zh-CN">
                  <a:solidFill>
                    <a:schemeClr val="tx1"/>
                  </a:solidFill>
                  <a:latin typeface="+mj-lt"/>
                  <a:cs typeface="+mj-lt"/>
                </a:endParaRPr>
              </a:p>
              <a:p>
                <a:pPr lvl="1">
                  <a:lnSpc>
                    <a:spcPct val="150000"/>
                  </a:lnSpc>
                </a:pPr>
                <a:r>
                  <a:rPr lang="en-US" altLang="zh-CN">
                    <a:solidFill>
                      <a:srgbClr val="00B0F0"/>
                    </a:solidFill>
                    <a:latin typeface="+mj-lt"/>
                    <a:cs typeface="+mj-lt"/>
                  </a:rPr>
                  <a:t>No excess</a:t>
                </a:r>
                <a:r>
                  <a:rPr lang="en-US" altLang="zh-CN">
                    <a:solidFill>
                      <a:schemeClr val="tx1"/>
                    </a:solidFill>
                    <a:latin typeface="+mj-lt"/>
                    <a:cs typeface="+mj-lt"/>
                  </a:rPr>
                  <a:t> is observed.</a:t>
                </a:r>
                <a:endParaRPr lang="en-US" altLang="zh-CN">
                  <a:solidFill>
                    <a:schemeClr val="tx1"/>
                  </a:solidFill>
                  <a:latin typeface="+mj-lt"/>
                  <a:cs typeface="+mj-lt"/>
                </a:endParaRPr>
              </a:p>
              <a:p>
                <a:pPr lvl="1">
                  <a:lnSpc>
                    <a:spcPct val="150000"/>
                  </a:lnSpc>
                </a:pPr>
                <a:r>
                  <a:rPr lang="en-US" altLang="zh-CN">
                    <a:solidFill>
                      <a:schemeClr val="tx1"/>
                    </a:solidFill>
                    <a:latin typeface="+mj-lt"/>
                    <a:cs typeface="+mj-lt"/>
                  </a:rPr>
                  <a:t>The model-independent 95% CL upper limit on the visible cross section of BSM events ranges from </a:t>
                </a:r>
                <a:r>
                  <a:rPr lang="en-US" altLang="zh-CN">
                    <a:solidFill>
                      <a:srgbClr val="00B0F0"/>
                    </a:solidFill>
                    <a:latin typeface="+mj-lt"/>
                    <a:cs typeface="+mj-lt"/>
                  </a:rPr>
                  <a:t>2.45 to 0.53 </a:t>
                </a:r>
                <a:r>
                  <a:rPr lang="en-US" altLang="zh-CN">
                    <a:solidFill>
                      <a:srgbClr val="00B0F0"/>
                    </a:solidFill>
                    <a:latin typeface="+mj-lt"/>
                    <a:cs typeface="+mj-lt"/>
                    <a:sym typeface="+mn-ea"/>
                  </a:rPr>
                  <a:t>fb</a:t>
                </a:r>
                <a:r>
                  <a:rPr lang="en-US" altLang="zh-CN">
                    <a:solidFill>
                      <a:schemeClr val="tx1"/>
                    </a:solidFill>
                    <a:latin typeface="+mj-lt"/>
                    <a:cs typeface="+mj-lt"/>
                    <a:sym typeface="+mn-ea"/>
                  </a:rPr>
                  <a:t>, depending on the considered </a:t>
                </a:r>
                <a14:m>
                  <m:oMath xmlns:m="http://schemas.openxmlformats.org/officeDocument/2006/math">
                    <m:sSubSup>
                      <m:sSubSupPr>
                        <m:ctrlPr>
                          <a:rPr lang="en-US" altLang="zh-CN" i="1">
                            <a:solidFill>
                              <a:schemeClr val="tx1"/>
                            </a:solidFill>
                            <a:latin typeface="Cambria Math" panose="02040503050406030204" charset="0"/>
                            <a:cs typeface="Cambria Math" panose="02040503050406030204" charset="0"/>
                          </a:rPr>
                        </m:ctrlPr>
                      </m:sSubSupPr>
                      <m:e>
                        <m:r>
                          <a:rPr lang="en-US" altLang="zh-CN" i="1">
                            <a:solidFill>
                              <a:schemeClr val="tx1"/>
                            </a:solidFill>
                            <a:latin typeface="Cambria Math" panose="02040503050406030204" charset="0"/>
                            <a:cs typeface="Cambria Math" panose="02040503050406030204" charset="0"/>
                          </a:rPr>
                          <m:t>𝐸</m:t>
                        </m:r>
                      </m:e>
                      <m:sub>
                        <m:r>
                          <a:rPr lang="en-US" altLang="zh-CN" i="1">
                            <a:solidFill>
                              <a:schemeClr val="tx1"/>
                            </a:solidFill>
                            <a:latin typeface="Cambria Math" panose="02040503050406030204" charset="0"/>
                            <a:cs typeface="Cambria Math" panose="02040503050406030204" charset="0"/>
                          </a:rPr>
                          <m:t>𝑇</m:t>
                        </m:r>
                      </m:sub>
                      <m:sup>
                        <m:r>
                          <a:rPr lang="en-US" altLang="zh-CN" i="1">
                            <a:solidFill>
                              <a:schemeClr val="tx1"/>
                            </a:solidFill>
                            <a:latin typeface="Cambria Math" panose="02040503050406030204" charset="0"/>
                            <a:cs typeface="Cambria Math" panose="02040503050406030204" charset="0"/>
                          </a:rPr>
                          <m:t>𝑚𝑖𝑠𝑠</m:t>
                        </m:r>
                      </m:sup>
                    </m:sSubSup>
                  </m:oMath>
                </a14:m>
                <a:r>
                  <a:rPr lang="en-US" altLang="zh-CN">
                    <a:solidFill>
                      <a:schemeClr val="tx1"/>
                    </a:solidFill>
                    <a:latin typeface="+mj-lt"/>
                    <a:cs typeface="+mj-lt"/>
                  </a:rPr>
                  <a:t> bin.</a:t>
                </a:r>
                <a:endParaRPr lang="en-US" altLang="zh-CN">
                  <a:solidFill>
                    <a:schemeClr val="tx1"/>
                  </a:solidFill>
                  <a:latin typeface="+mj-lt"/>
                  <a:cs typeface="+mj-lt"/>
                </a:endParaRPr>
              </a:p>
              <a:p>
                <a:pPr lvl="1" algn="l">
                  <a:lnSpc>
                    <a:spcPct val="150000"/>
                  </a:lnSpc>
                </a:pPr>
                <a:r>
                  <a:rPr lang="en-US" altLang="zh-CN">
                    <a:solidFill>
                      <a:schemeClr val="tx1"/>
                    </a:solidFill>
                    <a:latin typeface="+mj-lt"/>
                    <a:cs typeface="+mj-lt"/>
                  </a:rPr>
                  <a:t>Model-dependent 95% CL upper limits are set in the </a:t>
                </a:r>
                <a14:m>
                  <m:oMath xmlns:m="http://schemas.openxmlformats.org/officeDocument/2006/math">
                    <m:sSub>
                      <m:sSubPr>
                        <m:ctrlPr>
                          <a:rPr lang="en-US" altLang="zh-CN" i="1">
                            <a:solidFill>
                              <a:schemeClr val="tx1"/>
                            </a:solidFill>
                            <a:latin typeface="Cambria Math" panose="02040503050406030204" charset="0"/>
                            <a:cs typeface="Cambria Math" panose="02040503050406030204" charset="0"/>
                            <a:sym typeface="+mn-ea"/>
                          </a:rPr>
                        </m:ctrlPr>
                      </m:sSubPr>
                      <m:e>
                        <m:r>
                          <a:rPr lang="en-US" altLang="zh-CN" i="1">
                            <a:solidFill>
                              <a:schemeClr val="tx1"/>
                            </a:solidFill>
                            <a:latin typeface="Cambria Math" panose="02040503050406030204" charset="0"/>
                            <a:cs typeface="Cambria Math" panose="02040503050406030204" charset="0"/>
                            <a:sym typeface="+mn-ea"/>
                          </a:rPr>
                          <m:t>𝑚</m:t>
                        </m:r>
                      </m:e>
                      <m:sub>
                        <m:r>
                          <a:rPr lang="en-US" altLang="zh-CN" i="1">
                            <a:solidFill>
                              <a:schemeClr val="tx1"/>
                            </a:solidFill>
                            <a:latin typeface="Cambria Math" panose="02040503050406030204" charset="0"/>
                            <a:cs typeface="Cambria Math" panose="02040503050406030204" charset="0"/>
                            <a:sym typeface="+mn-ea"/>
                          </a:rPr>
                          <m:t>𝑥</m:t>
                        </m:r>
                      </m:sub>
                    </m:sSub>
                    <m:r>
                      <a:rPr lang="en-US" altLang="zh-CN" i="1">
                        <a:solidFill>
                          <a:schemeClr val="tx1"/>
                        </a:solidFill>
                        <a:latin typeface="Cambria Math" panose="02040503050406030204" charset="0"/>
                        <a:cs typeface="Cambria Math" panose="02040503050406030204" charset="0"/>
                        <a:sym typeface="+mn-ea"/>
                      </a:rPr>
                      <m:t>−</m:t>
                    </m:r>
                    <m:sSub>
                      <m:sSubPr>
                        <m:ctrlPr>
                          <a:rPr lang="en-US" altLang="zh-CN" i="1">
                            <a:solidFill>
                              <a:schemeClr val="tx1"/>
                            </a:solidFill>
                            <a:latin typeface="Cambria Math" panose="02040503050406030204" charset="0"/>
                            <a:cs typeface="Cambria Math" panose="02040503050406030204" charset="0"/>
                            <a:sym typeface="+mn-ea"/>
                          </a:rPr>
                        </m:ctrlPr>
                      </m:sSubPr>
                      <m:e>
                        <m:r>
                          <a:rPr lang="en-US" altLang="zh-CN" i="1">
                            <a:solidFill>
                              <a:schemeClr val="tx1"/>
                            </a:solidFill>
                            <a:latin typeface="Cambria Math" panose="02040503050406030204" charset="0"/>
                            <a:cs typeface="Cambria Math" panose="02040503050406030204" charset="0"/>
                            <a:sym typeface="+mn-ea"/>
                          </a:rPr>
                          <m:t>𝑚</m:t>
                        </m:r>
                      </m:e>
                      <m:sub>
                        <m:r>
                          <a:rPr lang="en-US" altLang="zh-CN" i="1">
                            <a:solidFill>
                              <a:schemeClr val="tx1"/>
                            </a:solidFill>
                            <a:latin typeface="Cambria Math" panose="02040503050406030204" charset="0"/>
                            <a:cs typeface="Cambria Math" panose="02040503050406030204" charset="0"/>
                            <a:sym typeface="+mn-ea"/>
                          </a:rPr>
                          <m:t>𝑚𝑒𝑑</m:t>
                        </m:r>
                      </m:sub>
                    </m:sSub>
                  </m:oMath>
                </a14:m>
                <a:r>
                  <a:rPr lang="en-US" altLang="zh-CN">
                    <a:solidFill>
                      <a:schemeClr val="tx1"/>
                    </a:solidFill>
                    <a:latin typeface="+mj-lt"/>
                    <a:cs typeface="+mj-lt"/>
                  </a:rPr>
                  <a:t> plane, on the production of WIMPs in simplified DM models.</a:t>
                </a:r>
                <a:endParaRPr lang="en-US" altLang="zh-CN">
                  <a:solidFill>
                    <a:schemeClr val="tx1"/>
                  </a:solidFill>
                  <a:latin typeface="+mj-lt"/>
                  <a:cs typeface="+mj-lt"/>
                </a:endParaRPr>
              </a:p>
              <a:p>
                <a:pPr lvl="2" algn="l">
                  <a:lnSpc>
                    <a:spcPct val="150000"/>
                  </a:lnSpc>
                </a:pPr>
                <a:r>
                  <a:rPr lang="en-US" altLang="zh-CN" sz="1400">
                    <a:solidFill>
                      <a:schemeClr val="tx1"/>
                    </a:solidFill>
                    <a:latin typeface="+mj-lt"/>
                    <a:cs typeface="+mj-lt"/>
                  </a:rPr>
                  <a:t>DM candidates are excluded for masses up to</a:t>
                </a:r>
                <a:r>
                  <a:rPr lang="en-US" altLang="zh-CN" sz="1400">
                    <a:solidFill>
                      <a:srgbClr val="00B0F0"/>
                    </a:solidFill>
                    <a:latin typeface="+mj-lt"/>
                    <a:cs typeface="+mj-lt"/>
                  </a:rPr>
                  <a:t> 415 (580) GeV</a:t>
                </a:r>
                <a:r>
                  <a:rPr lang="en-US" altLang="zh-CN" sz="1400">
                    <a:solidFill>
                      <a:schemeClr val="tx1"/>
                    </a:solidFill>
                    <a:latin typeface="+mj-lt"/>
                    <a:cs typeface="+mj-lt"/>
                  </a:rPr>
                  <a:t> for axial-vector (vector) mediators,and mediator masses are excluded up to </a:t>
                </a:r>
                <a:r>
                  <a:rPr lang="en-US" altLang="zh-CN" sz="1400">
                    <a:solidFill>
                      <a:srgbClr val="00B0F0"/>
                    </a:solidFill>
                    <a:latin typeface="+mj-lt"/>
                    <a:cs typeface="+mj-lt"/>
                  </a:rPr>
                  <a:t>1460 (1470) GeV</a:t>
                </a:r>
                <a:r>
                  <a:rPr lang="en-US" altLang="zh-CN" sz="1400">
                    <a:solidFill>
                      <a:schemeClr val="tx1"/>
                    </a:solidFill>
                    <a:latin typeface="+mj-lt"/>
                    <a:cs typeface="+mj-lt"/>
                  </a:rPr>
                  <a:t>.</a:t>
                </a:r>
                <a:endParaRPr lang="en-US" altLang="zh-CN" sz="1400">
                  <a:solidFill>
                    <a:schemeClr val="tx1"/>
                  </a:solidFill>
                  <a:latin typeface="+mj-lt"/>
                  <a:cs typeface="+mj-lt"/>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608330" y="1490345"/>
                <a:ext cx="10968990" cy="5165725"/>
              </a:xfrm>
              <a:blipFill rotWithShape="1">
                <a:blip r:embed="rId1"/>
                <a:stretch>
                  <a:fillRect/>
                </a:stretch>
              </a:blipFill>
            </p:spPr>
            <p:txBody>
              <a:bodyPr/>
              <a:lstStyle/>
              <a:p>
                <a:r>
                  <a:rPr lang="zh-CN" altLang="en-US">
                    <a:noFill/>
                  </a:rPr>
                  <a:t> </a:t>
                </a:r>
              </a:p>
            </p:txBody>
          </p:sp>
        </mc:Fallback>
      </mc:AlternateContent>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a:t>
            </a:r>
            <a:r>
              <a:rPr lang="en-US" altLang="zh-CN"/>
              <a:t>ntroduction</a:t>
            </a:r>
            <a:endParaRPr lang="en-US" altLang="zh-CN"/>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p>
                <a:pPr>
                  <a:lnSpc>
                    <a:spcPct val="150000"/>
                  </a:lnSpc>
                </a:pPr>
                <a:r>
                  <a:rPr lang="en-US" altLang="zh-CN" sz="2400">
                    <a:solidFill>
                      <a:schemeClr val="tx1"/>
                    </a:solidFill>
                  </a:rPr>
                  <a:t>The search at colliders is complementary to direct and indirect detection.</a:t>
                </a:r>
                <a:endParaRPr lang="en-US" altLang="zh-CN" sz="2400">
                  <a:solidFill>
                    <a:schemeClr val="tx1"/>
                  </a:solidFill>
                </a:endParaRPr>
              </a:p>
              <a:p>
                <a:pPr>
                  <a:lnSpc>
                    <a:spcPct val="150000"/>
                  </a:lnSpc>
                </a:pPr>
                <a:r>
                  <a:rPr lang="en-US" altLang="zh-CN" sz="2400">
                    <a:solidFill>
                      <a:schemeClr val="tx1"/>
                    </a:solidFill>
                  </a:rPr>
                  <a:t>DM particles can be produced in high energy pp collisions at LHC.</a:t>
                </a:r>
                <a:endParaRPr lang="en-US" altLang="zh-CN" sz="2400">
                  <a:solidFill>
                    <a:schemeClr val="tx1"/>
                  </a:solidFill>
                </a:endParaRPr>
              </a:p>
              <a:p>
                <a:pPr>
                  <a:lnSpc>
                    <a:spcPct val="150000"/>
                  </a:lnSpc>
                </a:pPr>
                <a:r>
                  <a:rPr lang="en-US" altLang="zh-CN" sz="2400">
                    <a:solidFill>
                      <a:schemeClr val="tx1"/>
                    </a:solidFill>
                  </a:rPr>
                  <a:t>A DM particle would not decay nor be directly detected because it’s stable and weakly interacts with Standard Model (SM) particles.</a:t>
                </a:r>
                <a:endParaRPr lang="en-US" altLang="zh-CN" sz="2400">
                  <a:solidFill>
                    <a:schemeClr val="tx1"/>
                  </a:solidFill>
                </a:endParaRPr>
              </a:p>
              <a:p>
                <a:pPr>
                  <a:lnSpc>
                    <a:spcPct val="150000"/>
                  </a:lnSpc>
                </a:pPr>
                <a:r>
                  <a:rPr lang="en-US" altLang="zh-CN" sz="2400">
                    <a:solidFill>
                      <a:schemeClr val="tx1"/>
                    </a:solidFill>
                  </a:rPr>
                  <a:t>If produced </a:t>
                </a:r>
                <a:r>
                  <a:rPr lang="en-US" altLang="zh-CN" sz="2400">
                    <a:solidFill>
                      <a:srgbClr val="00B0F0"/>
                    </a:solidFill>
                  </a:rPr>
                  <a:t>in association with an SM particle</a:t>
                </a:r>
                <a:r>
                  <a:rPr lang="en-US" altLang="zh-CN" sz="2400">
                    <a:solidFill>
                      <a:schemeClr val="tx1"/>
                    </a:solidFill>
                  </a:rPr>
                  <a:t>, they can lead to the so-called </a:t>
                </a:r>
                <a14:m>
                  <m:oMath xmlns:m="http://schemas.openxmlformats.org/officeDocument/2006/math">
                    <m:r>
                      <a:rPr lang="en-US" altLang="zh-CN" sz="2400" i="1">
                        <a:solidFill>
                          <a:schemeClr val="tx1"/>
                        </a:solidFill>
                        <a:latin typeface="Cambria Math" panose="02040503050406030204" charset="0"/>
                        <a:cs typeface="Cambria Math" panose="02040503050406030204" charset="0"/>
                      </a:rPr>
                      <m:t>𝑋</m:t>
                    </m:r>
                    <m:r>
                      <a:rPr lang="en-US" altLang="zh-CN" sz="2400" i="1">
                        <a:solidFill>
                          <a:schemeClr val="tx1"/>
                        </a:solidFill>
                        <a:latin typeface="Cambria Math" panose="02040503050406030204" charset="0"/>
                        <a:cs typeface="Cambria Math" panose="02040503050406030204" charset="0"/>
                      </a:rPr>
                      <m:t>+</m:t>
                    </m:r>
                    <m:sSubSup>
                      <m:sSubSupPr>
                        <m:ctrlPr>
                          <a:rPr lang="en-US" altLang="zh-CN" sz="2400" i="1">
                            <a:solidFill>
                              <a:schemeClr val="tx1"/>
                            </a:solidFill>
                            <a:latin typeface="Cambria Math" panose="02040503050406030204" charset="0"/>
                            <a:cs typeface="Cambria Math" panose="02040503050406030204" charset="0"/>
                          </a:rPr>
                        </m:ctrlPr>
                      </m:sSubSupPr>
                      <m:e>
                        <m:r>
                          <a:rPr lang="en-US" altLang="zh-CN" sz="2400" i="1">
                            <a:solidFill>
                              <a:schemeClr val="tx1"/>
                            </a:solidFill>
                            <a:latin typeface="Cambria Math" panose="02040503050406030204" charset="0"/>
                            <a:cs typeface="Cambria Math" panose="02040503050406030204" charset="0"/>
                          </a:rPr>
                          <m:t>𝐸</m:t>
                        </m:r>
                      </m:e>
                      <m:sub>
                        <m:r>
                          <a:rPr lang="en-US" altLang="zh-CN" sz="2400" i="1">
                            <a:solidFill>
                              <a:schemeClr val="tx1"/>
                            </a:solidFill>
                            <a:latin typeface="Cambria Math" panose="02040503050406030204" charset="0"/>
                            <a:cs typeface="Cambria Math" panose="02040503050406030204" charset="0"/>
                          </a:rPr>
                          <m:t>𝑇</m:t>
                        </m:r>
                      </m:sub>
                      <m:sup>
                        <m:r>
                          <a:rPr lang="en-US" altLang="zh-CN" sz="2400" i="1">
                            <a:solidFill>
                              <a:schemeClr val="tx1"/>
                            </a:solidFill>
                            <a:latin typeface="Cambria Math" panose="02040503050406030204" charset="0"/>
                            <a:cs typeface="Cambria Math" panose="02040503050406030204" charset="0"/>
                          </a:rPr>
                          <m:t>𝑚𝑖𝑠𝑠</m:t>
                        </m:r>
                      </m:sup>
                    </m:sSubSup>
                  </m:oMath>
                </a14:m>
                <a:r>
                  <a:rPr lang="en-US" altLang="zh-CN" sz="2400">
                    <a:solidFill>
                      <a:schemeClr val="tx1"/>
                    </a:solidFill>
                  </a:rPr>
                  <a:t> signature.</a:t>
                </a:r>
                <a:endParaRPr lang="en-US" altLang="zh-CN" sz="2400">
                  <a:solidFill>
                    <a:schemeClr val="tx1"/>
                  </a:solidFill>
                </a:endParaRPr>
              </a:p>
              <a:p>
                <a:endParaRPr lang="en-US" altLang="zh-CN" sz="2400">
                  <a:solidFill>
                    <a:schemeClr val="tx1"/>
                  </a:solidFill>
                </a:endParaRPr>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1" t="-1" r="3" b="-3684"/>
                </a:stretch>
              </a:blipFill>
            </p:spPr>
            <p:txBody>
              <a:bodyPr/>
              <a:lstStyle/>
              <a:p>
                <a:r>
                  <a:rPr lang="zh-CN" altLang="en-US">
                    <a:noFill/>
                  </a:rPr>
                  <a:t> </a:t>
                </a:r>
              </a:p>
            </p:txBody>
          </p:sp>
        </mc:Fallback>
      </mc:AlternateContent>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a:t>
            </a:r>
            <a:r>
              <a:rPr lang="en-US" altLang="zh-CN"/>
              <a:t>ntroduction</a:t>
            </a:r>
            <a:endParaRPr lang="en-US" altLang="zh-CN"/>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p>
                <a:pPr>
                  <a:lnSpc>
                    <a:spcPct val="150000"/>
                  </a:lnSpc>
                </a:pPr>
                <a:r>
                  <a:rPr lang="en-US" altLang="zh-CN" sz="2400">
                    <a:solidFill>
                      <a:schemeClr val="tx1"/>
                    </a:solidFill>
                  </a:rPr>
                  <a:t>The </a:t>
                </a:r>
                <a14:m>
                  <m:oMath xmlns:m="http://schemas.openxmlformats.org/officeDocument/2006/math">
                    <m:r>
                      <a:rPr lang="en-US" altLang="zh-CN" sz="2400" i="1">
                        <a:solidFill>
                          <a:schemeClr val="tx1"/>
                        </a:solidFill>
                        <a:latin typeface="Cambria Math" panose="02040503050406030204" charset="0"/>
                        <a:cs typeface="Cambria Math" panose="02040503050406030204" charset="0"/>
                      </a:rPr>
                      <m:t>𝑋</m:t>
                    </m:r>
                    <m:r>
                      <a:rPr lang="en-US" altLang="zh-CN" sz="2400" i="1">
                        <a:solidFill>
                          <a:schemeClr val="tx1"/>
                        </a:solidFill>
                        <a:latin typeface="Cambria Math" panose="02040503050406030204" charset="0"/>
                        <a:cs typeface="Cambria Math" panose="02040503050406030204" charset="0"/>
                      </a:rPr>
                      <m:t>+</m:t>
                    </m:r>
                    <m:sSubSup>
                      <m:sSubSupPr>
                        <m:ctrlPr>
                          <a:rPr lang="en-US" altLang="zh-CN" sz="2400" i="1">
                            <a:solidFill>
                              <a:schemeClr val="tx1"/>
                            </a:solidFill>
                            <a:latin typeface="Cambria Math" panose="02040503050406030204" charset="0"/>
                            <a:cs typeface="Cambria Math" panose="02040503050406030204" charset="0"/>
                          </a:rPr>
                        </m:ctrlPr>
                      </m:sSubSupPr>
                      <m:e>
                        <m:r>
                          <a:rPr lang="en-US" altLang="zh-CN" sz="2400" i="1">
                            <a:solidFill>
                              <a:schemeClr val="tx1"/>
                            </a:solidFill>
                            <a:latin typeface="Cambria Math" panose="02040503050406030204" charset="0"/>
                            <a:cs typeface="Cambria Math" panose="02040503050406030204" charset="0"/>
                          </a:rPr>
                          <m:t>𝐸</m:t>
                        </m:r>
                      </m:e>
                      <m:sub>
                        <m:r>
                          <a:rPr lang="en-US" altLang="zh-CN" sz="2400" i="1">
                            <a:solidFill>
                              <a:schemeClr val="tx1"/>
                            </a:solidFill>
                            <a:latin typeface="Cambria Math" panose="02040503050406030204" charset="0"/>
                            <a:cs typeface="Cambria Math" panose="02040503050406030204" charset="0"/>
                          </a:rPr>
                          <m:t>𝑇</m:t>
                        </m:r>
                      </m:sub>
                      <m:sup>
                        <m:r>
                          <a:rPr lang="en-US" altLang="zh-CN" sz="2400" i="1">
                            <a:solidFill>
                              <a:schemeClr val="tx1"/>
                            </a:solidFill>
                            <a:latin typeface="Cambria Math" panose="02040503050406030204" charset="0"/>
                            <a:cs typeface="Cambria Math" panose="02040503050406030204" charset="0"/>
                          </a:rPr>
                          <m:t>𝑚𝑖𝑠𝑠</m:t>
                        </m:r>
                      </m:sup>
                    </m:sSubSup>
                  </m:oMath>
                </a14:m>
                <a:r>
                  <a:rPr lang="en-US" altLang="zh-CN" sz="2400">
                    <a:solidFill>
                      <a:schemeClr val="tx1"/>
                    </a:solidFill>
                  </a:rPr>
                  <a:t> searches focus on </a:t>
                </a:r>
                <a:r>
                  <a:rPr lang="en-US" altLang="zh-CN" sz="2400">
                    <a:solidFill>
                      <a:srgbClr val="00B0F0"/>
                    </a:solidFill>
                  </a:rPr>
                  <a:t>simplified DM models of WIMPs production</a:t>
                </a:r>
                <a:r>
                  <a:rPr lang="en-US" altLang="zh-CN" sz="2400">
                    <a:solidFill>
                      <a:schemeClr val="tx1"/>
                    </a:solidFill>
                  </a:rPr>
                  <a:t> (Weakly Interacting Massive Particles).</a:t>
                </a:r>
                <a:endParaRPr lang="en-US" altLang="zh-CN" sz="2400">
                  <a:solidFill>
                    <a:schemeClr val="tx1"/>
                  </a:solidFill>
                </a:endParaRPr>
              </a:p>
              <a:p>
                <a:pPr>
                  <a:lnSpc>
                    <a:spcPct val="150000"/>
                  </a:lnSpc>
                </a:pPr>
                <a:r>
                  <a:rPr lang="en-US" altLang="zh-CN" sz="2400">
                    <a:solidFill>
                      <a:schemeClr val="tx1"/>
                    </a:solidFill>
                  </a:rPr>
                  <a:t>This report focuses on the</a:t>
                </a:r>
                <a:r>
                  <a:rPr lang="en-US" altLang="zh-CN" sz="2400">
                    <a:solidFill>
                      <a:srgbClr val="00B0F0"/>
                    </a:solidFill>
                  </a:rPr>
                  <a:t> </a:t>
                </a:r>
                <a14:m>
                  <m:oMath xmlns:m="http://schemas.openxmlformats.org/officeDocument/2006/math">
                    <m:r>
                      <a:rPr lang="en-US" altLang="zh-CN" sz="2400" i="1">
                        <a:solidFill>
                          <a:srgbClr val="00B0F0"/>
                        </a:solidFill>
                        <a:latin typeface="Cambria Math" panose="02040503050406030204" charset="0"/>
                        <a:cs typeface="Cambria Math" panose="02040503050406030204" charset="0"/>
                      </a:rPr>
                      <m:t>𝛾</m:t>
                    </m:r>
                    <m:r>
                      <a:rPr lang="en-US" altLang="zh-CN" sz="2400" i="1">
                        <a:solidFill>
                          <a:srgbClr val="00B0F0"/>
                        </a:solidFill>
                        <a:latin typeface="Cambria Math" panose="02040503050406030204" charset="0"/>
                        <a:cs typeface="Cambria Math" panose="02040503050406030204" charset="0"/>
                      </a:rPr>
                      <m:t>+</m:t>
                    </m:r>
                    <m:sSubSup>
                      <m:sSubSupPr>
                        <m:ctrlPr>
                          <a:rPr lang="en-US" altLang="zh-CN" sz="2400" i="1">
                            <a:solidFill>
                              <a:srgbClr val="00B0F0"/>
                            </a:solidFill>
                            <a:latin typeface="Cambria Math" panose="02040503050406030204" charset="0"/>
                            <a:cs typeface="Cambria Math" panose="02040503050406030204" charset="0"/>
                          </a:rPr>
                        </m:ctrlPr>
                      </m:sSubSupPr>
                      <m:e>
                        <m:r>
                          <a:rPr lang="en-US" altLang="zh-CN" sz="2400" i="1">
                            <a:solidFill>
                              <a:srgbClr val="00B0F0"/>
                            </a:solidFill>
                            <a:latin typeface="Cambria Math" panose="02040503050406030204" charset="0"/>
                            <a:cs typeface="Cambria Math" panose="02040503050406030204" charset="0"/>
                          </a:rPr>
                          <m:t>𝐸</m:t>
                        </m:r>
                      </m:e>
                      <m:sub>
                        <m:r>
                          <a:rPr lang="en-US" altLang="zh-CN" sz="2400" i="1">
                            <a:solidFill>
                              <a:srgbClr val="00B0F0"/>
                            </a:solidFill>
                            <a:latin typeface="Cambria Math" panose="02040503050406030204" charset="0"/>
                            <a:cs typeface="Cambria Math" panose="02040503050406030204" charset="0"/>
                          </a:rPr>
                          <m:t>𝑇</m:t>
                        </m:r>
                      </m:sub>
                      <m:sup>
                        <m:r>
                          <a:rPr lang="en-US" altLang="zh-CN" sz="2400" i="1">
                            <a:solidFill>
                              <a:srgbClr val="00B0F0"/>
                            </a:solidFill>
                            <a:latin typeface="Cambria Math" panose="02040503050406030204" charset="0"/>
                            <a:cs typeface="Cambria Math" panose="02040503050406030204" charset="0"/>
                          </a:rPr>
                          <m:t>𝑚𝑖𝑠𝑠</m:t>
                        </m:r>
                      </m:sup>
                    </m:sSubSup>
                  </m:oMath>
                </a14:m>
                <a:r>
                  <a:rPr lang="en-US" altLang="zh-CN" sz="2400">
                    <a:solidFill>
                      <a:srgbClr val="00B0F0"/>
                    </a:solidFill>
                  </a:rPr>
                  <a:t> final state</a:t>
                </a:r>
                <a:r>
                  <a:rPr lang="en-US" altLang="zh-CN" sz="2400">
                    <a:solidFill>
                      <a:schemeClr val="tx1"/>
                    </a:solidFill>
                  </a:rPr>
                  <a:t> (mono-photon).</a:t>
                </a:r>
                <a:endParaRPr lang="en-US" altLang="zh-CN" sz="2400">
                  <a:solidFill>
                    <a:schemeClr val="tx1"/>
                  </a:solidFill>
                </a:endParaRPr>
              </a:p>
              <a:p>
                <a:pPr>
                  <a:lnSpc>
                    <a:spcPct val="150000"/>
                  </a:lnSpc>
                </a:pPr>
                <a:r>
                  <a:rPr lang="en-US" altLang="zh-CN" sz="2400">
                    <a:solidFill>
                      <a:schemeClr val="tx1"/>
                    </a:solidFill>
                  </a:rPr>
                  <a:t>It’s </a:t>
                </a:r>
                <a:r>
                  <a:rPr lang="en-US" altLang="zh-CN" sz="2400">
                    <a:solidFill>
                      <a:srgbClr val="00B0F0"/>
                    </a:solidFill>
                  </a:rPr>
                  <a:t>second in sensitivity</a:t>
                </a:r>
                <a:r>
                  <a:rPr lang="en-US" altLang="zh-CN" sz="2400">
                    <a:solidFill>
                      <a:schemeClr val="tx1"/>
                    </a:solidFill>
                  </a:rPr>
                  <a:t> only to the </a:t>
                </a:r>
                <a14:m>
                  <m:oMath xmlns:m="http://schemas.openxmlformats.org/officeDocument/2006/math">
                    <m:r>
                      <a:rPr lang="en-US" altLang="zh-CN" sz="2400" i="1">
                        <a:solidFill>
                          <a:schemeClr val="tx1"/>
                        </a:solidFill>
                        <a:latin typeface="Cambria Math" panose="02040503050406030204" charset="0"/>
                        <a:cs typeface="Cambria Math" panose="02040503050406030204" charset="0"/>
                      </a:rPr>
                      <m:t>𝑗𝑒𝑡</m:t>
                    </m:r>
                    <m:r>
                      <a:rPr lang="en-US" altLang="zh-CN" sz="2400" i="1">
                        <a:solidFill>
                          <a:schemeClr val="tx1"/>
                        </a:solidFill>
                        <a:latin typeface="Cambria Math" panose="02040503050406030204" charset="0"/>
                        <a:cs typeface="Cambria Math" panose="02040503050406030204" charset="0"/>
                      </a:rPr>
                      <m:t>+</m:t>
                    </m:r>
                    <m:sSubSup>
                      <m:sSubSupPr>
                        <m:ctrlPr>
                          <a:rPr lang="en-US" altLang="zh-CN" sz="2400" i="1">
                            <a:solidFill>
                              <a:schemeClr val="tx1"/>
                            </a:solidFill>
                            <a:latin typeface="Cambria Math" panose="02040503050406030204" charset="0"/>
                            <a:cs typeface="Cambria Math" panose="02040503050406030204" charset="0"/>
                          </a:rPr>
                        </m:ctrlPr>
                      </m:sSubSupPr>
                      <m:e>
                        <m:r>
                          <a:rPr lang="en-US" altLang="zh-CN" sz="2400" i="1">
                            <a:solidFill>
                              <a:schemeClr val="tx1"/>
                            </a:solidFill>
                            <a:latin typeface="Cambria Math" panose="02040503050406030204" charset="0"/>
                            <a:cs typeface="Cambria Math" panose="02040503050406030204" charset="0"/>
                          </a:rPr>
                          <m:t>𝐸</m:t>
                        </m:r>
                      </m:e>
                      <m:sub>
                        <m:r>
                          <a:rPr lang="en-US" altLang="zh-CN" sz="2400" i="1">
                            <a:solidFill>
                              <a:schemeClr val="tx1"/>
                            </a:solidFill>
                            <a:latin typeface="Cambria Math" panose="02040503050406030204" charset="0"/>
                            <a:cs typeface="Cambria Math" panose="02040503050406030204" charset="0"/>
                          </a:rPr>
                          <m:t>𝑇</m:t>
                        </m:r>
                      </m:sub>
                      <m:sup>
                        <m:r>
                          <a:rPr lang="en-US" altLang="zh-CN" sz="2400" i="1">
                            <a:solidFill>
                              <a:schemeClr val="tx1"/>
                            </a:solidFill>
                            <a:latin typeface="Cambria Math" panose="02040503050406030204" charset="0"/>
                            <a:cs typeface="Cambria Math" panose="02040503050406030204" charset="0"/>
                          </a:rPr>
                          <m:t>𝑚𝑖𝑠𝑠</m:t>
                        </m:r>
                      </m:sup>
                    </m:sSubSup>
                  </m:oMath>
                </a14:m>
                <a:r>
                  <a:rPr lang="en-US" altLang="zh-CN" sz="2400">
                    <a:solidFill>
                      <a:schemeClr val="tx1"/>
                    </a:solidFill>
                  </a:rPr>
                  <a:t> one and </a:t>
                </a:r>
                <a:r>
                  <a:rPr lang="en-US" altLang="zh-CN" sz="2400">
                    <a:solidFill>
                      <a:srgbClr val="00B0F0"/>
                    </a:solidFill>
                  </a:rPr>
                  <a:t>cleaner</a:t>
                </a:r>
                <a:r>
                  <a:rPr lang="en-US" altLang="zh-CN" sz="2400">
                    <a:solidFill>
                      <a:schemeClr val="tx1"/>
                    </a:solidFill>
                  </a:rPr>
                  <a:t>.</a:t>
                </a:r>
                <a:endParaRPr lang="zh-CN" altLang="en-US" sz="2400">
                  <a:solidFill>
                    <a:schemeClr val="tx1"/>
                  </a:solidFill>
                </a:endParaRPr>
              </a:p>
              <a:p>
                <a:pPr>
                  <a:lnSpc>
                    <a:spcPct val="150000"/>
                  </a:lnSpc>
                </a:pPr>
                <a:r>
                  <a:rPr lang="en-US" altLang="zh-CN" sz="2400">
                    <a:solidFill>
                      <a:schemeClr val="tx1"/>
                    </a:solidFill>
                  </a:rPr>
                  <a:t>Use the full Run 2 dataset, collected by ATLAS at </a:t>
                </a:r>
                <a14:m>
                  <m:oMath xmlns:m="http://schemas.openxmlformats.org/officeDocument/2006/math">
                    <m:rad>
                      <m:radPr>
                        <m:degHide m:val="on"/>
                        <m:ctrlPr>
                          <a:rPr lang="en-US" altLang="zh-CN" sz="2400" i="1">
                            <a:solidFill>
                              <a:schemeClr val="tx1"/>
                            </a:solidFill>
                            <a:latin typeface="Cambria Math" panose="02040503050406030204" charset="0"/>
                            <a:cs typeface="Cambria Math" panose="02040503050406030204" charset="0"/>
                          </a:rPr>
                        </m:ctrlPr>
                      </m:radPr>
                      <m:deg/>
                      <m:e>
                        <m:r>
                          <a:rPr lang="en-US" altLang="zh-CN" sz="2400" i="1">
                            <a:solidFill>
                              <a:schemeClr val="tx1"/>
                            </a:solidFill>
                            <a:latin typeface="Cambria Math" panose="02040503050406030204" charset="0"/>
                            <a:cs typeface="Cambria Math" panose="02040503050406030204" charset="0"/>
                          </a:rPr>
                          <m:t>𝒔</m:t>
                        </m:r>
                      </m:e>
                    </m:rad>
                  </m:oMath>
                </a14:m>
                <a:r>
                  <a:rPr lang="en-US" altLang="zh-CN" sz="2400" i="1">
                    <a:solidFill>
                      <a:schemeClr val="tx1"/>
                    </a:solidFill>
                    <a:latin typeface="Arial" panose="020B0604020202020204" pitchFamily="34" charset="0"/>
                    <a:cs typeface="Cambria Math" panose="02040503050406030204" charset="0"/>
                    <a:sym typeface="+mn-ea"/>
                  </a:rPr>
                  <a:t> = </a:t>
                </a:r>
                <a:r>
                  <a:rPr lang="en-US" altLang="zh-CN" sz="2400">
                    <a:solidFill>
                      <a:schemeClr val="tx1"/>
                    </a:solidFill>
                    <a:latin typeface="Arial" panose="020B0604020202020204" pitchFamily="34" charset="0"/>
                    <a:cs typeface="Arial" panose="020B0604020202020204" pitchFamily="34" charset="0"/>
                    <a:sym typeface="+mn-ea"/>
                  </a:rPr>
                  <a:t>13 TeV and a total integrated luminosity of </a:t>
                </a:r>
                <a14:m>
                  <m:oMath xmlns:m="http://schemas.openxmlformats.org/officeDocument/2006/math">
                    <m:r>
                      <a:rPr lang="en-US" altLang="zh-CN" sz="2400" i="1">
                        <a:solidFill>
                          <a:schemeClr val="tx1"/>
                        </a:solidFill>
                        <a:latin typeface="Cambria Math" panose="02040503050406030204" charset="0"/>
                        <a:cs typeface="Cambria Math" panose="02040503050406030204" charset="0"/>
                        <a:sym typeface="+mn-ea"/>
                      </a:rPr>
                      <m:t>139</m:t>
                    </m:r>
                    <m:r>
                      <a:rPr lang="en-US" altLang="zh-CN" sz="2400" i="1">
                        <a:solidFill>
                          <a:schemeClr val="tx1"/>
                        </a:solidFill>
                        <a:latin typeface="Cambria Math" panose="02040503050406030204" charset="0"/>
                        <a:cs typeface="Cambria Math" panose="02040503050406030204" charset="0"/>
                        <a:sym typeface="+mn-ea"/>
                      </a:rPr>
                      <m:t> </m:t>
                    </m:r>
                    <m:sSup>
                      <m:sSupPr>
                        <m:ctrlPr>
                          <a:rPr lang="en-US" altLang="zh-CN" sz="2400" i="1">
                            <a:solidFill>
                              <a:schemeClr val="tx1"/>
                            </a:solidFill>
                            <a:latin typeface="Cambria Math" panose="02040503050406030204" charset="0"/>
                            <a:cs typeface="Cambria Math" panose="02040503050406030204" charset="0"/>
                            <a:sym typeface="+mn-ea"/>
                          </a:rPr>
                        </m:ctrlPr>
                      </m:sSupPr>
                      <m:e>
                        <m:r>
                          <a:rPr lang="en-US" altLang="zh-CN" sz="2400" i="1">
                            <a:solidFill>
                              <a:schemeClr val="tx1"/>
                            </a:solidFill>
                            <a:latin typeface="Cambria Math" panose="02040503050406030204" charset="0"/>
                            <a:cs typeface="Cambria Math" panose="02040503050406030204" charset="0"/>
                            <a:sym typeface="+mn-ea"/>
                          </a:rPr>
                          <m:t>𝑓𝑏</m:t>
                        </m:r>
                      </m:e>
                      <m:sup>
                        <m:r>
                          <a:rPr lang="en-US" altLang="zh-CN" sz="2400" i="1">
                            <a:solidFill>
                              <a:schemeClr val="tx1"/>
                            </a:solidFill>
                            <a:latin typeface="Cambria Math" panose="02040503050406030204" charset="0"/>
                            <a:cs typeface="Cambria Math" panose="02040503050406030204" charset="0"/>
                            <a:sym typeface="+mn-ea"/>
                          </a:rPr>
                          <m:t>−</m:t>
                        </m:r>
                        <m:r>
                          <a:rPr lang="en-US" altLang="zh-CN" sz="2400" i="1">
                            <a:solidFill>
                              <a:schemeClr val="tx1"/>
                            </a:solidFill>
                            <a:latin typeface="Cambria Math" panose="02040503050406030204" charset="0"/>
                            <a:cs typeface="Cambria Math" panose="02040503050406030204" charset="0"/>
                            <a:sym typeface="+mn-ea"/>
                          </a:rPr>
                          <m:t>1</m:t>
                        </m:r>
                      </m:sup>
                    </m:sSup>
                  </m:oMath>
                </a14:m>
                <a:r>
                  <a:rPr lang="en-US" altLang="zh-CN" sz="2400">
                    <a:solidFill>
                      <a:schemeClr val="tx1"/>
                    </a:solidFill>
                  </a:rPr>
                  <a:t>.</a:t>
                </a:r>
                <a:endParaRPr lang="en-US" altLang="zh-CN" sz="2400">
                  <a:solidFill>
                    <a:schemeClr val="tx1"/>
                  </a:solidFill>
                </a:endParaRPr>
              </a:p>
              <a:p>
                <a:pPr>
                  <a:lnSpc>
                    <a:spcPct val="150000"/>
                  </a:lnSpc>
                </a:pPr>
                <a:endParaRPr lang="en-US" altLang="zh-CN" sz="2400">
                  <a:solidFill>
                    <a:schemeClr val="tx1"/>
                  </a:solidFill>
                </a:endParaRPr>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1" t="-1" r="3" b="12"/>
                </a:stretch>
              </a:blipFill>
            </p:spPr>
            <p:txBody>
              <a:bodyPr/>
              <a:lstStyle/>
              <a:p>
                <a:r>
                  <a:rPr lang="zh-CN" altLang="en-US">
                    <a:noFill/>
                  </a:rPr>
                  <a:t> </a:t>
                </a:r>
              </a:p>
            </p:txBody>
          </p:sp>
        </mc:Fallback>
      </mc:AlternateContent>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Signal models</a:t>
            </a:r>
            <a:endParaRPr lang="en-US" altLang="zh-CN"/>
          </a:p>
        </p:txBody>
      </p:sp>
      <p:sp>
        <p:nvSpPr>
          <p:cNvPr id="3" name="内容占位符 2"/>
          <p:cNvSpPr>
            <a:spLocks noGrp="1"/>
          </p:cNvSpPr>
          <p:nvPr>
            <p:ph idx="1"/>
          </p:nvPr>
        </p:nvSpPr>
        <p:spPr/>
        <p:txBody>
          <a:bodyPr/>
          <a:p>
            <a:pPr marL="0" indent="0">
              <a:buNone/>
            </a:pPr>
            <a:r>
              <a:rPr lang="en-US" altLang="zh-CN" sz="2400">
                <a:solidFill>
                  <a:schemeClr val="tx1"/>
                </a:solidFill>
              </a:rPr>
              <a:t>Simplified DM models </a:t>
            </a:r>
            <a:endParaRPr lang="en-US" altLang="zh-CN" sz="2400">
              <a:solidFill>
                <a:schemeClr val="tx1"/>
              </a:solidFill>
            </a:endParaRPr>
          </a:p>
        </p:txBody>
      </p:sp>
      <p:pic>
        <p:nvPicPr>
          <p:cNvPr id="4" name="图片 3" descr="P8IE1EXBFQC{}~TM{D7PMCJ"/>
          <p:cNvPicPr>
            <a:picLocks noChangeAspect="1"/>
          </p:cNvPicPr>
          <p:nvPr>
            <p:custDataLst>
              <p:tags r:id="rId1"/>
            </p:custDataLst>
          </p:nvPr>
        </p:nvPicPr>
        <p:blipFill>
          <a:blip r:embed="rId2"/>
          <a:stretch>
            <a:fillRect/>
          </a:stretch>
        </p:blipFill>
        <p:spPr>
          <a:xfrm>
            <a:off x="695960" y="2256155"/>
            <a:ext cx="3502025" cy="2708910"/>
          </a:xfrm>
          <a:prstGeom prst="rect">
            <a:avLst/>
          </a:prstGeom>
        </p:spPr>
      </p:pic>
      <p:sp>
        <p:nvSpPr>
          <p:cNvPr id="5" name="文本框 4"/>
          <p:cNvSpPr txBox="1"/>
          <p:nvPr/>
        </p:nvSpPr>
        <p:spPr>
          <a:xfrm>
            <a:off x="100965" y="4965065"/>
            <a:ext cx="4692015" cy="737235"/>
          </a:xfrm>
          <a:prstGeom prst="rect">
            <a:avLst/>
          </a:prstGeom>
          <a:noFill/>
        </p:spPr>
        <p:txBody>
          <a:bodyPr wrap="square" rtlCol="0">
            <a:spAutoFit/>
          </a:bodyPr>
          <a:p>
            <a:pPr algn="ctr">
              <a:lnSpc>
                <a:spcPct val="150000"/>
              </a:lnSpc>
            </a:pPr>
            <a:r>
              <a:rPr lang="en-US" altLang="zh-CN" sz="1400">
                <a:solidFill>
                  <a:schemeClr val="tx1"/>
                </a:solidFill>
              </a:rPr>
              <a:t>Figure 1: Feynman diagram of the simplifief DM model for WIMPs production.</a:t>
            </a:r>
            <a:endParaRPr lang="en-US" altLang="zh-CN" sz="1400">
              <a:solidFill>
                <a:schemeClr val="tx1"/>
              </a:solidFill>
            </a:endParaRPr>
          </a:p>
        </p:txBody>
      </p:sp>
      <mc:AlternateContent xmlns:mc="http://schemas.openxmlformats.org/markup-compatibility/2006">
        <mc:Choice xmlns:a14="http://schemas.microsoft.com/office/drawing/2010/main" Requires="a14">
          <p:sp>
            <p:nvSpPr>
              <p:cNvPr id="6" name="文本框 5"/>
              <p:cNvSpPr txBox="1"/>
              <p:nvPr/>
            </p:nvSpPr>
            <p:spPr>
              <a:xfrm>
                <a:off x="5061585" y="1945640"/>
                <a:ext cx="6584315" cy="3556000"/>
              </a:xfrm>
              <a:prstGeom prst="rect">
                <a:avLst/>
              </a:prstGeom>
              <a:noFill/>
            </p:spPr>
            <p:txBody>
              <a:bodyPr wrap="square" rtlCol="0">
                <a:noAutofit/>
              </a:bodyPr>
              <a:p>
                <a:pPr>
                  <a:lnSpc>
                    <a:spcPct val="150000"/>
                  </a:lnSpc>
                </a:pPr>
                <a:r>
                  <a:rPr lang="en-US" altLang="zh-CN" sz="2400"/>
                  <a:t>Free parameters:</a:t>
                </a:r>
                <a:endParaRPr lang="en-US" altLang="zh-CN" sz="2400"/>
              </a:p>
              <a:p>
                <a:pPr>
                  <a:lnSpc>
                    <a:spcPct val="150000"/>
                  </a:lnSpc>
                </a:pPr>
                <a:r>
                  <a:rPr lang="en-US" altLang="zh-CN" sz="2400">
                    <a:latin typeface="微软雅黑" panose="020B0503020204020204" charset="-122"/>
                    <a:ea typeface="微软雅黑" panose="020B0503020204020204" charset="-122"/>
                  </a:rPr>
                  <a:t>• DM and mediator masses: </a:t>
                </a:r>
                <a14:m>
                  <m:oMath xmlns:m="http://schemas.openxmlformats.org/officeDocument/2006/math">
                    <m:sSub>
                      <m:sSubPr>
                        <m:ctrlPr>
                          <a:rPr lang="en-US" altLang="zh-CN" sz="2400" i="1">
                            <a:solidFill>
                              <a:srgbClr val="00B0F0"/>
                            </a:solidFill>
                            <a:latin typeface="Cambria Math" panose="02040503050406030204" charset="0"/>
                            <a:ea typeface="微软雅黑" panose="020B0503020204020204" charset="-122"/>
                            <a:cs typeface="Cambria Math" panose="02040503050406030204" charset="0"/>
                          </a:rPr>
                        </m:ctrlPr>
                      </m:sSubPr>
                      <m:e>
                        <m:r>
                          <a:rPr lang="en-US" altLang="zh-CN" sz="2400" i="1">
                            <a:solidFill>
                              <a:srgbClr val="00B0F0"/>
                            </a:solidFill>
                            <a:latin typeface="Cambria Math" panose="02040503050406030204" charset="0"/>
                            <a:ea typeface="微软雅黑" panose="020B0503020204020204" charset="-122"/>
                            <a:cs typeface="Cambria Math" panose="02040503050406030204" charset="0"/>
                          </a:rPr>
                          <m:t>𝑚</m:t>
                        </m:r>
                      </m:e>
                      <m:sub>
                        <m:r>
                          <a:rPr lang="en-US" altLang="zh-CN" sz="2400" i="1">
                            <a:solidFill>
                              <a:srgbClr val="00B0F0"/>
                            </a:solidFill>
                            <a:latin typeface="Cambria Math" panose="02040503050406030204" charset="0"/>
                            <a:ea typeface="微软雅黑" panose="020B0503020204020204" charset="-122"/>
                            <a:cs typeface="Cambria Math" panose="02040503050406030204" charset="0"/>
                          </a:rPr>
                          <m:t>𝑥</m:t>
                        </m:r>
                      </m:sub>
                    </m:sSub>
                    <m:r>
                      <a:rPr lang="en-US" altLang="zh-CN" sz="2400" i="1">
                        <a:latin typeface="Cambria Math" panose="02040503050406030204" charset="0"/>
                        <a:ea typeface="微软雅黑" panose="020B0503020204020204" charset="-122"/>
                        <a:cs typeface="Cambria Math" panose="02040503050406030204" charset="0"/>
                      </a:rPr>
                      <m:t> </m:t>
                    </m:r>
                  </m:oMath>
                </a14:m>
                <a:r>
                  <a:rPr lang="en-US" altLang="zh-CN" sz="2400">
                    <a:latin typeface="微软雅黑" panose="020B0503020204020204" charset="-122"/>
                    <a:ea typeface="微软雅黑" panose="020B0503020204020204" charset="-122"/>
                  </a:rPr>
                  <a:t> and </a:t>
                </a:r>
                <a14:m>
                  <m:oMath xmlns:m="http://schemas.openxmlformats.org/officeDocument/2006/math">
                    <m:sSub>
                      <m:sSubPr>
                        <m:ctrlPr>
                          <a:rPr lang="en-US" altLang="zh-CN" sz="2400" i="1">
                            <a:solidFill>
                              <a:srgbClr val="00B0F0"/>
                            </a:solidFill>
                            <a:latin typeface="Cambria Math" panose="02040503050406030204" charset="0"/>
                            <a:ea typeface="微软雅黑" panose="020B0503020204020204" charset="-122"/>
                            <a:cs typeface="Cambria Math" panose="02040503050406030204" charset="0"/>
                          </a:rPr>
                        </m:ctrlPr>
                      </m:sSubPr>
                      <m:e>
                        <m:r>
                          <a:rPr lang="en-US" altLang="zh-CN" sz="2400" i="1">
                            <a:solidFill>
                              <a:srgbClr val="00B0F0"/>
                            </a:solidFill>
                            <a:latin typeface="Cambria Math" panose="02040503050406030204" charset="0"/>
                            <a:ea typeface="微软雅黑" panose="020B0503020204020204" charset="-122"/>
                            <a:cs typeface="Cambria Math" panose="02040503050406030204" charset="0"/>
                          </a:rPr>
                          <m:t>𝑚</m:t>
                        </m:r>
                      </m:e>
                      <m:sub>
                        <m:r>
                          <a:rPr lang="en-US" altLang="zh-CN" sz="2400" i="1">
                            <a:solidFill>
                              <a:srgbClr val="00B0F0"/>
                            </a:solidFill>
                            <a:latin typeface="Cambria Math" panose="02040503050406030204" charset="0"/>
                            <a:ea typeface="微软雅黑" panose="020B0503020204020204" charset="-122"/>
                            <a:cs typeface="Cambria Math" panose="02040503050406030204" charset="0"/>
                          </a:rPr>
                          <m:t>𝑚𝑒𝑑</m:t>
                        </m:r>
                      </m:sub>
                    </m:sSub>
                  </m:oMath>
                </a14:m>
                <a:endParaRPr lang="en-US" altLang="zh-CN" sz="2400">
                  <a:latin typeface="微软雅黑" panose="020B0503020204020204" charset="-122"/>
                  <a:ea typeface="微软雅黑" panose="020B0503020204020204" charset="-122"/>
                </a:endParaRPr>
              </a:p>
              <a:p>
                <a:pPr>
                  <a:lnSpc>
                    <a:spcPct val="150000"/>
                  </a:lnSpc>
                </a:pPr>
                <a:r>
                  <a:rPr lang="en-US" altLang="zh-CN" sz="2400">
                    <a:latin typeface="微软雅黑" panose="020B0503020204020204" charset="-122"/>
                    <a:ea typeface="微软雅黑" panose="020B0503020204020204" charset="-122"/>
                  </a:rPr>
                  <a:t>• Couplings of the mediator to the quarks,          leptons and DM particles:  </a:t>
                </a:r>
                <a14:m>
                  <m:oMath xmlns:m="http://schemas.openxmlformats.org/officeDocument/2006/math">
                    <m:sSub>
                      <m:sSubPr>
                        <m:ctrlPr>
                          <a:rPr lang="en-US" altLang="zh-CN" sz="2400" i="1">
                            <a:solidFill>
                              <a:srgbClr val="00B0F0"/>
                            </a:solidFill>
                            <a:latin typeface="Cambria Math" panose="02040503050406030204" charset="0"/>
                            <a:ea typeface="微软雅黑" panose="020B0503020204020204" charset="-122"/>
                            <a:cs typeface="Cambria Math" panose="02040503050406030204" charset="0"/>
                          </a:rPr>
                        </m:ctrlPr>
                      </m:sSubPr>
                      <m:e>
                        <m:r>
                          <a:rPr lang="en-US" altLang="zh-CN" sz="2400" i="1">
                            <a:solidFill>
                              <a:srgbClr val="00B0F0"/>
                            </a:solidFill>
                            <a:latin typeface="Cambria Math" panose="02040503050406030204" charset="0"/>
                            <a:ea typeface="微软雅黑" panose="020B0503020204020204" charset="-122"/>
                            <a:cs typeface="Cambria Math" panose="02040503050406030204" charset="0"/>
                          </a:rPr>
                          <m:t>𝑔</m:t>
                        </m:r>
                      </m:e>
                      <m:sub>
                        <m:r>
                          <a:rPr lang="en-US" altLang="zh-CN" sz="2400" i="1">
                            <a:solidFill>
                              <a:srgbClr val="00B0F0"/>
                            </a:solidFill>
                            <a:latin typeface="Cambria Math" panose="02040503050406030204" charset="0"/>
                            <a:ea typeface="微软雅黑" panose="020B0503020204020204" charset="-122"/>
                            <a:cs typeface="Cambria Math" panose="02040503050406030204" charset="0"/>
                          </a:rPr>
                          <m:t>𝑞</m:t>
                        </m:r>
                      </m:sub>
                    </m:sSub>
                  </m:oMath>
                </a14:m>
                <a:r>
                  <a:rPr lang="en-US" altLang="zh-CN" sz="2400">
                    <a:solidFill>
                      <a:schemeClr val="tx1"/>
                    </a:solidFill>
                    <a:latin typeface="微软雅黑" panose="020B0503020204020204" charset="-122"/>
                    <a:ea typeface="微软雅黑" panose="020B0503020204020204" charset="-122"/>
                  </a:rPr>
                  <a:t>,</a:t>
                </a:r>
                <a:r>
                  <a:rPr lang="en-US" altLang="zh-CN" sz="2400">
                    <a:solidFill>
                      <a:srgbClr val="00B0F0"/>
                    </a:solidFill>
                    <a:latin typeface="微软雅黑" panose="020B0503020204020204" charset="-122"/>
                    <a:ea typeface="微软雅黑" panose="020B0503020204020204" charset="-122"/>
                  </a:rPr>
                  <a:t> </a:t>
                </a:r>
                <a14:m>
                  <m:oMath xmlns:m="http://schemas.openxmlformats.org/officeDocument/2006/math">
                    <m:sSub>
                      <m:sSubPr>
                        <m:ctrlPr>
                          <a:rPr lang="en-US" altLang="zh-CN" sz="2400" i="1">
                            <a:solidFill>
                              <a:srgbClr val="00B0F0"/>
                            </a:solidFill>
                            <a:latin typeface="Cambria Math" panose="02040503050406030204" charset="0"/>
                            <a:ea typeface="微软雅黑" panose="020B0503020204020204" charset="-122"/>
                            <a:cs typeface="Cambria Math" panose="02040503050406030204" charset="0"/>
                          </a:rPr>
                        </m:ctrlPr>
                      </m:sSubPr>
                      <m:e>
                        <m:r>
                          <a:rPr lang="en-US" altLang="zh-CN" sz="2400" i="1">
                            <a:solidFill>
                              <a:srgbClr val="00B0F0"/>
                            </a:solidFill>
                            <a:latin typeface="Cambria Math" panose="02040503050406030204" charset="0"/>
                            <a:ea typeface="微软雅黑" panose="020B0503020204020204" charset="-122"/>
                            <a:cs typeface="Cambria Math" panose="02040503050406030204" charset="0"/>
                          </a:rPr>
                          <m:t>𝑔</m:t>
                        </m:r>
                      </m:e>
                      <m:sub>
                        <m:r>
                          <a:rPr lang="en-US" altLang="zh-CN" sz="2400" i="1">
                            <a:solidFill>
                              <a:srgbClr val="00B0F0"/>
                            </a:solidFill>
                            <a:latin typeface="Cambria Math" panose="02040503050406030204" charset="0"/>
                            <a:ea typeface="微软雅黑" panose="020B0503020204020204" charset="-122"/>
                            <a:cs typeface="Cambria Math" panose="02040503050406030204" charset="0"/>
                          </a:rPr>
                          <m:t>𝑙</m:t>
                        </m:r>
                      </m:sub>
                    </m:sSub>
                  </m:oMath>
                </a14:m>
                <a:r>
                  <a:rPr lang="en-US" altLang="zh-CN" sz="2400">
                    <a:latin typeface="微软雅黑" panose="020B0503020204020204" charset="-122"/>
                    <a:ea typeface="微软雅黑" panose="020B0503020204020204" charset="-122"/>
                  </a:rPr>
                  <a:t> and </a:t>
                </a:r>
                <a14:m>
                  <m:oMath xmlns:m="http://schemas.openxmlformats.org/officeDocument/2006/math">
                    <m:sSub>
                      <m:sSubPr>
                        <m:ctrlPr>
                          <a:rPr lang="en-US" altLang="zh-CN" sz="2400" i="1">
                            <a:solidFill>
                              <a:srgbClr val="00B0F0"/>
                            </a:solidFill>
                            <a:latin typeface="Cambria Math" panose="02040503050406030204" charset="0"/>
                            <a:ea typeface="微软雅黑" panose="020B0503020204020204" charset="-122"/>
                            <a:cs typeface="Cambria Math" panose="02040503050406030204" charset="0"/>
                          </a:rPr>
                        </m:ctrlPr>
                      </m:sSubPr>
                      <m:e>
                        <m:r>
                          <a:rPr lang="en-US" altLang="zh-CN" sz="2400" i="1">
                            <a:solidFill>
                              <a:srgbClr val="00B0F0"/>
                            </a:solidFill>
                            <a:latin typeface="Cambria Math" panose="02040503050406030204" charset="0"/>
                            <a:ea typeface="微软雅黑" panose="020B0503020204020204" charset="-122"/>
                            <a:cs typeface="Cambria Math" panose="02040503050406030204" charset="0"/>
                          </a:rPr>
                          <m:t>𝑔</m:t>
                        </m:r>
                      </m:e>
                      <m:sub>
                        <m:r>
                          <a:rPr lang="en-US" altLang="zh-CN" sz="2400" i="1">
                            <a:solidFill>
                              <a:srgbClr val="00B0F0"/>
                            </a:solidFill>
                            <a:latin typeface="Cambria Math" panose="02040503050406030204" charset="0"/>
                            <a:ea typeface="微软雅黑" panose="020B0503020204020204" charset="-122"/>
                            <a:cs typeface="Cambria Math" panose="02040503050406030204" charset="0"/>
                          </a:rPr>
                          <m:t>𝑥</m:t>
                        </m:r>
                      </m:sub>
                    </m:sSub>
                  </m:oMath>
                </a14:m>
                <a:endParaRPr lang="en-US" altLang="zh-CN" sz="2400" i="1">
                  <a:latin typeface="Cambria Math" panose="02040503050406030204" charset="0"/>
                  <a:ea typeface="微软雅黑" panose="020B0503020204020204" charset="-122"/>
                  <a:cs typeface="Cambria Math" panose="02040503050406030204" charset="0"/>
                </a:endParaRPr>
              </a:p>
              <a:p>
                <a:pPr>
                  <a:lnSpc>
                    <a:spcPct val="150000"/>
                  </a:lnSpc>
                </a:pPr>
                <a:r>
                  <a:rPr lang="en-US" altLang="zh-CN" sz="2400">
                    <a:latin typeface="微软雅黑" panose="020B0503020204020204" charset="-122"/>
                    <a:ea typeface="微软雅黑" panose="020B0503020204020204" charset="-122"/>
                  </a:rPr>
                  <a:t>• Mediator width: </a:t>
                </a:r>
                <a:endParaRPr lang="en-US" altLang="zh-CN" sz="2400">
                  <a:latin typeface="微软雅黑" panose="020B0503020204020204" charset="-122"/>
                  <a:ea typeface="微软雅黑" panose="020B0503020204020204" charset="-122"/>
                </a:endParaRPr>
              </a:p>
            </p:txBody>
          </p:sp>
        </mc:Choice>
        <mc:Fallback>
          <p:sp>
            <p:nvSpPr>
              <p:cNvPr id="6" name="文本框 5"/>
              <p:cNvSpPr txBox="1">
                <a:spLocks noRot="1" noChangeAspect="1" noMove="1" noResize="1" noEditPoints="1" noAdjustHandles="1" noChangeArrowheads="1" noChangeShapeType="1" noTextEdit="1"/>
              </p:cNvSpPr>
              <p:nvPr/>
            </p:nvSpPr>
            <p:spPr>
              <a:xfrm>
                <a:off x="5061585" y="1945640"/>
                <a:ext cx="6584315" cy="3556000"/>
              </a:xfrm>
              <a:prstGeom prst="rect">
                <a:avLst/>
              </a:prstGeom>
              <a:blipFill rotWithShape="1">
                <a:blip r:embed="rId3"/>
                <a:stretch>
                  <a:fillRect/>
                </a:stretch>
              </a:blipFill>
            </p:spPr>
            <p:txBody>
              <a:bodyPr/>
              <a:lstStyle/>
              <a:p>
                <a:r>
                  <a:rPr lang="zh-CN" altLang="en-US">
                    <a:noFill/>
                  </a:rPr>
                  <a:t> </a:t>
                </a:r>
              </a:p>
            </p:txBody>
          </p:sp>
        </mc:Fallback>
      </mc:AlternateContent>
      <p:graphicFrame>
        <p:nvGraphicFramePr>
          <p:cNvPr id="9" name="对象 8">
            <a:hlinkClick r:id="" action="ppaction://ole?verb="/>
          </p:cNvPr>
          <p:cNvGraphicFramePr>
            <a:graphicFrameLocks noChangeAspect="1"/>
          </p:cNvGraphicFramePr>
          <p:nvPr/>
        </p:nvGraphicFramePr>
        <p:xfrm>
          <a:off x="7825740" y="4403090"/>
          <a:ext cx="582295" cy="476885"/>
        </p:xfrm>
        <a:graphic>
          <a:graphicData uri="http://schemas.openxmlformats.org/presentationml/2006/ole">
            <mc:AlternateContent xmlns:mc="http://schemas.openxmlformats.org/markup-compatibility/2006">
              <mc:Choice xmlns:v="urn:schemas-microsoft-com:vml" Requires="v">
                <p:oleObj spid="_x0000_s1026" name="" r:id="rId4" imgW="279400" imgH="228600" progId="Equation.KSEE3">
                  <p:embed/>
                </p:oleObj>
              </mc:Choice>
              <mc:Fallback>
                <p:oleObj name="" r:id="rId4" imgW="279400" imgH="228600" progId="Equation.KSEE3">
                  <p:embed/>
                  <p:pic>
                    <p:nvPicPr>
                      <p:cNvPr id="0" name="图片 1025"/>
                      <p:cNvPicPr/>
                      <p:nvPr/>
                    </p:nvPicPr>
                    <p:blipFill>
                      <a:blip r:embed="rId5"/>
                      <a:stretch>
                        <a:fillRect/>
                      </a:stretch>
                    </p:blipFill>
                    <p:spPr>
                      <a:xfrm>
                        <a:off x="7825740" y="4403090"/>
                        <a:ext cx="582295" cy="476885"/>
                      </a:xfrm>
                      <a:prstGeom prst="rect">
                        <a:avLst/>
                      </a:prstGeom>
                    </p:spPr>
                  </p:pic>
                </p:oleObj>
              </mc:Fallback>
            </mc:AlternateContent>
          </a:graphicData>
        </a:graphic>
      </p:graphicFrame>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Data and MC simulations</a:t>
            </a:r>
            <a:endParaRPr lang="en-US" altLang="zh-CN"/>
          </a:p>
        </p:txBody>
      </p:sp>
      <p:sp>
        <p:nvSpPr>
          <p:cNvPr id="3" name="内容占位符 2"/>
          <p:cNvSpPr>
            <a:spLocks noGrp="1"/>
          </p:cNvSpPr>
          <p:nvPr>
            <p:ph idx="1"/>
          </p:nvPr>
        </p:nvSpPr>
        <p:spPr>
          <a:xfrm>
            <a:off x="608330" y="1490345"/>
            <a:ext cx="10968990" cy="5123815"/>
          </a:xfrm>
        </p:spPr>
        <p:txBody>
          <a:bodyPr>
            <a:noAutofit/>
          </a:bodyPr>
          <a:p>
            <a:pPr>
              <a:lnSpc>
                <a:spcPct val="150000"/>
              </a:lnSpc>
            </a:pPr>
            <a:r>
              <a:rPr lang="en-US" altLang="zh-CN" sz="2000">
                <a:solidFill>
                  <a:schemeClr val="tx1"/>
                </a:solidFill>
              </a:rPr>
              <a:t>Select good quality data: Stable beams conditions, good operational status of detectors.</a:t>
            </a:r>
            <a:endParaRPr lang="en-US" altLang="zh-CN" sz="2000">
              <a:solidFill>
                <a:schemeClr val="tx1"/>
              </a:solidFill>
            </a:endParaRPr>
          </a:p>
          <a:p>
            <a:pPr>
              <a:lnSpc>
                <a:spcPct val="150000"/>
              </a:lnSpc>
            </a:pPr>
            <a:r>
              <a:rPr lang="en-US" altLang="zh-CN" sz="2000">
                <a:solidFill>
                  <a:schemeClr val="tx1"/>
                </a:solidFill>
              </a:rPr>
              <a:t>MC tools:</a:t>
            </a:r>
            <a:endParaRPr lang="en-US" altLang="zh-CN" sz="2000">
              <a:solidFill>
                <a:schemeClr val="tx1"/>
              </a:solidFill>
            </a:endParaRPr>
          </a:p>
          <a:p>
            <a:pPr lvl="1">
              <a:lnSpc>
                <a:spcPct val="150000"/>
              </a:lnSpc>
            </a:pPr>
            <a:r>
              <a:rPr lang="en-US" altLang="zh-CN" sz="1800">
                <a:solidFill>
                  <a:schemeClr val="tx1"/>
                </a:solidFill>
              </a:rPr>
              <a:t>Sherpa MC generator for </a:t>
            </a:r>
            <a:r>
              <a:rPr lang="en-US" altLang="zh-CN" sz="1800">
                <a:solidFill>
                  <a:srgbClr val="00B0F0"/>
                </a:solidFill>
              </a:rPr>
              <a:t>the</a:t>
            </a:r>
            <a:r>
              <a:rPr lang="en-US" altLang="zh-CN" sz="1800">
                <a:solidFill>
                  <a:schemeClr val="tx1"/>
                </a:solidFill>
              </a:rPr>
              <a:t> </a:t>
            </a:r>
            <a:r>
              <a:rPr lang="en-US" altLang="zh-CN" sz="1800">
                <a:solidFill>
                  <a:srgbClr val="00B0F0"/>
                </a:solidFill>
              </a:rPr>
              <a:t>SM background processes</a:t>
            </a:r>
            <a:endParaRPr lang="en-US" altLang="zh-CN" sz="1800">
              <a:solidFill>
                <a:srgbClr val="00B0F0"/>
              </a:solidFill>
            </a:endParaRPr>
          </a:p>
          <a:p>
            <a:pPr lvl="1">
              <a:lnSpc>
                <a:spcPct val="150000"/>
              </a:lnSpc>
            </a:pPr>
            <a:r>
              <a:rPr lang="en-US" altLang="zh-CN" sz="1800">
                <a:solidFill>
                  <a:schemeClr val="tx1"/>
                </a:solidFill>
              </a:rPr>
              <a:t>Geant4 for </a:t>
            </a:r>
            <a:r>
              <a:rPr lang="en-US" altLang="zh-CN" sz="1800">
                <a:solidFill>
                  <a:srgbClr val="00B0F0"/>
                </a:solidFill>
              </a:rPr>
              <a:t>the full simulation of the particles interaction with the ATLAS detector</a:t>
            </a:r>
            <a:endParaRPr lang="en-US" altLang="zh-CN" sz="1800">
              <a:solidFill>
                <a:schemeClr val="tx1"/>
              </a:solidFill>
            </a:endParaRPr>
          </a:p>
          <a:p>
            <a:pPr lvl="1">
              <a:lnSpc>
                <a:spcPct val="150000"/>
              </a:lnSpc>
            </a:pPr>
            <a:r>
              <a:rPr lang="en-US" altLang="zh-CN" sz="1800">
                <a:solidFill>
                  <a:schemeClr val="tx1"/>
                </a:solidFill>
              </a:rPr>
              <a:t>MadGraph5_aMC@NLO generator for </a:t>
            </a:r>
            <a:r>
              <a:rPr lang="en-US" altLang="zh-CN" sz="1800">
                <a:solidFill>
                  <a:srgbClr val="00B0F0"/>
                </a:solidFill>
              </a:rPr>
              <a:t>the signal</a:t>
            </a:r>
            <a:endParaRPr lang="en-US" altLang="zh-CN" sz="1800">
              <a:solidFill>
                <a:srgbClr val="00B0F0"/>
              </a:solidFill>
            </a:endParaRPr>
          </a:p>
          <a:p>
            <a:pPr lvl="1">
              <a:lnSpc>
                <a:spcPct val="150000"/>
              </a:lnSpc>
            </a:pPr>
            <a:r>
              <a:rPr lang="en-US" altLang="zh-CN" sz="1800">
                <a:solidFill>
                  <a:schemeClr val="tx1"/>
                </a:solidFill>
              </a:rPr>
              <a:t>Pythia8 for </a:t>
            </a:r>
            <a:r>
              <a:rPr lang="en-US" altLang="zh-CN" sz="1800">
                <a:solidFill>
                  <a:srgbClr val="00B0F0"/>
                </a:solidFill>
              </a:rPr>
              <a:t>the parton shower simulation, hadronization and underlying events modelling</a:t>
            </a:r>
            <a:endParaRPr lang="en-US" altLang="zh-CN" sz="1800">
              <a:solidFill>
                <a:srgbClr val="00B0F0"/>
              </a:solidFill>
            </a:endParaRPr>
          </a:p>
          <a:p>
            <a:pPr marL="228600" lvl="0" indent="-228600">
              <a:lnSpc>
                <a:spcPct val="150000"/>
              </a:lnSpc>
              <a:buFont typeface="Arial" panose="020B0604020202020204" pitchFamily="34" charset="0"/>
              <a:buChar char="●"/>
            </a:pPr>
            <a:r>
              <a:rPr lang="en-US" altLang="zh-CN" sz="2000">
                <a:solidFill>
                  <a:schemeClr val="tx1"/>
                </a:solidFill>
              </a:rPr>
              <a:t>MC samples include the simulation of </a:t>
            </a:r>
            <a:r>
              <a:rPr lang="en-US" altLang="zh-CN" sz="2000">
                <a:solidFill>
                  <a:srgbClr val="00B0F0"/>
                </a:solidFill>
              </a:rPr>
              <a:t>pile-up</a:t>
            </a:r>
            <a:r>
              <a:rPr lang="en-US" altLang="zh-CN" sz="2000">
                <a:solidFill>
                  <a:schemeClr val="tx1"/>
                </a:solidFill>
              </a:rPr>
              <a:t> and are reweighted in order to reproduce the pile-up conditions observed in data.</a:t>
            </a:r>
            <a:endParaRPr lang="en-US" altLang="zh-CN" sz="2000">
              <a:solidFill>
                <a:schemeClr val="tx1"/>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Data and MC simulations</a:t>
            </a:r>
            <a:endParaRPr lang="zh-CN" altLang="en-US"/>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p>
                <a:pPr>
                  <a:lnSpc>
                    <a:spcPct val="150000"/>
                  </a:lnSpc>
                </a:pPr>
                <a:r>
                  <a:rPr lang="en-US" altLang="zh-CN" sz="2000">
                    <a:solidFill>
                      <a:schemeClr val="tx1"/>
                    </a:solidFill>
                  </a:rPr>
                  <a:t>The analysis acceptance is </a:t>
                </a:r>
                <a:r>
                  <a:rPr lang="en-US" altLang="zh-CN" sz="2000">
                    <a:solidFill>
                      <a:srgbClr val="00B0F0"/>
                    </a:solidFill>
                  </a:rPr>
                  <a:t>independent</a:t>
                </a:r>
                <a:r>
                  <a:rPr lang="en-US" altLang="zh-CN" sz="2000">
                    <a:solidFill>
                      <a:schemeClr val="tx1"/>
                    </a:solidFill>
                  </a:rPr>
                  <a:t> on:</a:t>
                </a:r>
                <a:endParaRPr lang="en-US" altLang="zh-CN" sz="2000">
                  <a:solidFill>
                    <a:schemeClr val="tx1"/>
                  </a:solidFill>
                </a:endParaRPr>
              </a:p>
              <a:p>
                <a:pPr lvl="1">
                  <a:lnSpc>
                    <a:spcPct val="150000"/>
                  </a:lnSpc>
                </a:pPr>
                <a:r>
                  <a:rPr lang="en-US" altLang="zh-CN" sz="1800">
                    <a:solidFill>
                      <a:schemeClr val="tx1"/>
                    </a:solidFill>
                  </a:rPr>
                  <a:t>Spin structure</a:t>
                </a:r>
                <a:endParaRPr lang="en-US" altLang="zh-CN" sz="1800">
                  <a:solidFill>
                    <a:schemeClr val="tx1"/>
                  </a:solidFill>
                </a:endParaRPr>
              </a:p>
              <a:p>
                <a:pPr lvl="1">
                  <a:lnSpc>
                    <a:spcPct val="150000"/>
                  </a:lnSpc>
                </a:pPr>
                <a:r>
                  <a:rPr lang="en-US" altLang="zh-CN" sz="1800">
                    <a:solidFill>
                      <a:schemeClr val="tx1"/>
                    </a:solidFill>
                  </a:rPr>
                  <a:t>Couplings</a:t>
                </a:r>
                <a:endParaRPr lang="en-US" altLang="zh-CN" sz="1800">
                  <a:solidFill>
                    <a:schemeClr val="tx1"/>
                  </a:solidFill>
                </a:endParaRPr>
              </a:p>
              <a:p>
                <a:pPr lvl="1">
                  <a:lnSpc>
                    <a:spcPct val="150000"/>
                  </a:lnSpc>
                </a:pPr>
                <a14:m>
                  <m:oMath xmlns:m="http://schemas.openxmlformats.org/officeDocument/2006/math">
                    <m:sSub>
                      <m:sSubPr>
                        <m:ctrlPr>
                          <a:rPr lang="en-US" altLang="zh-CN" sz="1800" i="1">
                            <a:solidFill>
                              <a:schemeClr val="tx1"/>
                            </a:solidFill>
                            <a:latin typeface="Cambria Math" panose="02040503050406030204" charset="0"/>
                            <a:cs typeface="Cambria Math" panose="02040503050406030204" charset="0"/>
                          </a:rPr>
                        </m:ctrlPr>
                      </m:sSubPr>
                      <m:e>
                        <m:r>
                          <a:rPr lang="en-US" altLang="zh-CN" sz="1800" i="1">
                            <a:solidFill>
                              <a:schemeClr val="tx1"/>
                            </a:solidFill>
                            <a:latin typeface="Cambria Math" panose="02040503050406030204" charset="0"/>
                            <a:cs typeface="Cambria Math" panose="02040503050406030204" charset="0"/>
                          </a:rPr>
                          <m:t>𝑚</m:t>
                        </m:r>
                      </m:e>
                      <m:sub>
                        <m:r>
                          <a:rPr lang="en-US" altLang="zh-CN" sz="1800" i="1">
                            <a:solidFill>
                              <a:schemeClr val="tx1"/>
                            </a:solidFill>
                            <a:latin typeface="Cambria Math" panose="02040503050406030204" charset="0"/>
                            <a:cs typeface="Cambria Math" panose="02040503050406030204" charset="0"/>
                          </a:rPr>
                          <m:t>𝑥</m:t>
                        </m:r>
                      </m:sub>
                    </m:sSub>
                  </m:oMath>
                </a14:m>
                <a:r>
                  <a:rPr lang="en-US" altLang="zh-CN" sz="1800">
                    <a:solidFill>
                      <a:schemeClr val="tx1"/>
                    </a:solidFill>
                  </a:rPr>
                  <a:t> for fixed </a:t>
                </a:r>
                <a14:m>
                  <m:oMath xmlns:m="http://schemas.openxmlformats.org/officeDocument/2006/math">
                    <m:sSub>
                      <m:sSubPr>
                        <m:ctrlPr>
                          <a:rPr lang="en-US" altLang="zh-CN" sz="1800" i="1">
                            <a:solidFill>
                              <a:schemeClr val="tx1"/>
                            </a:solidFill>
                            <a:latin typeface="Cambria Math" panose="02040503050406030204" charset="0"/>
                            <a:cs typeface="Cambria Math" panose="02040503050406030204" charset="0"/>
                          </a:rPr>
                        </m:ctrlPr>
                      </m:sSubPr>
                      <m:e>
                        <m:r>
                          <a:rPr lang="en-US" altLang="zh-CN" sz="1800" i="1">
                            <a:solidFill>
                              <a:schemeClr val="tx1"/>
                            </a:solidFill>
                            <a:latin typeface="Cambria Math" panose="02040503050406030204" charset="0"/>
                            <a:cs typeface="Cambria Math" panose="02040503050406030204" charset="0"/>
                          </a:rPr>
                          <m:t>𝑚</m:t>
                        </m:r>
                      </m:e>
                      <m:sub>
                        <m:r>
                          <a:rPr lang="en-US" altLang="zh-CN" sz="1800" i="1">
                            <a:solidFill>
                              <a:schemeClr val="tx1"/>
                            </a:solidFill>
                            <a:latin typeface="Cambria Math" panose="02040503050406030204" charset="0"/>
                            <a:cs typeface="Cambria Math" panose="02040503050406030204" charset="0"/>
                          </a:rPr>
                          <m:t>𝑚𝑒𝑑</m:t>
                        </m:r>
                      </m:sub>
                    </m:sSub>
                  </m:oMath>
                </a14:m>
                <a:r>
                  <a:rPr lang="en-US" altLang="zh-CN" sz="1800">
                    <a:solidFill>
                      <a:schemeClr val="tx1"/>
                    </a:solidFill>
                  </a:rPr>
                  <a:t> in the on-shell region</a:t>
                </a:r>
                <a:endParaRPr lang="en-US" altLang="zh-CN" sz="1800">
                  <a:solidFill>
                    <a:schemeClr val="tx1"/>
                  </a:solidFill>
                </a:endParaRPr>
              </a:p>
              <a:p>
                <a:pPr marL="228600" lvl="0" indent="-228600">
                  <a:lnSpc>
                    <a:spcPct val="150000"/>
                  </a:lnSpc>
                  <a:buFont typeface="Arial" panose="020B0604020202020204" pitchFamily="34" charset="0"/>
                  <a:buChar char="●"/>
                </a:pPr>
                <a:r>
                  <a:rPr lang="en-US" altLang="zh-CN" sz="2000">
                    <a:solidFill>
                      <a:schemeClr val="tx1"/>
                    </a:solidFill>
                  </a:rPr>
                  <a:t>Only </a:t>
                </a:r>
                <a:r>
                  <a:rPr lang="en-US" altLang="zh-CN" sz="2000">
                    <a:solidFill>
                      <a:srgbClr val="00B0F0"/>
                    </a:solidFill>
                  </a:rPr>
                  <a:t>the axial-vector scenario with </a:t>
                </a:r>
                <a14:m>
                  <m:oMath xmlns:m="http://schemas.openxmlformats.org/officeDocument/2006/math">
                    <m:sSub>
                      <m:sSubPr>
                        <m:ctrlPr>
                          <a:rPr lang="en-US" altLang="zh-CN" sz="2000" i="1">
                            <a:solidFill>
                              <a:srgbClr val="00B0F0"/>
                            </a:solidFill>
                            <a:latin typeface="Cambria Math" panose="02040503050406030204" charset="0"/>
                            <a:cs typeface="Cambria Math" panose="02040503050406030204" charset="0"/>
                          </a:rPr>
                        </m:ctrlPr>
                      </m:sSubPr>
                      <m:e>
                        <m:r>
                          <a:rPr lang="en-US" altLang="zh-CN" sz="2000" i="1">
                            <a:solidFill>
                              <a:srgbClr val="00B0F0"/>
                            </a:solidFill>
                            <a:latin typeface="Cambria Math" panose="02040503050406030204" charset="0"/>
                            <a:cs typeface="Cambria Math" panose="02040503050406030204" charset="0"/>
                          </a:rPr>
                          <m:t>𝑔</m:t>
                        </m:r>
                      </m:e>
                      <m:sub>
                        <m:r>
                          <a:rPr lang="en-US" altLang="zh-CN" sz="2000" i="1">
                            <a:solidFill>
                              <a:srgbClr val="00B0F0"/>
                            </a:solidFill>
                            <a:latin typeface="Cambria Math" panose="02040503050406030204" charset="0"/>
                            <a:cs typeface="Cambria Math" panose="02040503050406030204" charset="0"/>
                          </a:rPr>
                          <m:t>𝑞</m:t>
                        </m:r>
                      </m:sub>
                    </m:sSub>
                    <m:r>
                      <a:rPr lang="en-US" altLang="zh-CN" sz="2000" i="1">
                        <a:solidFill>
                          <a:srgbClr val="00B0F0"/>
                        </a:solidFill>
                        <a:latin typeface="Cambria Math" panose="02040503050406030204" charset="0"/>
                        <a:cs typeface="Cambria Math" panose="02040503050406030204" charset="0"/>
                      </a:rPr>
                      <m:t>=</m:t>
                    </m:r>
                    <m:r>
                      <a:rPr lang="en-US" altLang="zh-CN" sz="2000" i="1">
                        <a:solidFill>
                          <a:srgbClr val="00B0F0"/>
                        </a:solidFill>
                        <a:latin typeface="Cambria Math" panose="02040503050406030204" charset="0"/>
                        <a:cs typeface="Cambria Math" panose="02040503050406030204" charset="0"/>
                      </a:rPr>
                      <m:t>0</m:t>
                    </m:r>
                    <m:r>
                      <a:rPr lang="en-US" altLang="zh-CN" sz="2000" i="1">
                        <a:solidFill>
                          <a:srgbClr val="00B0F0"/>
                        </a:solidFill>
                        <a:latin typeface="Cambria Math" panose="02040503050406030204" charset="0"/>
                        <a:cs typeface="Cambria Math" panose="02040503050406030204" charset="0"/>
                      </a:rPr>
                      <m:t>.</m:t>
                    </m:r>
                    <m:r>
                      <a:rPr lang="en-US" altLang="zh-CN" sz="2000" i="1">
                        <a:solidFill>
                          <a:srgbClr val="00B0F0"/>
                        </a:solidFill>
                        <a:latin typeface="Cambria Math" panose="02040503050406030204" charset="0"/>
                        <a:cs typeface="Cambria Math" panose="02040503050406030204" charset="0"/>
                      </a:rPr>
                      <m:t>25</m:t>
                    </m:r>
                  </m:oMath>
                </a14:m>
                <a:r>
                  <a:rPr lang="en-US" altLang="zh-CN" sz="2000">
                    <a:solidFill>
                      <a:srgbClr val="00B0F0"/>
                    </a:solidFill>
                  </a:rPr>
                  <a:t> and </a:t>
                </a:r>
                <a14:m>
                  <m:oMath xmlns:m="http://schemas.openxmlformats.org/officeDocument/2006/math">
                    <m:sSub>
                      <m:sSubPr>
                        <m:ctrlPr>
                          <a:rPr lang="en-US" altLang="zh-CN" sz="2000" i="1">
                            <a:solidFill>
                              <a:srgbClr val="00B0F0"/>
                            </a:solidFill>
                            <a:latin typeface="Cambria Math" panose="02040503050406030204" charset="0"/>
                            <a:cs typeface="Cambria Math" panose="02040503050406030204" charset="0"/>
                          </a:rPr>
                        </m:ctrlPr>
                      </m:sSubPr>
                      <m:e>
                        <m:r>
                          <a:rPr lang="en-US" altLang="zh-CN" sz="2000" i="1">
                            <a:solidFill>
                              <a:srgbClr val="00B0F0"/>
                            </a:solidFill>
                            <a:latin typeface="Cambria Math" panose="02040503050406030204" charset="0"/>
                            <a:cs typeface="Cambria Math" panose="02040503050406030204" charset="0"/>
                          </a:rPr>
                          <m:t>𝑔</m:t>
                        </m:r>
                      </m:e>
                      <m:sub>
                        <m:r>
                          <a:rPr lang="en-US" altLang="zh-CN" sz="2000" i="1">
                            <a:solidFill>
                              <a:srgbClr val="00B0F0"/>
                            </a:solidFill>
                            <a:latin typeface="Cambria Math" panose="02040503050406030204" charset="0"/>
                            <a:cs typeface="Cambria Math" panose="02040503050406030204" charset="0"/>
                          </a:rPr>
                          <m:t>𝑥</m:t>
                        </m:r>
                      </m:sub>
                    </m:sSub>
                    <m:r>
                      <a:rPr lang="en-US" altLang="zh-CN" sz="2000" i="1">
                        <a:solidFill>
                          <a:srgbClr val="00B0F0"/>
                        </a:solidFill>
                        <a:latin typeface="Cambria Math" panose="02040503050406030204" charset="0"/>
                        <a:cs typeface="Cambria Math" panose="02040503050406030204" charset="0"/>
                      </a:rPr>
                      <m:t>=</m:t>
                    </m:r>
                    <m:r>
                      <a:rPr lang="en-US" altLang="zh-CN" sz="2000" i="1">
                        <a:solidFill>
                          <a:srgbClr val="00B0F0"/>
                        </a:solidFill>
                        <a:latin typeface="Cambria Math" panose="02040503050406030204" charset="0"/>
                        <a:cs typeface="Cambria Math" panose="02040503050406030204" charset="0"/>
                      </a:rPr>
                      <m:t>1</m:t>
                    </m:r>
                  </m:oMath>
                </a14:m>
                <a:r>
                  <a:rPr lang="en-US" altLang="zh-CN" sz="2000">
                    <a:solidFill>
                      <a:schemeClr val="tx1"/>
                    </a:solidFill>
                  </a:rPr>
                  <a:t> has been produced at reconstruction-level for specific masses.</a:t>
                </a:r>
                <a:endParaRPr lang="en-US" altLang="zh-CN" sz="2000">
                  <a:solidFill>
                    <a:schemeClr val="tx1"/>
                  </a:solidFill>
                </a:endParaRPr>
              </a:p>
              <a:p>
                <a:pPr marL="228600" lvl="0" indent="-228600">
                  <a:lnSpc>
                    <a:spcPct val="150000"/>
                  </a:lnSpc>
                  <a:buFont typeface="Arial" panose="020B0604020202020204" pitchFamily="34" charset="0"/>
                  <a:buChar char="●"/>
                </a:pPr>
                <a:r>
                  <a:rPr lang="en-US" altLang="zh-CN" sz="2000">
                    <a:solidFill>
                      <a:schemeClr val="tx1"/>
                    </a:solidFill>
                  </a:rPr>
                  <a:t>Other considered signals have been </a:t>
                </a:r>
                <a:r>
                  <a:rPr lang="en-US" altLang="zh-CN" sz="2000">
                    <a:solidFill>
                      <a:schemeClr val="tx1"/>
                    </a:solidFill>
                    <a:sym typeface="+mn-ea"/>
                  </a:rPr>
                  <a:t>produced at truth-level only, to derive their cross section.</a:t>
                </a:r>
                <a:endParaRPr lang="en-US" altLang="zh-CN" sz="2000">
                  <a:solidFill>
                    <a:schemeClr val="tx1"/>
                  </a:solidFill>
                  <a:sym typeface="+mn-ea"/>
                </a:endParaRPr>
              </a:p>
              <a:p>
                <a:pPr marL="685800" lvl="1" indent="-228600">
                  <a:lnSpc>
                    <a:spcPct val="150000"/>
                  </a:lnSpc>
                  <a:buFont typeface="Arial" panose="020B0604020202020204" pitchFamily="34" charset="0"/>
                  <a:buChar char="●"/>
                </a:pPr>
                <a:r>
                  <a:rPr lang="en-US" altLang="zh-CN" sz="1800">
                    <a:solidFill>
                      <a:schemeClr val="tx1"/>
                    </a:solidFill>
                    <a:sym typeface="+mn-ea"/>
                  </a:rPr>
                  <a:t>Rescaling cross sections produced at reconstruction-level</a:t>
                </a:r>
                <a:endParaRPr lang="en-US" altLang="zh-CN" sz="1800">
                  <a:solidFill>
                    <a:schemeClr val="tx1"/>
                  </a:solidFill>
                  <a:sym typeface="+mn-ea"/>
                </a:endParaRPr>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1" t="-1" r="3" b="12"/>
                </a:stretch>
              </a:blipFill>
            </p:spPr>
            <p:txBody>
              <a:bodyPr/>
              <a:lstStyle/>
              <a:p>
                <a:r>
                  <a:rPr lang="zh-CN" altLang="en-US">
                    <a:noFill/>
                  </a:rPr>
                  <a:t> </a:t>
                </a:r>
              </a:p>
            </p:txBody>
          </p:sp>
        </mc:Fallback>
      </mc:AlternateContent>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Analysis strategy</a:t>
            </a:r>
            <a:endParaRPr lang="en-US" altLang="zh-CN"/>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p>
                <a:pPr>
                  <a:lnSpc>
                    <a:spcPct val="150000"/>
                  </a:lnSpc>
                </a:pPr>
                <a14:m>
                  <m:oMath xmlns:m="http://schemas.openxmlformats.org/officeDocument/2006/math">
                    <m:sSubSup>
                      <m:sSubSupPr>
                        <m:ctrlPr>
                          <a:rPr lang="en-US" altLang="zh-CN" sz="2000" i="1">
                            <a:solidFill>
                              <a:schemeClr val="tx1"/>
                            </a:solidFill>
                            <a:latin typeface="Cambria Math" panose="02040503050406030204" charset="0"/>
                            <a:cs typeface="Cambria Math" panose="02040503050406030204" charset="0"/>
                          </a:rPr>
                        </m:ctrlPr>
                      </m:sSubSupPr>
                      <m:e>
                        <m:r>
                          <a:rPr lang="en-US" altLang="zh-CN" sz="2000" i="1">
                            <a:solidFill>
                              <a:schemeClr val="tx1"/>
                            </a:solidFill>
                            <a:latin typeface="Cambria Math" panose="02040503050406030204" charset="0"/>
                            <a:cs typeface="Cambria Math" panose="02040503050406030204" charset="0"/>
                          </a:rPr>
                          <m:t>𝐸</m:t>
                        </m:r>
                      </m:e>
                      <m:sub>
                        <m:r>
                          <a:rPr lang="en-US" altLang="zh-CN" sz="2000" i="1">
                            <a:solidFill>
                              <a:schemeClr val="tx1"/>
                            </a:solidFill>
                            <a:latin typeface="Cambria Math" panose="02040503050406030204" charset="0"/>
                            <a:cs typeface="Cambria Math" panose="02040503050406030204" charset="0"/>
                          </a:rPr>
                          <m:t>𝑇</m:t>
                        </m:r>
                      </m:sub>
                      <m:sup>
                        <m:r>
                          <a:rPr lang="en-US" altLang="zh-CN" sz="2000" i="1">
                            <a:solidFill>
                              <a:schemeClr val="tx1"/>
                            </a:solidFill>
                            <a:latin typeface="Cambria Math" panose="02040503050406030204" charset="0"/>
                            <a:cs typeface="Cambria Math" panose="02040503050406030204" charset="0"/>
                          </a:rPr>
                          <m:t>𝑚𝑖𝑠𝑠</m:t>
                        </m:r>
                      </m:sup>
                    </m:sSubSup>
                  </m:oMath>
                </a14:m>
                <a:r>
                  <a:rPr lang="en-US" altLang="zh-CN" sz="2000">
                    <a:solidFill>
                      <a:schemeClr val="tx1"/>
                    </a:solidFill>
                  </a:rPr>
                  <a:t> is equal to </a:t>
                </a:r>
                <a:r>
                  <a:rPr lang="en-US" altLang="zh-CN" sz="2000">
                    <a:solidFill>
                      <a:srgbClr val="00B0F0"/>
                    </a:solidFill>
                  </a:rPr>
                  <a:t>the negative vectorial sum</a:t>
                </a:r>
                <a:r>
                  <a:rPr lang="en-US" altLang="zh-CN" sz="2000">
                    <a:solidFill>
                      <a:schemeClr val="tx1"/>
                    </a:solidFill>
                  </a:rPr>
                  <a:t> of the transvers momemta of:</a:t>
                </a:r>
                <a:endParaRPr lang="en-US" altLang="zh-CN" sz="2000">
                  <a:solidFill>
                    <a:schemeClr val="tx1"/>
                  </a:solidFill>
                </a:endParaRPr>
              </a:p>
              <a:p>
                <a:pPr lvl="1">
                  <a:lnSpc>
                    <a:spcPct val="150000"/>
                  </a:lnSpc>
                </a:pPr>
                <a:r>
                  <a:rPr lang="en-US" altLang="zh-CN" sz="1800">
                    <a:solidFill>
                      <a:schemeClr val="tx1"/>
                    </a:solidFill>
                  </a:rPr>
                  <a:t>All the reconstructed particles (hard objects)</a:t>
                </a:r>
                <a:endParaRPr lang="en-US" altLang="zh-CN" sz="1800">
                  <a:solidFill>
                    <a:schemeClr val="tx1"/>
                  </a:solidFill>
                </a:endParaRPr>
              </a:p>
              <a:p>
                <a:pPr lvl="1">
                  <a:lnSpc>
                    <a:spcPct val="150000"/>
                  </a:lnSpc>
                </a:pPr>
                <a:r>
                  <a:rPr lang="en-US" altLang="zh-CN" sz="1800">
                    <a:solidFill>
                      <a:schemeClr val="tx1"/>
                    </a:solidFill>
                  </a:rPr>
                  <a:t>The tracks matched to the primary vertex and not associated to any physics particle (soft-term)</a:t>
                </a:r>
                <a:endParaRPr lang="en-US" altLang="zh-CN" sz="1800">
                  <a:solidFill>
                    <a:schemeClr val="tx1"/>
                  </a:solidFill>
                </a:endParaRPr>
              </a:p>
              <a:p>
                <a:pPr marL="228600" lvl="0" indent="-228600">
                  <a:lnSpc>
                    <a:spcPct val="150000"/>
                  </a:lnSpc>
                  <a:buFont typeface="Arial" panose="020B0604020202020204" pitchFamily="34" charset="0"/>
                  <a:buChar char="●"/>
                </a:pPr>
                <a:r>
                  <a:rPr lang="en-US" altLang="zh-CN" sz="2000">
                    <a:solidFill>
                      <a:schemeClr val="tx1"/>
                    </a:solidFill>
                  </a:rPr>
                  <a:t>The </a:t>
                </a:r>
                <a:r>
                  <a:rPr lang="en-US" altLang="zh-CN" sz="2000">
                    <a:solidFill>
                      <a:srgbClr val="00B0F0"/>
                    </a:solidFill>
                  </a:rPr>
                  <a:t>same event selection</a:t>
                </a:r>
                <a:r>
                  <a:rPr lang="en-US" altLang="zh-CN" sz="2000">
                    <a:solidFill>
                      <a:schemeClr val="tx1"/>
                    </a:solidFill>
                  </a:rPr>
                  <a:t> is applied to both data and MC simulations:</a:t>
                </a:r>
                <a:endParaRPr lang="en-US" altLang="zh-CN" sz="2000">
                  <a:solidFill>
                    <a:schemeClr val="tx1"/>
                  </a:solidFill>
                </a:endParaRPr>
              </a:p>
              <a:p>
                <a:pPr marL="685800" lvl="1" indent="-228600">
                  <a:lnSpc>
                    <a:spcPct val="150000"/>
                  </a:lnSpc>
                  <a:buFont typeface="Arial" panose="020B0604020202020204" pitchFamily="34" charset="0"/>
                  <a:buChar char="●"/>
                </a:pPr>
                <a:r>
                  <a:rPr lang="en-US" altLang="zh-CN" sz="1800">
                    <a:solidFill>
                      <a:schemeClr val="tx1"/>
                    </a:solidFill>
                  </a:rPr>
                  <a:t>A trigger requires at least one photon with </a:t>
                </a:r>
                <a14:m>
                  <m:oMath xmlns:m="http://schemas.openxmlformats.org/officeDocument/2006/math">
                    <m:sSub>
                      <m:sSubPr>
                        <m:ctrlPr>
                          <a:rPr lang="en-US" altLang="zh-CN" sz="1800" i="1">
                            <a:solidFill>
                              <a:srgbClr val="00B0F0"/>
                            </a:solidFill>
                            <a:latin typeface="Cambria Math" panose="02040503050406030204" charset="0"/>
                            <a:cs typeface="Cambria Math" panose="02040503050406030204" charset="0"/>
                          </a:rPr>
                        </m:ctrlPr>
                      </m:sSubPr>
                      <m:e>
                        <m:r>
                          <a:rPr lang="en-US" altLang="zh-CN" sz="1800" i="1">
                            <a:solidFill>
                              <a:srgbClr val="00B0F0"/>
                            </a:solidFill>
                            <a:latin typeface="Cambria Math" panose="02040503050406030204" charset="0"/>
                            <a:cs typeface="Cambria Math" panose="02040503050406030204" charset="0"/>
                          </a:rPr>
                          <m:t>𝑝</m:t>
                        </m:r>
                      </m:e>
                      <m:sub>
                        <m:r>
                          <a:rPr lang="en-US" altLang="zh-CN" sz="1800" i="1">
                            <a:solidFill>
                              <a:srgbClr val="00B0F0"/>
                            </a:solidFill>
                            <a:latin typeface="Cambria Math" panose="02040503050406030204" charset="0"/>
                            <a:cs typeface="Cambria Math" panose="02040503050406030204" charset="0"/>
                          </a:rPr>
                          <m:t>𝑇</m:t>
                        </m:r>
                      </m:sub>
                    </m:sSub>
                    <m:r>
                      <a:rPr lang="en-US" altLang="zh-CN" sz="1800" i="1">
                        <a:solidFill>
                          <a:srgbClr val="00B0F0"/>
                        </a:solidFill>
                        <a:latin typeface="Cambria Math" panose="02040503050406030204" charset="0"/>
                        <a:cs typeface="Cambria Math" panose="02040503050406030204" charset="0"/>
                      </a:rPr>
                      <m:t>&gt;</m:t>
                    </m:r>
                    <m:r>
                      <a:rPr lang="en-US" altLang="zh-CN" sz="1800" i="1">
                        <a:solidFill>
                          <a:srgbClr val="00B0F0"/>
                        </a:solidFill>
                        <a:latin typeface="Cambria Math" panose="02040503050406030204" charset="0"/>
                        <a:cs typeface="Cambria Math" panose="02040503050406030204" charset="0"/>
                      </a:rPr>
                      <m:t>140</m:t>
                    </m:r>
                    <m:r>
                      <a:rPr lang="en-US" altLang="zh-CN" sz="1800" i="1">
                        <a:solidFill>
                          <a:srgbClr val="00B0F0"/>
                        </a:solidFill>
                        <a:latin typeface="Cambria Math" panose="02040503050406030204" charset="0"/>
                        <a:cs typeface="Cambria Math" panose="02040503050406030204" charset="0"/>
                      </a:rPr>
                      <m:t> </m:t>
                    </m:r>
                    <m:r>
                      <a:rPr lang="en-US" altLang="zh-CN" sz="1800" i="1">
                        <a:solidFill>
                          <a:srgbClr val="00B0F0"/>
                        </a:solidFill>
                        <a:latin typeface="Cambria Math" panose="02040503050406030204" charset="0"/>
                        <a:cs typeface="Cambria Math" panose="02040503050406030204" charset="0"/>
                      </a:rPr>
                      <m:t>𝐺𝑒𝑉</m:t>
                    </m:r>
                  </m:oMath>
                </a14:m>
                <a:r>
                  <a:rPr lang="en-US" altLang="zh-CN" sz="1800">
                    <a:solidFill>
                      <a:schemeClr val="tx1"/>
                    </a:solidFill>
                  </a:rPr>
                  <a:t>.</a:t>
                </a:r>
                <a:endParaRPr lang="en-US" altLang="zh-CN" sz="1800">
                  <a:solidFill>
                    <a:schemeClr val="tx1"/>
                  </a:solidFill>
                </a:endParaRPr>
              </a:p>
              <a:p>
                <a:pPr marL="685800" lvl="1" indent="-228600">
                  <a:lnSpc>
                    <a:spcPct val="150000"/>
                  </a:lnSpc>
                  <a:buFont typeface="Arial" panose="020B0604020202020204" pitchFamily="34" charset="0"/>
                  <a:buChar char="●"/>
                </a:pPr>
                <a:r>
                  <a:rPr lang="en-US" altLang="zh-CN" sz="1800">
                    <a:solidFill>
                      <a:schemeClr val="tx1"/>
                    </a:solidFill>
                  </a:rPr>
                  <a:t>A primary vertex must be reconstructed with</a:t>
                </a:r>
                <a:r>
                  <a:rPr lang="en-US" altLang="zh-CN" sz="1800">
                    <a:solidFill>
                      <a:srgbClr val="00B0F0"/>
                    </a:solidFill>
                  </a:rPr>
                  <a:t> at least two associated good-quality tracks</a:t>
                </a:r>
                <a:r>
                  <a:rPr lang="en-US" altLang="zh-CN" sz="1800">
                    <a:solidFill>
                      <a:schemeClr val="tx1"/>
                    </a:solidFill>
                  </a:rPr>
                  <a:t>.</a:t>
                </a:r>
                <a:endParaRPr lang="en-US" altLang="zh-CN" sz="1800">
                  <a:solidFill>
                    <a:srgbClr val="00B0F0"/>
                  </a:solidFill>
                </a:endParaRPr>
              </a:p>
              <a:p>
                <a:pPr marL="685800" lvl="1" indent="-228600">
                  <a:lnSpc>
                    <a:spcPct val="150000"/>
                  </a:lnSpc>
                  <a:buFont typeface="Arial" panose="020B0604020202020204" pitchFamily="34" charset="0"/>
                  <a:buChar char="●"/>
                </a:pPr>
                <a:r>
                  <a:rPr lang="en-US" altLang="zh-CN" sz="1800">
                    <a:solidFill>
                      <a:schemeClr val="tx1"/>
                    </a:solidFill>
                  </a:rPr>
                  <a:t>Events containing a poor-quality photon or jet are removed.</a:t>
                </a:r>
                <a:endParaRPr lang="en-US" altLang="zh-CN" sz="1800">
                  <a:solidFill>
                    <a:schemeClr val="tx1"/>
                  </a:solidFill>
                </a:endParaRPr>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1" t="-1" r="3" b="12"/>
                </a:stretch>
              </a:blipFill>
            </p:spPr>
            <p:txBody>
              <a:bodyPr/>
              <a:lstStyle/>
              <a:p>
                <a:r>
                  <a:rPr lang="zh-CN" altLang="en-US">
                    <a:noFill/>
                  </a:rPr>
                  <a:t> </a:t>
                </a:r>
              </a:p>
            </p:txBody>
          </p:sp>
        </mc:Fallback>
      </mc:AlternateContent>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Analysis strategy: Event selection</a:t>
            </a:r>
            <a:endParaRPr lang="zh-CN" altLang="en-US"/>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p>
                <a:pPr>
                  <a:lnSpc>
                    <a:spcPct val="150000"/>
                  </a:lnSpc>
                </a:pPr>
                <a:r>
                  <a:rPr lang="en-US" altLang="zh-CN" sz="2000">
                    <a:solidFill>
                      <a:schemeClr val="tx1"/>
                    </a:solidFill>
                  </a:rPr>
                  <a:t>The Signal Rigion (SR) is defined by:</a:t>
                </a:r>
                <a:endParaRPr lang="en-US" altLang="zh-CN" sz="2000">
                  <a:solidFill>
                    <a:schemeClr val="tx1"/>
                  </a:solidFill>
                </a:endParaRPr>
              </a:p>
              <a:p>
                <a:pPr lvl="1">
                  <a:lnSpc>
                    <a:spcPct val="150000"/>
                  </a:lnSpc>
                </a:pPr>
                <a:r>
                  <a:rPr lang="en-US" altLang="zh-CN" sz="1800">
                    <a:solidFill>
                      <a:schemeClr val="tx1"/>
                    </a:solidFill>
                  </a:rPr>
                  <a:t>Requiring at least one photon with </a:t>
                </a:r>
                <a14:m>
                  <m:oMath xmlns:m="http://schemas.openxmlformats.org/officeDocument/2006/math">
                    <m:sSub>
                      <m:sSubPr>
                        <m:ctrlPr>
                          <a:rPr lang="en-US" altLang="zh-CN" sz="1800" i="1">
                            <a:solidFill>
                              <a:srgbClr val="00B0F0"/>
                            </a:solidFill>
                            <a:latin typeface="Cambria Math" panose="02040503050406030204" charset="0"/>
                            <a:cs typeface="Cambria Math" panose="02040503050406030204" charset="0"/>
                          </a:rPr>
                        </m:ctrlPr>
                      </m:sSubPr>
                      <m:e>
                        <m:r>
                          <a:rPr lang="en-US" altLang="zh-CN" sz="1800" i="1">
                            <a:solidFill>
                              <a:srgbClr val="00B0F0"/>
                            </a:solidFill>
                            <a:latin typeface="Cambria Math" panose="02040503050406030204" charset="0"/>
                            <a:cs typeface="Cambria Math" panose="02040503050406030204" charset="0"/>
                          </a:rPr>
                          <m:t>𝑝</m:t>
                        </m:r>
                      </m:e>
                      <m:sub>
                        <m:r>
                          <a:rPr lang="en-US" altLang="zh-CN" sz="1800" i="1">
                            <a:solidFill>
                              <a:srgbClr val="00B0F0"/>
                            </a:solidFill>
                            <a:latin typeface="Cambria Math" panose="02040503050406030204" charset="0"/>
                            <a:cs typeface="Cambria Math" panose="02040503050406030204" charset="0"/>
                          </a:rPr>
                          <m:t>𝑇</m:t>
                        </m:r>
                      </m:sub>
                    </m:sSub>
                    <m:r>
                      <a:rPr lang="en-US" altLang="zh-CN" sz="1800" i="1">
                        <a:solidFill>
                          <a:srgbClr val="00B0F0"/>
                        </a:solidFill>
                        <a:latin typeface="Cambria Math" panose="02040503050406030204" charset="0"/>
                        <a:cs typeface="Cambria Math" panose="02040503050406030204" charset="0"/>
                      </a:rPr>
                      <m:t>&gt;</m:t>
                    </m:r>
                    <m:r>
                      <a:rPr lang="en-US" altLang="zh-CN" sz="1800" i="1">
                        <a:solidFill>
                          <a:srgbClr val="00B0F0"/>
                        </a:solidFill>
                        <a:latin typeface="Cambria Math" panose="02040503050406030204" charset="0"/>
                        <a:cs typeface="Cambria Math" panose="02040503050406030204" charset="0"/>
                      </a:rPr>
                      <m:t>150</m:t>
                    </m:r>
                    <m:r>
                      <a:rPr lang="en-US" altLang="zh-CN" sz="1800" i="1">
                        <a:solidFill>
                          <a:srgbClr val="00B0F0"/>
                        </a:solidFill>
                        <a:latin typeface="Cambria Math" panose="02040503050406030204" charset="0"/>
                        <a:cs typeface="Cambria Math" panose="02040503050406030204" charset="0"/>
                      </a:rPr>
                      <m:t> </m:t>
                    </m:r>
                    <m:r>
                      <a:rPr lang="en-US" altLang="zh-CN" sz="1800" i="1">
                        <a:solidFill>
                          <a:srgbClr val="00B0F0"/>
                        </a:solidFill>
                        <a:latin typeface="Cambria Math" panose="02040503050406030204" charset="0"/>
                        <a:cs typeface="Cambria Math" panose="02040503050406030204" charset="0"/>
                      </a:rPr>
                      <m:t>𝐺𝑒𝑉</m:t>
                    </m:r>
                  </m:oMath>
                </a14:m>
                <a:r>
                  <a:rPr lang="en-US" altLang="zh-CN" sz="1800">
                    <a:solidFill>
                      <a:schemeClr val="tx1"/>
                    </a:solidFill>
                  </a:rPr>
                  <a:t> and </a:t>
                </a:r>
                <a14:m>
                  <m:oMath xmlns:m="http://schemas.openxmlformats.org/officeDocument/2006/math">
                    <m:r>
                      <a:rPr lang="en-US" altLang="zh-CN" sz="1800" i="1">
                        <a:solidFill>
                          <a:srgbClr val="00B0F0"/>
                        </a:solidFill>
                        <a:latin typeface="Cambria Math" panose="02040503050406030204" charset="0"/>
                        <a:cs typeface="Cambria Math" panose="02040503050406030204" charset="0"/>
                      </a:rPr>
                      <m:t>∆</m:t>
                    </m:r>
                    <m:r>
                      <a:rPr lang="en-US" altLang="zh-CN" sz="1800" i="1">
                        <a:solidFill>
                          <a:srgbClr val="00B0F0"/>
                        </a:solidFill>
                        <a:latin typeface="Cambria Math" panose="02040503050406030204" charset="0"/>
                        <a:cs typeface="Cambria Math" panose="02040503050406030204" charset="0"/>
                      </a:rPr>
                      <m:t>𝜑</m:t>
                    </m:r>
                    <m:r>
                      <a:rPr lang="en-US" altLang="zh-CN" sz="1800" i="1">
                        <a:solidFill>
                          <a:srgbClr val="00B0F0"/>
                        </a:solidFill>
                        <a:latin typeface="Cambria Math" panose="02040503050406030204" charset="0"/>
                        <a:cs typeface="Cambria Math" panose="02040503050406030204" charset="0"/>
                      </a:rPr>
                      <m:t>(</m:t>
                    </m:r>
                    <m:sSubSup>
                      <m:sSubSupPr>
                        <m:ctrlPr>
                          <a:rPr lang="en-US" altLang="zh-CN" sz="1800" i="1">
                            <a:solidFill>
                              <a:srgbClr val="00B0F0"/>
                            </a:solidFill>
                            <a:latin typeface="Cambria Math" panose="02040503050406030204" charset="0"/>
                            <a:cs typeface="Cambria Math" panose="02040503050406030204" charset="0"/>
                          </a:rPr>
                        </m:ctrlPr>
                      </m:sSubSupPr>
                      <m:e>
                        <m:r>
                          <a:rPr lang="en-US" altLang="zh-CN" sz="1800" i="1">
                            <a:solidFill>
                              <a:srgbClr val="00B0F0"/>
                            </a:solidFill>
                            <a:latin typeface="Cambria Math" panose="02040503050406030204" charset="0"/>
                            <a:cs typeface="Cambria Math" panose="02040503050406030204" charset="0"/>
                          </a:rPr>
                          <m:t>𝑝</m:t>
                        </m:r>
                      </m:e>
                      <m:sub>
                        <m:r>
                          <a:rPr lang="en-US" altLang="zh-CN" sz="1800" i="1">
                            <a:solidFill>
                              <a:srgbClr val="00B0F0"/>
                            </a:solidFill>
                            <a:latin typeface="Cambria Math" panose="02040503050406030204" charset="0"/>
                            <a:cs typeface="Cambria Math" panose="02040503050406030204" charset="0"/>
                          </a:rPr>
                          <m:t>𝑇</m:t>
                        </m:r>
                      </m:sub>
                      <m:sup>
                        <m:r>
                          <a:rPr lang="en-US" altLang="zh-CN" sz="1800" i="1">
                            <a:solidFill>
                              <a:srgbClr val="00B0F0"/>
                            </a:solidFill>
                            <a:latin typeface="Cambria Math" panose="02040503050406030204" charset="0"/>
                            <a:cs typeface="Cambria Math" panose="02040503050406030204" charset="0"/>
                          </a:rPr>
                          <m:t>𝛾</m:t>
                        </m:r>
                      </m:sup>
                    </m:sSubSup>
                    <m:r>
                      <a:rPr lang="en-US" altLang="zh-CN" sz="1800" i="1">
                        <a:solidFill>
                          <a:srgbClr val="00B0F0"/>
                        </a:solidFill>
                        <a:latin typeface="Cambria Math" panose="02040503050406030204" charset="0"/>
                        <a:cs typeface="Cambria Math" panose="02040503050406030204" charset="0"/>
                      </a:rPr>
                      <m:t>,</m:t>
                    </m:r>
                    <m:sSubSup>
                      <m:sSubSupPr>
                        <m:ctrlPr>
                          <a:rPr lang="en-US" altLang="zh-CN" sz="1800" i="1">
                            <a:solidFill>
                              <a:srgbClr val="00B0F0"/>
                            </a:solidFill>
                            <a:latin typeface="Cambria Math" panose="02040503050406030204" charset="0"/>
                            <a:cs typeface="Cambria Math" panose="02040503050406030204" charset="0"/>
                          </a:rPr>
                        </m:ctrlPr>
                      </m:sSubSupPr>
                      <m:e>
                        <m:r>
                          <a:rPr lang="en-US" altLang="zh-CN" sz="1800" i="1">
                            <a:solidFill>
                              <a:srgbClr val="00B0F0"/>
                            </a:solidFill>
                            <a:latin typeface="Cambria Math" panose="02040503050406030204" charset="0"/>
                            <a:cs typeface="Cambria Math" panose="02040503050406030204" charset="0"/>
                          </a:rPr>
                          <m:t>𝑝</m:t>
                        </m:r>
                      </m:e>
                      <m:sub>
                        <m:r>
                          <a:rPr lang="en-US" altLang="zh-CN" sz="1800" i="1">
                            <a:solidFill>
                              <a:srgbClr val="00B0F0"/>
                            </a:solidFill>
                            <a:latin typeface="Cambria Math" panose="02040503050406030204" charset="0"/>
                            <a:cs typeface="Cambria Math" panose="02040503050406030204" charset="0"/>
                          </a:rPr>
                          <m:t>𝑇</m:t>
                        </m:r>
                      </m:sub>
                      <m:sup>
                        <m:r>
                          <a:rPr lang="en-US" altLang="zh-CN" sz="1800" i="1">
                            <a:solidFill>
                              <a:srgbClr val="00B0F0"/>
                            </a:solidFill>
                            <a:latin typeface="Cambria Math" panose="02040503050406030204" charset="0"/>
                            <a:cs typeface="Cambria Math" panose="02040503050406030204" charset="0"/>
                          </a:rPr>
                          <m:t>𝑚𝑖𝑠𝑠</m:t>
                        </m:r>
                      </m:sup>
                    </m:sSubSup>
                    <m:r>
                      <a:rPr lang="en-US" altLang="zh-CN" sz="1800" i="1">
                        <a:solidFill>
                          <a:srgbClr val="00B0F0"/>
                        </a:solidFill>
                        <a:latin typeface="Cambria Math" panose="02040503050406030204" charset="0"/>
                        <a:cs typeface="Cambria Math" panose="02040503050406030204" charset="0"/>
                      </a:rPr>
                      <m:t>)</m:t>
                    </m:r>
                    <m:r>
                      <a:rPr lang="en-US" altLang="zh-CN" sz="1800" i="1">
                        <a:solidFill>
                          <a:srgbClr val="00B0F0"/>
                        </a:solidFill>
                        <a:latin typeface="Cambria Math" panose="02040503050406030204" charset="0"/>
                        <a:cs typeface="Cambria Math" panose="02040503050406030204" charset="0"/>
                      </a:rPr>
                      <m:t>&gt;</m:t>
                    </m:r>
                    <m:r>
                      <a:rPr lang="en-US" altLang="zh-CN" sz="1800" i="1">
                        <a:solidFill>
                          <a:srgbClr val="00B0F0"/>
                        </a:solidFill>
                        <a:latin typeface="Cambria Math" panose="02040503050406030204" charset="0"/>
                        <a:cs typeface="Cambria Math" panose="02040503050406030204" charset="0"/>
                      </a:rPr>
                      <m:t>0</m:t>
                    </m:r>
                    <m:r>
                      <a:rPr lang="en-US" altLang="zh-CN" sz="1800" i="1">
                        <a:solidFill>
                          <a:srgbClr val="00B0F0"/>
                        </a:solidFill>
                        <a:latin typeface="Cambria Math" panose="02040503050406030204" charset="0"/>
                        <a:cs typeface="Cambria Math" panose="02040503050406030204" charset="0"/>
                      </a:rPr>
                      <m:t>.</m:t>
                    </m:r>
                    <m:r>
                      <a:rPr lang="en-US" altLang="zh-CN" sz="1800" i="1">
                        <a:solidFill>
                          <a:srgbClr val="00B0F0"/>
                        </a:solidFill>
                        <a:latin typeface="Cambria Math" panose="02040503050406030204" charset="0"/>
                        <a:cs typeface="Cambria Math" panose="02040503050406030204" charset="0"/>
                      </a:rPr>
                      <m:t>4</m:t>
                    </m:r>
                  </m:oMath>
                </a14:m>
                <a:endParaRPr lang="en-US" altLang="zh-CN" sz="1800" i="1">
                  <a:solidFill>
                    <a:srgbClr val="00B0F0"/>
                  </a:solidFill>
                  <a:latin typeface="Cambria Math" panose="02040503050406030204" charset="0"/>
                  <a:cs typeface="Cambria Math" panose="02040503050406030204" charset="0"/>
                </a:endParaRPr>
              </a:p>
              <a:p>
                <a:pPr lvl="1">
                  <a:lnSpc>
                    <a:spcPct val="150000"/>
                  </a:lnSpc>
                </a:pPr>
                <a:r>
                  <a:rPr lang="en-US" altLang="zh-CN" sz="1800">
                    <a:solidFill>
                      <a:schemeClr val="tx1"/>
                    </a:solidFill>
                  </a:rPr>
                  <a:t>Vetoing electons, muons, or hadronically decaying taus</a:t>
                </a:r>
                <a:endParaRPr lang="en-US" altLang="zh-CN" sz="1800">
                  <a:solidFill>
                    <a:schemeClr val="tx1"/>
                  </a:solidFill>
                </a:endParaRPr>
              </a:p>
              <a:p>
                <a:pPr marL="228600" lvl="0" indent="-228600">
                  <a:lnSpc>
                    <a:spcPct val="150000"/>
                  </a:lnSpc>
                  <a:buFont typeface="Arial" panose="020B0604020202020204" pitchFamily="34" charset="0"/>
                  <a:buChar char="●"/>
                </a:pPr>
                <a:r>
                  <a:rPr lang="en-US" altLang="zh-CN" sz="2000">
                    <a:solidFill>
                      <a:schemeClr val="tx1"/>
                    </a:solidFill>
                  </a:rPr>
                  <a:t>To suppress multi-jet background, </a:t>
                </a:r>
                <a:r>
                  <a:rPr lang="en-US" altLang="zh-CN" sz="2000">
                    <a:solidFill>
                      <a:srgbClr val="00B0F0"/>
                    </a:solidFill>
                  </a:rPr>
                  <a:t>up to one jet</a:t>
                </a:r>
                <a:r>
                  <a:rPr lang="en-US" altLang="zh-CN" sz="2000">
                    <a:solidFill>
                      <a:schemeClr val="tx1"/>
                    </a:solidFill>
                  </a:rPr>
                  <a:t> is accepted.</a:t>
                </a:r>
                <a:endParaRPr lang="en-US" altLang="zh-CN" sz="2000">
                  <a:solidFill>
                    <a:schemeClr val="tx1"/>
                  </a:solidFill>
                </a:endParaRPr>
              </a:p>
              <a:p>
                <a:pPr marL="228600" lvl="0" indent="-228600">
                  <a:lnSpc>
                    <a:spcPct val="150000"/>
                  </a:lnSpc>
                  <a:buFont typeface="Arial" panose="020B0604020202020204" pitchFamily="34" charset="0"/>
                  <a:buChar char="●"/>
                </a:pPr>
                <a:r>
                  <a:rPr lang="en-US" altLang="zh-CN" sz="2000">
                    <a:solidFill>
                      <a:schemeClr val="tx1"/>
                    </a:solidFill>
                    <a:latin typeface="Arial" panose="020B0604020202020204" pitchFamily="34" charset="0"/>
                    <a:cs typeface="Arial" panose="020B0604020202020204" pitchFamily="34" charset="0"/>
                  </a:rPr>
                  <a:t>To reduce the </a:t>
                </a:r>
                <a:r>
                  <a:rPr lang="en-US" altLang="zh-CN" sz="2000">
                    <a:solidFill>
                      <a:schemeClr val="tx1"/>
                    </a:solidFill>
                    <a:latin typeface="Cambria Math" panose="02040503050406030204" charset="0"/>
                    <a:cs typeface="Cambria Math" panose="02040503050406030204" charset="0"/>
                  </a:rPr>
                  <a:t>γ</a:t>
                </a:r>
                <a:r>
                  <a:rPr lang="en-US" altLang="zh-CN" sz="2000">
                    <a:solidFill>
                      <a:schemeClr val="tx1"/>
                    </a:solidFill>
                    <a:latin typeface="Arial" panose="020B0604020202020204" pitchFamily="34" charset="0"/>
                    <a:cs typeface="Arial" panose="020B0604020202020204" pitchFamily="34" charset="0"/>
                  </a:rPr>
                  <a:t>+jets background:</a:t>
                </a:r>
                <a:endParaRPr lang="en-US" altLang="zh-CN" sz="2000">
                  <a:solidFill>
                    <a:schemeClr val="tx1"/>
                  </a:solidFill>
                  <a:latin typeface="Arial" panose="020B0604020202020204" pitchFamily="34" charset="0"/>
                  <a:cs typeface="Arial" panose="020B0604020202020204" pitchFamily="34" charset="0"/>
                </a:endParaRPr>
              </a:p>
              <a:p>
                <a:pPr marL="685800" lvl="1" indent="-228600">
                  <a:lnSpc>
                    <a:spcPct val="150000"/>
                  </a:lnSpc>
                  <a:buFont typeface="Arial" panose="020B0604020202020204" pitchFamily="34" charset="0"/>
                  <a:buChar char="●"/>
                </a:pPr>
                <a:r>
                  <a:rPr lang="en-US" altLang="zh-CN" sz="1800">
                    <a:solidFill>
                      <a:schemeClr val="tx1"/>
                    </a:solidFill>
                    <a:latin typeface="Arial" panose="020B0604020202020204" pitchFamily="34" charset="0"/>
                    <a:cs typeface="Arial" panose="020B0604020202020204" pitchFamily="34" charset="0"/>
                  </a:rPr>
                  <a:t>An additional selection on </a:t>
                </a:r>
                <a14:m>
                  <m:oMath xmlns:m="http://schemas.openxmlformats.org/officeDocument/2006/math">
                    <m:r>
                      <a:rPr lang="en-US" altLang="zh-CN" sz="1800" i="1">
                        <a:solidFill>
                          <a:srgbClr val="00B0F0"/>
                        </a:solidFill>
                        <a:latin typeface="Cambria Math" panose="02040503050406030204" charset="0"/>
                        <a:cs typeface="Cambria Math" panose="02040503050406030204" charset="0"/>
                      </a:rPr>
                      <m:t>∆</m:t>
                    </m:r>
                    <m:r>
                      <a:rPr lang="en-US" altLang="zh-CN" sz="1800" i="1">
                        <a:solidFill>
                          <a:srgbClr val="00B0F0"/>
                        </a:solidFill>
                        <a:latin typeface="Cambria Math" panose="02040503050406030204" charset="0"/>
                        <a:cs typeface="Cambria Math" panose="02040503050406030204" charset="0"/>
                      </a:rPr>
                      <m:t>𝜑</m:t>
                    </m:r>
                    <m:r>
                      <a:rPr lang="en-US" altLang="zh-CN" sz="1800" i="1">
                        <a:solidFill>
                          <a:srgbClr val="00B0F0"/>
                        </a:solidFill>
                        <a:latin typeface="Cambria Math" panose="02040503050406030204" charset="0"/>
                        <a:cs typeface="Cambria Math" panose="02040503050406030204" charset="0"/>
                      </a:rPr>
                      <m:t>(</m:t>
                    </m:r>
                    <m:sSubSup>
                      <m:sSubSupPr>
                        <m:ctrlPr>
                          <a:rPr lang="en-US" altLang="zh-CN" sz="1800" i="1">
                            <a:solidFill>
                              <a:srgbClr val="00B0F0"/>
                            </a:solidFill>
                            <a:latin typeface="Cambria Math" panose="02040503050406030204" charset="0"/>
                            <a:cs typeface="Cambria Math" panose="02040503050406030204" charset="0"/>
                          </a:rPr>
                        </m:ctrlPr>
                      </m:sSubSupPr>
                      <m:e>
                        <m:r>
                          <a:rPr lang="en-US" altLang="zh-CN" sz="1800" i="1">
                            <a:solidFill>
                              <a:srgbClr val="00B0F0"/>
                            </a:solidFill>
                            <a:latin typeface="Cambria Math" panose="02040503050406030204" charset="0"/>
                            <a:cs typeface="Cambria Math" panose="02040503050406030204" charset="0"/>
                          </a:rPr>
                          <m:t>𝑝</m:t>
                        </m:r>
                      </m:e>
                      <m:sub>
                        <m:r>
                          <a:rPr lang="en-US" altLang="zh-CN" sz="1800" i="1">
                            <a:solidFill>
                              <a:srgbClr val="00B0F0"/>
                            </a:solidFill>
                            <a:latin typeface="Cambria Math" panose="02040503050406030204" charset="0"/>
                            <a:cs typeface="Cambria Math" panose="02040503050406030204" charset="0"/>
                          </a:rPr>
                          <m:t>𝑇</m:t>
                        </m:r>
                      </m:sub>
                      <m:sup>
                        <m:r>
                          <a:rPr lang="en-US" altLang="zh-CN" sz="1800" i="1">
                            <a:solidFill>
                              <a:srgbClr val="00B0F0"/>
                            </a:solidFill>
                            <a:latin typeface="Cambria Math" panose="02040503050406030204" charset="0"/>
                            <a:cs typeface="Cambria Math" panose="02040503050406030204" charset="0"/>
                          </a:rPr>
                          <m:t>𝑗𝑒𝑡</m:t>
                        </m:r>
                      </m:sup>
                    </m:sSubSup>
                    <m:r>
                      <a:rPr lang="en-US" altLang="zh-CN" sz="1800" i="1">
                        <a:solidFill>
                          <a:srgbClr val="00B0F0"/>
                        </a:solidFill>
                        <a:latin typeface="Cambria Math" panose="02040503050406030204" charset="0"/>
                        <a:cs typeface="Cambria Math" panose="02040503050406030204" charset="0"/>
                      </a:rPr>
                      <m:t>,</m:t>
                    </m:r>
                    <m:sSubSup>
                      <m:sSubSupPr>
                        <m:ctrlPr>
                          <a:rPr lang="en-US" altLang="zh-CN" sz="1800" i="1">
                            <a:solidFill>
                              <a:srgbClr val="00B0F0"/>
                            </a:solidFill>
                            <a:latin typeface="Cambria Math" panose="02040503050406030204" charset="0"/>
                            <a:cs typeface="Cambria Math" panose="02040503050406030204" charset="0"/>
                          </a:rPr>
                        </m:ctrlPr>
                      </m:sSubSupPr>
                      <m:e>
                        <m:r>
                          <a:rPr lang="en-US" altLang="zh-CN" sz="1800" i="1">
                            <a:solidFill>
                              <a:srgbClr val="00B0F0"/>
                            </a:solidFill>
                            <a:latin typeface="Cambria Math" panose="02040503050406030204" charset="0"/>
                            <a:cs typeface="Cambria Math" panose="02040503050406030204" charset="0"/>
                          </a:rPr>
                          <m:t>𝑝</m:t>
                        </m:r>
                      </m:e>
                      <m:sub>
                        <m:r>
                          <a:rPr lang="en-US" altLang="zh-CN" sz="1800" i="1">
                            <a:solidFill>
                              <a:srgbClr val="00B0F0"/>
                            </a:solidFill>
                            <a:latin typeface="Cambria Math" panose="02040503050406030204" charset="0"/>
                            <a:cs typeface="Cambria Math" panose="02040503050406030204" charset="0"/>
                          </a:rPr>
                          <m:t>𝑇</m:t>
                        </m:r>
                      </m:sub>
                      <m:sup>
                        <m:r>
                          <a:rPr lang="en-US" altLang="zh-CN" sz="1800" i="1">
                            <a:solidFill>
                              <a:srgbClr val="00B0F0"/>
                            </a:solidFill>
                            <a:latin typeface="Cambria Math" panose="02040503050406030204" charset="0"/>
                            <a:cs typeface="Cambria Math" panose="02040503050406030204" charset="0"/>
                          </a:rPr>
                          <m:t>𝑚𝑖𝑠𝑠</m:t>
                        </m:r>
                      </m:sup>
                    </m:sSubSup>
                    <m:r>
                      <a:rPr lang="en-US" altLang="zh-CN" sz="1800" i="1">
                        <a:solidFill>
                          <a:srgbClr val="00B0F0"/>
                        </a:solidFill>
                        <a:latin typeface="Cambria Math" panose="02040503050406030204" charset="0"/>
                        <a:cs typeface="Cambria Math" panose="02040503050406030204" charset="0"/>
                      </a:rPr>
                      <m:t>)</m:t>
                    </m:r>
                  </m:oMath>
                </a14:m>
                <a:endParaRPr lang="en-US" altLang="zh-CN" sz="1800" i="1">
                  <a:solidFill>
                    <a:schemeClr val="tx1"/>
                  </a:solidFill>
                  <a:latin typeface="Cambria Math" panose="02040503050406030204" charset="0"/>
                  <a:cs typeface="Cambria Math" panose="02040503050406030204" charset="0"/>
                </a:endParaRPr>
              </a:p>
              <a:p>
                <a:pPr marL="685800" lvl="1" indent="-228600">
                  <a:lnSpc>
                    <a:spcPct val="150000"/>
                  </a:lnSpc>
                  <a:buFont typeface="Arial" panose="020B0604020202020204" pitchFamily="34" charset="0"/>
                  <a:buChar char="●"/>
                </a:pPr>
                <a:r>
                  <a:rPr lang="en-US" altLang="zh-CN" sz="1800">
                    <a:solidFill>
                      <a:schemeClr val="tx1"/>
                    </a:solidFill>
                    <a:latin typeface="Arial" panose="020B0604020202020204" pitchFamily="34" charset="0"/>
                    <a:cs typeface="Arial" panose="020B0604020202020204" pitchFamily="34" charset="0"/>
                  </a:rPr>
                  <a:t>The </a:t>
                </a:r>
                <a14:m>
                  <m:oMath xmlns:m="http://schemas.openxmlformats.org/officeDocument/2006/math">
                    <m:sSubSup>
                      <m:sSubSupPr>
                        <m:ctrlPr>
                          <a:rPr lang="en-US" altLang="zh-CN" sz="1800" i="1">
                            <a:solidFill>
                              <a:schemeClr val="tx1"/>
                            </a:solidFill>
                            <a:latin typeface="Cambria Math" panose="02040503050406030204" charset="0"/>
                            <a:cs typeface="Cambria Math" panose="02040503050406030204" charset="0"/>
                          </a:rPr>
                        </m:ctrlPr>
                      </m:sSubSupPr>
                      <m:e>
                        <m:r>
                          <a:rPr lang="en-US" altLang="zh-CN" sz="1800" i="1">
                            <a:solidFill>
                              <a:schemeClr val="tx1"/>
                            </a:solidFill>
                            <a:latin typeface="Cambria Math" panose="02040503050406030204" charset="0"/>
                            <a:cs typeface="Cambria Math" panose="02040503050406030204" charset="0"/>
                          </a:rPr>
                          <m:t>𝐸</m:t>
                        </m:r>
                      </m:e>
                      <m:sub>
                        <m:r>
                          <a:rPr lang="en-US" altLang="zh-CN" sz="1800" i="1">
                            <a:solidFill>
                              <a:schemeClr val="tx1"/>
                            </a:solidFill>
                            <a:latin typeface="Cambria Math" panose="02040503050406030204" charset="0"/>
                            <a:cs typeface="Cambria Math" panose="02040503050406030204" charset="0"/>
                          </a:rPr>
                          <m:t>𝑇</m:t>
                        </m:r>
                      </m:sub>
                      <m:sup>
                        <m:r>
                          <a:rPr lang="en-US" altLang="zh-CN" sz="1800" i="1">
                            <a:solidFill>
                              <a:schemeClr val="tx1"/>
                            </a:solidFill>
                            <a:latin typeface="Cambria Math" panose="02040503050406030204" charset="0"/>
                            <a:cs typeface="Cambria Math" panose="02040503050406030204" charset="0"/>
                          </a:rPr>
                          <m:t>𝑚𝑖𝑠𝑠</m:t>
                        </m:r>
                      </m:sup>
                    </m:sSubSup>
                  </m:oMath>
                </a14:m>
                <a:r>
                  <a:rPr lang="en-US" altLang="zh-CN" sz="1800">
                    <a:solidFill>
                      <a:schemeClr val="tx1"/>
                    </a:solidFill>
                    <a:latin typeface="Arial" panose="020B0604020202020204" pitchFamily="34" charset="0"/>
                    <a:cs typeface="Arial" panose="020B0604020202020204" pitchFamily="34" charset="0"/>
                  </a:rPr>
                  <a:t> </a:t>
                </a:r>
                <a:r>
                  <a:rPr lang="en-US" altLang="zh-CN" sz="1800">
                    <a:solidFill>
                      <a:srgbClr val="00B0F0"/>
                    </a:solidFill>
                    <a:latin typeface="Arial" panose="020B0604020202020204" pitchFamily="34" charset="0"/>
                    <a:cs typeface="Arial" panose="020B0604020202020204" pitchFamily="34" charset="0"/>
                  </a:rPr>
                  <a:t>significance variable &gt; 8.5</a:t>
                </a:r>
                <a:endParaRPr lang="en-US" altLang="zh-CN" sz="1800">
                  <a:solidFill>
                    <a:schemeClr val="tx1"/>
                  </a:solidFill>
                  <a:latin typeface="Arial" panose="020B0604020202020204" pitchFamily="34" charset="0"/>
                  <a:cs typeface="Arial" panose="020B0604020202020204" pitchFamily="34" charset="0"/>
                </a:endParaRPr>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1" t="-1" r="3" b="12"/>
                </a:stretch>
              </a:blipFill>
            </p:spPr>
            <p:txBody>
              <a:bodyPr/>
              <a:lstStyle/>
              <a:p>
                <a:r>
                  <a:rPr lang="zh-CN" altLang="en-US">
                    <a:noFill/>
                  </a:rPr>
                  <a:t> </a:t>
                </a:r>
              </a:p>
            </p:txBody>
          </p:sp>
        </mc:Fallback>
      </mc:AlternateContent>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82.xml><?xml version="1.0" encoding="utf-8"?>
<p:tagLst xmlns:p="http://schemas.openxmlformats.org/presentationml/2006/main">
  <p:tag name="KSO_WM_BEAUTIFY_FLAG" val="#wm#"/>
  <p:tag name="KSO_WM_TEMPLATE_CATEGORY" val="custom"/>
  <p:tag name="KSO_WM_TEMPLATE_INDEX" val="20205176"/>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176"/>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176"/>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wm#"/>
  <p:tag name="KSO_WM_TEMPLATE_CATEGORY" val="custom"/>
  <p:tag name="KSO_WM_TEMPLATE_INDEX" val="20205176"/>
</p:tagLst>
</file>

<file path=ppt/tags/tag89.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176"/>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176"/>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COMMONDATA" val="eyJoZGlkIjoiMWY1ZDM2MDZiZmJkYWM0NWU5MTE4NmE1Mjg5ZDg2ZTgifQ=="/>
  <p:tag name="KSO_WPP_MARK_KEY" val="b953a2fc-a4f5-4a69-b827-ee7d7fec96e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10056</Words>
  <Application>WPS 演示</Application>
  <PresentationFormat>宽屏</PresentationFormat>
  <Paragraphs>227</Paragraphs>
  <Slides>22</Slides>
  <Notes>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4" baseType="lpstr">
      <vt:lpstr>Arial</vt:lpstr>
      <vt:lpstr>宋体</vt:lpstr>
      <vt:lpstr>Wingdings</vt:lpstr>
      <vt:lpstr>Wingdings</vt:lpstr>
      <vt:lpstr>Cambria Math</vt:lpstr>
      <vt:lpstr>微软雅黑</vt:lpstr>
      <vt:lpstr>Arial Unicode MS</vt:lpstr>
      <vt:lpstr>Calibri</vt:lpstr>
      <vt:lpstr>MS Mincho</vt:lpstr>
      <vt:lpstr>Segoe Print</vt:lpstr>
      <vt:lpstr>Office 主题​​</vt:lpstr>
      <vt:lpstr>Equation.KSEE3</vt:lpstr>
      <vt:lpstr>Search for Dark Matter in association with an energetic photon in pp collisions at  = 13 TeV with the ATLAS detector</vt:lpstr>
      <vt:lpstr>Introduction</vt:lpstr>
      <vt:lpstr>Introduction</vt:lpstr>
      <vt:lpstr>Introduction</vt:lpstr>
      <vt:lpstr>Signal models</vt:lpstr>
      <vt:lpstr>Data and MC simulations</vt:lpstr>
      <vt:lpstr>Data and MC simulations</vt:lpstr>
      <vt:lpstr>Analysis strategy</vt:lpstr>
      <vt:lpstr>Analysis strategy: Event selection</vt:lpstr>
      <vt:lpstr>Analysis strategy: Signal Rigions</vt:lpstr>
      <vt:lpstr>Analysis strategy: Background estimation</vt:lpstr>
      <vt:lpstr>Analysis strategy: Real-photon backgrounds</vt:lpstr>
      <vt:lpstr>Analysis strategy: Jet/e → γ background</vt:lpstr>
      <vt:lpstr>Analysis strategy: Background-only fit</vt:lpstr>
      <vt:lpstr>Results</vt:lpstr>
      <vt:lpstr>Results</vt:lpstr>
      <vt:lpstr>Results</vt:lpstr>
      <vt:lpstr>Results</vt:lpstr>
      <vt:lpstr>Interpretation of the results</vt:lpstr>
      <vt:lpstr>Interpretation of the results: Model-dependent limits</vt:lpstr>
      <vt:lpstr>Interpretation of the results: Model-independent limits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王渣渣</cp:lastModifiedBy>
  <cp:revision>193</cp:revision>
  <dcterms:created xsi:type="dcterms:W3CDTF">2019-06-19T02:08:00Z</dcterms:created>
  <dcterms:modified xsi:type="dcterms:W3CDTF">2023-06-27T08:22:46Z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3F2F6032B7984BC08786BDD77903E6B0_11</vt:lpwstr>
  </property>
</Properties>
</file>