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5" r:id="rId2"/>
    <p:sldId id="574" r:id="rId3"/>
    <p:sldId id="576" r:id="rId4"/>
    <p:sldId id="577" r:id="rId5"/>
    <p:sldId id="578" r:id="rId6"/>
    <p:sldId id="579" r:id="rId7"/>
    <p:sldId id="580" r:id="rId8"/>
    <p:sldId id="581" r:id="rId9"/>
    <p:sldId id="582" r:id="rId10"/>
    <p:sldId id="583" r:id="rId11"/>
    <p:sldId id="584" r:id="rId12"/>
    <p:sldId id="585" r:id="rId13"/>
    <p:sldId id="586" r:id="rId14"/>
    <p:sldId id="58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5EC59-BAB7-4ACB-9047-0A63B9205AE6}" type="datetimeFigureOut">
              <a:rPr lang="zh-CN" altLang="en-US" smtClean="0"/>
              <a:t>2023/6/29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6CBDD-1F43-4D36-8AE0-9DC52EB83731}" type="slidenum">
              <a:rPr lang="zh-CN" altLang="en-US" smtClean="0"/>
              <a:t>‹#›</a:t>
            </a:fld>
            <a:endParaRPr lang="zh-CN" altLang="en-US"/>
          </a:p>
        </p:txBody>
      </p:sp>
    </p:spTree>
    <p:extLst>
      <p:ext uri="{BB962C8B-B14F-4D97-AF65-F5344CB8AC3E}">
        <p14:creationId xmlns:p14="http://schemas.microsoft.com/office/powerpoint/2010/main" val="350658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6"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等线" panose="02010600030101010101" charset="-122"/>
            </a:endParaRPr>
          </a:p>
        </p:txBody>
      </p:sp>
      <p:sp>
        <p:nvSpPr>
          <p:cNvPr id="163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B45ABB-C802-0941-8BDF-07F695BA6580}" type="slidenum">
              <a:rPr kumimoji="0" lang="en-US" altLang="en-US" sz="1200" b="0" i="0" u="none" strike="noStrike" kern="1200" cap="none" spc="0" normalizeH="0" baseline="-25000" noProof="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2500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869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10" desc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2104167"/>
            <a:ext cx="9144000" cy="1856224"/>
          </a:xfrm>
        </p:spPr>
        <p:txBody>
          <a:bodyPr anchor="b"/>
          <a:lstStyle>
            <a:lvl1pPr algn="ctr">
              <a:defRPr sz="6000"/>
            </a:lvl1pPr>
          </a:lstStyle>
          <a:p>
            <a:r>
              <a:rPr lang="en-US" altLang="zh-CN"/>
              <a:t>Click to edit Master title style</a:t>
            </a:r>
            <a:endParaRPr lang="zh-CN" altLang="en-US" dirty="0"/>
          </a:p>
        </p:txBody>
      </p:sp>
      <p:sp>
        <p:nvSpPr>
          <p:cNvPr id="3" name="副标题 2"/>
          <p:cNvSpPr>
            <a:spLocks noGrp="1"/>
          </p:cNvSpPr>
          <p:nvPr>
            <p:ph type="subTitle" idx="1"/>
          </p:nvPr>
        </p:nvSpPr>
        <p:spPr>
          <a:xfrm>
            <a:off x="1524000" y="4114807"/>
            <a:ext cx="9144000" cy="438639"/>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CN"/>
              <a:t>Click to edit Master subtitle style</a:t>
            </a:r>
            <a:endParaRPr lang="zh-CN" alt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701B7E1-4029-974C-AE21-AB90968E682A}" type="slidenum">
              <a:rPr lang="en-US" altLang="zh-CN"/>
              <a:t>‹#›</a:t>
            </a:fld>
            <a:endParaRPr lang="en-US" altLang="zh-CN"/>
          </a:p>
        </p:txBody>
      </p:sp>
    </p:spTree>
    <p:extLst>
      <p:ext uri="{BB962C8B-B14F-4D97-AF65-F5344CB8AC3E}">
        <p14:creationId xmlns:p14="http://schemas.microsoft.com/office/powerpoint/2010/main" val="119251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C5C75CF-20CD-2248-8598-385130160F97}" type="slidenum">
              <a:rPr lang="en-US" altLang="zh-CN"/>
              <a:t>‹#›</a:t>
            </a:fld>
            <a:endParaRPr lang="en-US" altLang="zh-CN"/>
          </a:p>
        </p:txBody>
      </p:sp>
    </p:spTree>
    <p:extLst>
      <p:ext uri="{BB962C8B-B14F-4D97-AF65-F5344CB8AC3E}">
        <p14:creationId xmlns:p14="http://schemas.microsoft.com/office/powerpoint/2010/main" val="30508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219205"/>
            <a:ext cx="2743200" cy="4906963"/>
          </a:xfrm>
        </p:spPr>
        <p:txBody>
          <a:bodyPr vert="eaVert"/>
          <a:lstStyle>
            <a:lvl1pPr>
              <a:defRPr>
                <a:solidFill>
                  <a:schemeClr val="tx1"/>
                </a:solidFill>
              </a:defRPr>
            </a:lvl1pPr>
          </a:lstStyle>
          <a:p>
            <a:r>
              <a:rPr lang="en-US" altLang="zh-CN"/>
              <a:t>Click to edit Master title style</a:t>
            </a:r>
            <a:endParaRPr lang="zh-CN" altLang="en-US" dirty="0"/>
          </a:p>
        </p:txBody>
      </p:sp>
      <p:sp>
        <p:nvSpPr>
          <p:cNvPr id="3" name="竖排文字占位符 2"/>
          <p:cNvSpPr>
            <a:spLocks noGrp="1"/>
          </p:cNvSpPr>
          <p:nvPr>
            <p:ph type="body" orient="vert" idx="1"/>
          </p:nvPr>
        </p:nvSpPr>
        <p:spPr>
          <a:xfrm>
            <a:off x="609600" y="1219205"/>
            <a:ext cx="8026400" cy="4906963"/>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C6F3CBB-B28D-724E-9FC4-510822DE3527}" type="slidenum">
              <a:rPr lang="en-US" altLang="zh-CN"/>
              <a:t>‹#›</a:t>
            </a:fld>
            <a:endParaRPr lang="en-US" altLang="zh-CN"/>
          </a:p>
        </p:txBody>
      </p:sp>
    </p:spTree>
    <p:extLst>
      <p:ext uri="{BB962C8B-B14F-4D97-AF65-F5344CB8AC3E}">
        <p14:creationId xmlns:p14="http://schemas.microsoft.com/office/powerpoint/2010/main" val="357996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8"/>
            <a:ext cx="6096000" cy="1066799"/>
          </a:xfrm>
        </p:spPr>
        <p:txBody>
          <a:bodyPr/>
          <a:lstStyle/>
          <a:p>
            <a:r>
              <a:rPr lang="en-US" altLang="zh-CN"/>
              <a:t>Click to edit Master title style</a:t>
            </a:r>
            <a:endParaRPr lang="zh-CN" altLang="en-US" dirty="0"/>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978C747-B534-F941-8D5F-156F2977BE8E}" type="slidenum">
              <a:rPr lang="en-US" altLang="zh-CN"/>
              <a:t>‹#›</a:t>
            </a:fld>
            <a:endParaRPr lang="en-US" altLang="zh-CN"/>
          </a:p>
        </p:txBody>
      </p:sp>
    </p:spTree>
    <p:extLst>
      <p:ext uri="{BB962C8B-B14F-4D97-AF65-F5344CB8AC3E}">
        <p14:creationId xmlns:p14="http://schemas.microsoft.com/office/powerpoint/2010/main" val="162531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658938"/>
            <a:ext cx="10515600" cy="4146326"/>
          </a:xfrm>
        </p:spPr>
        <p:txBody>
          <a:bodyPr anchor="ctr"/>
          <a:lstStyle>
            <a:lvl1pPr>
              <a:defRPr sz="6000">
                <a:solidFill>
                  <a:schemeClr val="tx1"/>
                </a:solidFill>
              </a:defRPr>
            </a:lvl1pPr>
          </a:lstStyle>
          <a:p>
            <a:r>
              <a:rPr lang="en-US" altLang="zh-CN" dirty="0"/>
              <a:t>Click to edit Master title style</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8CF618E-6190-C74D-9354-2B163A01DB1C}" type="slidenum">
              <a:rPr lang="en-US" altLang="zh-CN"/>
              <a:t>‹#›</a:t>
            </a:fld>
            <a:endParaRPr lang="en-US" altLang="zh-CN"/>
          </a:p>
        </p:txBody>
      </p:sp>
    </p:spTree>
    <p:extLst>
      <p:ext uri="{BB962C8B-B14F-4D97-AF65-F5344CB8AC3E}">
        <p14:creationId xmlns:p14="http://schemas.microsoft.com/office/powerpoint/2010/main" val="315653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8"/>
            <a:ext cx="6096000" cy="1066799"/>
          </a:xfrm>
        </p:spPr>
        <p:txBody>
          <a:bodyPr/>
          <a:lstStyle/>
          <a:p>
            <a:r>
              <a:rPr lang="en-US" altLang="zh-CN"/>
              <a:t>Click to edit Master title style</a:t>
            </a:r>
            <a:endParaRPr lang="zh-CN" altLang="en-US" dirty="0"/>
          </a:p>
        </p:txBody>
      </p:sp>
      <p:sp>
        <p:nvSpPr>
          <p:cNvPr id="3" name="内容占位符 2"/>
          <p:cNvSpPr>
            <a:spLocks noGrp="1"/>
          </p:cNvSpPr>
          <p:nvPr>
            <p:ph sz="half" idx="1"/>
          </p:nvPr>
        </p:nvSpPr>
        <p:spPr>
          <a:xfrm>
            <a:off x="609600" y="1600206"/>
            <a:ext cx="53848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97600" y="1600206"/>
            <a:ext cx="53848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E388611-8AF9-C14B-85F6-E033D24178FC}" type="slidenum">
              <a:rPr lang="en-US" altLang="zh-CN"/>
              <a:t>‹#›</a:t>
            </a:fld>
            <a:endParaRPr lang="en-US" altLang="zh-CN"/>
          </a:p>
        </p:txBody>
      </p:sp>
    </p:spTree>
    <p:extLst>
      <p:ext uri="{BB962C8B-B14F-4D97-AF65-F5344CB8AC3E}">
        <p14:creationId xmlns:p14="http://schemas.microsoft.com/office/powerpoint/2010/main" val="27946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0" y="5562"/>
            <a:ext cx="6096000" cy="1061245"/>
          </a:xfrm>
        </p:spPr>
        <p:txBody>
          <a:bodyPr/>
          <a:lstStyle/>
          <a:p>
            <a:r>
              <a:rPr lang="en-US" altLang="zh-CN"/>
              <a:t>Click to edit Master title style</a:t>
            </a:r>
            <a:endParaRPr lang="zh-CN" altLang="en-US" dirty="0"/>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40319" y="2505075"/>
            <a:ext cx="5158316"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71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95B424B-6ADD-BE4F-90C1-E60BD225B7FB}" type="slidenum">
              <a:rPr lang="en-US" altLang="zh-CN"/>
              <a:t>‹#›</a:t>
            </a:fld>
            <a:endParaRPr lang="en-US" altLang="zh-CN"/>
          </a:p>
        </p:txBody>
      </p:sp>
    </p:spTree>
    <p:extLst>
      <p:ext uri="{BB962C8B-B14F-4D97-AF65-F5344CB8AC3E}">
        <p14:creationId xmlns:p14="http://schemas.microsoft.com/office/powerpoint/2010/main" val="398439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8"/>
            <a:ext cx="6096000" cy="1066799"/>
          </a:xfrm>
        </p:spPr>
        <p:txBody>
          <a:bodyPr/>
          <a:lstStyle/>
          <a:p>
            <a:r>
              <a:rPr lang="en-US" altLang="zh-CN"/>
              <a:t>Click to edit Master title style</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36748E7C-6BCA-7A44-A164-629CA7A5376A}" type="slidenum">
              <a:rPr lang="en-US" altLang="zh-CN"/>
              <a:t>‹#›</a:t>
            </a:fld>
            <a:endParaRPr lang="en-US" altLang="zh-CN"/>
          </a:p>
        </p:txBody>
      </p:sp>
    </p:spTree>
    <p:extLst>
      <p:ext uri="{BB962C8B-B14F-4D97-AF65-F5344CB8AC3E}">
        <p14:creationId xmlns:p14="http://schemas.microsoft.com/office/powerpoint/2010/main" val="211349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0D48B7A5-E3B1-1941-9F48-6DEC555EF835}" type="slidenum">
              <a:rPr lang="en-US" altLang="zh-CN"/>
              <a:t>‹#›</a:t>
            </a:fld>
            <a:endParaRPr lang="en-US" altLang="zh-CN"/>
          </a:p>
        </p:txBody>
      </p:sp>
    </p:spTree>
    <p:extLst>
      <p:ext uri="{BB962C8B-B14F-4D97-AF65-F5344CB8AC3E}">
        <p14:creationId xmlns:p14="http://schemas.microsoft.com/office/powerpoint/2010/main" val="296537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6096000" cy="1066800"/>
          </a:xfrm>
        </p:spPr>
        <p:txBody>
          <a:bodyPr anchor="b"/>
          <a:lstStyle>
            <a:lvl1pPr>
              <a:defRPr sz="3200"/>
            </a:lvl1pPr>
          </a:lstStyle>
          <a:p>
            <a:r>
              <a:rPr lang="en-US" altLang="zh-CN"/>
              <a:t>Click to edit Master title style</a:t>
            </a:r>
            <a:endParaRPr lang="zh-CN" altLang="en-US" dirty="0"/>
          </a:p>
        </p:txBody>
      </p:sp>
      <p:sp>
        <p:nvSpPr>
          <p:cNvPr id="3" name="内容占位符 2"/>
          <p:cNvSpPr>
            <a:spLocks noGrp="1"/>
          </p:cNvSpPr>
          <p:nvPr>
            <p:ph idx="1"/>
          </p:nvPr>
        </p:nvSpPr>
        <p:spPr>
          <a:xfrm>
            <a:off x="5183717" y="1219200"/>
            <a:ext cx="6172200" cy="464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文本占位符 3"/>
          <p:cNvSpPr>
            <a:spLocks noGrp="1"/>
          </p:cNvSpPr>
          <p:nvPr>
            <p:ph type="body" sz="half" idx="2"/>
          </p:nvPr>
        </p:nvSpPr>
        <p:spPr>
          <a:xfrm>
            <a:off x="840322" y="1227138"/>
            <a:ext cx="3932767" cy="4641850"/>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F3423B8-6CF3-884D-A214-AED251E26056}" type="slidenum">
              <a:rPr lang="en-US" altLang="zh-CN"/>
              <a:t>‹#›</a:t>
            </a:fld>
            <a:endParaRPr lang="en-US" altLang="zh-CN"/>
          </a:p>
        </p:txBody>
      </p:sp>
    </p:spTree>
    <p:extLst>
      <p:ext uri="{BB962C8B-B14F-4D97-AF65-F5344CB8AC3E}">
        <p14:creationId xmlns:p14="http://schemas.microsoft.com/office/powerpoint/2010/main" val="164497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 y="0"/>
            <a:ext cx="6095999" cy="1066800"/>
          </a:xfrm>
        </p:spPr>
        <p:txBody>
          <a:bodyPr anchor="b"/>
          <a:lstStyle>
            <a:lvl1pPr>
              <a:defRPr sz="3200"/>
            </a:lvl1pPr>
          </a:lstStyle>
          <a:p>
            <a:r>
              <a:rPr lang="en-US" altLang="zh-CN"/>
              <a:t>Click to edit Master title style</a:t>
            </a:r>
            <a:endParaRPr lang="zh-CN" altLang="en-US" dirty="0"/>
          </a:p>
        </p:txBody>
      </p:sp>
      <p:sp>
        <p:nvSpPr>
          <p:cNvPr id="3" name="图片占位符 2"/>
          <p:cNvSpPr>
            <a:spLocks noGrp="1"/>
          </p:cNvSpPr>
          <p:nvPr>
            <p:ph type="pic" idx="1" hasCustomPrompt="1"/>
          </p:nvPr>
        </p:nvSpPr>
        <p:spPr>
          <a:xfrm>
            <a:off x="5183717" y="1066800"/>
            <a:ext cx="6172200" cy="479425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altLang="zh-CN" noProof="0"/>
              <a:t>Drag picture to placeholder or click icon to add</a:t>
            </a:r>
            <a:endParaRPr lang="zh-CN" altLang="en-US" noProof="0"/>
          </a:p>
        </p:txBody>
      </p:sp>
      <p:sp>
        <p:nvSpPr>
          <p:cNvPr id="4" name="文本占位符 3"/>
          <p:cNvSpPr>
            <a:spLocks noGrp="1"/>
          </p:cNvSpPr>
          <p:nvPr>
            <p:ph type="body" sz="half" idx="2"/>
          </p:nvPr>
        </p:nvSpPr>
        <p:spPr>
          <a:xfrm>
            <a:off x="840322" y="1066800"/>
            <a:ext cx="3932767" cy="48021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78D6B6F-8A31-6A42-A5FC-6F8210D8E1FB}" type="slidenum">
              <a:rPr lang="en-US" altLang="zh-CN"/>
              <a:t>‹#›</a:t>
            </a:fld>
            <a:endParaRPr lang="en-US" altLang="zh-CN"/>
          </a:p>
        </p:txBody>
      </p:sp>
    </p:spTree>
    <p:extLst>
      <p:ext uri="{BB962C8B-B14F-4D97-AF65-F5344CB8AC3E}">
        <p14:creationId xmlns:p14="http://schemas.microsoft.com/office/powerpoint/2010/main" val="21502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aseline="0">
                <a:latin typeface="Arial" panose="020B0604020202020204" pitchFamily="34" charset="0"/>
                <a:ea typeface="宋体" panose="02010600030101010101" pitchFamily="2" charset="-122"/>
              </a:defRPr>
            </a:lvl1pPr>
          </a:lstStyle>
          <a:p>
            <a:pPr>
              <a:defRPr/>
            </a:pPr>
            <a:fld id="{9CC2EE42-4754-CF46-A338-C3D6351A441B}" type="slidenum">
              <a:rPr lang="en-US" altLang="zh-CN"/>
              <a:t>‹#›</a:t>
            </a:fld>
            <a:endParaRPr lang="en-US" altLang="zh-CN"/>
          </a:p>
        </p:txBody>
      </p:sp>
    </p:spTree>
    <p:extLst>
      <p:ext uri="{BB962C8B-B14F-4D97-AF65-F5344CB8AC3E}">
        <p14:creationId xmlns:p14="http://schemas.microsoft.com/office/powerpoint/2010/main" val="241541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17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35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5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709"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882" indent="-342882" algn="l" rtl="0" eaLnBrk="1" fontAlgn="base" hangingPunct="1">
        <a:spcBef>
          <a:spcPct val="20000"/>
        </a:spcBef>
        <a:spcAft>
          <a:spcPct val="0"/>
        </a:spcAft>
        <a:buChar char="•"/>
        <a:defRPr sz="2000" kern="1200">
          <a:solidFill>
            <a:schemeClr val="tx1"/>
          </a:solidFill>
          <a:latin typeface="+mn-lt"/>
          <a:ea typeface="+mn-ea"/>
          <a:cs typeface="+mn-cs"/>
        </a:defRPr>
      </a:lvl1pPr>
      <a:lvl2pPr marL="742913" indent="-285737" algn="l" rtl="0" eaLnBrk="1" fontAlgn="base" hangingPunct="1">
        <a:spcBef>
          <a:spcPct val="20000"/>
        </a:spcBef>
        <a:spcAft>
          <a:spcPct val="0"/>
        </a:spcAft>
        <a:buChar char="–"/>
        <a:defRPr kern="1200">
          <a:solidFill>
            <a:schemeClr val="tx1"/>
          </a:solidFill>
          <a:latin typeface="+mn-lt"/>
          <a:ea typeface="+mn-ea"/>
          <a:cs typeface="+mn-cs"/>
        </a:defRPr>
      </a:lvl2pPr>
      <a:lvl3pPr marL="1142942" indent="-228589" algn="l" rtl="0" eaLnBrk="1" fontAlgn="base" hangingPunct="1">
        <a:spcBef>
          <a:spcPct val="20000"/>
        </a:spcBef>
        <a:spcAft>
          <a:spcPct val="0"/>
        </a:spcAft>
        <a:buChar char="•"/>
        <a:defRPr sz="1600" kern="1200">
          <a:solidFill>
            <a:schemeClr val="tx1"/>
          </a:solidFill>
          <a:latin typeface="+mn-lt"/>
          <a:ea typeface="+mn-ea"/>
          <a:cs typeface="+mn-cs"/>
        </a:defRPr>
      </a:lvl3pPr>
      <a:lvl4pPr marL="1600120" indent="-228589" algn="l" rtl="0" eaLnBrk="1" fontAlgn="base" hangingPunct="1">
        <a:spcBef>
          <a:spcPct val="20000"/>
        </a:spcBef>
        <a:spcAft>
          <a:spcPct val="0"/>
        </a:spcAft>
        <a:buChar char="–"/>
        <a:defRPr sz="1400" kern="1200">
          <a:solidFill>
            <a:schemeClr val="tx1"/>
          </a:solidFill>
          <a:latin typeface="+mn-lt"/>
          <a:ea typeface="+mn-ea"/>
          <a:cs typeface="+mn-cs"/>
        </a:defRPr>
      </a:lvl4pPr>
      <a:lvl5pPr marL="2057298" indent="-228589" algn="l" rtl="0" eaLnBrk="1" fontAlgn="base" hangingPunct="1">
        <a:spcBef>
          <a:spcPct val="20000"/>
        </a:spcBef>
        <a:spcAft>
          <a:spcPct val="0"/>
        </a:spcAft>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subTitle" idx="1"/>
          </p:nvPr>
        </p:nvSpPr>
        <p:spPr>
          <a:xfrm>
            <a:off x="3002816" y="5229200"/>
            <a:ext cx="6020376" cy="576064"/>
          </a:xfrm>
        </p:spPr>
        <p:txBody>
          <a:bodyPr/>
          <a:lstStyle/>
          <a:p>
            <a:r>
              <a:rPr lang="en-US" altLang="zh-CN" sz="3200" b="1" dirty="0">
                <a:solidFill>
                  <a:schemeClr val="tx1"/>
                </a:solidFill>
                <a:latin typeface="Times New Roman" panose="02020603050405020304" pitchFamily="18" charset="0"/>
                <a:cs typeface="Times New Roman" panose="02020603050405020304" pitchFamily="18" charset="0"/>
              </a:rPr>
              <a:t>Teng Ma</a:t>
            </a:r>
          </a:p>
        </p:txBody>
      </p:sp>
      <p:sp>
        <p:nvSpPr>
          <p:cNvPr id="5124" name="灯片编号占位符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aseline="-25000">
                <a:solidFill>
                  <a:schemeClr val="tx1"/>
                </a:solidFill>
                <a:latin typeface="Arial" panose="020B0604020202020204" pitchFamily="34" charset="0"/>
                <a:ea typeface="宋体" panose="02010600030101010101" pitchFamily="2" charset="-122"/>
              </a:defRPr>
            </a:lvl1pPr>
            <a:lvl2pPr marL="742913" indent="-285737">
              <a:defRPr baseline="-25000">
                <a:solidFill>
                  <a:schemeClr val="tx1"/>
                </a:solidFill>
                <a:latin typeface="Arial" panose="020B0604020202020204" pitchFamily="34" charset="0"/>
                <a:ea typeface="宋体" panose="02010600030101010101" pitchFamily="2" charset="-122"/>
              </a:defRPr>
            </a:lvl2pPr>
            <a:lvl3pPr marL="1142942" indent="-228589">
              <a:defRPr baseline="-25000">
                <a:solidFill>
                  <a:schemeClr val="tx1"/>
                </a:solidFill>
                <a:latin typeface="Arial" panose="020B0604020202020204" pitchFamily="34" charset="0"/>
                <a:ea typeface="宋体" panose="02010600030101010101" pitchFamily="2" charset="-122"/>
              </a:defRPr>
            </a:lvl3pPr>
            <a:lvl4pPr marL="1600120" indent="-228589">
              <a:defRPr baseline="-25000">
                <a:solidFill>
                  <a:schemeClr val="tx1"/>
                </a:solidFill>
                <a:latin typeface="Arial" panose="020B0604020202020204" pitchFamily="34" charset="0"/>
                <a:ea typeface="宋体" panose="02010600030101010101" pitchFamily="2" charset="-122"/>
              </a:defRPr>
            </a:lvl4pPr>
            <a:lvl5pPr marL="2057298" indent="-228589">
              <a:defRPr baseline="-25000">
                <a:solidFill>
                  <a:schemeClr val="tx1"/>
                </a:solidFill>
                <a:latin typeface="Arial" panose="020B0604020202020204" pitchFamily="34" charset="0"/>
                <a:ea typeface="宋体" panose="02010600030101010101" pitchFamily="2" charset="-122"/>
              </a:defRPr>
            </a:lvl5pPr>
            <a:lvl6pPr marL="2514474" indent="-228589"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652" indent="-228589"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8829" indent="-228589"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006" indent="-228589"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fld id="{80FA9125-1E91-9347-9611-72B55366E3EE}" type="slidenum">
              <a:rPr lang="en-US" altLang="zh-CN" baseline="0">
                <a:solidFill>
                  <a:srgbClr val="000000"/>
                </a:solidFill>
              </a:rPr>
              <a:pPr fontAlgn="base">
                <a:spcBef>
                  <a:spcPct val="0"/>
                </a:spcBef>
                <a:spcAft>
                  <a:spcPct val="0"/>
                </a:spcAft>
                <a:defRPr/>
              </a:pPr>
              <a:t>1</a:t>
            </a:fld>
            <a:endParaRPr lang="en-US" altLang="zh-CN" baseline="0" dirty="0">
              <a:solidFill>
                <a:srgbClr val="000000"/>
              </a:solidFill>
            </a:endParaRPr>
          </a:p>
        </p:txBody>
      </p:sp>
      <mc:AlternateContent xmlns:mc="http://schemas.openxmlformats.org/markup-compatibility/2006" xmlns:a14="http://schemas.microsoft.com/office/drawing/2010/main">
        <mc:Choice Requires="a14">
          <p:sp>
            <p:nvSpPr>
              <p:cNvPr id="15362" name="文本框 1"/>
              <p:cNvSpPr txBox="1">
                <a:spLocks noChangeArrowheads="1"/>
              </p:cNvSpPr>
              <p:nvPr/>
            </p:nvSpPr>
            <p:spPr bwMode="auto">
              <a:xfrm>
                <a:off x="1631504" y="2474503"/>
                <a:ext cx="8763000" cy="1490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0" fontAlgn="base" hangingPunct="0">
                  <a:lnSpc>
                    <a:spcPct val="150000"/>
                  </a:lnSpc>
                  <a:spcBef>
                    <a:spcPct val="0"/>
                  </a:spcBef>
                  <a:spcAft>
                    <a:spcPct val="0"/>
                  </a:spcAft>
                  <a:buNone/>
                </a:pPr>
                <a:r>
                  <a:rPr lang="en-US" altLang="zh-CN" sz="3200" b="1" dirty="0">
                    <a:solidFill>
                      <a:srgbClr val="FFFF00"/>
                    </a:solidFill>
                    <a:latin typeface="AdvOT19ee2aa8.B"/>
                  </a:rPr>
                  <a:t>Precision Measurement of the Decay </a:t>
                </a:r>
                <a14:m>
                  <m:oMath xmlns:m="http://schemas.openxmlformats.org/officeDocument/2006/math">
                    <m:sSup>
                      <m:sSupPr>
                        <m:ctrlPr>
                          <a:rPr lang="en-US" altLang="zh-CN" sz="3200" b="1" i="1">
                            <a:solidFill>
                              <a:srgbClr val="FFFF00"/>
                            </a:solidFill>
                            <a:latin typeface="Cambria Math" panose="02040503050406030204" pitchFamily="18" charset="0"/>
                          </a:rPr>
                        </m:ctrlPr>
                      </m:sSupPr>
                      <m:e>
                        <m:r>
                          <a:rPr lang="el-GR" altLang="zh-CN" sz="3200" b="1" i="1">
                            <a:solidFill>
                              <a:srgbClr val="FFFF00"/>
                            </a:solidFill>
                            <a:latin typeface="Cambria Math" panose="02040503050406030204" pitchFamily="18" charset="0"/>
                            <a:ea typeface="Cambria Math" panose="02040503050406030204" pitchFamily="18" charset="0"/>
                          </a:rPr>
                          <m:t>𝜮</m:t>
                        </m:r>
                      </m:e>
                      <m:sup>
                        <m:r>
                          <a:rPr lang="en-US" altLang="zh-CN" sz="3200" b="1" i="1">
                            <a:solidFill>
                              <a:srgbClr val="FFFF00"/>
                            </a:solidFill>
                            <a:latin typeface="Cambria Math" panose="02040503050406030204" pitchFamily="18" charset="0"/>
                          </a:rPr>
                          <m:t>+</m:t>
                        </m:r>
                      </m:sup>
                    </m:sSup>
                    <m:r>
                      <a:rPr lang="en-US" altLang="zh-CN" sz="3200" b="1" i="1">
                        <a:solidFill>
                          <a:srgbClr val="FFFF00"/>
                        </a:solidFill>
                        <a:latin typeface="Cambria Math" panose="02040503050406030204" pitchFamily="18" charset="0"/>
                      </a:rPr>
                      <m:t>→</m:t>
                    </m:r>
                    <m:r>
                      <a:rPr lang="en-US" altLang="zh-CN" sz="3200" b="1" i="1">
                        <a:solidFill>
                          <a:srgbClr val="FFFF00"/>
                        </a:solidFill>
                        <a:latin typeface="Cambria Math" panose="02040503050406030204" pitchFamily="18" charset="0"/>
                      </a:rPr>
                      <m:t>𝒑</m:t>
                    </m:r>
                    <m:r>
                      <a:rPr lang="zh-CN" altLang="en-US" sz="3200" b="1" i="1">
                        <a:solidFill>
                          <a:srgbClr val="FFFF00"/>
                        </a:solidFill>
                        <a:latin typeface="Cambria Math" panose="02040503050406030204" pitchFamily="18" charset="0"/>
                      </a:rPr>
                      <m:t>𝜸</m:t>
                    </m:r>
                  </m:oMath>
                </a14:m>
                <a:r>
                  <a:rPr lang="en-US" altLang="zh-CN" sz="3200" b="1" dirty="0">
                    <a:solidFill>
                      <a:srgbClr val="FFFF00"/>
                    </a:solidFill>
                    <a:latin typeface="AdvOT19ee2aa8.B"/>
                  </a:rPr>
                  <a:t> in the Process </a:t>
                </a:r>
                <a14:m>
                  <m:oMath xmlns:m="http://schemas.openxmlformats.org/officeDocument/2006/math">
                    <m:f>
                      <m:fPr>
                        <m:type m:val="lin"/>
                        <m:ctrlPr>
                          <a:rPr lang="en-US" altLang="zh-CN" sz="3200" b="1" i="1">
                            <a:solidFill>
                              <a:srgbClr val="FFFF00"/>
                            </a:solidFill>
                            <a:latin typeface="Cambria Math" panose="02040503050406030204" pitchFamily="18" charset="0"/>
                          </a:rPr>
                        </m:ctrlPr>
                      </m:fPr>
                      <m:num>
                        <m:r>
                          <a:rPr lang="en-US" altLang="zh-CN" sz="3200" b="1" i="1">
                            <a:solidFill>
                              <a:srgbClr val="FFFF00"/>
                            </a:solidFill>
                            <a:latin typeface="Cambria Math" panose="02040503050406030204" pitchFamily="18" charset="0"/>
                          </a:rPr>
                          <m:t>𝑱</m:t>
                        </m:r>
                      </m:num>
                      <m:den>
                        <m:r>
                          <a:rPr lang="zh-CN" altLang="en-US" sz="3200" b="1" i="1">
                            <a:solidFill>
                              <a:srgbClr val="FFFF00"/>
                            </a:solidFill>
                            <a:latin typeface="Cambria Math" panose="02040503050406030204" pitchFamily="18" charset="0"/>
                          </a:rPr>
                          <m:t>𝝍</m:t>
                        </m:r>
                      </m:den>
                    </m:f>
                    <m:r>
                      <a:rPr lang="en-US" altLang="zh-CN" sz="3200" b="1" i="1">
                        <a:solidFill>
                          <a:srgbClr val="FFFF00"/>
                        </a:solidFill>
                        <a:latin typeface="Cambria Math" panose="02040503050406030204" pitchFamily="18" charset="0"/>
                      </a:rPr>
                      <m:t>→</m:t>
                    </m:r>
                    <m:sSup>
                      <m:sSupPr>
                        <m:ctrlPr>
                          <a:rPr lang="en-US" altLang="zh-CN" sz="3200" b="1" i="1">
                            <a:solidFill>
                              <a:srgbClr val="FFFF00"/>
                            </a:solidFill>
                            <a:latin typeface="Cambria Math" panose="02040503050406030204" pitchFamily="18" charset="0"/>
                          </a:rPr>
                        </m:ctrlPr>
                      </m:sSupPr>
                      <m:e>
                        <m:r>
                          <a:rPr lang="el-GR" altLang="zh-CN" sz="3200" b="1" i="1">
                            <a:solidFill>
                              <a:srgbClr val="FFFF00"/>
                            </a:solidFill>
                            <a:latin typeface="Cambria Math" panose="02040503050406030204" pitchFamily="18" charset="0"/>
                            <a:ea typeface="Cambria Math" panose="02040503050406030204" pitchFamily="18" charset="0"/>
                          </a:rPr>
                          <m:t>𝜮</m:t>
                        </m:r>
                      </m:e>
                      <m:sup>
                        <m:r>
                          <a:rPr lang="en-US" altLang="zh-CN" sz="3200" b="1" i="1">
                            <a:solidFill>
                              <a:srgbClr val="FFFF00"/>
                            </a:solidFill>
                            <a:latin typeface="Cambria Math" panose="02040503050406030204" pitchFamily="18" charset="0"/>
                          </a:rPr>
                          <m:t>+</m:t>
                        </m:r>
                      </m:sup>
                    </m:sSup>
                    <m:sSup>
                      <m:sSupPr>
                        <m:ctrlPr>
                          <a:rPr lang="en-US" altLang="zh-CN" sz="3200" b="1" i="1">
                            <a:solidFill>
                              <a:srgbClr val="FFFF00"/>
                            </a:solidFill>
                            <a:latin typeface="Cambria Math" panose="02040503050406030204" pitchFamily="18" charset="0"/>
                          </a:rPr>
                        </m:ctrlPr>
                      </m:sSupPr>
                      <m:e>
                        <m:acc>
                          <m:accPr>
                            <m:chr m:val="̅"/>
                            <m:ctrlPr>
                              <a:rPr lang="en-US" altLang="zh-CN" sz="3200" b="1" i="1">
                                <a:solidFill>
                                  <a:srgbClr val="FFFF00"/>
                                </a:solidFill>
                                <a:latin typeface="Cambria Math" panose="02040503050406030204" pitchFamily="18" charset="0"/>
                              </a:rPr>
                            </m:ctrlPr>
                          </m:accPr>
                          <m:e>
                            <m:r>
                              <a:rPr lang="el-GR" altLang="zh-CN" sz="3200" b="1" i="1">
                                <a:solidFill>
                                  <a:srgbClr val="FFFF00"/>
                                </a:solidFill>
                                <a:latin typeface="Cambria Math" panose="02040503050406030204" pitchFamily="18" charset="0"/>
                                <a:ea typeface="Cambria Math" panose="02040503050406030204" pitchFamily="18" charset="0"/>
                              </a:rPr>
                              <m:t>𝜮</m:t>
                            </m:r>
                          </m:e>
                        </m:acc>
                      </m:e>
                      <m:sup>
                        <m:r>
                          <a:rPr lang="en-US" altLang="zh-CN" sz="3200" b="1" i="1">
                            <a:solidFill>
                              <a:srgbClr val="FFFF00"/>
                            </a:solidFill>
                            <a:latin typeface="Cambria Math" panose="02040503050406030204" pitchFamily="18" charset="0"/>
                          </a:rPr>
                          <m:t>−</m:t>
                        </m:r>
                      </m:sup>
                    </m:sSup>
                  </m:oMath>
                </a14:m>
                <a:r>
                  <a:rPr lang="en-US" altLang="zh-CN" sz="3200" b="1" dirty="0">
                    <a:solidFill>
                      <a:srgbClr val="FFFF00"/>
                    </a:solidFill>
                  </a:rPr>
                  <a:t> on BESIII</a:t>
                </a:r>
              </a:p>
            </p:txBody>
          </p:sp>
        </mc:Choice>
        <mc:Fallback xmlns="">
          <p:sp>
            <p:nvSpPr>
              <p:cNvPr id="15362" name="文本框 1"/>
              <p:cNvSpPr txBox="1">
                <a:spLocks noRot="1" noChangeAspect="1" noMove="1" noResize="1" noEditPoints="1" noAdjustHandles="1" noChangeArrowheads="1" noChangeShapeType="1" noTextEdit="1"/>
              </p:cNvSpPr>
              <p:nvPr/>
            </p:nvSpPr>
            <p:spPr bwMode="auto">
              <a:xfrm>
                <a:off x="1631504" y="2474503"/>
                <a:ext cx="8763000" cy="1490152"/>
              </a:xfrm>
              <a:prstGeom prst="rect">
                <a:avLst/>
              </a:prstGeom>
              <a:blipFill>
                <a:blip r:embed="rId3"/>
                <a:stretch>
                  <a:fillRect r="-905" b="-131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6" name="图片 1">
            <a:extLst>
              <a:ext uri="{FF2B5EF4-FFF2-40B4-BE49-F238E27FC236}">
                <a16:creationId xmlns:a16="http://schemas.microsoft.com/office/drawing/2014/main" id="{7494EA61-788D-42B6-BFEE-4444A7B4BB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268" y="476677"/>
            <a:ext cx="1616075" cy="7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BD701449-459F-D202-C2E6-DD1C1F374D6B}"/>
              </a:ext>
            </a:extLst>
          </p:cNvPr>
          <p:cNvSpPr txBox="1">
            <a:spLocks noChangeArrowheads="1"/>
          </p:cNvSpPr>
          <p:nvPr/>
        </p:nvSpPr>
        <p:spPr bwMode="auto">
          <a:xfrm>
            <a:off x="1860144" y="5623056"/>
            <a:ext cx="3706154" cy="95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0" fontAlgn="base" hangingPunct="0">
              <a:lnSpc>
                <a:spcPct val="150000"/>
              </a:lnSpc>
              <a:spcBef>
                <a:spcPct val="0"/>
              </a:spcBef>
              <a:spcAft>
                <a:spcPct val="0"/>
              </a:spcAft>
              <a:buNone/>
            </a:pPr>
            <a:r>
              <a:rPr lang="en-US" altLang="zh-CN" b="1" dirty="0">
                <a:latin typeface="AdvOT19ee2aa8.B"/>
              </a:rPr>
              <a:t>Reference:</a:t>
            </a:r>
          </a:p>
          <a:p>
            <a:pPr eaLnBrk="0" fontAlgn="base" hangingPunct="0">
              <a:lnSpc>
                <a:spcPct val="150000"/>
              </a:lnSpc>
              <a:spcBef>
                <a:spcPct val="0"/>
              </a:spcBef>
              <a:spcAft>
                <a:spcPct val="0"/>
              </a:spcAft>
              <a:buNone/>
            </a:pPr>
            <a:r>
              <a:rPr lang="en-US" altLang="zh-CN" b="1" dirty="0">
                <a:solidFill>
                  <a:srgbClr val="FF0000"/>
                </a:solidFill>
              </a:rPr>
              <a:t>Phys. Rev. Lett. 130, 211901</a:t>
            </a:r>
          </a:p>
        </p:txBody>
      </p:sp>
    </p:spTree>
    <p:extLst>
      <p:ext uri="{BB962C8B-B14F-4D97-AF65-F5344CB8AC3E}">
        <p14:creationId xmlns:p14="http://schemas.microsoft.com/office/powerpoint/2010/main" val="282741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6596110"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Double Tag Analysis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8D70EF0-3098-59EB-F596-F3A52323C7BF}"/>
                  </a:ext>
                </a:extLst>
              </p:cNvPr>
              <p:cNvSpPr/>
              <p:nvPr/>
            </p:nvSpPr>
            <p:spPr>
              <a:xfrm>
                <a:off x="399153" y="1294118"/>
                <a:ext cx="10591401" cy="1126655"/>
              </a:xfrm>
              <a:prstGeom prst="rect">
                <a:avLst/>
              </a:prstGeom>
            </p:spPr>
            <p:txBody>
              <a:bodyPr wrap="square">
                <a:spAutoFit/>
              </a:bodyPr>
              <a:lstStyle/>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After the fit above,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𝑁</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𝑆𝑇</m:t>
                        </m:r>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 </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𝜖</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𝑆𝑇</m:t>
                        </m:r>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𝑁</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𝐷𝑇</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and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𝜖</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𝐷𝑇</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are all determined.</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With </a:t>
                </a:r>
                <a14:m>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𝐵𝐹</m:t>
                    </m:r>
                    <m:d>
                      <m:dPr>
                        <m:ctrlPr>
                          <a:rPr lang="en-US" altLang="zh-CN" i="1">
                            <a:solidFill>
                              <a:srgbClr val="000000"/>
                            </a:solidFill>
                            <a:latin typeface="Cambria Math" panose="02040503050406030204" pitchFamily="18" charset="0"/>
                            <a:cs typeface="Times New Roman" panose="02020603050405020304" pitchFamily="18" charset="0"/>
                          </a:rPr>
                        </m:ctrlPr>
                      </m:dPr>
                      <m:e>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r>
                          <a:rPr lang="zh-CN" altLang="en-US" i="1">
                            <a:solidFill>
                              <a:srgbClr val="000000"/>
                            </a:solidFill>
                            <a:latin typeface="Cambria Math" panose="02040503050406030204" pitchFamily="18" charset="0"/>
                            <a:cs typeface="Times New Roman" panose="02020603050405020304" pitchFamily="18" charset="0"/>
                          </a:rPr>
                          <m:t>𝛾</m:t>
                        </m:r>
                      </m:e>
                    </m:d>
                    <m:r>
                      <a:rPr lang="en-US" altLang="zh-CN" b="0" i="1" smtClean="0">
                        <a:solidFill>
                          <a:srgbClr val="000000"/>
                        </a:solidFill>
                        <a:latin typeface="Cambria Math" panose="02040503050406030204" pitchFamily="18" charset="0"/>
                        <a:cs typeface="Times New Roman" panose="02020603050405020304" pitchFamily="18" charset="0"/>
                      </a:rPr>
                      <m:t>=</m:t>
                    </m:r>
                    <m:f>
                      <m:fPr>
                        <m:ctrlPr>
                          <a:rPr lang="en-US" altLang="zh-CN" b="0" i="1" smtClean="0">
                            <a:solidFill>
                              <a:srgbClr val="000000"/>
                            </a:solidFill>
                            <a:latin typeface="Cambria Math" panose="02040503050406030204" pitchFamily="18" charset="0"/>
                            <a:cs typeface="Times New Roman" panose="02020603050405020304" pitchFamily="18" charset="0"/>
                          </a:rPr>
                        </m:ctrlPr>
                      </m:fPr>
                      <m:num>
                        <m:f>
                          <m:fPr>
                            <m:type m:val="lin"/>
                            <m:ctrlPr>
                              <a:rPr lang="en-US" altLang="zh-CN" b="0" i="1" smtClean="0">
                                <a:solidFill>
                                  <a:srgbClr val="000000"/>
                                </a:solidFill>
                                <a:latin typeface="Cambria Math" panose="02040503050406030204" pitchFamily="18" charset="0"/>
                                <a:cs typeface="Times New Roman" panose="02020603050405020304" pitchFamily="18" charset="0"/>
                              </a:rPr>
                            </m:ctrlPr>
                          </m:fPr>
                          <m:num>
                            <m:sSub>
                              <m:sSubPr>
                                <m:ctrlPr>
                                  <a:rPr lang="en-US" altLang="zh-CN" b="0" i="1" smtClean="0">
                                    <a:solidFill>
                                      <a:srgbClr val="000000"/>
                                    </a:solidFill>
                                    <a:latin typeface="Cambria Math" panose="02040503050406030204" pitchFamily="18" charset="0"/>
                                    <a:cs typeface="Times New Roman" panose="02020603050405020304" pitchFamily="18" charset="0"/>
                                  </a:rPr>
                                </m:ctrlPr>
                              </m:sSubPr>
                              <m:e>
                                <m:r>
                                  <a:rPr lang="en-US" altLang="zh-CN" b="0" i="1" smtClean="0">
                                    <a:solidFill>
                                      <a:srgbClr val="000000"/>
                                    </a:solidFill>
                                    <a:latin typeface="Cambria Math" panose="02040503050406030204" pitchFamily="18" charset="0"/>
                                    <a:cs typeface="Times New Roman" panose="02020603050405020304" pitchFamily="18" charset="0"/>
                                  </a:rPr>
                                  <m:t>𝑁</m:t>
                                </m:r>
                              </m:e>
                              <m:sub>
                                <m:r>
                                  <a:rPr lang="en-US" altLang="zh-CN" b="0" i="1" smtClean="0">
                                    <a:solidFill>
                                      <a:srgbClr val="000000"/>
                                    </a:solidFill>
                                    <a:latin typeface="Cambria Math" panose="02040503050406030204" pitchFamily="18" charset="0"/>
                                    <a:cs typeface="Times New Roman" panose="02020603050405020304" pitchFamily="18" charset="0"/>
                                  </a:rPr>
                                  <m:t>𝐷𝑇</m:t>
                                </m:r>
                              </m:sub>
                            </m:sSub>
                          </m:num>
                          <m:den>
                            <m:sSub>
                              <m:sSubPr>
                                <m:ctrlPr>
                                  <a:rPr lang="en-US" altLang="zh-CN" b="0" i="1" smtClean="0">
                                    <a:solidFill>
                                      <a:srgbClr val="000000"/>
                                    </a:solidFill>
                                    <a:latin typeface="Cambria Math" panose="02040503050406030204" pitchFamily="18" charset="0"/>
                                    <a:cs typeface="Times New Roman" panose="02020603050405020304" pitchFamily="18" charset="0"/>
                                  </a:rPr>
                                </m:ctrlPr>
                              </m:sSubPr>
                              <m:e>
                                <m:r>
                                  <a:rPr lang="zh-CN" altLang="en-US" b="0" i="1" smtClean="0">
                                    <a:solidFill>
                                      <a:srgbClr val="000000"/>
                                    </a:solidFill>
                                    <a:latin typeface="Cambria Math" panose="02040503050406030204" pitchFamily="18" charset="0"/>
                                    <a:cs typeface="Times New Roman" panose="02020603050405020304" pitchFamily="18" charset="0"/>
                                  </a:rPr>
                                  <m:t>𝜖</m:t>
                                </m:r>
                              </m:e>
                              <m:sub>
                                <m:r>
                                  <a:rPr lang="en-US" altLang="zh-CN" b="0" i="1" smtClean="0">
                                    <a:solidFill>
                                      <a:srgbClr val="000000"/>
                                    </a:solidFill>
                                    <a:latin typeface="Cambria Math" panose="02040503050406030204" pitchFamily="18" charset="0"/>
                                    <a:cs typeface="Times New Roman" panose="02020603050405020304" pitchFamily="18" charset="0"/>
                                  </a:rPr>
                                  <m:t>𝐷𝑇</m:t>
                                </m:r>
                              </m:sub>
                            </m:sSub>
                          </m:den>
                        </m:f>
                      </m:num>
                      <m:den>
                        <m:f>
                          <m:fPr>
                            <m:type m:val="lin"/>
                            <m:ctrlPr>
                              <a:rPr lang="en-US" altLang="zh-CN" b="0" i="1" smtClean="0">
                                <a:solidFill>
                                  <a:srgbClr val="000000"/>
                                </a:solidFill>
                                <a:latin typeface="Cambria Math" panose="02040503050406030204" pitchFamily="18" charset="0"/>
                                <a:cs typeface="Times New Roman" panose="02020603050405020304" pitchFamily="18" charset="0"/>
                              </a:rPr>
                            </m:ctrlPr>
                          </m:fPr>
                          <m:num>
                            <m:sSub>
                              <m:sSubPr>
                                <m:ctrlPr>
                                  <a:rPr lang="en-US" altLang="zh-CN" b="0" i="1" smtClean="0">
                                    <a:solidFill>
                                      <a:srgbClr val="000000"/>
                                    </a:solidFill>
                                    <a:latin typeface="Cambria Math" panose="02040503050406030204" pitchFamily="18" charset="0"/>
                                    <a:cs typeface="Times New Roman" panose="02020603050405020304" pitchFamily="18" charset="0"/>
                                  </a:rPr>
                                </m:ctrlPr>
                              </m:sSubPr>
                              <m:e>
                                <m:r>
                                  <a:rPr lang="en-US" altLang="zh-CN" b="0" i="1" smtClean="0">
                                    <a:solidFill>
                                      <a:srgbClr val="000000"/>
                                    </a:solidFill>
                                    <a:latin typeface="Cambria Math" panose="02040503050406030204" pitchFamily="18" charset="0"/>
                                    <a:cs typeface="Times New Roman" panose="02020603050405020304" pitchFamily="18" charset="0"/>
                                  </a:rPr>
                                  <m:t>𝑁</m:t>
                                </m:r>
                              </m:e>
                              <m:sub>
                                <m:r>
                                  <a:rPr lang="en-US" altLang="zh-CN" b="0" i="1" smtClean="0">
                                    <a:solidFill>
                                      <a:srgbClr val="000000"/>
                                    </a:solidFill>
                                    <a:latin typeface="Cambria Math" panose="02040503050406030204" pitchFamily="18" charset="0"/>
                                    <a:cs typeface="Times New Roman" panose="02020603050405020304" pitchFamily="18" charset="0"/>
                                  </a:rPr>
                                  <m:t>𝑆𝑇</m:t>
                                </m:r>
                              </m:sub>
                            </m:sSub>
                          </m:num>
                          <m:den>
                            <m:sSub>
                              <m:sSubPr>
                                <m:ctrlPr>
                                  <a:rPr lang="en-US" altLang="zh-CN" b="0" i="1" smtClean="0">
                                    <a:solidFill>
                                      <a:srgbClr val="000000"/>
                                    </a:solidFill>
                                    <a:latin typeface="Cambria Math" panose="02040503050406030204" pitchFamily="18" charset="0"/>
                                    <a:cs typeface="Times New Roman" panose="02020603050405020304" pitchFamily="18" charset="0"/>
                                  </a:rPr>
                                </m:ctrlPr>
                              </m:sSubPr>
                              <m:e>
                                <m:r>
                                  <a:rPr lang="zh-CN" altLang="en-US" b="0" i="1" smtClean="0">
                                    <a:solidFill>
                                      <a:srgbClr val="000000"/>
                                    </a:solidFill>
                                    <a:latin typeface="Cambria Math" panose="02040503050406030204" pitchFamily="18" charset="0"/>
                                    <a:cs typeface="Times New Roman" panose="02020603050405020304" pitchFamily="18" charset="0"/>
                                  </a:rPr>
                                  <m:t>𝜖</m:t>
                                </m:r>
                              </m:e>
                              <m:sub>
                                <m:r>
                                  <a:rPr lang="en-US" altLang="zh-CN" b="0" i="1" smtClean="0">
                                    <a:solidFill>
                                      <a:srgbClr val="000000"/>
                                    </a:solidFill>
                                    <a:latin typeface="Cambria Math" panose="02040503050406030204" pitchFamily="18" charset="0"/>
                                    <a:cs typeface="Times New Roman" panose="02020603050405020304" pitchFamily="18" charset="0"/>
                                  </a:rPr>
                                  <m:t>𝑆𝑇</m:t>
                                </m:r>
                              </m:sub>
                            </m:sSub>
                          </m:den>
                        </m:f>
                      </m:den>
                    </m:f>
                  </m:oMath>
                </a14:m>
                <a:r>
                  <a:rPr lang="en-US" altLang="zh-CN" dirty="0">
                    <a:solidFill>
                      <a:srgbClr val="000000"/>
                    </a:solidFill>
                    <a:latin typeface="Times New Roman" panose="02020603050405020304" pitchFamily="18" charset="0"/>
                    <a:cs typeface="Times New Roman" panose="02020603050405020304" pitchFamily="18" charset="0"/>
                  </a:rPr>
                  <a:t>, both conjugated branching fractions can be calculated to be well consistent.</a:t>
                </a:r>
              </a:p>
            </p:txBody>
          </p:sp>
        </mc:Choice>
        <mc:Fallback xmlns="">
          <p:sp>
            <p:nvSpPr>
              <p:cNvPr id="4" name="矩形 3">
                <a:extLst>
                  <a:ext uri="{FF2B5EF4-FFF2-40B4-BE49-F238E27FC236}">
                    <a16:creationId xmlns:a16="http://schemas.microsoft.com/office/drawing/2014/main" id="{28D70EF0-3098-59EB-F596-F3A52323C7BF}"/>
                  </a:ext>
                </a:extLst>
              </p:cNvPr>
              <p:cNvSpPr>
                <a:spLocks noRot="1" noChangeAspect="1" noMove="1" noResize="1" noEditPoints="1" noAdjustHandles="1" noChangeArrowheads="1" noChangeShapeType="1" noTextEdit="1"/>
              </p:cNvSpPr>
              <p:nvPr/>
            </p:nvSpPr>
            <p:spPr>
              <a:xfrm>
                <a:off x="399153" y="1294118"/>
                <a:ext cx="10591401" cy="1126655"/>
              </a:xfrm>
              <a:prstGeom prst="rect">
                <a:avLst/>
              </a:prstGeom>
              <a:blipFill>
                <a:blip r:embed="rId2"/>
                <a:stretch>
                  <a:fillRect l="-345" t="-11892" r="-403" b="-7568"/>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EC778B17-4014-40CF-4F4D-07E6A174A7FC}"/>
              </a:ext>
            </a:extLst>
          </p:cNvPr>
          <p:cNvPicPr>
            <a:picLocks noChangeAspect="1"/>
          </p:cNvPicPr>
          <p:nvPr/>
        </p:nvPicPr>
        <p:blipFill rotWithShape="1">
          <a:blip r:embed="rId3"/>
          <a:srcRect l="23082" t="26149" r="49175" b="50000"/>
          <a:stretch/>
        </p:blipFill>
        <p:spPr>
          <a:xfrm>
            <a:off x="399153" y="2836272"/>
            <a:ext cx="5122221" cy="2477086"/>
          </a:xfrm>
          <a:prstGeom prst="rect">
            <a:avLst/>
          </a:prstGeom>
        </p:spPr>
      </p:pic>
    </p:spTree>
    <p:extLst>
      <p:ext uri="{BB962C8B-B14F-4D97-AF65-F5344CB8AC3E}">
        <p14:creationId xmlns:p14="http://schemas.microsoft.com/office/powerpoint/2010/main" val="260457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19" y="197518"/>
            <a:ext cx="7590409"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Decay parameter measurement</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p:sp>
        <p:nvSpPr>
          <p:cNvPr id="4" name="矩形 3">
            <a:extLst>
              <a:ext uri="{FF2B5EF4-FFF2-40B4-BE49-F238E27FC236}">
                <a16:creationId xmlns:a16="http://schemas.microsoft.com/office/drawing/2014/main" id="{28D70EF0-3098-59EB-F596-F3A52323C7BF}"/>
              </a:ext>
            </a:extLst>
          </p:cNvPr>
          <p:cNvSpPr/>
          <p:nvPr/>
        </p:nvSpPr>
        <p:spPr>
          <a:xfrm>
            <a:off x="399153" y="1294118"/>
            <a:ext cx="10591401" cy="458074"/>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The joint likelihood function is defined by: </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p:pic>
        <p:nvPicPr>
          <p:cNvPr id="8" name="图片 7">
            <a:extLst>
              <a:ext uri="{FF2B5EF4-FFF2-40B4-BE49-F238E27FC236}">
                <a16:creationId xmlns:a16="http://schemas.microsoft.com/office/drawing/2014/main" id="{7418BCBB-A884-D4B9-EB7F-12B3E4E72C9E}"/>
              </a:ext>
            </a:extLst>
          </p:cNvPr>
          <p:cNvPicPr>
            <a:picLocks noChangeAspect="1"/>
          </p:cNvPicPr>
          <p:nvPr/>
        </p:nvPicPr>
        <p:blipFill rotWithShape="1">
          <a:blip r:embed="rId2"/>
          <a:srcRect l="39320" t="31608" r="43933" b="52622"/>
          <a:stretch/>
        </p:blipFill>
        <p:spPr>
          <a:xfrm>
            <a:off x="4915269" y="1332368"/>
            <a:ext cx="2361461" cy="1250821"/>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21EB5902-115F-BD53-0DEB-E7A3A0806D14}"/>
                  </a:ext>
                </a:extLst>
              </p:cNvPr>
              <p:cNvSpPr/>
              <p:nvPr/>
            </p:nvSpPr>
            <p:spPr>
              <a:xfrm>
                <a:off x="399152" y="2731401"/>
                <a:ext cx="11328250" cy="128907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The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zh-CN" altLang="en-US" i="1" smtClean="0">
                            <a:solidFill>
                              <a:srgbClr val="000000"/>
                            </a:solidFill>
                            <a:latin typeface="Cambria Math" panose="02040503050406030204" pitchFamily="18" charset="0"/>
                            <a:ea typeface="宋体"/>
                            <a:cs typeface="Times New Roman" panose="02020603050405020304" pitchFamily="18" charset="0"/>
                          </a:rPr>
                          <m:t>𝒲</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𝑖</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represents the differential</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cross section, </a:t>
                </a:r>
                <a14:m>
                  <m:oMath xmlns:m="http://schemas.openxmlformats.org/officeDocument/2006/math">
                    <m:sSub>
                      <m:sSubPr>
                        <m:ctrlP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zh-CN" altLang="en-US"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𝜀</m:t>
                        </m:r>
                      </m:e>
                      <m:sub>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𝑖</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the detection efficiency of the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a:cs typeface="Times New Roman" panose="02020603050405020304" pitchFamily="18" charset="0"/>
                  </a:rPr>
                  <a:t>ith</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event. C is the normalization factor</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calculated with PHSP MC.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Finally the objective logarithm function is determined to be:</a:t>
                </a:r>
              </a:p>
            </p:txBody>
          </p:sp>
        </mc:Choice>
        <mc:Fallback xmlns="">
          <p:sp>
            <p:nvSpPr>
              <p:cNvPr id="9" name="矩形 8">
                <a:extLst>
                  <a:ext uri="{FF2B5EF4-FFF2-40B4-BE49-F238E27FC236}">
                    <a16:creationId xmlns:a16="http://schemas.microsoft.com/office/drawing/2014/main" id="{21EB5902-115F-BD53-0DEB-E7A3A0806D14}"/>
                  </a:ext>
                </a:extLst>
              </p:cNvPr>
              <p:cNvSpPr>
                <a:spLocks noRot="1" noChangeAspect="1" noMove="1" noResize="1" noEditPoints="1" noAdjustHandles="1" noChangeArrowheads="1" noChangeShapeType="1" noTextEdit="1"/>
              </p:cNvSpPr>
              <p:nvPr/>
            </p:nvSpPr>
            <p:spPr>
              <a:xfrm>
                <a:off x="399152" y="2731401"/>
                <a:ext cx="11328250" cy="1289071"/>
              </a:xfrm>
              <a:prstGeom prst="rect">
                <a:avLst/>
              </a:prstGeom>
              <a:blipFill>
                <a:blip r:embed="rId3"/>
                <a:stretch>
                  <a:fillRect l="-323" b="-6604"/>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6AD8C69C-CF4D-DD02-CBBE-AE2306C3E967}"/>
              </a:ext>
            </a:extLst>
          </p:cNvPr>
          <p:cNvPicPr>
            <a:picLocks noChangeAspect="1"/>
          </p:cNvPicPr>
          <p:nvPr/>
        </p:nvPicPr>
        <p:blipFill rotWithShape="1">
          <a:blip r:embed="rId4"/>
          <a:srcRect l="41796" t="40776" r="45024" b="54952"/>
          <a:stretch/>
        </p:blipFill>
        <p:spPr>
          <a:xfrm>
            <a:off x="4915269" y="4168684"/>
            <a:ext cx="2288559" cy="417251"/>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82B719A8-8B7F-8D96-D05C-F8F6FDFF2CED}"/>
                  </a:ext>
                </a:extLst>
              </p:cNvPr>
              <p:cNvSpPr/>
              <p:nvPr/>
            </p:nvSpPr>
            <p:spPr>
              <a:xfrm>
                <a:off x="395423" y="4585935"/>
                <a:ext cx="11328250" cy="1367554"/>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The value of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zh-CN" altLang="en-US" i="1" smtClean="0">
                            <a:solidFill>
                              <a:srgbClr val="000000"/>
                            </a:solidFill>
                            <a:latin typeface="Cambria Math" panose="02040503050406030204" pitchFamily="18" charset="0"/>
                            <a:ea typeface="宋体"/>
                            <a:cs typeface="Times New Roman" panose="02020603050405020304" pitchFamily="18" charset="0"/>
                          </a:rPr>
                          <m:t>𝛼</m:t>
                        </m:r>
                      </m:e>
                      <m:sub>
                        <m:r>
                          <a:rPr lang="zh-CN" altLang="en-US" i="1" smtClean="0">
                            <a:solidFill>
                              <a:srgbClr val="000000"/>
                            </a:solidFill>
                            <a:latin typeface="Cambria Math" panose="02040503050406030204" pitchFamily="18" charset="0"/>
                            <a:ea typeface="宋体"/>
                            <a:cs typeface="Times New Roman" panose="02020603050405020304" pitchFamily="18" charset="0"/>
                          </a:rPr>
                          <m:t>𝛾</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is determined by minimizing the likelihood function S,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ℒ</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𝑏𝑘𝑔</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can be divided in 2 parts. The contribution from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sSup>
                      <m:sSupPr>
                        <m:ctrlPr>
                          <a:rPr lang="en-US" altLang="zh-CN" i="1">
                            <a:solidFill>
                              <a:srgbClr val="000000"/>
                            </a:solidFill>
                            <a:latin typeface="Cambria Math" panose="02040503050406030204" pitchFamily="18" charset="0"/>
                            <a:cs typeface="Times New Roman" panose="02020603050405020304" pitchFamily="18" charset="0"/>
                          </a:rPr>
                        </m:ctrlPr>
                      </m:sSupPr>
                      <m:e>
                        <m:r>
                          <a:rPr lang="zh-CN" altLang="en-US" i="1">
                            <a:solidFill>
                              <a:srgbClr val="000000"/>
                            </a:solidFill>
                            <a:latin typeface="Cambria Math" panose="02040503050406030204" pitchFamily="18" charset="0"/>
                            <a:cs typeface="Times New Roman" panose="02020603050405020304" pitchFamily="18" charset="0"/>
                          </a:rPr>
                          <m:t>𝜋</m:t>
                        </m:r>
                      </m:e>
                      <m:sup>
                        <m:r>
                          <a:rPr lang="en-US" altLang="zh-CN" i="1">
                            <a:solidFill>
                              <a:srgbClr val="000000"/>
                            </a:solidFill>
                            <a:latin typeface="Cambria Math" panose="02040503050406030204" pitchFamily="18" charset="0"/>
                            <a:cs typeface="Times New Roman" panose="02020603050405020304" pitchFamily="18" charset="0"/>
                          </a:rPr>
                          <m:t>0</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is estimated by a </a:t>
                </a:r>
                <a:r>
                  <a:rPr lang="en-US" altLang="zh-CN" dirty="0" err="1">
                    <a:solidFill>
                      <a:srgbClr val="000000"/>
                    </a:solidFill>
                    <a:latin typeface="Times New Roman" panose="02020603050405020304" pitchFamily="18" charset="0"/>
                    <a:ea typeface="宋体"/>
                    <a:cs typeface="Times New Roman" panose="02020603050405020304" pitchFamily="18" charset="0"/>
                  </a:rPr>
                  <a:t>mDTY</a:t>
                </a:r>
                <a:r>
                  <a:rPr lang="en-US" altLang="zh-CN" dirty="0">
                    <a:solidFill>
                      <a:srgbClr val="000000"/>
                    </a:solidFill>
                    <a:latin typeface="Times New Roman" panose="02020603050405020304" pitchFamily="18" charset="0"/>
                    <a:ea typeface="宋体"/>
                    <a:cs typeface="Times New Roman" panose="02020603050405020304" pitchFamily="18" charset="0"/>
                  </a:rPr>
                  <a:t> MC 5 times larger than data, the other background is constructed by sideband region of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𝑃</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spectrum. The final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zh-CN" altLang="en-US" i="1" smtClean="0">
                            <a:solidFill>
                              <a:srgbClr val="000000"/>
                            </a:solidFill>
                            <a:latin typeface="Cambria Math" panose="02040503050406030204" pitchFamily="18" charset="0"/>
                            <a:ea typeface="宋体"/>
                            <a:cs typeface="Times New Roman" panose="02020603050405020304" pitchFamily="18" charset="0"/>
                          </a:rPr>
                          <m:t>𝛼</m:t>
                        </m:r>
                      </m:e>
                      <m:sub>
                        <m:r>
                          <a:rPr lang="zh-CN" altLang="en-US" i="1" smtClean="0">
                            <a:solidFill>
                              <a:srgbClr val="000000"/>
                            </a:solidFill>
                            <a:latin typeface="Cambria Math" panose="02040503050406030204" pitchFamily="18" charset="0"/>
                            <a:ea typeface="宋体"/>
                            <a:cs typeface="Times New Roman" panose="02020603050405020304" pitchFamily="18" charset="0"/>
                          </a:rPr>
                          <m:t>𝛾</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and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acc>
                          <m:accPr>
                            <m:chr m:val="̅"/>
                            <m:ctrlPr>
                              <a:rPr lang="en-US" altLang="zh-CN" i="1" smtClean="0">
                                <a:solidFill>
                                  <a:srgbClr val="000000"/>
                                </a:solidFill>
                                <a:latin typeface="Cambria Math" panose="02040503050406030204" pitchFamily="18" charset="0"/>
                                <a:ea typeface="宋体"/>
                                <a:cs typeface="Times New Roman" panose="02020603050405020304" pitchFamily="18" charset="0"/>
                              </a:rPr>
                            </m:ctrlPr>
                          </m:accPr>
                          <m:e>
                            <m:r>
                              <a:rPr lang="zh-CN" altLang="en-US" i="1" smtClean="0">
                                <a:solidFill>
                                  <a:srgbClr val="000000"/>
                                </a:solidFill>
                                <a:latin typeface="Cambria Math" panose="02040503050406030204" pitchFamily="18" charset="0"/>
                                <a:ea typeface="宋体"/>
                                <a:cs typeface="Times New Roman" panose="02020603050405020304" pitchFamily="18" charset="0"/>
                              </a:rPr>
                              <m:t>𝛼</m:t>
                            </m:r>
                          </m:e>
                        </m:acc>
                      </m:e>
                      <m:sub>
                        <m:r>
                          <a:rPr lang="zh-CN" altLang="en-US" i="1" smtClean="0">
                            <a:solidFill>
                              <a:srgbClr val="000000"/>
                            </a:solidFill>
                            <a:latin typeface="Cambria Math" panose="02040503050406030204" pitchFamily="18" charset="0"/>
                            <a:ea typeface="宋体"/>
                            <a:cs typeface="Times New Roman" panose="02020603050405020304" pitchFamily="18" charset="0"/>
                          </a:rPr>
                          <m:t>𝛾</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are listed in Page 10.</a:t>
                </a:r>
              </a:p>
            </p:txBody>
          </p:sp>
        </mc:Choice>
        <mc:Fallback xmlns="">
          <p:sp>
            <p:nvSpPr>
              <p:cNvPr id="12" name="矩形 11">
                <a:extLst>
                  <a:ext uri="{FF2B5EF4-FFF2-40B4-BE49-F238E27FC236}">
                    <a16:creationId xmlns:a16="http://schemas.microsoft.com/office/drawing/2014/main" id="{82B719A8-8B7F-8D96-D05C-F8F6FDFF2CED}"/>
                  </a:ext>
                </a:extLst>
              </p:cNvPr>
              <p:cNvSpPr>
                <a:spLocks noRot="1" noChangeAspect="1" noMove="1" noResize="1" noEditPoints="1" noAdjustHandles="1" noChangeArrowheads="1" noChangeShapeType="1" noTextEdit="1"/>
              </p:cNvSpPr>
              <p:nvPr/>
            </p:nvSpPr>
            <p:spPr>
              <a:xfrm>
                <a:off x="395423" y="4585935"/>
                <a:ext cx="11328250" cy="1367554"/>
              </a:xfrm>
              <a:prstGeom prst="rect">
                <a:avLst/>
              </a:prstGeom>
              <a:blipFill>
                <a:blip r:embed="rId5"/>
                <a:stretch>
                  <a:fillRect l="-377" b="-4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330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19" y="197518"/>
            <a:ext cx="7590409"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4000" dirty="0">
                <a:solidFill>
                  <a:srgbClr val="FFFFFF"/>
                </a:solidFill>
                <a:latin typeface="Arial"/>
                <a:ea typeface="宋体"/>
              </a:rPr>
              <a:t>Systematic Uncertainties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8D70EF0-3098-59EB-F596-F3A52323C7BF}"/>
                  </a:ext>
                </a:extLst>
              </p:cNvPr>
              <p:cNvSpPr/>
              <p:nvPr/>
            </p:nvSpPr>
            <p:spPr>
              <a:xfrm>
                <a:off x="399153" y="1294118"/>
                <a:ext cx="10591401" cy="503728"/>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The systematic uncertainties for branching fraction measurement and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𝛼</m:t>
                        </m:r>
                      </m:e>
                      <m:sub>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𝛾</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measurement </a:t>
                </a:r>
                <a:r>
                  <a:rPr lang="en-US" altLang="zh-CN" dirty="0">
                    <a:solidFill>
                      <a:srgbClr val="000000"/>
                    </a:solidFill>
                    <a:latin typeface="Times New Roman" panose="02020603050405020304" pitchFamily="18" charset="0"/>
                    <a:ea typeface="宋体"/>
                    <a:cs typeface="Times New Roman" panose="02020603050405020304" pitchFamily="18" charset="0"/>
                  </a:rPr>
                  <a:t>a</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re listed below:</a:t>
                </a:r>
              </a:p>
            </p:txBody>
          </p:sp>
        </mc:Choice>
        <mc:Fallback xmlns="">
          <p:sp>
            <p:nvSpPr>
              <p:cNvPr id="4" name="矩形 3">
                <a:extLst>
                  <a:ext uri="{FF2B5EF4-FFF2-40B4-BE49-F238E27FC236}">
                    <a16:creationId xmlns:a16="http://schemas.microsoft.com/office/drawing/2014/main" id="{28D70EF0-3098-59EB-F596-F3A52323C7BF}"/>
                  </a:ext>
                </a:extLst>
              </p:cNvPr>
              <p:cNvSpPr>
                <a:spLocks noRot="1" noChangeAspect="1" noMove="1" noResize="1" noEditPoints="1" noAdjustHandles="1" noChangeArrowheads="1" noChangeShapeType="1" noTextEdit="1"/>
              </p:cNvSpPr>
              <p:nvPr/>
            </p:nvSpPr>
            <p:spPr>
              <a:xfrm>
                <a:off x="399153" y="1294118"/>
                <a:ext cx="10591401" cy="503728"/>
              </a:xfrm>
              <a:prstGeom prst="rect">
                <a:avLst/>
              </a:prstGeom>
              <a:blipFill>
                <a:blip r:embed="rId2"/>
                <a:stretch>
                  <a:fillRect l="-345" b="-13253"/>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7DA6DF52-2F7B-F91C-A2F6-38405CB2132E}"/>
              </a:ext>
            </a:extLst>
          </p:cNvPr>
          <p:cNvPicPr>
            <a:picLocks noChangeAspect="1"/>
          </p:cNvPicPr>
          <p:nvPr/>
        </p:nvPicPr>
        <p:blipFill rotWithShape="1">
          <a:blip r:embed="rId3"/>
          <a:srcRect l="32840" t="34822" r="36650" b="24929"/>
          <a:stretch/>
        </p:blipFill>
        <p:spPr>
          <a:xfrm>
            <a:off x="727968" y="2697059"/>
            <a:ext cx="4500980" cy="3340017"/>
          </a:xfrm>
          <a:prstGeom prst="rect">
            <a:avLst/>
          </a:prstGeom>
        </p:spPr>
      </p:pic>
      <p:pic>
        <p:nvPicPr>
          <p:cNvPr id="13" name="图片 12">
            <a:extLst>
              <a:ext uri="{FF2B5EF4-FFF2-40B4-BE49-F238E27FC236}">
                <a16:creationId xmlns:a16="http://schemas.microsoft.com/office/drawing/2014/main" id="{26C78887-FF38-5803-A428-1F852CC4B374}"/>
              </a:ext>
            </a:extLst>
          </p:cNvPr>
          <p:cNvPicPr>
            <a:picLocks noChangeAspect="1"/>
          </p:cNvPicPr>
          <p:nvPr/>
        </p:nvPicPr>
        <p:blipFill rotWithShape="1">
          <a:blip r:embed="rId4"/>
          <a:srcRect l="34005" t="48155" r="37743" b="23107"/>
          <a:stretch/>
        </p:blipFill>
        <p:spPr>
          <a:xfrm>
            <a:off x="6416659" y="2704061"/>
            <a:ext cx="4272057" cy="2444322"/>
          </a:xfrm>
          <a:prstGeom prst="rect">
            <a:avLst/>
          </a:prstGeom>
        </p:spPr>
      </p:pic>
      <p:sp>
        <p:nvSpPr>
          <p:cNvPr id="14" name="文本框 13">
            <a:extLst>
              <a:ext uri="{FF2B5EF4-FFF2-40B4-BE49-F238E27FC236}">
                <a16:creationId xmlns:a16="http://schemas.microsoft.com/office/drawing/2014/main" id="{EC618F6D-63D4-4B05-C2A5-7EDEE841988E}"/>
              </a:ext>
            </a:extLst>
          </p:cNvPr>
          <p:cNvSpPr txBox="1"/>
          <p:nvPr/>
        </p:nvSpPr>
        <p:spPr>
          <a:xfrm>
            <a:off x="608651" y="2213345"/>
            <a:ext cx="4739613" cy="338554"/>
          </a:xfrm>
          <a:prstGeom prst="rect">
            <a:avLst/>
          </a:prstGeom>
          <a:noFill/>
        </p:spPr>
        <p:txBody>
          <a:bodyPr wrap="square" rtlCol="0">
            <a:spAutoFit/>
          </a:bodyPr>
          <a:lstStyle/>
          <a:p>
            <a:r>
              <a:rPr lang="en-US" altLang="zh-CN" sz="1600" dirty="0">
                <a:solidFill>
                  <a:srgbClr val="FF0000"/>
                </a:solidFill>
              </a:rPr>
              <a:t>Summary of the systematic uncertainties in the BF</a:t>
            </a:r>
            <a:endParaRPr lang="zh-CN" altLang="en-US" sz="1600" dirty="0">
              <a:solidFill>
                <a:srgbClr val="FF0000"/>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4D47510-3D5D-2B88-10A6-81E57728206C}"/>
                  </a:ext>
                </a:extLst>
              </p:cNvPr>
              <p:cNvSpPr txBox="1"/>
              <p:nvPr/>
            </p:nvSpPr>
            <p:spPr>
              <a:xfrm>
                <a:off x="6096000" y="2207273"/>
                <a:ext cx="5853344" cy="358175"/>
              </a:xfrm>
              <a:prstGeom prst="rect">
                <a:avLst/>
              </a:prstGeom>
              <a:noFill/>
            </p:spPr>
            <p:txBody>
              <a:bodyPr wrap="square" rtlCol="0">
                <a:spAutoFit/>
              </a:bodyPr>
              <a:lstStyle/>
              <a:p>
                <a:r>
                  <a:rPr lang="en-US" altLang="zh-CN" sz="1600" dirty="0">
                    <a:solidFill>
                      <a:srgbClr val="FF0000"/>
                    </a:solidFill>
                  </a:rPr>
                  <a:t>Summary of the systematic uncertainties in </a:t>
                </a:r>
                <a14:m>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zh-CN" altLang="en-US" sz="1600" i="1" smtClean="0">
                            <a:solidFill>
                              <a:srgbClr val="FF0000"/>
                            </a:solidFill>
                            <a:latin typeface="Cambria Math" panose="02040503050406030204" pitchFamily="18" charset="0"/>
                          </a:rPr>
                          <m:t>𝛼</m:t>
                        </m:r>
                      </m:e>
                      <m:sub>
                        <m:r>
                          <a:rPr lang="zh-CN" altLang="en-US" sz="1600" i="1" smtClean="0">
                            <a:solidFill>
                              <a:srgbClr val="FF0000"/>
                            </a:solidFill>
                            <a:latin typeface="Cambria Math" panose="02040503050406030204" pitchFamily="18" charset="0"/>
                          </a:rPr>
                          <m:t>𝛾</m:t>
                        </m:r>
                      </m:sub>
                    </m:sSub>
                  </m:oMath>
                </a14:m>
                <a:r>
                  <a:rPr lang="en-US" altLang="zh-CN" sz="1600" dirty="0">
                    <a:solidFill>
                      <a:srgbClr val="FF0000"/>
                    </a:solidFill>
                  </a:rPr>
                  <a:t> measurement</a:t>
                </a:r>
                <a:endParaRPr lang="zh-CN" altLang="en-US" sz="1600" dirty="0">
                  <a:solidFill>
                    <a:srgbClr val="FF0000"/>
                  </a:solidFill>
                </a:endParaRPr>
              </a:p>
            </p:txBody>
          </p:sp>
        </mc:Choice>
        <mc:Fallback xmlns="">
          <p:sp>
            <p:nvSpPr>
              <p:cNvPr id="15" name="文本框 14">
                <a:extLst>
                  <a:ext uri="{FF2B5EF4-FFF2-40B4-BE49-F238E27FC236}">
                    <a16:creationId xmlns:a16="http://schemas.microsoft.com/office/drawing/2014/main" id="{D4D47510-3D5D-2B88-10A6-81E57728206C}"/>
                  </a:ext>
                </a:extLst>
              </p:cNvPr>
              <p:cNvSpPr txBox="1">
                <a:spLocks noRot="1" noChangeAspect="1" noMove="1" noResize="1" noEditPoints="1" noAdjustHandles="1" noChangeArrowheads="1" noChangeShapeType="1" noTextEdit="1"/>
              </p:cNvSpPr>
              <p:nvPr/>
            </p:nvSpPr>
            <p:spPr>
              <a:xfrm>
                <a:off x="6096000" y="2207273"/>
                <a:ext cx="5853344" cy="358175"/>
              </a:xfrm>
              <a:prstGeom prst="rect">
                <a:avLst/>
              </a:prstGeom>
              <a:blipFill>
                <a:blip r:embed="rId5"/>
                <a:stretch>
                  <a:fillRect l="-521" t="-5085" b="-152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453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19" y="197518"/>
            <a:ext cx="5850387"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CP Asymmetry</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p:sp>
        <p:nvSpPr>
          <p:cNvPr id="4" name="矩形 3">
            <a:extLst>
              <a:ext uri="{FF2B5EF4-FFF2-40B4-BE49-F238E27FC236}">
                <a16:creationId xmlns:a16="http://schemas.microsoft.com/office/drawing/2014/main" id="{28D70EF0-3098-59EB-F596-F3A52323C7BF}"/>
              </a:ext>
            </a:extLst>
          </p:cNvPr>
          <p:cNvSpPr/>
          <p:nvPr/>
        </p:nvSpPr>
        <p:spPr>
          <a:xfrm>
            <a:off x="399153" y="1294118"/>
            <a:ext cx="10591401" cy="458074"/>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Based on the results above, the CP asymmetry is calculated below with systematic uncertainties:</a:t>
            </a:r>
          </a:p>
        </p:txBody>
      </p:sp>
      <p:pic>
        <p:nvPicPr>
          <p:cNvPr id="8" name="图片 7">
            <a:extLst>
              <a:ext uri="{FF2B5EF4-FFF2-40B4-BE49-F238E27FC236}">
                <a16:creationId xmlns:a16="http://schemas.microsoft.com/office/drawing/2014/main" id="{4996E517-E19B-B987-425F-897C080CD579}"/>
              </a:ext>
            </a:extLst>
          </p:cNvPr>
          <p:cNvPicPr>
            <a:picLocks noChangeAspect="1"/>
          </p:cNvPicPr>
          <p:nvPr/>
        </p:nvPicPr>
        <p:blipFill rotWithShape="1">
          <a:blip r:embed="rId2"/>
          <a:srcRect l="52573" t="53592" r="24094" b="35275"/>
          <a:stretch/>
        </p:blipFill>
        <p:spPr>
          <a:xfrm>
            <a:off x="3480047" y="1970524"/>
            <a:ext cx="4565688" cy="1225329"/>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DE0D2B7D-F311-91FB-6144-0B31371A0B5C}"/>
                  </a:ext>
                </a:extLst>
              </p:cNvPr>
              <p:cNvSpPr/>
              <p:nvPr/>
            </p:nvSpPr>
            <p:spPr>
              <a:xfrm>
                <a:off x="399153" y="3311598"/>
                <a:ext cx="10591401" cy="457754"/>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The “+” denotes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ctrlPr>
                      </m:sSupPr>
                      <m:e>
                        <m:r>
                          <m:rPr>
                            <m:sty m:val="p"/>
                          </m:rPr>
                          <a:rPr kumimoji="0" lang="el-GR" altLang="zh-CN"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sup>
                    </m:s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𝑝</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𝛾</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and “-” denotes</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acc>
                          <m:accPr>
                            <m:chr m:val="̅"/>
                            <m:ctrlPr>
                              <a:rPr lang="en-US" altLang="zh-CN" i="1" smtClean="0">
                                <a:solidFill>
                                  <a:srgbClr val="000000"/>
                                </a:solidFill>
                                <a:latin typeface="Cambria Math" panose="02040503050406030204" pitchFamily="18" charset="0"/>
                                <a:cs typeface="Times New Roman" panose="02020603050405020304" pitchFamily="18" charset="0"/>
                              </a:rPr>
                            </m:ctrlPr>
                          </m:accPr>
                          <m:e>
                            <m:r>
                              <m:rPr>
                                <m:sty m:val="p"/>
                              </m:rPr>
                              <a:rPr lang="el-GR"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acc>
                      </m:e>
                      <m:sup>
                        <m: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acc>
                      <m:accPr>
                        <m:chr m:val="̅"/>
                        <m:ctrlPr>
                          <a:rPr lang="en-US" altLang="zh-CN" i="1" smtClean="0">
                            <a:solidFill>
                              <a:srgbClr val="000000"/>
                            </a:solidFill>
                            <a:latin typeface="Cambria Math" panose="02040503050406030204" pitchFamily="18" charset="0"/>
                            <a:cs typeface="Times New Roman" panose="02020603050405020304" pitchFamily="18" charset="0"/>
                          </a:rPr>
                        </m:ctrlPr>
                      </m:accPr>
                      <m:e>
                        <m:r>
                          <a:rPr lang="en-US" altLang="zh-CN" b="0" i="1" smtClean="0">
                            <a:solidFill>
                              <a:srgbClr val="000000"/>
                            </a:solidFill>
                            <a:latin typeface="Cambria Math" panose="02040503050406030204" pitchFamily="18" charset="0"/>
                            <a:cs typeface="Times New Roman" panose="02020603050405020304" pitchFamily="18" charset="0"/>
                          </a:rPr>
                          <m:t>𝑝</m:t>
                        </m:r>
                      </m:e>
                    </m:acc>
                    <m:r>
                      <a:rPr lang="zh-CN" altLang="en-US" i="1">
                        <a:solidFill>
                          <a:srgbClr val="000000"/>
                        </a:solidFill>
                        <a:latin typeface="Cambria Math" panose="02040503050406030204" pitchFamily="18" charset="0"/>
                        <a:cs typeface="Times New Roman" panose="02020603050405020304" pitchFamily="18" charset="0"/>
                      </a:rPr>
                      <m:t>𝛾</m:t>
                    </m:r>
                  </m:oMath>
                </a14:m>
                <a:r>
                  <a:rPr lang="en-US" altLang="zh-CN" dirty="0">
                    <a:solidFill>
                      <a:srgbClr val="000000"/>
                    </a:solidFill>
                    <a:latin typeface="Times New Roman" panose="02020603050405020304" pitchFamily="18" charset="0"/>
                    <a:cs typeface="Times New Roman" panose="02020603050405020304" pitchFamily="18" charset="0"/>
                  </a:rPr>
                  <a:t> </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DE0D2B7D-F311-91FB-6144-0B31371A0B5C}"/>
                  </a:ext>
                </a:extLst>
              </p:cNvPr>
              <p:cNvSpPr>
                <a:spLocks noRot="1" noChangeAspect="1" noMove="1" noResize="1" noEditPoints="1" noAdjustHandles="1" noChangeArrowheads="1" noChangeShapeType="1" noTextEdit="1"/>
              </p:cNvSpPr>
              <p:nvPr/>
            </p:nvSpPr>
            <p:spPr>
              <a:xfrm>
                <a:off x="399153" y="3311598"/>
                <a:ext cx="10591401" cy="457754"/>
              </a:xfrm>
              <a:prstGeom prst="rect">
                <a:avLst/>
              </a:prstGeom>
              <a:blipFill>
                <a:blip r:embed="rId3"/>
                <a:stretch>
                  <a:fillRect l="-345" b="-21333"/>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7F1835BF-934F-03A2-E195-1C1FDF00A8AB}"/>
              </a:ext>
            </a:extLst>
          </p:cNvPr>
          <p:cNvPicPr>
            <a:picLocks noChangeAspect="1"/>
          </p:cNvPicPr>
          <p:nvPr/>
        </p:nvPicPr>
        <p:blipFill rotWithShape="1">
          <a:blip r:embed="rId4"/>
          <a:srcRect l="25049" t="27314" r="50995" b="42265"/>
          <a:stretch/>
        </p:blipFill>
        <p:spPr>
          <a:xfrm>
            <a:off x="609600" y="4060519"/>
            <a:ext cx="3551068" cy="2536477"/>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386C725-B364-381C-DB46-A969F3C90778}"/>
                  </a:ext>
                </a:extLst>
              </p:cNvPr>
              <p:cNvSpPr txBox="1"/>
              <p:nvPr/>
            </p:nvSpPr>
            <p:spPr>
              <a:xfrm>
                <a:off x="4251173" y="4586304"/>
                <a:ext cx="7560322" cy="1222514"/>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Distribution of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𝛼</m:t>
                        </m:r>
                      </m:e>
                      <m:sub>
                        <m:r>
                          <a:rPr lang="zh-CN" altLang="en-US" i="1" smtClean="0">
                            <a:latin typeface="Cambria Math" panose="02040503050406030204" pitchFamily="18" charset="0"/>
                          </a:rPr>
                          <m:t>𝛾</m:t>
                        </m:r>
                      </m:sub>
                    </m:sSub>
                  </m:oMath>
                </a14:m>
                <a:r>
                  <a:rPr lang="en-US" altLang="zh-CN" dirty="0">
                    <a:latin typeface="Times New Roman" panose="02020603050405020304" pitchFamily="18" charset="0"/>
                    <a:cs typeface="Times New Roman" panose="02020603050405020304" pitchFamily="18" charset="0"/>
                  </a:rPr>
                  <a:t> versus BF of the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r>
                      <a:rPr lang="zh-CN" altLang="en-US" i="1">
                        <a:solidFill>
                          <a:srgbClr val="000000"/>
                        </a:solidFill>
                        <a:latin typeface="Cambria Math" panose="02040503050406030204" pitchFamily="18" charset="0"/>
                        <a:cs typeface="Times New Roman" panose="02020603050405020304" pitchFamily="18" charset="0"/>
                      </a:rPr>
                      <m:t>𝛾</m:t>
                    </m:r>
                  </m:oMath>
                </a14:m>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decay. The black star denotes the results measured by this work and the orange contours correspond to the 68%/95% confidence level of the results. No obvious CP violation is observed at BESIII.</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8386C725-B364-381C-DB46-A969F3C90778}"/>
                  </a:ext>
                </a:extLst>
              </p:cNvPr>
              <p:cNvSpPr txBox="1">
                <a:spLocks noRot="1" noChangeAspect="1" noMove="1" noResize="1" noEditPoints="1" noAdjustHandles="1" noChangeArrowheads="1" noChangeShapeType="1" noTextEdit="1"/>
              </p:cNvSpPr>
              <p:nvPr/>
            </p:nvSpPr>
            <p:spPr>
              <a:xfrm>
                <a:off x="4251173" y="4586304"/>
                <a:ext cx="7560322" cy="1222514"/>
              </a:xfrm>
              <a:prstGeom prst="rect">
                <a:avLst/>
              </a:prstGeom>
              <a:blipFill>
                <a:blip r:embed="rId5"/>
                <a:stretch>
                  <a:fillRect l="-645" t="-2488" b="-69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484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19" y="197518"/>
            <a:ext cx="5850387"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Summary</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8D70EF0-3098-59EB-F596-F3A52323C7BF}"/>
                  </a:ext>
                </a:extLst>
              </p:cNvPr>
              <p:cNvSpPr/>
              <p:nvPr/>
            </p:nvSpPr>
            <p:spPr>
              <a:xfrm>
                <a:off x="399153" y="1294118"/>
                <a:ext cx="11248350" cy="3782061"/>
              </a:xfrm>
              <a:prstGeom prst="rect">
                <a:avLst/>
              </a:prstGeom>
            </p:spPr>
            <p:txBody>
              <a:bodyPr wrap="square">
                <a:spAutoFit/>
              </a:bodyPr>
              <a:lstStyle/>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In summary, using </a:t>
                </a:r>
                <a14:m>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(10087</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±44</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10</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6</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14:m>
                  <m:oMath xmlns:m="http://schemas.openxmlformats.org/officeDocument/2006/math">
                    <m:f>
                      <m:fPr>
                        <m:type m:val="lin"/>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fPr>
                      <m:num>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𝐽</m:t>
                        </m:r>
                      </m:num>
                      <m:den>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𝜓</m:t>
                        </m:r>
                      </m:den>
                    </m:f>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events collected with the BESIII detector, the radiative hyperon decay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r>
                      <a:rPr lang="zh-CN" altLang="en-US" i="1">
                        <a:solidFill>
                          <a:srgbClr val="000000"/>
                        </a:solidFill>
                        <a:latin typeface="Cambria Math" panose="02040503050406030204" pitchFamily="18" charset="0"/>
                        <a:cs typeface="Times New Roman" panose="02020603050405020304" pitchFamily="18" charset="0"/>
                      </a:rPr>
                      <m:t>𝛾</m:t>
                    </m:r>
                  </m:oMath>
                </a14:m>
                <a:r>
                  <a:rPr lang="en-US" altLang="zh-CN" dirty="0">
                    <a:solidFill>
                      <a:srgbClr val="000000"/>
                    </a:solidFill>
                    <a:latin typeface="Times New Roman" panose="02020603050405020304" pitchFamily="18" charset="0"/>
                    <a:cs typeface="Times New Roman" panose="02020603050405020304" pitchFamily="18"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is studied at an electron-positron collider for the first time. </a:t>
                </a:r>
              </a:p>
              <a:p>
                <a:pPr marL="285750" lvl="0" indent="-285750">
                  <a:lnSpc>
                    <a:spcPct val="150000"/>
                  </a:lnSpc>
                  <a:buFont typeface="Wingdings" panose="05000000000000000000" pitchFamily="2" charset="2"/>
                  <a:buChar char="n"/>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The absolute BF of this decay is determined to be 0.996</a:t>
                </a:r>
                <a14:m>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0.021(stat.)</a:t>
                </a:r>
                <a14:m>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0.018(syst.)×</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10</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−3</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with a decay asymmetry parameter of −0.651</a:t>
                </a:r>
                <a14:m>
                  <m:oMath xmlns:m="http://schemas.openxmlformats.org/officeDocument/2006/math">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0.056(stat.)</a:t>
                </a:r>
                <a14:m>
                  <m:oMath xmlns:m="http://schemas.openxmlformats.org/officeDocument/2006/math">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0.020(syst</a:t>
                </a:r>
                <a:r>
                  <a:rPr lang="en-US" altLang="zh-CN" dirty="0">
                    <a:solidFill>
                      <a:srgbClr val="000000"/>
                    </a:solidFill>
                    <a:latin typeface="Times New Roman" panose="02020603050405020304" pitchFamily="18" charset="0"/>
                    <a:cs typeface="Times New Roman" panose="02020603050405020304" pitchFamily="18" charset="0"/>
                  </a:rPr>
                  <a:t>.) The measured BF is lower than the PDG value by 4.2σ and the decay asymmetry parameter is consistent with the world average value within 1.1σ.</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endParaRPr lang="en-US" altLang="zh-CN" dirty="0">
                  <a:solidFill>
                    <a:srgbClr val="000000"/>
                  </a:solidFill>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Two independent observables between the two charge conjugate channels,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𝐴</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𝐶𝑃</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and </a:t>
                </a:r>
                <a14:m>
                  <m:oMath xmlns:m="http://schemas.openxmlformats.org/officeDocument/2006/math">
                    <m:sSub>
                      <m:sSubPr>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m:rPr>
                            <m:sty m:val="p"/>
                          </m:rPr>
                          <a:rPr kumimoji="0" lang="el-GR"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Δ</m:t>
                        </m:r>
                      </m:e>
                      <m:sub>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𝐶𝑃</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are used to search for CP violation, and no evidence of CP violation is found.</a:t>
                </a:r>
              </a:p>
            </p:txBody>
          </p:sp>
        </mc:Choice>
        <mc:Fallback xmlns="">
          <p:sp>
            <p:nvSpPr>
              <p:cNvPr id="4" name="矩形 3">
                <a:extLst>
                  <a:ext uri="{FF2B5EF4-FFF2-40B4-BE49-F238E27FC236}">
                    <a16:creationId xmlns:a16="http://schemas.microsoft.com/office/drawing/2014/main" id="{28D70EF0-3098-59EB-F596-F3A52323C7BF}"/>
                  </a:ext>
                </a:extLst>
              </p:cNvPr>
              <p:cNvSpPr>
                <a:spLocks noRot="1" noChangeAspect="1" noMove="1" noResize="1" noEditPoints="1" noAdjustHandles="1" noChangeArrowheads="1" noChangeShapeType="1" noTextEdit="1"/>
              </p:cNvSpPr>
              <p:nvPr/>
            </p:nvSpPr>
            <p:spPr>
              <a:xfrm>
                <a:off x="399153" y="1294118"/>
                <a:ext cx="11248350" cy="3782061"/>
              </a:xfrm>
              <a:prstGeom prst="rect">
                <a:avLst/>
              </a:prstGeom>
              <a:blipFill>
                <a:blip r:embed="rId2"/>
                <a:stretch>
                  <a:fillRect l="-325" t="-8857" r="-379" b="-1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675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fontAlgn="base">
              <a:spcBef>
                <a:spcPct val="0"/>
              </a:spcBef>
              <a:spcAft>
                <a:spcPct val="0"/>
              </a:spcAft>
              <a:defRPr/>
            </a:pPr>
            <a:fld id="{0D48B7A5-E3B1-1941-9F48-6DEC555EF835}" type="slidenum">
              <a:rPr lang="en-US" altLang="zh-CN">
                <a:solidFill>
                  <a:srgbClr val="000000"/>
                </a:solidFill>
              </a:rPr>
              <a:pPr fontAlgn="base">
                <a:spcBef>
                  <a:spcPct val="0"/>
                </a:spcBef>
                <a:spcAft>
                  <a:spcPct val="0"/>
                </a:spcAft>
                <a:defRPr/>
              </a:pPr>
              <a:t>2</a:t>
            </a:fld>
            <a:endParaRPr lang="en-US" altLang="zh-CN">
              <a:solidFill>
                <a:srgbClr val="000000"/>
              </a:solidFill>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192350" y="224151"/>
            <a:ext cx="2915816"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3200" dirty="0">
                <a:solidFill>
                  <a:srgbClr val="FFFFFF"/>
                </a:solidFill>
                <a:latin typeface="Arial"/>
                <a:ea typeface="宋体"/>
              </a:rPr>
              <a:t>Outline</a:t>
            </a:r>
            <a:endParaRPr lang="zh-CN" altLang="en-US" sz="3200" dirty="0">
              <a:solidFill>
                <a:srgbClr val="FFFFFF"/>
              </a:solidFill>
              <a:latin typeface="Arial"/>
              <a:ea typeface="宋体"/>
            </a:endParaRPr>
          </a:p>
        </p:txBody>
      </p:sp>
      <p:sp>
        <p:nvSpPr>
          <p:cNvPr id="6" name="内容占位符 2">
            <a:extLst>
              <a:ext uri="{FF2B5EF4-FFF2-40B4-BE49-F238E27FC236}">
                <a16:creationId xmlns:a16="http://schemas.microsoft.com/office/drawing/2014/main" id="{FEC1DAB6-F795-9924-E408-908B08168960}"/>
              </a:ext>
            </a:extLst>
          </p:cNvPr>
          <p:cNvSpPr txBox="1">
            <a:spLocks/>
          </p:cNvSpPr>
          <p:nvPr/>
        </p:nvSpPr>
        <p:spPr>
          <a:xfrm>
            <a:off x="760022" y="1297614"/>
            <a:ext cx="8229600" cy="5079207"/>
          </a:xfrm>
          <a:prstGeom prst="rect">
            <a:avLst/>
          </a:prstGeom>
        </p:spPr>
        <p:txBody>
          <a:bodyPr/>
          <a:lst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Introduction</a:t>
            </a:r>
          </a:p>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Data Samples and MC Simulations</a:t>
            </a:r>
          </a:p>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Single  Tag (ST)  Analysis</a:t>
            </a:r>
          </a:p>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Double  Tag (DT)  Analysis</a:t>
            </a:r>
          </a:p>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Decay Parameter measurement</a:t>
            </a:r>
          </a:p>
          <a:p>
            <a:pPr indent="-287986">
              <a:lnSpc>
                <a:spcPct val="130000"/>
              </a:lnSpc>
              <a:spcBef>
                <a:spcPts val="600"/>
              </a:spcBef>
              <a:spcAft>
                <a:spcPts val="600"/>
              </a:spcAft>
              <a:buClr>
                <a:srgbClr val="000000"/>
              </a:buClr>
              <a:buFont typeface="Wingdings" panose="05000000000000000000" pitchFamily="2" charset="2"/>
              <a:buChar char="Ø"/>
            </a:pPr>
            <a:r>
              <a:rPr lang="en-US" altLang="zh-CN" b="1" dirty="0">
                <a:solidFill>
                  <a:srgbClr val="000000"/>
                </a:solidFill>
                <a:latin typeface="Times New Roman" panose="02020603050405020304" pitchFamily="18" charset="0"/>
                <a:ea typeface="宋体"/>
                <a:cs typeface="Times New Roman" panose="02020603050405020304" pitchFamily="18" charset="0"/>
              </a:rPr>
              <a:t>Systematic Uncertainties</a:t>
            </a:r>
          </a:p>
          <a:p>
            <a:pPr marL="0" indent="0">
              <a:buNone/>
            </a:pPr>
            <a:endParaRPr lang="en-US" altLang="zh-CN" dirty="0">
              <a:solidFill>
                <a:srgbClr val="000000"/>
              </a:solidFill>
              <a:latin typeface="Arial"/>
              <a:ea typeface="宋体"/>
            </a:endParaRPr>
          </a:p>
          <a:p>
            <a:pPr marL="0" indent="0">
              <a:buNone/>
            </a:pPr>
            <a:endParaRPr lang="zh-CN" altLang="en-US" sz="2800" dirty="0">
              <a:solidFill>
                <a:srgbClr val="000000"/>
              </a:solidFill>
              <a:latin typeface="Arial"/>
              <a:ea typeface="宋体"/>
            </a:endParaRPr>
          </a:p>
        </p:txBody>
      </p:sp>
    </p:spTree>
    <p:extLst>
      <p:ext uri="{BB962C8B-B14F-4D97-AF65-F5344CB8AC3E}">
        <p14:creationId xmlns:p14="http://schemas.microsoft.com/office/powerpoint/2010/main" val="405370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5575178"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Introduction</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0DC307AD-3021-3C0B-5A8D-4DFA5F1511AA}"/>
                  </a:ext>
                </a:extLst>
              </p:cNvPr>
              <p:cNvSpPr/>
              <p:nvPr/>
            </p:nvSpPr>
            <p:spPr>
              <a:xfrm>
                <a:off x="274866" y="1656351"/>
                <a:ext cx="11408148" cy="2568845"/>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𝛼</m:t>
                        </m:r>
                      </m:e>
                      <m:sub>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𝛾</m:t>
                        </m:r>
                      </m:sub>
                    </m:sSub>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 the decay asymmetric parameter representing the mixing of S(parity violating) and P(parity conserving) waves, which was predicted to be nearly zero but measured to be large in all radiative hyperon decays.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Chiral perturbation theory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a:cs typeface="Times New Roman" panose="02020603050405020304" pitchFamily="18" charset="0"/>
                  </a:rPr>
                  <a:t>ChPT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gives predictions consistent with all experimental results except for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𝑝</m:t>
                    </m:r>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𝛾</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therefore, more precise measurement for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ctrlPr>
                      </m:sSupPr>
                      <m:e>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𝑝</m:t>
                    </m:r>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𝛾</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needed.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Besides, this measurement can also provide critical information of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𝑝</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𝑙</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𝑙</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to provide better constraints on the SM predictions.</a:t>
                </a:r>
              </a:p>
            </p:txBody>
          </p:sp>
        </mc:Choice>
        <mc:Fallback xmlns="">
          <p:sp>
            <p:nvSpPr>
              <p:cNvPr id="4" name="矩形 3">
                <a:extLst>
                  <a:ext uri="{FF2B5EF4-FFF2-40B4-BE49-F238E27FC236}">
                    <a16:creationId xmlns:a16="http://schemas.microsoft.com/office/drawing/2014/main" id="{0DC307AD-3021-3C0B-5A8D-4DFA5F1511AA}"/>
                  </a:ext>
                </a:extLst>
              </p:cNvPr>
              <p:cNvSpPr>
                <a:spLocks noRot="1" noChangeAspect="1" noMove="1" noResize="1" noEditPoints="1" noAdjustHandles="1" noChangeArrowheads="1" noChangeShapeType="1" noTextEdit="1"/>
              </p:cNvSpPr>
              <p:nvPr/>
            </p:nvSpPr>
            <p:spPr>
              <a:xfrm>
                <a:off x="274866" y="1656351"/>
                <a:ext cx="11408148" cy="2568845"/>
              </a:xfrm>
              <a:prstGeom prst="rect">
                <a:avLst/>
              </a:prstGeom>
              <a:blipFill>
                <a:blip r:embed="rId2"/>
                <a:stretch>
                  <a:fillRect l="-321" r="-374" b="-3088"/>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FCEE9E3-F862-90A1-5BE1-82BEBB108582}"/>
              </a:ext>
            </a:extLst>
          </p:cNvPr>
          <p:cNvSpPr txBox="1"/>
          <p:nvPr/>
        </p:nvSpPr>
        <p:spPr>
          <a:xfrm>
            <a:off x="274866" y="1133131"/>
            <a:ext cx="38262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rPr>
              <a:t>Motivation</a:t>
            </a:r>
            <a:endParaRPr kumimoji="0" lang="zh-CN" altLang="en-US"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endParaRPr>
          </a:p>
        </p:txBody>
      </p:sp>
      <p:sp>
        <p:nvSpPr>
          <p:cNvPr id="3" name="文本框 2">
            <a:extLst>
              <a:ext uri="{FF2B5EF4-FFF2-40B4-BE49-F238E27FC236}">
                <a16:creationId xmlns:a16="http://schemas.microsoft.com/office/drawing/2014/main" id="{0A0DFE36-2AA6-57A9-5E04-FCEFBB16DF6B}"/>
              </a:ext>
            </a:extLst>
          </p:cNvPr>
          <p:cNvSpPr txBox="1"/>
          <p:nvPr/>
        </p:nvSpPr>
        <p:spPr>
          <a:xfrm>
            <a:off x="274866" y="4486806"/>
            <a:ext cx="38262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7030A0"/>
                </a:solidFill>
                <a:latin typeface="等线" panose="020F0502020204030204"/>
                <a:ea typeface="等线" panose="02010600030101010101" pitchFamily="2" charset="-122"/>
              </a:rPr>
              <a:t>BESIII</a:t>
            </a:r>
            <a:endParaRPr kumimoji="0" lang="zh-CN" altLang="en-US"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6424A6EB-05BD-211F-891E-D115441F0DD0}"/>
                  </a:ext>
                </a:extLst>
              </p:cNvPr>
              <p:cNvSpPr/>
              <p:nvPr/>
            </p:nvSpPr>
            <p:spPr>
              <a:xfrm>
                <a:off x="274866" y="5019772"/>
                <a:ext cx="11408148" cy="128868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BESIII is the detector at the BEPCII accelerator, which </a:t>
                </a:r>
                <a:r>
                  <a:rPr lang="en-US" altLang="zh-CN" dirty="0">
                    <a:solidFill>
                      <a:srgbClr val="000000"/>
                    </a:solidFill>
                    <a:latin typeface="Times New Roman" panose="02020603050405020304" pitchFamily="18" charset="0"/>
                    <a:ea typeface="宋体"/>
                    <a:cs typeface="Times New Roman" panose="02020603050405020304" pitchFamily="18" charset="0"/>
                  </a:rPr>
                  <a:t>was designed  for the studies of hadron physics and τ-charm physics with the highest accuracy achieved until now.</a:t>
                </a: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Until now BESIII has collected the largest </a:t>
                </a:r>
                <a14:m>
                  <m:oMath xmlns:m="http://schemas.openxmlformats.org/officeDocument/2006/math">
                    <m:f>
                      <m:fPr>
                        <m:type m:val="lin"/>
                        <m:ctrlPr>
                          <a:rPr lang="en-US" altLang="zh-CN" i="1" smtClean="0">
                            <a:solidFill>
                              <a:srgbClr val="000000"/>
                            </a:solidFill>
                            <a:latin typeface="Cambria Math" panose="02040503050406030204" pitchFamily="18" charset="0"/>
                            <a:ea typeface="宋体"/>
                            <a:cs typeface="Times New Roman" panose="02020603050405020304" pitchFamily="18" charset="0"/>
                          </a:rPr>
                        </m:ctrlPr>
                      </m:fPr>
                      <m:num>
                        <m:r>
                          <a:rPr lang="en-US" altLang="zh-CN" b="0" i="1" smtClean="0">
                            <a:solidFill>
                              <a:srgbClr val="000000"/>
                            </a:solidFill>
                            <a:latin typeface="Cambria Math" panose="02040503050406030204" pitchFamily="18" charset="0"/>
                            <a:ea typeface="宋体"/>
                            <a:cs typeface="Times New Roman" panose="02020603050405020304" pitchFamily="18" charset="0"/>
                          </a:rPr>
                          <m:t>𝐽</m:t>
                        </m:r>
                      </m:num>
                      <m:den>
                        <m:r>
                          <a:rPr lang="zh-CN" altLang="en-US" i="1" smtClean="0">
                            <a:solidFill>
                              <a:srgbClr val="000000"/>
                            </a:solidFill>
                            <a:latin typeface="Cambria Math" panose="02040503050406030204" pitchFamily="18" charset="0"/>
                            <a:ea typeface="宋体"/>
                            <a:cs typeface="Times New Roman" panose="02020603050405020304" pitchFamily="18" charset="0"/>
                          </a:rPr>
                          <m:t>𝜓</m:t>
                        </m:r>
                      </m:den>
                    </m:f>
                  </m:oMath>
                </a14:m>
                <a:r>
                  <a:rPr lang="en-US" altLang="zh-CN" dirty="0">
                    <a:solidFill>
                      <a:srgbClr val="000000"/>
                    </a:solidFill>
                    <a:latin typeface="Times New Roman" panose="02020603050405020304" pitchFamily="18" charset="0"/>
                    <a:ea typeface="宋体"/>
                    <a:cs typeface="Times New Roman" panose="02020603050405020304" pitchFamily="18" charset="0"/>
                  </a:rPr>
                  <a:t> data in the world with </a:t>
                </a:r>
                <a14:m>
                  <m:oMath xmlns:m="http://schemas.openxmlformats.org/officeDocument/2006/math">
                    <m:r>
                      <a:rPr lang="en-US" altLang="zh-CN" b="0" i="1" smtClean="0">
                        <a:solidFill>
                          <a:srgbClr val="000000"/>
                        </a:solidFill>
                        <a:latin typeface="Cambria Math" panose="02040503050406030204" pitchFamily="18" charset="0"/>
                        <a:ea typeface="宋体"/>
                        <a:cs typeface="Times New Roman" panose="02020603050405020304" pitchFamily="18" charset="0"/>
                      </a:rPr>
                      <m:t>(10087</m:t>
                    </m:r>
                    <m: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±44</m:t>
                    </m:r>
                    <m:r>
                      <a:rPr lang="en-US" altLang="zh-CN" b="0" i="1" smtClean="0">
                        <a:solidFill>
                          <a:srgbClr val="000000"/>
                        </a:solidFill>
                        <a:latin typeface="Cambria Math" panose="02040503050406030204" pitchFamily="18" charset="0"/>
                        <a:ea typeface="宋体"/>
                        <a:cs typeface="Times New Roman" panose="02020603050405020304" pitchFamily="18" charset="0"/>
                      </a:rPr>
                      <m:t>)</m:t>
                    </m:r>
                    <m: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6</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f>
                      <m:fPr>
                        <m:type m:val="lin"/>
                        <m:ctrlPr>
                          <a:rPr lang="en-US" altLang="zh-CN" i="1">
                            <a:solidFill>
                              <a:srgbClr val="000000"/>
                            </a:solidFill>
                            <a:latin typeface="Cambria Math" panose="02040503050406030204" pitchFamily="18" charset="0"/>
                            <a:cs typeface="Times New Roman" panose="020206030504050203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𝐽</m:t>
                        </m:r>
                      </m:num>
                      <m:den>
                        <m:r>
                          <a:rPr lang="zh-CN" altLang="en-US" i="1">
                            <a:solidFill>
                              <a:srgbClr val="000000"/>
                            </a:solidFill>
                            <a:latin typeface="Cambria Math" panose="02040503050406030204" pitchFamily="18" charset="0"/>
                            <a:cs typeface="Times New Roman" panose="02020603050405020304" pitchFamily="18" charset="0"/>
                          </a:rPr>
                          <m:t>𝜓</m:t>
                        </m:r>
                      </m:den>
                    </m:f>
                  </m:oMath>
                </a14:m>
                <a:r>
                  <a:rPr lang="en-US" altLang="zh-CN" dirty="0">
                    <a:solidFill>
                      <a:srgbClr val="000000"/>
                    </a:solidFill>
                    <a:latin typeface="Times New Roman" panose="02020603050405020304" pitchFamily="18" charset="0"/>
                    <a:ea typeface="宋体"/>
                    <a:cs typeface="Times New Roman" panose="02020603050405020304" pitchFamily="18" charset="0"/>
                  </a:rPr>
                  <a:t> events. </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6424A6EB-05BD-211F-891E-D115441F0DD0}"/>
                  </a:ext>
                </a:extLst>
              </p:cNvPr>
              <p:cNvSpPr>
                <a:spLocks noRot="1" noChangeAspect="1" noMove="1" noResize="1" noEditPoints="1" noAdjustHandles="1" noChangeArrowheads="1" noChangeShapeType="1" noTextEdit="1"/>
              </p:cNvSpPr>
              <p:nvPr/>
            </p:nvSpPr>
            <p:spPr>
              <a:xfrm>
                <a:off x="274866" y="5019772"/>
                <a:ext cx="11408148" cy="1288686"/>
              </a:xfrm>
              <a:prstGeom prst="rect">
                <a:avLst/>
              </a:prstGeom>
              <a:blipFill>
                <a:blip r:embed="rId3"/>
                <a:stretch>
                  <a:fillRect l="-321" b="-504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516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19" y="197518"/>
            <a:ext cx="5939163"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Analysis Strategy</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pic>
        <p:nvPicPr>
          <p:cNvPr id="10" name="图片 9">
            <a:extLst>
              <a:ext uri="{FF2B5EF4-FFF2-40B4-BE49-F238E27FC236}">
                <a16:creationId xmlns:a16="http://schemas.microsoft.com/office/drawing/2014/main" id="{31A8594B-E79C-E5DA-772E-D61844E189A8}"/>
              </a:ext>
            </a:extLst>
          </p:cNvPr>
          <p:cNvPicPr>
            <a:picLocks noChangeAspect="1"/>
          </p:cNvPicPr>
          <p:nvPr/>
        </p:nvPicPr>
        <p:blipFill rotWithShape="1">
          <a:blip r:embed="rId2"/>
          <a:srcRect l="26869" t="48285" r="30898" b="29320"/>
          <a:stretch/>
        </p:blipFill>
        <p:spPr>
          <a:xfrm>
            <a:off x="2379215" y="1349678"/>
            <a:ext cx="6488392" cy="1935332"/>
          </a:xfrm>
          <a:prstGeom prst="rect">
            <a:avLst/>
          </a:prstGeom>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0B6C0633-47CB-3703-EDD5-4452B9B1D5BB}"/>
                  </a:ext>
                </a:extLst>
              </p:cNvPr>
              <p:cNvSpPr/>
              <p:nvPr/>
            </p:nvSpPr>
            <p:spPr>
              <a:xfrm>
                <a:off x="603340" y="3429000"/>
                <a:ext cx="11408148" cy="2120068"/>
              </a:xfrm>
              <a:prstGeom prst="rect">
                <a:avLst/>
              </a:prstGeom>
            </p:spPr>
            <p:txBody>
              <a:bodyPr wrap="square">
                <a:spAutoFit/>
              </a:bodyPr>
              <a:lstStyle/>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A double-tag method is applied to determine </a:t>
                </a:r>
                <a14:m>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𝐵𝐹</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r>
                      <a:rPr lang="zh-CN" altLang="en-US" i="1">
                        <a:solidFill>
                          <a:srgbClr val="000000"/>
                        </a:solidFill>
                        <a:latin typeface="Cambria Math" panose="02040503050406030204" pitchFamily="18" charset="0"/>
                        <a:cs typeface="Times New Roman" panose="02020603050405020304" pitchFamily="18" charset="0"/>
                      </a:rPr>
                      <m:t>𝛾</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Events of </a:t>
                </a:r>
                <a14:m>
                  <m:oMath xmlns:m="http://schemas.openxmlformats.org/officeDocument/2006/math">
                    <m:f>
                      <m:fPr>
                        <m:type m:val="lin"/>
                        <m:ctrlPr>
                          <a:rPr lang="en-US" altLang="zh-CN" sz="1800" i="1" smtClean="0">
                            <a:solidFill>
                              <a:schemeClr val="tx1"/>
                            </a:solidFill>
                            <a:latin typeface="Cambria Math" panose="02040503050406030204" pitchFamily="18" charset="0"/>
                          </a:rPr>
                        </m:ctrlPr>
                      </m:fPr>
                      <m:num>
                        <m:r>
                          <a:rPr lang="en-US" altLang="zh-CN" sz="1800" b="0" i="1" smtClean="0">
                            <a:solidFill>
                              <a:schemeClr val="tx1"/>
                            </a:solidFill>
                            <a:latin typeface="Cambria Math" panose="02040503050406030204" pitchFamily="18" charset="0"/>
                          </a:rPr>
                          <m:t> </m:t>
                        </m:r>
                        <m:r>
                          <a:rPr lang="en-US" altLang="zh-CN" sz="1800" b="0" i="1">
                            <a:solidFill>
                              <a:schemeClr val="tx1"/>
                            </a:solidFill>
                            <a:latin typeface="Cambria Math" panose="02040503050406030204" pitchFamily="18" charset="0"/>
                          </a:rPr>
                          <m:t>𝐽</m:t>
                        </m:r>
                      </m:num>
                      <m:den>
                        <m:r>
                          <a:rPr lang="zh-CN" altLang="en-US" sz="1800" b="0" i="1">
                            <a:solidFill>
                              <a:schemeClr val="tx1"/>
                            </a:solidFill>
                            <a:latin typeface="Cambria Math" panose="02040503050406030204" pitchFamily="18" charset="0"/>
                          </a:rPr>
                          <m:t>𝜓</m:t>
                        </m:r>
                      </m:den>
                    </m:f>
                    <m:r>
                      <a:rPr lang="en-US" altLang="zh-CN" sz="1800" b="0" i="1">
                        <a:solidFill>
                          <a:schemeClr val="tx1"/>
                        </a:solidFill>
                        <a:latin typeface="Cambria Math" panose="02040503050406030204" pitchFamily="18" charset="0"/>
                      </a:rPr>
                      <m:t>→</m:t>
                    </m:r>
                    <m:sSup>
                      <m:sSupPr>
                        <m:ctrlPr>
                          <a:rPr lang="en-US" altLang="zh-CN" sz="1800" i="1">
                            <a:solidFill>
                              <a:schemeClr val="tx1"/>
                            </a:solidFill>
                            <a:latin typeface="Cambria Math" panose="02040503050406030204" pitchFamily="18" charset="0"/>
                          </a:rPr>
                        </m:ctrlPr>
                      </m:sSupPr>
                      <m:e>
                        <m:r>
                          <a:rPr lang="el-GR" altLang="zh-CN" sz="1800" b="0" i="1">
                            <a:solidFill>
                              <a:schemeClr val="tx1"/>
                            </a:solidFill>
                            <a:latin typeface="Cambria Math" panose="02040503050406030204" pitchFamily="18" charset="0"/>
                            <a:ea typeface="Cambria Math" panose="02040503050406030204" pitchFamily="18" charset="0"/>
                          </a:rPr>
                          <m:t>𝛴</m:t>
                        </m:r>
                      </m:e>
                      <m:sup>
                        <m:r>
                          <a:rPr lang="en-US" altLang="zh-CN" sz="1800" b="0" i="1">
                            <a:solidFill>
                              <a:schemeClr val="tx1"/>
                            </a:solidFill>
                            <a:latin typeface="Cambria Math" panose="02040503050406030204" pitchFamily="18" charset="0"/>
                          </a:rPr>
                          <m:t>+</m:t>
                        </m:r>
                      </m:sup>
                    </m:sSup>
                    <m:sSup>
                      <m:sSupPr>
                        <m:ctrlPr>
                          <a:rPr lang="en-US" altLang="zh-CN" sz="1800" i="1">
                            <a:solidFill>
                              <a:schemeClr val="tx1"/>
                            </a:solidFill>
                            <a:latin typeface="Cambria Math" panose="02040503050406030204" pitchFamily="18" charset="0"/>
                          </a:rPr>
                        </m:ctrlPr>
                      </m:sSupPr>
                      <m:e>
                        <m:acc>
                          <m:accPr>
                            <m:chr m:val="̅"/>
                            <m:ctrlPr>
                              <a:rPr lang="en-US" altLang="zh-CN" sz="1800" i="1">
                                <a:solidFill>
                                  <a:schemeClr val="tx1"/>
                                </a:solidFill>
                                <a:latin typeface="Cambria Math" panose="02040503050406030204" pitchFamily="18" charset="0"/>
                              </a:rPr>
                            </m:ctrlPr>
                          </m:accPr>
                          <m:e>
                            <m:r>
                              <a:rPr lang="el-GR" altLang="zh-CN" sz="1800" b="0" i="1">
                                <a:solidFill>
                                  <a:schemeClr val="tx1"/>
                                </a:solidFill>
                                <a:latin typeface="Cambria Math" panose="02040503050406030204" pitchFamily="18" charset="0"/>
                                <a:ea typeface="Cambria Math" panose="02040503050406030204" pitchFamily="18" charset="0"/>
                              </a:rPr>
                              <m:t>𝛴</m:t>
                            </m:r>
                          </m:e>
                        </m:acc>
                      </m:e>
                      <m:sup>
                        <m:r>
                          <a:rPr lang="en-US" altLang="zh-CN" sz="1800" b="0" i="1">
                            <a:solidFill>
                              <a:schemeClr val="tx1"/>
                            </a:solidFill>
                            <a:latin typeface="Cambria Math" panose="02040503050406030204" pitchFamily="18" charset="0"/>
                          </a:rPr>
                          <m:t>−</m:t>
                        </m:r>
                      </m:sup>
                    </m:sSup>
                  </m:oMath>
                </a14:m>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are selected by reconstructing a </a:t>
                </a:r>
                <a14:m>
                  <m:oMath xmlns:m="http://schemas.openxmlformats.org/officeDocument/2006/math">
                    <m:sSup>
                      <m:sSupPr>
                        <m:ctrlPr>
                          <a:rPr kumimoji="0" lang="en-US" altLang="zh-CN" sz="180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acc>
                          <m:accPr>
                            <m:chr m:val="̅"/>
                            <m:ctrlPr>
                              <a:rPr kumimoji="0" lang="en-US" altLang="zh-CN" sz="180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accPr>
                          <m:e>
                            <m:r>
                              <m:rPr>
                                <m:sty m:val="p"/>
                              </m:rPr>
                              <a:rPr kumimoji="0" lang="el-GR" altLang="zh-CN" sz="180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acc>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oMath>
                </a14:m>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candidate with its dominant</a:t>
                </a:r>
                <a:r>
                  <a:rPr kumimoji="0" lang="en-US" altLang="zh-CN" sz="180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decay mode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acc>
                          <m:accPr>
                            <m:chr m:val="̅"/>
                            <m:ctrlPr>
                              <a:rPr lang="en-US" altLang="zh-CN" i="1">
                                <a:solidFill>
                                  <a:srgbClr val="000000"/>
                                </a:solidFill>
                                <a:latin typeface="Cambria Math" panose="02040503050406030204" pitchFamily="18" charset="0"/>
                                <a:cs typeface="Times New Roman" panose="02020603050405020304" pitchFamily="18" charset="0"/>
                              </a:rPr>
                            </m:ctrlPr>
                          </m:acc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acc>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b="0" i="1" smtClean="0">
                        <a:solidFill>
                          <a:srgbClr val="000000"/>
                        </a:solidFill>
                        <a:latin typeface="Cambria Math" panose="02040503050406030204" pitchFamily="18" charset="0"/>
                        <a:cs typeface="Times New Roman" panose="02020603050405020304" pitchFamily="18" charset="0"/>
                      </a:rPr>
                      <m:t>→</m:t>
                    </m:r>
                    <m:acc>
                      <m:accPr>
                        <m:chr m:val="̅"/>
                        <m:ctrlPr>
                          <a:rPr lang="en-US" altLang="zh-CN" b="0" i="1" smtClean="0">
                            <a:solidFill>
                              <a:srgbClr val="000000"/>
                            </a:solidFill>
                            <a:latin typeface="Cambria Math" panose="02040503050406030204" pitchFamily="18" charset="0"/>
                            <a:cs typeface="Times New Roman" panose="02020603050405020304" pitchFamily="18" charset="0"/>
                          </a:rPr>
                        </m:ctrlPr>
                      </m:accPr>
                      <m:e>
                        <m:r>
                          <a:rPr lang="en-US" altLang="zh-CN" b="0" i="1" smtClean="0">
                            <a:solidFill>
                              <a:srgbClr val="000000"/>
                            </a:solidFill>
                            <a:latin typeface="Cambria Math" panose="02040503050406030204" pitchFamily="18" charset="0"/>
                            <a:cs typeface="Times New Roman" panose="02020603050405020304" pitchFamily="18" charset="0"/>
                          </a:rPr>
                          <m:t>𝑝</m:t>
                        </m:r>
                      </m:e>
                    </m:acc>
                    <m:sSup>
                      <m:sSupPr>
                        <m:ctrlPr>
                          <a:rPr lang="en-US" altLang="zh-CN" i="1" smtClean="0">
                            <a:solidFill>
                              <a:srgbClr val="000000"/>
                            </a:solidFill>
                            <a:latin typeface="Cambria Math" panose="02040503050406030204" pitchFamily="18" charset="0"/>
                            <a:cs typeface="Times New Roman" panose="02020603050405020304" pitchFamily="18" charset="0"/>
                          </a:rPr>
                        </m:ctrlPr>
                      </m:sSupPr>
                      <m:e>
                        <m:r>
                          <a:rPr lang="zh-CN" altLang="en-US"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oMath>
                </a14:m>
                <a:endParaRPr kumimoji="0" lang="en-US" altLang="zh-CN" sz="180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r>
                  <a:rPr kumimoji="0" lang="en-US" altLang="zh-CN" sz="180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The double-tag decay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ctrlPr>
                      </m:sSupPr>
                      <m:e>
                        <m:r>
                          <m:rPr>
                            <m:sty m:val="p"/>
                          </m:rPr>
                          <a:rPr kumimoji="0" lang="el-GR" altLang="zh-CN"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sup>
                    </m:s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𝑝</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𝛾</m:t>
                    </m:r>
                  </m:oMath>
                </a14:m>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selected in the system recoiling</a:t>
                </a:r>
                <a:r>
                  <a:rPr kumimoji="0" lang="en-US" altLang="zh-CN" sz="180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against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acc>
                          <m:accPr>
                            <m:chr m:val="̅"/>
                            <m:ctrlPr>
                              <a:rPr lang="en-US" altLang="zh-CN" i="1">
                                <a:solidFill>
                                  <a:srgbClr val="000000"/>
                                </a:solidFill>
                                <a:latin typeface="Cambria Math" panose="02040503050406030204" pitchFamily="18" charset="0"/>
                                <a:cs typeface="Times New Roman" panose="02020603050405020304" pitchFamily="18" charset="0"/>
                              </a:rPr>
                            </m:ctrlPr>
                          </m:acc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acc>
                      </m:e>
                      <m:sup>
                        <m:r>
                          <a:rPr lang="en-US" altLang="zh-CN" i="1">
                            <a:solidFill>
                              <a:srgbClr val="000000"/>
                            </a:solidFill>
                            <a:latin typeface="Cambria Math" panose="02040503050406030204" pitchFamily="18" charset="0"/>
                            <a:cs typeface="Times New Roman" panose="02020603050405020304" pitchFamily="18" charset="0"/>
                          </a:rPr>
                          <m:t>−</m:t>
                        </m:r>
                      </m:sup>
                    </m:sSup>
                  </m:oMath>
                </a14:m>
                <a:r>
                  <a:rPr lang="en-US" altLang="zh-CN" dirty="0">
                    <a:solidFill>
                      <a:srgbClr val="000000"/>
                    </a:solidFill>
                    <a:latin typeface="Times New Roman" panose="02020603050405020304" pitchFamily="18" charset="0"/>
                    <a:cs typeface="Times New Roman" panose="02020603050405020304" pitchFamily="18" charset="0"/>
                  </a:rPr>
                  <a:t> hyperon.</a:t>
                </a: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cs typeface="Times New Roman" panose="02020603050405020304" pitchFamily="18" charset="0"/>
                  </a:rPr>
                  <a:t>Both the charge conjugated channels are applied</a:t>
                </a:r>
              </a:p>
              <a:p>
                <a:pPr marL="285750" lvl="0" indent="-285750">
                  <a:lnSpc>
                    <a:spcPct val="150000"/>
                  </a:lnSpc>
                  <a:buFont typeface="Wingdings" panose="05000000000000000000" pitchFamily="2" charset="2"/>
                  <a:buChar char="n"/>
                </a:pP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BF can b</a:t>
                </a:r>
                <a:r>
                  <a:rPr lang="en-US" altLang="zh-CN" dirty="0">
                    <a:solidFill>
                      <a:srgbClr val="000000"/>
                    </a:solidFill>
                    <a:latin typeface="Times New Roman" panose="02020603050405020304" pitchFamily="18" charset="0"/>
                    <a:ea typeface="宋体"/>
                    <a:cs typeface="Times New Roman" panose="02020603050405020304" pitchFamily="18" charset="0"/>
                  </a:rPr>
                  <a:t>e calculated by:</a:t>
                </a:r>
                <a:endPar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0B6C0633-47CB-3703-EDD5-4452B9B1D5BB}"/>
                  </a:ext>
                </a:extLst>
              </p:cNvPr>
              <p:cNvSpPr>
                <a:spLocks noRot="1" noChangeAspect="1" noMove="1" noResize="1" noEditPoints="1" noAdjustHandles="1" noChangeArrowheads="1" noChangeShapeType="1" noTextEdit="1"/>
              </p:cNvSpPr>
              <p:nvPr/>
            </p:nvSpPr>
            <p:spPr>
              <a:xfrm>
                <a:off x="603340" y="3429000"/>
                <a:ext cx="11408148" cy="2120068"/>
              </a:xfrm>
              <a:prstGeom prst="rect">
                <a:avLst/>
              </a:prstGeom>
              <a:blipFill>
                <a:blip r:embed="rId3"/>
                <a:stretch>
                  <a:fillRect l="-374" b="-3746"/>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6A60F38D-0E84-C6C3-5B38-5D164F1E954E}"/>
              </a:ext>
            </a:extLst>
          </p:cNvPr>
          <p:cNvPicPr>
            <a:picLocks noChangeAspect="1"/>
          </p:cNvPicPr>
          <p:nvPr/>
        </p:nvPicPr>
        <p:blipFill rotWithShape="1">
          <a:blip r:embed="rId4"/>
          <a:srcRect l="57015" t="75145" r="28333" b="17911"/>
          <a:stretch/>
        </p:blipFill>
        <p:spPr>
          <a:xfrm>
            <a:off x="2502514" y="5638332"/>
            <a:ext cx="2744188" cy="731601"/>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6B67EB1-3CBF-41DB-7287-B2B0CF43FB58}"/>
                  </a:ext>
                </a:extLst>
              </p:cNvPr>
              <p:cNvSpPr txBox="1"/>
              <p:nvPr/>
            </p:nvSpPr>
            <p:spPr>
              <a:xfrm>
                <a:off x="967665" y="2067673"/>
                <a:ext cx="1748901" cy="369332"/>
              </a:xfrm>
              <a:prstGeom prst="rect">
                <a:avLst/>
              </a:prstGeom>
              <a:noFill/>
            </p:spPr>
            <p:txBody>
              <a:bodyPr wrap="square" rtlCol="0">
                <a:spAutoFit/>
              </a:bodyPr>
              <a:lstStyle/>
              <a:p>
                <a:r>
                  <a:rPr lang="en-US" altLang="zh-CN" b="1" dirty="0">
                    <a:solidFill>
                      <a:srgbClr val="7030A0"/>
                    </a:solidFill>
                  </a:rPr>
                  <a:t>Single Tag </a:t>
                </a:r>
                <a14:m>
                  <m:oMath xmlns:m="http://schemas.openxmlformats.org/officeDocument/2006/math">
                    <m:r>
                      <a:rPr lang="en-US" altLang="zh-CN" b="1" i="1" smtClean="0">
                        <a:solidFill>
                          <a:srgbClr val="7030A0"/>
                        </a:solidFill>
                        <a:latin typeface="Cambria Math" panose="02040503050406030204" pitchFamily="18" charset="0"/>
                      </a:rPr>
                      <m:t>→</m:t>
                    </m:r>
                  </m:oMath>
                </a14:m>
                <a:endParaRPr lang="zh-CN" altLang="en-US" b="1" dirty="0">
                  <a:solidFill>
                    <a:srgbClr val="7030A0"/>
                  </a:solidFill>
                </a:endParaRPr>
              </a:p>
            </p:txBody>
          </p:sp>
        </mc:Choice>
        <mc:Fallback xmlns="">
          <p:sp>
            <p:nvSpPr>
              <p:cNvPr id="14" name="文本框 13">
                <a:extLst>
                  <a:ext uri="{FF2B5EF4-FFF2-40B4-BE49-F238E27FC236}">
                    <a16:creationId xmlns:a16="http://schemas.microsoft.com/office/drawing/2014/main" id="{B6B67EB1-3CBF-41DB-7287-B2B0CF43FB58}"/>
                  </a:ext>
                </a:extLst>
              </p:cNvPr>
              <p:cNvSpPr txBox="1">
                <a:spLocks noRot="1" noChangeAspect="1" noMove="1" noResize="1" noEditPoints="1" noAdjustHandles="1" noChangeArrowheads="1" noChangeShapeType="1" noTextEdit="1"/>
              </p:cNvSpPr>
              <p:nvPr/>
            </p:nvSpPr>
            <p:spPr>
              <a:xfrm>
                <a:off x="967665" y="2067673"/>
                <a:ext cx="1748901" cy="369332"/>
              </a:xfrm>
              <a:prstGeom prst="rect">
                <a:avLst/>
              </a:prstGeom>
              <a:blipFill>
                <a:blip r:embed="rId5"/>
                <a:stretch>
                  <a:fillRect l="-313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958CF84-CBD6-DBDF-81D4-CFB2E594CDAA}"/>
                  </a:ext>
                </a:extLst>
              </p:cNvPr>
              <p:cNvSpPr txBox="1"/>
              <p:nvPr/>
            </p:nvSpPr>
            <p:spPr>
              <a:xfrm>
                <a:off x="8938334" y="2067673"/>
                <a:ext cx="1748901" cy="369332"/>
              </a:xfrm>
              <a:prstGeom prst="rect">
                <a:avLst/>
              </a:prstGeom>
              <a:noFill/>
            </p:spPr>
            <p:txBody>
              <a:bodyPr wrap="square" rtlCol="0">
                <a:spAutoFit/>
              </a:bodyPr>
              <a:lstStyle/>
              <a:p>
                <a14:m>
                  <m:oMath xmlns:m="http://schemas.openxmlformats.org/officeDocument/2006/math">
                    <m:r>
                      <a:rPr lang="en-US" altLang="zh-CN" b="1" i="1" smtClean="0">
                        <a:solidFill>
                          <a:srgbClr val="7030A0"/>
                        </a:solidFill>
                        <a:latin typeface="Cambria Math" panose="02040503050406030204" pitchFamily="18" charset="0"/>
                        <a:ea typeface="Cambria Math" panose="02040503050406030204" pitchFamily="18" charset="0"/>
                      </a:rPr>
                      <m:t>←</m:t>
                    </m:r>
                  </m:oMath>
                </a14:m>
                <a:r>
                  <a:rPr lang="en-US" altLang="zh-CN" b="1" dirty="0">
                    <a:solidFill>
                      <a:srgbClr val="7030A0"/>
                    </a:solidFill>
                  </a:rPr>
                  <a:t> Double Tag</a:t>
                </a:r>
                <a:endParaRPr lang="zh-CN" altLang="en-US" b="1" dirty="0">
                  <a:solidFill>
                    <a:srgbClr val="7030A0"/>
                  </a:solidFill>
                </a:endParaRPr>
              </a:p>
            </p:txBody>
          </p:sp>
        </mc:Choice>
        <mc:Fallback xmlns="">
          <p:sp>
            <p:nvSpPr>
              <p:cNvPr id="15" name="文本框 14">
                <a:extLst>
                  <a:ext uri="{FF2B5EF4-FFF2-40B4-BE49-F238E27FC236}">
                    <a16:creationId xmlns:a16="http://schemas.microsoft.com/office/drawing/2014/main" id="{0958CF84-CBD6-DBDF-81D4-CFB2E594CDAA}"/>
                  </a:ext>
                </a:extLst>
              </p:cNvPr>
              <p:cNvSpPr txBox="1">
                <a:spLocks noRot="1" noChangeAspect="1" noMove="1" noResize="1" noEditPoints="1" noAdjustHandles="1" noChangeArrowheads="1" noChangeShapeType="1" noTextEdit="1"/>
              </p:cNvSpPr>
              <p:nvPr/>
            </p:nvSpPr>
            <p:spPr>
              <a:xfrm>
                <a:off x="8938334" y="2067673"/>
                <a:ext cx="1748901" cy="369332"/>
              </a:xfrm>
              <a:prstGeom prst="rect">
                <a:avLst/>
              </a:prstGeom>
              <a:blipFill>
                <a:blip r:embed="rId6"/>
                <a:stretch>
                  <a:fillRect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223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5575178"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Data samples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0DC307AD-3021-3C0B-5A8D-4DFA5F1511AA}"/>
                  </a:ext>
                </a:extLst>
              </p:cNvPr>
              <p:cNvSpPr/>
              <p:nvPr/>
            </p:nvSpPr>
            <p:spPr>
              <a:xfrm>
                <a:off x="274866" y="1549819"/>
                <a:ext cx="11408148" cy="1704569"/>
              </a:xfrm>
              <a:prstGeom prst="rect">
                <a:avLst/>
              </a:prstGeom>
            </p:spPr>
            <p:txBody>
              <a:bodyPr wrap="square">
                <a:spAutoFit/>
              </a:bodyPr>
              <a:lstStyle/>
              <a:p>
                <a:pPr marL="285750" lvl="0" indent="-285750">
                  <a:lnSpc>
                    <a:spcPct val="150000"/>
                  </a:lnSpc>
                  <a:buFont typeface="Wingdings" panose="05000000000000000000" pitchFamily="2" charset="2"/>
                  <a:buChar char="n"/>
                </a:pPr>
                <a:r>
                  <a:rPr kumimoji="0" lang="en-US" altLang="zh-CN" sz="1800" b="0" u="none" strike="noStrike" kern="1200" cap="none" spc="0" normalizeH="0" baseline="0" noProof="0" dirty="0">
                    <a:ln>
                      <a:noFill/>
                    </a:ln>
                    <a:solidFill>
                      <a:srgbClr val="000000"/>
                    </a:solidFill>
                    <a:effectLst/>
                    <a:uLnTx/>
                    <a:uFillTx/>
                    <a:ea typeface="宋体"/>
                    <a:cs typeface="Times New Roman" panose="02020603050405020304" pitchFamily="18" charset="0"/>
                  </a:rPr>
                  <a:t>All </a:t>
                </a:r>
                <a14:m>
                  <m:oMath xmlns:m="http://schemas.openxmlformats.org/officeDocument/2006/math">
                    <m:f>
                      <m:fPr>
                        <m:type m:val="lin"/>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fPr>
                      <m:num>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𝐽</m:t>
                        </m:r>
                      </m:num>
                      <m:den>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𝜓</m:t>
                        </m:r>
                      </m:den>
                    </m:f>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data collected on</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BESIII (totally </a:t>
                </a:r>
                <a14:m>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(10087</m:t>
                    </m:r>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±44</m:t>
                    </m:r>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6</m:t>
                        </m:r>
                      </m:sup>
                    </m:sSup>
                  </m:oMath>
                </a14:m>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are used for analysis.</a:t>
                </a: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The signal MC samples(</a:t>
                </a:r>
                <a14:m>
                  <m:oMath xmlns:m="http://schemas.openxmlformats.org/officeDocument/2006/math">
                    <m:acc>
                      <m:accPr>
                        <m:chr m:val="̅"/>
                        <m:ctrlPr>
                          <a:rPr lang="en-US" altLang="zh-CN" i="1" smtClean="0">
                            <a:solidFill>
                              <a:srgbClr val="000000"/>
                            </a:solidFill>
                            <a:latin typeface="Cambria Math" panose="02040503050406030204" pitchFamily="18" charset="0"/>
                            <a:ea typeface="宋体"/>
                            <a:cs typeface="Times New Roman" panose="02020603050405020304" pitchFamily="18" charset="0"/>
                          </a:rPr>
                        </m:ctrlPr>
                      </m:accPr>
                      <m:e>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e>
                    </m:acc>
                    <m:sSup>
                      <m:sSup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pPr>
                      <m:e>
                        <m:r>
                          <a:rPr lang="zh-CN" altLang="en-US" i="1" smtClean="0">
                            <a:solidFill>
                              <a:srgbClr val="000000"/>
                            </a:solidFill>
                            <a:latin typeface="Cambria Math" panose="02040503050406030204" pitchFamily="18" charset="0"/>
                            <a:ea typeface="宋体"/>
                            <a:cs typeface="Times New Roman" panose="02020603050405020304" pitchFamily="18" charset="0"/>
                          </a:rPr>
                          <m:t>𝜋</m:t>
                        </m:r>
                      </m:e>
                      <m:sup>
                        <m:r>
                          <a:rPr lang="en-US" altLang="zh-CN" b="0" i="1" smtClean="0">
                            <a:solidFill>
                              <a:srgbClr val="000000"/>
                            </a:solidFill>
                            <a:latin typeface="Cambria Math" panose="02040503050406030204" pitchFamily="18" charset="0"/>
                            <a:ea typeface="宋体"/>
                            <a:cs typeface="Times New Roman" panose="02020603050405020304" pitchFamily="18" charset="0"/>
                          </a:rPr>
                          <m:t>0</m:t>
                        </m:r>
                      </m:sup>
                    </m:sSup>
                    <m:r>
                      <a:rPr lang="en-US" altLang="zh-CN" b="0" i="1" smtClean="0">
                        <a:solidFill>
                          <a:srgbClr val="000000"/>
                        </a:solidFill>
                        <a:latin typeface="Cambria Math" panose="02040503050406030204" pitchFamily="18" charset="0"/>
                        <a:ea typeface="宋体"/>
                        <a:cs typeface="Times New Roman" panose="02020603050405020304" pitchFamily="18" charset="0"/>
                      </a:rPr>
                      <m:t>+</m:t>
                    </m:r>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r>
                      <a:rPr lang="zh-CN" altLang="en-US" b="0" i="1" smtClean="0">
                        <a:solidFill>
                          <a:srgbClr val="000000"/>
                        </a:solidFill>
                        <a:latin typeface="Cambria Math" panose="02040503050406030204" pitchFamily="18" charset="0"/>
                        <a:ea typeface="宋体"/>
                        <a:cs typeface="Times New Roman" panose="02020603050405020304" pitchFamily="18" charset="0"/>
                      </a:rPr>
                      <m:t>𝛾</m:t>
                    </m:r>
                  </m:oMath>
                </a14:m>
                <a:r>
                  <a:rPr lang="en-US" altLang="zh-CN" dirty="0">
                    <a:solidFill>
                      <a:srgbClr val="000000"/>
                    </a:solidFill>
                    <a:latin typeface="Times New Roman" panose="02020603050405020304" pitchFamily="18" charset="0"/>
                    <a:ea typeface="宋体"/>
                    <a:cs typeface="Times New Roman" panose="02020603050405020304" pitchFamily="18" charset="0"/>
                  </a:rPr>
                  <a:t>) and the dominant background MC samples(</a:t>
                </a:r>
                <a14:m>
                  <m:oMath xmlns:m="http://schemas.openxmlformats.org/officeDocument/2006/math">
                    <m:acc>
                      <m:accPr>
                        <m:chr m:val="̅"/>
                        <m:ctrlPr>
                          <a:rPr lang="en-US" altLang="zh-CN" i="1">
                            <a:solidFill>
                              <a:srgbClr val="000000"/>
                            </a:solidFill>
                            <a:latin typeface="Cambria Math" panose="02040503050406030204" pitchFamily="18" charset="0"/>
                            <a:cs typeface="Times New Roman" panose="02020603050405020304" pitchFamily="18" charset="0"/>
                          </a:rPr>
                        </m:ctrlPr>
                      </m:accPr>
                      <m:e>
                        <m:r>
                          <a:rPr lang="en-US" altLang="zh-CN" i="1">
                            <a:solidFill>
                              <a:srgbClr val="000000"/>
                            </a:solidFill>
                            <a:latin typeface="Cambria Math" panose="02040503050406030204" pitchFamily="18" charset="0"/>
                            <a:cs typeface="Times New Roman" panose="02020603050405020304" pitchFamily="18" charset="0"/>
                          </a:rPr>
                          <m:t>𝑝</m:t>
                        </m:r>
                      </m:e>
                    </m:acc>
                    <m:sSup>
                      <m:sSupPr>
                        <m:ctrlPr>
                          <a:rPr lang="en-US" altLang="zh-CN" i="1">
                            <a:solidFill>
                              <a:srgbClr val="000000"/>
                            </a:solidFill>
                            <a:latin typeface="Cambria Math" panose="02040503050406030204" pitchFamily="18" charset="0"/>
                            <a:cs typeface="Times New Roman" panose="02020603050405020304" pitchFamily="18" charset="0"/>
                          </a:rPr>
                        </m:ctrlPr>
                      </m:sSupPr>
                      <m:e>
                        <m:r>
                          <a:rPr lang="zh-CN" altLang="en-US" i="1">
                            <a:solidFill>
                              <a:srgbClr val="000000"/>
                            </a:solidFill>
                            <a:latin typeface="Cambria Math" panose="02040503050406030204" pitchFamily="18" charset="0"/>
                            <a:cs typeface="Times New Roman" panose="02020603050405020304" pitchFamily="18" charset="0"/>
                          </a:rPr>
                          <m:t>𝜋</m:t>
                        </m:r>
                      </m:e>
                      <m:sup>
                        <m:r>
                          <a:rPr lang="en-US" altLang="zh-CN" i="1">
                            <a:solidFill>
                              <a:srgbClr val="000000"/>
                            </a:solidFill>
                            <a:latin typeface="Cambria Math" panose="02040503050406030204" pitchFamily="18" charset="0"/>
                            <a:cs typeface="Times New Roman" panose="02020603050405020304" pitchFamily="18" charset="0"/>
                          </a:rPr>
                          <m:t>0</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sSup>
                      <m:sSupPr>
                        <m:ctrlPr>
                          <a:rPr lang="en-US" altLang="zh-CN" i="1" smtClean="0">
                            <a:solidFill>
                              <a:srgbClr val="000000"/>
                            </a:solidFill>
                            <a:latin typeface="Cambria Math" panose="02040503050406030204" pitchFamily="18" charset="0"/>
                            <a:cs typeface="Times New Roman" panose="02020603050405020304" pitchFamily="18" charset="0"/>
                          </a:rPr>
                        </m:ctrlPr>
                      </m:sSupPr>
                      <m:e>
                        <m:r>
                          <a:rPr lang="zh-CN" altLang="en-US"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are generated with </a:t>
                </a:r>
                <a:r>
                  <a:rPr lang="en-US" altLang="zh-CN" dirty="0" err="1">
                    <a:solidFill>
                      <a:srgbClr val="000000"/>
                    </a:solidFill>
                    <a:latin typeface="Times New Roman" panose="02020603050405020304" pitchFamily="18" charset="0"/>
                    <a:ea typeface="宋体"/>
                    <a:cs typeface="Times New Roman" panose="02020603050405020304" pitchFamily="18" charset="0"/>
                  </a:rPr>
                  <a:t>mDIY</a:t>
                </a:r>
                <a:r>
                  <a:rPr lang="en-US" altLang="zh-CN" dirty="0">
                    <a:solidFill>
                      <a:srgbClr val="000000"/>
                    </a:solidFill>
                    <a:latin typeface="Times New Roman" panose="02020603050405020304" pitchFamily="18" charset="0"/>
                    <a:ea typeface="宋体"/>
                    <a:cs typeface="Times New Roman" panose="02020603050405020304" pitchFamily="18" charset="0"/>
                  </a:rPr>
                  <a:t> MC generator according to the differential cross section formula given in </a:t>
                </a:r>
                <a:r>
                  <a:rPr lang="en-US" altLang="zh-CN" dirty="0">
                    <a:solidFill>
                      <a:srgbClr val="FF0000"/>
                    </a:solidFill>
                    <a:latin typeface="Times New Roman" panose="02020603050405020304" pitchFamily="18" charset="0"/>
                    <a:ea typeface="宋体"/>
                    <a:cs typeface="Times New Roman" panose="02020603050405020304" pitchFamily="18" charset="0"/>
                  </a:rPr>
                  <a:t>Physics Letters B, volume 772:16–20, 2017</a:t>
                </a:r>
                <a:r>
                  <a:rPr lang="en-US" altLang="zh-CN" dirty="0">
                    <a:latin typeface="Times New Roman" panose="02020603050405020304" pitchFamily="18" charset="0"/>
                    <a:ea typeface="宋体"/>
                    <a:cs typeface="Times New Roman" panose="02020603050405020304" pitchFamily="18" charset="0"/>
                  </a:rPr>
                  <a:t>.</a:t>
                </a:r>
                <a:endParaRPr kumimoji="0" lang="en-US" altLang="zh-CN" sz="1800" b="0" i="0" u="none" strike="noStrike" kern="1200" cap="none" spc="0" normalizeH="0" noProof="0" dirty="0">
                  <a:ln>
                    <a:noFill/>
                  </a:ln>
                  <a:solidFill>
                    <a:srgbClr val="FF0000"/>
                  </a:solidFill>
                  <a:effectLst/>
                  <a:uLnTx/>
                  <a:uFillTx/>
                  <a:latin typeface="Times New Roman" panose="02020603050405020304" pitchFamily="18" charset="0"/>
                  <a:ea typeface="宋体"/>
                  <a:cs typeface="Times New Roman" panose="02020603050405020304" pitchFamily="18" charset="0"/>
                </a:endParaRPr>
              </a:p>
              <a:p>
                <a:pPr marL="285750" lvl="0" indent="-285750">
                  <a:lnSpc>
                    <a:spcPct val="150000"/>
                  </a:lnSpc>
                  <a:buFont typeface="Wingdings" panose="05000000000000000000" pitchFamily="2" charset="2"/>
                  <a:buChar char="n"/>
                </a:pPr>
                <a:r>
                  <a:rPr lang="en-US" altLang="zh-CN" baseline="0" dirty="0">
                    <a:solidFill>
                      <a:srgbClr val="000000"/>
                    </a:solidFill>
                    <a:latin typeface="Times New Roman" panose="02020603050405020304" pitchFamily="18" charset="0"/>
                    <a:ea typeface="宋体"/>
                    <a:cs typeface="Times New Roman" panose="02020603050405020304" pitchFamily="18" charset="0"/>
                  </a:rPr>
                  <a:t>10 B </a:t>
                </a:r>
                <a14:m>
                  <m:oMath xmlns:m="http://schemas.openxmlformats.org/officeDocument/2006/math">
                    <m:f>
                      <m:fPr>
                        <m:type m:val="lin"/>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fPr>
                      <m:num>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𝐽</m:t>
                        </m:r>
                      </m:num>
                      <m:den>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𝜓</m:t>
                        </m:r>
                      </m:den>
                    </m:f>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r>
                  <a:rPr lang="en-US" altLang="zh-CN" baseline="0" dirty="0">
                    <a:solidFill>
                      <a:srgbClr val="000000"/>
                    </a:solidFill>
                    <a:latin typeface="Times New Roman" panose="02020603050405020304" pitchFamily="18" charset="0"/>
                    <a:ea typeface="宋体"/>
                    <a:cs typeface="Times New Roman" panose="02020603050405020304" pitchFamily="18" charset="0"/>
                  </a:rPr>
                  <a:t>inclusive MC a</a:t>
                </a:r>
                <a:r>
                  <a:rPr lang="en-US" altLang="zh-CN" dirty="0">
                    <a:solidFill>
                      <a:srgbClr val="000000"/>
                    </a:solidFill>
                    <a:latin typeface="Times New Roman" panose="02020603050405020304" pitchFamily="18" charset="0"/>
                    <a:ea typeface="宋体"/>
                    <a:cs typeface="Times New Roman" panose="02020603050405020304" pitchFamily="18" charset="0"/>
                  </a:rPr>
                  <a:t>re used to study possible background where the known decay modes are consistent with PDG.</a:t>
                </a:r>
              </a:p>
            </p:txBody>
          </p:sp>
        </mc:Choice>
        <mc:Fallback xmlns="">
          <p:sp>
            <p:nvSpPr>
              <p:cNvPr id="4" name="矩形 3">
                <a:extLst>
                  <a:ext uri="{FF2B5EF4-FFF2-40B4-BE49-F238E27FC236}">
                    <a16:creationId xmlns:a16="http://schemas.microsoft.com/office/drawing/2014/main" id="{0DC307AD-3021-3C0B-5A8D-4DFA5F1511AA}"/>
                  </a:ext>
                </a:extLst>
              </p:cNvPr>
              <p:cNvSpPr>
                <a:spLocks noRot="1" noChangeAspect="1" noMove="1" noResize="1" noEditPoints="1" noAdjustHandles="1" noChangeArrowheads="1" noChangeShapeType="1" noTextEdit="1"/>
              </p:cNvSpPr>
              <p:nvPr/>
            </p:nvSpPr>
            <p:spPr>
              <a:xfrm>
                <a:off x="274866" y="1549819"/>
                <a:ext cx="11408148" cy="1704569"/>
              </a:xfrm>
              <a:prstGeom prst="rect">
                <a:avLst/>
              </a:prstGeom>
              <a:blipFill>
                <a:blip r:embed="rId2"/>
                <a:stretch>
                  <a:fillRect l="-321" t="-19643" r="-427" b="-37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870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6596110"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Single Tag Analysis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3" name="文本框 2">
            <a:extLst>
              <a:ext uri="{FF2B5EF4-FFF2-40B4-BE49-F238E27FC236}">
                <a16:creationId xmlns:a16="http://schemas.microsoft.com/office/drawing/2014/main" id="{3AAF0E98-C3D7-CB6B-A5F3-73F4927AE21D}"/>
              </a:ext>
            </a:extLst>
          </p:cNvPr>
          <p:cNvSpPr txBox="1"/>
          <p:nvPr/>
        </p:nvSpPr>
        <p:spPr>
          <a:xfrm>
            <a:off x="399154" y="1186397"/>
            <a:ext cx="38262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7030A0"/>
                </a:solidFill>
                <a:latin typeface="等线" panose="020F0502020204030204"/>
                <a:ea typeface="等线" panose="02010600030101010101" pitchFamily="2" charset="-122"/>
              </a:rPr>
              <a:t>Event selection</a:t>
            </a:r>
            <a:endParaRPr kumimoji="0" lang="zh-CN" altLang="en-US"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4841710"/>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Charged Tracks</a:t>
                </a: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d>
                      <m:dPr>
                        <m:begChr m:val="|"/>
                        <m:endChr m:val="|"/>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dPr>
                      <m:e>
                        <m:r>
                          <a:rPr lang="en-US" altLang="zh-CN" b="0" i="1" smtClean="0">
                            <a:solidFill>
                              <a:srgbClr val="000000"/>
                            </a:solidFill>
                            <a:latin typeface="Cambria Math" panose="02040503050406030204" pitchFamily="18" charset="0"/>
                            <a:ea typeface="宋体"/>
                            <a:cs typeface="Times New Roman" panose="02020603050405020304" pitchFamily="18" charset="0"/>
                          </a:rPr>
                          <m:t>𝑐𝑜𝑠</m:t>
                        </m:r>
                        <m:r>
                          <a:rPr lang="zh-CN" altLang="en-US" b="0" i="1" smtClean="0">
                            <a:solidFill>
                              <a:srgbClr val="000000"/>
                            </a:solidFill>
                            <a:latin typeface="Cambria Math" panose="02040503050406030204" pitchFamily="18" charset="0"/>
                            <a:ea typeface="宋体"/>
                            <a:cs typeface="Times New Roman" panose="02020603050405020304" pitchFamily="18" charset="0"/>
                          </a:rPr>
                          <m:t>𝜃</m:t>
                        </m:r>
                      </m:e>
                    </m:d>
                    <m:r>
                      <a:rPr lang="en-US" altLang="zh-CN" b="0" i="1" smtClean="0">
                        <a:solidFill>
                          <a:srgbClr val="000000"/>
                        </a:solidFill>
                        <a:latin typeface="Cambria Math" panose="02040503050406030204" pitchFamily="18" charset="0"/>
                        <a:ea typeface="宋体"/>
                        <a:cs typeface="Times New Roman" panose="02020603050405020304" pitchFamily="18" charset="0"/>
                      </a:rPr>
                      <m:t>&lt;0.93</m:t>
                    </m:r>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d>
                      <m:dPr>
                        <m:begChr m:val="|"/>
                        <m:endChr m:val="|"/>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dPr>
                      <m:e>
                        <m:sSub>
                          <m:sSub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𝑉</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𝑟</m:t>
                            </m:r>
                          </m:sub>
                        </m:sSub>
                      </m:e>
                    </m:d>
                    <m:r>
                      <a:rPr lang="en-US" altLang="zh-CN" b="0" i="1" smtClean="0">
                        <a:solidFill>
                          <a:srgbClr val="000000"/>
                        </a:solidFill>
                        <a:latin typeface="Cambria Math" panose="02040503050406030204" pitchFamily="18" charset="0"/>
                        <a:ea typeface="宋体"/>
                        <a:cs typeface="Times New Roman" panose="02020603050405020304" pitchFamily="18" charset="0"/>
                      </a:rPr>
                      <m:t>&lt;2</m:t>
                    </m:r>
                    <m:r>
                      <a:rPr lang="en-US" altLang="zh-CN" b="0" i="1" smtClean="0">
                        <a:solidFill>
                          <a:srgbClr val="000000"/>
                        </a:solidFill>
                        <a:latin typeface="Cambria Math" panose="02040503050406030204" pitchFamily="18" charset="0"/>
                        <a:ea typeface="宋体"/>
                        <a:cs typeface="Times New Roman" panose="02020603050405020304" pitchFamily="18" charset="0"/>
                      </a:rPr>
                      <m:t>𝑐𝑚</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14:m>
                  <m:oMath xmlns:m="http://schemas.openxmlformats.org/officeDocument/2006/math">
                    <m:d>
                      <m:dPr>
                        <m:begChr m:val="|"/>
                        <m:endChr m:val="|"/>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dPr>
                      <m:e>
                        <m:sSub>
                          <m:sSubPr>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𝑉</m:t>
                            </m:r>
                          </m:e>
                          <m:sub>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𝑧</m:t>
                            </m:r>
                          </m:sub>
                        </m:sSub>
                      </m:e>
                    </m:d>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t>&lt;10</m:t>
                    </m:r>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𝑐𝑚</m:t>
                    </m:r>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𝑁</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𝑔𝑜𝑜𝑑</m:t>
                        </m:r>
                      </m:sub>
                    </m:sSub>
                    <m:r>
                      <a:rPr lang="en-US" altLang="zh-CN" b="0" i="1" smtClean="0">
                        <a:solidFill>
                          <a:srgbClr val="000000"/>
                        </a:solidFill>
                        <a:latin typeface="Cambria Math" panose="02040503050406030204" pitchFamily="18" charset="0"/>
                        <a:ea typeface="宋体"/>
                        <a:cs typeface="Times New Roman" panose="02020603050405020304" pitchFamily="18" charset="0"/>
                      </a:rPr>
                      <m:t>≤2</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PID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a:cs typeface="Times New Roman" panose="02020603050405020304" pitchFamily="18" charset="0"/>
                  </a:rPr>
                  <a:t>dE</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/dx &amp;&amp; TOF)</a:t>
                </a:r>
              </a:p>
              <a:p>
                <a:pPr marR="0" lvl="0" algn="l" defTabSz="914400" rtl="0" eaLnBrk="1" fontAlgn="auto" latinLnBrk="0" hangingPunct="1">
                  <a:lnSpc>
                    <a:spcPct val="150000"/>
                  </a:lnSpc>
                  <a:spcBef>
                    <a:spcPts val="0"/>
                  </a:spcBef>
                  <a:spcAft>
                    <a:spcPts val="0"/>
                  </a:spcAft>
                  <a:buClrTx/>
                  <a:buSzTx/>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Prob(p) &gt; Prob(K/π) &amp;&amp;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P</m:t>
                        </m:r>
                      </m:e>
                      <m:sub>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p</m:t>
                        </m:r>
                      </m:sub>
                    </m:sSub>
                    <m: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&gt;0.5</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GeV</m:t>
                    </m:r>
                    <m: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c</m:t>
                    </m:r>
                  </m:oMath>
                </a14:m>
                <a:endParaRPr kumimoji="0" lang="en-US" altLang="zh-CN" sz="1800" b="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𝑁</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sub>
                    </m:sSub>
                    <m:r>
                      <a:rPr lang="en-US" altLang="zh-CN" b="0" i="1" smtClean="0">
                        <a:solidFill>
                          <a:srgbClr val="000000"/>
                        </a:solidFill>
                        <a:latin typeface="Cambria Math" panose="02040503050406030204" pitchFamily="18" charset="0"/>
                        <a:ea typeface="宋体"/>
                        <a:cs typeface="Times New Roman" panose="02020603050405020304" pitchFamily="18" charset="0"/>
                      </a:rPr>
                      <m:t>≥1</m:t>
                    </m:r>
                  </m:oMath>
                </a14:m>
                <a:endParaRPr kumimoji="0" lang="en-US" altLang="zh-CN" sz="1800" b="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reconstruction</a:t>
                </a: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r>
                      <a:rPr lang="en-US" altLang="zh-CN" b="0" i="1" smtClean="0">
                        <a:solidFill>
                          <a:srgbClr val="000000"/>
                        </a:solidFill>
                        <a:latin typeface="Cambria Math" panose="02040503050406030204" pitchFamily="18" charset="0"/>
                        <a:ea typeface="宋体"/>
                        <a:cs typeface="Times New Roman" panose="02020603050405020304" pitchFamily="18" charset="0"/>
                      </a:rPr>
                      <m:t>116&lt;</m:t>
                    </m:r>
                    <m:sSub>
                      <m:sSub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𝑀</m:t>
                        </m:r>
                      </m:e>
                      <m:sub>
                        <m:r>
                          <a:rPr lang="zh-CN" altLang="en-US" b="0" i="1" smtClean="0">
                            <a:solidFill>
                              <a:srgbClr val="000000"/>
                            </a:solidFill>
                            <a:latin typeface="Cambria Math" panose="02040503050406030204" pitchFamily="18" charset="0"/>
                            <a:ea typeface="宋体"/>
                            <a:cs typeface="Times New Roman" panose="02020603050405020304" pitchFamily="18" charset="0"/>
                          </a:rPr>
                          <m:t>𝛾𝛾</m:t>
                        </m:r>
                      </m:sub>
                    </m:sSub>
                    <m:r>
                      <a:rPr lang="en-US" altLang="zh-CN" b="0" i="1" smtClean="0">
                        <a:solidFill>
                          <a:srgbClr val="000000"/>
                        </a:solidFill>
                        <a:latin typeface="Cambria Math" panose="02040503050406030204" pitchFamily="18" charset="0"/>
                        <a:ea typeface="宋体"/>
                        <a:cs typeface="Times New Roman" panose="02020603050405020304" pitchFamily="18" charset="0"/>
                      </a:rPr>
                      <m:t>&lt;148</m:t>
                    </m:r>
                    <m:r>
                      <a:rPr lang="en-US" altLang="zh-CN" b="0" i="1" smtClean="0">
                        <a:solidFill>
                          <a:srgbClr val="000000"/>
                        </a:solidFill>
                        <a:latin typeface="Cambria Math" panose="02040503050406030204" pitchFamily="18" charset="0"/>
                        <a:ea typeface="宋体"/>
                        <a:cs typeface="Times New Roman" panose="02020603050405020304" pitchFamily="18" charset="0"/>
                      </a:rPr>
                      <m:t>𝑀𝑒𝑉</m:t>
                    </m:r>
                    <m:r>
                      <a:rPr lang="en-US" altLang="zh-CN" b="0" i="1" smtClean="0">
                        <a:solidFill>
                          <a:srgbClr val="000000"/>
                        </a:solidFill>
                        <a:latin typeface="Cambria Math" panose="02040503050406030204" pitchFamily="18" charset="0"/>
                        <a:ea typeface="宋体"/>
                        <a:cs typeface="Times New Roman" panose="02020603050405020304" pitchFamily="18" charset="0"/>
                      </a:rPr>
                      <m:t>/</m:t>
                    </m:r>
                    <m:sSup>
                      <m:sSup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pPr>
                      <m:e>
                        <m:r>
                          <a:rPr lang="en-US" altLang="zh-CN" b="0" i="1" smtClean="0">
                            <a:solidFill>
                              <a:srgbClr val="000000"/>
                            </a:solidFill>
                            <a:latin typeface="Cambria Math" panose="02040503050406030204" pitchFamily="18" charset="0"/>
                            <a:ea typeface="宋体"/>
                            <a:cs typeface="Times New Roman" panose="02020603050405020304" pitchFamily="18" charset="0"/>
                          </a:rPr>
                          <m:t>𝑐</m:t>
                        </m:r>
                      </m:e>
                      <m:sup>
                        <m:r>
                          <a:rPr lang="en-US" altLang="zh-CN" b="0" i="1" smtClean="0">
                            <a:solidFill>
                              <a:srgbClr val="000000"/>
                            </a:solidFill>
                            <a:latin typeface="Cambria Math" panose="02040503050406030204" pitchFamily="18" charset="0"/>
                            <a:ea typeface="宋体"/>
                            <a:cs typeface="Times New Roman" panose="02020603050405020304" pitchFamily="18" charset="0"/>
                          </a:rPr>
                          <m:t>2</m:t>
                        </m:r>
                      </m:sup>
                    </m:sSup>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𝑁</m:t>
                        </m:r>
                      </m:e>
                      <m:sub>
                        <m:r>
                          <a:rPr lang="zh-CN" altLang="en-US" i="1" smtClean="0">
                            <a:solidFill>
                              <a:srgbClr val="000000"/>
                            </a:solidFill>
                            <a:latin typeface="Cambria Math" panose="02040503050406030204" pitchFamily="18" charset="0"/>
                            <a:ea typeface="宋体"/>
                            <a:cs typeface="Times New Roman" panose="02020603050405020304" pitchFamily="18" charset="0"/>
                          </a:rPr>
                          <m:t>𝛾</m:t>
                        </m:r>
                      </m:sub>
                    </m:sSub>
                    <m:r>
                      <a:rPr lang="en-US" altLang="zh-CN" b="0" i="1" smtClean="0">
                        <a:solidFill>
                          <a:srgbClr val="000000"/>
                        </a:solidFill>
                        <a:latin typeface="Cambria Math" panose="02040503050406030204" pitchFamily="18" charset="0"/>
                        <a:ea typeface="宋体"/>
                        <a:cs typeface="Times New Roman" panose="02020603050405020304" pitchFamily="18" charset="0"/>
                      </a:rPr>
                      <m:t>≥2</m:t>
                    </m:r>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The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candidate</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with the minimum</a:t>
                </a:r>
                <a14:m>
                  <m:oMath xmlns:m="http://schemas.openxmlformats.org/officeDocument/2006/math">
                    <m:r>
                      <a:rPr kumimoji="0" lang="en-US" altLang="zh-CN" sz="1800" b="0" i="0"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 </m:t>
                    </m:r>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𝑀</m:t>
                        </m:r>
                      </m:e>
                      <m:sub>
                        <m:r>
                          <a:rPr kumimoji="0" lang="zh-CN" altLang="en-US"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𝛾𝛾</m:t>
                        </m:r>
                      </m:sub>
                    </m:sSub>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𝑀</m:t>
                        </m:r>
                      </m:e>
                      <m:sub>
                        <m:sSup>
                          <m:sSupPr>
                            <m:ctrlP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sub>
                    </m:sSub>
                    <m:r>
                      <a:rPr kumimoji="0" lang="en-US" altLang="zh-CN" sz="1800" b="0" i="1" u="none" strike="noStrike" kern="1200" cap="none" spc="0" normalizeH="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preserved. </a:t>
                </a:r>
              </a:p>
            </p:txBody>
          </p:sp>
        </mc:Choice>
        <mc:Fallback xmlns="">
          <p:sp>
            <p:nvSpPr>
              <p:cNvPr id="6" name="矩形 5">
                <a:extLst>
                  <a:ext uri="{FF2B5EF4-FFF2-40B4-BE49-F238E27FC236}">
                    <a16:creationId xmlns:a16="http://schemas.microsoft.com/office/drawing/2014/main" id="{51809829-E0B6-6E25-D18A-5C6608E28B25}"/>
                  </a:ext>
                </a:extLst>
              </p:cNvPr>
              <p:cNvSpPr>
                <a:spLocks noRot="1" noChangeAspect="1" noMove="1" noResize="1" noEditPoints="1" noAdjustHandles="1" noChangeArrowheads="1" noChangeShapeType="1" noTextEdit="1"/>
              </p:cNvSpPr>
              <p:nvPr/>
            </p:nvSpPr>
            <p:spPr>
              <a:xfrm>
                <a:off x="399154" y="1709617"/>
                <a:ext cx="10591401" cy="4841710"/>
              </a:xfrm>
              <a:prstGeom prst="rect">
                <a:avLst/>
              </a:prstGeom>
              <a:blipFill>
                <a:blip r:embed="rId2"/>
                <a:stretch>
                  <a:fillRect l="-345" b="-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98E19B1-1423-91B9-7CA5-7F99CCEAF708}"/>
                  </a:ext>
                </a:extLst>
              </p:cNvPr>
              <p:cNvSpPr/>
              <p:nvPr/>
            </p:nvSpPr>
            <p:spPr>
              <a:xfrm>
                <a:off x="3205978" y="1709617"/>
                <a:ext cx="8716734" cy="174124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Photon</a:t>
                </a: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a:t>
                </a:r>
                <a:r>
                  <a:rPr lang="en-US" altLang="zh-CN" sz="1800" dirty="0">
                    <a:latin typeface="Cambria Math" panose="02040503050406030204" pitchFamily="18" charset="0"/>
                  </a:rPr>
                  <a:t>0&lt;TDC&lt;14&amp;&amp;E&gt;50MeV, 0.86&lt;</a:t>
                </a:r>
                <a:r>
                  <a:rPr lang="en-US" altLang="zh-CN" sz="1800" dirty="0"/>
                  <a:t> </a:t>
                </a:r>
                <a14:m>
                  <m:oMath xmlns:m="http://schemas.openxmlformats.org/officeDocument/2006/math">
                    <m:d>
                      <m:dPr>
                        <m:begChr m:val="|"/>
                        <m:endChr m:val="|"/>
                        <m:ctrlPr>
                          <a:rPr lang="en-US" altLang="zh-CN" sz="1800" i="1">
                            <a:latin typeface="Cambria Math" panose="02040503050406030204" pitchFamily="18" charset="0"/>
                          </a:rPr>
                        </m:ctrlPr>
                      </m:dPr>
                      <m:e>
                        <m:r>
                          <m:rPr>
                            <m:sty m:val="p"/>
                          </m:rPr>
                          <a:rPr lang="en-US" altLang="zh-CN" sz="1800">
                            <a:latin typeface="Cambria Math" panose="02040503050406030204" pitchFamily="18" charset="0"/>
                          </a:rPr>
                          <m:t>cosθ</m:t>
                        </m:r>
                      </m:e>
                    </m:d>
                    <m:r>
                      <a:rPr lang="en-US" altLang="zh-CN" sz="1800">
                        <a:latin typeface="Cambria Math" panose="02040503050406030204" pitchFamily="18" charset="0"/>
                      </a:rPr>
                      <m:t>&lt;0.9</m:t>
                    </m:r>
                    <m:r>
                      <a:rPr lang="en-US" altLang="zh-CN" sz="1800" b="0" i="0" smtClean="0">
                        <a:latin typeface="Cambria Math" panose="02040503050406030204" pitchFamily="18" charset="0"/>
                      </a:rPr>
                      <m:t>2</m:t>
                    </m:r>
                  </m:oMath>
                </a14:m>
                <a:r>
                  <a:rPr lang="en-US" altLang="zh-CN" sz="1800" b="0" dirty="0">
                    <a:latin typeface="Cambria Math" panose="02040503050406030204" pitchFamily="18" charset="0"/>
                  </a:rPr>
                  <a:t>&amp;&amp;E&gt;25MeV, </a:t>
                </a:r>
                <a14:m>
                  <m:oMath xmlns:m="http://schemas.openxmlformats.org/officeDocument/2006/math">
                    <m:d>
                      <m:dPr>
                        <m:begChr m:val="|"/>
                        <m:endChr m:val="|"/>
                        <m:ctrlPr>
                          <a:rPr lang="en-US" altLang="zh-CN" sz="1800" i="1">
                            <a:latin typeface="Cambria Math" panose="02040503050406030204" pitchFamily="18" charset="0"/>
                          </a:rPr>
                        </m:ctrlPr>
                      </m:dPr>
                      <m:e>
                        <m:r>
                          <m:rPr>
                            <m:sty m:val="p"/>
                          </m:rPr>
                          <a:rPr lang="en-US" altLang="zh-CN" sz="1800">
                            <a:latin typeface="Cambria Math" panose="02040503050406030204" pitchFamily="18" charset="0"/>
                          </a:rPr>
                          <m:t>cosθ</m:t>
                        </m:r>
                      </m:e>
                    </m:d>
                    <m:r>
                      <a:rPr lang="en-US" altLang="zh-CN" sz="1800">
                        <a:latin typeface="Cambria Math" panose="02040503050406030204" pitchFamily="18" charset="0"/>
                      </a:rPr>
                      <m:t>&lt;0.</m:t>
                    </m:r>
                    <m:r>
                      <a:rPr lang="en-US" altLang="zh-CN" sz="1800" b="0" i="0" smtClean="0">
                        <a:latin typeface="Cambria Math" panose="02040503050406030204" pitchFamily="18" charset="0"/>
                      </a:rPr>
                      <m:t>8</m:t>
                    </m:r>
                  </m:oMath>
                </a14:m>
                <a:endParaRPr lang="en-US" altLang="zh-CN" dirty="0">
                  <a:solidFill>
                    <a:srgbClr val="000000"/>
                  </a:solidFill>
                  <a:latin typeface="Times New Roman" panose="02020603050405020304" pitchFamily="18" charset="0"/>
                  <a:ea typeface="宋体"/>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Minimum angle between the shower and charged tracks should be at least </a:t>
                </a:r>
                <a14:m>
                  <m:oMath xmlns:m="http://schemas.openxmlformats.org/officeDocument/2006/math">
                    <m:sSup>
                      <m:sSup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pPr>
                      <m:e>
                        <m:r>
                          <a:rPr lang="en-US" altLang="zh-CN" b="0" i="1" smtClean="0">
                            <a:solidFill>
                              <a:srgbClr val="000000"/>
                            </a:solidFill>
                            <a:latin typeface="Cambria Math" panose="02040503050406030204" pitchFamily="18" charset="0"/>
                            <a:ea typeface="宋体"/>
                            <a:cs typeface="Times New Roman" panose="02020603050405020304" pitchFamily="18" charset="0"/>
                          </a:rPr>
                          <m:t>10</m:t>
                        </m:r>
                      </m:e>
                      <m:sup>
                        <m:r>
                          <a:rPr lang="en-US"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a:t>
                </a:r>
                <a14:m>
                  <m:oMath xmlns:m="http://schemas.openxmlformats.org/officeDocument/2006/math">
                    <m:sSup>
                      <m:sSup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pPr>
                      <m:e>
                        <m:r>
                          <a:rPr lang="en-US" altLang="zh-CN" b="0" i="1" smtClean="0">
                            <a:solidFill>
                              <a:srgbClr val="000000"/>
                            </a:solidFill>
                            <a:latin typeface="Cambria Math" panose="02040503050406030204" pitchFamily="18" charset="0"/>
                            <a:ea typeface="宋体"/>
                            <a:cs typeface="Times New Roman" panose="02020603050405020304" pitchFamily="18" charset="0"/>
                          </a:rPr>
                          <m:t>20</m:t>
                        </m:r>
                      </m:e>
                      <m:sup>
                        <m:r>
                          <a:rPr lang="en-US"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for </a:t>
                </a:r>
                <a14:m>
                  <m:oMath xmlns:m="http://schemas.openxmlformats.org/officeDocument/2006/math">
                    <m:acc>
                      <m:accPr>
                        <m:chr m:val="̅"/>
                        <m:ctrlPr>
                          <a:rPr lang="en-US" altLang="zh-CN" i="1" smtClean="0">
                            <a:solidFill>
                              <a:srgbClr val="000000"/>
                            </a:solidFill>
                            <a:latin typeface="Cambria Math" panose="02040503050406030204" pitchFamily="18" charset="0"/>
                            <a:ea typeface="宋体"/>
                            <a:cs typeface="Times New Roman" panose="02020603050405020304" pitchFamily="18" charset="0"/>
                          </a:rPr>
                        </m:ctrlPr>
                      </m:accPr>
                      <m:e>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e>
                    </m:acc>
                  </m:oMath>
                </a14:m>
                <a:r>
                  <a:rPr lang="en-US" altLang="zh-CN" dirty="0">
                    <a:solidFill>
                      <a:srgbClr val="000000"/>
                    </a:solidFill>
                    <a:latin typeface="Times New Roman" panose="02020603050405020304" pitchFamily="18" charset="0"/>
                    <a:ea typeface="宋体"/>
                    <a:cs typeface="Times New Roman" panose="02020603050405020304" pitchFamily="18" charset="0"/>
                  </a:rPr>
                  <a:t>)</a:t>
                </a:r>
              </a:p>
              <a:p>
                <a:pPr marR="0" lvl="0" algn="l" defTabSz="914400" rtl="0" eaLnBrk="1" fontAlgn="auto" latinLnBrk="0" hangingPunct="1">
                  <a:lnSpc>
                    <a:spcPct val="150000"/>
                  </a:lnSpc>
                  <a:spcBef>
                    <a:spcPts val="0"/>
                  </a:spcBef>
                  <a:spcAft>
                    <a:spcPts val="0"/>
                  </a:spcAft>
                  <a:buClrTx/>
                  <a:buSzTx/>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298E19B1-1423-91B9-7CA5-7F99CCEAF708}"/>
                  </a:ext>
                </a:extLst>
              </p:cNvPr>
              <p:cNvSpPr>
                <a:spLocks noRot="1" noChangeAspect="1" noMove="1" noResize="1" noEditPoints="1" noAdjustHandles="1" noChangeArrowheads="1" noChangeShapeType="1" noTextEdit="1"/>
              </p:cNvSpPr>
              <p:nvPr/>
            </p:nvSpPr>
            <p:spPr>
              <a:xfrm>
                <a:off x="3205978" y="1709617"/>
                <a:ext cx="8716734" cy="1741246"/>
              </a:xfrm>
              <a:prstGeom prst="rect">
                <a:avLst/>
              </a:prstGeom>
              <a:blipFill>
                <a:blip r:embed="rId3"/>
                <a:stretch>
                  <a:fillRect l="-629" r="-7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956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6596110"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Single Tag Analysis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3" name="文本框 2">
            <a:extLst>
              <a:ext uri="{FF2B5EF4-FFF2-40B4-BE49-F238E27FC236}">
                <a16:creationId xmlns:a16="http://schemas.microsoft.com/office/drawing/2014/main" id="{3AAF0E98-C3D7-CB6B-A5F3-73F4927AE21D}"/>
              </a:ext>
            </a:extLst>
          </p:cNvPr>
          <p:cNvSpPr txBox="1"/>
          <p:nvPr/>
        </p:nvSpPr>
        <p:spPr>
          <a:xfrm>
            <a:off x="399154" y="1244767"/>
            <a:ext cx="38262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7030A0"/>
                </a:solidFill>
                <a:latin typeface="等线" panose="020F0502020204030204"/>
                <a:ea typeface="等线" panose="02010600030101010101" pitchFamily="2" charset="-122"/>
              </a:rPr>
              <a:t>ST Candidate</a:t>
            </a:r>
            <a:endParaRPr kumimoji="0" lang="zh-CN" altLang="en-US"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51809829-E0B6-6E25-D18A-5C6608E28B25}"/>
                  </a:ext>
                </a:extLst>
              </p:cNvPr>
              <p:cNvSpPr/>
              <p:nvPr/>
            </p:nvSpPr>
            <p:spPr>
              <a:xfrm>
                <a:off x="403592" y="1506377"/>
                <a:ext cx="10591401" cy="267836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The recoiling mass </a:t>
                </a:r>
                <a14:m>
                  <m:oMath xmlns:m="http://schemas.openxmlformats.org/officeDocument/2006/math">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𝑀</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𝑟𝑒𝑐</m:t>
                        </m:r>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ad>
                      <m:radPr>
                        <m:degHide m:val="on"/>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radPr>
                      <m:deg/>
                      <m:e>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d>
                              <m:d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dPr>
                              <m:e>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𝐸</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𝑐𝑚𝑠</m:t>
                                    </m:r>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𝐸</m:t>
                                    </m:r>
                                  </m:e>
                                  <m:sub>
                                    <m:acc>
                                      <m:accPr>
                                        <m:chr m:val="̅"/>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acc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𝑝</m:t>
                                        </m:r>
                                      </m:e>
                                    </m:acc>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𝐸</m:t>
                                    </m:r>
                                  </m:e>
                                  <m:sub>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sub>
                                </m:sSub>
                              </m:e>
                            </m:d>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2</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𝑐</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4</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d>
                              <m:d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dPr>
                              <m:e>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𝑷</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𝑝</m:t>
                                    </m:r>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𝑷</m:t>
                                    </m:r>
                                  </m:e>
                                  <m:sub>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sub>
                                </m:sSub>
                              </m:e>
                            </m:d>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2</m:t>
                            </m:r>
                          </m:sup>
                        </m:s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𝑐</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2</m:t>
                            </m:r>
                          </m:sup>
                        </m:sSup>
                      </m:e>
                    </m:rad>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used to extract signal events. The ST candidate with the minimum </a:t>
                </a:r>
                <a14:m>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𝑀</m:t>
                        </m:r>
                      </m:e>
                      <m:sub>
                        <m:acc>
                          <m:accPr>
                            <m:chr m:val="̅"/>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acc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𝑝</m:t>
                            </m:r>
                          </m:e>
                        </m:acc>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𝜋</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0</m:t>
                            </m:r>
                          </m:sup>
                        </m:sSup>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𝑀</m:t>
                        </m:r>
                      </m:e>
                      <m:sub>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acc>
                              <m:accPr>
                                <m:chr m:val="̅"/>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accPr>
                              <m:e>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acc>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selected.</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A </a:t>
                </a:r>
                <a:r>
                  <a:rPr lang="en-US" altLang="zh-CN" dirty="0">
                    <a:solidFill>
                      <a:srgbClr val="000000"/>
                    </a:solidFill>
                    <a:latin typeface="Times New Roman" panose="02020603050405020304" pitchFamily="18" charset="0"/>
                    <a:ea typeface="宋体"/>
                    <a:cs typeface="Times New Roman" panose="02020603050405020304" pitchFamily="18" charset="0"/>
                  </a:rPr>
                  <a:t>maximum</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likelihood fit is performed to extract ST yields, in which the signal and background </a:t>
                </a:r>
                <a14:m>
                  <m:oMath xmlns:m="http://schemas.openxmlformats.org/officeDocument/2006/math">
                    <m:f>
                      <m:fPr>
                        <m:type m:val="lin"/>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fPr>
                      <m:num>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𝐽</m:t>
                        </m:r>
                      </m:num>
                      <m:den>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𝜓</m:t>
                        </m:r>
                      </m:den>
                    </m:f>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Δ</m:t>
                    </m:r>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(1232)</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acc>
                      <m:accPr>
                        <m:chr m:val="̅"/>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accPr>
                      <m:e>
                        <m:r>
                          <m:rPr>
                            <m:sty m:val="p"/>
                          </m:r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Δ</m:t>
                        </m:r>
                      </m:e>
                    </m:acc>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(1232)</m:t>
                        </m:r>
                      </m:e>
                      <m:sup>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宋体"/>
                            <a:cs typeface="Times New Roman" panose="02020603050405020304" pitchFamily="18" charset="0"/>
                          </a:rPr>
                          <m:t>−</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described with MC simulated shape convoluted with a Gaussian function, and the other background</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is described with a third order polynomial function.</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p:sp>
            <p:nvSpPr>
              <p:cNvPr id="6" name="矩形 5">
                <a:extLst>
                  <a:ext uri="{FF2B5EF4-FFF2-40B4-BE49-F238E27FC236}">
                    <a16:creationId xmlns:a16="http://schemas.microsoft.com/office/drawing/2014/main" id="{51809829-E0B6-6E25-D18A-5C6608E28B25}"/>
                  </a:ext>
                </a:extLst>
              </p:cNvPr>
              <p:cNvSpPr>
                <a:spLocks noRot="1" noChangeAspect="1" noMove="1" noResize="1" noEditPoints="1" noAdjustHandles="1" noChangeArrowheads="1" noChangeShapeType="1" noTextEdit="1"/>
              </p:cNvSpPr>
              <p:nvPr/>
            </p:nvSpPr>
            <p:spPr>
              <a:xfrm>
                <a:off x="403592" y="1506377"/>
                <a:ext cx="10591401" cy="2678362"/>
              </a:xfrm>
              <a:prstGeom prst="rect">
                <a:avLst/>
              </a:prstGeom>
              <a:blipFill>
                <a:blip r:embed="rId2"/>
                <a:stretch>
                  <a:fillRect l="-345"/>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48B6EE9-1B8B-C441-A9C2-C94B24E79493}"/>
              </a:ext>
            </a:extLst>
          </p:cNvPr>
          <p:cNvPicPr>
            <a:picLocks noChangeAspect="1"/>
          </p:cNvPicPr>
          <p:nvPr/>
        </p:nvPicPr>
        <p:blipFill rotWithShape="1">
          <a:blip r:embed="rId3"/>
          <a:srcRect l="25121" t="24595" r="29005" b="46896"/>
          <a:stretch/>
        </p:blipFill>
        <p:spPr>
          <a:xfrm>
            <a:off x="922936" y="4283041"/>
            <a:ext cx="5592932" cy="1955142"/>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CBBAB64-490C-403D-19F6-AD4201F49402}"/>
                  </a:ext>
                </a:extLst>
              </p:cNvPr>
              <p:cNvSpPr txBox="1"/>
              <p:nvPr/>
            </p:nvSpPr>
            <p:spPr>
              <a:xfrm>
                <a:off x="1554731" y="6238183"/>
                <a:ext cx="5341398" cy="416332"/>
              </a:xfrm>
              <a:prstGeom prst="rect">
                <a:avLst/>
              </a:prstGeom>
              <a:noFill/>
            </p:spPr>
            <p:txBody>
              <a:bodyPr wrap="square" rtlCol="0">
                <a:spAutoFit/>
              </a:bodyPr>
              <a:lstStyle/>
              <a:p>
                <a:r>
                  <a:rPr lang="en-US" altLang="zh-CN" dirty="0"/>
                  <a:t>(a)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M</m:t>
                        </m:r>
                      </m:e>
                      <m:sub>
                        <m:r>
                          <m:rPr>
                            <m:sty m:val="p"/>
                          </m:rPr>
                          <a:rPr lang="en-US" altLang="zh-CN" b="0" i="0" smtClean="0">
                            <a:latin typeface="Cambria Math" panose="02040503050406030204" pitchFamily="18" charset="0"/>
                          </a:rPr>
                          <m:t>p</m:t>
                        </m:r>
                        <m:sSup>
                          <m:sSupPr>
                            <m:ctrlPr>
                              <a:rPr lang="en-US" altLang="zh-CN" i="1" smtClean="0">
                                <a:latin typeface="Cambria Math" panose="02040503050406030204" pitchFamily="18" charset="0"/>
                              </a:rPr>
                            </m:ctrlPr>
                          </m:sSupPr>
                          <m:e>
                            <m:r>
                              <m:rPr>
                                <m:sty m:val="p"/>
                              </m:rPr>
                              <a:rPr lang="zh-CN" altLang="en-US" b="0" i="0" smtClean="0">
                                <a:latin typeface="Cambria Math" panose="02040503050406030204" pitchFamily="18" charset="0"/>
                              </a:rPr>
                              <m:t>π</m:t>
                            </m:r>
                          </m:e>
                          <m:sup>
                            <m:r>
                              <a:rPr lang="en-US" altLang="zh-CN" b="0" i="0" smtClean="0">
                                <a:latin typeface="Cambria Math" panose="02040503050406030204" pitchFamily="18" charset="0"/>
                              </a:rPr>
                              <m:t>0</m:t>
                            </m:r>
                          </m:sup>
                        </m:sSup>
                      </m:sub>
                    </m:sSub>
                  </m:oMath>
                </a14:m>
                <a:r>
                  <a:rPr lang="zh-CN" altLang="en-US" dirty="0"/>
                  <a:t> </a:t>
                </a:r>
                <a:r>
                  <a:rPr lang="en-US" altLang="zh-CN" dirty="0"/>
                  <a:t>and (b)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M</m:t>
                        </m:r>
                      </m:e>
                      <m:sub>
                        <m:acc>
                          <m:accPr>
                            <m:chr m:val="̅"/>
                            <m:ctrlPr>
                              <a:rPr lang="en-US" altLang="zh-CN" i="1" smtClean="0">
                                <a:latin typeface="Cambria Math" panose="02040503050406030204" pitchFamily="18" charset="0"/>
                              </a:rPr>
                            </m:ctrlPr>
                          </m:accPr>
                          <m:e>
                            <m:r>
                              <m:rPr>
                                <m:sty m:val="p"/>
                              </m:rPr>
                              <a:rPr lang="en-US" altLang="zh-CN" b="0" i="0" smtClean="0">
                                <a:latin typeface="Cambria Math" panose="02040503050406030204" pitchFamily="18" charset="0"/>
                              </a:rPr>
                              <m:t>p</m:t>
                            </m:r>
                          </m:e>
                        </m:acc>
                        <m:sSup>
                          <m:sSupPr>
                            <m:ctrlPr>
                              <a:rPr lang="en-US" altLang="zh-CN" i="1" smtClean="0">
                                <a:latin typeface="Cambria Math" panose="02040503050406030204" pitchFamily="18" charset="0"/>
                              </a:rPr>
                            </m:ctrlPr>
                          </m:sSupPr>
                          <m:e>
                            <m:r>
                              <m:rPr>
                                <m:sty m:val="p"/>
                              </m:rPr>
                              <a:rPr lang="zh-CN" altLang="en-US" b="0" i="0" smtClean="0">
                                <a:latin typeface="Cambria Math" panose="02040503050406030204" pitchFamily="18" charset="0"/>
                              </a:rPr>
                              <m:t>π</m:t>
                            </m:r>
                          </m:e>
                          <m:sup>
                            <m:r>
                              <a:rPr lang="en-US" altLang="zh-CN" b="0" i="0" smtClean="0">
                                <a:latin typeface="Cambria Math" panose="02040503050406030204" pitchFamily="18" charset="0"/>
                              </a:rPr>
                              <m:t>0</m:t>
                            </m:r>
                          </m:sup>
                        </m:sSup>
                      </m:sub>
                    </m:sSub>
                  </m:oMath>
                </a14:m>
                <a:r>
                  <a:rPr lang="zh-CN" altLang="en-US" dirty="0"/>
                  <a:t> </a:t>
                </a:r>
                <a:r>
                  <a:rPr lang="en-US" altLang="zh-CN" dirty="0"/>
                  <a:t>within </a:t>
                </a:r>
                <a14:m>
                  <m:oMath xmlns:m="http://schemas.openxmlformats.org/officeDocument/2006/math">
                    <m:sSup>
                      <m:sSupPr>
                        <m:ctrlPr>
                          <a:rPr lang="en-US" altLang="zh-CN" i="1">
                            <a:solidFill>
                              <a:srgbClr val="000000"/>
                            </a:solidFill>
                            <a:latin typeface="Cambria Math" panose="02040503050406030204" pitchFamily="18" charset="0"/>
                          </a:rPr>
                        </m:ctrlPr>
                      </m:sSupPr>
                      <m:e>
                        <m:r>
                          <m:rPr>
                            <m:sty m:val="p"/>
                          </m:rPr>
                          <a:rPr lang="el-GR" altLang="zh-CN" b="0" i="0">
                            <a:solidFill>
                              <a:srgbClr val="000000"/>
                            </a:solidFill>
                            <a:latin typeface="Cambria Math" panose="02040503050406030204" pitchFamily="18" charset="0"/>
                            <a:ea typeface="Cambria Math" panose="02040503050406030204" pitchFamily="18" charset="0"/>
                          </a:rPr>
                          <m:t>Σ</m:t>
                        </m:r>
                      </m:e>
                      <m:sup>
                        <m:r>
                          <a:rPr lang="en-US" altLang="zh-CN" b="0" i="0">
                            <a:solidFill>
                              <a:srgbClr val="000000"/>
                            </a:solidFill>
                            <a:latin typeface="Cambria Math" panose="02040503050406030204" pitchFamily="18" charset="0"/>
                          </a:rPr>
                          <m:t>+</m:t>
                        </m:r>
                      </m:sup>
                    </m:sSup>
                    <m:sSup>
                      <m:sSupPr>
                        <m:ctrlPr>
                          <a:rPr lang="en-US" altLang="zh-CN" i="1">
                            <a:solidFill>
                              <a:srgbClr val="000000"/>
                            </a:solidFill>
                            <a:latin typeface="Cambria Math" panose="02040503050406030204" pitchFamily="18" charset="0"/>
                          </a:rPr>
                        </m:ctrlPr>
                      </m:sSupPr>
                      <m:e>
                        <m:r>
                          <a:rPr lang="en-US" altLang="zh-CN" b="0" i="0" smtClean="0">
                            <a:solidFill>
                              <a:srgbClr val="000000"/>
                            </a:solidFill>
                            <a:latin typeface="Cambria Math" panose="02040503050406030204" pitchFamily="18" charset="0"/>
                          </a:rPr>
                          <m:t>/</m:t>
                        </m:r>
                        <m:acc>
                          <m:accPr>
                            <m:chr m:val="̅"/>
                            <m:ctrlPr>
                              <a:rPr lang="en-US" altLang="zh-CN" i="1">
                                <a:solidFill>
                                  <a:srgbClr val="000000"/>
                                </a:solidFill>
                                <a:latin typeface="Cambria Math" panose="02040503050406030204" pitchFamily="18" charset="0"/>
                              </a:rPr>
                            </m:ctrlPr>
                          </m:accPr>
                          <m:e>
                            <m:r>
                              <m:rPr>
                                <m:sty m:val="p"/>
                              </m:rPr>
                              <a:rPr lang="el-GR" altLang="zh-CN" b="0" i="0">
                                <a:solidFill>
                                  <a:srgbClr val="000000"/>
                                </a:solidFill>
                                <a:latin typeface="Cambria Math" panose="02040503050406030204" pitchFamily="18" charset="0"/>
                                <a:ea typeface="Cambria Math" panose="02040503050406030204" pitchFamily="18" charset="0"/>
                              </a:rPr>
                              <m:t>Σ</m:t>
                            </m:r>
                          </m:e>
                        </m:acc>
                      </m:e>
                      <m:sup>
                        <m:r>
                          <a:rPr lang="en-US" altLang="zh-CN" b="0" i="0">
                            <a:solidFill>
                              <a:srgbClr val="000000"/>
                            </a:solidFill>
                            <a:latin typeface="Cambria Math" panose="02040503050406030204" pitchFamily="18" charset="0"/>
                          </a:rPr>
                          <m:t>−</m:t>
                        </m:r>
                      </m:sup>
                    </m:sSup>
                  </m:oMath>
                </a14:m>
                <a:r>
                  <a:rPr lang="en-US" altLang="zh-CN" dirty="0">
                    <a:solidFill>
                      <a:srgbClr val="000000"/>
                    </a:solidFill>
                    <a:latin typeface="Times New Roman" panose="02020603050405020304" pitchFamily="18" charset="0"/>
                    <a:cs typeface="Times New Roman" panose="02020603050405020304" pitchFamily="18" charset="0"/>
                  </a:rPr>
                  <a:t> signal region </a:t>
                </a:r>
                <a:endParaRPr lang="zh-CN" altLang="en-US" dirty="0"/>
              </a:p>
            </p:txBody>
          </p:sp>
        </mc:Choice>
        <mc:Fallback xmlns="">
          <p:sp>
            <p:nvSpPr>
              <p:cNvPr id="9" name="文本框 8">
                <a:extLst>
                  <a:ext uri="{FF2B5EF4-FFF2-40B4-BE49-F238E27FC236}">
                    <a16:creationId xmlns:a16="http://schemas.microsoft.com/office/drawing/2014/main" id="{ACBBAB64-490C-403D-19F6-AD4201F49402}"/>
                  </a:ext>
                </a:extLst>
              </p:cNvPr>
              <p:cNvSpPr txBox="1">
                <a:spLocks noRot="1" noChangeAspect="1" noMove="1" noResize="1" noEditPoints="1" noAdjustHandles="1" noChangeArrowheads="1" noChangeShapeType="1" noTextEdit="1"/>
              </p:cNvSpPr>
              <p:nvPr/>
            </p:nvSpPr>
            <p:spPr>
              <a:xfrm>
                <a:off x="1554731" y="6238183"/>
                <a:ext cx="5341398" cy="416332"/>
              </a:xfrm>
              <a:prstGeom prst="rect">
                <a:avLst/>
              </a:prstGeom>
              <a:blipFill>
                <a:blip r:embed="rId4"/>
                <a:stretch>
                  <a:fillRect l="-913" t="-7246" b="-10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D6C2B42-7519-2FC5-2DBB-FD00485B8062}"/>
                  </a:ext>
                </a:extLst>
              </p:cNvPr>
              <p:cNvSpPr/>
              <p:nvPr/>
            </p:nvSpPr>
            <p:spPr>
              <a:xfrm>
                <a:off x="6990718" y="4223176"/>
                <a:ext cx="4377033" cy="458074"/>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BF(</a:t>
                </a:r>
                <a14:m>
                  <m:oMath xmlns:m="http://schemas.openxmlformats.org/officeDocument/2006/math">
                    <m:f>
                      <m:fPr>
                        <m:type m:val="lin"/>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𝐽</m:t>
                        </m:r>
                      </m:num>
                      <m:den>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𝜓</m:t>
                        </m:r>
                      </m:den>
                    </m:f>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l-GR" altLang="zh-CN"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𝛴</m:t>
                        </m:r>
                      </m:e>
                      <m: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sSup>
                      <m:sSupPr>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acc>
                          <m:accPr>
                            <m:chr m:val="̅"/>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accPr>
                          <m:e>
                            <m:r>
                              <a:rPr kumimoji="0" lang="el-GR" altLang="zh-CN"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𝛴</m:t>
                            </m:r>
                          </m:e>
                        </m:acc>
                      </m:e>
                      <m: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is also calculated by:  </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2D6C2B42-7519-2FC5-2DBB-FD00485B8062}"/>
                  </a:ext>
                </a:extLst>
              </p:cNvPr>
              <p:cNvSpPr>
                <a:spLocks noRot="1" noChangeAspect="1" noMove="1" noResize="1" noEditPoints="1" noAdjustHandles="1" noChangeArrowheads="1" noChangeShapeType="1" noTextEdit="1"/>
              </p:cNvSpPr>
              <p:nvPr/>
            </p:nvSpPr>
            <p:spPr>
              <a:xfrm>
                <a:off x="6990718" y="4223176"/>
                <a:ext cx="4377033" cy="458074"/>
              </a:xfrm>
              <a:prstGeom prst="rect">
                <a:avLst/>
              </a:prstGeom>
              <a:blipFill>
                <a:blip r:embed="rId5"/>
                <a:stretch>
                  <a:fillRect l="-975" t="-73333" b="-145333"/>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8ADBE597-5F3E-B299-9ED6-C417A9AF6070}"/>
              </a:ext>
            </a:extLst>
          </p:cNvPr>
          <p:cNvPicPr>
            <a:picLocks noChangeAspect="1"/>
          </p:cNvPicPr>
          <p:nvPr/>
        </p:nvPicPr>
        <p:blipFill rotWithShape="1">
          <a:blip r:embed="rId6"/>
          <a:srcRect l="35940" t="47788" r="39175" b="46141"/>
          <a:stretch/>
        </p:blipFill>
        <p:spPr>
          <a:xfrm>
            <a:off x="7119343" y="4798786"/>
            <a:ext cx="4463057" cy="612443"/>
          </a:xfrm>
          <a:prstGeom prst="rect">
            <a:avLst/>
          </a:prstGeom>
        </p:spPr>
      </p:pic>
      <p:sp>
        <p:nvSpPr>
          <p:cNvPr id="13" name="矩形 12">
            <a:extLst>
              <a:ext uri="{FF2B5EF4-FFF2-40B4-BE49-F238E27FC236}">
                <a16:creationId xmlns:a16="http://schemas.microsoft.com/office/drawing/2014/main" id="{8027DEDD-162E-C906-9F68-EA6E278186DE}"/>
              </a:ext>
            </a:extLst>
          </p:cNvPr>
          <p:cNvSpPr/>
          <p:nvPr/>
        </p:nvSpPr>
        <p:spPr>
          <a:xfrm>
            <a:off x="6990717" y="5411229"/>
            <a:ext cx="4377033" cy="458074"/>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altLang="zh-CN" dirty="0">
                <a:solidFill>
                  <a:srgbClr val="000000"/>
                </a:solidFill>
                <a:latin typeface="Times New Roman" panose="02020603050405020304" pitchFamily="18" charset="0"/>
                <a:ea typeface="宋体"/>
                <a:cs typeface="Times New Roman" panose="02020603050405020304" pitchFamily="18" charset="0"/>
              </a:rPr>
              <a:t>     which is consistent very well with PDG.</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p:spTree>
    <p:extLst>
      <p:ext uri="{BB962C8B-B14F-4D97-AF65-F5344CB8AC3E}">
        <p14:creationId xmlns:p14="http://schemas.microsoft.com/office/powerpoint/2010/main" val="101957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6596110"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4000" dirty="0">
                <a:solidFill>
                  <a:srgbClr val="FFFFFF"/>
                </a:solidFill>
                <a:latin typeface="Arial"/>
                <a:ea typeface="宋体"/>
              </a:rPr>
              <a:t>Double</a:t>
            </a: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 Tag Analysis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3" name="文本框 2">
            <a:extLst>
              <a:ext uri="{FF2B5EF4-FFF2-40B4-BE49-F238E27FC236}">
                <a16:creationId xmlns:a16="http://schemas.microsoft.com/office/drawing/2014/main" id="{3AAF0E98-C3D7-CB6B-A5F3-73F4927AE21D}"/>
              </a:ext>
            </a:extLst>
          </p:cNvPr>
          <p:cNvSpPr txBox="1"/>
          <p:nvPr/>
        </p:nvSpPr>
        <p:spPr>
          <a:xfrm>
            <a:off x="399154" y="1186397"/>
            <a:ext cx="38262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rPr>
              <a:t>Event selection</a:t>
            </a:r>
            <a:endParaRPr kumimoji="0" lang="zh-CN" altLang="en-US" sz="2800" b="1" i="0" u="none" strike="noStrike" kern="1200" cap="none" spc="0" normalizeH="0" baseline="0" noProof="0" dirty="0">
              <a:ln>
                <a:noFill/>
              </a:ln>
              <a:solidFill>
                <a:srgbClr val="7030A0"/>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8D70EF0-3098-59EB-F596-F3A52323C7BF}"/>
                  </a:ext>
                </a:extLst>
              </p:cNvPr>
              <p:cNvSpPr/>
              <p:nvPr/>
            </p:nvSpPr>
            <p:spPr>
              <a:xfrm>
                <a:off x="399154" y="1775083"/>
                <a:ext cx="11408148" cy="4076629"/>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Further selections in DT analysis are based on that in ST analysis. There should be at least one proton and anti-proton, and the good photon should be al least 3.</a:t>
                </a: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ea typeface="宋体"/>
                    <a:cs typeface="Times New Roman" panose="02020603050405020304" pitchFamily="18" charset="0"/>
                  </a:rPr>
                  <a:t>A five-constraint fit(5C fit) is performed including the total four-momentum constraint of final state(4C) and a mass constraint of </a:t>
                </a:r>
                <a14:m>
                  <m:oMath xmlns:m="http://schemas.openxmlformats.org/officeDocument/2006/math">
                    <m:sSup>
                      <m:sSup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pPr>
                      <m:e>
                        <m:r>
                          <a:rPr lang="zh-CN" altLang="en-US" i="1" smtClean="0">
                            <a:solidFill>
                              <a:srgbClr val="000000"/>
                            </a:solidFill>
                            <a:latin typeface="Cambria Math" panose="02040503050406030204" pitchFamily="18" charset="0"/>
                            <a:ea typeface="宋体"/>
                            <a:cs typeface="Times New Roman" panose="02020603050405020304" pitchFamily="18" charset="0"/>
                          </a:rPr>
                          <m:t>𝜋</m:t>
                        </m:r>
                      </m:e>
                      <m:sup>
                        <m:r>
                          <a:rPr lang="en-US" altLang="zh-CN" b="0" i="1" smtClean="0">
                            <a:solidFill>
                              <a:srgbClr val="000000"/>
                            </a:solidFill>
                            <a:latin typeface="Cambria Math" panose="02040503050406030204" pitchFamily="18" charset="0"/>
                            <a:ea typeface="宋体"/>
                            <a:cs typeface="Times New Roman" panose="02020603050405020304" pitchFamily="18" charset="0"/>
                          </a:rPr>
                          <m:t>0</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(1C). Finally the combination </a:t>
                </a:r>
                <a14:m>
                  <m:oMath xmlns:m="http://schemas.openxmlformats.org/officeDocument/2006/math">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acc>
                      <m:accPr>
                        <m:chr m:val="̅"/>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accPr>
                      <m:e>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e>
                    </m:acc>
                    <m:sSup>
                      <m:sSup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pPr>
                      <m:e>
                        <m:r>
                          <a:rPr lang="zh-CN" altLang="en-US" b="0" i="1" smtClean="0">
                            <a:solidFill>
                              <a:srgbClr val="000000"/>
                            </a:solidFill>
                            <a:latin typeface="Cambria Math" panose="02040503050406030204" pitchFamily="18" charset="0"/>
                            <a:ea typeface="宋体"/>
                            <a:cs typeface="Times New Roman" panose="02020603050405020304" pitchFamily="18" charset="0"/>
                          </a:rPr>
                          <m:t>𝜋</m:t>
                        </m:r>
                      </m:e>
                      <m:sup>
                        <m:r>
                          <a:rPr lang="en-US" altLang="zh-CN" b="0" i="1" smtClean="0">
                            <a:solidFill>
                              <a:srgbClr val="000000"/>
                            </a:solidFill>
                            <a:latin typeface="Cambria Math" panose="02040503050406030204" pitchFamily="18" charset="0"/>
                            <a:ea typeface="宋体"/>
                            <a:cs typeface="Times New Roman" panose="02020603050405020304" pitchFamily="18" charset="0"/>
                          </a:rPr>
                          <m:t>0</m:t>
                        </m:r>
                      </m:sup>
                    </m:sSup>
                    <m:r>
                      <a:rPr lang="zh-CN" altLang="en-US" b="0" i="1" smtClean="0">
                        <a:solidFill>
                          <a:srgbClr val="000000"/>
                        </a:solidFill>
                        <a:latin typeface="Cambria Math" panose="02040503050406030204" pitchFamily="18" charset="0"/>
                        <a:ea typeface="宋体"/>
                        <a:cs typeface="Times New Roman" panose="02020603050405020304" pitchFamily="18" charset="0"/>
                      </a:rPr>
                      <m:t>𝛾</m:t>
                    </m:r>
                  </m:oMath>
                </a14:m>
                <a:r>
                  <a:rPr lang="en-US" altLang="zh-CN" dirty="0">
                    <a:solidFill>
                      <a:srgbClr val="000000"/>
                    </a:solidFill>
                    <a:latin typeface="Times New Roman" panose="02020603050405020304" pitchFamily="18" charset="0"/>
                    <a:ea typeface="宋体"/>
                    <a:cs typeface="Times New Roman" panose="02020603050405020304" pitchFamily="18" charset="0"/>
                  </a:rPr>
                  <a:t> with the minimum </a:t>
                </a:r>
                <a14:m>
                  <m:oMath xmlns:m="http://schemas.openxmlformats.org/officeDocument/2006/math">
                    <m:sSubSup>
                      <m:sSubSup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SupPr>
                      <m:e>
                        <m:r>
                          <a:rPr lang="zh-CN" altLang="en-US" i="1" smtClean="0">
                            <a:solidFill>
                              <a:srgbClr val="000000"/>
                            </a:solidFill>
                            <a:latin typeface="Cambria Math" panose="02040503050406030204" pitchFamily="18" charset="0"/>
                            <a:ea typeface="宋体"/>
                            <a:cs typeface="Times New Roman" panose="02020603050405020304" pitchFamily="18" charset="0"/>
                          </a:rPr>
                          <m:t>𝜒</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5</m:t>
                        </m:r>
                        <m:r>
                          <a:rPr lang="en-US" altLang="zh-CN" b="0" i="1" smtClean="0">
                            <a:solidFill>
                              <a:srgbClr val="000000"/>
                            </a:solidFill>
                            <a:latin typeface="Cambria Math" panose="02040503050406030204" pitchFamily="18" charset="0"/>
                            <a:ea typeface="宋体"/>
                            <a:cs typeface="Times New Roman" panose="02020603050405020304" pitchFamily="18" charset="0"/>
                          </a:rPr>
                          <m:t>𝐶</m:t>
                        </m:r>
                      </m:sub>
                      <m:sup>
                        <m:r>
                          <a:rPr lang="en-US" altLang="zh-CN" b="0" i="1" smtClean="0">
                            <a:solidFill>
                              <a:srgbClr val="000000"/>
                            </a:solidFill>
                            <a:latin typeface="Cambria Math" panose="02040503050406030204" pitchFamily="18" charset="0"/>
                            <a:ea typeface="宋体"/>
                            <a:cs typeface="Times New Roman" panose="02020603050405020304" pitchFamily="18" charset="0"/>
                          </a:rPr>
                          <m:t>2</m:t>
                        </m:r>
                      </m:sup>
                    </m:sSubSup>
                  </m:oMath>
                </a14:m>
                <a:r>
                  <a:rPr lang="en-US" altLang="zh-CN" dirty="0">
                    <a:solidFill>
                      <a:srgbClr val="000000"/>
                    </a:solidFill>
                    <a:latin typeface="Times New Roman" panose="02020603050405020304" pitchFamily="18" charset="0"/>
                    <a:ea typeface="宋体"/>
                    <a:cs typeface="Times New Roman" panose="02020603050405020304" pitchFamily="18" charset="0"/>
                  </a:rPr>
                  <a:t> is chosen for further analysis. Finally </a:t>
                </a:r>
                <a14:m>
                  <m:oMath xmlns:m="http://schemas.openxmlformats.org/officeDocument/2006/math">
                    <m:sSubSup>
                      <m:sSubSupPr>
                        <m:ctrlPr>
                          <a:rPr lang="en-US" altLang="zh-CN" i="1">
                            <a:solidFill>
                              <a:srgbClr val="000000"/>
                            </a:solidFill>
                            <a:latin typeface="Cambria Math" panose="02040503050406030204" pitchFamily="18" charset="0"/>
                            <a:cs typeface="Times New Roman" panose="02020603050405020304" pitchFamily="18" charset="0"/>
                          </a:rPr>
                        </m:ctrlPr>
                      </m:sSubSupPr>
                      <m:e>
                        <m:r>
                          <a:rPr lang="zh-CN" altLang="en-US" i="1">
                            <a:solidFill>
                              <a:srgbClr val="000000"/>
                            </a:solidFill>
                            <a:latin typeface="Cambria Math" panose="02040503050406030204" pitchFamily="18" charset="0"/>
                            <a:cs typeface="Times New Roman" panose="02020603050405020304" pitchFamily="18" charset="0"/>
                          </a:rPr>
                          <m:t>𝜒</m:t>
                        </m:r>
                      </m:e>
                      <m:sub>
                        <m:r>
                          <a:rPr lang="en-US" altLang="zh-CN" i="1">
                            <a:solidFill>
                              <a:srgbClr val="000000"/>
                            </a:solidFill>
                            <a:latin typeface="Cambria Math" panose="02040503050406030204" pitchFamily="18" charset="0"/>
                            <a:cs typeface="Times New Roman" panose="02020603050405020304" pitchFamily="18" charset="0"/>
                          </a:rPr>
                          <m:t>5</m:t>
                        </m:r>
                        <m:r>
                          <a:rPr lang="en-US" altLang="zh-CN" i="1">
                            <a:solidFill>
                              <a:srgbClr val="000000"/>
                            </a:solidFill>
                            <a:latin typeface="Cambria Math" panose="02040503050406030204" pitchFamily="18" charset="0"/>
                            <a:cs typeface="Times New Roman" panose="02020603050405020304" pitchFamily="18" charset="0"/>
                          </a:rPr>
                          <m:t>𝐶</m:t>
                        </m:r>
                      </m:sub>
                      <m:sup>
                        <m:r>
                          <a:rPr lang="en-US" altLang="zh-CN" i="1">
                            <a:solidFill>
                              <a:srgbClr val="000000"/>
                            </a:solidFill>
                            <a:latin typeface="Cambria Math" panose="02040503050406030204" pitchFamily="18" charset="0"/>
                            <a:cs typeface="Times New Roman" panose="02020603050405020304" pitchFamily="18" charset="0"/>
                          </a:rPr>
                          <m:t>2</m:t>
                        </m:r>
                      </m:sup>
                    </m:sSubSup>
                    <m:r>
                      <a:rPr lang="en-US" altLang="zh-CN" b="0" i="1" smtClean="0">
                        <a:solidFill>
                          <a:srgbClr val="000000"/>
                        </a:solidFill>
                        <a:latin typeface="Cambria Math" panose="02040503050406030204" pitchFamily="18" charset="0"/>
                        <a:cs typeface="Times New Roman" panose="02020603050405020304" pitchFamily="18" charset="0"/>
                      </a:rPr>
                      <m:t>&lt;30</m:t>
                    </m:r>
                  </m:oMath>
                </a14:m>
                <a:r>
                  <a:rPr lang="en-US" altLang="zh-CN" dirty="0">
                    <a:solidFill>
                      <a:srgbClr val="000000"/>
                    </a:solidFill>
                    <a:latin typeface="Times New Roman" panose="02020603050405020304" pitchFamily="18" charset="0"/>
                    <a:cs typeface="Times New Roman" panose="02020603050405020304" pitchFamily="18" charset="0"/>
                  </a:rPr>
                  <a:t> is required. Considering the </a:t>
                </a:r>
                <a14:m>
                  <m:oMath xmlns:m="http://schemas.openxmlformats.org/officeDocument/2006/math">
                    <m:r>
                      <a:rPr lang="en-US" altLang="zh-CN" b="0" i="1" smtClean="0">
                        <a:solidFill>
                          <a:srgbClr val="000000"/>
                        </a:solidFill>
                        <a:latin typeface="Cambria Math" panose="02040503050406030204" pitchFamily="18" charset="0"/>
                        <a:cs typeface="Times New Roman" panose="02020603050405020304" pitchFamily="18" charset="0"/>
                      </a:rPr>
                      <m:t>𝑝</m:t>
                    </m:r>
                    <m:acc>
                      <m:accPr>
                        <m:chr m:val="̅"/>
                        <m:ctrlPr>
                          <a:rPr lang="en-US" altLang="zh-CN" b="0" i="1" smtClean="0">
                            <a:solidFill>
                              <a:srgbClr val="000000"/>
                            </a:solidFill>
                            <a:latin typeface="Cambria Math" panose="02040503050406030204" pitchFamily="18" charset="0"/>
                            <a:cs typeface="Times New Roman" panose="02020603050405020304" pitchFamily="18" charset="0"/>
                          </a:rPr>
                        </m:ctrlPr>
                      </m:accPr>
                      <m:e>
                        <m:r>
                          <a:rPr lang="en-US" altLang="zh-CN" b="0" i="1" smtClean="0">
                            <a:solidFill>
                              <a:srgbClr val="000000"/>
                            </a:solidFill>
                            <a:latin typeface="Cambria Math" panose="02040503050406030204" pitchFamily="18" charset="0"/>
                            <a:cs typeface="Times New Roman" panose="02020603050405020304" pitchFamily="18" charset="0"/>
                          </a:rPr>
                          <m:t>𝑝</m:t>
                        </m:r>
                      </m:e>
                    </m:acc>
                    <m:sSup>
                      <m:sSupPr>
                        <m:ctrlPr>
                          <a:rPr lang="en-US" altLang="zh-CN" b="0" i="1" smtClean="0">
                            <a:solidFill>
                              <a:srgbClr val="000000"/>
                            </a:solidFill>
                            <a:latin typeface="Cambria Math" panose="02040503050406030204" pitchFamily="18" charset="0"/>
                            <a:cs typeface="Times New Roman" panose="02020603050405020304" pitchFamily="18" charset="0"/>
                          </a:rPr>
                        </m:ctrlPr>
                      </m:sSupPr>
                      <m:e>
                        <m:r>
                          <a:rPr lang="zh-CN" altLang="en-US" b="0"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sSup>
                      <m:sSupPr>
                        <m:ctrlPr>
                          <a:rPr lang="en-US" altLang="zh-CN" b="0" i="1" smtClean="0">
                            <a:solidFill>
                              <a:srgbClr val="000000"/>
                            </a:solidFill>
                            <a:latin typeface="Cambria Math" panose="02040503050406030204" pitchFamily="18" charset="0"/>
                            <a:cs typeface="Times New Roman" panose="02020603050405020304" pitchFamily="18" charset="0"/>
                          </a:rPr>
                        </m:ctrlPr>
                      </m:sSupPr>
                      <m:e>
                        <m:r>
                          <a:rPr lang="zh-CN" altLang="en-US" b="0"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oMath>
                </a14:m>
                <a:r>
                  <a:rPr lang="en-US" altLang="zh-CN" dirty="0">
                    <a:solidFill>
                      <a:srgbClr val="000000"/>
                    </a:solidFill>
                    <a:latin typeface="Times New Roman" panose="02020603050405020304" pitchFamily="18" charset="0"/>
                    <a:cs typeface="Times New Roman" panose="02020603050405020304" pitchFamily="18" charset="0"/>
                  </a:rPr>
                  <a:t> background, an additional 4</a:t>
                </a:r>
                <a14:m>
                  <m:oMath xmlns:m="http://schemas.openxmlformats.org/officeDocument/2006/math">
                    <m:r>
                      <a:rPr lang="zh-CN" altLang="en-US" i="1" smtClean="0">
                        <a:solidFill>
                          <a:srgbClr val="000000"/>
                        </a:solidFill>
                        <a:latin typeface="Cambria Math" panose="02040503050406030204" pitchFamily="18" charset="0"/>
                        <a:cs typeface="Times New Roman" panose="02020603050405020304" pitchFamily="18" charset="0"/>
                      </a:rPr>
                      <m:t>𝛾</m:t>
                    </m:r>
                  </m:oMath>
                </a14:m>
                <a:r>
                  <a:rPr lang="en-US" altLang="zh-CN" dirty="0">
                    <a:solidFill>
                      <a:srgbClr val="000000"/>
                    </a:solidFill>
                    <a:latin typeface="Times New Roman" panose="02020603050405020304" pitchFamily="18" charset="0"/>
                    <a:cs typeface="Times New Roman" panose="02020603050405020304" pitchFamily="18" charset="0"/>
                  </a:rPr>
                  <a:t> kinematic fit and</a:t>
                </a:r>
                <a14:m>
                  <m:oMath xmlns:m="http://schemas.openxmlformats.org/officeDocument/2006/math">
                    <m:r>
                      <a:rPr lang="en-US" altLang="zh-CN" b="0" i="0" smtClean="0">
                        <a:solidFill>
                          <a:srgbClr val="000000"/>
                        </a:solidFill>
                        <a:latin typeface="Cambria Math" panose="02040503050406030204" pitchFamily="18" charset="0"/>
                        <a:cs typeface="Times New Roman" panose="02020603050405020304" pitchFamily="18" charset="0"/>
                      </a:rPr>
                      <m:t> </m:t>
                    </m:r>
                    <m:sSubSup>
                      <m:sSubSupPr>
                        <m:ctrlPr>
                          <a:rPr lang="en-US" altLang="zh-CN" i="1">
                            <a:solidFill>
                              <a:srgbClr val="000000"/>
                            </a:solidFill>
                            <a:latin typeface="Cambria Math" panose="02040503050406030204" pitchFamily="18" charset="0"/>
                            <a:cs typeface="Times New Roman" panose="02020603050405020304" pitchFamily="18" charset="0"/>
                          </a:rPr>
                        </m:ctrlPr>
                      </m:sSubSupPr>
                      <m:e>
                        <m:r>
                          <a:rPr lang="zh-CN" altLang="en-US" i="1">
                            <a:solidFill>
                              <a:srgbClr val="000000"/>
                            </a:solidFill>
                            <a:latin typeface="Cambria Math" panose="02040503050406030204" pitchFamily="18" charset="0"/>
                            <a:cs typeface="Times New Roman" panose="02020603050405020304" pitchFamily="18" charset="0"/>
                          </a:rPr>
                          <m:t>𝜒</m:t>
                        </m:r>
                      </m:e>
                      <m:sub>
                        <m:r>
                          <a:rPr lang="en-US" altLang="zh-CN" i="1">
                            <a:solidFill>
                              <a:srgbClr val="000000"/>
                            </a:solidFill>
                            <a:latin typeface="Cambria Math" panose="02040503050406030204" pitchFamily="18" charset="0"/>
                            <a:cs typeface="Times New Roman" panose="02020603050405020304" pitchFamily="18" charset="0"/>
                          </a:rPr>
                          <m:t>5</m:t>
                        </m:r>
                        <m:r>
                          <a:rPr lang="en-US" altLang="zh-CN" i="1">
                            <a:solidFill>
                              <a:srgbClr val="000000"/>
                            </a:solidFill>
                            <a:latin typeface="Cambria Math" panose="02040503050406030204" pitchFamily="18" charset="0"/>
                            <a:cs typeface="Times New Roman" panose="02020603050405020304" pitchFamily="18" charset="0"/>
                          </a:rPr>
                          <m:t>𝐶</m:t>
                        </m:r>
                      </m:sub>
                      <m:sup>
                        <m:r>
                          <a:rPr lang="en-US" altLang="zh-CN" i="1">
                            <a:solidFill>
                              <a:srgbClr val="000000"/>
                            </a:solidFill>
                            <a:latin typeface="Cambria Math" panose="02040503050406030204" pitchFamily="18" charset="0"/>
                            <a:cs typeface="Times New Roman" panose="02020603050405020304" pitchFamily="18" charset="0"/>
                          </a:rPr>
                          <m:t>2</m:t>
                        </m:r>
                      </m:sup>
                    </m:sSubSup>
                    <m:r>
                      <a:rPr lang="en-US" altLang="zh-CN" b="0" i="1" smtClean="0">
                        <a:solidFill>
                          <a:srgbClr val="000000"/>
                        </a:solidFill>
                        <a:latin typeface="Cambria Math" panose="02040503050406030204" pitchFamily="18" charset="0"/>
                        <a:cs typeface="Times New Roman" panose="02020603050405020304" pitchFamily="18" charset="0"/>
                      </a:rPr>
                      <m:t>&lt;</m:t>
                    </m:r>
                    <m:sSubSup>
                      <m:sSubSupPr>
                        <m:ctrlPr>
                          <a:rPr lang="en-US" altLang="zh-CN" i="1">
                            <a:solidFill>
                              <a:srgbClr val="000000"/>
                            </a:solidFill>
                            <a:latin typeface="Cambria Math" panose="02040503050406030204" pitchFamily="18" charset="0"/>
                            <a:cs typeface="Times New Roman" panose="02020603050405020304" pitchFamily="18" charset="0"/>
                          </a:rPr>
                        </m:ctrlPr>
                      </m:sSubSupPr>
                      <m:e>
                        <m:r>
                          <a:rPr lang="zh-CN" altLang="en-US" i="1">
                            <a:solidFill>
                              <a:srgbClr val="000000"/>
                            </a:solidFill>
                            <a:latin typeface="Cambria Math" panose="02040503050406030204" pitchFamily="18" charset="0"/>
                            <a:cs typeface="Times New Roman" panose="02020603050405020304" pitchFamily="18" charset="0"/>
                          </a:rPr>
                          <m:t>𝜒</m:t>
                        </m:r>
                      </m:e>
                      <m:sub>
                        <m:r>
                          <a:rPr lang="en-US" altLang="zh-CN" b="0" i="1" smtClean="0">
                            <a:solidFill>
                              <a:srgbClr val="000000"/>
                            </a:solidFill>
                            <a:latin typeface="Cambria Math" panose="02040503050406030204" pitchFamily="18" charset="0"/>
                            <a:cs typeface="Times New Roman" panose="02020603050405020304" pitchFamily="18" charset="0"/>
                          </a:rPr>
                          <m:t>4</m:t>
                        </m:r>
                        <m:r>
                          <a:rPr lang="zh-CN" altLang="en-US" b="0" i="1" smtClean="0">
                            <a:solidFill>
                              <a:srgbClr val="000000"/>
                            </a:solidFill>
                            <a:latin typeface="Cambria Math" panose="02040503050406030204" pitchFamily="18" charset="0"/>
                            <a:cs typeface="Times New Roman" panose="02020603050405020304" pitchFamily="18" charset="0"/>
                          </a:rPr>
                          <m:t>𝛾</m:t>
                        </m:r>
                      </m:sub>
                      <m:sup>
                        <m:r>
                          <a:rPr lang="en-US" altLang="zh-CN" i="1">
                            <a:solidFill>
                              <a:srgbClr val="000000"/>
                            </a:solidFill>
                            <a:latin typeface="Cambria Math" panose="02040503050406030204" pitchFamily="18" charset="0"/>
                            <a:cs typeface="Times New Roman" panose="02020603050405020304" pitchFamily="18" charset="0"/>
                          </a:rPr>
                          <m:t>2</m:t>
                        </m:r>
                      </m:sup>
                    </m:sSubSup>
                  </m:oMath>
                </a14:m>
                <a:r>
                  <a:rPr lang="en-US" altLang="zh-CN" dirty="0">
                    <a:solidFill>
                      <a:srgbClr val="000000"/>
                    </a:solidFill>
                    <a:latin typeface="Times New Roman" panose="02020603050405020304" pitchFamily="18" charset="0"/>
                    <a:cs typeface="Times New Roman" panose="02020603050405020304" pitchFamily="18" charset="0"/>
                  </a:rPr>
                  <a:t> is also applied</a:t>
                </a:r>
              </a:p>
              <a:p>
                <a:pPr marL="285750" lvl="0" indent="-285750">
                  <a:lnSpc>
                    <a:spcPct val="150000"/>
                  </a:lnSpc>
                  <a:buFont typeface="Wingdings" panose="05000000000000000000" pitchFamily="2" charset="2"/>
                  <a:buChar char="n"/>
                </a:pPr>
                <a:r>
                  <a:rPr lang="en-US" altLang="zh-CN" dirty="0">
                    <a:solidFill>
                      <a:srgbClr val="000000"/>
                    </a:solidFill>
                    <a:latin typeface="Times New Roman" panose="02020603050405020304" pitchFamily="18" charset="0"/>
                    <a:cs typeface="Times New Roman" panose="02020603050405020304" pitchFamily="18" charset="0"/>
                  </a:rPr>
                  <a:t>The dominant backgrounds come from </a:t>
                </a:r>
                <a14:m>
                  <m:oMath xmlns:m="http://schemas.openxmlformats.org/officeDocument/2006/math">
                    <m:sSup>
                      <m:sSupPr>
                        <m:ctrlPr>
                          <a:rPr lang="en-US" altLang="zh-CN" i="1" smtClean="0">
                            <a:solidFill>
                              <a:srgbClr val="000000"/>
                            </a:solidFill>
                            <a:latin typeface="Cambria Math" panose="02040503050406030204" pitchFamily="18" charset="0"/>
                            <a:cs typeface="Times New Roman" panose="02020603050405020304" pitchFamily="18" charset="0"/>
                          </a:rPr>
                        </m:ctrlPr>
                      </m:sSupPr>
                      <m:e>
                        <m:r>
                          <m:rPr>
                            <m:sty m:val="p"/>
                          </m:rPr>
                          <a:rPr lang="el-GR"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b="0" i="1" smtClean="0">
                            <a:solidFill>
                              <a:srgbClr val="000000"/>
                            </a:solidFill>
                            <a:latin typeface="Cambria Math" panose="02040503050406030204" pitchFamily="18" charset="0"/>
                            <a:cs typeface="Times New Roman" panose="02020603050405020304" pitchFamily="18" charset="0"/>
                          </a:rPr>
                          <m:t>+</m:t>
                        </m:r>
                      </m:sup>
                    </m:sSup>
                    <m:r>
                      <a:rPr lang="en-US" altLang="zh-CN" b="0" i="1" smtClean="0">
                        <a:solidFill>
                          <a:srgbClr val="000000"/>
                        </a:solidFill>
                        <a:latin typeface="Cambria Math" panose="02040503050406030204" pitchFamily="18" charset="0"/>
                        <a:cs typeface="Times New Roman" panose="02020603050405020304" pitchFamily="18" charset="0"/>
                      </a:rPr>
                      <m:t>→</m:t>
                    </m:r>
                    <m:r>
                      <a:rPr lang="en-US" altLang="zh-CN" b="0" i="1" smtClean="0">
                        <a:solidFill>
                          <a:srgbClr val="000000"/>
                        </a:solidFill>
                        <a:latin typeface="Cambria Math" panose="02040503050406030204" pitchFamily="18" charset="0"/>
                        <a:cs typeface="Times New Roman" panose="02020603050405020304" pitchFamily="18" charset="0"/>
                      </a:rPr>
                      <m:t>𝑝</m:t>
                    </m:r>
                    <m:sSup>
                      <m:sSupPr>
                        <m:ctrlPr>
                          <a:rPr lang="en-US" altLang="zh-CN" b="0" i="1" smtClean="0">
                            <a:solidFill>
                              <a:srgbClr val="000000"/>
                            </a:solidFill>
                            <a:latin typeface="Cambria Math" panose="02040503050406030204" pitchFamily="18" charset="0"/>
                            <a:cs typeface="Times New Roman" panose="02020603050405020304" pitchFamily="18" charset="0"/>
                          </a:rPr>
                        </m:ctrlPr>
                      </m:sSupPr>
                      <m:e>
                        <m:r>
                          <a:rPr lang="zh-CN" altLang="en-US" b="0"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oMath>
                </a14:m>
                <a:r>
                  <a:rPr lang="en-US" altLang="zh-CN" dirty="0">
                    <a:solidFill>
                      <a:srgbClr val="000000"/>
                    </a:solidFill>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Δ</m:t>
                    </m:r>
                    <m:sSup>
                      <m:sSupPr>
                        <m:ctrlPr>
                          <a:rPr lang="en-US" altLang="zh-CN" i="1">
                            <a:solidFill>
                              <a:srgbClr val="000000"/>
                            </a:solidFill>
                            <a:latin typeface="Cambria Math" panose="02040503050406030204" pitchFamily="18" charset="0"/>
                            <a:cs typeface="Times New Roman" panose="02020603050405020304" pitchFamily="18" charset="0"/>
                          </a:rPr>
                        </m:ctrlPr>
                      </m:sSupPr>
                      <m:e>
                        <m:r>
                          <a:rPr lang="en-US" altLang="zh-CN" i="1">
                            <a:solidFill>
                              <a:srgbClr val="000000"/>
                            </a:solidFill>
                            <a:latin typeface="Cambria Math" panose="02040503050406030204" pitchFamily="18" charset="0"/>
                            <a:cs typeface="Times New Roman" panose="02020603050405020304" pitchFamily="18" charset="0"/>
                          </a:rPr>
                          <m:t>(1232)</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b="0" i="1" smtClean="0">
                        <a:solidFill>
                          <a:srgbClr val="000000"/>
                        </a:solidFill>
                        <a:latin typeface="Cambria Math" panose="02040503050406030204" pitchFamily="18" charset="0"/>
                        <a:cs typeface="Times New Roman" panose="02020603050405020304" pitchFamily="18" charset="0"/>
                      </a:rPr>
                      <m:t>→</m:t>
                    </m:r>
                    <m:r>
                      <a:rPr lang="en-US" altLang="zh-CN" b="0" i="1" smtClean="0">
                        <a:solidFill>
                          <a:srgbClr val="000000"/>
                        </a:solidFill>
                        <a:latin typeface="Cambria Math" panose="02040503050406030204" pitchFamily="18" charset="0"/>
                        <a:cs typeface="Times New Roman" panose="02020603050405020304" pitchFamily="18" charset="0"/>
                      </a:rPr>
                      <m:t>𝑝</m:t>
                    </m:r>
                    <m:sSup>
                      <m:sSupPr>
                        <m:ctrlPr>
                          <a:rPr lang="en-US" altLang="zh-CN" b="0" i="1" smtClean="0">
                            <a:solidFill>
                              <a:srgbClr val="000000"/>
                            </a:solidFill>
                            <a:latin typeface="Cambria Math" panose="02040503050406030204" pitchFamily="18" charset="0"/>
                            <a:cs typeface="Times New Roman" panose="02020603050405020304" pitchFamily="18" charset="0"/>
                          </a:rPr>
                        </m:ctrlPr>
                      </m:sSupPr>
                      <m:e>
                        <m:r>
                          <a:rPr lang="zh-CN" altLang="en-US" b="0" i="1" smtClean="0">
                            <a:solidFill>
                              <a:srgbClr val="000000"/>
                            </a:solidFill>
                            <a:latin typeface="Cambria Math" panose="02040503050406030204" pitchFamily="18" charset="0"/>
                            <a:cs typeface="Times New Roman" panose="02020603050405020304" pitchFamily="18" charset="0"/>
                          </a:rPr>
                          <m:t>𝜋</m:t>
                        </m:r>
                      </m:e>
                      <m:sup>
                        <m:r>
                          <a:rPr lang="en-US" altLang="zh-CN" b="0" i="1" smtClean="0">
                            <a:solidFill>
                              <a:srgbClr val="000000"/>
                            </a:solidFill>
                            <a:latin typeface="Cambria Math" panose="02040503050406030204" pitchFamily="18" charset="0"/>
                            <a:cs typeface="Times New Roman" panose="02020603050405020304" pitchFamily="18" charset="0"/>
                          </a:rPr>
                          <m:t>0</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which can be distinguished by a secondary vertex fit for proton and anti-proton, and a cut for </a:t>
                </a:r>
                <a14:m>
                  <m:oMath xmlns:m="http://schemas.openxmlformats.org/officeDocument/2006/math">
                    <m:f>
                      <m:f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fPr>
                      <m:num>
                        <m:r>
                          <a:rPr lang="en-US" altLang="zh-CN" b="0" i="1" smtClean="0">
                            <a:solidFill>
                              <a:srgbClr val="000000"/>
                            </a:solidFill>
                            <a:latin typeface="Cambria Math" panose="02040503050406030204" pitchFamily="18" charset="0"/>
                            <a:ea typeface="宋体"/>
                            <a:cs typeface="Times New Roman" panose="02020603050405020304" pitchFamily="18" charset="0"/>
                          </a:rPr>
                          <m:t>𝐿</m:t>
                        </m:r>
                      </m:num>
                      <m:den>
                        <m:sSub>
                          <m:sSub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bPr>
                          <m:e>
                            <m:r>
                              <a:rPr lang="zh-CN" altLang="en-US" b="0" i="1" smtClean="0">
                                <a:solidFill>
                                  <a:srgbClr val="000000"/>
                                </a:solidFill>
                                <a:latin typeface="Cambria Math" panose="02040503050406030204" pitchFamily="18" charset="0"/>
                                <a:ea typeface="宋体"/>
                                <a:cs typeface="Times New Roman" panose="02020603050405020304" pitchFamily="18" charset="0"/>
                              </a:rPr>
                              <m:t>𝜎</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𝐿</m:t>
                            </m:r>
                          </m:sub>
                        </m:sSub>
                      </m:den>
                    </m:f>
                    <m:r>
                      <a:rPr lang="en-US" altLang="zh-CN" b="0" i="1" smtClean="0">
                        <a:solidFill>
                          <a:srgbClr val="000000"/>
                        </a:solidFill>
                        <a:latin typeface="Cambria Math" panose="02040503050406030204" pitchFamily="18" charset="0"/>
                        <a:ea typeface="宋体"/>
                        <a:cs typeface="Times New Roman" panose="02020603050405020304" pitchFamily="18" charset="0"/>
                      </a:rPr>
                      <m:t>&lt;1.5</m:t>
                    </m:r>
                  </m:oMath>
                </a14:m>
                <a:r>
                  <a:rPr lang="en-US" altLang="zh-CN" dirty="0">
                    <a:solidFill>
                      <a:srgbClr val="000000"/>
                    </a:solidFill>
                    <a:latin typeface="Times New Roman" panose="02020603050405020304" pitchFamily="18" charset="0"/>
                    <a:ea typeface="宋体"/>
                    <a:cs typeface="Times New Roman" panose="02020603050405020304" pitchFamily="18" charset="0"/>
                  </a:rPr>
                  <a:t> can well separate the </a:t>
                </a:r>
                <a14:m>
                  <m:oMath xmlns:m="http://schemas.openxmlformats.org/officeDocument/2006/math">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sSup>
                      <m:sSupPr>
                        <m:ctrlPr>
                          <a:rPr lang="en-US" altLang="zh-CN" b="0" i="1" smtClean="0">
                            <a:solidFill>
                              <a:srgbClr val="000000"/>
                            </a:solidFill>
                            <a:latin typeface="Cambria Math" panose="02040503050406030204" pitchFamily="18" charset="0"/>
                            <a:ea typeface="宋体"/>
                            <a:cs typeface="Times New Roman" panose="02020603050405020304" pitchFamily="18" charset="0"/>
                          </a:rPr>
                        </m:ctrlPr>
                      </m:sSupPr>
                      <m:e>
                        <m:r>
                          <a:rPr lang="zh-CN" altLang="en-US" b="0" i="1" smtClean="0">
                            <a:solidFill>
                              <a:srgbClr val="000000"/>
                            </a:solidFill>
                            <a:latin typeface="Cambria Math" panose="02040503050406030204" pitchFamily="18" charset="0"/>
                            <a:ea typeface="宋体"/>
                            <a:cs typeface="Times New Roman" panose="02020603050405020304" pitchFamily="18" charset="0"/>
                          </a:rPr>
                          <m:t>𝜋</m:t>
                        </m:r>
                      </m:e>
                      <m:sup>
                        <m:r>
                          <a:rPr lang="en-US" altLang="zh-CN" b="0" i="1" smtClean="0">
                            <a:solidFill>
                              <a:srgbClr val="000000"/>
                            </a:solidFill>
                            <a:latin typeface="Cambria Math" panose="02040503050406030204" pitchFamily="18" charset="0"/>
                            <a:ea typeface="宋体"/>
                            <a:cs typeface="Times New Roman" panose="02020603050405020304" pitchFamily="18" charset="0"/>
                          </a:rPr>
                          <m:t>0</m:t>
                        </m:r>
                      </m:sup>
                    </m:sSup>
                  </m:oMath>
                </a14:m>
                <a:r>
                  <a:rPr lang="en-US" altLang="zh-CN" dirty="0">
                    <a:solidFill>
                      <a:srgbClr val="000000"/>
                    </a:solidFill>
                    <a:latin typeface="Times New Roman" panose="02020603050405020304" pitchFamily="18" charset="0"/>
                    <a:ea typeface="宋体"/>
                    <a:cs typeface="Times New Roman" panose="02020603050405020304" pitchFamily="18" charset="0"/>
                  </a:rPr>
                  <a:t> background from </a:t>
                </a:r>
                <a14:m>
                  <m:oMath xmlns:m="http://schemas.openxmlformats.org/officeDocument/2006/math">
                    <m:sSub>
                      <m:sSubPr>
                        <m:ctrlPr>
                          <a:rPr lang="en-US" altLang="zh-CN" i="1" smtClean="0">
                            <a:solidFill>
                              <a:srgbClr val="000000"/>
                            </a:solidFill>
                            <a:latin typeface="Cambria Math" panose="02040503050406030204" pitchFamily="18" charset="0"/>
                            <a:ea typeface="宋体"/>
                            <a:cs typeface="Times New Roman" panose="02020603050405020304" pitchFamily="18" charset="0"/>
                          </a:rPr>
                        </m:ctrlPr>
                      </m:sSubPr>
                      <m:e>
                        <m:r>
                          <a:rPr lang="en-US" altLang="zh-CN" b="0" i="1" smtClean="0">
                            <a:solidFill>
                              <a:srgbClr val="000000"/>
                            </a:solidFill>
                            <a:latin typeface="Cambria Math" panose="02040503050406030204" pitchFamily="18" charset="0"/>
                            <a:ea typeface="宋体"/>
                            <a:cs typeface="Times New Roman" panose="02020603050405020304" pitchFamily="18" charset="0"/>
                          </a:rPr>
                          <m:t>𝑃</m:t>
                        </m:r>
                      </m:e>
                      <m:sub>
                        <m:r>
                          <a:rPr lang="en-US" altLang="zh-CN" b="0" i="1" smtClean="0">
                            <a:solidFill>
                              <a:srgbClr val="000000"/>
                            </a:solidFill>
                            <a:latin typeface="Cambria Math" panose="02040503050406030204" pitchFamily="18" charset="0"/>
                            <a:ea typeface="宋体"/>
                            <a:cs typeface="Times New Roman" panose="02020603050405020304" pitchFamily="18" charset="0"/>
                          </a:rPr>
                          <m:t>𝑝</m:t>
                        </m:r>
                      </m:sub>
                    </m:sSub>
                  </m:oMath>
                </a14:m>
                <a:r>
                  <a:rPr lang="en-US" altLang="zh-CN" dirty="0">
                    <a:solidFill>
                      <a:srgbClr val="000000"/>
                    </a:solidFill>
                    <a:latin typeface="Times New Roman" panose="02020603050405020304" pitchFamily="18" charset="0"/>
                    <a:ea typeface="宋体"/>
                    <a:cs typeface="Times New Roman" panose="02020603050405020304" pitchFamily="18" charset="0"/>
                  </a:rPr>
                  <a:t> signal region.</a:t>
                </a:r>
              </a:p>
            </p:txBody>
          </p:sp>
        </mc:Choice>
        <mc:Fallback xmlns="">
          <p:sp>
            <p:nvSpPr>
              <p:cNvPr id="4" name="矩形 3">
                <a:extLst>
                  <a:ext uri="{FF2B5EF4-FFF2-40B4-BE49-F238E27FC236}">
                    <a16:creationId xmlns:a16="http://schemas.microsoft.com/office/drawing/2014/main" id="{28D70EF0-3098-59EB-F596-F3A52323C7BF}"/>
                  </a:ext>
                </a:extLst>
              </p:cNvPr>
              <p:cNvSpPr>
                <a:spLocks noRot="1" noChangeAspect="1" noMove="1" noResize="1" noEditPoints="1" noAdjustHandles="1" noChangeArrowheads="1" noChangeShapeType="1" noTextEdit="1"/>
              </p:cNvSpPr>
              <p:nvPr/>
            </p:nvSpPr>
            <p:spPr>
              <a:xfrm>
                <a:off x="399154" y="1775083"/>
                <a:ext cx="11408148" cy="4076629"/>
              </a:xfrm>
              <a:prstGeom prst="rect">
                <a:avLst/>
              </a:prstGeom>
              <a:blipFill>
                <a:blip r:embed="rId2"/>
                <a:stretch>
                  <a:fillRect l="-321" b="-13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074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4E74B04-213E-4FEC-9A2D-08EB361799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48B7A5-E3B1-1941-9F48-6DEC555EF835}"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标题 1">
            <a:extLst>
              <a:ext uri="{FF2B5EF4-FFF2-40B4-BE49-F238E27FC236}">
                <a16:creationId xmlns:a16="http://schemas.microsoft.com/office/drawing/2014/main" id="{B55F62AC-F986-54DC-5858-AB5C0B864123}"/>
              </a:ext>
            </a:extLst>
          </p:cNvPr>
          <p:cNvSpPr txBox="1">
            <a:spLocks/>
          </p:cNvSpPr>
          <p:nvPr/>
        </p:nvSpPr>
        <p:spPr>
          <a:xfrm>
            <a:off x="71020" y="197518"/>
            <a:ext cx="6596110" cy="878160"/>
          </a:xfrm>
          <a:prstGeom prst="rect">
            <a:avLst/>
          </a:prstGeom>
        </p:spPr>
        <p:txBody>
          <a:bodyPr/>
          <a:lst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400">
                <a:solidFill>
                  <a:schemeClr val="bg1"/>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a:ea typeface="宋体"/>
                <a:cs typeface="+mj-cs"/>
              </a:rPr>
              <a:t>Double Tag Analysis</a:t>
            </a:r>
            <a:endParaRPr kumimoji="0" lang="zh-CN" altLang="en-US" sz="4000" b="0" i="0" u="none" strike="noStrike" kern="1200" cap="none" spc="0" normalizeH="0" baseline="0" noProof="0" dirty="0">
              <a:ln>
                <a:noFill/>
              </a:ln>
              <a:solidFill>
                <a:srgbClr val="FFFFFF"/>
              </a:solidFill>
              <a:effectLst/>
              <a:uLnTx/>
              <a:uFillTx/>
              <a:latin typeface="Arial"/>
              <a:ea typeface="宋体"/>
              <a:cs typeface="+mj-cs"/>
            </a:endParaRPr>
          </a:p>
        </p:txBody>
      </p:sp>
      <p:sp>
        <p:nvSpPr>
          <p:cNvPr id="6" name="矩形 5">
            <a:extLst>
              <a:ext uri="{FF2B5EF4-FFF2-40B4-BE49-F238E27FC236}">
                <a16:creationId xmlns:a16="http://schemas.microsoft.com/office/drawing/2014/main" id="{51809829-E0B6-6E25-D18A-5C6608E28B25}"/>
              </a:ext>
            </a:extLst>
          </p:cNvPr>
          <p:cNvSpPr/>
          <p:nvPr/>
        </p:nvSpPr>
        <p:spPr>
          <a:xfrm>
            <a:off x="399154" y="1709617"/>
            <a:ext cx="10591401" cy="87357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28D70EF0-3098-59EB-F596-F3A52323C7BF}"/>
                  </a:ext>
                </a:extLst>
              </p:cNvPr>
              <p:cNvSpPr/>
              <p:nvPr/>
            </p:nvSpPr>
            <p:spPr>
              <a:xfrm>
                <a:off x="399153" y="3088005"/>
                <a:ext cx="10591401" cy="1289071"/>
              </a:xfrm>
              <a:prstGeom prst="rect">
                <a:avLst/>
              </a:prstGeom>
            </p:spPr>
            <p:txBody>
              <a:bodyPr wrap="square">
                <a:spAutoFit/>
              </a:bodyPr>
              <a:lstStyle/>
              <a:p>
                <a:pPr marL="285750" lvl="0" indent="-285750">
                  <a:lnSpc>
                    <a:spcPct val="150000"/>
                  </a:lnSpc>
                  <a:buFont typeface="Wingdings" panose="05000000000000000000" pitchFamily="2" charset="2"/>
                  <a:buChar char="n"/>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After the cuts above, an maximum likelihood fit is performed to obtain DT yields. The signal </a:t>
                </a:r>
                <a14:m>
                  <m:oMath xmlns:m="http://schemas.openxmlformats.org/officeDocument/2006/math">
                    <m:sSup>
                      <m:sSup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ctrlPr>
                      </m:sSupPr>
                      <m:e>
                        <m:r>
                          <m:rPr>
                            <m:sty m:val="p"/>
                          </m:rPr>
                          <a:rPr kumimoji="0" lang="el-GR" altLang="zh-CN"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sup>
                    </m:sSup>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𝑝</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𝛾</m:t>
                    </m:r>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and </a:t>
                </a:r>
                <a14:m>
                  <m:oMath xmlns:m="http://schemas.openxmlformats.org/officeDocument/2006/math">
                    <m:sSup>
                      <m:sSupPr>
                        <m:ctrlPr>
                          <a:rPr lang="en-US" altLang="zh-CN" i="1">
                            <a:solidFill>
                              <a:srgbClr val="000000"/>
                            </a:solidFill>
                            <a:latin typeface="Cambria Math" panose="02040503050406030204" pitchFamily="18" charset="0"/>
                            <a:cs typeface="Times New Roman" panose="02020603050405020304" pitchFamily="18" charset="0"/>
                          </a:rPr>
                        </m:ctrlPr>
                      </m:sSupPr>
                      <m:e>
                        <m:r>
                          <m:rPr>
                            <m:sty m:val="p"/>
                          </m:rPr>
                          <a:rPr lang="el-GR"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zh-CN" i="1">
                            <a:solidFill>
                              <a:srgbClr val="000000"/>
                            </a:solidFill>
                            <a:latin typeface="Cambria Math" panose="02040503050406030204" pitchFamily="18" charset="0"/>
                            <a:cs typeface="Times New Roman" panose="02020603050405020304" pitchFamily="18" charset="0"/>
                          </a:rPr>
                          <m:t>+</m:t>
                        </m:r>
                      </m:sup>
                    </m:sSup>
                    <m:r>
                      <a:rPr lang="en-US" altLang="zh-CN" i="1">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𝑝</m:t>
                    </m:r>
                    <m:sSup>
                      <m:sSupPr>
                        <m:ctrlPr>
                          <a:rPr lang="en-US" altLang="zh-CN" i="1">
                            <a:solidFill>
                              <a:srgbClr val="000000"/>
                            </a:solidFill>
                            <a:latin typeface="Cambria Math" panose="02040503050406030204" pitchFamily="18" charset="0"/>
                            <a:cs typeface="Times New Roman" panose="02020603050405020304" pitchFamily="18" charset="0"/>
                          </a:rPr>
                        </m:ctrlPr>
                      </m:sSupPr>
                      <m:e>
                        <m:r>
                          <a:rPr lang="zh-CN" altLang="en-US" i="1">
                            <a:solidFill>
                              <a:srgbClr val="000000"/>
                            </a:solidFill>
                            <a:latin typeface="Cambria Math" panose="02040503050406030204" pitchFamily="18" charset="0"/>
                            <a:cs typeface="Times New Roman" panose="02020603050405020304" pitchFamily="18" charset="0"/>
                          </a:rPr>
                          <m:t>𝜋</m:t>
                        </m:r>
                      </m:e>
                      <m:sup>
                        <m:r>
                          <a:rPr lang="en-US" altLang="zh-CN" i="1">
                            <a:solidFill>
                              <a:srgbClr val="000000"/>
                            </a:solidFill>
                            <a:latin typeface="Cambria Math" panose="02040503050406030204" pitchFamily="18" charset="0"/>
                            <a:cs typeface="Times New Roman" panose="02020603050405020304" pitchFamily="18" charset="0"/>
                          </a:rPr>
                          <m:t>0</m:t>
                        </m:r>
                      </m:sup>
                    </m:sSup>
                  </m:oMath>
                </a14:m>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background are described by MC simulated shapes convoluted</a:t>
                </a:r>
                <a:r>
                  <a:rPr kumimoji="0" lang="en-US" altLang="zh-CN" sz="1800" b="0" i="0" u="none" strike="noStrike" kern="1200" cap="none" spc="0" normalizeH="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 with a Gaussian function. The residual background is described with a second order polynomial function.</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mc:Choice>
        <mc:Fallback>
          <p:sp>
            <p:nvSpPr>
              <p:cNvPr id="4" name="矩形 3">
                <a:extLst>
                  <a:ext uri="{FF2B5EF4-FFF2-40B4-BE49-F238E27FC236}">
                    <a16:creationId xmlns:a16="http://schemas.microsoft.com/office/drawing/2014/main" id="{28D70EF0-3098-59EB-F596-F3A52323C7BF}"/>
                  </a:ext>
                </a:extLst>
              </p:cNvPr>
              <p:cNvSpPr>
                <a:spLocks noRot="1" noChangeAspect="1" noMove="1" noResize="1" noEditPoints="1" noAdjustHandles="1" noChangeArrowheads="1" noChangeShapeType="1" noTextEdit="1"/>
              </p:cNvSpPr>
              <p:nvPr/>
            </p:nvSpPr>
            <p:spPr>
              <a:xfrm>
                <a:off x="399153" y="3088005"/>
                <a:ext cx="10591401" cy="1289071"/>
              </a:xfrm>
              <a:prstGeom prst="rect">
                <a:avLst/>
              </a:prstGeom>
              <a:blipFill>
                <a:blip r:embed="rId2"/>
                <a:stretch>
                  <a:fillRect l="-345" b="-710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E0365FE-6694-BD7D-30F3-430C1777C792}"/>
              </a:ext>
            </a:extLst>
          </p:cNvPr>
          <p:cNvPicPr>
            <a:picLocks noChangeAspect="1"/>
          </p:cNvPicPr>
          <p:nvPr/>
        </p:nvPicPr>
        <p:blipFill rotWithShape="1">
          <a:blip r:embed="rId3"/>
          <a:srcRect l="24393" t="44790" r="26311" b="22376"/>
          <a:stretch/>
        </p:blipFill>
        <p:spPr>
          <a:xfrm>
            <a:off x="284085" y="1082083"/>
            <a:ext cx="5453849" cy="2043377"/>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879A8C2-00AE-2135-3722-479CD572595C}"/>
                  </a:ext>
                </a:extLst>
              </p:cNvPr>
              <p:cNvSpPr txBox="1"/>
              <p:nvPr/>
            </p:nvSpPr>
            <p:spPr>
              <a:xfrm>
                <a:off x="6066901" y="1612255"/>
                <a:ext cx="5341398" cy="667747"/>
              </a:xfrm>
              <a:prstGeom prst="rect">
                <a:avLst/>
              </a:prstGeom>
              <a:noFill/>
            </p:spPr>
            <p:txBody>
              <a:bodyPr wrap="square" rtlCol="0">
                <a:spAutoFit/>
              </a:bodyPr>
              <a:lstStyle/>
              <a:p>
                <a:r>
                  <a:rPr lang="en-US" altLang="zh-CN" dirty="0"/>
                  <a:t>(a)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𝑝</m:t>
                        </m:r>
                      </m:sub>
                    </m:sSub>
                  </m:oMath>
                </a14:m>
                <a:r>
                  <a:rPr lang="en-US" altLang="zh-CN" dirty="0"/>
                  <a:t> and (b)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𝑝</m:t>
                            </m:r>
                          </m:e>
                        </m:acc>
                      </m:sub>
                    </m:sSub>
                  </m:oMath>
                </a14:m>
                <a:r>
                  <a:rPr lang="en-US" altLang="zh-CN" dirty="0"/>
                  <a:t> , where the black dots represent data and the stacks represent inclusive MC </a:t>
                </a:r>
                <a:endParaRPr lang="zh-CN" altLang="en-US" dirty="0"/>
              </a:p>
            </p:txBody>
          </p:sp>
        </mc:Choice>
        <mc:Fallback xmlns="">
          <p:sp>
            <p:nvSpPr>
              <p:cNvPr id="9" name="文本框 8">
                <a:extLst>
                  <a:ext uri="{FF2B5EF4-FFF2-40B4-BE49-F238E27FC236}">
                    <a16:creationId xmlns:a16="http://schemas.microsoft.com/office/drawing/2014/main" id="{6879A8C2-00AE-2135-3722-479CD572595C}"/>
                  </a:ext>
                </a:extLst>
              </p:cNvPr>
              <p:cNvSpPr txBox="1">
                <a:spLocks noRot="1" noChangeAspect="1" noMove="1" noResize="1" noEditPoints="1" noAdjustHandles="1" noChangeArrowheads="1" noChangeShapeType="1" noTextEdit="1"/>
              </p:cNvSpPr>
              <p:nvPr/>
            </p:nvSpPr>
            <p:spPr>
              <a:xfrm>
                <a:off x="6066901" y="1612255"/>
                <a:ext cx="5341398" cy="667747"/>
              </a:xfrm>
              <a:prstGeom prst="rect">
                <a:avLst/>
              </a:prstGeom>
              <a:blipFill>
                <a:blip r:embed="rId4"/>
                <a:stretch>
                  <a:fillRect l="-913" t="-4545" b="-13636"/>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B86D54D3-CE47-EAA1-6428-5EDA62DABD69}"/>
              </a:ext>
            </a:extLst>
          </p:cNvPr>
          <p:cNvPicPr>
            <a:picLocks noChangeAspect="1"/>
          </p:cNvPicPr>
          <p:nvPr/>
        </p:nvPicPr>
        <p:blipFill rotWithShape="1">
          <a:blip r:embed="rId5"/>
          <a:srcRect l="51626" t="31198" r="21870" b="49641"/>
          <a:stretch/>
        </p:blipFill>
        <p:spPr>
          <a:xfrm>
            <a:off x="284085" y="4514811"/>
            <a:ext cx="5202314" cy="2115592"/>
          </a:xfrm>
          <a:prstGeom prst="rect">
            <a:avLst/>
          </a:prstGeom>
        </p:spPr>
      </p:pic>
    </p:spTree>
    <p:extLst>
      <p:ext uri="{BB962C8B-B14F-4D97-AF65-F5344CB8AC3E}">
        <p14:creationId xmlns:p14="http://schemas.microsoft.com/office/powerpoint/2010/main" val="520330135"/>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1261</Words>
  <Application>Microsoft Office PowerPoint</Application>
  <PresentationFormat>宽屏</PresentationFormat>
  <Paragraphs>112</Paragraphs>
  <Slides>14</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AdvOT19ee2aa8.B</vt:lpstr>
      <vt:lpstr>等线</vt:lpstr>
      <vt:lpstr>Arial</vt:lpstr>
      <vt:lpstr>Cambria Math</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 腾</dc:creator>
  <cp:lastModifiedBy>马 腾</cp:lastModifiedBy>
  <cp:revision>50</cp:revision>
  <dcterms:created xsi:type="dcterms:W3CDTF">2023-06-19T04:33:37Z</dcterms:created>
  <dcterms:modified xsi:type="dcterms:W3CDTF">2023-06-29T07:02:04Z</dcterms:modified>
</cp:coreProperties>
</file>