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294" r:id="rId5"/>
    <p:sldId id="459" r:id="rId6"/>
    <p:sldId id="465" r:id="rId7"/>
    <p:sldId id="393" r:id="rId8"/>
    <p:sldId id="398" r:id="rId9"/>
    <p:sldId id="550" r:id="rId10"/>
    <p:sldId id="466" r:id="rId11"/>
    <p:sldId id="473" r:id="rId12"/>
    <p:sldId id="464" r:id="rId13"/>
    <p:sldId id="544" r:id="rId14"/>
    <p:sldId id="551" r:id="rId15"/>
    <p:sldId id="552" r:id="rId16"/>
    <p:sldId id="403" r:id="rId17"/>
    <p:sldId id="458" r:id="rId18"/>
    <p:sldId id="461" r:id="rId19"/>
    <p:sldId id="462" r:id="rId20"/>
    <p:sldId id="504" r:id="rId21"/>
    <p:sldId id="505" r:id="rId22"/>
    <p:sldId id="509" r:id="rId23"/>
    <p:sldId id="501" r:id="rId24"/>
    <p:sldId id="538" r:id="rId25"/>
    <p:sldId id="502" r:id="rId26"/>
    <p:sldId id="539" r:id="rId27"/>
    <p:sldId id="503" r:id="rId28"/>
    <p:sldId id="540" r:id="rId29"/>
    <p:sldId id="506" r:id="rId30"/>
    <p:sldId id="541" r:id="rId31"/>
    <p:sldId id="507" r:id="rId32"/>
    <p:sldId id="542" r:id="rId33"/>
    <p:sldId id="508" r:id="rId34"/>
    <p:sldId id="543" r:id="rId35"/>
    <p:sldId id="472" r:id="rId36"/>
    <p:sldId id="478" r:id="rId37"/>
    <p:sldId id="476" r:id="rId38"/>
    <p:sldId id="479" r:id="rId39"/>
    <p:sldId id="510" r:id="rId40"/>
    <p:sldId id="511" r:id="rId41"/>
    <p:sldId id="512" r:id="rId42"/>
    <p:sldId id="513" r:id="rId43"/>
    <p:sldId id="514" r:id="rId44"/>
    <p:sldId id="515" r:id="rId45"/>
    <p:sldId id="516" r:id="rId46"/>
    <p:sldId id="517" r:id="rId47"/>
    <p:sldId id="481" r:id="rId48"/>
    <p:sldId id="482" r:id="rId49"/>
    <p:sldId id="486" r:id="rId50"/>
    <p:sldId id="483" r:id="rId51"/>
    <p:sldId id="518" r:id="rId52"/>
    <p:sldId id="485" r:id="rId53"/>
    <p:sldId id="519" r:id="rId54"/>
    <p:sldId id="520" r:id="rId55"/>
  </p:sldIdLst>
  <p:sldSz cx="12192000" cy="6858000"/>
  <p:notesSz cx="6858000" cy="9144000"/>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152"/>
    <a:srgbClr val="253355"/>
    <a:srgbClr val="1C2640"/>
    <a:srgbClr val="E7EDF1"/>
    <a:srgbClr val="ECF1F4"/>
    <a:srgbClr val="D3D3D3"/>
    <a:srgbClr val="2E406B"/>
    <a:srgbClr val="EE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1" autoAdjust="0"/>
    <p:restoredTop sz="94660"/>
  </p:normalViewPr>
  <p:slideViewPr>
    <p:cSldViewPr snapToGrid="0" showGuides="1">
      <p:cViewPr varScale="1">
        <p:scale>
          <a:sx n="124" d="100"/>
          <a:sy n="124" d="100"/>
        </p:scale>
        <p:origin x="432" y="108"/>
      </p:cViewPr>
      <p:guideLst>
        <p:guide orient="horz" pos="2115"/>
        <p:guide pos="3822"/>
      </p:guideLst>
    </p:cSldViewPr>
  </p:slideViewPr>
  <p:notesTextViewPr>
    <p:cViewPr>
      <p:scale>
        <a:sx n="1" d="1"/>
        <a:sy n="1" d="1"/>
      </p:scale>
      <p:origin x="0" y="0"/>
    </p:cViewPr>
  </p:notesTextViewPr>
  <p:sorterViewPr>
    <p:cViewPr>
      <p:scale>
        <a:sx n="75" d="100"/>
        <a:sy n="75"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gs" Target="tags/tag68.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Thank you for joining me today. This presentation focuses on the energy calibration data processing of the CEPC ECAL. I will explain the challenges we faced with muon-based MIP calibration and how we transitioned to using electrons for a more accurate and reliable calibration.</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6401A7D-0318-488A-AEF4-61BDD6D15036}"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401A7D-0318-488A-AEF4-61BDD6D15036}"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01A7D-0318-488A-AEF4-61BDD6D15036}"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AADD-04E7-4E9A-9769-230A8A5E70E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tags" Target="../tags/tag20.xml"/><Relationship Id="rId7" Type="http://schemas.openxmlformats.org/officeDocument/2006/relationships/image" Target="../media/image39.png"/><Relationship Id="rId6" Type="http://schemas.openxmlformats.org/officeDocument/2006/relationships/tags" Target="../tags/tag19.xml"/><Relationship Id="rId5" Type="http://schemas.openxmlformats.org/officeDocument/2006/relationships/image" Target="../media/image38.png"/><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1.png"/><Relationship Id="rId18" Type="http://schemas.openxmlformats.org/officeDocument/2006/relationships/notesSlide" Target="../notesSlides/notesSlide15.xml"/><Relationship Id="rId17" Type="http://schemas.openxmlformats.org/officeDocument/2006/relationships/slideLayout" Target="../slideLayouts/slideLayout1.xml"/><Relationship Id="rId16" Type="http://schemas.openxmlformats.org/officeDocument/2006/relationships/image" Target="../media/image43.png"/><Relationship Id="rId15" Type="http://schemas.openxmlformats.org/officeDocument/2006/relationships/tags" Target="../tags/tag24.xml"/><Relationship Id="rId14" Type="http://schemas.openxmlformats.org/officeDocument/2006/relationships/image" Target="../media/image42.png"/><Relationship Id="rId13" Type="http://schemas.openxmlformats.org/officeDocument/2006/relationships/tags" Target="../tags/tag23.xml"/><Relationship Id="rId12" Type="http://schemas.openxmlformats.org/officeDocument/2006/relationships/image" Target="../media/image41.png"/><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tags" Target="../tags/tag26.xml"/><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xml"/><Relationship Id="rId5" Type="http://schemas.openxmlformats.org/officeDocument/2006/relationships/tags" Target="../tags/tag35.xml"/><Relationship Id="rId4" Type="http://schemas.openxmlformats.org/officeDocument/2006/relationships/image" Target="../media/image59.png"/><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image" Target="../media/image61.png"/><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xml"/><Relationship Id="rId5" Type="http://schemas.openxmlformats.org/officeDocument/2006/relationships/tags" Target="../tags/tag38.xml"/><Relationship Id="rId4" Type="http://schemas.openxmlformats.org/officeDocument/2006/relationships/image" Target="../media/image63.png"/><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1.xml"/><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1.xml"/><Relationship Id="rId5" Type="http://schemas.openxmlformats.org/officeDocument/2006/relationships/tags" Target="../tags/tag41.xml"/><Relationship Id="rId4" Type="http://schemas.openxmlformats.org/officeDocument/2006/relationships/image" Target="../media/image67.png"/><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1.xml"/><Relationship Id="rId4" Type="http://schemas.openxmlformats.org/officeDocument/2006/relationships/image" Target="../media/image69.png"/><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tags" Target="../tags/tag4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1.xml"/><Relationship Id="rId5" Type="http://schemas.openxmlformats.org/officeDocument/2006/relationships/tags" Target="../tags/tag44.xml"/><Relationship Id="rId4" Type="http://schemas.openxmlformats.org/officeDocument/2006/relationships/image" Target="../media/image71.png"/><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tags" Target="../tags/tag43.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xml"/><Relationship Id="rId4" Type="http://schemas.openxmlformats.org/officeDocument/2006/relationships/image" Target="../media/image73.png"/><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tags" Target="../tags/tag45.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1.xml"/><Relationship Id="rId5" Type="http://schemas.openxmlformats.org/officeDocument/2006/relationships/tags" Target="../tags/tag47.xml"/><Relationship Id="rId4" Type="http://schemas.openxmlformats.org/officeDocument/2006/relationships/image" Target="../media/image75.png"/><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tags" Target="../tags/tag46.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1.xml"/><Relationship Id="rId4" Type="http://schemas.openxmlformats.org/officeDocument/2006/relationships/image" Target="../media/image77.png"/><Relationship Id="rId3"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tags" Target="../tags/tag48.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1.xml"/><Relationship Id="rId4" Type="http://schemas.openxmlformats.org/officeDocument/2006/relationships/image" Target="../media/image76.png"/><Relationship Id="rId3"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tags" Target="../tags/tag49.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1.xml"/><Relationship Id="rId4" Type="http://schemas.openxmlformats.org/officeDocument/2006/relationships/image" Target="../media/image80.png"/><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tags" Target="../tags/tag50.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1.xml"/><Relationship Id="rId4" Type="http://schemas.openxmlformats.org/officeDocument/2006/relationships/image" Target="../media/image80.png"/><Relationship Id="rId3" Type="http://schemas.openxmlformats.org/officeDocument/2006/relationships/image" Target="../media/image81.png"/><Relationship Id="rId2" Type="http://schemas.openxmlformats.org/officeDocument/2006/relationships/image" Target="../media/image1.png"/><Relationship Id="rId1" Type="http://schemas.openxmlformats.org/officeDocument/2006/relationships/tags" Target="../tags/tag51.xml"/></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1.xml"/><Relationship Id="rId4" Type="http://schemas.openxmlformats.org/officeDocument/2006/relationships/image" Target="../media/image83.png"/><Relationship Id="rId3" Type="http://schemas.openxmlformats.org/officeDocument/2006/relationships/image" Target="../media/image82.png"/><Relationship Id="rId2" Type="http://schemas.openxmlformats.org/officeDocument/2006/relationships/image" Target="../media/image1.png"/><Relationship Id="rId1" Type="http://schemas.openxmlformats.org/officeDocument/2006/relationships/tags" Target="../tags/tag52.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1.xml"/><Relationship Id="rId4" Type="http://schemas.openxmlformats.org/officeDocument/2006/relationships/image" Target="../media/image83.png"/><Relationship Id="rId3"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tags" Target="../tags/tag53.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1.xml"/><Relationship Id="rId4" Type="http://schemas.openxmlformats.org/officeDocument/2006/relationships/image" Target="../media/image86.png"/><Relationship Id="rId3"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tags" Target="../tags/tag54.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1.xml"/><Relationship Id="rId4" Type="http://schemas.openxmlformats.org/officeDocument/2006/relationships/image" Target="../media/image86.png"/><Relationship Id="rId3" Type="http://schemas.openxmlformats.org/officeDocument/2006/relationships/image" Target="../media/image87.png"/><Relationship Id="rId2" Type="http://schemas.openxmlformats.org/officeDocument/2006/relationships/image" Target="../media/image1.png"/><Relationship Id="rId1" Type="http://schemas.openxmlformats.org/officeDocument/2006/relationships/tags" Target="../tags/tag55.xml"/></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1.xml"/><Relationship Id="rId4" Type="http://schemas.openxmlformats.org/officeDocument/2006/relationships/image" Target="../media/image89.png"/><Relationship Id="rId3"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tags" Target="../tags/tag56.xml"/></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1.xml"/><Relationship Id="rId4" Type="http://schemas.openxmlformats.org/officeDocument/2006/relationships/image" Target="../media/image89.png"/><Relationship Id="rId3"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tags" Target="../tags/tag57.xml"/></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1.xml"/><Relationship Id="rId4" Type="http://schemas.openxmlformats.org/officeDocument/2006/relationships/image" Target="../media/image92.png"/><Relationship Id="rId3" Type="http://schemas.openxmlformats.org/officeDocument/2006/relationships/image" Target="../media/image91.png"/><Relationship Id="rId2" Type="http://schemas.openxmlformats.org/officeDocument/2006/relationships/image" Target="../media/image1.png"/><Relationship Id="rId1" Type="http://schemas.openxmlformats.org/officeDocument/2006/relationships/tags" Target="../tags/tag58.xml"/></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1.xml"/><Relationship Id="rId4" Type="http://schemas.openxmlformats.org/officeDocument/2006/relationships/image" Target="../media/image92.png"/><Relationship Id="rId3" Type="http://schemas.openxmlformats.org/officeDocument/2006/relationships/image" Target="../media/image93.png"/><Relationship Id="rId2" Type="http://schemas.openxmlformats.org/officeDocument/2006/relationships/image" Target="../media/image1.png"/><Relationship Id="rId1" Type="http://schemas.openxmlformats.org/officeDocument/2006/relationships/tags" Target="../tags/tag59.xml"/></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45.xml"/><Relationship Id="rId6"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 Id="rId3" Type="http://schemas.openxmlformats.org/officeDocument/2006/relationships/image" Target="../media/image94.png"/><Relationship Id="rId2" Type="http://schemas.openxmlformats.org/officeDocument/2006/relationships/image" Target="../media/image1.png"/><Relationship Id="rId1" Type="http://schemas.openxmlformats.org/officeDocument/2006/relationships/tags" Target="../tags/tag60.xml"/></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46.xml"/><Relationship Id="rId6" Type="http://schemas.openxmlformats.org/officeDocument/2006/relationships/slideLayout" Target="../slideLayouts/slideLayout1.xml"/><Relationship Id="rId5" Type="http://schemas.openxmlformats.org/officeDocument/2006/relationships/image" Target="../media/image99.png"/><Relationship Id="rId4" Type="http://schemas.openxmlformats.org/officeDocument/2006/relationships/image" Target="../media/image98.png"/><Relationship Id="rId3" Type="http://schemas.openxmlformats.org/officeDocument/2006/relationships/image" Target="../media/image97.png"/><Relationship Id="rId2" Type="http://schemas.openxmlformats.org/officeDocument/2006/relationships/image" Target="../media/image1.png"/><Relationship Id="rId1" Type="http://schemas.openxmlformats.org/officeDocument/2006/relationships/tags" Target="../tags/tag61.xml"/></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47.xml"/><Relationship Id="rId6" Type="http://schemas.openxmlformats.org/officeDocument/2006/relationships/slideLayout" Target="../slideLayouts/slideLayout1.xml"/><Relationship Id="rId5" Type="http://schemas.openxmlformats.org/officeDocument/2006/relationships/image" Target="../media/image102.png"/><Relationship Id="rId4" Type="http://schemas.openxmlformats.org/officeDocument/2006/relationships/image" Target="../media/image101.png"/><Relationship Id="rId3" Type="http://schemas.openxmlformats.org/officeDocument/2006/relationships/image" Target="../media/image100.png"/><Relationship Id="rId2" Type="http://schemas.openxmlformats.org/officeDocument/2006/relationships/image" Target="../media/image1.png"/><Relationship Id="rId1" Type="http://schemas.openxmlformats.org/officeDocument/2006/relationships/tags" Target="../tags/tag62.xml"/></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8.xml"/><Relationship Id="rId6" Type="http://schemas.openxmlformats.org/officeDocument/2006/relationships/slideLayout" Target="../slideLayouts/slideLayout1.xml"/><Relationship Id="rId5" Type="http://schemas.openxmlformats.org/officeDocument/2006/relationships/image" Target="../media/image104.png"/><Relationship Id="rId4" Type="http://schemas.openxmlformats.org/officeDocument/2006/relationships/image" Target="../media/image5.png"/><Relationship Id="rId3"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tags" Target="../tags/tag63.xml"/></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49.xml"/><Relationship Id="rId6" Type="http://schemas.openxmlformats.org/officeDocument/2006/relationships/slideLayout" Target="../slideLayouts/slideLayout1.xml"/><Relationship Id="rId5" Type="http://schemas.openxmlformats.org/officeDocument/2006/relationships/image" Target="../media/image107.png"/><Relationship Id="rId4" Type="http://schemas.openxmlformats.org/officeDocument/2006/relationships/image" Target="../media/image106.png"/><Relationship Id="rId3" Type="http://schemas.openxmlformats.org/officeDocument/2006/relationships/image" Target="../media/image105.png"/><Relationship Id="rId2" Type="http://schemas.openxmlformats.org/officeDocument/2006/relationships/image" Target="../media/image1.png"/><Relationship Id="rId1" Type="http://schemas.openxmlformats.org/officeDocument/2006/relationships/tags" Target="../tags/tag64.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50.xml"/><Relationship Id="rId6" Type="http://schemas.openxmlformats.org/officeDocument/2006/relationships/slideLayout" Target="../slideLayouts/slideLayout1.xml"/><Relationship Id="rId5" Type="http://schemas.openxmlformats.org/officeDocument/2006/relationships/image" Target="../media/image110.png"/><Relationship Id="rId4" Type="http://schemas.openxmlformats.org/officeDocument/2006/relationships/image" Target="../media/image109.png"/><Relationship Id="rId3" Type="http://schemas.openxmlformats.org/officeDocument/2006/relationships/image" Target="../media/image108.png"/><Relationship Id="rId2" Type="http://schemas.openxmlformats.org/officeDocument/2006/relationships/image" Target="../media/image1.png"/><Relationship Id="rId1" Type="http://schemas.openxmlformats.org/officeDocument/2006/relationships/tags" Target="../tags/tag65.xml"/></Relationships>
</file>

<file path=ppt/slides/_rels/slide51.xml.rels><?xml version="1.0" encoding="UTF-8" standalone="yes"?>
<Relationships xmlns="http://schemas.openxmlformats.org/package/2006/relationships"><Relationship Id="rId7" Type="http://schemas.openxmlformats.org/officeDocument/2006/relationships/notesSlide" Target="../notesSlides/notesSlide51.xml"/><Relationship Id="rId6" Type="http://schemas.openxmlformats.org/officeDocument/2006/relationships/slideLayout" Target="../slideLayouts/slideLayout1.xml"/><Relationship Id="rId5" Type="http://schemas.openxmlformats.org/officeDocument/2006/relationships/image" Target="../media/image113.png"/><Relationship Id="rId4" Type="http://schemas.openxmlformats.org/officeDocument/2006/relationships/image" Target="../media/image112.png"/><Relationship Id="rId3" Type="http://schemas.openxmlformats.org/officeDocument/2006/relationships/image" Target="../media/image111.png"/><Relationship Id="rId2" Type="http://schemas.openxmlformats.org/officeDocument/2006/relationships/image" Target="../media/image1.png"/><Relationship Id="rId1" Type="http://schemas.openxmlformats.org/officeDocument/2006/relationships/tags" Target="../tags/tag66.xml"/></Relationships>
</file>

<file path=ppt/slides/_rels/slide52.xml.rels><?xml version="1.0" encoding="UTF-8" standalone="yes"?>
<Relationships xmlns="http://schemas.openxmlformats.org/package/2006/relationships"><Relationship Id="rId7" Type="http://schemas.openxmlformats.org/officeDocument/2006/relationships/notesSlide" Target="../notesSlides/notesSlide52.xml"/><Relationship Id="rId6" Type="http://schemas.openxmlformats.org/officeDocument/2006/relationships/slideLayout" Target="../slideLayouts/slideLayout1.xml"/><Relationship Id="rId5" Type="http://schemas.openxmlformats.org/officeDocument/2006/relationships/image" Target="../media/image116.png"/><Relationship Id="rId4" Type="http://schemas.openxmlformats.org/officeDocument/2006/relationships/image" Target="../media/image115.png"/><Relationship Id="rId3" Type="http://schemas.openxmlformats.org/officeDocument/2006/relationships/image" Target="../media/image114.png"/><Relationship Id="rId2" Type="http://schemas.openxmlformats.org/officeDocument/2006/relationships/image" Target="../media/image1.png"/><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21" name="组合 20"/>
          <p:cNvGrpSpPr/>
          <p:nvPr/>
        </p:nvGrpSpPr>
        <p:grpSpPr>
          <a:xfrm>
            <a:off x="-214590" y="2749592"/>
            <a:ext cx="3000475" cy="1404242"/>
            <a:chOff x="0" y="880508"/>
            <a:chExt cx="3000475" cy="1404242"/>
          </a:xfrm>
        </p:grpSpPr>
        <p:sp>
          <p:nvSpPr>
            <p:cNvPr id="3" name="矩形 2"/>
            <p:cNvSpPr/>
            <p:nvPr/>
          </p:nvSpPr>
          <p:spPr>
            <a:xfrm>
              <a:off x="0" y="880508"/>
              <a:ext cx="232410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96475" y="880750"/>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4"/>
          <p:cNvSpPr txBox="1"/>
          <p:nvPr/>
        </p:nvSpPr>
        <p:spPr>
          <a:xfrm>
            <a:off x="2928787" y="1705424"/>
            <a:ext cx="720677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Study of CEPC ECAL </a:t>
            </a:r>
            <a:r>
              <a:rPr lang="en-US" altLang="zh-CN" sz="5400" dirty="0" smtClean="0">
                <a:solidFill>
                  <a:schemeClr val="bg1"/>
                </a:solidFill>
                <a:latin typeface="微软雅黑" panose="020B0503020204020204" pitchFamily="34" charset="-122"/>
                <a:ea typeface="微软雅黑" panose="020B0503020204020204" pitchFamily="34" charset="-122"/>
              </a:rPr>
              <a:t>Calibration</a:t>
            </a:r>
            <a:endParaRPr lang="en-US" altLang="zh-CN" sz="5400" dirty="0">
              <a:solidFill>
                <a:schemeClr val="bg1"/>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7428230" y="4366895"/>
            <a:ext cx="189674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solidFill>
                  <a:srgbClr val="243152"/>
                </a:solidFill>
                <a:latin typeface="微软雅黑" panose="020B0503020204020204" pitchFamily="34" charset="-122"/>
                <a:ea typeface="微软雅黑" panose="020B0503020204020204" pitchFamily="34" charset="-122"/>
              </a:rPr>
              <a:t>2025.3.18</a:t>
            </a:r>
            <a:endParaRPr lang="en-US" altLang="zh-CN" sz="1600" dirty="0">
              <a:solidFill>
                <a:srgbClr val="24315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406855" y="2773316"/>
            <a:ext cx="1354060" cy="1356796"/>
            <a:chOff x="10265088" y="255018"/>
            <a:chExt cx="1570606" cy="1573782"/>
          </a:xfrm>
        </p:grpSpPr>
        <p:grpSp>
          <p:nvGrpSpPr>
            <p:cNvPr id="10" name="Group 32"/>
            <p:cNvGrpSpPr/>
            <p:nvPr/>
          </p:nvGrpSpPr>
          <p:grpSpPr>
            <a:xfrm>
              <a:off x="10265088" y="255018"/>
              <a:ext cx="1570606" cy="1573782"/>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1" name="组合 10"/>
            <p:cNvGrpSpPr/>
            <p:nvPr/>
          </p:nvGrpSpPr>
          <p:grpSpPr>
            <a:xfrm>
              <a:off x="10638670" y="749095"/>
              <a:ext cx="823442" cy="585626"/>
              <a:chOff x="1743075" y="720725"/>
              <a:chExt cx="5573713" cy="3963988"/>
            </a:xfrm>
            <a:solidFill>
              <a:schemeClr val="bg1"/>
            </a:solidFill>
          </p:grpSpPr>
          <p:sp>
            <p:nvSpPr>
              <p:cNvPr id="1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sp>
        <p:nvSpPr>
          <p:cNvPr id="2" name="矩形 1"/>
          <p:cNvSpPr/>
          <p:nvPr/>
        </p:nvSpPr>
        <p:spPr>
          <a:xfrm>
            <a:off x="1104900" y="1114019"/>
            <a:ext cx="9982200" cy="4629962"/>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527134" y="111338"/>
            <a:ext cx="2559535" cy="1002485"/>
          </a:xfrm>
          <a:prstGeom prst="rect">
            <a:avLst/>
          </a:prstGeom>
        </p:spPr>
      </p:pic>
      <p:sp>
        <p:nvSpPr>
          <p:cNvPr id="5" name="文本框 7"/>
          <p:cNvSpPr txBox="1"/>
          <p:nvPr/>
        </p:nvSpPr>
        <p:spPr>
          <a:xfrm>
            <a:off x="3260725" y="4367530"/>
            <a:ext cx="389318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u="sng" dirty="0">
                <a:solidFill>
                  <a:srgbClr val="243152"/>
                </a:solidFill>
                <a:latin typeface="微软雅黑" panose="020B0503020204020204" pitchFamily="34" charset="-122"/>
                <a:ea typeface="微软雅黑" panose="020B0503020204020204" pitchFamily="34" charset="-122"/>
              </a:rPr>
              <a:t>Xiang Li</a:t>
            </a:r>
            <a:r>
              <a:rPr lang="en-US" altLang="zh-CN" sz="1600" dirty="0">
                <a:solidFill>
                  <a:srgbClr val="243152"/>
                </a:solidFill>
                <a:latin typeface="微软雅黑" panose="020B0503020204020204" pitchFamily="34" charset="-122"/>
                <a:ea typeface="微软雅黑" panose="020B0503020204020204" pitchFamily="34" charset="-122"/>
              </a:rPr>
              <a:t>, Zhen Wang, Jiaxuan Wang</a:t>
            </a:r>
            <a:endParaRPr lang="zh-CN" altLang="en-US" sz="1600" dirty="0">
              <a:solidFill>
                <a:srgbClr val="243152"/>
              </a:solidFill>
              <a:latin typeface="微软雅黑" panose="020B0503020204020204" pitchFamily="34" charset="-122"/>
              <a:ea typeface="微软雅黑" panose="020B0503020204020204" pitchFamily="34" charset="-122"/>
            </a:endParaRPr>
          </a:p>
        </p:txBody>
      </p:sp>
      <p:sp>
        <p:nvSpPr>
          <p:cNvPr id="6" name="日期占位符 5"/>
          <p:cNvSpPr>
            <a:spLocks noGrp="1"/>
          </p:cNvSpPr>
          <p:nvPr>
            <p:ph type="dt" sz="half" idx="10"/>
          </p:nvPr>
        </p:nvSpPr>
        <p:spPr/>
        <p:txBody>
          <a:bodyPr/>
          <a:lstStyle/>
          <a:p>
            <a:fld id="{66401A7D-0318-488A-AEF4-61BDD6D15036}" type="datetime1">
              <a:rPr lang="zh-CN" altLang="en-US" smtClean="0"/>
            </a:fld>
            <a:endParaRPr lang="zh-CN" altLang="en-US" dirty="0"/>
          </a:p>
        </p:txBody>
      </p:sp>
      <p:sp>
        <p:nvSpPr>
          <p:cNvPr id="22" name="灯片编号占位符 21"/>
          <p:cNvSpPr>
            <a:spLocks noGrp="1"/>
          </p:cNvSpPr>
          <p:nvPr>
            <p:ph type="sldNum" sz="quarter" idx="12"/>
          </p:nvPr>
        </p:nvSpPr>
        <p:spPr/>
        <p:txBody>
          <a:bodyPr/>
          <a:lstStyle/>
          <a:p>
            <a:fld id="{DECEAADD-04E7-4E9A-9769-230A8A5E70EE}"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13862" y="1522820"/>
            <a:ext cx="11364595" cy="5617845"/>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Events selected when center of layer </a:t>
            </a:r>
            <a:r>
              <a:rPr lang="en-US" altLang="zh-CN" sz="2400" b="1" dirty="0" smtClean="0">
                <a:solidFill>
                  <a:srgbClr val="FF0000"/>
                </a:solidFill>
              </a:rPr>
              <a:t>9 and 10</a:t>
            </a:r>
            <a:r>
              <a:rPr lang="en-US" altLang="zh-CN" sz="2400" dirty="0" smtClean="0">
                <a:solidFill>
                  <a:schemeClr val="bg1"/>
                </a:solidFill>
              </a:rPr>
              <a:t> hit</a:t>
            </a:r>
            <a:endParaRPr lang="en-US" altLang="zh-CN" sz="2400" dirty="0" smtClean="0">
              <a:solidFill>
                <a:schemeClr val="bg1"/>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ADC/Energy summed for all layers</a:t>
            </a:r>
            <a:endParaRPr lang="en-US" altLang="zh-CN" sz="2400" dirty="0">
              <a:solidFill>
                <a:schemeClr val="bg1"/>
              </a:solidFill>
            </a:endParaRPr>
          </a:p>
          <a:p>
            <a:pPr indent="0">
              <a:buFont typeface="Wingdings" panose="05000000000000000000" charset="0"/>
              <a:buNone/>
            </a:pPr>
            <a:endParaRPr lang="zh-CN" altLang="en-US" sz="2400" dirty="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dirty="0"/>
          </a:p>
        </p:txBody>
      </p:sp>
      <p:sp>
        <p:nvSpPr>
          <p:cNvPr id="10" name="文本框 9"/>
          <p:cNvSpPr txBox="1"/>
          <p:nvPr/>
        </p:nvSpPr>
        <p:spPr>
          <a:xfrm>
            <a:off x="513862" y="518856"/>
            <a:ext cx="8096738" cy="707886"/>
          </a:xfrm>
          <a:prstGeom prst="rect">
            <a:avLst/>
          </a:prstGeom>
          <a:noFill/>
        </p:spPr>
        <p:txBody>
          <a:bodyPr wrap="square" rtlCol="0">
            <a:spAutoFit/>
          </a:bodyPr>
          <a:lstStyle/>
          <a:p>
            <a:r>
              <a:rPr lang="en-US" altLang="zh-CN" sz="4000" b="1" dirty="0" smtClean="0">
                <a:solidFill>
                  <a:schemeClr val="bg1"/>
                </a:solidFill>
              </a:rPr>
              <a:t>Sum of energy/ADC of single events</a:t>
            </a:r>
            <a:endParaRPr lang="zh-CN" altLang="en-US" sz="4000" b="1" dirty="0">
              <a:solidFill>
                <a:schemeClr val="bg1"/>
              </a:solidFill>
            </a:endParaRPr>
          </a:p>
        </p:txBody>
      </p:sp>
      <p:sp>
        <p:nvSpPr>
          <p:cNvPr id="7" name="文本框 6"/>
          <p:cNvSpPr txBox="1"/>
          <p:nvPr/>
        </p:nvSpPr>
        <p:spPr>
          <a:xfrm>
            <a:off x="2014929" y="6165451"/>
            <a:ext cx="6400800" cy="523220"/>
          </a:xfrm>
          <a:prstGeom prst="rect">
            <a:avLst/>
          </a:prstGeom>
          <a:noFill/>
        </p:spPr>
        <p:txBody>
          <a:bodyPr wrap="square" rtlCol="0">
            <a:spAutoFit/>
          </a:bodyPr>
          <a:lstStyle/>
          <a:p>
            <a:r>
              <a:rPr lang="en-US" altLang="zh-CN" sz="2800" b="1" dirty="0" smtClean="0">
                <a:solidFill>
                  <a:schemeClr val="bg2"/>
                </a:solidFill>
              </a:rPr>
              <a:t>No obvious deviation found after scaling</a:t>
            </a:r>
            <a:endParaRPr lang="zh-CN" altLang="en-US" sz="2800" b="1" dirty="0">
              <a:solidFill>
                <a:schemeClr val="bg2"/>
              </a:solidFill>
            </a:endParaRPr>
          </a:p>
        </p:txBody>
      </p:sp>
      <p:pic>
        <p:nvPicPr>
          <p:cNvPr id="11" name="图片 10" descr="C:/Users/11510/Desktop/cepc/20250228/ADC_all_sum.pngADC_all_sum"/>
          <p:cNvPicPr>
            <a:picLocks noChangeAspect="1"/>
          </p:cNvPicPr>
          <p:nvPr/>
        </p:nvPicPr>
        <p:blipFill>
          <a:blip r:embed="rId3"/>
          <a:srcRect t="7" b="7"/>
          <a:stretch>
            <a:fillRect/>
          </a:stretch>
        </p:blipFill>
        <p:spPr>
          <a:xfrm>
            <a:off x="240665" y="2934970"/>
            <a:ext cx="3850005" cy="2793365"/>
          </a:xfrm>
          <a:prstGeom prst="rect">
            <a:avLst/>
          </a:prstGeom>
        </p:spPr>
      </p:pic>
      <p:pic>
        <p:nvPicPr>
          <p:cNvPr id="12" name="图片 11" descr="C:/Users/11510/Desktop/cepc/20250228/Energy_all.pngEnergy_all"/>
          <p:cNvPicPr>
            <a:picLocks noChangeAspect="1"/>
          </p:cNvPicPr>
          <p:nvPr/>
        </p:nvPicPr>
        <p:blipFill>
          <a:blip r:embed="rId4"/>
          <a:srcRect t="7" b="7"/>
          <a:stretch>
            <a:fillRect/>
          </a:stretch>
        </p:blipFill>
        <p:spPr>
          <a:xfrm>
            <a:off x="8028305" y="2934970"/>
            <a:ext cx="3850005" cy="2793365"/>
          </a:xfrm>
          <a:prstGeom prst="rect">
            <a:avLst/>
          </a:prstGeom>
        </p:spPr>
      </p:pic>
      <p:pic>
        <p:nvPicPr>
          <p:cNvPr id="5" name="图片 4" descr="C:/Users/11510/Desktop/cepc/20250228/Energy_mc_all.pngEnergy_mc_all"/>
          <p:cNvPicPr>
            <a:picLocks noChangeAspect="1"/>
          </p:cNvPicPr>
          <p:nvPr/>
        </p:nvPicPr>
        <p:blipFill>
          <a:blip r:embed="rId5"/>
          <a:srcRect t="7" b="7"/>
          <a:stretch>
            <a:fillRect/>
          </a:stretch>
        </p:blipFill>
        <p:spPr>
          <a:xfrm>
            <a:off x="4134485" y="2934970"/>
            <a:ext cx="3850005" cy="279336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23875" y="1225550"/>
            <a:ext cx="10829925" cy="536956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Using cosmic ray test </a:t>
            </a:r>
            <a:r>
              <a:rPr lang="en-US" altLang="zh-CN" sz="2400" dirty="0" smtClean="0">
                <a:solidFill>
                  <a:srgbClr val="FF0000"/>
                </a:solidFill>
              </a:rPr>
              <a:t>MIP</a:t>
            </a:r>
            <a:r>
              <a:rPr lang="en-US" altLang="zh-CN" sz="2400" dirty="0" smtClean="0">
                <a:solidFill>
                  <a:schemeClr val="bg1"/>
                </a:solidFill>
              </a:rPr>
              <a:t> and beam test </a:t>
            </a:r>
            <a:r>
              <a:rPr lang="en-US" altLang="zh-CN" sz="2400" dirty="0" smtClean="0">
                <a:solidFill>
                  <a:srgbClr val="FF0000"/>
                </a:solidFill>
              </a:rPr>
              <a:t>MIP</a:t>
            </a:r>
            <a:endParaRPr lang="en-US" altLang="zh-CN" sz="2400" dirty="0" smtClean="0">
              <a:solidFill>
                <a:schemeClr val="bg1"/>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Calculate the </a:t>
            </a:r>
            <a:r>
              <a:rPr lang="en-US" altLang="zh-CN" sz="2400" dirty="0" smtClean="0">
                <a:solidFill>
                  <a:schemeClr val="accent2"/>
                </a:solidFill>
              </a:rPr>
              <a:t>20 GeV</a:t>
            </a:r>
            <a:r>
              <a:rPr lang="en-US" altLang="zh-CN" sz="2400" dirty="0" smtClean="0">
                <a:solidFill>
                  <a:schemeClr val="bg1"/>
                </a:solidFill>
              </a:rPr>
              <a:t> electron energy deposition</a:t>
            </a:r>
            <a:endParaRPr lang="en-US" altLang="zh-CN" sz="2400" dirty="0" smtClean="0">
              <a:solidFill>
                <a:schemeClr val="bg1"/>
              </a:solidFill>
            </a:endParaRPr>
          </a:p>
          <a:p>
            <a:pPr marL="342900" indent="-342900">
              <a:lnSpc>
                <a:spcPct val="120000"/>
              </a:lnSpc>
              <a:buFont typeface="Arial" panose="020B0604020202020204" pitchFamily="34" charset="0"/>
              <a:buChar char="•"/>
            </a:pPr>
            <a:r>
              <a:rPr lang="en-US" altLang="zh-CN" sz="2400" dirty="0" smtClean="0">
                <a:solidFill>
                  <a:schemeClr val="bg1"/>
                </a:solidFill>
                <a:sym typeface="+mn-ea"/>
              </a:rPr>
              <a:t>beam test </a:t>
            </a:r>
            <a:r>
              <a:rPr lang="en-US" altLang="zh-CN" sz="2400" dirty="0" smtClean="0">
                <a:solidFill>
                  <a:srgbClr val="FF0000"/>
                </a:solidFill>
                <a:sym typeface="+mn-ea"/>
              </a:rPr>
              <a:t>MIP selected</a:t>
            </a:r>
            <a:endParaRPr lang="en-US" altLang="zh-CN" sz="2400" dirty="0" smtClean="0">
              <a:solidFill>
                <a:schemeClr val="bg1"/>
              </a:solidFill>
            </a:endParaRPr>
          </a:p>
          <a:p>
            <a:pPr indent="0">
              <a:lnSpc>
                <a:spcPct val="120000"/>
              </a:lnSpc>
              <a:buFont typeface="Arial" panose="020B0604020202020204" pitchFamily="34" charset="0"/>
              <a:buNone/>
            </a:pPr>
            <a:endParaRPr lang="en-US" altLang="zh-CN" sz="2400" dirty="0" smtClean="0">
              <a:solidFill>
                <a:schemeClr val="bg1"/>
              </a:solidFill>
            </a:endParaRPr>
          </a:p>
          <a:p>
            <a:pPr indent="0">
              <a:lnSpc>
                <a:spcPct val="120000"/>
              </a:lnSpc>
              <a:buFont typeface="Arial" panose="020B0604020202020204" pitchFamily="34" charset="0"/>
              <a:buNone/>
            </a:pPr>
            <a:endParaRPr lang="en-US" altLang="zh-CN" sz="2400" dirty="0">
              <a:solidFill>
                <a:schemeClr val="bg1"/>
              </a:solidFill>
            </a:endParaRPr>
          </a:p>
          <a:p>
            <a:pPr indent="0">
              <a:buFont typeface="Wingdings" panose="05000000000000000000" charset="0"/>
              <a:buNone/>
            </a:pPr>
            <a:endParaRPr lang="zh-CN" altLang="en-US" sz="2400" dirty="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dirty="0"/>
          </a:p>
        </p:txBody>
      </p:sp>
      <p:sp>
        <p:nvSpPr>
          <p:cNvPr id="10" name="文本框 9"/>
          <p:cNvSpPr txBox="1"/>
          <p:nvPr/>
        </p:nvSpPr>
        <p:spPr>
          <a:xfrm>
            <a:off x="513862" y="518856"/>
            <a:ext cx="8096738" cy="706755"/>
          </a:xfrm>
          <a:prstGeom prst="rect">
            <a:avLst/>
          </a:prstGeom>
          <a:noFill/>
        </p:spPr>
        <p:txBody>
          <a:bodyPr wrap="square" rtlCol="0">
            <a:spAutoFit/>
          </a:bodyPr>
          <a:lstStyle/>
          <a:p>
            <a:r>
              <a:rPr lang="en-US" altLang="zh-CN" sz="4000" b="1" dirty="0">
                <a:solidFill>
                  <a:schemeClr val="bg1"/>
                </a:solidFill>
              </a:rPr>
              <a:t>Cosmic Ray Test </a:t>
            </a:r>
            <a:r>
              <a:rPr lang="en-US" altLang="zh-CN" sz="4000" b="1" dirty="0">
                <a:solidFill>
                  <a:schemeClr val="bg1"/>
                </a:solidFill>
              </a:rPr>
              <a:t>VS Beam Test </a:t>
            </a:r>
            <a:endParaRPr lang="en-US" altLang="zh-CN" sz="4000" b="1" dirty="0">
              <a:solidFill>
                <a:schemeClr val="bg1"/>
              </a:solidFill>
            </a:endParaRPr>
          </a:p>
        </p:txBody>
      </p:sp>
      <p:pic>
        <p:nvPicPr>
          <p:cNvPr id="11" name="图片 10" descr="C:/Users/李想/Desktop/工作/cepc/2025-3-12/EDep_cr20.pngEDep_cr20"/>
          <p:cNvPicPr>
            <a:picLocks noChangeAspect="1"/>
          </p:cNvPicPr>
          <p:nvPr/>
        </p:nvPicPr>
        <p:blipFill>
          <a:blip r:embed="rId3"/>
          <a:srcRect l="687" r="687"/>
          <a:stretch>
            <a:fillRect/>
          </a:stretch>
        </p:blipFill>
        <p:spPr>
          <a:xfrm>
            <a:off x="191770" y="3429000"/>
            <a:ext cx="3886835" cy="2820035"/>
          </a:xfrm>
          <a:prstGeom prst="rect">
            <a:avLst/>
          </a:prstGeom>
        </p:spPr>
      </p:pic>
      <p:pic>
        <p:nvPicPr>
          <p:cNvPr id="12" name="图片 11" descr="C:/Users/李想/Desktop/工作/cepc/2025-3-12/EDep_tb20.pngEDep_tb20"/>
          <p:cNvPicPr>
            <a:picLocks noChangeAspect="1"/>
          </p:cNvPicPr>
          <p:nvPr/>
        </p:nvPicPr>
        <p:blipFill>
          <a:blip r:embed="rId4"/>
          <a:srcRect l="687" r="687"/>
          <a:stretch>
            <a:fillRect/>
          </a:stretch>
        </p:blipFill>
        <p:spPr>
          <a:xfrm>
            <a:off x="4154805" y="3429000"/>
            <a:ext cx="3886835" cy="2820035"/>
          </a:xfrm>
          <a:prstGeom prst="rect">
            <a:avLst/>
          </a:prstGeom>
        </p:spPr>
      </p:pic>
      <p:sp>
        <p:nvSpPr>
          <p:cNvPr id="9" name="文本框 8"/>
          <p:cNvSpPr txBox="1"/>
          <p:nvPr/>
        </p:nvSpPr>
        <p:spPr>
          <a:xfrm>
            <a:off x="838200" y="2953385"/>
            <a:ext cx="2655570" cy="368300"/>
          </a:xfrm>
          <a:prstGeom prst="rect">
            <a:avLst/>
          </a:prstGeom>
          <a:noFill/>
        </p:spPr>
        <p:txBody>
          <a:bodyPr wrap="square" rtlCol="0">
            <a:spAutoFit/>
          </a:bodyPr>
          <a:p>
            <a:r>
              <a:rPr lang="en-US" altLang="zh-CN" dirty="0" smtClean="0">
                <a:solidFill>
                  <a:schemeClr val="bg1"/>
                </a:solidFill>
                <a:sym typeface="+mn-ea"/>
              </a:rPr>
              <a:t>cosmic ray test </a:t>
            </a:r>
            <a:r>
              <a:rPr lang="en-US" altLang="zh-CN" dirty="0" smtClean="0">
                <a:solidFill>
                  <a:srgbClr val="FF0000"/>
                </a:solidFill>
                <a:sym typeface="+mn-ea"/>
              </a:rPr>
              <a:t>MIP</a:t>
            </a:r>
            <a:endParaRPr lang="zh-CN" altLang="en-US"/>
          </a:p>
        </p:txBody>
      </p:sp>
      <p:sp>
        <p:nvSpPr>
          <p:cNvPr id="13" name="文本框 12"/>
          <p:cNvSpPr txBox="1"/>
          <p:nvPr/>
        </p:nvSpPr>
        <p:spPr>
          <a:xfrm>
            <a:off x="5199380" y="2953385"/>
            <a:ext cx="1821815" cy="354965"/>
          </a:xfrm>
          <a:prstGeom prst="rect">
            <a:avLst/>
          </a:prstGeom>
          <a:noFill/>
        </p:spPr>
        <p:txBody>
          <a:bodyPr wrap="square" rtlCol="0">
            <a:noAutofit/>
          </a:bodyPr>
          <a:p>
            <a:r>
              <a:rPr lang="en-US" altLang="zh-CN" dirty="0" smtClean="0">
                <a:solidFill>
                  <a:schemeClr val="bg1"/>
                </a:solidFill>
                <a:sym typeface="+mn-ea"/>
              </a:rPr>
              <a:t>beam test </a:t>
            </a:r>
            <a:r>
              <a:rPr lang="en-US" altLang="zh-CN" dirty="0" smtClean="0">
                <a:solidFill>
                  <a:srgbClr val="FF0000"/>
                </a:solidFill>
                <a:sym typeface="+mn-ea"/>
              </a:rPr>
              <a:t>MIP</a:t>
            </a:r>
            <a:endParaRPr lang="en-US" altLang="zh-CN" dirty="0" smtClean="0">
              <a:solidFill>
                <a:schemeClr val="bg1"/>
              </a:solidFill>
            </a:endParaRPr>
          </a:p>
          <a:p>
            <a:endParaRPr lang="zh-CN" altLang="en-US"/>
          </a:p>
        </p:txBody>
      </p:sp>
      <p:pic>
        <p:nvPicPr>
          <p:cNvPr id="5" name="图片 4" descr="C:/Users/李想/Desktop/工作/cepc/2025-3-12/EDep_tby20.pngEDep_tby20"/>
          <p:cNvPicPr>
            <a:picLocks noChangeAspect="1"/>
          </p:cNvPicPr>
          <p:nvPr/>
        </p:nvPicPr>
        <p:blipFill>
          <a:blip r:embed="rId5"/>
          <a:srcRect l="687" r="687"/>
          <a:stretch>
            <a:fillRect/>
          </a:stretch>
        </p:blipFill>
        <p:spPr>
          <a:xfrm>
            <a:off x="8114665" y="3429000"/>
            <a:ext cx="3886835" cy="2820035"/>
          </a:xfrm>
          <a:prstGeom prst="rect">
            <a:avLst/>
          </a:prstGeom>
        </p:spPr>
      </p:pic>
      <p:sp>
        <p:nvSpPr>
          <p:cNvPr id="6" name="文本框 5"/>
          <p:cNvSpPr txBox="1"/>
          <p:nvPr/>
        </p:nvSpPr>
        <p:spPr>
          <a:xfrm>
            <a:off x="8250555" y="2953385"/>
            <a:ext cx="3750945" cy="368300"/>
          </a:xfrm>
          <a:prstGeom prst="rect">
            <a:avLst/>
          </a:prstGeom>
          <a:noFill/>
        </p:spPr>
        <p:txBody>
          <a:bodyPr wrap="square" rtlCol="0">
            <a:spAutoFit/>
          </a:bodyPr>
          <a:p>
            <a:r>
              <a:rPr lang="en-US" altLang="zh-CN" dirty="0" smtClean="0">
                <a:solidFill>
                  <a:srgbClr val="FF0000"/>
                </a:solidFill>
                <a:sym typeface="+mn-ea"/>
              </a:rPr>
              <a:t>selected</a:t>
            </a:r>
            <a:r>
              <a:rPr lang="en-US" altLang="zh-CN" dirty="0" smtClean="0">
                <a:solidFill>
                  <a:schemeClr val="bg1"/>
                </a:solidFill>
                <a:sym typeface="+mn-ea"/>
              </a:rPr>
              <a:t> beam test good channel</a:t>
            </a: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23875" y="1225550"/>
            <a:ext cx="10829925" cy="536956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Using cosmic ray test </a:t>
            </a:r>
            <a:r>
              <a:rPr lang="en-US" altLang="zh-CN" sz="2400" dirty="0" smtClean="0">
                <a:solidFill>
                  <a:srgbClr val="FF0000"/>
                </a:solidFill>
              </a:rPr>
              <a:t>MIP</a:t>
            </a:r>
            <a:r>
              <a:rPr lang="en-US" altLang="zh-CN" sz="2400" dirty="0" smtClean="0">
                <a:solidFill>
                  <a:schemeClr val="bg1"/>
                </a:solidFill>
              </a:rPr>
              <a:t> and beam test </a:t>
            </a:r>
            <a:r>
              <a:rPr lang="en-US" altLang="zh-CN" sz="2400" dirty="0" smtClean="0">
                <a:solidFill>
                  <a:srgbClr val="FF0000"/>
                </a:solidFill>
              </a:rPr>
              <a:t>MIP</a:t>
            </a:r>
            <a:endParaRPr lang="en-US" altLang="zh-CN" sz="2400" dirty="0" smtClean="0">
              <a:solidFill>
                <a:schemeClr val="bg1"/>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Calculate the </a:t>
            </a:r>
            <a:r>
              <a:rPr lang="en-US" altLang="zh-CN" sz="2400" dirty="0" smtClean="0">
                <a:solidFill>
                  <a:schemeClr val="accent2"/>
                </a:solidFill>
              </a:rPr>
              <a:t>40 GeV</a:t>
            </a:r>
            <a:r>
              <a:rPr lang="en-US" altLang="zh-CN" sz="2400" dirty="0" smtClean="0">
                <a:solidFill>
                  <a:schemeClr val="bg1"/>
                </a:solidFill>
              </a:rPr>
              <a:t> electron energy deposition</a:t>
            </a:r>
            <a:endParaRPr lang="en-US" altLang="zh-CN" sz="2400" dirty="0" smtClean="0">
              <a:solidFill>
                <a:schemeClr val="bg1"/>
              </a:solidFill>
            </a:endParaRPr>
          </a:p>
          <a:p>
            <a:pPr marL="342900" indent="-342900">
              <a:lnSpc>
                <a:spcPct val="120000"/>
              </a:lnSpc>
              <a:buFont typeface="Arial" panose="020B0604020202020204" pitchFamily="34" charset="0"/>
              <a:buChar char="•"/>
            </a:pPr>
            <a:r>
              <a:rPr lang="en-US" altLang="zh-CN" sz="2400" dirty="0" smtClean="0">
                <a:solidFill>
                  <a:schemeClr val="bg1"/>
                </a:solidFill>
                <a:sym typeface="+mn-ea"/>
              </a:rPr>
              <a:t>beam test </a:t>
            </a:r>
            <a:r>
              <a:rPr lang="en-US" altLang="zh-CN" sz="2400" dirty="0" smtClean="0">
                <a:solidFill>
                  <a:srgbClr val="FF0000"/>
                </a:solidFill>
                <a:sym typeface="+mn-ea"/>
              </a:rPr>
              <a:t>MIP selected</a:t>
            </a:r>
            <a:endParaRPr lang="en-US" altLang="zh-CN" sz="2400" dirty="0" smtClean="0">
              <a:solidFill>
                <a:schemeClr val="bg1"/>
              </a:solidFill>
            </a:endParaRPr>
          </a:p>
          <a:p>
            <a:pPr indent="0">
              <a:lnSpc>
                <a:spcPct val="120000"/>
              </a:lnSpc>
              <a:buFont typeface="Arial" panose="020B0604020202020204" pitchFamily="34" charset="0"/>
              <a:buNone/>
            </a:pPr>
            <a:endParaRPr lang="en-US" altLang="zh-CN" sz="2400" dirty="0" smtClean="0">
              <a:solidFill>
                <a:schemeClr val="bg1"/>
              </a:solidFill>
            </a:endParaRPr>
          </a:p>
          <a:p>
            <a:pPr indent="0">
              <a:lnSpc>
                <a:spcPct val="120000"/>
              </a:lnSpc>
              <a:buFont typeface="Arial" panose="020B0604020202020204" pitchFamily="34" charset="0"/>
              <a:buNone/>
            </a:pPr>
            <a:endParaRPr lang="en-US" altLang="zh-CN" sz="2400" dirty="0">
              <a:solidFill>
                <a:schemeClr val="bg1"/>
              </a:solidFill>
            </a:endParaRPr>
          </a:p>
          <a:p>
            <a:pPr indent="0">
              <a:buFont typeface="Wingdings" panose="05000000000000000000" charset="0"/>
              <a:buNone/>
            </a:pPr>
            <a:endParaRPr lang="zh-CN" altLang="en-US" sz="2400" dirty="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dirty="0"/>
          </a:p>
        </p:txBody>
      </p:sp>
      <p:sp>
        <p:nvSpPr>
          <p:cNvPr id="10" name="文本框 9"/>
          <p:cNvSpPr txBox="1"/>
          <p:nvPr/>
        </p:nvSpPr>
        <p:spPr>
          <a:xfrm>
            <a:off x="513862" y="518856"/>
            <a:ext cx="8096738" cy="706755"/>
          </a:xfrm>
          <a:prstGeom prst="rect">
            <a:avLst/>
          </a:prstGeom>
          <a:noFill/>
        </p:spPr>
        <p:txBody>
          <a:bodyPr wrap="square" rtlCol="0">
            <a:spAutoFit/>
          </a:bodyPr>
          <a:lstStyle/>
          <a:p>
            <a:r>
              <a:rPr lang="en-US" altLang="zh-CN" sz="4000" b="1" dirty="0">
                <a:solidFill>
                  <a:schemeClr val="bg1"/>
                </a:solidFill>
              </a:rPr>
              <a:t>Cosmic Ray Test </a:t>
            </a:r>
            <a:r>
              <a:rPr lang="en-US" altLang="zh-CN" sz="4000" b="1" dirty="0">
                <a:solidFill>
                  <a:schemeClr val="bg1"/>
                </a:solidFill>
              </a:rPr>
              <a:t>VS Beam Test </a:t>
            </a:r>
            <a:endParaRPr lang="en-US" altLang="zh-CN" sz="4000" b="1" dirty="0">
              <a:solidFill>
                <a:schemeClr val="bg1"/>
              </a:solidFill>
            </a:endParaRPr>
          </a:p>
        </p:txBody>
      </p:sp>
      <p:pic>
        <p:nvPicPr>
          <p:cNvPr id="11" name="图片 10" descr="C:/Users/李想/Desktop/工作/cepc/2025-3-12/EDep_cr40.pngEDep_cr40"/>
          <p:cNvPicPr>
            <a:picLocks noChangeAspect="1"/>
          </p:cNvPicPr>
          <p:nvPr/>
        </p:nvPicPr>
        <p:blipFill>
          <a:blip r:embed="rId3"/>
          <a:srcRect l="698" r="698"/>
          <a:stretch>
            <a:fillRect/>
          </a:stretch>
        </p:blipFill>
        <p:spPr>
          <a:xfrm>
            <a:off x="191770" y="3429000"/>
            <a:ext cx="3886835" cy="2820035"/>
          </a:xfrm>
          <a:prstGeom prst="rect">
            <a:avLst/>
          </a:prstGeom>
        </p:spPr>
      </p:pic>
      <p:pic>
        <p:nvPicPr>
          <p:cNvPr id="12" name="图片 11" descr="C:/Users/李想/Desktop/工作/cepc/2025-3-12/EDep_tb40.pngEDep_tb40"/>
          <p:cNvPicPr>
            <a:picLocks noChangeAspect="1"/>
          </p:cNvPicPr>
          <p:nvPr/>
        </p:nvPicPr>
        <p:blipFill>
          <a:blip r:embed="rId4"/>
          <a:srcRect l="698" r="698"/>
          <a:stretch>
            <a:fillRect/>
          </a:stretch>
        </p:blipFill>
        <p:spPr>
          <a:xfrm>
            <a:off x="4154805" y="3429000"/>
            <a:ext cx="3886835" cy="2820035"/>
          </a:xfrm>
          <a:prstGeom prst="rect">
            <a:avLst/>
          </a:prstGeom>
        </p:spPr>
      </p:pic>
      <p:sp>
        <p:nvSpPr>
          <p:cNvPr id="9" name="文本框 8"/>
          <p:cNvSpPr txBox="1"/>
          <p:nvPr/>
        </p:nvSpPr>
        <p:spPr>
          <a:xfrm>
            <a:off x="838200" y="2953385"/>
            <a:ext cx="2655570" cy="368300"/>
          </a:xfrm>
          <a:prstGeom prst="rect">
            <a:avLst/>
          </a:prstGeom>
          <a:noFill/>
        </p:spPr>
        <p:txBody>
          <a:bodyPr wrap="square" rtlCol="0">
            <a:spAutoFit/>
          </a:bodyPr>
          <a:p>
            <a:r>
              <a:rPr lang="en-US" altLang="zh-CN" dirty="0" smtClean="0">
                <a:solidFill>
                  <a:schemeClr val="bg1"/>
                </a:solidFill>
                <a:sym typeface="+mn-ea"/>
              </a:rPr>
              <a:t>cosmic ray test </a:t>
            </a:r>
            <a:r>
              <a:rPr lang="en-US" altLang="zh-CN" dirty="0" smtClean="0">
                <a:solidFill>
                  <a:srgbClr val="FF0000"/>
                </a:solidFill>
                <a:sym typeface="+mn-ea"/>
              </a:rPr>
              <a:t>MIP</a:t>
            </a:r>
            <a:endParaRPr lang="zh-CN" altLang="en-US"/>
          </a:p>
        </p:txBody>
      </p:sp>
      <p:sp>
        <p:nvSpPr>
          <p:cNvPr id="13" name="文本框 12"/>
          <p:cNvSpPr txBox="1"/>
          <p:nvPr/>
        </p:nvSpPr>
        <p:spPr>
          <a:xfrm>
            <a:off x="5199380" y="2953385"/>
            <a:ext cx="1821815" cy="354965"/>
          </a:xfrm>
          <a:prstGeom prst="rect">
            <a:avLst/>
          </a:prstGeom>
          <a:noFill/>
        </p:spPr>
        <p:txBody>
          <a:bodyPr wrap="square" rtlCol="0">
            <a:noAutofit/>
          </a:bodyPr>
          <a:p>
            <a:r>
              <a:rPr lang="en-US" altLang="zh-CN" dirty="0" smtClean="0">
                <a:solidFill>
                  <a:schemeClr val="bg1"/>
                </a:solidFill>
                <a:sym typeface="+mn-ea"/>
              </a:rPr>
              <a:t>beam test </a:t>
            </a:r>
            <a:r>
              <a:rPr lang="en-US" altLang="zh-CN" dirty="0" smtClean="0">
                <a:solidFill>
                  <a:srgbClr val="FF0000"/>
                </a:solidFill>
                <a:sym typeface="+mn-ea"/>
              </a:rPr>
              <a:t>MIP</a:t>
            </a:r>
            <a:endParaRPr lang="en-US" altLang="zh-CN" dirty="0" smtClean="0">
              <a:solidFill>
                <a:schemeClr val="bg1"/>
              </a:solidFill>
            </a:endParaRPr>
          </a:p>
          <a:p>
            <a:endParaRPr lang="zh-CN" altLang="en-US"/>
          </a:p>
        </p:txBody>
      </p:sp>
      <p:pic>
        <p:nvPicPr>
          <p:cNvPr id="5" name="图片 4" descr="C:/Users/李想/Desktop/工作/cepc/2025-3-12/EDep_tby40.pngEDep_tby40"/>
          <p:cNvPicPr>
            <a:picLocks noChangeAspect="1"/>
          </p:cNvPicPr>
          <p:nvPr/>
        </p:nvPicPr>
        <p:blipFill>
          <a:blip r:embed="rId5"/>
          <a:srcRect l="259" r="259"/>
          <a:stretch>
            <a:fillRect/>
          </a:stretch>
        </p:blipFill>
        <p:spPr>
          <a:xfrm>
            <a:off x="8114665" y="3429000"/>
            <a:ext cx="3886835" cy="2820035"/>
          </a:xfrm>
          <a:prstGeom prst="rect">
            <a:avLst/>
          </a:prstGeom>
        </p:spPr>
      </p:pic>
      <p:sp>
        <p:nvSpPr>
          <p:cNvPr id="6" name="文本框 5"/>
          <p:cNvSpPr txBox="1"/>
          <p:nvPr/>
        </p:nvSpPr>
        <p:spPr>
          <a:xfrm>
            <a:off x="8250555" y="2953385"/>
            <a:ext cx="3750945" cy="368300"/>
          </a:xfrm>
          <a:prstGeom prst="rect">
            <a:avLst/>
          </a:prstGeom>
          <a:noFill/>
        </p:spPr>
        <p:txBody>
          <a:bodyPr wrap="square" rtlCol="0">
            <a:spAutoFit/>
          </a:bodyPr>
          <a:p>
            <a:r>
              <a:rPr lang="en-US" altLang="zh-CN" dirty="0" smtClean="0">
                <a:solidFill>
                  <a:srgbClr val="FF0000"/>
                </a:solidFill>
                <a:sym typeface="+mn-ea"/>
              </a:rPr>
              <a:t>selected</a:t>
            </a:r>
            <a:r>
              <a:rPr lang="en-US" altLang="zh-CN" dirty="0" smtClean="0">
                <a:solidFill>
                  <a:schemeClr val="bg1"/>
                </a:solidFill>
                <a:sym typeface="+mn-ea"/>
              </a:rPr>
              <a:t> beam test good channel</a:t>
            </a: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23875" y="1225550"/>
            <a:ext cx="10829925" cy="536956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Using cosmic ray test </a:t>
            </a:r>
            <a:r>
              <a:rPr lang="en-US" altLang="zh-CN" sz="2400" dirty="0" smtClean="0">
                <a:solidFill>
                  <a:srgbClr val="FF0000"/>
                </a:solidFill>
              </a:rPr>
              <a:t>MIP</a:t>
            </a:r>
            <a:r>
              <a:rPr lang="en-US" altLang="zh-CN" sz="2400" dirty="0" smtClean="0">
                <a:solidFill>
                  <a:schemeClr val="bg1"/>
                </a:solidFill>
              </a:rPr>
              <a:t> and beam test </a:t>
            </a:r>
            <a:r>
              <a:rPr lang="en-US" altLang="zh-CN" sz="2400" dirty="0" smtClean="0">
                <a:solidFill>
                  <a:srgbClr val="FF0000"/>
                </a:solidFill>
              </a:rPr>
              <a:t>MIP</a:t>
            </a:r>
            <a:endParaRPr lang="en-US" altLang="zh-CN" sz="2400" dirty="0" smtClean="0">
              <a:solidFill>
                <a:schemeClr val="bg1"/>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Calculate the </a:t>
            </a:r>
            <a:r>
              <a:rPr lang="en-US" altLang="zh-CN" sz="2400" dirty="0" smtClean="0">
                <a:solidFill>
                  <a:schemeClr val="accent2"/>
                </a:solidFill>
              </a:rPr>
              <a:t>60 GeV</a:t>
            </a:r>
            <a:r>
              <a:rPr lang="en-US" altLang="zh-CN" sz="2400" dirty="0" smtClean="0">
                <a:solidFill>
                  <a:schemeClr val="bg1"/>
                </a:solidFill>
              </a:rPr>
              <a:t> electron energy deposition</a:t>
            </a:r>
            <a:endParaRPr lang="en-US" altLang="zh-CN" sz="2400" dirty="0" smtClean="0">
              <a:solidFill>
                <a:schemeClr val="bg1"/>
              </a:solidFill>
            </a:endParaRPr>
          </a:p>
          <a:p>
            <a:pPr marL="342900" indent="-342900">
              <a:lnSpc>
                <a:spcPct val="120000"/>
              </a:lnSpc>
              <a:buFont typeface="Arial" panose="020B0604020202020204" pitchFamily="34" charset="0"/>
              <a:buChar char="•"/>
            </a:pPr>
            <a:r>
              <a:rPr lang="en-US" altLang="zh-CN" sz="2400" dirty="0" smtClean="0">
                <a:solidFill>
                  <a:schemeClr val="bg1"/>
                </a:solidFill>
                <a:sym typeface="+mn-ea"/>
              </a:rPr>
              <a:t>beam test </a:t>
            </a:r>
            <a:r>
              <a:rPr lang="en-US" altLang="zh-CN" sz="2400" dirty="0" smtClean="0">
                <a:solidFill>
                  <a:srgbClr val="FF0000"/>
                </a:solidFill>
                <a:sym typeface="+mn-ea"/>
              </a:rPr>
              <a:t>MIP selected</a:t>
            </a:r>
            <a:endParaRPr lang="en-US" altLang="zh-CN" sz="2400" dirty="0" smtClean="0">
              <a:solidFill>
                <a:schemeClr val="bg1"/>
              </a:solidFill>
            </a:endParaRPr>
          </a:p>
          <a:p>
            <a:pPr indent="0">
              <a:lnSpc>
                <a:spcPct val="120000"/>
              </a:lnSpc>
              <a:buFont typeface="Arial" panose="020B0604020202020204" pitchFamily="34" charset="0"/>
              <a:buNone/>
            </a:pPr>
            <a:endParaRPr lang="en-US" altLang="zh-CN" sz="2400" dirty="0" smtClean="0">
              <a:solidFill>
                <a:schemeClr val="bg1"/>
              </a:solidFill>
            </a:endParaRPr>
          </a:p>
          <a:p>
            <a:pPr indent="0">
              <a:lnSpc>
                <a:spcPct val="120000"/>
              </a:lnSpc>
              <a:buFont typeface="Arial" panose="020B0604020202020204" pitchFamily="34" charset="0"/>
              <a:buNone/>
            </a:pPr>
            <a:endParaRPr lang="en-US" altLang="zh-CN" sz="2400" dirty="0">
              <a:solidFill>
                <a:schemeClr val="bg1"/>
              </a:solidFill>
            </a:endParaRPr>
          </a:p>
          <a:p>
            <a:pPr indent="0">
              <a:buFont typeface="Wingdings" panose="05000000000000000000" charset="0"/>
              <a:buNone/>
            </a:pPr>
            <a:endParaRPr lang="zh-CN" altLang="en-US" sz="2400" dirty="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dirty="0"/>
          </a:p>
        </p:txBody>
      </p:sp>
      <p:sp>
        <p:nvSpPr>
          <p:cNvPr id="10" name="文本框 9"/>
          <p:cNvSpPr txBox="1"/>
          <p:nvPr/>
        </p:nvSpPr>
        <p:spPr>
          <a:xfrm>
            <a:off x="513862" y="518856"/>
            <a:ext cx="8096738" cy="706755"/>
          </a:xfrm>
          <a:prstGeom prst="rect">
            <a:avLst/>
          </a:prstGeom>
          <a:noFill/>
        </p:spPr>
        <p:txBody>
          <a:bodyPr wrap="square" rtlCol="0">
            <a:spAutoFit/>
          </a:bodyPr>
          <a:lstStyle/>
          <a:p>
            <a:r>
              <a:rPr lang="en-US" altLang="zh-CN" sz="4000" b="1" dirty="0">
                <a:solidFill>
                  <a:schemeClr val="bg1"/>
                </a:solidFill>
              </a:rPr>
              <a:t>Cosmic Ray Test </a:t>
            </a:r>
            <a:r>
              <a:rPr lang="en-US" altLang="zh-CN" sz="4000" b="1" dirty="0">
                <a:solidFill>
                  <a:schemeClr val="bg1"/>
                </a:solidFill>
              </a:rPr>
              <a:t>VS Beam Test </a:t>
            </a:r>
            <a:endParaRPr lang="en-US" altLang="zh-CN" sz="4000" b="1" dirty="0">
              <a:solidFill>
                <a:schemeClr val="bg1"/>
              </a:solidFill>
            </a:endParaRPr>
          </a:p>
        </p:txBody>
      </p:sp>
      <p:pic>
        <p:nvPicPr>
          <p:cNvPr id="11" name="图片 10" descr="C:/Users/李想/Desktop/工作/cepc/2025-3-12/EDep_cr60.pngEDep_cr60"/>
          <p:cNvPicPr>
            <a:picLocks noChangeAspect="1"/>
          </p:cNvPicPr>
          <p:nvPr/>
        </p:nvPicPr>
        <p:blipFill>
          <a:blip r:embed="rId3"/>
          <a:srcRect l="698" r="698"/>
          <a:stretch>
            <a:fillRect/>
          </a:stretch>
        </p:blipFill>
        <p:spPr>
          <a:xfrm>
            <a:off x="191770" y="3429000"/>
            <a:ext cx="3886835" cy="2820035"/>
          </a:xfrm>
          <a:prstGeom prst="rect">
            <a:avLst/>
          </a:prstGeom>
        </p:spPr>
      </p:pic>
      <p:pic>
        <p:nvPicPr>
          <p:cNvPr id="12" name="图片 11" descr="C:/Users/李想/Desktop/工作/cepc/2025-3-12/EDep_tb60.pngEDep_tb60"/>
          <p:cNvPicPr>
            <a:picLocks noChangeAspect="1"/>
          </p:cNvPicPr>
          <p:nvPr/>
        </p:nvPicPr>
        <p:blipFill>
          <a:blip r:embed="rId4"/>
          <a:srcRect l="698" r="698"/>
          <a:stretch>
            <a:fillRect/>
          </a:stretch>
        </p:blipFill>
        <p:spPr>
          <a:xfrm>
            <a:off x="4154805" y="3429000"/>
            <a:ext cx="3886835" cy="2820035"/>
          </a:xfrm>
          <a:prstGeom prst="rect">
            <a:avLst/>
          </a:prstGeom>
        </p:spPr>
      </p:pic>
      <p:sp>
        <p:nvSpPr>
          <p:cNvPr id="9" name="文本框 8"/>
          <p:cNvSpPr txBox="1"/>
          <p:nvPr/>
        </p:nvSpPr>
        <p:spPr>
          <a:xfrm>
            <a:off x="838200" y="2953385"/>
            <a:ext cx="2655570" cy="368300"/>
          </a:xfrm>
          <a:prstGeom prst="rect">
            <a:avLst/>
          </a:prstGeom>
          <a:noFill/>
        </p:spPr>
        <p:txBody>
          <a:bodyPr wrap="square" rtlCol="0">
            <a:spAutoFit/>
          </a:bodyPr>
          <a:p>
            <a:r>
              <a:rPr lang="en-US" altLang="zh-CN" dirty="0" smtClean="0">
                <a:solidFill>
                  <a:schemeClr val="bg1"/>
                </a:solidFill>
                <a:sym typeface="+mn-ea"/>
              </a:rPr>
              <a:t>cosmic ray test </a:t>
            </a:r>
            <a:r>
              <a:rPr lang="en-US" altLang="zh-CN" dirty="0" smtClean="0">
                <a:solidFill>
                  <a:srgbClr val="FF0000"/>
                </a:solidFill>
                <a:sym typeface="+mn-ea"/>
              </a:rPr>
              <a:t>MIP</a:t>
            </a:r>
            <a:endParaRPr lang="zh-CN" altLang="en-US"/>
          </a:p>
        </p:txBody>
      </p:sp>
      <p:sp>
        <p:nvSpPr>
          <p:cNvPr id="13" name="文本框 12"/>
          <p:cNvSpPr txBox="1"/>
          <p:nvPr/>
        </p:nvSpPr>
        <p:spPr>
          <a:xfrm>
            <a:off x="5199380" y="2953385"/>
            <a:ext cx="1821815" cy="354965"/>
          </a:xfrm>
          <a:prstGeom prst="rect">
            <a:avLst/>
          </a:prstGeom>
          <a:noFill/>
        </p:spPr>
        <p:txBody>
          <a:bodyPr wrap="square" rtlCol="0">
            <a:noAutofit/>
          </a:bodyPr>
          <a:p>
            <a:r>
              <a:rPr lang="en-US" altLang="zh-CN" dirty="0" smtClean="0">
                <a:solidFill>
                  <a:schemeClr val="bg1"/>
                </a:solidFill>
                <a:sym typeface="+mn-ea"/>
              </a:rPr>
              <a:t>beam test </a:t>
            </a:r>
            <a:r>
              <a:rPr lang="en-US" altLang="zh-CN" dirty="0" smtClean="0">
                <a:solidFill>
                  <a:srgbClr val="FF0000"/>
                </a:solidFill>
                <a:sym typeface="+mn-ea"/>
              </a:rPr>
              <a:t>MIP</a:t>
            </a:r>
            <a:endParaRPr lang="en-US" altLang="zh-CN" dirty="0" smtClean="0">
              <a:solidFill>
                <a:schemeClr val="bg1"/>
              </a:solidFill>
            </a:endParaRPr>
          </a:p>
          <a:p>
            <a:endParaRPr lang="zh-CN" altLang="en-US"/>
          </a:p>
        </p:txBody>
      </p:sp>
      <p:pic>
        <p:nvPicPr>
          <p:cNvPr id="5" name="图片 4" descr="C:/Users/李想/Desktop/工作/cepc/2025-3-12/EDep_tby60.pngEDep_tby60"/>
          <p:cNvPicPr>
            <a:picLocks noChangeAspect="1"/>
          </p:cNvPicPr>
          <p:nvPr/>
        </p:nvPicPr>
        <p:blipFill>
          <a:blip r:embed="rId5"/>
          <a:srcRect l="259" r="259"/>
          <a:stretch>
            <a:fillRect/>
          </a:stretch>
        </p:blipFill>
        <p:spPr>
          <a:xfrm>
            <a:off x="8114665" y="3429000"/>
            <a:ext cx="3886835" cy="2820035"/>
          </a:xfrm>
          <a:prstGeom prst="rect">
            <a:avLst/>
          </a:prstGeom>
        </p:spPr>
      </p:pic>
      <p:sp>
        <p:nvSpPr>
          <p:cNvPr id="6" name="文本框 5"/>
          <p:cNvSpPr txBox="1"/>
          <p:nvPr/>
        </p:nvSpPr>
        <p:spPr>
          <a:xfrm>
            <a:off x="8250555" y="2953385"/>
            <a:ext cx="3750945" cy="368300"/>
          </a:xfrm>
          <a:prstGeom prst="rect">
            <a:avLst/>
          </a:prstGeom>
          <a:noFill/>
        </p:spPr>
        <p:txBody>
          <a:bodyPr wrap="square" rtlCol="0">
            <a:spAutoFit/>
          </a:bodyPr>
          <a:p>
            <a:r>
              <a:rPr lang="en-US" altLang="zh-CN" dirty="0" smtClean="0">
                <a:solidFill>
                  <a:srgbClr val="FF0000"/>
                </a:solidFill>
                <a:sym typeface="+mn-ea"/>
              </a:rPr>
              <a:t>selected</a:t>
            </a:r>
            <a:r>
              <a:rPr lang="en-US" altLang="zh-CN" dirty="0" smtClean="0">
                <a:solidFill>
                  <a:schemeClr val="bg1"/>
                </a:solidFill>
                <a:sym typeface="+mn-ea"/>
              </a:rPr>
              <a:t> beam test good channel</a:t>
            </a: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413789" y="1759734"/>
            <a:ext cx="11364595" cy="4215072"/>
          </a:xfrm>
          <a:prstGeom prst="rect">
            <a:avLst/>
          </a:prstGeom>
          <a:noFill/>
        </p:spPr>
        <p:txBody>
          <a:bodyPr wrap="square" rtlCol="0">
            <a:noAutofit/>
          </a:bodyPr>
          <a:lstStyle/>
          <a:p>
            <a:pPr marL="457200" indent="-457200">
              <a:lnSpc>
                <a:spcPct val="120000"/>
              </a:lnSpc>
              <a:buFont typeface="Wingdings" panose="05000000000000000000" charset="0"/>
              <a:buChar char="Ø"/>
            </a:pPr>
            <a:r>
              <a:rPr lang="en-US" altLang="zh-CN" sz="2800" dirty="0" smtClean="0">
                <a:solidFill>
                  <a:srgbClr val="FF0000"/>
                </a:solidFill>
              </a:rPr>
              <a:t>Sum</a:t>
            </a:r>
            <a:r>
              <a:rPr lang="en-US" altLang="zh-CN" sz="2800" dirty="0" smtClean="0">
                <a:solidFill>
                  <a:schemeClr val="bg1"/>
                </a:solidFill>
              </a:rPr>
              <a:t> of </a:t>
            </a:r>
            <a:r>
              <a:rPr lang="en-US" altLang="zh-CN" sz="2800" dirty="0" smtClean="0">
                <a:solidFill>
                  <a:srgbClr val="FF0000"/>
                </a:solidFill>
              </a:rPr>
              <a:t>ADC/Energy</a:t>
            </a:r>
            <a:r>
              <a:rPr lang="en-US" altLang="zh-CN" sz="2800" dirty="0" smtClean="0">
                <a:solidFill>
                  <a:schemeClr val="bg1"/>
                </a:solidFill>
              </a:rPr>
              <a:t> studied (per layer / all layers)</a:t>
            </a:r>
            <a:endParaRPr lang="en-US" altLang="zh-CN" sz="2800" dirty="0" smtClean="0">
              <a:solidFill>
                <a:schemeClr val="bg1"/>
              </a:solidFill>
            </a:endParaRPr>
          </a:p>
          <a:p>
            <a:pPr marL="457200" indent="-457200">
              <a:lnSpc>
                <a:spcPct val="120000"/>
              </a:lnSpc>
              <a:buFont typeface="Wingdings" panose="05000000000000000000" charset="0"/>
              <a:buChar char="Ø"/>
            </a:pPr>
            <a:r>
              <a:rPr lang="en-US" altLang="zh-CN" sz="2800" dirty="0" smtClean="0">
                <a:solidFill>
                  <a:schemeClr val="bg1"/>
                </a:solidFill>
                <a:sym typeface="+mn-ea"/>
              </a:rPr>
              <a:t>Study of </a:t>
            </a:r>
            <a:r>
              <a:rPr lang="en-US" altLang="zh-CN" sz="2800" dirty="0" smtClean="0">
                <a:solidFill>
                  <a:srgbClr val="FF0000"/>
                </a:solidFill>
                <a:sym typeface="+mn-ea"/>
              </a:rPr>
              <a:t>energy/ADC</a:t>
            </a:r>
            <a:r>
              <a:rPr lang="en-US" altLang="zh-CN" sz="2800" dirty="0" smtClean="0">
                <a:solidFill>
                  <a:schemeClr val="bg1"/>
                </a:solidFill>
                <a:sym typeface="+mn-ea"/>
              </a:rPr>
              <a:t> from </a:t>
            </a:r>
            <a:r>
              <a:rPr lang="en-US" altLang="zh-CN" sz="2800" dirty="0" smtClean="0">
                <a:solidFill>
                  <a:srgbClr val="FF0000"/>
                </a:solidFill>
                <a:sym typeface="+mn-ea"/>
              </a:rPr>
              <a:t>MC</a:t>
            </a:r>
            <a:endParaRPr lang="en-US" altLang="zh-CN" sz="2800" dirty="0" smtClean="0">
              <a:solidFill>
                <a:srgbClr val="FF0000"/>
              </a:solidFill>
              <a:sym typeface="+mn-ea"/>
            </a:endParaRPr>
          </a:p>
          <a:p>
            <a:pPr marL="457200" indent="-457200">
              <a:lnSpc>
                <a:spcPct val="120000"/>
              </a:lnSpc>
              <a:buFont typeface="Wingdings" panose="05000000000000000000" charset="0"/>
              <a:buChar char="Ø"/>
            </a:pPr>
            <a:r>
              <a:rPr lang="en-US" altLang="zh-CN" sz="2800" b="1" dirty="0" smtClean="0">
                <a:solidFill>
                  <a:srgbClr val="FF0000"/>
                </a:solidFill>
                <a:sym typeface="+mn-ea"/>
              </a:rPr>
              <a:t>No</a:t>
            </a:r>
            <a:r>
              <a:rPr lang="en-US" altLang="zh-CN" sz="2800" b="1" dirty="0" smtClean="0">
                <a:solidFill>
                  <a:schemeClr val="bg2"/>
                </a:solidFill>
                <a:sym typeface="+mn-ea"/>
              </a:rPr>
              <a:t> obvious deviation found after scaling</a:t>
            </a:r>
            <a:endParaRPr lang="en-US" altLang="zh-CN" sz="2800" b="1" dirty="0" smtClean="0">
              <a:solidFill>
                <a:schemeClr val="bg2"/>
              </a:solidFill>
              <a:sym typeface="+mn-ea"/>
            </a:endParaRPr>
          </a:p>
          <a:p>
            <a:pPr marL="457200" indent="-457200">
              <a:lnSpc>
                <a:spcPct val="120000"/>
              </a:lnSpc>
              <a:buFont typeface="Wingdings" panose="05000000000000000000" charset="0"/>
              <a:buChar char="Ø"/>
            </a:pPr>
            <a:r>
              <a:rPr lang="en-US" altLang="zh-CN" sz="2800" b="1" dirty="0" smtClean="0">
                <a:solidFill>
                  <a:schemeClr val="bg2"/>
                </a:solidFill>
                <a:sym typeface="+mn-ea"/>
              </a:rPr>
              <a:t>Compere data and MC</a:t>
            </a:r>
            <a:endParaRPr lang="en-US" altLang="zh-CN" sz="2800" dirty="0" smtClean="0">
              <a:solidFill>
                <a:srgbClr val="FF0000"/>
              </a:solidFill>
            </a:endParaRPr>
          </a:p>
          <a:p>
            <a:pPr indent="0">
              <a:lnSpc>
                <a:spcPct val="120000"/>
              </a:lnSpc>
              <a:buFont typeface="Wingdings" panose="05000000000000000000" charset="0"/>
              <a:buNone/>
            </a:pPr>
            <a:endParaRPr lang="en-US" altLang="zh-CN" sz="2800" dirty="0" smtClean="0">
              <a:solidFill>
                <a:schemeClr val="bg1"/>
              </a:solidFill>
            </a:endParaRPr>
          </a:p>
          <a:p>
            <a:pPr marL="457200" indent="-457200">
              <a:lnSpc>
                <a:spcPct val="120000"/>
              </a:lnSpc>
              <a:buFont typeface="Wingdings" panose="05000000000000000000" charset="0"/>
              <a:buChar char="Ø"/>
            </a:pPr>
            <a:endParaRPr lang="en-US" altLang="zh-CN" sz="2800" dirty="0">
              <a:solidFill>
                <a:schemeClr val="bg1"/>
              </a:solidFill>
            </a:endParaRPr>
          </a:p>
          <a:p>
            <a:pPr marL="457200" indent="-457200">
              <a:lnSpc>
                <a:spcPct val="120000"/>
              </a:lnSpc>
              <a:buFont typeface="Wingdings" panose="05000000000000000000" charset="0"/>
              <a:buChar char="Ø"/>
            </a:pPr>
            <a:r>
              <a:rPr lang="en-US" altLang="zh-CN" sz="2800" dirty="0" err="1" smtClean="0">
                <a:solidFill>
                  <a:schemeClr val="bg1"/>
                </a:solidFill>
              </a:rPr>
              <a:t>Todos</a:t>
            </a:r>
            <a:r>
              <a:rPr lang="en-US" altLang="zh-CN" sz="2800" dirty="0" smtClean="0">
                <a:solidFill>
                  <a:schemeClr val="bg1"/>
                </a:solidFill>
              </a:rPr>
              <a:t>:</a:t>
            </a:r>
            <a:endParaRPr lang="en-US" altLang="zh-CN" sz="2800" dirty="0" smtClean="0">
              <a:solidFill>
                <a:schemeClr val="bg1"/>
              </a:solidFill>
            </a:endParaRPr>
          </a:p>
          <a:p>
            <a:pPr marL="457200" indent="-457200">
              <a:lnSpc>
                <a:spcPct val="120000"/>
              </a:lnSpc>
              <a:buFont typeface="Wingdings" panose="05000000000000000000" charset="0"/>
              <a:buChar char="Ø"/>
            </a:pPr>
            <a:r>
              <a:rPr lang="en-US" altLang="zh-CN" sz="2800" dirty="0" smtClean="0">
                <a:solidFill>
                  <a:srgbClr val="FFC000"/>
                </a:solidFill>
              </a:rPr>
              <a:t>Optimization of fitting strategy</a:t>
            </a:r>
            <a:endParaRPr lang="en-US" altLang="zh-CN" sz="2800" dirty="0">
              <a:solidFill>
                <a:srgbClr val="FFC000"/>
              </a:solidFill>
            </a:endParaRPr>
          </a:p>
          <a:p>
            <a:pPr marL="457200" indent="-457200">
              <a:lnSpc>
                <a:spcPct val="120000"/>
              </a:lnSpc>
              <a:buFont typeface="Wingdings" panose="05000000000000000000" charset="0"/>
              <a:buChar char="Ø"/>
            </a:pPr>
            <a:endParaRPr lang="en-US" altLang="zh-CN" sz="2800" dirty="0">
              <a:solidFill>
                <a:schemeClr val="bg1"/>
              </a:solidFill>
            </a:endParaRPr>
          </a:p>
          <a:p>
            <a:pPr indent="0">
              <a:lnSpc>
                <a:spcPct val="120000"/>
              </a:lnSpc>
              <a:buFont typeface="Wingdings" panose="05000000000000000000" charset="0"/>
              <a:buNone/>
            </a:pPr>
            <a:endParaRPr lang="en-US" altLang="zh-CN" sz="2800" dirty="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6" name="文本框 5"/>
          <p:cNvSpPr txBox="1"/>
          <p:nvPr/>
        </p:nvSpPr>
        <p:spPr>
          <a:xfrm>
            <a:off x="515389" y="670899"/>
            <a:ext cx="7739149" cy="707886"/>
          </a:xfrm>
          <a:prstGeom prst="rect">
            <a:avLst/>
          </a:prstGeom>
          <a:noFill/>
        </p:spPr>
        <p:txBody>
          <a:bodyPr wrap="square" rtlCol="0">
            <a:spAutoFit/>
          </a:bodyPr>
          <a:lstStyle/>
          <a:p>
            <a:r>
              <a:rPr lang="en-US" altLang="zh-CN" sz="4000" b="1" dirty="0" smtClean="0">
                <a:solidFill>
                  <a:schemeClr val="bg1"/>
                </a:solidFill>
              </a:rPr>
              <a:t>Summary &amp; </a:t>
            </a:r>
            <a:r>
              <a:rPr lang="en-US" altLang="zh-CN" sz="4000" b="1" dirty="0" err="1" smtClean="0">
                <a:solidFill>
                  <a:schemeClr val="bg1"/>
                </a:solidFill>
              </a:rPr>
              <a:t>Todos</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405765" y="708660"/>
            <a:ext cx="11364595" cy="5617845"/>
          </a:xfrm>
          <a:prstGeom prst="rect">
            <a:avLst/>
          </a:prstGeom>
          <a:noFill/>
        </p:spPr>
        <p:txBody>
          <a:bodyPr wrap="square" rtlCol="0">
            <a:noAutofit/>
          </a:bodyPr>
          <a:lstStyle/>
          <a:p>
            <a:pPr indent="0">
              <a:buFont typeface="Wingdings" panose="05000000000000000000" charset="0"/>
              <a:buNone/>
            </a:pPr>
            <a:r>
              <a:rPr lang="en-US" altLang="zh-CN" sz="3600">
                <a:solidFill>
                  <a:schemeClr val="bg1"/>
                </a:solidFill>
              </a:rPr>
              <a:t>back up</a:t>
            </a:r>
            <a:r>
              <a:rPr lang="en-US" altLang="zh-CN" sz="2400">
                <a:solidFill>
                  <a:schemeClr val="bg1"/>
                </a:solidFill>
              </a:rPr>
              <a:t>: the shape of electron beam</a:t>
            </a:r>
            <a:endParaRPr lang="en-US" altLang="zh-CN" sz="240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grpSp>
        <p:nvGrpSpPr>
          <p:cNvPr id="34" name="组合 33"/>
          <p:cNvGrpSpPr/>
          <p:nvPr>
            <p:custDataLst>
              <p:tags r:id="rId3"/>
            </p:custDataLst>
          </p:nvPr>
        </p:nvGrpSpPr>
        <p:grpSpPr>
          <a:xfrm>
            <a:off x="851535" y="1930400"/>
            <a:ext cx="4663440" cy="3940810"/>
            <a:chOff x="448349" y="1147766"/>
            <a:chExt cx="3566479" cy="3166734"/>
          </a:xfrm>
        </p:grpSpPr>
        <p:pic>
          <p:nvPicPr>
            <p:cNvPr id="22" name="图片 21"/>
            <p:cNvPicPr>
              <a:picLocks noChangeAspect="1"/>
            </p:cNvPicPr>
            <p:nvPr>
              <p:custDataLst>
                <p:tags r:id="rId4"/>
              </p:custDataLst>
            </p:nvPr>
          </p:nvPicPr>
          <p:blipFill>
            <a:blip r:embed="rId5"/>
            <a:stretch>
              <a:fillRect/>
            </a:stretch>
          </p:blipFill>
          <p:spPr>
            <a:xfrm>
              <a:off x="448349" y="1147766"/>
              <a:ext cx="3566479" cy="3166734"/>
            </a:xfrm>
            <a:prstGeom prst="rect">
              <a:avLst/>
            </a:prstGeom>
          </p:spPr>
        </p:pic>
        <p:pic>
          <p:nvPicPr>
            <p:cNvPr id="29" name="图片 28"/>
            <p:cNvPicPr>
              <a:picLocks noChangeAspect="1"/>
            </p:cNvPicPr>
            <p:nvPr>
              <p:custDataLst>
                <p:tags r:id="rId6"/>
              </p:custDataLst>
            </p:nvPr>
          </p:nvPicPr>
          <p:blipFill>
            <a:blip r:embed="rId7"/>
            <a:stretch>
              <a:fillRect/>
            </a:stretch>
          </p:blipFill>
          <p:spPr>
            <a:xfrm>
              <a:off x="876744" y="1555340"/>
              <a:ext cx="1842330" cy="460582"/>
            </a:xfrm>
            <a:prstGeom prst="rect">
              <a:avLst/>
            </a:prstGeom>
          </p:spPr>
        </p:pic>
        <p:pic>
          <p:nvPicPr>
            <p:cNvPr id="33" name="图片 32"/>
            <p:cNvPicPr>
              <a:picLocks noChangeAspect="1"/>
            </p:cNvPicPr>
            <p:nvPr>
              <p:custDataLst>
                <p:tags r:id="rId8"/>
              </p:custDataLst>
            </p:nvPr>
          </p:nvPicPr>
          <p:blipFill>
            <a:blip r:embed="rId9"/>
            <a:stretch>
              <a:fillRect/>
            </a:stretch>
          </p:blipFill>
          <p:spPr>
            <a:xfrm>
              <a:off x="876744" y="3251935"/>
              <a:ext cx="2628754" cy="687688"/>
            </a:xfrm>
            <a:prstGeom prst="rect">
              <a:avLst/>
            </a:prstGeom>
          </p:spPr>
        </p:pic>
      </p:grpSp>
      <p:grpSp>
        <p:nvGrpSpPr>
          <p:cNvPr id="41" name="组合 40"/>
          <p:cNvGrpSpPr/>
          <p:nvPr>
            <p:custDataLst>
              <p:tags r:id="rId10"/>
            </p:custDataLst>
          </p:nvPr>
        </p:nvGrpSpPr>
        <p:grpSpPr>
          <a:xfrm>
            <a:off x="5988685" y="1919605"/>
            <a:ext cx="4663440" cy="3970020"/>
            <a:chOff x="4784511" y="3832965"/>
            <a:chExt cx="3219619" cy="2945160"/>
          </a:xfrm>
        </p:grpSpPr>
        <p:pic>
          <p:nvPicPr>
            <p:cNvPr id="36" name="图片 35"/>
            <p:cNvPicPr>
              <a:picLocks noChangeAspect="1"/>
            </p:cNvPicPr>
            <p:nvPr>
              <p:custDataLst>
                <p:tags r:id="rId11"/>
              </p:custDataLst>
            </p:nvPr>
          </p:nvPicPr>
          <p:blipFill>
            <a:blip r:embed="rId12"/>
            <a:stretch>
              <a:fillRect/>
            </a:stretch>
          </p:blipFill>
          <p:spPr>
            <a:xfrm>
              <a:off x="4784511" y="3832965"/>
              <a:ext cx="3219619" cy="2945160"/>
            </a:xfrm>
            <a:prstGeom prst="rect">
              <a:avLst/>
            </a:prstGeom>
          </p:spPr>
        </p:pic>
        <p:pic>
          <p:nvPicPr>
            <p:cNvPr id="38" name="图片 37"/>
            <p:cNvPicPr>
              <a:picLocks noChangeAspect="1"/>
            </p:cNvPicPr>
            <p:nvPr>
              <p:custDataLst>
                <p:tags r:id="rId13"/>
              </p:custDataLst>
            </p:nvPr>
          </p:nvPicPr>
          <p:blipFill>
            <a:blip r:embed="rId14"/>
            <a:stretch>
              <a:fillRect/>
            </a:stretch>
          </p:blipFill>
          <p:spPr>
            <a:xfrm>
              <a:off x="5171242" y="4244714"/>
              <a:ext cx="1702311" cy="508691"/>
            </a:xfrm>
            <a:prstGeom prst="rect">
              <a:avLst/>
            </a:prstGeom>
          </p:spPr>
        </p:pic>
        <p:pic>
          <p:nvPicPr>
            <p:cNvPr id="40" name="图片 39"/>
            <p:cNvPicPr>
              <a:picLocks noChangeAspect="1"/>
            </p:cNvPicPr>
            <p:nvPr>
              <p:custDataLst>
                <p:tags r:id="rId15"/>
              </p:custDataLst>
            </p:nvPr>
          </p:nvPicPr>
          <p:blipFill>
            <a:blip r:embed="rId16"/>
            <a:stretch>
              <a:fillRect/>
            </a:stretch>
          </p:blipFill>
          <p:spPr>
            <a:xfrm rot="16200000">
              <a:off x="6143146" y="4974222"/>
              <a:ext cx="2273251" cy="625679"/>
            </a:xfrm>
            <a:prstGeom prst="rect">
              <a:avLst/>
            </a:prstGeom>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405765" y="708660"/>
            <a:ext cx="11364595" cy="5617845"/>
          </a:xfrm>
          <a:prstGeom prst="rect">
            <a:avLst/>
          </a:prstGeom>
          <a:noFill/>
        </p:spPr>
        <p:txBody>
          <a:bodyPr wrap="square" rtlCol="0">
            <a:noAutofit/>
          </a:bodyPr>
          <a:lstStyle/>
          <a:p>
            <a:pPr indent="0">
              <a:buFont typeface="Wingdings" panose="05000000000000000000" charset="0"/>
              <a:buNone/>
            </a:pPr>
            <a:r>
              <a:rPr lang="en-US" altLang="zh-CN" sz="3600">
                <a:solidFill>
                  <a:schemeClr val="bg1"/>
                </a:solidFill>
              </a:rPr>
              <a:t>back up</a:t>
            </a:r>
            <a:r>
              <a:rPr lang="en-US" altLang="zh-CN" sz="2400">
                <a:solidFill>
                  <a:schemeClr val="bg1"/>
                </a:solidFill>
              </a:rPr>
              <a:t>: the position of channels</a:t>
            </a:r>
            <a:endParaRPr lang="en-US" altLang="zh-CN" sz="240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pic>
        <p:nvPicPr>
          <p:cNvPr id="5" name="图片 4"/>
          <p:cNvPicPr>
            <a:picLocks noChangeAspect="1"/>
          </p:cNvPicPr>
          <p:nvPr/>
        </p:nvPicPr>
        <p:blipFill>
          <a:blip r:embed="rId3"/>
          <a:stretch>
            <a:fillRect/>
          </a:stretch>
        </p:blipFill>
        <p:spPr>
          <a:xfrm>
            <a:off x="6289675" y="1635125"/>
            <a:ext cx="5055235" cy="4387850"/>
          </a:xfrm>
          <a:prstGeom prst="rect">
            <a:avLst/>
          </a:prstGeom>
        </p:spPr>
      </p:pic>
      <p:pic>
        <p:nvPicPr>
          <p:cNvPr id="9" name="内容占位符 5" descr="ECAL1"/>
          <p:cNvPicPr>
            <a:picLocks noChangeAspect="1"/>
          </p:cNvPicPr>
          <p:nvPr>
            <p:custDataLst>
              <p:tags r:id="rId4"/>
            </p:custDataLst>
          </p:nvPr>
        </p:nvPicPr>
        <p:blipFill>
          <a:blip r:embed="rId5"/>
          <a:stretch>
            <a:fillRect/>
          </a:stretch>
        </p:blipFill>
        <p:spPr>
          <a:xfrm>
            <a:off x="598805" y="1666558"/>
            <a:ext cx="4968240" cy="432498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405765" y="406400"/>
            <a:ext cx="11364595" cy="5617845"/>
          </a:xfrm>
          <a:prstGeom prst="rect">
            <a:avLst/>
          </a:prstGeom>
          <a:noFill/>
        </p:spPr>
        <p:txBody>
          <a:bodyPr wrap="square" rtlCol="0">
            <a:noAutofit/>
          </a:bodyPr>
          <a:lstStyle/>
          <a:p>
            <a:pPr indent="0">
              <a:buFont typeface="Wingdings" panose="05000000000000000000" charset="0"/>
              <a:buNone/>
            </a:pPr>
            <a:r>
              <a:rPr lang="en-US" altLang="zh-CN" sz="3600">
                <a:solidFill>
                  <a:schemeClr val="bg1"/>
                </a:solidFill>
              </a:rPr>
              <a:t>back up</a:t>
            </a:r>
            <a:r>
              <a:rPr lang="en-US" altLang="zh-CN" sz="2400">
                <a:solidFill>
                  <a:schemeClr val="bg1"/>
                </a:solidFill>
              </a:rPr>
              <a:t>: the MIP of standard channel </a:t>
            </a:r>
            <a:endParaRPr lang="en-US" altLang="zh-CN" sz="240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pic>
        <p:nvPicPr>
          <p:cNvPr id="11" name="图片 10"/>
          <p:cNvPicPr>
            <a:picLocks noChangeAspect="1"/>
          </p:cNvPicPr>
          <p:nvPr/>
        </p:nvPicPr>
        <p:blipFill>
          <a:blip r:embed="rId3"/>
          <a:stretch>
            <a:fillRect/>
          </a:stretch>
        </p:blipFill>
        <p:spPr>
          <a:xfrm>
            <a:off x="419100" y="1287145"/>
            <a:ext cx="3162300" cy="4737100"/>
          </a:xfrm>
          <a:prstGeom prst="rect">
            <a:avLst/>
          </a:prstGeom>
        </p:spPr>
      </p:pic>
      <p:pic>
        <p:nvPicPr>
          <p:cNvPr id="13" name="图片 12" descr="C:/Users/李想/Desktop/工作/cepc/归一化后的结果/layer9_chip2.pnglayer9_chip2"/>
          <p:cNvPicPr>
            <a:picLocks noChangeAspect="1"/>
          </p:cNvPicPr>
          <p:nvPr/>
        </p:nvPicPr>
        <p:blipFill>
          <a:blip r:embed="rId4"/>
          <a:srcRect t="4" b="4"/>
          <a:stretch>
            <a:fillRect/>
          </a:stretch>
        </p:blipFill>
        <p:spPr>
          <a:xfrm>
            <a:off x="3883025" y="1229360"/>
            <a:ext cx="7966710" cy="512699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13862" y="1512737"/>
            <a:ext cx="11364595" cy="5617845"/>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ADCs are summed for comparison</a:t>
            </a:r>
            <a:endParaRPr lang="en-US" altLang="zh-CN" sz="2400" dirty="0">
              <a:solidFill>
                <a:schemeClr val="bg1"/>
              </a:solidFill>
            </a:endParaRPr>
          </a:p>
        </p:txBody>
      </p:sp>
      <p:pic>
        <p:nvPicPr>
          <p:cNvPr id="3" name="图片 2" descr="C:/Users/11510/Desktop/cepc/20250228/ADC_5.pngADC_5"/>
          <p:cNvPicPr>
            <a:picLocks noChangeAspect="1"/>
          </p:cNvPicPr>
          <p:nvPr/>
        </p:nvPicPr>
        <p:blipFill>
          <a:blip r:embed="rId3"/>
          <a:srcRect l="10" r="10"/>
          <a:stretch>
            <a:fillRect/>
          </a:stretch>
        </p:blipFill>
        <p:spPr>
          <a:xfrm>
            <a:off x="642620" y="2981325"/>
            <a:ext cx="4544695" cy="3297555"/>
          </a:xfrm>
          <a:prstGeom prst="rect">
            <a:avLst/>
          </a:prstGeom>
        </p:spPr>
      </p:pic>
      <p:pic>
        <p:nvPicPr>
          <p:cNvPr id="7" name="图片 6" descr="C:/Users/11510/Desktop/cepc/20250228/ADC_6.pngADC_6"/>
          <p:cNvPicPr>
            <a:picLocks noChangeAspect="1"/>
          </p:cNvPicPr>
          <p:nvPr/>
        </p:nvPicPr>
        <p:blipFill>
          <a:blip r:embed="rId4"/>
          <a:srcRect l="10" r="10"/>
          <a:stretch>
            <a:fillRect/>
          </a:stretch>
        </p:blipFill>
        <p:spPr>
          <a:xfrm>
            <a:off x="6737350" y="2963545"/>
            <a:ext cx="4544695" cy="329755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518855"/>
            <a:ext cx="7049476" cy="707886"/>
          </a:xfrm>
          <a:prstGeom prst="rect">
            <a:avLst/>
          </a:prstGeom>
          <a:noFill/>
        </p:spPr>
        <p:txBody>
          <a:bodyPr wrap="square" rtlCol="0">
            <a:spAutoFit/>
          </a:bodyPr>
          <a:lstStyle/>
          <a:p>
            <a:r>
              <a:rPr lang="en-US" altLang="zh-CN" sz="4000" b="1" dirty="0" smtClean="0">
                <a:solidFill>
                  <a:schemeClr val="bg1"/>
                </a:solidFill>
              </a:rPr>
              <a:t>Sum of ADC within one layer</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13862" y="1512737"/>
            <a:ext cx="11364595" cy="5617845"/>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ADCs are summed for comparison</a:t>
            </a:r>
            <a:endParaRPr lang="en-US" altLang="zh-CN" sz="2400" dirty="0">
              <a:solidFill>
                <a:schemeClr val="bg1"/>
              </a:solidFill>
            </a:endParaRPr>
          </a:p>
        </p:txBody>
      </p:sp>
      <p:pic>
        <p:nvPicPr>
          <p:cNvPr id="3" name="图片 2" descr="C:/Users/11510/Desktop/cepc/20250228/ADC_9.pngADC_9"/>
          <p:cNvPicPr>
            <a:picLocks noChangeAspect="1"/>
          </p:cNvPicPr>
          <p:nvPr/>
        </p:nvPicPr>
        <p:blipFill>
          <a:blip r:embed="rId3"/>
          <a:srcRect l="10" r="10"/>
          <a:stretch>
            <a:fillRect/>
          </a:stretch>
        </p:blipFill>
        <p:spPr>
          <a:xfrm>
            <a:off x="642620" y="2981325"/>
            <a:ext cx="4544695" cy="3297555"/>
          </a:xfrm>
          <a:prstGeom prst="rect">
            <a:avLst/>
          </a:prstGeom>
        </p:spPr>
      </p:pic>
      <p:pic>
        <p:nvPicPr>
          <p:cNvPr id="7" name="图片 6" descr="C:/Users/11510/Desktop/cepc/20250228/ADC_10.pngADC_10"/>
          <p:cNvPicPr>
            <a:picLocks noChangeAspect="1"/>
          </p:cNvPicPr>
          <p:nvPr/>
        </p:nvPicPr>
        <p:blipFill>
          <a:blip r:embed="rId4"/>
          <a:srcRect l="10" r="10"/>
          <a:stretch>
            <a:fillRect/>
          </a:stretch>
        </p:blipFill>
        <p:spPr>
          <a:xfrm>
            <a:off x="6737350" y="2963545"/>
            <a:ext cx="4544695" cy="329755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518855"/>
            <a:ext cx="7049476" cy="707886"/>
          </a:xfrm>
          <a:prstGeom prst="rect">
            <a:avLst/>
          </a:prstGeom>
          <a:noFill/>
        </p:spPr>
        <p:txBody>
          <a:bodyPr wrap="square" rtlCol="0">
            <a:spAutoFit/>
          </a:bodyPr>
          <a:lstStyle/>
          <a:p>
            <a:r>
              <a:rPr lang="en-US" altLang="zh-CN" sz="4000" b="1" dirty="0" smtClean="0">
                <a:solidFill>
                  <a:schemeClr val="bg1"/>
                </a:solidFill>
              </a:rPr>
              <a:t>Sum of ADC within one layer</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405130" y="1103630"/>
            <a:ext cx="11364595" cy="5617845"/>
          </a:xfrm>
          <a:prstGeom prst="rect">
            <a:avLst/>
          </a:prstGeom>
          <a:noFill/>
        </p:spPr>
        <p:txBody>
          <a:bodyPr wrap="square" rtlCol="0">
            <a:noAutofit/>
          </a:bodyPr>
          <a:lstStyle/>
          <a:p>
            <a:pPr marL="342900" indent="-342900" algn="l">
              <a:lnSpc>
                <a:spcPct val="120000"/>
              </a:lnSpc>
              <a:buFont typeface="Wingdings" panose="05000000000000000000" charset="0"/>
              <a:buChar char="Ø"/>
            </a:pPr>
            <a:r>
              <a:rPr lang="en-US" altLang="zh-CN" sz="2400" dirty="0" smtClean="0">
                <a:solidFill>
                  <a:schemeClr val="bg1"/>
                </a:solidFill>
                <a:sym typeface="+mn-ea"/>
              </a:rPr>
              <a:t>MIP </a:t>
            </a:r>
            <a:r>
              <a:rPr lang="en-US" altLang="zh-CN" sz="2400" dirty="0">
                <a:solidFill>
                  <a:schemeClr val="bg1"/>
                </a:solidFill>
                <a:sym typeface="+mn-ea"/>
              </a:rPr>
              <a:t>calibrations are not optimal.</a:t>
            </a:r>
            <a:endParaRPr lang="en-US" altLang="zh-CN" sz="2400" dirty="0">
              <a:solidFill>
                <a:schemeClr val="bg1"/>
              </a:solidFill>
              <a:sym typeface="+mn-ea"/>
            </a:endParaRPr>
          </a:p>
          <a:p>
            <a:pPr marL="342900" indent="-342900" algn="l">
              <a:lnSpc>
                <a:spcPct val="120000"/>
              </a:lnSpc>
              <a:buFont typeface="Wingdings" panose="05000000000000000000" charset="0"/>
              <a:buChar char="Ø"/>
            </a:pPr>
            <a:r>
              <a:rPr lang="en-US" altLang="zh-CN" sz="2400" dirty="0">
                <a:solidFill>
                  <a:schemeClr val="bg1"/>
                </a:solidFill>
                <a:sym typeface="+mn-ea"/>
              </a:rPr>
              <a:t>Electrons are used as a substitute.</a:t>
            </a:r>
            <a:endParaRPr lang="en-US" altLang="zh-CN" sz="2400" dirty="0">
              <a:solidFill>
                <a:schemeClr val="bg1"/>
              </a:solidFill>
              <a:sym typeface="+mn-ea"/>
            </a:endParaRPr>
          </a:p>
          <a:p>
            <a:pPr indent="0" algn="l">
              <a:lnSpc>
                <a:spcPct val="120000"/>
              </a:lnSpc>
              <a:buFont typeface="Wingdings" panose="05000000000000000000" charset="0"/>
              <a:buNone/>
            </a:pPr>
            <a:r>
              <a:rPr lang="en-US" altLang="zh-CN" sz="3200" dirty="0">
                <a:solidFill>
                  <a:schemeClr val="bg1"/>
                </a:solidFill>
                <a:sym typeface="+mn-ea"/>
              </a:rPr>
              <a:t>S</a:t>
            </a:r>
            <a:r>
              <a:rPr lang="en-US" altLang="zh-CN" sz="3200" dirty="0" smtClean="0">
                <a:solidFill>
                  <a:schemeClr val="bg1"/>
                </a:solidFill>
                <a:sym typeface="+mn-ea"/>
              </a:rPr>
              <a:t>trategy :</a:t>
            </a:r>
            <a:endParaRPr lang="en-US" altLang="zh-CN" sz="3200" dirty="0" smtClean="0">
              <a:solidFill>
                <a:schemeClr val="bg1"/>
              </a:solidFill>
              <a:sym typeface="+mn-ea"/>
            </a:endParaRPr>
          </a:p>
          <a:p>
            <a:pPr marL="342900" indent="-342900" algn="l">
              <a:lnSpc>
                <a:spcPct val="120000"/>
              </a:lnSpc>
              <a:buFont typeface="Wingdings" panose="05000000000000000000" pitchFamily="2" charset="2"/>
              <a:buChar char="Ø"/>
            </a:pPr>
            <a:r>
              <a:rPr lang="en-US" altLang="zh-CN" sz="2400" dirty="0" smtClean="0">
                <a:solidFill>
                  <a:schemeClr val="bg1"/>
                </a:solidFill>
                <a:sym typeface="+mn-ea"/>
              </a:rPr>
              <a:t>Energy/ADC studied where the beam hits layer center</a:t>
            </a:r>
            <a:endParaRPr lang="en-US" altLang="zh-CN" sz="2400" dirty="0">
              <a:solidFill>
                <a:schemeClr val="bg1"/>
              </a:solidFill>
              <a:sym typeface="+mn-ea"/>
            </a:endParaRPr>
          </a:p>
          <a:p>
            <a:pPr marL="342900" indent="-342900" algn="l">
              <a:lnSpc>
                <a:spcPct val="120000"/>
              </a:lnSpc>
              <a:buFont typeface="Wingdings" panose="05000000000000000000" charset="0"/>
              <a:buChar char="Ø"/>
            </a:pPr>
            <a:r>
              <a:rPr lang="en-US" altLang="zh-CN" sz="2400" dirty="0">
                <a:solidFill>
                  <a:schemeClr val="bg1"/>
                </a:solidFill>
                <a:sym typeface="+mn-ea"/>
              </a:rPr>
              <a:t>Determine scale factors to rescale channels. </a:t>
            </a:r>
            <a:endParaRPr lang="zh-CN" altLang="en-US" sz="2400" dirty="0">
              <a:solidFill>
                <a:schemeClr val="bg1"/>
              </a:solidFill>
            </a:endParaRPr>
          </a:p>
          <a:p>
            <a:pPr indent="0" algn="l">
              <a:lnSpc>
                <a:spcPct val="120000"/>
              </a:lnSpc>
              <a:buFont typeface="Wingdings" panose="05000000000000000000" charset="0"/>
              <a:buNone/>
            </a:pPr>
            <a:r>
              <a:rPr lang="en-US" altLang="zh-CN" sz="2400" dirty="0">
                <a:solidFill>
                  <a:schemeClr val="bg1"/>
                </a:solidFill>
                <a:sym typeface="+mn-ea"/>
              </a:rPr>
              <a:t>      </a:t>
            </a:r>
            <a:endParaRPr lang="zh-CN" altLang="en-US" sz="2400" dirty="0">
              <a:solidFill>
                <a:schemeClr val="bg1"/>
              </a:solidFill>
            </a:endParaRPr>
          </a:p>
          <a:p>
            <a:pPr indent="0">
              <a:lnSpc>
                <a:spcPct val="140000"/>
              </a:lnSpc>
              <a:buFont typeface="Wingdings" panose="05000000000000000000" charset="0"/>
              <a:buNone/>
            </a:pPr>
            <a:endParaRPr lang="zh-CN" altLang="en-US" sz="2400" dirty="0">
              <a:solidFill>
                <a:schemeClr val="bg1"/>
              </a:solidFill>
            </a:endParaRPr>
          </a:p>
          <a:p>
            <a:pPr indent="0">
              <a:buFont typeface="Wingdings" panose="05000000000000000000" charset="0"/>
              <a:buNone/>
            </a:pPr>
            <a:endParaRPr lang="zh-CN" altLang="en-US" sz="2400" dirty="0">
              <a:solidFill>
                <a:schemeClr val="bg1"/>
              </a:solidFill>
            </a:endParaRPr>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3" name="矩形 2"/>
          <p:cNvSpPr/>
          <p:nvPr/>
        </p:nvSpPr>
        <p:spPr>
          <a:xfrm>
            <a:off x="405130" y="302491"/>
            <a:ext cx="5549996" cy="830997"/>
          </a:xfrm>
          <a:prstGeom prst="rect">
            <a:avLst/>
          </a:prstGeom>
        </p:spPr>
        <p:txBody>
          <a:bodyPr wrap="square">
            <a:spAutoFit/>
          </a:bodyPr>
          <a:lstStyle/>
          <a:p>
            <a:pPr>
              <a:lnSpc>
                <a:spcPct val="120000"/>
              </a:lnSpc>
            </a:pPr>
            <a:r>
              <a:rPr lang="en-US" altLang="zh-CN" sz="4000" b="1" dirty="0" smtClean="0">
                <a:solidFill>
                  <a:schemeClr val="bg1"/>
                </a:solidFill>
              </a:rPr>
              <a:t>Motivation</a:t>
            </a:r>
            <a:r>
              <a:rPr lang="zh-CN" altLang="en-US" sz="4000" b="1" dirty="0">
                <a:solidFill>
                  <a:schemeClr val="bg1"/>
                </a:solidFill>
              </a:rPr>
              <a:t>：</a:t>
            </a:r>
            <a:endParaRPr lang="en-US" altLang="zh-CN" sz="4000" b="1" dirty="0">
              <a:solidFill>
                <a:schemeClr val="bg1"/>
              </a:solidFill>
            </a:endParaRPr>
          </a:p>
        </p:txBody>
      </p:sp>
      <p:pic>
        <p:nvPicPr>
          <p:cNvPr id="6" name="图片 5"/>
          <p:cNvPicPr>
            <a:picLocks noChangeAspect="1"/>
          </p:cNvPicPr>
          <p:nvPr/>
        </p:nvPicPr>
        <p:blipFill>
          <a:blip r:embed="rId3"/>
          <a:stretch>
            <a:fillRect/>
          </a:stretch>
        </p:blipFill>
        <p:spPr>
          <a:xfrm>
            <a:off x="521970" y="3824605"/>
            <a:ext cx="4474845" cy="2631440"/>
          </a:xfrm>
          <a:prstGeom prst="rect">
            <a:avLst/>
          </a:prstGeom>
        </p:spPr>
      </p:pic>
      <p:pic>
        <p:nvPicPr>
          <p:cNvPr id="7" name="图片 6"/>
          <p:cNvPicPr>
            <a:picLocks noChangeAspect="1"/>
          </p:cNvPicPr>
          <p:nvPr/>
        </p:nvPicPr>
        <p:blipFill>
          <a:blip r:embed="rId4"/>
          <a:stretch>
            <a:fillRect/>
          </a:stretch>
        </p:blipFill>
        <p:spPr>
          <a:xfrm>
            <a:off x="6275705" y="3756025"/>
            <a:ext cx="4535170" cy="27000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13862" y="1512737"/>
            <a:ext cx="11364595" cy="5617845"/>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ADCs are summed for comparison</a:t>
            </a:r>
            <a:endParaRPr lang="en-US" altLang="zh-CN" sz="2400" dirty="0">
              <a:solidFill>
                <a:schemeClr val="bg1"/>
              </a:solidFill>
            </a:endParaRPr>
          </a:p>
        </p:txBody>
      </p:sp>
      <p:pic>
        <p:nvPicPr>
          <p:cNvPr id="3" name="图片 2" descr="C:/Users/李想/Desktop/工作/cepc/2025-3-4/ADC_11.pngADC_11"/>
          <p:cNvPicPr>
            <a:picLocks noChangeAspect="1"/>
          </p:cNvPicPr>
          <p:nvPr/>
        </p:nvPicPr>
        <p:blipFill>
          <a:blip r:embed="rId3"/>
          <a:srcRect l="10" r="10"/>
          <a:stretch>
            <a:fillRect/>
          </a:stretch>
        </p:blipFill>
        <p:spPr>
          <a:xfrm>
            <a:off x="642620" y="2981325"/>
            <a:ext cx="4544695" cy="3297555"/>
          </a:xfrm>
          <a:prstGeom prst="rect">
            <a:avLst/>
          </a:prstGeom>
        </p:spPr>
      </p:pic>
      <p:pic>
        <p:nvPicPr>
          <p:cNvPr id="7" name="图片 6" descr="C:/Users/李想/Desktop/工作/cepc/2025-3-4/ADC_12.pngADC_12"/>
          <p:cNvPicPr>
            <a:picLocks noChangeAspect="1"/>
          </p:cNvPicPr>
          <p:nvPr/>
        </p:nvPicPr>
        <p:blipFill>
          <a:blip r:embed="rId4"/>
          <a:srcRect l="10" r="10"/>
          <a:stretch>
            <a:fillRect/>
          </a:stretch>
        </p:blipFill>
        <p:spPr>
          <a:xfrm>
            <a:off x="6737350" y="2963545"/>
            <a:ext cx="4544695" cy="329755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518855"/>
            <a:ext cx="7049476" cy="707886"/>
          </a:xfrm>
          <a:prstGeom prst="rect">
            <a:avLst/>
          </a:prstGeom>
          <a:noFill/>
        </p:spPr>
        <p:txBody>
          <a:bodyPr wrap="square" rtlCol="0">
            <a:spAutoFit/>
          </a:bodyPr>
          <a:lstStyle/>
          <a:p>
            <a:r>
              <a:rPr lang="en-US" altLang="zh-CN" sz="4000" b="1" dirty="0" smtClean="0">
                <a:solidFill>
                  <a:schemeClr val="bg1"/>
                </a:solidFill>
              </a:rPr>
              <a:t>Sum of ADC within one layer</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228/Energy_5.pngEnergy_5"/>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11510/Desktop/cepc/20250228/Energy_mc5.pngEnergy_mc5"/>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6755"/>
          </a:xfrm>
          <a:prstGeom prst="rect">
            <a:avLst/>
          </a:prstGeom>
          <a:noFill/>
        </p:spPr>
        <p:txBody>
          <a:bodyPr wrap="square" rtlCol="0">
            <a:spAutoFit/>
          </a:bodyPr>
          <a:lstStyle/>
          <a:p>
            <a:r>
              <a:rPr lang="en-US" altLang="zh-CN" sz="4000" b="1" dirty="0" smtClean="0">
                <a:solidFill>
                  <a:schemeClr val="bg1"/>
                </a:solidFill>
                <a:sym typeface="+mn-ea"/>
              </a:rPr>
              <a:t>Scale to MC</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310/hist5.pnghist5"/>
          <p:cNvPicPr>
            <a:picLocks noChangeAspect="1"/>
          </p:cNvPicPr>
          <p:nvPr/>
        </p:nvPicPr>
        <p:blipFill>
          <a:blip r:embed="rId3"/>
          <a:srcRect l="483" r="483"/>
          <a:stretch>
            <a:fillRect/>
          </a:stretch>
        </p:blipFill>
        <p:spPr>
          <a:xfrm>
            <a:off x="838200" y="3131124"/>
            <a:ext cx="4445267" cy="3225226"/>
          </a:xfrm>
          <a:prstGeom prst="rect">
            <a:avLst/>
          </a:prstGeom>
        </p:spPr>
      </p:pic>
      <p:pic>
        <p:nvPicPr>
          <p:cNvPr id="13" name="图片 12" descr="C:/Users/李想/Desktop/工作/cepc/2025-3-11/hists5.pnghists5"/>
          <p:cNvPicPr>
            <a:picLocks noChangeAspect="1"/>
          </p:cNvPicPr>
          <p:nvPr/>
        </p:nvPicPr>
        <p:blipFill>
          <a:blip r:embed="rId4"/>
          <a:srcRect l="483" r="483"/>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228/Energy_6.pngEnergy_6"/>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Energy_mc6.pngEnergy_mc6"/>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310/hist6.pnghist6"/>
          <p:cNvPicPr>
            <a:picLocks noChangeAspect="1"/>
          </p:cNvPicPr>
          <p:nvPr/>
        </p:nvPicPr>
        <p:blipFill>
          <a:blip r:embed="rId3"/>
          <a:srcRect l="483" r="483"/>
          <a:stretch>
            <a:fillRect/>
          </a:stretch>
        </p:blipFill>
        <p:spPr>
          <a:xfrm>
            <a:off x="838200" y="3131124"/>
            <a:ext cx="4445267" cy="3225226"/>
          </a:xfrm>
          <a:prstGeom prst="rect">
            <a:avLst/>
          </a:prstGeom>
        </p:spPr>
      </p:pic>
      <p:pic>
        <p:nvPicPr>
          <p:cNvPr id="13" name="图片 12" descr="C:/Users/李想/Desktop/工作/cepc/2025-3-11/hists6.pnghists6"/>
          <p:cNvPicPr>
            <a:picLocks noChangeAspect="1"/>
          </p:cNvPicPr>
          <p:nvPr/>
        </p:nvPicPr>
        <p:blipFill>
          <a:blip r:embed="rId4"/>
          <a:srcRect l="483" r="483"/>
          <a:stretch>
            <a:fillRect/>
          </a:stretch>
        </p:blipFill>
        <p:spPr>
          <a:xfrm>
            <a:off x="6497290" y="3131124"/>
            <a:ext cx="4445267" cy="3225226"/>
          </a:xfrm>
          <a:prstGeom prst="rect">
            <a:avLst/>
          </a:prstGeom>
        </p:spPr>
      </p:pic>
      <p:sp>
        <p:nvSpPr>
          <p:cNvPr id="6" name="文本框 5"/>
          <p:cNvSpPr txBox="1"/>
          <p:nvPr>
            <p:custDataLst>
              <p:tags r:id="rId5"/>
            </p:custDataLst>
          </p:nvPr>
        </p:nvSpPr>
        <p:spPr>
          <a:xfrm>
            <a:off x="513862" y="518856"/>
            <a:ext cx="7077963" cy="706755"/>
          </a:xfrm>
          <a:prstGeom prst="rect">
            <a:avLst/>
          </a:prstGeom>
          <a:noFill/>
        </p:spPr>
        <p:txBody>
          <a:bodyPr wrap="square" rtlCol="0">
            <a:spAutoFit/>
          </a:bodyPr>
          <a:p>
            <a:r>
              <a:rPr lang="en-US" altLang="zh-CN" sz="4000" b="1" dirty="0" smtClean="0">
                <a:solidFill>
                  <a:schemeClr val="bg1"/>
                </a:solidFill>
                <a:sym typeface="+mn-ea"/>
              </a:rPr>
              <a:t>Scale to MC</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228/Energy_9.pngEnergy_9"/>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Energy_mc9.pngEnergy_mc9"/>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310/hist9.pnghist9"/>
          <p:cNvPicPr>
            <a:picLocks noChangeAspect="1"/>
          </p:cNvPicPr>
          <p:nvPr/>
        </p:nvPicPr>
        <p:blipFill>
          <a:blip r:embed="rId3"/>
          <a:srcRect l="483" r="483"/>
          <a:stretch>
            <a:fillRect/>
          </a:stretch>
        </p:blipFill>
        <p:spPr>
          <a:xfrm>
            <a:off x="838200" y="3131124"/>
            <a:ext cx="4445267" cy="3225226"/>
          </a:xfrm>
          <a:prstGeom prst="rect">
            <a:avLst/>
          </a:prstGeom>
        </p:spPr>
      </p:pic>
      <p:pic>
        <p:nvPicPr>
          <p:cNvPr id="13" name="图片 12" descr="C:/Users/李想/Desktop/工作/cepc/2025-3-11/hists9.pnghists9"/>
          <p:cNvPicPr>
            <a:picLocks noChangeAspect="1"/>
          </p:cNvPicPr>
          <p:nvPr/>
        </p:nvPicPr>
        <p:blipFill>
          <a:blip r:embed="rId4"/>
          <a:srcRect l="483" r="483"/>
          <a:stretch>
            <a:fillRect/>
          </a:stretch>
        </p:blipFill>
        <p:spPr>
          <a:xfrm>
            <a:off x="6497290" y="3131124"/>
            <a:ext cx="4445267" cy="3225226"/>
          </a:xfrm>
          <a:prstGeom prst="rect">
            <a:avLst/>
          </a:prstGeom>
        </p:spPr>
      </p:pic>
      <p:sp>
        <p:nvSpPr>
          <p:cNvPr id="2" name="文本框 1"/>
          <p:cNvSpPr txBox="1"/>
          <p:nvPr>
            <p:custDataLst>
              <p:tags r:id="rId5"/>
            </p:custDataLst>
          </p:nvPr>
        </p:nvSpPr>
        <p:spPr>
          <a:xfrm>
            <a:off x="513862" y="518856"/>
            <a:ext cx="7077963" cy="706755"/>
          </a:xfrm>
          <a:prstGeom prst="rect">
            <a:avLst/>
          </a:prstGeom>
          <a:noFill/>
        </p:spPr>
        <p:txBody>
          <a:bodyPr wrap="square" rtlCol="0">
            <a:spAutoFit/>
          </a:bodyPr>
          <a:lstStyle/>
          <a:p>
            <a:r>
              <a:rPr lang="en-US" altLang="zh-CN" sz="4000" b="1" dirty="0" smtClean="0">
                <a:solidFill>
                  <a:schemeClr val="bg1"/>
                </a:solidFill>
                <a:sym typeface="+mn-ea"/>
              </a:rPr>
              <a:t>Scale to MC</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Energy_10.pngEnergy_10"/>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Energy_mc10.pngEnergy_mc10"/>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310/hist10.pnghist10"/>
          <p:cNvPicPr>
            <a:picLocks noChangeAspect="1"/>
          </p:cNvPicPr>
          <p:nvPr/>
        </p:nvPicPr>
        <p:blipFill>
          <a:blip r:embed="rId3"/>
          <a:srcRect l="483" r="483"/>
          <a:stretch>
            <a:fillRect/>
          </a:stretch>
        </p:blipFill>
        <p:spPr>
          <a:xfrm>
            <a:off x="838200" y="3131124"/>
            <a:ext cx="4445267" cy="3225226"/>
          </a:xfrm>
          <a:prstGeom prst="rect">
            <a:avLst/>
          </a:prstGeom>
        </p:spPr>
      </p:pic>
      <p:pic>
        <p:nvPicPr>
          <p:cNvPr id="13" name="图片 12" descr="C:/Users/李想/Desktop/工作/cepc/2025-3-11/hists10.pnghists10"/>
          <p:cNvPicPr>
            <a:picLocks noChangeAspect="1"/>
          </p:cNvPicPr>
          <p:nvPr/>
        </p:nvPicPr>
        <p:blipFill>
          <a:blip r:embed="rId4"/>
          <a:srcRect l="483" r="483"/>
          <a:stretch>
            <a:fillRect/>
          </a:stretch>
        </p:blipFill>
        <p:spPr>
          <a:xfrm>
            <a:off x="6497290" y="3131124"/>
            <a:ext cx="4445267" cy="3225226"/>
          </a:xfrm>
          <a:prstGeom prst="rect">
            <a:avLst/>
          </a:prstGeom>
        </p:spPr>
      </p:pic>
      <p:sp>
        <p:nvSpPr>
          <p:cNvPr id="2" name="文本框 1"/>
          <p:cNvSpPr txBox="1"/>
          <p:nvPr>
            <p:custDataLst>
              <p:tags r:id="rId5"/>
            </p:custDataLst>
          </p:nvPr>
        </p:nvSpPr>
        <p:spPr>
          <a:xfrm>
            <a:off x="513862" y="518856"/>
            <a:ext cx="7077963" cy="706755"/>
          </a:xfrm>
          <a:prstGeom prst="rect">
            <a:avLst/>
          </a:prstGeom>
          <a:noFill/>
        </p:spPr>
        <p:txBody>
          <a:bodyPr wrap="square" rtlCol="0">
            <a:spAutoFit/>
          </a:bodyPr>
          <a:lstStyle/>
          <a:p>
            <a:r>
              <a:rPr lang="en-US" altLang="zh-CN" sz="4000" b="1" dirty="0" smtClean="0">
                <a:solidFill>
                  <a:schemeClr val="bg1"/>
                </a:solidFill>
                <a:sym typeface="+mn-ea"/>
              </a:rPr>
              <a:t>Scale to MC</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Energy_11.pngEnergy_11"/>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Energy_mc11.pngEnergy_mc11"/>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pic>
        <p:nvPicPr>
          <p:cNvPr id="4" name="图片 3" descr="rawADC_8"/>
          <p:cNvPicPr>
            <a:picLocks noChangeAspect="1"/>
          </p:cNvPicPr>
          <p:nvPr/>
        </p:nvPicPr>
        <p:blipFill>
          <a:blip r:embed="rId3"/>
          <a:stretch>
            <a:fillRect/>
          </a:stretch>
        </p:blipFill>
        <p:spPr>
          <a:xfrm>
            <a:off x="482659" y="3446433"/>
            <a:ext cx="4367530" cy="3169920"/>
          </a:xfrm>
          <a:prstGeom prst="rect">
            <a:avLst/>
          </a:prstGeom>
        </p:spPr>
      </p:pic>
      <p:sp>
        <p:nvSpPr>
          <p:cNvPr id="10" name="文本框 9"/>
          <p:cNvSpPr txBox="1"/>
          <p:nvPr/>
        </p:nvSpPr>
        <p:spPr>
          <a:xfrm>
            <a:off x="7287276" y="1507441"/>
            <a:ext cx="3915410"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solidFill>
                  <a:schemeClr val="bg1"/>
                </a:solidFill>
                <a:sym typeface="+mn-ea"/>
              </a:rPr>
              <a:t>Standard </a:t>
            </a:r>
            <a:r>
              <a:rPr lang="en-US" altLang="zh-CN" sz="2400" dirty="0" smtClean="0">
                <a:solidFill>
                  <a:srgbClr val="FF0000"/>
                </a:solidFill>
                <a:sym typeface="+mn-ea"/>
              </a:rPr>
              <a:t>selection</a:t>
            </a:r>
            <a:r>
              <a:rPr lang="en-US" altLang="zh-CN" sz="2400" dirty="0" smtClean="0">
                <a:solidFill>
                  <a:schemeClr val="bg1"/>
                </a:solidFill>
                <a:sym typeface="+mn-ea"/>
              </a:rPr>
              <a:t>:</a:t>
            </a:r>
            <a:endParaRPr lang="en-US" altLang="zh-CN" sz="2400" dirty="0" smtClean="0">
              <a:solidFill>
                <a:schemeClr val="bg1"/>
              </a:solidFill>
              <a:sym typeface="+mn-ea"/>
            </a:endParaRPr>
          </a:p>
          <a:p>
            <a:pPr marL="800100" lvl="1" indent="-342900">
              <a:buFont typeface="Arial" panose="020B0604020202020204" pitchFamily="34" charset="0"/>
              <a:buChar char="•"/>
            </a:pPr>
            <a:r>
              <a:rPr lang="en-US" altLang="zh-CN" sz="2400" dirty="0" smtClean="0">
                <a:solidFill>
                  <a:schemeClr val="bg1"/>
                </a:solidFill>
                <a:sym typeface="+mn-ea"/>
              </a:rPr>
              <a:t>MIP calibration</a:t>
            </a:r>
            <a:endParaRPr lang="en-US" altLang="zh-CN" sz="2400" dirty="0" smtClean="0">
              <a:solidFill>
                <a:schemeClr val="bg1"/>
              </a:solidFill>
              <a:sym typeface="+mn-ea"/>
            </a:endParaRPr>
          </a:p>
          <a:p>
            <a:pPr marL="800100" lvl="1" indent="-342900">
              <a:buFont typeface="Arial" panose="020B0604020202020204" pitchFamily="34" charset="0"/>
              <a:buChar char="•"/>
            </a:pPr>
            <a:r>
              <a:rPr lang="en-US" altLang="zh-CN" sz="2400" dirty="0" smtClean="0">
                <a:solidFill>
                  <a:schemeClr val="bg1"/>
                </a:solidFill>
                <a:sym typeface="+mn-ea"/>
              </a:rPr>
              <a:t>Statistics</a:t>
            </a:r>
            <a:endParaRPr lang="en-US" altLang="zh-CN" sz="2400" dirty="0" smtClean="0">
              <a:solidFill>
                <a:schemeClr val="bg1"/>
              </a:solidFill>
              <a:sym typeface="+mn-ea"/>
            </a:endParaRPr>
          </a:p>
        </p:txBody>
      </p:sp>
      <p:sp>
        <p:nvSpPr>
          <p:cNvPr id="12" name="矩形 11"/>
          <p:cNvSpPr/>
          <p:nvPr/>
        </p:nvSpPr>
        <p:spPr>
          <a:xfrm>
            <a:off x="381635" y="216849"/>
            <a:ext cx="3199594" cy="781752"/>
          </a:xfrm>
          <a:prstGeom prst="rect">
            <a:avLst/>
          </a:prstGeom>
        </p:spPr>
        <p:txBody>
          <a:bodyPr wrap="none">
            <a:spAutoFit/>
          </a:bodyPr>
          <a:lstStyle/>
          <a:p>
            <a:pPr>
              <a:lnSpc>
                <a:spcPct val="120000"/>
              </a:lnSpc>
            </a:pPr>
            <a:r>
              <a:rPr lang="en-US" altLang="zh-CN" sz="4000" b="1" dirty="0" smtClean="0">
                <a:solidFill>
                  <a:schemeClr val="bg1"/>
                </a:solidFill>
              </a:rPr>
              <a:t>Methodology:</a:t>
            </a:r>
            <a:endParaRPr lang="en-US" altLang="zh-CN" sz="4000" b="1" dirty="0">
              <a:solidFill>
                <a:schemeClr val="bg1"/>
              </a:solidFill>
            </a:endParaRPr>
          </a:p>
        </p:txBody>
      </p:sp>
      <p:sp>
        <p:nvSpPr>
          <p:cNvPr id="13" name="文本框 12"/>
          <p:cNvSpPr txBox="1"/>
          <p:nvPr/>
        </p:nvSpPr>
        <p:spPr>
          <a:xfrm>
            <a:off x="482600" y="1218883"/>
            <a:ext cx="6192813" cy="2380615"/>
          </a:xfrm>
          <a:prstGeom prst="rect">
            <a:avLst/>
          </a:prstGeom>
          <a:noFill/>
        </p:spPr>
        <p:txBody>
          <a:bodyPr wrap="square" rtlCol="0">
            <a:spAutoFit/>
          </a:bodyPr>
          <a:lstStyle/>
          <a:p>
            <a:r>
              <a:rPr lang="en-US" altLang="zh-CN" sz="2400" dirty="0" smtClean="0">
                <a:solidFill>
                  <a:schemeClr val="accent6">
                    <a:lumMod val="40000"/>
                    <a:lumOff val="60000"/>
                  </a:schemeClr>
                </a:solidFill>
              </a:rPr>
              <a:t>For each layer:</a:t>
            </a:r>
            <a:endParaRPr lang="en-US" altLang="zh-CN" sz="2400" dirty="0" smtClean="0">
              <a:solidFill>
                <a:schemeClr val="accent6">
                  <a:lumMod val="40000"/>
                  <a:lumOff val="60000"/>
                </a:schemeClr>
              </a:solidFill>
            </a:endParaRPr>
          </a:p>
          <a:p>
            <a:r>
              <a:rPr lang="en-US" altLang="zh-CN" sz="2400" dirty="0">
                <a:solidFill>
                  <a:schemeClr val="accent6">
                    <a:lumMod val="40000"/>
                    <a:lumOff val="60000"/>
                  </a:schemeClr>
                </a:solidFill>
              </a:rPr>
              <a:t> </a:t>
            </a:r>
            <a:r>
              <a:rPr lang="en-US" altLang="zh-CN" sz="2400" dirty="0" smtClean="0">
                <a:solidFill>
                  <a:schemeClr val="accent6">
                    <a:lumMod val="40000"/>
                    <a:lumOff val="60000"/>
                  </a:schemeClr>
                </a:solidFill>
              </a:rPr>
              <a:t>   Select a standard channel (denoted as </a:t>
            </a:r>
            <a:r>
              <a:rPr lang="en-US" altLang="zh-CN" sz="2400" dirty="0" err="1" smtClean="0">
                <a:solidFill>
                  <a:schemeClr val="accent6">
                    <a:lumMod val="40000"/>
                    <a:lumOff val="60000"/>
                  </a:schemeClr>
                </a:solidFill>
              </a:rPr>
              <a:t>hstd</a:t>
            </a:r>
            <a:r>
              <a:rPr lang="en-US" altLang="zh-CN" sz="2400" dirty="0" smtClean="0">
                <a:solidFill>
                  <a:schemeClr val="accent6">
                    <a:lumMod val="40000"/>
                    <a:lumOff val="60000"/>
                  </a:schemeClr>
                </a:solidFill>
              </a:rPr>
              <a:t>)</a:t>
            </a:r>
            <a:endParaRPr lang="en-US" altLang="zh-CN" sz="2400" dirty="0" smtClean="0">
              <a:solidFill>
                <a:schemeClr val="accent6">
                  <a:lumMod val="40000"/>
                  <a:lumOff val="60000"/>
                </a:schemeClr>
              </a:solidFill>
            </a:endParaRPr>
          </a:p>
          <a:p>
            <a:r>
              <a:rPr lang="en-US" altLang="zh-CN" sz="2400" dirty="0" smtClean="0">
                <a:solidFill>
                  <a:schemeClr val="accent6">
                    <a:lumMod val="40000"/>
                    <a:lumOff val="60000"/>
                  </a:schemeClr>
                </a:solidFill>
              </a:rPr>
              <a:t>For h in remaining channels:</a:t>
            </a:r>
            <a:endParaRPr lang="en-US" altLang="zh-CN" sz="2400" dirty="0" smtClean="0">
              <a:solidFill>
                <a:schemeClr val="accent6">
                  <a:lumMod val="40000"/>
                  <a:lumOff val="60000"/>
                </a:schemeClr>
              </a:solidFill>
            </a:endParaRPr>
          </a:p>
          <a:p>
            <a:r>
              <a:rPr lang="en-US" altLang="zh-CN" sz="2400" dirty="0">
                <a:solidFill>
                  <a:schemeClr val="accent6">
                    <a:lumMod val="40000"/>
                    <a:lumOff val="60000"/>
                  </a:schemeClr>
                </a:solidFill>
              </a:rPr>
              <a:t> </a:t>
            </a:r>
            <a:r>
              <a:rPr lang="en-US" altLang="zh-CN" sz="2400" dirty="0" smtClean="0">
                <a:solidFill>
                  <a:schemeClr val="accent6">
                    <a:lumMod val="40000"/>
                    <a:lumOff val="60000"/>
                  </a:schemeClr>
                </a:solidFill>
              </a:rPr>
              <a:t>   Find the sf minimizes chi2(</a:t>
            </a:r>
            <a:r>
              <a:rPr lang="en-US" altLang="zh-CN" sz="2400" dirty="0" err="1" smtClean="0">
                <a:solidFill>
                  <a:schemeClr val="accent6">
                    <a:lumMod val="40000"/>
                    <a:lumOff val="60000"/>
                  </a:schemeClr>
                </a:solidFill>
              </a:rPr>
              <a:t>h,hstd</a:t>
            </a:r>
            <a:r>
              <a:rPr lang="en-US" altLang="zh-CN" sz="2400" dirty="0" smtClean="0">
                <a:solidFill>
                  <a:schemeClr val="accent6">
                    <a:lumMod val="40000"/>
                    <a:lumOff val="60000"/>
                  </a:schemeClr>
                </a:solidFill>
              </a:rPr>
              <a:t>)</a:t>
            </a:r>
            <a:endParaRPr lang="en-US" altLang="zh-CN" sz="2400" dirty="0" smtClean="0">
              <a:solidFill>
                <a:schemeClr val="accent6">
                  <a:lumMod val="40000"/>
                  <a:lumOff val="60000"/>
                </a:schemeClr>
              </a:solidFill>
            </a:endParaRPr>
          </a:p>
          <a:p>
            <a:pPr marL="342900" indent="-342900">
              <a:lnSpc>
                <a:spcPct val="120000"/>
              </a:lnSpc>
              <a:buFont typeface="Wingdings" panose="05000000000000000000" pitchFamily="2" charset="2"/>
              <a:buChar char="Ø"/>
            </a:pPr>
            <a:r>
              <a:rPr lang="en-US" altLang="zh-CN" sz="2400" dirty="0" smtClean="0">
                <a:solidFill>
                  <a:schemeClr val="bg1"/>
                </a:solidFill>
                <a:sym typeface="+mn-ea"/>
              </a:rPr>
              <a:t>Parameter ranged modified</a:t>
            </a:r>
            <a:endParaRPr lang="en-US" altLang="zh-CN" sz="2400" dirty="0">
              <a:solidFill>
                <a:schemeClr val="bg1"/>
              </a:solidFill>
              <a:sym typeface="+mn-ea"/>
            </a:endParaRPr>
          </a:p>
          <a:p>
            <a:endParaRPr lang="zh-CN" altLang="en-US" sz="2400" dirty="0">
              <a:solidFill>
                <a:schemeClr val="accent6">
                  <a:lumMod val="40000"/>
                  <a:lumOff val="60000"/>
                </a:schemeClr>
              </a:solidFill>
            </a:endParaRPr>
          </a:p>
        </p:txBody>
      </p:sp>
      <p:sp>
        <p:nvSpPr>
          <p:cNvPr id="14" name="右箭头 13"/>
          <p:cNvSpPr/>
          <p:nvPr/>
        </p:nvSpPr>
        <p:spPr>
          <a:xfrm>
            <a:off x="5183905" y="5251938"/>
            <a:ext cx="1546762" cy="2813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625132" y="4480561"/>
            <a:ext cx="664308" cy="646331"/>
          </a:xfrm>
          <a:prstGeom prst="rect">
            <a:avLst/>
          </a:prstGeom>
          <a:noFill/>
        </p:spPr>
        <p:txBody>
          <a:bodyPr wrap="square" rtlCol="0">
            <a:spAutoFit/>
          </a:bodyPr>
          <a:lstStyle/>
          <a:p>
            <a:r>
              <a:rPr lang="en-US" altLang="zh-CN" sz="3600" b="1" dirty="0" smtClean="0">
                <a:solidFill>
                  <a:srgbClr val="FFC000"/>
                </a:solidFill>
              </a:rPr>
              <a:t>SF</a:t>
            </a:r>
            <a:endParaRPr lang="zh-CN" altLang="en-US" sz="3600" b="1" dirty="0">
              <a:solidFill>
                <a:srgbClr val="FFC000"/>
              </a:solidFill>
            </a:endParaRPr>
          </a:p>
        </p:txBody>
      </p:sp>
      <p:pic>
        <p:nvPicPr>
          <p:cNvPr id="7" name="图片 6" descr="C:/Users/李想/Desktop/工作/cepc/2025-2-17/scaleADC_8.pngscaleADC_8"/>
          <p:cNvPicPr>
            <a:picLocks noChangeAspect="1"/>
          </p:cNvPicPr>
          <p:nvPr/>
        </p:nvPicPr>
        <p:blipFill>
          <a:blip r:embed="rId4"/>
          <a:srcRect l="7" r="7"/>
          <a:stretch>
            <a:fillRect/>
          </a:stretch>
        </p:blipFill>
        <p:spPr>
          <a:xfrm>
            <a:off x="7097359" y="3446455"/>
            <a:ext cx="4369040" cy="31699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310/hist11.pnghist11"/>
          <p:cNvPicPr>
            <a:picLocks noChangeAspect="1"/>
          </p:cNvPicPr>
          <p:nvPr/>
        </p:nvPicPr>
        <p:blipFill>
          <a:blip r:embed="rId3"/>
          <a:srcRect l="483" r="483"/>
          <a:stretch>
            <a:fillRect/>
          </a:stretch>
        </p:blipFill>
        <p:spPr>
          <a:xfrm>
            <a:off x="838200" y="3131124"/>
            <a:ext cx="4445267" cy="3225226"/>
          </a:xfrm>
          <a:prstGeom prst="rect">
            <a:avLst/>
          </a:prstGeom>
        </p:spPr>
      </p:pic>
      <p:pic>
        <p:nvPicPr>
          <p:cNvPr id="13" name="图片 12" descr="C:/Users/李想/Desktop/工作/cepc/2025-3-11/hists11.pnghists11"/>
          <p:cNvPicPr>
            <a:picLocks noChangeAspect="1"/>
          </p:cNvPicPr>
          <p:nvPr/>
        </p:nvPicPr>
        <p:blipFill>
          <a:blip r:embed="rId4"/>
          <a:srcRect l="483" r="483"/>
          <a:stretch>
            <a:fillRect/>
          </a:stretch>
        </p:blipFill>
        <p:spPr>
          <a:xfrm>
            <a:off x="6497290" y="3131124"/>
            <a:ext cx="4445267" cy="3225226"/>
          </a:xfrm>
          <a:prstGeom prst="rect">
            <a:avLst/>
          </a:prstGeom>
        </p:spPr>
      </p:pic>
      <p:sp>
        <p:nvSpPr>
          <p:cNvPr id="2" name="文本框 1"/>
          <p:cNvSpPr txBox="1"/>
          <p:nvPr>
            <p:custDataLst>
              <p:tags r:id="rId5"/>
            </p:custDataLst>
          </p:nvPr>
        </p:nvSpPr>
        <p:spPr>
          <a:xfrm>
            <a:off x="513862" y="518856"/>
            <a:ext cx="7077963" cy="706755"/>
          </a:xfrm>
          <a:prstGeom prst="rect">
            <a:avLst/>
          </a:prstGeom>
          <a:noFill/>
        </p:spPr>
        <p:txBody>
          <a:bodyPr wrap="square" rtlCol="0">
            <a:spAutoFit/>
          </a:bodyPr>
          <a:lstStyle/>
          <a:p>
            <a:r>
              <a:rPr lang="en-US" altLang="zh-CN" sz="4000" b="1" dirty="0" smtClean="0">
                <a:solidFill>
                  <a:schemeClr val="bg1"/>
                </a:solidFill>
                <a:sym typeface="+mn-ea"/>
              </a:rPr>
              <a:t>Scale to MC</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Energy_12.pngEnergy_12"/>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Energy_mc12.pngEnergy_mc12"/>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310/hist12.pnghist12"/>
          <p:cNvPicPr>
            <a:picLocks noChangeAspect="1"/>
          </p:cNvPicPr>
          <p:nvPr/>
        </p:nvPicPr>
        <p:blipFill>
          <a:blip r:embed="rId3"/>
          <a:srcRect l="483" r="483"/>
          <a:stretch>
            <a:fillRect/>
          </a:stretch>
        </p:blipFill>
        <p:spPr>
          <a:xfrm>
            <a:off x="838200" y="3131124"/>
            <a:ext cx="4445267" cy="3225226"/>
          </a:xfrm>
          <a:prstGeom prst="rect">
            <a:avLst/>
          </a:prstGeom>
        </p:spPr>
      </p:pic>
      <p:pic>
        <p:nvPicPr>
          <p:cNvPr id="13" name="图片 12" descr="C:/Users/李想/Desktop/工作/cepc/2025-3-11/hists12.pnghists12"/>
          <p:cNvPicPr>
            <a:picLocks noChangeAspect="1"/>
          </p:cNvPicPr>
          <p:nvPr/>
        </p:nvPicPr>
        <p:blipFill>
          <a:blip r:embed="rId4"/>
          <a:srcRect l="483" r="483"/>
          <a:stretch>
            <a:fillRect/>
          </a:stretch>
        </p:blipFill>
        <p:spPr>
          <a:xfrm>
            <a:off x="6497290" y="3131124"/>
            <a:ext cx="4445267" cy="3225226"/>
          </a:xfrm>
          <a:prstGeom prst="rect">
            <a:avLst/>
          </a:prstGeom>
        </p:spPr>
      </p:pic>
      <p:sp>
        <p:nvSpPr>
          <p:cNvPr id="2" name="文本框 1"/>
          <p:cNvSpPr txBox="1"/>
          <p:nvPr>
            <p:custDataLst>
              <p:tags r:id="rId5"/>
            </p:custDataLst>
          </p:nvPr>
        </p:nvSpPr>
        <p:spPr>
          <a:xfrm>
            <a:off x="513862" y="518856"/>
            <a:ext cx="7077963" cy="706755"/>
          </a:xfrm>
          <a:prstGeom prst="rect">
            <a:avLst/>
          </a:prstGeom>
          <a:noFill/>
        </p:spPr>
        <p:txBody>
          <a:bodyPr wrap="square" rtlCol="0">
            <a:spAutoFit/>
          </a:bodyPr>
          <a:lstStyle/>
          <a:p>
            <a:r>
              <a:rPr lang="en-US" altLang="zh-CN" sz="4000" b="1" dirty="0" smtClean="0">
                <a:solidFill>
                  <a:schemeClr val="bg1"/>
                </a:solidFill>
                <a:sym typeface="+mn-ea"/>
              </a:rPr>
              <a:t>Scale to MC</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:10</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scattered_energy5.pngscattered_energy5"/>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2-27/scattered_senergy5.pngscattered_senergy5"/>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:10</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mcscattered_energy5.pngmcscattered_energy5"/>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2-27/scattered_energy5.pngscattered_energy5"/>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:9</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scattered_energy6.pngscattered_energy6"/>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2-27/scattered_senergy6.pngscattered_senergy6"/>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:9</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mcscattered_energy6.pngmcscattered_energy6"/>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2-27/scattered_senergy6.pngscattered_senergy6"/>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:9</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scattered_energy9.pngscattered_energy9"/>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scattered_senergy9.pngscattered_senergy9"/>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:9</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mcscattered_energy9.pngmcscattered_energy9"/>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scattered_senergy9.pngscattered_senergy9"/>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:9</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scattered_energy10.pngscattered_energy10"/>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scattered_senergy10.pngscattered_senergy10"/>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0" name="文本框 9"/>
          <p:cNvSpPr txBox="1"/>
          <p:nvPr/>
        </p:nvSpPr>
        <p:spPr>
          <a:xfrm>
            <a:off x="540215" y="518855"/>
            <a:ext cx="7049476" cy="706755"/>
          </a:xfrm>
          <a:prstGeom prst="rect">
            <a:avLst/>
          </a:prstGeom>
          <a:noFill/>
        </p:spPr>
        <p:txBody>
          <a:bodyPr wrap="square" rtlCol="0">
            <a:spAutoFit/>
          </a:bodyPr>
          <a:lstStyle/>
          <a:p>
            <a:r>
              <a:rPr lang="en-US" altLang="zh-CN" sz="4000" b="1" dirty="0" smtClean="0">
                <a:solidFill>
                  <a:schemeClr val="bg1"/>
                </a:solidFill>
              </a:rPr>
              <a:t>Scale </a:t>
            </a:r>
            <a:r>
              <a:rPr lang="en-US" altLang="zh-CN" sz="4000" b="1" dirty="0" smtClean="0">
                <a:solidFill>
                  <a:schemeClr val="bg1"/>
                </a:solidFill>
              </a:rPr>
              <a:t>Factor</a:t>
            </a:r>
            <a:endParaRPr lang="en-US" altLang="zh-CN" sz="4000" b="1" dirty="0" smtClean="0">
              <a:solidFill>
                <a:schemeClr val="bg1"/>
              </a:solidFill>
            </a:endParaRPr>
          </a:p>
        </p:txBody>
      </p:sp>
      <p:sp>
        <p:nvSpPr>
          <p:cNvPr id="7" name="文本框 6"/>
          <p:cNvSpPr txBox="1"/>
          <p:nvPr/>
        </p:nvSpPr>
        <p:spPr>
          <a:xfrm>
            <a:off x="755015" y="1446530"/>
            <a:ext cx="6735445" cy="460375"/>
          </a:xfrm>
          <a:prstGeom prst="rect">
            <a:avLst/>
          </a:prstGeom>
          <a:noFill/>
        </p:spPr>
        <p:txBody>
          <a:bodyPr wrap="square" rtlCol="0">
            <a:spAutoFit/>
          </a:bodyPr>
          <a:p>
            <a:pPr marL="285750" indent="-285750">
              <a:buFont typeface="Wingdings" panose="05000000000000000000" charset="0"/>
              <a:buChar char="l"/>
            </a:pPr>
            <a:r>
              <a:rPr lang="en-US" altLang="zh-CN" sz="2400">
                <a:solidFill>
                  <a:schemeClr val="bg1"/>
                </a:solidFill>
              </a:rPr>
              <a:t>The calculated scale factors are all close to 1 </a:t>
            </a:r>
            <a:r>
              <a:rPr lang="en-US" altLang="zh-CN">
                <a:solidFill>
                  <a:schemeClr val="bg1"/>
                </a:solidFill>
              </a:rPr>
              <a:t> </a:t>
            </a:r>
            <a:endParaRPr lang="zh-CN" altLang="en-US">
              <a:solidFill>
                <a:schemeClr val="bg1"/>
              </a:solidFill>
            </a:endParaRPr>
          </a:p>
        </p:txBody>
      </p:sp>
      <p:pic>
        <p:nvPicPr>
          <p:cNvPr id="9" name="图片 8"/>
          <p:cNvPicPr>
            <a:picLocks noChangeAspect="1"/>
          </p:cNvPicPr>
          <p:nvPr/>
        </p:nvPicPr>
        <p:blipFill>
          <a:blip r:embed="rId3"/>
          <a:stretch>
            <a:fillRect/>
          </a:stretch>
        </p:blipFill>
        <p:spPr>
          <a:xfrm>
            <a:off x="346710" y="2190750"/>
            <a:ext cx="5556250" cy="4269740"/>
          </a:xfrm>
          <a:prstGeom prst="rect">
            <a:avLst/>
          </a:prstGeom>
        </p:spPr>
      </p:pic>
      <p:pic>
        <p:nvPicPr>
          <p:cNvPr id="15" name="图片 14"/>
          <p:cNvPicPr>
            <a:picLocks noChangeAspect="1"/>
          </p:cNvPicPr>
          <p:nvPr/>
        </p:nvPicPr>
        <p:blipFill>
          <a:blip r:embed="rId4"/>
          <a:stretch>
            <a:fillRect/>
          </a:stretch>
        </p:blipFill>
        <p:spPr>
          <a:xfrm>
            <a:off x="6067425" y="2211070"/>
            <a:ext cx="5562600" cy="4249420"/>
          </a:xfrm>
          <a:prstGeom prst="rect">
            <a:avLst/>
          </a:prstGeom>
        </p:spPr>
      </p:pic>
      <p:sp>
        <p:nvSpPr>
          <p:cNvPr id="16" name="文本框 15"/>
          <p:cNvSpPr txBox="1"/>
          <p:nvPr/>
        </p:nvSpPr>
        <p:spPr>
          <a:xfrm>
            <a:off x="686435" y="3358515"/>
            <a:ext cx="95948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
        <p:nvSpPr>
          <p:cNvPr id="17" name="文本框 16"/>
          <p:cNvSpPr txBox="1"/>
          <p:nvPr/>
        </p:nvSpPr>
        <p:spPr>
          <a:xfrm>
            <a:off x="686435" y="5566410"/>
            <a:ext cx="95948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
        <p:nvSpPr>
          <p:cNvPr id="18" name="文本框 17"/>
          <p:cNvSpPr txBox="1"/>
          <p:nvPr/>
        </p:nvSpPr>
        <p:spPr>
          <a:xfrm>
            <a:off x="6338570" y="3698240"/>
            <a:ext cx="95948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
        <p:nvSpPr>
          <p:cNvPr id="20" name="文本框 19"/>
          <p:cNvSpPr txBox="1"/>
          <p:nvPr/>
        </p:nvSpPr>
        <p:spPr>
          <a:xfrm>
            <a:off x="6404610" y="5657850"/>
            <a:ext cx="95948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:9</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mcscattered_energy10.pngmcscattered_energy10"/>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scattered_senergy10.pngscattered_senergy10"/>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:9</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scattered_energy11.pngscattered_energy11"/>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scattered_senergy11.pngscattered_senergy11"/>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:9</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mcscattered_energy11.pngmcscattered_energy11"/>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scattered_senergy11.pngscattered_senergy11"/>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:9</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scattered_energy12.pngscattered_energy12"/>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scattered_senergy12.pngscattered_senergy12"/>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:9</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mcscattered_energy12.pngmcscattered_energy12"/>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scattered_senergy12.pngscattered_senergy12"/>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24" name="文本框 23"/>
          <p:cNvSpPr txBox="1"/>
          <p:nvPr/>
        </p:nvSpPr>
        <p:spPr>
          <a:xfrm>
            <a:off x="513862" y="518856"/>
            <a:ext cx="8096738" cy="706755"/>
          </a:xfrm>
          <a:prstGeom prst="rect">
            <a:avLst/>
          </a:prstGeom>
          <a:noFill/>
        </p:spPr>
        <p:txBody>
          <a:bodyPr wrap="square" rtlCol="0">
            <a:spAutoFit/>
          </a:bodyPr>
          <a:lstStyle/>
          <a:p>
            <a:r>
              <a:rPr lang="en-US" altLang="zh-CN" sz="4000" b="1" dirty="0">
                <a:solidFill>
                  <a:schemeClr val="bg1"/>
                </a:solidFill>
              </a:rPr>
              <a:t>sf</a:t>
            </a:r>
            <a:endParaRPr lang="en-US" altLang="zh-CN" sz="4000" b="1" dirty="0">
              <a:solidFill>
                <a:schemeClr val="bg1"/>
              </a:solidFill>
            </a:endParaRPr>
          </a:p>
        </p:txBody>
      </p:sp>
      <p:pic>
        <p:nvPicPr>
          <p:cNvPr id="25" name="图片 24" descr="C:/Users/李想/Desktop/工作/cepc/2025-2-26/rawADC_5.pngrawADC_5"/>
          <p:cNvPicPr>
            <a:picLocks noChangeAspect="1"/>
          </p:cNvPicPr>
          <p:nvPr/>
        </p:nvPicPr>
        <p:blipFill>
          <a:blip r:embed="rId3"/>
          <a:srcRect l="12" r="12"/>
          <a:stretch>
            <a:fillRect/>
          </a:stretch>
        </p:blipFill>
        <p:spPr>
          <a:xfrm>
            <a:off x="7962265" y="1135380"/>
            <a:ext cx="3627755" cy="2632075"/>
          </a:xfrm>
          <a:prstGeom prst="rect">
            <a:avLst/>
          </a:prstGeom>
        </p:spPr>
      </p:pic>
      <p:pic>
        <p:nvPicPr>
          <p:cNvPr id="26" name="图片 25" descr="C:/Users/李想/Desktop/工作/cepc/2025-2-26/scaleADC_5.pngscaleADC_5"/>
          <p:cNvPicPr>
            <a:picLocks noChangeAspect="1"/>
          </p:cNvPicPr>
          <p:nvPr/>
        </p:nvPicPr>
        <p:blipFill>
          <a:blip r:embed="rId4"/>
          <a:srcRect l="12" r="12"/>
          <a:stretch>
            <a:fillRect/>
          </a:stretch>
        </p:blipFill>
        <p:spPr>
          <a:xfrm>
            <a:off x="7962265" y="4039235"/>
            <a:ext cx="3627755" cy="2632075"/>
          </a:xfrm>
          <a:prstGeom prst="rect">
            <a:avLst/>
          </a:prstGeom>
        </p:spPr>
      </p:pic>
      <p:pic>
        <p:nvPicPr>
          <p:cNvPr id="27" name="图片 26"/>
          <p:cNvPicPr>
            <a:picLocks noChangeAspect="1"/>
          </p:cNvPicPr>
          <p:nvPr/>
        </p:nvPicPr>
        <p:blipFill>
          <a:blip r:embed="rId5"/>
          <a:stretch>
            <a:fillRect/>
          </a:stretch>
        </p:blipFill>
        <p:spPr>
          <a:xfrm>
            <a:off x="247015" y="1985645"/>
            <a:ext cx="7505700" cy="3857625"/>
          </a:xfrm>
          <a:prstGeom prst="rect">
            <a:avLst/>
          </a:prstGeom>
        </p:spPr>
      </p:pic>
      <p:sp>
        <p:nvSpPr>
          <p:cNvPr id="28" name="文本框 27"/>
          <p:cNvSpPr txBox="1"/>
          <p:nvPr/>
        </p:nvSpPr>
        <p:spPr>
          <a:xfrm>
            <a:off x="714375" y="3518535"/>
            <a:ext cx="97091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4" name="文本框 13"/>
          <p:cNvSpPr txBox="1"/>
          <p:nvPr/>
        </p:nvSpPr>
        <p:spPr>
          <a:xfrm>
            <a:off x="513862" y="518856"/>
            <a:ext cx="8096738" cy="706755"/>
          </a:xfrm>
          <a:prstGeom prst="rect">
            <a:avLst/>
          </a:prstGeom>
          <a:noFill/>
        </p:spPr>
        <p:txBody>
          <a:bodyPr wrap="square" rtlCol="0">
            <a:spAutoFit/>
          </a:bodyPr>
          <a:lstStyle/>
          <a:p>
            <a:r>
              <a:rPr lang="en-US" altLang="zh-CN" sz="4000" b="1" dirty="0">
                <a:solidFill>
                  <a:schemeClr val="bg1"/>
                </a:solidFill>
              </a:rPr>
              <a:t>sf</a:t>
            </a:r>
            <a:endParaRPr lang="en-US" altLang="zh-CN" sz="4000" b="1" dirty="0">
              <a:solidFill>
                <a:schemeClr val="bg1"/>
              </a:solidFill>
            </a:endParaRPr>
          </a:p>
        </p:txBody>
      </p:sp>
      <p:pic>
        <p:nvPicPr>
          <p:cNvPr id="15" name="图片 14" descr="C:/Users/李想/Desktop/工作/cepc/2025-2-26/rawADC_6.pngrawADC_6"/>
          <p:cNvPicPr>
            <a:picLocks noChangeAspect="1"/>
          </p:cNvPicPr>
          <p:nvPr/>
        </p:nvPicPr>
        <p:blipFill>
          <a:blip r:embed="rId3"/>
          <a:srcRect l="12" r="12"/>
          <a:stretch>
            <a:fillRect/>
          </a:stretch>
        </p:blipFill>
        <p:spPr>
          <a:xfrm>
            <a:off x="7962265" y="1135380"/>
            <a:ext cx="3627755" cy="2632075"/>
          </a:xfrm>
          <a:prstGeom prst="rect">
            <a:avLst/>
          </a:prstGeom>
        </p:spPr>
      </p:pic>
      <p:pic>
        <p:nvPicPr>
          <p:cNvPr id="16" name="图片 15" descr="C:/Users/李想/Desktop/工作/cepc/2025-2-26/scaleADC_6.pngscaleADC_6"/>
          <p:cNvPicPr>
            <a:picLocks noChangeAspect="1"/>
          </p:cNvPicPr>
          <p:nvPr/>
        </p:nvPicPr>
        <p:blipFill>
          <a:blip r:embed="rId4"/>
          <a:srcRect l="12" r="12"/>
          <a:stretch>
            <a:fillRect/>
          </a:stretch>
        </p:blipFill>
        <p:spPr>
          <a:xfrm>
            <a:off x="7962265" y="4039235"/>
            <a:ext cx="3627755" cy="2632075"/>
          </a:xfrm>
          <a:prstGeom prst="rect">
            <a:avLst/>
          </a:prstGeom>
        </p:spPr>
      </p:pic>
      <p:pic>
        <p:nvPicPr>
          <p:cNvPr id="17" name="图片 16"/>
          <p:cNvPicPr>
            <a:picLocks noChangeAspect="1"/>
          </p:cNvPicPr>
          <p:nvPr/>
        </p:nvPicPr>
        <p:blipFill>
          <a:blip r:embed="rId5"/>
          <a:stretch>
            <a:fillRect/>
          </a:stretch>
        </p:blipFill>
        <p:spPr>
          <a:xfrm>
            <a:off x="361315" y="2357755"/>
            <a:ext cx="7267575" cy="3219450"/>
          </a:xfrm>
          <a:prstGeom prst="rect">
            <a:avLst/>
          </a:prstGeom>
        </p:spPr>
      </p:pic>
      <p:sp>
        <p:nvSpPr>
          <p:cNvPr id="18" name="文本框 17"/>
          <p:cNvSpPr txBox="1"/>
          <p:nvPr/>
        </p:nvSpPr>
        <p:spPr>
          <a:xfrm>
            <a:off x="679450" y="3606800"/>
            <a:ext cx="97091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0" name="文本框 9"/>
          <p:cNvSpPr txBox="1"/>
          <p:nvPr/>
        </p:nvSpPr>
        <p:spPr>
          <a:xfrm>
            <a:off x="513862" y="518856"/>
            <a:ext cx="8096738" cy="706755"/>
          </a:xfrm>
          <a:prstGeom prst="rect">
            <a:avLst/>
          </a:prstGeom>
          <a:noFill/>
        </p:spPr>
        <p:txBody>
          <a:bodyPr wrap="square" rtlCol="0">
            <a:spAutoFit/>
          </a:bodyPr>
          <a:p>
            <a:r>
              <a:rPr lang="en-US" altLang="zh-CN" sz="4000" b="1" dirty="0">
                <a:solidFill>
                  <a:schemeClr val="bg1"/>
                </a:solidFill>
              </a:rPr>
              <a:t>sf</a:t>
            </a:r>
            <a:endParaRPr lang="en-US" altLang="zh-CN" sz="4000" b="1" dirty="0">
              <a:solidFill>
                <a:schemeClr val="bg1"/>
              </a:solidFill>
            </a:endParaRPr>
          </a:p>
        </p:txBody>
      </p:sp>
      <p:pic>
        <p:nvPicPr>
          <p:cNvPr id="6" name="图片 5" descr="C:/Users/李想/Desktop/工作/cepc/2025-2-26/rawADC_7.pngrawADC_7"/>
          <p:cNvPicPr>
            <a:picLocks noChangeAspect="1"/>
          </p:cNvPicPr>
          <p:nvPr/>
        </p:nvPicPr>
        <p:blipFill>
          <a:blip r:embed="rId3"/>
          <a:srcRect l="12" r="12"/>
          <a:stretch>
            <a:fillRect/>
          </a:stretch>
        </p:blipFill>
        <p:spPr>
          <a:xfrm>
            <a:off x="7962265" y="1135380"/>
            <a:ext cx="3627755" cy="2632075"/>
          </a:xfrm>
          <a:prstGeom prst="rect">
            <a:avLst/>
          </a:prstGeom>
        </p:spPr>
      </p:pic>
      <p:pic>
        <p:nvPicPr>
          <p:cNvPr id="7" name="图片 6" descr="C:/Users/李想/Desktop/工作/cepc/2025-2-26/scaleADC_7.pngscaleADC_7"/>
          <p:cNvPicPr>
            <a:picLocks noChangeAspect="1"/>
          </p:cNvPicPr>
          <p:nvPr/>
        </p:nvPicPr>
        <p:blipFill>
          <a:blip r:embed="rId4"/>
          <a:srcRect l="12" r="12"/>
          <a:stretch>
            <a:fillRect/>
          </a:stretch>
        </p:blipFill>
        <p:spPr>
          <a:xfrm>
            <a:off x="7962265" y="4039235"/>
            <a:ext cx="3627755" cy="2632075"/>
          </a:xfrm>
          <a:prstGeom prst="rect">
            <a:avLst/>
          </a:prstGeom>
        </p:spPr>
      </p:pic>
      <p:pic>
        <p:nvPicPr>
          <p:cNvPr id="2" name="图片 1"/>
          <p:cNvPicPr>
            <a:picLocks noChangeAspect="1"/>
          </p:cNvPicPr>
          <p:nvPr/>
        </p:nvPicPr>
        <p:blipFill>
          <a:blip r:embed="rId5"/>
          <a:stretch>
            <a:fillRect/>
          </a:stretch>
        </p:blipFill>
        <p:spPr>
          <a:xfrm>
            <a:off x="241935" y="1995805"/>
            <a:ext cx="7524750" cy="3943350"/>
          </a:xfrm>
          <a:prstGeom prst="rect">
            <a:avLst/>
          </a:prstGeom>
        </p:spPr>
      </p:pic>
      <p:sp>
        <p:nvSpPr>
          <p:cNvPr id="3" name="文本框 2"/>
          <p:cNvSpPr txBox="1"/>
          <p:nvPr/>
        </p:nvSpPr>
        <p:spPr>
          <a:xfrm>
            <a:off x="753110" y="4573905"/>
            <a:ext cx="97091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0" name="文本框 9"/>
          <p:cNvSpPr txBox="1"/>
          <p:nvPr/>
        </p:nvSpPr>
        <p:spPr>
          <a:xfrm>
            <a:off x="513862" y="518856"/>
            <a:ext cx="8096738" cy="706755"/>
          </a:xfrm>
          <a:prstGeom prst="rect">
            <a:avLst/>
          </a:prstGeom>
          <a:noFill/>
        </p:spPr>
        <p:txBody>
          <a:bodyPr wrap="square" rtlCol="0">
            <a:spAutoFit/>
          </a:bodyPr>
          <a:p>
            <a:r>
              <a:rPr lang="en-US" altLang="zh-CN" sz="4000" b="1" dirty="0">
                <a:solidFill>
                  <a:schemeClr val="bg1"/>
                </a:solidFill>
              </a:rPr>
              <a:t>sf</a:t>
            </a:r>
            <a:endParaRPr lang="en-US" altLang="zh-CN" sz="4000" b="1" dirty="0">
              <a:solidFill>
                <a:schemeClr val="bg1"/>
              </a:solidFill>
            </a:endParaRPr>
          </a:p>
        </p:txBody>
      </p:sp>
      <p:pic>
        <p:nvPicPr>
          <p:cNvPr id="6" name="图片 5" descr="C:/Users/李想/Desktop/工作/cepc/2025-2-26/rawADC_8.pngrawADC_8"/>
          <p:cNvPicPr>
            <a:picLocks noChangeAspect="1"/>
          </p:cNvPicPr>
          <p:nvPr/>
        </p:nvPicPr>
        <p:blipFill>
          <a:blip r:embed="rId3"/>
          <a:srcRect l="12" r="12"/>
          <a:stretch>
            <a:fillRect/>
          </a:stretch>
        </p:blipFill>
        <p:spPr>
          <a:xfrm>
            <a:off x="7962265" y="1135380"/>
            <a:ext cx="3627755" cy="2632075"/>
          </a:xfrm>
          <a:prstGeom prst="rect">
            <a:avLst/>
          </a:prstGeom>
        </p:spPr>
      </p:pic>
      <p:pic>
        <p:nvPicPr>
          <p:cNvPr id="7" name="图片 6" descr="C:/Users/李想/Desktop/工作/cepc/2025-2-26/scaleADC_8.pngscaleADC_8"/>
          <p:cNvPicPr>
            <a:picLocks noChangeAspect="1"/>
          </p:cNvPicPr>
          <p:nvPr/>
        </p:nvPicPr>
        <p:blipFill>
          <a:blip r:embed="rId4"/>
          <a:srcRect l="12" r="12"/>
          <a:stretch>
            <a:fillRect/>
          </a:stretch>
        </p:blipFill>
        <p:spPr>
          <a:xfrm>
            <a:off x="7962265" y="4039235"/>
            <a:ext cx="3627755" cy="2632075"/>
          </a:xfrm>
          <a:prstGeom prst="rect">
            <a:avLst/>
          </a:prstGeom>
        </p:spPr>
      </p:pic>
      <p:pic>
        <p:nvPicPr>
          <p:cNvPr id="2" name="图片 1"/>
          <p:cNvPicPr>
            <a:picLocks noChangeAspect="1"/>
          </p:cNvPicPr>
          <p:nvPr/>
        </p:nvPicPr>
        <p:blipFill>
          <a:blip r:embed="rId5"/>
          <a:stretch>
            <a:fillRect/>
          </a:stretch>
        </p:blipFill>
        <p:spPr>
          <a:xfrm>
            <a:off x="247650" y="1936750"/>
            <a:ext cx="7372350" cy="3248025"/>
          </a:xfrm>
          <a:prstGeom prst="rect">
            <a:avLst/>
          </a:prstGeom>
        </p:spPr>
      </p:pic>
      <p:sp>
        <p:nvSpPr>
          <p:cNvPr id="3" name="文本框 2"/>
          <p:cNvSpPr txBox="1"/>
          <p:nvPr/>
        </p:nvSpPr>
        <p:spPr>
          <a:xfrm>
            <a:off x="753110" y="3920490"/>
            <a:ext cx="97091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0" name="文本框 9"/>
          <p:cNvSpPr txBox="1"/>
          <p:nvPr/>
        </p:nvSpPr>
        <p:spPr>
          <a:xfrm>
            <a:off x="513862" y="518856"/>
            <a:ext cx="8096738" cy="706755"/>
          </a:xfrm>
          <a:prstGeom prst="rect">
            <a:avLst/>
          </a:prstGeom>
          <a:noFill/>
        </p:spPr>
        <p:txBody>
          <a:bodyPr wrap="square" rtlCol="0">
            <a:spAutoFit/>
          </a:bodyPr>
          <a:lstStyle/>
          <a:p>
            <a:r>
              <a:rPr lang="en-US" altLang="zh-CN" sz="4000" b="1" dirty="0">
                <a:solidFill>
                  <a:schemeClr val="bg1"/>
                </a:solidFill>
              </a:rPr>
              <a:t>sf</a:t>
            </a:r>
            <a:endParaRPr lang="en-US" altLang="zh-CN" sz="4000" b="1" dirty="0">
              <a:solidFill>
                <a:schemeClr val="bg1"/>
              </a:solidFill>
            </a:endParaRPr>
          </a:p>
        </p:txBody>
      </p:sp>
      <p:pic>
        <p:nvPicPr>
          <p:cNvPr id="6" name="图片 5" descr="C:/Users/李想/Desktop/工作/cepc/2025-2-26/rawADC_9.pngrawADC_9"/>
          <p:cNvPicPr>
            <a:picLocks noChangeAspect="1"/>
          </p:cNvPicPr>
          <p:nvPr/>
        </p:nvPicPr>
        <p:blipFill>
          <a:blip r:embed="rId3"/>
          <a:srcRect l="12" r="12"/>
          <a:stretch>
            <a:fillRect/>
          </a:stretch>
        </p:blipFill>
        <p:spPr>
          <a:xfrm>
            <a:off x="7962265" y="1135380"/>
            <a:ext cx="3627755" cy="2632075"/>
          </a:xfrm>
          <a:prstGeom prst="rect">
            <a:avLst/>
          </a:prstGeom>
        </p:spPr>
      </p:pic>
      <p:pic>
        <p:nvPicPr>
          <p:cNvPr id="7" name="图片 6" descr="C:/Users/李想/Desktop/工作/cepc/2025-2-26/scaleADC_9.pngscaleADC_9"/>
          <p:cNvPicPr>
            <a:picLocks noChangeAspect="1"/>
          </p:cNvPicPr>
          <p:nvPr/>
        </p:nvPicPr>
        <p:blipFill>
          <a:blip r:embed="rId4"/>
          <a:srcRect l="12" r="12"/>
          <a:stretch>
            <a:fillRect/>
          </a:stretch>
        </p:blipFill>
        <p:spPr>
          <a:xfrm>
            <a:off x="7962265" y="4039235"/>
            <a:ext cx="3627755" cy="2632075"/>
          </a:xfrm>
          <a:prstGeom prst="rect">
            <a:avLst/>
          </a:prstGeom>
        </p:spPr>
      </p:pic>
      <p:pic>
        <p:nvPicPr>
          <p:cNvPr id="2" name="图片 1"/>
          <p:cNvPicPr>
            <a:picLocks noChangeAspect="1"/>
          </p:cNvPicPr>
          <p:nvPr/>
        </p:nvPicPr>
        <p:blipFill>
          <a:blip r:embed="rId5"/>
          <a:stretch>
            <a:fillRect/>
          </a:stretch>
        </p:blipFill>
        <p:spPr>
          <a:xfrm>
            <a:off x="196850" y="1905000"/>
            <a:ext cx="7315200" cy="3771900"/>
          </a:xfrm>
          <a:prstGeom prst="rect">
            <a:avLst/>
          </a:prstGeom>
        </p:spPr>
      </p:pic>
      <p:sp>
        <p:nvSpPr>
          <p:cNvPr id="3" name="文本框 2"/>
          <p:cNvSpPr txBox="1"/>
          <p:nvPr/>
        </p:nvSpPr>
        <p:spPr>
          <a:xfrm flipH="1">
            <a:off x="643890" y="5038725"/>
            <a:ext cx="555625" cy="204470"/>
          </a:xfrm>
          <a:prstGeom prst="rect">
            <a:avLst/>
          </a:prstGeom>
          <a:noFill/>
        </p:spPr>
        <p:txBody>
          <a:bodyPr wrap="square" rtlCol="0">
            <a:no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13862" y="1512737"/>
            <a:ext cx="11364595" cy="5617845"/>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ADCs are summed for comparison</a:t>
            </a:r>
            <a:endParaRPr lang="en-US" altLang="zh-CN" sz="2400" dirty="0">
              <a:solidFill>
                <a:schemeClr val="bg1"/>
              </a:solidFill>
            </a:endParaRPr>
          </a:p>
        </p:txBody>
      </p:sp>
      <p:pic>
        <p:nvPicPr>
          <p:cNvPr id="3" name="图片 2" descr="C:/Users/11510/Desktop/cepc/20250228/ADC_7.pngADC_7"/>
          <p:cNvPicPr>
            <a:picLocks noChangeAspect="1"/>
          </p:cNvPicPr>
          <p:nvPr/>
        </p:nvPicPr>
        <p:blipFill>
          <a:blip r:embed="rId3"/>
          <a:srcRect l="10" r="10"/>
          <a:stretch>
            <a:fillRect/>
          </a:stretch>
        </p:blipFill>
        <p:spPr>
          <a:xfrm>
            <a:off x="642620" y="2981325"/>
            <a:ext cx="4544695" cy="3297555"/>
          </a:xfrm>
          <a:prstGeom prst="rect">
            <a:avLst/>
          </a:prstGeom>
        </p:spPr>
      </p:pic>
      <p:pic>
        <p:nvPicPr>
          <p:cNvPr id="7" name="图片 6" descr="C:/Users/11510/Desktop/cepc/20250228/ADC_8.pngADC_8"/>
          <p:cNvPicPr>
            <a:picLocks noChangeAspect="1"/>
          </p:cNvPicPr>
          <p:nvPr/>
        </p:nvPicPr>
        <p:blipFill>
          <a:blip r:embed="rId4"/>
          <a:srcRect l="10" r="10"/>
          <a:stretch>
            <a:fillRect/>
          </a:stretch>
        </p:blipFill>
        <p:spPr>
          <a:xfrm>
            <a:off x="6737350" y="2963545"/>
            <a:ext cx="4544695" cy="329755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518855"/>
            <a:ext cx="7049476" cy="707886"/>
          </a:xfrm>
          <a:prstGeom prst="rect">
            <a:avLst/>
          </a:prstGeom>
          <a:noFill/>
        </p:spPr>
        <p:txBody>
          <a:bodyPr wrap="square" rtlCol="0">
            <a:spAutoFit/>
          </a:bodyPr>
          <a:lstStyle/>
          <a:p>
            <a:r>
              <a:rPr lang="en-US" altLang="zh-CN" sz="4000" b="1" dirty="0" smtClean="0">
                <a:solidFill>
                  <a:schemeClr val="bg1"/>
                </a:solidFill>
              </a:rPr>
              <a:t>Sum of ADC within one layer</a:t>
            </a:r>
            <a:endParaRPr lang="zh-CN" altLang="en-US" sz="4000" b="1" dirty="0">
              <a:solidFill>
                <a:schemeClr val="bg1"/>
              </a:solidFill>
            </a:endParaRPr>
          </a:p>
        </p:txBody>
      </p:sp>
      <p:pic>
        <p:nvPicPr>
          <p:cNvPr id="6" name="图片 5"/>
          <p:cNvPicPr>
            <a:picLocks noChangeAspect="1"/>
          </p:cNvPicPr>
          <p:nvPr/>
        </p:nvPicPr>
        <p:blipFill>
          <a:blip r:embed="rId5"/>
          <a:stretch>
            <a:fillRect/>
          </a:stretch>
        </p:blipFill>
        <p:spPr>
          <a:xfrm>
            <a:off x="9465945" y="1118235"/>
            <a:ext cx="2070100" cy="1797685"/>
          </a:xfrm>
          <a:prstGeom prst="rect">
            <a:avLst/>
          </a:prstGeom>
        </p:spPr>
      </p:pic>
      <p:pic>
        <p:nvPicPr>
          <p:cNvPr id="10" name="内容占位符 5" descr="ECAL1"/>
          <p:cNvPicPr>
            <a:picLocks noChangeAspect="1"/>
          </p:cNvPicPr>
          <p:nvPr>
            <p:custDataLst>
              <p:tags r:id="rId6"/>
            </p:custDataLst>
          </p:nvPr>
        </p:nvPicPr>
        <p:blipFill>
          <a:blip r:embed="rId7"/>
          <a:stretch>
            <a:fillRect/>
          </a:stretch>
        </p:blipFill>
        <p:spPr>
          <a:xfrm>
            <a:off x="7439660" y="1134745"/>
            <a:ext cx="1990090" cy="1733550"/>
          </a:xfrm>
          <a:prstGeom prst="rect">
            <a:avLst/>
          </a:prstGeom>
          <a:noFill/>
        </p:spPr>
      </p:pic>
      <p:sp>
        <p:nvSpPr>
          <p:cNvPr id="11" name="矩形 10"/>
          <p:cNvSpPr/>
          <p:nvPr/>
        </p:nvSpPr>
        <p:spPr>
          <a:xfrm>
            <a:off x="8183245" y="1830070"/>
            <a:ext cx="464185" cy="35623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FF0000"/>
              </a:solidFill>
            </a:endParaRPr>
          </a:p>
        </p:txBody>
      </p:sp>
      <p:sp>
        <p:nvSpPr>
          <p:cNvPr id="12" name="矩形 11"/>
          <p:cNvSpPr/>
          <p:nvPr/>
        </p:nvSpPr>
        <p:spPr>
          <a:xfrm>
            <a:off x="10293985" y="1791970"/>
            <a:ext cx="417195" cy="35052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0" name="文本框 9"/>
          <p:cNvSpPr txBox="1"/>
          <p:nvPr/>
        </p:nvSpPr>
        <p:spPr>
          <a:xfrm>
            <a:off x="513862" y="518856"/>
            <a:ext cx="8096738" cy="706755"/>
          </a:xfrm>
          <a:prstGeom prst="rect">
            <a:avLst/>
          </a:prstGeom>
          <a:noFill/>
        </p:spPr>
        <p:txBody>
          <a:bodyPr wrap="square" rtlCol="0">
            <a:spAutoFit/>
          </a:bodyPr>
          <a:lstStyle/>
          <a:p>
            <a:r>
              <a:rPr lang="en-US" altLang="zh-CN" sz="4000" b="1" dirty="0">
                <a:solidFill>
                  <a:schemeClr val="bg1"/>
                </a:solidFill>
              </a:rPr>
              <a:t>sf</a:t>
            </a:r>
            <a:endParaRPr lang="en-US" altLang="zh-CN" sz="4000" b="1" dirty="0">
              <a:solidFill>
                <a:schemeClr val="bg1"/>
              </a:solidFill>
            </a:endParaRPr>
          </a:p>
        </p:txBody>
      </p:sp>
      <p:pic>
        <p:nvPicPr>
          <p:cNvPr id="6" name="图片 5" descr="C:/Users/李想/Desktop/工作/cepc/2025-3-4/rawADC_10.pngrawADC_10"/>
          <p:cNvPicPr>
            <a:picLocks noChangeAspect="1"/>
          </p:cNvPicPr>
          <p:nvPr/>
        </p:nvPicPr>
        <p:blipFill>
          <a:blip r:embed="rId3"/>
          <a:srcRect l="12" r="12"/>
          <a:stretch>
            <a:fillRect/>
          </a:stretch>
        </p:blipFill>
        <p:spPr>
          <a:xfrm>
            <a:off x="7962265" y="1135380"/>
            <a:ext cx="3627755" cy="2632075"/>
          </a:xfrm>
          <a:prstGeom prst="rect">
            <a:avLst/>
          </a:prstGeom>
        </p:spPr>
      </p:pic>
      <p:pic>
        <p:nvPicPr>
          <p:cNvPr id="7" name="图片 6" descr="C:/Users/李想/Desktop/工作/cepc/2025-3-4/scaleADC_10.pngscaleADC_10"/>
          <p:cNvPicPr>
            <a:picLocks noChangeAspect="1"/>
          </p:cNvPicPr>
          <p:nvPr/>
        </p:nvPicPr>
        <p:blipFill>
          <a:blip r:embed="rId4"/>
          <a:srcRect l="12" r="12"/>
          <a:stretch>
            <a:fillRect/>
          </a:stretch>
        </p:blipFill>
        <p:spPr>
          <a:xfrm>
            <a:off x="7962265" y="4039235"/>
            <a:ext cx="3627755" cy="2632075"/>
          </a:xfrm>
          <a:prstGeom prst="rect">
            <a:avLst/>
          </a:prstGeom>
        </p:spPr>
      </p:pic>
      <p:pic>
        <p:nvPicPr>
          <p:cNvPr id="11" name="图片 10"/>
          <p:cNvPicPr>
            <a:picLocks noChangeAspect="1"/>
          </p:cNvPicPr>
          <p:nvPr/>
        </p:nvPicPr>
        <p:blipFill>
          <a:blip r:embed="rId5"/>
          <a:stretch>
            <a:fillRect/>
          </a:stretch>
        </p:blipFill>
        <p:spPr>
          <a:xfrm>
            <a:off x="605790" y="2162175"/>
            <a:ext cx="7181850" cy="3257550"/>
          </a:xfrm>
          <a:prstGeom prst="rect">
            <a:avLst/>
          </a:prstGeom>
        </p:spPr>
      </p:pic>
      <p:sp>
        <p:nvSpPr>
          <p:cNvPr id="12" name="文本框 11"/>
          <p:cNvSpPr txBox="1"/>
          <p:nvPr/>
        </p:nvSpPr>
        <p:spPr>
          <a:xfrm>
            <a:off x="1034415" y="4039235"/>
            <a:ext cx="97091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0" name="文本框 9"/>
          <p:cNvSpPr txBox="1"/>
          <p:nvPr/>
        </p:nvSpPr>
        <p:spPr>
          <a:xfrm>
            <a:off x="513862" y="518856"/>
            <a:ext cx="8096738" cy="706755"/>
          </a:xfrm>
          <a:prstGeom prst="rect">
            <a:avLst/>
          </a:prstGeom>
          <a:noFill/>
        </p:spPr>
        <p:txBody>
          <a:bodyPr wrap="square" rtlCol="0">
            <a:spAutoFit/>
          </a:bodyPr>
          <a:lstStyle/>
          <a:p>
            <a:r>
              <a:rPr lang="en-US" altLang="zh-CN" sz="4000" b="1" dirty="0">
                <a:solidFill>
                  <a:schemeClr val="bg1"/>
                </a:solidFill>
              </a:rPr>
              <a:t>sf</a:t>
            </a:r>
            <a:endParaRPr lang="en-US" altLang="zh-CN" sz="4000" b="1" dirty="0">
              <a:solidFill>
                <a:schemeClr val="bg1"/>
              </a:solidFill>
            </a:endParaRPr>
          </a:p>
        </p:txBody>
      </p:sp>
      <p:pic>
        <p:nvPicPr>
          <p:cNvPr id="6" name="图片 5" descr="C:/Users/李想/Desktop/工作/cepc/2025-3-4/rawADC_11.pngrawADC_11"/>
          <p:cNvPicPr>
            <a:picLocks noChangeAspect="1"/>
          </p:cNvPicPr>
          <p:nvPr/>
        </p:nvPicPr>
        <p:blipFill>
          <a:blip r:embed="rId3"/>
          <a:srcRect l="12" r="12"/>
          <a:stretch>
            <a:fillRect/>
          </a:stretch>
        </p:blipFill>
        <p:spPr>
          <a:xfrm>
            <a:off x="7962265" y="1135380"/>
            <a:ext cx="3627755" cy="2632075"/>
          </a:xfrm>
          <a:prstGeom prst="rect">
            <a:avLst/>
          </a:prstGeom>
        </p:spPr>
      </p:pic>
      <p:pic>
        <p:nvPicPr>
          <p:cNvPr id="7" name="图片 6" descr="C:/Users/李想/Desktop/工作/cepc/2025-3-4/scaleADC_11.pngscaleADC_11"/>
          <p:cNvPicPr>
            <a:picLocks noChangeAspect="1"/>
          </p:cNvPicPr>
          <p:nvPr/>
        </p:nvPicPr>
        <p:blipFill>
          <a:blip r:embed="rId4"/>
          <a:srcRect l="12" r="12"/>
          <a:stretch>
            <a:fillRect/>
          </a:stretch>
        </p:blipFill>
        <p:spPr>
          <a:xfrm>
            <a:off x="7962265" y="4039235"/>
            <a:ext cx="3627755" cy="2632075"/>
          </a:xfrm>
          <a:prstGeom prst="rect">
            <a:avLst/>
          </a:prstGeom>
        </p:spPr>
      </p:pic>
      <p:sp>
        <p:nvSpPr>
          <p:cNvPr id="12" name="文本框 11"/>
          <p:cNvSpPr txBox="1"/>
          <p:nvPr/>
        </p:nvSpPr>
        <p:spPr>
          <a:xfrm>
            <a:off x="1034415" y="4039235"/>
            <a:ext cx="97091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pic>
        <p:nvPicPr>
          <p:cNvPr id="2" name="图片 1"/>
          <p:cNvPicPr>
            <a:picLocks noChangeAspect="1"/>
          </p:cNvPicPr>
          <p:nvPr/>
        </p:nvPicPr>
        <p:blipFill>
          <a:blip r:embed="rId5"/>
          <a:stretch>
            <a:fillRect/>
          </a:stretch>
        </p:blipFill>
        <p:spPr>
          <a:xfrm>
            <a:off x="423545" y="1861820"/>
            <a:ext cx="7267575" cy="3857625"/>
          </a:xfrm>
          <a:prstGeom prst="rect">
            <a:avLst/>
          </a:prstGeom>
        </p:spPr>
      </p:pic>
      <p:sp>
        <p:nvSpPr>
          <p:cNvPr id="3" name="文本框 2"/>
          <p:cNvSpPr txBox="1"/>
          <p:nvPr/>
        </p:nvSpPr>
        <p:spPr>
          <a:xfrm>
            <a:off x="838200" y="3797935"/>
            <a:ext cx="97091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0" name="文本框 9"/>
          <p:cNvSpPr txBox="1"/>
          <p:nvPr/>
        </p:nvSpPr>
        <p:spPr>
          <a:xfrm>
            <a:off x="513862" y="518856"/>
            <a:ext cx="8096738" cy="706755"/>
          </a:xfrm>
          <a:prstGeom prst="rect">
            <a:avLst/>
          </a:prstGeom>
          <a:noFill/>
        </p:spPr>
        <p:txBody>
          <a:bodyPr wrap="square" rtlCol="0">
            <a:spAutoFit/>
          </a:bodyPr>
          <a:lstStyle/>
          <a:p>
            <a:r>
              <a:rPr lang="en-US" altLang="zh-CN" sz="4000" b="1" dirty="0">
                <a:solidFill>
                  <a:schemeClr val="bg1"/>
                </a:solidFill>
              </a:rPr>
              <a:t>sf</a:t>
            </a:r>
            <a:endParaRPr lang="en-US" altLang="zh-CN" sz="4000" b="1" dirty="0">
              <a:solidFill>
                <a:schemeClr val="bg1"/>
              </a:solidFill>
            </a:endParaRPr>
          </a:p>
        </p:txBody>
      </p:sp>
      <p:pic>
        <p:nvPicPr>
          <p:cNvPr id="6" name="图片 5" descr="C:/Users/李想/Desktop/工作/cepc/2025-3-4/rawADC_12.pngrawADC_12"/>
          <p:cNvPicPr>
            <a:picLocks noChangeAspect="1"/>
          </p:cNvPicPr>
          <p:nvPr/>
        </p:nvPicPr>
        <p:blipFill>
          <a:blip r:embed="rId3"/>
          <a:srcRect l="12" r="12"/>
          <a:stretch>
            <a:fillRect/>
          </a:stretch>
        </p:blipFill>
        <p:spPr>
          <a:xfrm>
            <a:off x="7962265" y="1135380"/>
            <a:ext cx="3627755" cy="2632075"/>
          </a:xfrm>
          <a:prstGeom prst="rect">
            <a:avLst/>
          </a:prstGeom>
        </p:spPr>
      </p:pic>
      <p:pic>
        <p:nvPicPr>
          <p:cNvPr id="7" name="图片 6" descr="C:/Users/李想/Desktop/工作/cepc/2025-3-4/scaleADC_12.pngscaleADC_12"/>
          <p:cNvPicPr>
            <a:picLocks noChangeAspect="1"/>
          </p:cNvPicPr>
          <p:nvPr/>
        </p:nvPicPr>
        <p:blipFill>
          <a:blip r:embed="rId4"/>
          <a:srcRect l="12" r="12"/>
          <a:stretch>
            <a:fillRect/>
          </a:stretch>
        </p:blipFill>
        <p:spPr>
          <a:xfrm>
            <a:off x="7962265" y="4039235"/>
            <a:ext cx="3627755" cy="2632075"/>
          </a:xfrm>
          <a:prstGeom prst="rect">
            <a:avLst/>
          </a:prstGeom>
        </p:spPr>
      </p:pic>
      <p:pic>
        <p:nvPicPr>
          <p:cNvPr id="9" name="图片 8"/>
          <p:cNvPicPr>
            <a:picLocks noChangeAspect="1"/>
          </p:cNvPicPr>
          <p:nvPr/>
        </p:nvPicPr>
        <p:blipFill>
          <a:blip r:embed="rId5"/>
          <a:stretch>
            <a:fillRect/>
          </a:stretch>
        </p:blipFill>
        <p:spPr>
          <a:xfrm>
            <a:off x="347980" y="1776095"/>
            <a:ext cx="7134225" cy="3305175"/>
          </a:xfrm>
          <a:prstGeom prst="rect">
            <a:avLst/>
          </a:prstGeom>
        </p:spPr>
      </p:pic>
      <p:sp>
        <p:nvSpPr>
          <p:cNvPr id="11" name="文本框 10"/>
          <p:cNvSpPr txBox="1"/>
          <p:nvPr/>
        </p:nvSpPr>
        <p:spPr>
          <a:xfrm>
            <a:off x="732155" y="3399155"/>
            <a:ext cx="97091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8098790" y="1393825"/>
            <a:ext cx="3776345" cy="3796665"/>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smtClean="0">
                <a:solidFill>
                  <a:schemeClr val="bg2"/>
                </a:solidFill>
              </a:rPr>
              <a:t>Compare with MC</a:t>
            </a:r>
            <a:endParaRPr lang="en-US" altLang="zh-CN" sz="2400" dirty="0" smtClean="0">
              <a:solidFill>
                <a:schemeClr val="bg2"/>
              </a:solidFill>
            </a:endParaRPr>
          </a:p>
        </p:txBody>
      </p:sp>
      <p:sp>
        <p:nvSpPr>
          <p:cNvPr id="10" name="文本框 9"/>
          <p:cNvSpPr txBox="1"/>
          <p:nvPr/>
        </p:nvSpPr>
        <p:spPr>
          <a:xfrm>
            <a:off x="514497" y="71816"/>
            <a:ext cx="7077963" cy="1322070"/>
          </a:xfrm>
          <a:prstGeom prst="rect">
            <a:avLst/>
          </a:prstGeom>
          <a:noFill/>
        </p:spPr>
        <p:txBody>
          <a:bodyPr wrap="square" rtlCol="0">
            <a:spAutoFit/>
          </a:bodyPr>
          <a:lstStyle/>
          <a:p>
            <a:r>
              <a:rPr lang="en-US" altLang="zh-CN" sz="4000" b="1" dirty="0" smtClean="0">
                <a:solidFill>
                  <a:schemeClr val="bg1"/>
                </a:solidFill>
                <a:sym typeface="+mn-ea"/>
              </a:rPr>
              <a:t>Sum of energy within one layer</a:t>
            </a:r>
            <a:endParaRPr lang="zh-CN" altLang="en-US" sz="4000" b="1" dirty="0">
              <a:solidFill>
                <a:schemeClr val="bg1"/>
              </a:solidFill>
            </a:endParaRPr>
          </a:p>
          <a:p>
            <a:endParaRPr lang="zh-CN" altLang="en-US" sz="4000" b="1" dirty="0">
              <a:solidFill>
                <a:schemeClr val="bg1"/>
              </a:solidFill>
            </a:endParaRPr>
          </a:p>
        </p:txBody>
      </p:sp>
      <p:pic>
        <p:nvPicPr>
          <p:cNvPr id="12" name="图片 11" descr="C:/Users/11510/Desktop/cepc/20250228/Energy_7.pngEnergy_7"/>
          <p:cNvPicPr>
            <a:picLocks noChangeAspect="1"/>
          </p:cNvPicPr>
          <p:nvPr/>
        </p:nvPicPr>
        <p:blipFill>
          <a:blip r:embed="rId3"/>
          <a:srcRect l="11" r="11"/>
          <a:stretch>
            <a:fillRect/>
          </a:stretch>
        </p:blipFill>
        <p:spPr>
          <a:xfrm>
            <a:off x="4501515" y="1393825"/>
            <a:ext cx="3482975" cy="2527935"/>
          </a:xfrm>
          <a:prstGeom prst="rect">
            <a:avLst/>
          </a:prstGeom>
        </p:spPr>
      </p:pic>
      <p:sp>
        <p:nvSpPr>
          <p:cNvPr id="11" name="文本框 10"/>
          <p:cNvSpPr txBox="1"/>
          <p:nvPr/>
        </p:nvSpPr>
        <p:spPr>
          <a:xfrm>
            <a:off x="454660" y="739775"/>
            <a:ext cx="6214110"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a:t>
            </a:r>
            <a:r>
              <a:rPr lang="en-US" altLang="zh-CN" sz="2400" baseline="-25000" dirty="0">
                <a:solidFill>
                  <a:schemeClr val="bg1"/>
                </a:solidFill>
                <a:latin typeface="Cambria Math" panose="02040503050406030204" pitchFamily="18" charset="0"/>
                <a:cs typeface="Cambria Math" panose="02040503050406030204" pitchFamily="18" charset="0"/>
              </a:rPr>
              <a:t>scaled</a:t>
            </a:r>
            <a:r>
              <a:rPr lang="en-US" altLang="zh-CN" sz="2400" dirty="0">
                <a:solidFill>
                  <a:schemeClr val="bg1"/>
                </a:solidFill>
                <a:latin typeface="Cambria Math" panose="02040503050406030204" pitchFamily="18" charset="0"/>
                <a:cs typeface="Cambria Math" panose="02040503050406030204" pitchFamily="18" charset="0"/>
              </a:rPr>
              <a:t>/MPV</a:t>
            </a:r>
            <a:r>
              <a:rPr lang="en-US" altLang="zh-CN" sz="2400" baseline="-25000" dirty="0">
                <a:solidFill>
                  <a:schemeClr val="bg1"/>
                </a:solidFill>
                <a:latin typeface="Cambria Math" panose="02040503050406030204" pitchFamily="18" charset="0"/>
                <a:cs typeface="Cambria Math" panose="02040503050406030204" pitchFamily="18" charset="0"/>
              </a:rPr>
              <a:t>std</a:t>
            </a:r>
            <a:r>
              <a:rPr lang="en-US" altLang="zh-CN" sz="2400" dirty="0">
                <a:solidFill>
                  <a:schemeClr val="bg1"/>
                </a:solidFill>
                <a:latin typeface="Cambria Math" panose="02040503050406030204" pitchFamily="18" charset="0"/>
                <a:cs typeface="Cambria Math" panose="02040503050406030204" pitchFamily="18" charset="0"/>
              </a:rPr>
              <a:t>*0.305(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7" name="图片 16" descr="C:/Users/李想/Desktop/工作/cepc/2025-3-4/Energy_mc7.pngEnergy_mc7"/>
          <p:cNvPicPr>
            <a:picLocks noChangeAspect="1"/>
          </p:cNvPicPr>
          <p:nvPr/>
        </p:nvPicPr>
        <p:blipFill>
          <a:blip r:embed="rId4"/>
          <a:srcRect l="11" r="11"/>
          <a:stretch>
            <a:fillRect/>
          </a:stretch>
        </p:blipFill>
        <p:spPr>
          <a:xfrm>
            <a:off x="454660" y="1393825"/>
            <a:ext cx="3482975" cy="2527935"/>
          </a:xfrm>
          <a:prstGeom prst="rect">
            <a:avLst/>
          </a:prstGeom>
        </p:spPr>
      </p:pic>
      <p:pic>
        <p:nvPicPr>
          <p:cNvPr id="19" name="图片 18" descr="C:/Users/11510/Desktop/cepc/20250228/Energy_8.pngEnergy_8"/>
          <p:cNvPicPr>
            <a:picLocks noChangeAspect="1"/>
          </p:cNvPicPr>
          <p:nvPr/>
        </p:nvPicPr>
        <p:blipFill>
          <a:blip r:embed="rId5"/>
          <a:srcRect l="11" r="11"/>
          <a:stretch>
            <a:fillRect/>
          </a:stretch>
        </p:blipFill>
        <p:spPr>
          <a:xfrm>
            <a:off x="4501515" y="3951605"/>
            <a:ext cx="3482975" cy="2527935"/>
          </a:xfrm>
          <a:prstGeom prst="rect">
            <a:avLst/>
          </a:prstGeom>
        </p:spPr>
      </p:pic>
      <p:pic>
        <p:nvPicPr>
          <p:cNvPr id="20" name="图片 19" descr="C:/Users/李想/Desktop/工作/cepc/2025-3-4/Energy_mc8.pngEnergy_mc8"/>
          <p:cNvPicPr>
            <a:picLocks noChangeAspect="1"/>
          </p:cNvPicPr>
          <p:nvPr/>
        </p:nvPicPr>
        <p:blipFill>
          <a:blip r:embed="rId6"/>
          <a:srcRect l="11" r="11"/>
          <a:stretch>
            <a:fillRect/>
          </a:stretch>
        </p:blipFill>
        <p:spPr>
          <a:xfrm>
            <a:off x="454660" y="3951605"/>
            <a:ext cx="3482975" cy="25279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8098790" y="1393825"/>
            <a:ext cx="3776345" cy="3796665"/>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smtClean="0">
                <a:solidFill>
                  <a:schemeClr val="bg2"/>
                </a:solidFill>
                <a:sym typeface="+mn-ea"/>
              </a:rPr>
              <a:t>Compare with MC</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smtClean="0">
                <a:solidFill>
                  <a:schemeClr val="bg2"/>
                </a:solidFill>
              </a:rPr>
              <a:t>Using a factor to scale to the MC</a:t>
            </a:r>
            <a:endParaRPr lang="en-US" altLang="zh-CN" sz="2400" dirty="0" smtClean="0">
              <a:solidFill>
                <a:schemeClr val="bg2"/>
              </a:solidFill>
            </a:endParaRPr>
          </a:p>
        </p:txBody>
      </p:sp>
      <p:sp>
        <p:nvSpPr>
          <p:cNvPr id="10" name="文本框 9"/>
          <p:cNvSpPr txBox="1"/>
          <p:nvPr/>
        </p:nvSpPr>
        <p:spPr>
          <a:xfrm>
            <a:off x="514497" y="71816"/>
            <a:ext cx="7077963" cy="1322070"/>
          </a:xfrm>
          <a:prstGeom prst="rect">
            <a:avLst/>
          </a:prstGeom>
          <a:noFill/>
        </p:spPr>
        <p:txBody>
          <a:bodyPr wrap="square" rtlCol="0">
            <a:spAutoFit/>
          </a:bodyPr>
          <a:lstStyle/>
          <a:p>
            <a:r>
              <a:rPr lang="en-US" altLang="zh-CN" sz="4000" b="1" dirty="0">
                <a:solidFill>
                  <a:schemeClr val="bg1"/>
                </a:solidFill>
              </a:rPr>
              <a:t>Scale to MC</a:t>
            </a:r>
            <a:endParaRPr lang="zh-CN" altLang="en-US" sz="4000" b="1" dirty="0">
              <a:solidFill>
                <a:schemeClr val="bg1"/>
              </a:solidFill>
            </a:endParaRPr>
          </a:p>
          <a:p>
            <a:endParaRPr lang="zh-CN" altLang="en-US" sz="4000" b="1" dirty="0">
              <a:solidFill>
                <a:schemeClr val="bg1"/>
              </a:solidFill>
            </a:endParaRPr>
          </a:p>
        </p:txBody>
      </p:sp>
      <p:pic>
        <p:nvPicPr>
          <p:cNvPr id="12" name="图片 11" descr="C:/Users/李想/Desktop/工作/cepc/2025-3-12/hists7.pnghists7"/>
          <p:cNvPicPr>
            <a:picLocks noChangeAspect="1"/>
          </p:cNvPicPr>
          <p:nvPr/>
        </p:nvPicPr>
        <p:blipFill>
          <a:blip r:embed="rId3"/>
          <a:srcRect l="502" r="502"/>
          <a:stretch>
            <a:fillRect/>
          </a:stretch>
        </p:blipFill>
        <p:spPr>
          <a:xfrm>
            <a:off x="4501515" y="1393825"/>
            <a:ext cx="3482975" cy="2527935"/>
          </a:xfrm>
          <a:prstGeom prst="rect">
            <a:avLst/>
          </a:prstGeom>
        </p:spPr>
      </p:pic>
      <p:sp>
        <p:nvSpPr>
          <p:cNvPr id="11" name="文本框 10"/>
          <p:cNvSpPr txBox="1"/>
          <p:nvPr/>
        </p:nvSpPr>
        <p:spPr>
          <a:xfrm>
            <a:off x="454660" y="739775"/>
            <a:ext cx="6214110"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a:t>
            </a:r>
            <a:r>
              <a:rPr lang="en-US" altLang="zh-CN" sz="2400" baseline="-25000" dirty="0">
                <a:solidFill>
                  <a:schemeClr val="bg1"/>
                </a:solidFill>
                <a:latin typeface="Cambria Math" panose="02040503050406030204" pitchFamily="18" charset="0"/>
                <a:cs typeface="Cambria Math" panose="02040503050406030204" pitchFamily="18" charset="0"/>
              </a:rPr>
              <a:t>scaled</a:t>
            </a:r>
            <a:r>
              <a:rPr lang="en-US" altLang="zh-CN" sz="2400" dirty="0">
                <a:solidFill>
                  <a:schemeClr val="bg1"/>
                </a:solidFill>
                <a:latin typeface="Cambria Math" panose="02040503050406030204" pitchFamily="18" charset="0"/>
                <a:cs typeface="Cambria Math" panose="02040503050406030204" pitchFamily="18" charset="0"/>
              </a:rPr>
              <a:t>/MPV</a:t>
            </a:r>
            <a:r>
              <a:rPr lang="en-US" altLang="zh-CN" sz="2400" baseline="-25000" dirty="0">
                <a:solidFill>
                  <a:schemeClr val="bg1"/>
                </a:solidFill>
                <a:latin typeface="Cambria Math" panose="02040503050406030204" pitchFamily="18" charset="0"/>
                <a:cs typeface="Cambria Math" panose="02040503050406030204" pitchFamily="18" charset="0"/>
              </a:rPr>
              <a:t>std</a:t>
            </a:r>
            <a:r>
              <a:rPr lang="en-US" altLang="zh-CN" sz="2400" dirty="0">
                <a:solidFill>
                  <a:schemeClr val="bg1"/>
                </a:solidFill>
                <a:latin typeface="Cambria Math" panose="02040503050406030204" pitchFamily="18" charset="0"/>
                <a:cs typeface="Cambria Math" panose="02040503050406030204" pitchFamily="18" charset="0"/>
              </a:rPr>
              <a:t>*0.305(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7" name="图片 16" descr="C:/Users/李想/Desktop/工作/cepc/2025-3-12/hist7.pnghist7"/>
          <p:cNvPicPr>
            <a:picLocks noChangeAspect="1"/>
          </p:cNvPicPr>
          <p:nvPr/>
        </p:nvPicPr>
        <p:blipFill>
          <a:blip r:embed="rId4"/>
          <a:srcRect l="502" r="502"/>
          <a:stretch>
            <a:fillRect/>
          </a:stretch>
        </p:blipFill>
        <p:spPr>
          <a:xfrm>
            <a:off x="454660" y="1393825"/>
            <a:ext cx="3482975" cy="2527935"/>
          </a:xfrm>
          <a:prstGeom prst="rect">
            <a:avLst/>
          </a:prstGeom>
        </p:spPr>
      </p:pic>
      <p:pic>
        <p:nvPicPr>
          <p:cNvPr id="19" name="图片 18" descr="C:/Users/李想/Desktop/工作/cepc/2025-3-12/hists8.pnghists8"/>
          <p:cNvPicPr>
            <a:picLocks noChangeAspect="1"/>
          </p:cNvPicPr>
          <p:nvPr/>
        </p:nvPicPr>
        <p:blipFill>
          <a:blip r:embed="rId5"/>
          <a:srcRect l="502" r="502"/>
          <a:stretch>
            <a:fillRect/>
          </a:stretch>
        </p:blipFill>
        <p:spPr>
          <a:xfrm>
            <a:off x="4501515" y="3951605"/>
            <a:ext cx="3482975" cy="2527935"/>
          </a:xfrm>
          <a:prstGeom prst="rect">
            <a:avLst/>
          </a:prstGeom>
        </p:spPr>
      </p:pic>
      <p:pic>
        <p:nvPicPr>
          <p:cNvPr id="20" name="图片 19" descr="C:/Users/李想/Desktop/工作/cepc/2025-3-12/hist8.pnghist8"/>
          <p:cNvPicPr>
            <a:picLocks noChangeAspect="1"/>
          </p:cNvPicPr>
          <p:nvPr/>
        </p:nvPicPr>
        <p:blipFill>
          <a:blip r:embed="rId6"/>
          <a:srcRect l="502" r="502"/>
          <a:stretch>
            <a:fillRect/>
          </a:stretch>
        </p:blipFill>
        <p:spPr>
          <a:xfrm>
            <a:off x="454660" y="3951605"/>
            <a:ext cx="3482975" cy="252793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:13</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scattered_energy7.pngscattered_energy7"/>
          <p:cNvPicPr>
            <a:picLocks noChangeAspect="1"/>
          </p:cNvPicPr>
          <p:nvPr/>
        </p:nvPicPr>
        <p:blipFill>
          <a:blip r:embed="rId3"/>
          <a:srcRect l="11" r="11"/>
          <a:stretch>
            <a:fillRect/>
          </a:stretch>
        </p:blipFill>
        <p:spPr>
          <a:xfrm>
            <a:off x="163195" y="3131185"/>
            <a:ext cx="3846195" cy="2790825"/>
          </a:xfrm>
          <a:prstGeom prst="rect">
            <a:avLst/>
          </a:prstGeom>
        </p:spPr>
      </p:pic>
      <p:pic>
        <p:nvPicPr>
          <p:cNvPr id="13" name="图片 12" descr="C:/Users/李想/Desktop/工作/cepc/2025-2-27/scattered_senergy7.pngscattered_senergy7"/>
          <p:cNvPicPr>
            <a:picLocks noChangeAspect="1"/>
          </p:cNvPicPr>
          <p:nvPr/>
        </p:nvPicPr>
        <p:blipFill>
          <a:blip r:embed="rId4"/>
          <a:srcRect l="11" r="11"/>
          <a:stretch>
            <a:fillRect/>
          </a:stretch>
        </p:blipFill>
        <p:spPr>
          <a:xfrm>
            <a:off x="8181975" y="3131185"/>
            <a:ext cx="3846195" cy="2790825"/>
          </a:xfrm>
          <a:prstGeom prst="rect">
            <a:avLst/>
          </a:prstGeom>
        </p:spPr>
      </p:pic>
      <p:pic>
        <p:nvPicPr>
          <p:cNvPr id="2" name="图片 1" descr="C:/Users/李想/Desktop/工作/cepc/2025-2-27/mcscattered_energy7.pngmcscattered_energy7"/>
          <p:cNvPicPr>
            <a:picLocks noChangeAspect="1"/>
          </p:cNvPicPr>
          <p:nvPr/>
        </p:nvPicPr>
        <p:blipFill>
          <a:blip r:embed="rId5"/>
          <a:srcRect l="11" r="11"/>
          <a:stretch>
            <a:fillRect/>
          </a:stretch>
        </p:blipFill>
        <p:spPr>
          <a:xfrm>
            <a:off x="4172585" y="3131185"/>
            <a:ext cx="3846195" cy="27908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:11</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scattered_energy8.pngscattered_energy8"/>
          <p:cNvPicPr>
            <a:picLocks noChangeAspect="1"/>
          </p:cNvPicPr>
          <p:nvPr/>
        </p:nvPicPr>
        <p:blipFill>
          <a:blip r:embed="rId3"/>
          <a:srcRect l="11" r="11"/>
          <a:stretch>
            <a:fillRect/>
          </a:stretch>
        </p:blipFill>
        <p:spPr>
          <a:xfrm>
            <a:off x="75565" y="3131185"/>
            <a:ext cx="4013200" cy="2912110"/>
          </a:xfrm>
          <a:prstGeom prst="rect">
            <a:avLst/>
          </a:prstGeom>
        </p:spPr>
      </p:pic>
      <p:pic>
        <p:nvPicPr>
          <p:cNvPr id="13" name="图片 12" descr="C:/Users/李想/Desktop/工作/cepc/2025-2-27/scattered_senergy8.pngscattered_senergy8"/>
          <p:cNvPicPr>
            <a:picLocks noChangeAspect="1"/>
          </p:cNvPicPr>
          <p:nvPr/>
        </p:nvPicPr>
        <p:blipFill>
          <a:blip r:embed="rId4"/>
          <a:srcRect l="11" r="11"/>
          <a:stretch>
            <a:fillRect/>
          </a:stretch>
        </p:blipFill>
        <p:spPr>
          <a:xfrm>
            <a:off x="8394065" y="3131185"/>
            <a:ext cx="4013200" cy="2912110"/>
          </a:xfrm>
          <a:prstGeom prst="rect">
            <a:avLst/>
          </a:prstGeom>
        </p:spPr>
      </p:pic>
      <p:pic>
        <p:nvPicPr>
          <p:cNvPr id="2" name="图片 1" descr="C:/Users/李想/Desktop/工作/cepc/2025-2-27/mcscattered_energy8.pngmcscattered_energy8"/>
          <p:cNvPicPr>
            <a:picLocks noChangeAspect="1"/>
          </p:cNvPicPr>
          <p:nvPr/>
        </p:nvPicPr>
        <p:blipFill>
          <a:blip r:embed="rId5"/>
          <a:srcRect l="11" r="11"/>
          <a:stretch>
            <a:fillRect/>
          </a:stretch>
        </p:blipFill>
        <p:spPr>
          <a:xfrm>
            <a:off x="4234815" y="3134360"/>
            <a:ext cx="4013200" cy="291211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A" val="v5.2.10"/>
</p:tagLst>
</file>

<file path=ppt/tags/tag10.xml><?xml version="1.0" encoding="utf-8"?>
<p:tagLst xmlns:p="http://schemas.openxmlformats.org/presentationml/2006/main">
  <p:tag name="PA" val="v5.2.10"/>
</p:tagLst>
</file>

<file path=ppt/tags/tag11.xml><?xml version="1.0" encoding="utf-8"?>
<p:tagLst xmlns:p="http://schemas.openxmlformats.org/presentationml/2006/main">
  <p:tag name="PA" val="v5.2.10"/>
</p:tagLst>
</file>

<file path=ppt/tags/tag12.xml><?xml version="1.0" encoding="utf-8"?>
<p:tagLst xmlns:p="http://schemas.openxmlformats.org/presentationml/2006/main">
  <p:tag name="PA" val="v5.2.10"/>
</p:tagLst>
</file>

<file path=ppt/tags/tag13.xml><?xml version="1.0" encoding="utf-8"?>
<p:tagLst xmlns:p="http://schemas.openxmlformats.org/presentationml/2006/main">
  <p:tag name="PA" val="v5.2.10"/>
</p:tagLst>
</file>

<file path=ppt/tags/tag14.xml><?xml version="1.0" encoding="utf-8"?>
<p:tagLst xmlns:p="http://schemas.openxmlformats.org/presentationml/2006/main">
  <p:tag name="PA" val="v5.2.10"/>
</p:tagLst>
</file>

<file path=ppt/tags/tag15.xml><?xml version="1.0" encoding="utf-8"?>
<p:tagLst xmlns:p="http://schemas.openxmlformats.org/presentationml/2006/main">
  <p:tag name="PA" val="v5.2.10"/>
</p:tagLst>
</file>

<file path=ppt/tags/tag16.xml><?xml version="1.0" encoding="utf-8"?>
<p:tagLst xmlns:p="http://schemas.openxmlformats.org/presentationml/2006/main">
  <p:tag name="PA" val="v5.2.10"/>
</p:tagLst>
</file>

<file path=ppt/tags/tag17.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18.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19.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2.xml><?xml version="1.0" encoding="utf-8"?>
<p:tagLst xmlns:p="http://schemas.openxmlformats.org/presentationml/2006/main">
  <p:tag name="PA" val="v5.2.10"/>
</p:tagLst>
</file>

<file path=ppt/tags/tag20.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21.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22.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23.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24.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25.xml><?xml version="1.0" encoding="utf-8"?>
<p:tagLst xmlns:p="http://schemas.openxmlformats.org/presentationml/2006/main">
  <p:tag name="PA" val="v5.2.10"/>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PA" val="v5.2.10"/>
</p:tagLst>
</file>

<file path=ppt/tags/tag28.xml><?xml version="1.0" encoding="utf-8"?>
<p:tagLst xmlns:p="http://schemas.openxmlformats.org/presentationml/2006/main">
  <p:tag name="PA" val="v5.2.10"/>
</p:tagLst>
</file>

<file path=ppt/tags/tag29.xml><?xml version="1.0" encoding="utf-8"?>
<p:tagLst xmlns:p="http://schemas.openxmlformats.org/presentationml/2006/main">
  <p:tag name="PA" val="v5.2.10"/>
</p:tagLst>
</file>

<file path=ppt/tags/tag3.xml><?xml version="1.0" encoding="utf-8"?>
<p:tagLst xmlns:p="http://schemas.openxmlformats.org/presentationml/2006/main">
  <p:tag name="PA" val="v5.2.10"/>
</p:tagLst>
</file>

<file path=ppt/tags/tag30.xml><?xml version="1.0" encoding="utf-8"?>
<p:tagLst xmlns:p="http://schemas.openxmlformats.org/presentationml/2006/main">
  <p:tag name="PA" val="v5.2.10"/>
</p:tagLst>
</file>

<file path=ppt/tags/tag31.xml><?xml version="1.0" encoding="utf-8"?>
<p:tagLst xmlns:p="http://schemas.openxmlformats.org/presentationml/2006/main">
  <p:tag name="PA" val="v5.2.10"/>
</p:tagLst>
</file>

<file path=ppt/tags/tag32.xml><?xml version="1.0" encoding="utf-8"?>
<p:tagLst xmlns:p="http://schemas.openxmlformats.org/presentationml/2006/main">
  <p:tag name="PA" val="v5.2.10"/>
</p:tagLst>
</file>

<file path=ppt/tags/tag33.xml><?xml version="1.0" encoding="utf-8"?>
<p:tagLst xmlns:p="http://schemas.openxmlformats.org/presentationml/2006/main">
  <p:tag name="PA" val="v5.2.10"/>
</p:tagLst>
</file>

<file path=ppt/tags/tag34.xml><?xml version="1.0" encoding="utf-8"?>
<p:tagLst xmlns:p="http://schemas.openxmlformats.org/presentationml/2006/main">
  <p:tag name="PA" val="v5.2.10"/>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PA" val="v5.2.10"/>
</p:tagLst>
</file>

<file path=ppt/tags/tag37.xml><?xml version="1.0" encoding="utf-8"?>
<p:tagLst xmlns:p="http://schemas.openxmlformats.org/presentationml/2006/main">
  <p:tag name="PA" val="v5.2.10"/>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PA" val="v5.2.10"/>
</p:tagLst>
</file>

<file path=ppt/tags/tag4.xml><?xml version="1.0" encoding="utf-8"?>
<p:tagLst xmlns:p="http://schemas.openxmlformats.org/presentationml/2006/main">
  <p:tag name="PA" val="v5.2.10"/>
</p:tagLst>
</file>

<file path=ppt/tags/tag40.xml><?xml version="1.0" encoding="utf-8"?>
<p:tagLst xmlns:p="http://schemas.openxmlformats.org/presentationml/2006/main">
  <p:tag name="PA" val="v5.2.10"/>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PA" val="v5.2.10"/>
</p:tagLst>
</file>

<file path=ppt/tags/tag43.xml><?xml version="1.0" encoding="utf-8"?>
<p:tagLst xmlns:p="http://schemas.openxmlformats.org/presentationml/2006/main">
  <p:tag name="PA" val="v5.2.10"/>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PA" val="v5.2.10"/>
</p:tagLst>
</file>

<file path=ppt/tags/tag46.xml><?xml version="1.0" encoding="utf-8"?>
<p:tagLst xmlns:p="http://schemas.openxmlformats.org/presentationml/2006/main">
  <p:tag name="PA" val="v5.2.10"/>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PA" val="v5.2.10"/>
</p:tagLst>
</file>

<file path=ppt/tags/tag49.xml><?xml version="1.0" encoding="utf-8"?>
<p:tagLst xmlns:p="http://schemas.openxmlformats.org/presentationml/2006/main">
  <p:tag name="PA" val="v5.2.10"/>
</p:tagLst>
</file>

<file path=ppt/tags/tag5.xml><?xml version="1.0" encoding="utf-8"?>
<p:tagLst xmlns:p="http://schemas.openxmlformats.org/presentationml/2006/main">
  <p:tag name="PA" val="v5.2.10"/>
</p:tagLst>
</file>

<file path=ppt/tags/tag50.xml><?xml version="1.0" encoding="utf-8"?>
<p:tagLst xmlns:p="http://schemas.openxmlformats.org/presentationml/2006/main">
  <p:tag name="PA" val="v5.2.10"/>
</p:tagLst>
</file>

<file path=ppt/tags/tag51.xml><?xml version="1.0" encoding="utf-8"?>
<p:tagLst xmlns:p="http://schemas.openxmlformats.org/presentationml/2006/main">
  <p:tag name="PA" val="v5.2.10"/>
</p:tagLst>
</file>

<file path=ppt/tags/tag52.xml><?xml version="1.0" encoding="utf-8"?>
<p:tagLst xmlns:p="http://schemas.openxmlformats.org/presentationml/2006/main">
  <p:tag name="PA" val="v5.2.10"/>
</p:tagLst>
</file>

<file path=ppt/tags/tag53.xml><?xml version="1.0" encoding="utf-8"?>
<p:tagLst xmlns:p="http://schemas.openxmlformats.org/presentationml/2006/main">
  <p:tag name="PA" val="v5.2.10"/>
</p:tagLst>
</file>

<file path=ppt/tags/tag54.xml><?xml version="1.0" encoding="utf-8"?>
<p:tagLst xmlns:p="http://schemas.openxmlformats.org/presentationml/2006/main">
  <p:tag name="PA" val="v5.2.10"/>
</p:tagLst>
</file>

<file path=ppt/tags/tag55.xml><?xml version="1.0" encoding="utf-8"?>
<p:tagLst xmlns:p="http://schemas.openxmlformats.org/presentationml/2006/main">
  <p:tag name="PA" val="v5.2.10"/>
</p:tagLst>
</file>

<file path=ppt/tags/tag56.xml><?xml version="1.0" encoding="utf-8"?>
<p:tagLst xmlns:p="http://schemas.openxmlformats.org/presentationml/2006/main">
  <p:tag name="PA" val="v5.2.10"/>
</p:tagLst>
</file>

<file path=ppt/tags/tag57.xml><?xml version="1.0" encoding="utf-8"?>
<p:tagLst xmlns:p="http://schemas.openxmlformats.org/presentationml/2006/main">
  <p:tag name="PA" val="v5.2.10"/>
</p:tagLst>
</file>

<file path=ppt/tags/tag58.xml><?xml version="1.0" encoding="utf-8"?>
<p:tagLst xmlns:p="http://schemas.openxmlformats.org/presentationml/2006/main">
  <p:tag name="PA" val="v5.2.10"/>
</p:tagLst>
</file>

<file path=ppt/tags/tag59.xml><?xml version="1.0" encoding="utf-8"?>
<p:tagLst xmlns:p="http://schemas.openxmlformats.org/presentationml/2006/main">
  <p:tag name="PA" val="v5.2.10"/>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PA" val="v5.2.10"/>
</p:tagLst>
</file>

<file path=ppt/tags/tag61.xml><?xml version="1.0" encoding="utf-8"?>
<p:tagLst xmlns:p="http://schemas.openxmlformats.org/presentationml/2006/main">
  <p:tag name="PA" val="v5.2.10"/>
</p:tagLst>
</file>

<file path=ppt/tags/tag62.xml><?xml version="1.0" encoding="utf-8"?>
<p:tagLst xmlns:p="http://schemas.openxmlformats.org/presentationml/2006/main">
  <p:tag name="PA" val="v5.2.10"/>
</p:tagLst>
</file>

<file path=ppt/tags/tag63.xml><?xml version="1.0" encoding="utf-8"?>
<p:tagLst xmlns:p="http://schemas.openxmlformats.org/presentationml/2006/main">
  <p:tag name="PA" val="v5.2.10"/>
</p:tagLst>
</file>

<file path=ppt/tags/tag64.xml><?xml version="1.0" encoding="utf-8"?>
<p:tagLst xmlns:p="http://schemas.openxmlformats.org/presentationml/2006/main">
  <p:tag name="PA" val="v5.2.10"/>
</p:tagLst>
</file>

<file path=ppt/tags/tag65.xml><?xml version="1.0" encoding="utf-8"?>
<p:tagLst xmlns:p="http://schemas.openxmlformats.org/presentationml/2006/main">
  <p:tag name="PA" val="v5.2.10"/>
</p:tagLst>
</file>

<file path=ppt/tags/tag66.xml><?xml version="1.0" encoding="utf-8"?>
<p:tagLst xmlns:p="http://schemas.openxmlformats.org/presentationml/2006/main">
  <p:tag name="PA" val="v5.2.10"/>
</p:tagLst>
</file>

<file path=ppt/tags/tag67.xml><?xml version="1.0" encoding="utf-8"?>
<p:tagLst xmlns:p="http://schemas.openxmlformats.org/presentationml/2006/main">
  <p:tag name="PA" val="v5.2.10"/>
</p:tagLst>
</file>

<file path=ppt/tags/tag68.xml><?xml version="1.0" encoding="utf-8"?>
<p:tagLst xmlns:p="http://schemas.openxmlformats.org/presentationml/2006/main">
  <p:tag name="COMMONDATA" val="eyJoZGlkIjoiNDdiNTYwMTY1NWM5NjljZjUyN2I0YjkyZWMzZmJiM2IifQ=="/>
  <p:tag name="commondata" val="eyJoZGlkIjoiNjZmMjEwN2Q0YmViMjM1NGFiMzg3MGMzZDA1MTBkYWEifQ=="/>
</p:tagLst>
</file>

<file path=ppt/tags/tag7.xml><?xml version="1.0" encoding="utf-8"?>
<p:tagLst xmlns:p="http://schemas.openxmlformats.org/presentationml/2006/main">
  <p:tag name="PA" val="v5.2.10"/>
</p:tagLst>
</file>

<file path=ppt/tags/tag8.xml><?xml version="1.0" encoding="utf-8"?>
<p:tagLst xmlns:p="http://schemas.openxmlformats.org/presentationml/2006/main">
  <p:tag name="PA" val="v5.2.10"/>
</p:tagLst>
</file>

<file path=ppt/tags/tag9.xml><?xml version="1.0" encoding="utf-8"?>
<p:tagLst xmlns:p="http://schemas.openxmlformats.org/presentationml/2006/main">
  <p:tag name="PA" val="v5.2.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6925</Words>
  <Application>WPS 演示</Application>
  <PresentationFormat>宽屏</PresentationFormat>
  <Paragraphs>610</Paragraphs>
  <Slides>52</Slides>
  <Notes>29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52</vt:i4>
      </vt:variant>
    </vt:vector>
  </HeadingPairs>
  <TitlesOfParts>
    <vt:vector size="63" baseType="lpstr">
      <vt:lpstr>Arial</vt:lpstr>
      <vt:lpstr>宋体</vt:lpstr>
      <vt:lpstr>Wingdings</vt:lpstr>
      <vt:lpstr>微软雅黑</vt:lpstr>
      <vt:lpstr>Arial</vt:lpstr>
      <vt:lpstr>Wingdings</vt:lpstr>
      <vt:lpstr>Cambria Math</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Eris</cp:lastModifiedBy>
  <cp:revision>141</cp:revision>
  <dcterms:created xsi:type="dcterms:W3CDTF">2017-05-16T12:52:00Z</dcterms:created>
  <dcterms:modified xsi:type="dcterms:W3CDTF">2025-03-18T05:56:38Z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0DB9D23929504EBFBE8F3FD4E7AC1322_13</vt:lpwstr>
  </property>
</Properties>
</file>