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2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3" r:id="rId3"/>
    <p:sldId id="284" r:id="rId4"/>
    <p:sldId id="285" r:id="rId5"/>
    <p:sldId id="286" r:id="rId6"/>
    <p:sldId id="289" r:id="rId7"/>
    <p:sldId id="287" r:id="rId8"/>
    <p:sldId id="288" r:id="rId9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8" userDrawn="1">
          <p15:clr>
            <a:srgbClr val="A4A3A4"/>
          </p15:clr>
        </p15:guide>
        <p15:guide id="2" pos="37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4B26C0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78"/>
        <p:guide pos="376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58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en-US" altLang="zh-CN" dirty="0"/>
              <a:t>test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diaohb</a:t>
            </a:r>
            <a:endParaRPr lang="en-US" altLang="zh-CN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330" y="1026795"/>
            <a:ext cx="10972800" cy="522986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08400" y="18676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en-US" altLang="zh-CN" smtClean="0"/>
              <a:t>test</a:t>
            </a:r>
            <a:endParaRPr lang="en-US" altLang="zh-CN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330" y="1172210"/>
            <a:ext cx="10968990" cy="507746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57.xml"/><Relationship Id="rId17" Type="http://schemas.openxmlformats.org/officeDocument/2006/relationships/image" Target="../media/image2.svg"/><Relationship Id="rId16" Type="http://schemas.openxmlformats.org/officeDocument/2006/relationships/image" Target="../media/image1.png"/><Relationship Id="rId15" Type="http://schemas.openxmlformats.org/officeDocument/2006/relationships/tags" Target="../tags/tag56.xml"/><Relationship Id="rId14" Type="http://schemas.openxmlformats.org/officeDocument/2006/relationships/tags" Target="../tags/tag55.xml"/><Relationship Id="rId13" Type="http://schemas.openxmlformats.org/officeDocument/2006/relationships/tags" Target="../tags/tag54.xml"/><Relationship Id="rId12" Type="http://schemas.openxmlformats.org/officeDocument/2006/relationships/tags" Target="../tags/tag53.xml"/><Relationship Id="rId11" Type="http://schemas.openxmlformats.org/officeDocument/2006/relationships/tags" Target="../tags/tag52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27450" y="161360"/>
            <a:ext cx="10969200" cy="705600"/>
          </a:xfrm>
          <a:prstGeom prst="rect">
            <a:avLst/>
          </a:prstGeom>
          <a:effectLst>
            <a:outerShdw dir="5400000" sx="1000" sy="1000" algn="ctr" rotWithShape="0">
              <a:srgbClr val="000000">
                <a:alpha val="100000"/>
              </a:srgbClr>
            </a:outerShdw>
          </a:effectLst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en-US" altLang="zh-CN" dirty="0"/>
              <a:t>test</a:t>
            </a:r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608330" y="1139825"/>
            <a:ext cx="10968990" cy="510984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en-US" altLang="zh-CN" dirty="0"/>
              <a:t>test</a:t>
            </a:r>
            <a:endParaRPr lang="zh-CN" altLang="en-US" dirty="0"/>
          </a:p>
          <a:p>
            <a:pPr lvl="1"/>
            <a:r>
              <a:rPr lang="en-US" altLang="zh-CN" dirty="0"/>
              <a:t>test</a:t>
            </a:r>
            <a:endParaRPr lang="zh-CN" altLang="en-US" dirty="0"/>
          </a:p>
          <a:p>
            <a:pPr lvl="2"/>
            <a:r>
              <a:rPr lang="en-US" altLang="zh-CN" dirty="0"/>
              <a:t>test</a:t>
            </a:r>
            <a:endParaRPr lang="zh-CN" altLang="en-US" dirty="0"/>
          </a:p>
          <a:p>
            <a:pPr lvl="3"/>
            <a:r>
              <a:rPr lang="en-US" altLang="zh-CN" dirty="0"/>
              <a:t>test</a:t>
            </a:r>
            <a:endParaRPr lang="zh-CN" altLang="en-US" dirty="0"/>
          </a:p>
          <a:p>
            <a:pPr lvl="4"/>
            <a:r>
              <a:rPr lang="en-US" altLang="zh-CN" dirty="0"/>
              <a:t>test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>
          <a:xfrm>
            <a:off x="251320" y="642362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>
          <a:xfrm>
            <a:off x="4097495" y="6423620"/>
            <a:ext cx="395986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>
          <a:xfrm>
            <a:off x="9203530" y="6423620"/>
            <a:ext cx="2699385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logo"/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380095" y="105410"/>
            <a:ext cx="3201035" cy="61277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640080" y="874395"/>
            <a:ext cx="10934065" cy="9525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dir="5400000" sx="1000" sy="1000" algn="ctr" rotWithShape="0">
              <a:schemeClr val="accent1">
                <a:lumMod val="40000"/>
                <a:lumOff val="60000"/>
                <a:alpha val="100000"/>
              </a:schemeClr>
            </a:outerShdw>
          </a:effec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Wingdings" panose="05000000000000000000" charset="0"/>
        <a:buChar char="Ø"/>
        <a:defRPr sz="24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Wingdings" panose="05000000000000000000" charset="0"/>
        <a:buChar char="Ø"/>
        <a:tabLst>
          <a:tab pos="1609725" algn="l"/>
          <a:tab pos="1609725" algn="l"/>
          <a:tab pos="1609725" algn="l"/>
          <a:tab pos="1609725" algn="l"/>
        </a:tabLst>
        <a:defRPr sz="20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Wingdings" panose="05000000000000000000" charset="0"/>
        <a:buChar char="Ø"/>
        <a:defRPr sz="18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Ø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Ø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76935" y="914400"/>
            <a:ext cx="10332720" cy="2570480"/>
          </a:xfrm>
        </p:spPr>
        <p:txBody>
          <a:bodyPr/>
          <a:p>
            <a:r>
              <a:rPr lang="en-US" altLang="zh-CN" sz="4400"/>
              <a:t>AHCAL  Digitization Tuning</a:t>
            </a:r>
            <a:endParaRPr lang="en-US" altLang="zh-CN" sz="44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p>
            <a:r>
              <a:rPr lang="en-US" altLang="zh-CN"/>
              <a:t>Hongbin Diao</a:t>
            </a:r>
            <a:endParaRPr lang="en-US" altLang="zh-CN"/>
          </a:p>
          <a:p>
            <a:pPr algn="ctr"/>
            <a:r>
              <a:rPr lang="en-US" altLang="zh-CN">
                <a:sym typeface="+mn-ea"/>
              </a:rPr>
              <a:t>State key laboratory of particle detection and electronics</a:t>
            </a:r>
            <a:endParaRPr lang="en-US" altLang="zh-CN">
              <a:sym typeface="+mn-ea"/>
            </a:endParaRPr>
          </a:p>
          <a:p>
            <a:pPr algn="ctr"/>
            <a:r>
              <a:rPr lang="en-US" altLang="zh-CN">
                <a:sym typeface="+mn-ea"/>
              </a:rPr>
              <a:t>University of Science and Technology of China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highgain pedestal width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4410" y="3363595"/>
            <a:ext cx="2719705" cy="2242185"/>
          </a:xfrm>
          <a:prstGeom prst="rect">
            <a:avLst/>
          </a:prstGeom>
        </p:spPr>
      </p:pic>
      <p:sp>
        <p:nvSpPr>
          <p:cNvPr id="9" name="内容占位符 2"/>
          <p:cNvSpPr>
            <a:spLocks noGrp="1"/>
          </p:cNvSpPr>
          <p:nvPr/>
        </p:nvSpPr>
        <p:spPr>
          <a:xfrm>
            <a:off x="608330" y="1172210"/>
            <a:ext cx="10968990" cy="507746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Ø"/>
              <a:defRPr sz="24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lt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charset="0"/>
              <a:buChar char="Ø"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lt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charset="0"/>
              <a:buChar char="Ø"/>
              <a:defRPr sz="18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lt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Ø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lt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Ø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refit the highgain pedestal to get more </a:t>
            </a:r>
            <a:r>
              <a:rPr lang="en-US" altLang="zh-CN"/>
              <a:t>accurate pedestal sigma</a:t>
            </a:r>
            <a:endParaRPr lang="en-US" altLang="zh-CN"/>
          </a:p>
          <a:p>
            <a:pPr lvl="1"/>
            <a:r>
              <a:rPr lang="en-US" altLang="zh-CN"/>
              <a:t>difference is not </a:t>
            </a:r>
            <a:r>
              <a:rPr lang="en-US" altLang="zh-CN"/>
              <a:t>very big</a:t>
            </a:r>
            <a:endParaRPr lang="en-US" altLang="zh-CN"/>
          </a:p>
          <a:p>
            <a:pPr lvl="1"/>
            <a:r>
              <a:rPr lang="en-US" altLang="zh-CN"/>
              <a:t>lowgain has no change basic</a:t>
            </a:r>
            <a:r>
              <a:rPr lang="en-US" altLang="zh-CN"/>
              <a:t>ally, due to it’s more gaussian</a:t>
            </a:r>
            <a:endParaRPr lang="en-US" altLang="zh-CN"/>
          </a:p>
        </p:txBody>
      </p:sp>
      <p:pic>
        <p:nvPicPr>
          <p:cNvPr id="11" name="内容占位符 10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5050" y="3298825"/>
            <a:ext cx="3433445" cy="26409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710" y="3234690"/>
            <a:ext cx="3547745" cy="276923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174990" y="4435475"/>
            <a:ext cx="1102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highlight>
                  <a:srgbClr val="FFFF00"/>
                </a:highlight>
              </a:rPr>
              <a:t>sigma</a:t>
            </a:r>
            <a:endParaRPr lang="en-US" altLang="zh-CN">
              <a:highlight>
                <a:srgbClr val="FFFF00"/>
              </a:highlight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05500" y="4435475"/>
            <a:ext cx="1102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highlight>
                  <a:srgbClr val="FFFF00"/>
                </a:highlight>
              </a:rPr>
              <a:t>mean</a:t>
            </a:r>
            <a:endParaRPr lang="en-US" altLang="zh-CN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lowgain pedestal width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high-low gain ratio band is wider than pedestal</a:t>
            </a:r>
            <a:endParaRPr lang="en-US" altLang="zh-CN"/>
          </a:p>
          <a:p>
            <a:pPr lvl="1"/>
            <a:r>
              <a:rPr lang="en-US" altLang="zh-CN"/>
              <a:t>because a very small slope, lowgain pedestal domina</a:t>
            </a:r>
            <a:r>
              <a:rPr lang="en-US" altLang="zh-CN"/>
              <a:t>te width of band</a:t>
            </a:r>
            <a:endParaRPr lang="en-US" altLang="zh-CN"/>
          </a:p>
          <a:p>
            <a:pPr lvl="1"/>
            <a:r>
              <a:rPr lang="en-US" altLang="zh-CN"/>
              <a:t>most channels don’t have adequate statistics</a:t>
            </a:r>
            <a:endParaRPr lang="en-US" altLang="zh-CN"/>
          </a:p>
          <a:p>
            <a:pPr lvl="1"/>
            <a:r>
              <a:rPr lang="en-US" altLang="zh-CN"/>
              <a:t>so I just do a multiplicant </a:t>
            </a:r>
            <a:r>
              <a:rPr lang="en-US" altLang="zh-CN"/>
              <a:t>on the original sigma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7610" y="3429000"/>
            <a:ext cx="2802255" cy="23380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175" y="3429000"/>
            <a:ext cx="2647950" cy="22694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955" y="3443605"/>
            <a:ext cx="2658110" cy="225488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601595" y="4173855"/>
            <a:ext cx="12230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pedestal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7428230" y="4275455"/>
            <a:ext cx="12230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band width</a:t>
            </a:r>
            <a:endParaRPr lang="en-US" altLang="zh-CN"/>
          </a:p>
        </p:txBody>
      </p:sp>
      <p:sp>
        <p:nvSpPr>
          <p:cNvPr id="11" name="矩形 10"/>
          <p:cNvSpPr/>
          <p:nvPr/>
        </p:nvSpPr>
        <p:spPr>
          <a:xfrm>
            <a:off x="4702175" y="4624070"/>
            <a:ext cx="1174115" cy="70612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p.e. width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use a bigger p.e. width (bef</a:t>
            </a:r>
            <a:r>
              <a:rPr lang="en-US" altLang="zh-CN"/>
              <a:t>ore, it was 3)</a:t>
            </a:r>
            <a:endParaRPr lang="en-US" altLang="zh-CN"/>
          </a:p>
          <a:p>
            <a:pPr lvl="1"/>
            <a:r>
              <a:rPr lang="en-US" altLang="zh-CN"/>
              <a:t>p.e. width significantly varies </a:t>
            </a:r>
            <a:r>
              <a:rPr lang="en-US" altLang="zh-CN"/>
              <a:t>in different channels, even in one chip</a:t>
            </a:r>
            <a:endParaRPr lang="en-US" altLang="zh-CN"/>
          </a:p>
          <a:p>
            <a:pPr marL="228600" lvl="0" indent="-228600">
              <a:buFont typeface="Wingdings" panose="05000000000000000000" charset="0"/>
              <a:buChar char="Ø"/>
            </a:pPr>
            <a:r>
              <a:rPr lang="en-US" altLang="zh-CN">
                <a:solidFill>
                  <a:schemeClr val="tx1"/>
                </a:solidFill>
              </a:rPr>
              <a:t>possible </a:t>
            </a:r>
            <a:r>
              <a:rPr lang="en-US" altLang="zh-CN">
                <a:solidFill>
                  <a:schemeClr val="tx1"/>
                </a:solidFill>
              </a:rPr>
              <a:t>factor: non-uniformity between different channels </a:t>
            </a:r>
            <a:endParaRPr lang="en-US" altLang="zh-CN">
              <a:solidFill>
                <a:schemeClr val="tx1"/>
              </a:solidFill>
            </a:endParaRPr>
          </a:p>
          <a:p>
            <a:pPr marL="685800" lvl="1" indent="-228600">
              <a:buFont typeface="Wingdings" panose="05000000000000000000" charset="0"/>
              <a:buChar char="Ø"/>
            </a:pPr>
            <a:r>
              <a:rPr lang="en-US" altLang="zh-CN">
                <a:solidFill>
                  <a:schemeClr val="tx1"/>
                </a:solidFill>
              </a:rPr>
              <a:t>discrepancy between fitted </a:t>
            </a:r>
            <a:r>
              <a:rPr lang="en-US" altLang="zh-CN">
                <a:solidFill>
                  <a:schemeClr val="tx1"/>
                </a:solidFill>
              </a:rPr>
              <a:t>MPV and ture MPV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0995" y="3270885"/>
            <a:ext cx="2807970" cy="2748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690" y="3361690"/>
            <a:ext cx="2672080" cy="25787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MIP Uncertainty</a:t>
            </a:r>
            <a:endParaRPr lang="en-US" altLang="zh-CN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09625" y="2973705"/>
            <a:ext cx="3441065" cy="257492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2"/>
          <p:cNvSpPr>
            <a:spLocks noGrp="1"/>
          </p:cNvSpPr>
          <p:nvPr/>
        </p:nvSpPr>
        <p:spPr>
          <a:xfrm>
            <a:off x="608330" y="1172210"/>
            <a:ext cx="10968990" cy="507746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Ø"/>
              <a:defRPr sz="24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lt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charset="0"/>
              <a:buChar char="Ø"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lt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charset="0"/>
              <a:buChar char="Ø"/>
              <a:defRPr sz="18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lt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Ø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lt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Ø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split muon event</a:t>
            </a:r>
            <a:r>
              <a:rPr lang="en-US"/>
              <a:t>s </a:t>
            </a:r>
            <a:r>
              <a:rPr lang="en-US"/>
              <a:t>into two parts, fit them individually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640" y="2973705"/>
            <a:ext cx="3635375" cy="27292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180" y="2955925"/>
            <a:ext cx="3328035" cy="258254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683385" y="2470785"/>
            <a:ext cx="2277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MPV difference between two parts</a:t>
            </a:r>
            <a:endParaRPr lang="en-US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8802370" y="2310765"/>
            <a:ext cx="2277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distance between points to fitted line</a:t>
            </a:r>
            <a:endParaRPr lang="en-US" altLang="zh-C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result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after these tuning</a:t>
            </a:r>
            <a:r>
              <a:rPr lang="zh-CN" altLang="en-US"/>
              <a:t>，</a:t>
            </a:r>
            <a:r>
              <a:rPr lang="en-US" altLang="zh-CN"/>
              <a:t>MC become wider (not enough) 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8040" y="2722880"/>
            <a:ext cx="3660140" cy="27247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430" y="1938655"/>
            <a:ext cx="3030220" cy="44850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3650" y="2555875"/>
            <a:ext cx="3557905" cy="31927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Summ</a:t>
            </a:r>
            <a:r>
              <a:rPr lang="en-US" altLang="zh-CN"/>
              <a:t>ary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some tuning have been done, still ong</a:t>
            </a:r>
            <a:r>
              <a:rPr lang="en-US" altLang="zh-CN"/>
              <a:t>oing</a:t>
            </a:r>
            <a:endParaRPr lang="en-US" altLang="zh-CN"/>
          </a:p>
          <a:p>
            <a:r>
              <a:rPr lang="en-US" altLang="zh-CN"/>
              <a:t>it works, but not much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8.xml><?xml version="1.0" encoding="utf-8"?>
<p:tagLst xmlns:p="http://schemas.openxmlformats.org/presentationml/2006/main">
  <p:tag name="commondata" val="eyJoZGlkIjoiODg0NzE5MjA4ZDZmZThhMWE4MmViMjc5ZjJkMzJlOGYifQ=="/>
  <p:tag name="resource_record_key" val="{&quot;13&quot;:[4364974]}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1068</Words>
  <Application>WPS 演示</Application>
  <PresentationFormat>宽屏</PresentationFormat>
  <Paragraphs>77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AHCAL  Digitization Tuning</vt:lpstr>
      <vt:lpstr>highgain pedestal width</vt:lpstr>
      <vt:lpstr>lowgain pedestal width</vt:lpstr>
      <vt:lpstr>p.e. width</vt:lpstr>
      <vt:lpstr>PowerPoint 演示文稿</vt:lpstr>
      <vt:lpstr>result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。。</cp:lastModifiedBy>
  <cp:revision>872</cp:revision>
  <dcterms:created xsi:type="dcterms:W3CDTF">2019-06-19T02:08:00Z</dcterms:created>
  <dcterms:modified xsi:type="dcterms:W3CDTF">2025-03-18T05:39:33Z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BBCFD37F71EB4174A370520B483E8676_11</vt:lpwstr>
  </property>
</Properties>
</file>