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94" r:id="rId5"/>
    <p:sldId id="459" r:id="rId6"/>
    <p:sldId id="391" r:id="rId7"/>
    <p:sldId id="465" r:id="rId8"/>
    <p:sldId id="393" r:id="rId9"/>
    <p:sldId id="398" r:id="rId10"/>
    <p:sldId id="470" r:id="rId11"/>
    <p:sldId id="466" r:id="rId12"/>
    <p:sldId id="471" r:id="rId13"/>
    <p:sldId id="473" r:id="rId14"/>
    <p:sldId id="474" r:id="rId15"/>
    <p:sldId id="464" r:id="rId16"/>
    <p:sldId id="487" r:id="rId17"/>
    <p:sldId id="403" r:id="rId18"/>
    <p:sldId id="458" r:id="rId19"/>
    <p:sldId id="461" r:id="rId20"/>
    <p:sldId id="462" r:id="rId21"/>
    <p:sldId id="472" r:id="rId22"/>
    <p:sldId id="504" r:id="rId23"/>
    <p:sldId id="505" r:id="rId24"/>
    <p:sldId id="509" r:id="rId25"/>
    <p:sldId id="501" r:id="rId26"/>
    <p:sldId id="502" r:id="rId27"/>
    <p:sldId id="503" r:id="rId28"/>
    <p:sldId id="506" r:id="rId29"/>
    <p:sldId id="507" r:id="rId30"/>
    <p:sldId id="508" r:id="rId31"/>
    <p:sldId id="478" r:id="rId32"/>
    <p:sldId id="476" r:id="rId33"/>
    <p:sldId id="479" r:id="rId34"/>
    <p:sldId id="481" r:id="rId35"/>
    <p:sldId id="482" r:id="rId36"/>
    <p:sldId id="486" r:id="rId37"/>
    <p:sldId id="483" r:id="rId38"/>
    <p:sldId id="485"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24" d="100"/>
          <a:sy n="124" d="100"/>
        </p:scale>
        <p:origin x="432" y="108"/>
      </p:cViewPr>
      <p:guideLst>
        <p:guide orient="horz" pos="2099"/>
        <p:guide pos="3840"/>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46.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Thank you for joining me today. This presentation focuses on the energy calibration data processing of the CEPC ECAL. I will explain the challenges we faced with muon-based MIP calibration and how we transitioned to using electrons for a more accurate and reliable calibration.</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Initially, we attempted to use muons for MIP calibration。but they are not optimal for achieving the desired accuracy. To address this, electrons are used as a substitute.</a:t>
            </a:r>
            <a:endParaRPr lang="zh-CN" altLang="en-US"/>
          </a:p>
          <a:p>
            <a:r>
              <a:rPr lang="zh-CN" altLang="en-US"/>
              <a:t>First, we examine the energy and ADC distribution of central cells to understand their response. Based on this analysis, we determine scale factors to rescale individual channels, ensuring uniformity and accuracy across the system.</a:t>
            </a:r>
            <a:endParaRPr lang="zh-CN" altLang="en-US"/>
          </a:p>
          <a:p>
            <a:r>
              <a:rPr lang="zh-CN" altLang="en-US"/>
              <a:t>This approach allows us to improve calibration precision and achieve more reliable results moving forward.</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20.xml"/><Relationship Id="rId7" Type="http://schemas.openxmlformats.org/officeDocument/2006/relationships/image" Target="../media/image26.png"/><Relationship Id="rId6"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png"/><Relationship Id="rId18" Type="http://schemas.openxmlformats.org/officeDocument/2006/relationships/notesSlide" Target="../notesSlides/notesSlide16.xml"/><Relationship Id="rId17" Type="http://schemas.openxmlformats.org/officeDocument/2006/relationships/slideLayout" Target="../slideLayouts/slideLayout1.xml"/><Relationship Id="rId16" Type="http://schemas.openxmlformats.org/officeDocument/2006/relationships/image" Target="../media/image30.png"/><Relationship Id="rId15" Type="http://schemas.openxmlformats.org/officeDocument/2006/relationships/tags" Target="../tags/tag24.xml"/><Relationship Id="rId14" Type="http://schemas.openxmlformats.org/officeDocument/2006/relationships/image" Target="../media/image29.png"/><Relationship Id="rId13" Type="http://schemas.openxmlformats.org/officeDocument/2006/relationships/tags" Target="../tags/tag23.xml"/><Relationship Id="rId12" Type="http://schemas.openxmlformats.org/officeDocument/2006/relationships/image" Target="../media/image28.pn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tags" Target="../tags/tag26.xml"/><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35.png"/><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57.png"/><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png"/><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787" y="170542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Study of CEPC ECAL </a:t>
            </a:r>
            <a:r>
              <a:rPr lang="en-US" altLang="zh-CN" sz="5400" dirty="0" smtClean="0">
                <a:solidFill>
                  <a:schemeClr val="bg1"/>
                </a:solidFill>
                <a:latin typeface="微软雅黑" panose="020B0503020204020204" pitchFamily="34" charset="-122"/>
                <a:ea typeface="微软雅黑" panose="020B0503020204020204" pitchFamily="34" charset="-122"/>
              </a:rPr>
              <a:t>Calibration</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2025.3.4</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260725" y="4367530"/>
            <a:ext cx="389318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u="sng" dirty="0">
                <a:solidFill>
                  <a:srgbClr val="243152"/>
                </a:solidFill>
                <a:latin typeface="微软雅黑" panose="020B0503020204020204" pitchFamily="34" charset="-122"/>
                <a:ea typeface="微软雅黑" panose="020B0503020204020204" pitchFamily="34" charset="-122"/>
              </a:rPr>
              <a:t>Xiang Li</a:t>
            </a:r>
            <a:r>
              <a:rPr lang="en-US" altLang="zh-CN" sz="1600" dirty="0">
                <a:solidFill>
                  <a:srgbClr val="243152"/>
                </a:solidFill>
                <a:latin typeface="微软雅黑" panose="020B0503020204020204" pitchFamily="34" charset="-122"/>
                <a:ea typeface="微软雅黑" panose="020B0503020204020204" pitchFamily="34" charset="-122"/>
              </a:rPr>
              <a:t>, Zhen Wang, Jiaxuan Wang</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日期占位符 5"/>
          <p:cNvSpPr>
            <a:spLocks noGrp="1"/>
          </p:cNvSpPr>
          <p:nvPr>
            <p:ph type="dt" sz="half" idx="10"/>
          </p:nvPr>
        </p:nvSpPr>
        <p:spPr/>
        <p:txBody>
          <a:bodyPr/>
          <a:lstStyle/>
          <a:p>
            <a:fld id="{66401A7D-0318-488A-AEF4-61BDD6D15036}" type="datetime1">
              <a:rPr lang="zh-CN" altLang="en-US" smtClean="0"/>
            </a:fld>
            <a:endParaRPr lang="zh-CN" altLang="en-US" dirty="0"/>
          </a:p>
        </p:txBody>
      </p:sp>
      <p:sp>
        <p:nvSpPr>
          <p:cNvPr id="22" name="灯片编号占位符 21"/>
          <p:cNvSpPr>
            <a:spLocks noGrp="1"/>
          </p:cNvSpPr>
          <p:nvPr>
            <p:ph type="sldNum" sz="quarter" idx="12"/>
          </p:nvPr>
        </p:nvSpPr>
        <p:spPr/>
        <p:txBody>
          <a:bodyPr/>
          <a:lstStyle/>
          <a:p>
            <a:fld id="{DECEAADD-04E7-4E9A-9769-230A8A5E70E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:13</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7.pngmcscattered_energy7"/>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7.pngscattered_senergy7"/>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:11</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8.pngscattered_energy8"/>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8.pngscattered_senergy8"/>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:11</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8.pngmcscattered_energy8"/>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8.pngscattered_senergy8"/>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22820"/>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Events selected when center of layer </a:t>
            </a:r>
            <a:r>
              <a:rPr lang="en-US" altLang="zh-CN" sz="2400" b="1" dirty="0" smtClean="0">
                <a:solidFill>
                  <a:srgbClr val="FF0000"/>
                </a:solidFill>
              </a:rPr>
              <a:t>9 and 10</a:t>
            </a:r>
            <a:r>
              <a:rPr lang="en-US" altLang="zh-CN" sz="2400" dirty="0" smtClean="0">
                <a:solidFill>
                  <a:schemeClr val="bg1"/>
                </a:solidFill>
              </a:rPr>
              <a:t> hit</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ADC/Energy summed for all layers</a:t>
            </a: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7886"/>
          </a:xfrm>
          <a:prstGeom prst="rect">
            <a:avLst/>
          </a:prstGeom>
          <a:noFill/>
        </p:spPr>
        <p:txBody>
          <a:bodyPr wrap="square" rtlCol="0">
            <a:spAutoFit/>
          </a:bodyPr>
          <a:lstStyle/>
          <a:p>
            <a:r>
              <a:rPr lang="en-US" altLang="zh-CN" sz="4000" b="1" dirty="0" smtClean="0">
                <a:solidFill>
                  <a:schemeClr val="bg1"/>
                </a:solidFill>
              </a:rPr>
              <a:t>Sum of energy/ADC of single events</a:t>
            </a:r>
            <a:endParaRPr lang="zh-CN" altLang="en-US" sz="4000" b="1" dirty="0">
              <a:solidFill>
                <a:schemeClr val="bg1"/>
              </a:solidFill>
            </a:endParaRPr>
          </a:p>
        </p:txBody>
      </p:sp>
      <p:sp>
        <p:nvSpPr>
          <p:cNvPr id="7" name="文本框 6"/>
          <p:cNvSpPr txBox="1"/>
          <p:nvPr/>
        </p:nvSpPr>
        <p:spPr>
          <a:xfrm>
            <a:off x="2014929" y="6165451"/>
            <a:ext cx="6400800" cy="523220"/>
          </a:xfrm>
          <a:prstGeom prst="rect">
            <a:avLst/>
          </a:prstGeom>
          <a:noFill/>
        </p:spPr>
        <p:txBody>
          <a:bodyPr wrap="square" rtlCol="0">
            <a:spAutoFit/>
          </a:bodyPr>
          <a:lstStyle/>
          <a:p>
            <a:r>
              <a:rPr lang="en-US" altLang="zh-CN" sz="2800" b="1" dirty="0" smtClean="0">
                <a:solidFill>
                  <a:schemeClr val="bg2"/>
                </a:solidFill>
              </a:rPr>
              <a:t>No obvious deviation found after scaling</a:t>
            </a:r>
            <a:endParaRPr lang="zh-CN" altLang="en-US" sz="2800" b="1" dirty="0">
              <a:solidFill>
                <a:schemeClr val="bg2"/>
              </a:solidFill>
            </a:endParaRPr>
          </a:p>
        </p:txBody>
      </p:sp>
      <p:pic>
        <p:nvPicPr>
          <p:cNvPr id="11" name="图片 10" descr="C:/Users/11510/Desktop/cepc/20250228/ADC_all_sum.pngADC_all_sum"/>
          <p:cNvPicPr>
            <a:picLocks noChangeAspect="1"/>
          </p:cNvPicPr>
          <p:nvPr/>
        </p:nvPicPr>
        <p:blipFill>
          <a:blip r:embed="rId3"/>
          <a:srcRect t="7" b="7"/>
          <a:stretch>
            <a:fillRect/>
          </a:stretch>
        </p:blipFill>
        <p:spPr>
          <a:xfrm>
            <a:off x="667385" y="2971800"/>
            <a:ext cx="4533265" cy="3288665"/>
          </a:xfrm>
          <a:prstGeom prst="rect">
            <a:avLst/>
          </a:prstGeom>
        </p:spPr>
      </p:pic>
      <p:pic>
        <p:nvPicPr>
          <p:cNvPr id="12" name="图片 11" descr="C:/Users/11510/Desktop/cepc/20250228/Energy_all.pngEnergy_all"/>
          <p:cNvPicPr>
            <a:picLocks noChangeAspect="1"/>
          </p:cNvPicPr>
          <p:nvPr/>
        </p:nvPicPr>
        <p:blipFill>
          <a:blip r:embed="rId4"/>
          <a:srcRect t="7" b="7"/>
          <a:stretch>
            <a:fillRect/>
          </a:stretch>
        </p:blipFill>
        <p:spPr>
          <a:xfrm>
            <a:off x="6503670" y="2971800"/>
            <a:ext cx="4533265" cy="32886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22820"/>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Events selected when center of layer </a:t>
            </a:r>
            <a:r>
              <a:rPr lang="en-US" altLang="zh-CN" sz="2400" b="1" dirty="0" smtClean="0">
                <a:solidFill>
                  <a:srgbClr val="FF0000"/>
                </a:solidFill>
              </a:rPr>
              <a:t>9 and 10</a:t>
            </a:r>
            <a:r>
              <a:rPr lang="en-US" altLang="zh-CN" sz="2400" dirty="0" smtClean="0">
                <a:solidFill>
                  <a:schemeClr val="bg1"/>
                </a:solidFill>
              </a:rPr>
              <a:t> hit</a:t>
            </a:r>
            <a:endParaRPr lang="en-US" altLang="zh-CN" sz="2400" dirty="0" smtClean="0">
              <a:solidFill>
                <a:schemeClr val="bg1"/>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ADC/Energy summed for all layers</a:t>
            </a:r>
            <a:endParaRPr lang="en-US" altLang="zh-CN"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dirty="0"/>
          </a:p>
        </p:txBody>
      </p:sp>
      <p:sp>
        <p:nvSpPr>
          <p:cNvPr id="10" name="文本框 9"/>
          <p:cNvSpPr txBox="1"/>
          <p:nvPr/>
        </p:nvSpPr>
        <p:spPr>
          <a:xfrm>
            <a:off x="513862" y="518856"/>
            <a:ext cx="8096738" cy="707886"/>
          </a:xfrm>
          <a:prstGeom prst="rect">
            <a:avLst/>
          </a:prstGeom>
          <a:noFill/>
        </p:spPr>
        <p:txBody>
          <a:bodyPr wrap="square" rtlCol="0">
            <a:spAutoFit/>
          </a:bodyPr>
          <a:lstStyle/>
          <a:p>
            <a:r>
              <a:rPr lang="en-US" altLang="zh-CN" sz="4000" b="1" dirty="0" smtClean="0">
                <a:solidFill>
                  <a:schemeClr val="bg1"/>
                </a:solidFill>
              </a:rPr>
              <a:t>Sum of energy/ADC of single events</a:t>
            </a:r>
            <a:endParaRPr lang="zh-CN" altLang="en-US" sz="4000" b="1" dirty="0">
              <a:solidFill>
                <a:schemeClr val="bg1"/>
              </a:solidFill>
            </a:endParaRPr>
          </a:p>
        </p:txBody>
      </p:sp>
      <p:sp>
        <p:nvSpPr>
          <p:cNvPr id="7" name="文本框 6"/>
          <p:cNvSpPr txBox="1"/>
          <p:nvPr/>
        </p:nvSpPr>
        <p:spPr>
          <a:xfrm>
            <a:off x="2014929" y="6165451"/>
            <a:ext cx="6400800" cy="523220"/>
          </a:xfrm>
          <a:prstGeom prst="rect">
            <a:avLst/>
          </a:prstGeom>
          <a:noFill/>
        </p:spPr>
        <p:txBody>
          <a:bodyPr wrap="square" rtlCol="0">
            <a:spAutoFit/>
          </a:bodyPr>
          <a:lstStyle/>
          <a:p>
            <a:r>
              <a:rPr lang="en-US" altLang="zh-CN" sz="2800" b="1" dirty="0" smtClean="0">
                <a:solidFill>
                  <a:schemeClr val="bg2"/>
                </a:solidFill>
              </a:rPr>
              <a:t>No obvious deviation found after scaling</a:t>
            </a:r>
            <a:endParaRPr lang="zh-CN" altLang="en-US" sz="2800" b="1" dirty="0">
              <a:solidFill>
                <a:schemeClr val="bg2"/>
              </a:solidFill>
            </a:endParaRPr>
          </a:p>
        </p:txBody>
      </p:sp>
      <p:pic>
        <p:nvPicPr>
          <p:cNvPr id="11" name="图片 10" descr="C:/Users/11510/Desktop/cepc/20250228/Energy_mc_all.pngEnergy_mc_all"/>
          <p:cNvPicPr>
            <a:picLocks noChangeAspect="1"/>
          </p:cNvPicPr>
          <p:nvPr/>
        </p:nvPicPr>
        <p:blipFill>
          <a:blip r:embed="rId3"/>
          <a:srcRect t="7" b="7"/>
          <a:stretch>
            <a:fillRect/>
          </a:stretch>
        </p:blipFill>
        <p:spPr>
          <a:xfrm>
            <a:off x="667385" y="2971800"/>
            <a:ext cx="4533265" cy="3288665"/>
          </a:xfrm>
          <a:prstGeom prst="rect">
            <a:avLst/>
          </a:prstGeom>
        </p:spPr>
      </p:pic>
      <p:pic>
        <p:nvPicPr>
          <p:cNvPr id="12" name="图片 11" descr="C:/Users/11510/Desktop/cepc/20250228/Energy_all.pngEnergy_all"/>
          <p:cNvPicPr>
            <a:picLocks noChangeAspect="1"/>
          </p:cNvPicPr>
          <p:nvPr/>
        </p:nvPicPr>
        <p:blipFill>
          <a:blip r:embed="rId4"/>
          <a:srcRect t="7" b="7"/>
          <a:stretch>
            <a:fillRect/>
          </a:stretch>
        </p:blipFill>
        <p:spPr>
          <a:xfrm>
            <a:off x="6503670" y="2971800"/>
            <a:ext cx="4533265" cy="32886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5389" y="1729254"/>
            <a:ext cx="11364595" cy="4215072"/>
          </a:xfrm>
          <a:prstGeom prst="rect">
            <a:avLst/>
          </a:prstGeom>
          <a:noFill/>
        </p:spPr>
        <p:txBody>
          <a:bodyPr wrap="square" rtlCol="0">
            <a:noAutofit/>
          </a:bodyPr>
          <a:lstStyle/>
          <a:p>
            <a:pPr marL="457200" indent="-457200">
              <a:lnSpc>
                <a:spcPct val="120000"/>
              </a:lnSpc>
              <a:buFont typeface="Wingdings" panose="05000000000000000000" charset="0"/>
              <a:buChar char="Ø"/>
            </a:pPr>
            <a:r>
              <a:rPr lang="en-US" altLang="zh-CN" sz="2800" dirty="0" smtClean="0">
                <a:solidFill>
                  <a:schemeClr val="bg1"/>
                </a:solidFill>
              </a:rPr>
              <a:t>Non-</a:t>
            </a:r>
            <a:r>
              <a:rPr lang="en-US" altLang="zh-CN" sz="2800" dirty="0" smtClean="0">
                <a:solidFill>
                  <a:schemeClr val="bg1"/>
                </a:solidFill>
              </a:rPr>
              <a:t>uniformity </a:t>
            </a:r>
            <a:r>
              <a:rPr lang="en-US" altLang="zh-CN" sz="2800" dirty="0" smtClean="0">
                <a:solidFill>
                  <a:srgbClr val="FF0000"/>
                </a:solidFill>
              </a:rPr>
              <a:t>reduced</a:t>
            </a:r>
            <a:r>
              <a:rPr lang="en-US" altLang="zh-CN" sz="2800" dirty="0" smtClean="0">
                <a:solidFill>
                  <a:schemeClr val="bg1"/>
                </a:solidFill>
              </a:rPr>
              <a:t> with modified fitting strategy</a:t>
            </a:r>
            <a:endParaRPr lang="en-US" altLang="zh-CN" sz="2800" dirty="0">
              <a:solidFill>
                <a:schemeClr val="bg1"/>
              </a:solidFill>
            </a:endParaRPr>
          </a:p>
          <a:p>
            <a:pPr marL="457200" indent="-457200">
              <a:lnSpc>
                <a:spcPct val="120000"/>
              </a:lnSpc>
              <a:buFont typeface="Wingdings" panose="05000000000000000000" charset="0"/>
              <a:buChar char="Ø"/>
            </a:pPr>
            <a:r>
              <a:rPr lang="en-US" altLang="zh-CN" sz="2800" dirty="0" smtClean="0">
                <a:solidFill>
                  <a:srgbClr val="FF0000"/>
                </a:solidFill>
              </a:rPr>
              <a:t>Sum</a:t>
            </a:r>
            <a:r>
              <a:rPr lang="en-US" altLang="zh-CN" sz="2800" dirty="0" smtClean="0">
                <a:solidFill>
                  <a:schemeClr val="bg1"/>
                </a:solidFill>
              </a:rPr>
              <a:t> of </a:t>
            </a:r>
            <a:r>
              <a:rPr lang="en-US" altLang="zh-CN" sz="2800" dirty="0" smtClean="0">
                <a:solidFill>
                  <a:srgbClr val="FF0000"/>
                </a:solidFill>
              </a:rPr>
              <a:t>ADC/Energy</a:t>
            </a:r>
            <a:r>
              <a:rPr lang="en-US" altLang="zh-CN" sz="2800" dirty="0" smtClean="0">
                <a:solidFill>
                  <a:schemeClr val="bg1"/>
                </a:solidFill>
              </a:rPr>
              <a:t> studied (per layer / all layers)</a:t>
            </a:r>
            <a:endParaRPr lang="en-US" altLang="zh-CN" sz="2800" dirty="0" smtClean="0">
              <a:solidFill>
                <a:schemeClr val="bg1"/>
              </a:solidFill>
            </a:endParaRPr>
          </a:p>
          <a:p>
            <a:pPr marL="457200" indent="-457200">
              <a:lnSpc>
                <a:spcPct val="120000"/>
              </a:lnSpc>
              <a:buFont typeface="Wingdings" panose="05000000000000000000" charset="0"/>
              <a:buChar char="Ø"/>
            </a:pPr>
            <a:r>
              <a:rPr lang="en-US" altLang="zh-CN" sz="2800" dirty="0" smtClean="0">
                <a:solidFill>
                  <a:schemeClr val="bg1"/>
                </a:solidFill>
                <a:sym typeface="+mn-ea"/>
              </a:rPr>
              <a:t>Study of </a:t>
            </a:r>
            <a:r>
              <a:rPr lang="en-US" altLang="zh-CN" sz="2800" dirty="0" smtClean="0">
                <a:solidFill>
                  <a:srgbClr val="FF0000"/>
                </a:solidFill>
                <a:sym typeface="+mn-ea"/>
              </a:rPr>
              <a:t>energy/ADC</a:t>
            </a:r>
            <a:r>
              <a:rPr lang="en-US" altLang="zh-CN" sz="2800" dirty="0" smtClean="0">
                <a:solidFill>
                  <a:schemeClr val="bg1"/>
                </a:solidFill>
                <a:sym typeface="+mn-ea"/>
              </a:rPr>
              <a:t> from </a:t>
            </a:r>
            <a:r>
              <a:rPr lang="en-US" altLang="zh-CN" sz="2800" dirty="0" smtClean="0">
                <a:solidFill>
                  <a:srgbClr val="FF0000"/>
                </a:solidFill>
                <a:sym typeface="+mn-ea"/>
              </a:rPr>
              <a:t>MC</a:t>
            </a:r>
            <a:endParaRPr lang="en-US" altLang="zh-CN" sz="2800" dirty="0" smtClean="0">
              <a:solidFill>
                <a:srgbClr val="FF0000"/>
              </a:solidFill>
              <a:sym typeface="+mn-ea"/>
            </a:endParaRPr>
          </a:p>
          <a:p>
            <a:pPr marL="457200" indent="-457200">
              <a:lnSpc>
                <a:spcPct val="120000"/>
              </a:lnSpc>
              <a:buFont typeface="Wingdings" panose="05000000000000000000" charset="0"/>
              <a:buChar char="Ø"/>
            </a:pPr>
            <a:r>
              <a:rPr lang="en-US" altLang="zh-CN" sz="2800" b="1" dirty="0" smtClean="0">
                <a:solidFill>
                  <a:srgbClr val="FF0000"/>
                </a:solidFill>
                <a:sym typeface="+mn-ea"/>
              </a:rPr>
              <a:t>No</a:t>
            </a:r>
            <a:r>
              <a:rPr lang="en-US" altLang="zh-CN" sz="2800" b="1" dirty="0" smtClean="0">
                <a:solidFill>
                  <a:schemeClr val="bg2"/>
                </a:solidFill>
                <a:sym typeface="+mn-ea"/>
              </a:rPr>
              <a:t> obvious deviation found after scaling</a:t>
            </a:r>
            <a:endParaRPr lang="en-US" altLang="zh-CN" sz="2800" dirty="0" smtClean="0">
              <a:solidFill>
                <a:srgbClr val="FF0000"/>
              </a:solidFill>
            </a:endParaRPr>
          </a:p>
          <a:p>
            <a:pPr indent="0">
              <a:lnSpc>
                <a:spcPct val="120000"/>
              </a:lnSpc>
              <a:buFont typeface="Wingdings" panose="05000000000000000000" charset="0"/>
              <a:buNone/>
            </a:pPr>
            <a:endParaRPr lang="en-US" altLang="zh-CN" sz="2800" dirty="0" smtClean="0">
              <a:solidFill>
                <a:schemeClr val="bg1"/>
              </a:solidFill>
            </a:endParaRPr>
          </a:p>
          <a:p>
            <a:pPr marL="457200" indent="-457200">
              <a:lnSpc>
                <a:spcPct val="120000"/>
              </a:lnSpc>
              <a:buFont typeface="Wingdings" panose="05000000000000000000" charset="0"/>
              <a:buChar char="Ø"/>
            </a:pPr>
            <a:endParaRPr lang="en-US" altLang="zh-CN" sz="2800" dirty="0">
              <a:solidFill>
                <a:schemeClr val="bg1"/>
              </a:solidFill>
            </a:endParaRPr>
          </a:p>
          <a:p>
            <a:pPr marL="457200" indent="-457200">
              <a:lnSpc>
                <a:spcPct val="120000"/>
              </a:lnSpc>
              <a:buFont typeface="Wingdings" panose="05000000000000000000" charset="0"/>
              <a:buChar char="Ø"/>
            </a:pPr>
            <a:r>
              <a:rPr lang="en-US" altLang="zh-CN" sz="2800" dirty="0" err="1" smtClean="0">
                <a:solidFill>
                  <a:schemeClr val="bg1"/>
                </a:solidFill>
              </a:rPr>
              <a:t>Todos</a:t>
            </a:r>
            <a:r>
              <a:rPr lang="en-US" altLang="zh-CN" sz="2800" dirty="0" smtClean="0">
                <a:solidFill>
                  <a:schemeClr val="bg1"/>
                </a:solidFill>
              </a:rPr>
              <a:t>:</a:t>
            </a:r>
            <a:endParaRPr lang="en-US" altLang="zh-CN" sz="2800" dirty="0" smtClean="0">
              <a:solidFill>
                <a:schemeClr val="bg1"/>
              </a:solidFill>
            </a:endParaRPr>
          </a:p>
          <a:p>
            <a:pPr marL="457200" indent="-457200">
              <a:lnSpc>
                <a:spcPct val="120000"/>
              </a:lnSpc>
              <a:buFont typeface="Wingdings" panose="05000000000000000000" charset="0"/>
              <a:buChar char="Ø"/>
            </a:pPr>
            <a:r>
              <a:rPr lang="en-US" altLang="zh-CN" sz="2800" dirty="0" smtClean="0">
                <a:solidFill>
                  <a:srgbClr val="FFC000"/>
                </a:solidFill>
              </a:rPr>
              <a:t>Optimization of fitting strategy</a:t>
            </a:r>
            <a:endParaRPr lang="en-US" altLang="zh-CN" sz="2800" dirty="0">
              <a:solidFill>
                <a:srgbClr val="FFC000"/>
              </a:solidFill>
            </a:endParaRPr>
          </a:p>
          <a:p>
            <a:pPr marL="457200" indent="-457200">
              <a:lnSpc>
                <a:spcPct val="120000"/>
              </a:lnSpc>
              <a:buFont typeface="Wingdings" panose="05000000000000000000" charset="0"/>
              <a:buChar char="Ø"/>
            </a:pPr>
            <a:endParaRPr lang="en-US" altLang="zh-CN" sz="2800" dirty="0">
              <a:solidFill>
                <a:schemeClr val="bg1"/>
              </a:solidFill>
            </a:endParaRPr>
          </a:p>
          <a:p>
            <a:pPr indent="0">
              <a:lnSpc>
                <a:spcPct val="120000"/>
              </a:lnSpc>
              <a:buFont typeface="Wingdings" panose="05000000000000000000" charset="0"/>
              <a:buNone/>
            </a:pPr>
            <a:endParaRPr lang="en-US" altLang="zh-CN" sz="2800" dirty="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6" name="文本框 5"/>
          <p:cNvSpPr txBox="1"/>
          <p:nvPr/>
        </p:nvSpPr>
        <p:spPr>
          <a:xfrm>
            <a:off x="515389" y="670899"/>
            <a:ext cx="7739149" cy="707886"/>
          </a:xfrm>
          <a:prstGeom prst="rect">
            <a:avLst/>
          </a:prstGeom>
          <a:noFill/>
        </p:spPr>
        <p:txBody>
          <a:bodyPr wrap="square" rtlCol="0">
            <a:spAutoFit/>
          </a:bodyPr>
          <a:lstStyle/>
          <a:p>
            <a:r>
              <a:rPr lang="en-US" altLang="zh-CN" sz="4000" b="1" dirty="0" smtClean="0">
                <a:solidFill>
                  <a:schemeClr val="bg1"/>
                </a:solidFill>
              </a:rPr>
              <a:t>Summary &amp; </a:t>
            </a:r>
            <a:r>
              <a:rPr lang="en-US" altLang="zh-CN" sz="4000" b="1" dirty="0" err="1" smtClean="0">
                <a:solidFill>
                  <a:schemeClr val="bg1"/>
                </a:solidFill>
              </a:rPr>
              <a:t>Todos</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shape of electron beam</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grpSp>
        <p:nvGrpSpPr>
          <p:cNvPr id="34" name="组合 33"/>
          <p:cNvGrpSpPr/>
          <p:nvPr>
            <p:custDataLst>
              <p:tags r:id="rId3"/>
            </p:custDataLst>
          </p:nvPr>
        </p:nvGrpSpPr>
        <p:grpSpPr>
          <a:xfrm>
            <a:off x="851535" y="1930400"/>
            <a:ext cx="4663440" cy="3940810"/>
            <a:chOff x="448349" y="1147766"/>
            <a:chExt cx="3566479" cy="3166734"/>
          </a:xfrm>
        </p:grpSpPr>
        <p:pic>
          <p:nvPicPr>
            <p:cNvPr id="22" name="图片 21"/>
            <p:cNvPicPr>
              <a:picLocks noChangeAspect="1"/>
            </p:cNvPicPr>
            <p:nvPr>
              <p:custDataLst>
                <p:tags r:id="rId4"/>
              </p:custDataLst>
            </p:nvPr>
          </p:nvPicPr>
          <p:blipFill>
            <a:blip r:embed="rId5"/>
            <a:stretch>
              <a:fillRect/>
            </a:stretch>
          </p:blipFill>
          <p:spPr>
            <a:xfrm>
              <a:off x="448349" y="1147766"/>
              <a:ext cx="3566479" cy="3166734"/>
            </a:xfrm>
            <a:prstGeom prst="rect">
              <a:avLst/>
            </a:prstGeom>
          </p:spPr>
        </p:pic>
        <p:pic>
          <p:nvPicPr>
            <p:cNvPr id="29" name="图片 28"/>
            <p:cNvPicPr>
              <a:picLocks noChangeAspect="1"/>
            </p:cNvPicPr>
            <p:nvPr>
              <p:custDataLst>
                <p:tags r:id="rId6"/>
              </p:custDataLst>
            </p:nvPr>
          </p:nvPicPr>
          <p:blipFill>
            <a:blip r:embed="rId7"/>
            <a:stretch>
              <a:fillRect/>
            </a:stretch>
          </p:blipFill>
          <p:spPr>
            <a:xfrm>
              <a:off x="876744" y="1555340"/>
              <a:ext cx="1842330" cy="460582"/>
            </a:xfrm>
            <a:prstGeom prst="rect">
              <a:avLst/>
            </a:prstGeom>
          </p:spPr>
        </p:pic>
        <p:pic>
          <p:nvPicPr>
            <p:cNvPr id="33" name="图片 32"/>
            <p:cNvPicPr>
              <a:picLocks noChangeAspect="1"/>
            </p:cNvPicPr>
            <p:nvPr>
              <p:custDataLst>
                <p:tags r:id="rId8"/>
              </p:custDataLst>
            </p:nvPr>
          </p:nvPicPr>
          <p:blipFill>
            <a:blip r:embed="rId9"/>
            <a:stretch>
              <a:fillRect/>
            </a:stretch>
          </p:blipFill>
          <p:spPr>
            <a:xfrm>
              <a:off x="876744" y="3251935"/>
              <a:ext cx="2628754" cy="687688"/>
            </a:xfrm>
            <a:prstGeom prst="rect">
              <a:avLst/>
            </a:prstGeom>
          </p:spPr>
        </p:pic>
      </p:grpSp>
      <p:grpSp>
        <p:nvGrpSpPr>
          <p:cNvPr id="41" name="组合 40"/>
          <p:cNvGrpSpPr/>
          <p:nvPr>
            <p:custDataLst>
              <p:tags r:id="rId10"/>
            </p:custDataLst>
          </p:nvPr>
        </p:nvGrpSpPr>
        <p:grpSpPr>
          <a:xfrm>
            <a:off x="5988685" y="1919605"/>
            <a:ext cx="4663440" cy="3970020"/>
            <a:chOff x="4784511" y="3832965"/>
            <a:chExt cx="3219619" cy="2945160"/>
          </a:xfrm>
        </p:grpSpPr>
        <p:pic>
          <p:nvPicPr>
            <p:cNvPr id="36" name="图片 35"/>
            <p:cNvPicPr>
              <a:picLocks noChangeAspect="1"/>
            </p:cNvPicPr>
            <p:nvPr>
              <p:custDataLst>
                <p:tags r:id="rId11"/>
              </p:custDataLst>
            </p:nvPr>
          </p:nvPicPr>
          <p:blipFill>
            <a:blip r:embed="rId12"/>
            <a:stretch>
              <a:fillRect/>
            </a:stretch>
          </p:blipFill>
          <p:spPr>
            <a:xfrm>
              <a:off x="4784511" y="3832965"/>
              <a:ext cx="3219619" cy="2945160"/>
            </a:xfrm>
            <a:prstGeom prst="rect">
              <a:avLst/>
            </a:prstGeom>
          </p:spPr>
        </p:pic>
        <p:pic>
          <p:nvPicPr>
            <p:cNvPr id="38" name="图片 37"/>
            <p:cNvPicPr>
              <a:picLocks noChangeAspect="1"/>
            </p:cNvPicPr>
            <p:nvPr>
              <p:custDataLst>
                <p:tags r:id="rId13"/>
              </p:custDataLst>
            </p:nvPr>
          </p:nvPicPr>
          <p:blipFill>
            <a:blip r:embed="rId14"/>
            <a:stretch>
              <a:fillRect/>
            </a:stretch>
          </p:blipFill>
          <p:spPr>
            <a:xfrm>
              <a:off x="5171242" y="4244714"/>
              <a:ext cx="1702311" cy="508691"/>
            </a:xfrm>
            <a:prstGeom prst="rect">
              <a:avLst/>
            </a:prstGeom>
          </p:spPr>
        </p:pic>
        <p:pic>
          <p:nvPicPr>
            <p:cNvPr id="40" name="图片 39"/>
            <p:cNvPicPr>
              <a:picLocks noChangeAspect="1"/>
            </p:cNvPicPr>
            <p:nvPr>
              <p:custDataLst>
                <p:tags r:id="rId15"/>
              </p:custDataLst>
            </p:nvPr>
          </p:nvPicPr>
          <p:blipFill>
            <a:blip r:embed="rId16"/>
            <a:stretch>
              <a:fillRect/>
            </a:stretch>
          </p:blipFill>
          <p:spPr>
            <a:xfrm rot="16200000">
              <a:off x="6143146" y="4974222"/>
              <a:ext cx="2273251" cy="625679"/>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position of channels</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6289675" y="1635125"/>
            <a:ext cx="5055235" cy="4387850"/>
          </a:xfrm>
          <a:prstGeom prst="rect">
            <a:avLst/>
          </a:prstGeom>
        </p:spPr>
      </p:pic>
      <p:pic>
        <p:nvPicPr>
          <p:cNvPr id="9" name="内容占位符 5" descr="ECAL1"/>
          <p:cNvPicPr>
            <a:picLocks noChangeAspect="1"/>
          </p:cNvPicPr>
          <p:nvPr>
            <p:custDataLst>
              <p:tags r:id="rId4"/>
            </p:custDataLst>
          </p:nvPr>
        </p:nvPicPr>
        <p:blipFill>
          <a:blip r:embed="rId5"/>
          <a:stretch>
            <a:fillRect/>
          </a:stretch>
        </p:blipFill>
        <p:spPr>
          <a:xfrm>
            <a:off x="598805" y="1666558"/>
            <a:ext cx="4968240" cy="43249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406400"/>
            <a:ext cx="11364595" cy="5617845"/>
          </a:xfrm>
          <a:prstGeom prst="rect">
            <a:avLst/>
          </a:prstGeom>
          <a:noFill/>
        </p:spPr>
        <p:txBody>
          <a:bodyPr wrap="square" rtlCol="0">
            <a:noAutofit/>
          </a:bodyPr>
          <a:lstStyle/>
          <a:p>
            <a:pPr indent="0">
              <a:buFont typeface="Wingdings" panose="05000000000000000000" charset="0"/>
              <a:buNone/>
            </a:pPr>
            <a:r>
              <a:rPr lang="en-US" altLang="zh-CN" sz="3600">
                <a:solidFill>
                  <a:schemeClr val="bg1"/>
                </a:solidFill>
              </a:rPr>
              <a:t>back up</a:t>
            </a:r>
            <a:r>
              <a:rPr lang="en-US" altLang="zh-CN" sz="2400">
                <a:solidFill>
                  <a:schemeClr val="bg1"/>
                </a:solidFill>
              </a:rPr>
              <a:t>: the MIP of standard channel </a:t>
            </a:r>
            <a:endParaRPr lang="en-US" altLang="zh-CN" sz="2400">
              <a:solidFill>
                <a:schemeClr val="bg1"/>
              </a:solidFill>
            </a:endParaRPr>
          </a:p>
        </p:txBody>
      </p:sp>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pic>
        <p:nvPicPr>
          <p:cNvPr id="11" name="图片 10"/>
          <p:cNvPicPr>
            <a:picLocks noChangeAspect="1"/>
          </p:cNvPicPr>
          <p:nvPr/>
        </p:nvPicPr>
        <p:blipFill>
          <a:blip r:embed="rId3"/>
          <a:stretch>
            <a:fillRect/>
          </a:stretch>
        </p:blipFill>
        <p:spPr>
          <a:xfrm>
            <a:off x="419100" y="1287145"/>
            <a:ext cx="3162300" cy="4737100"/>
          </a:xfrm>
          <a:prstGeom prst="rect">
            <a:avLst/>
          </a:prstGeom>
        </p:spPr>
      </p:pic>
      <p:pic>
        <p:nvPicPr>
          <p:cNvPr id="13" name="图片 12" descr="C:/Users/李想/Desktop/工作/cepc/归一化后的结果/layer9_chip2.pnglayer9_chip2"/>
          <p:cNvPicPr>
            <a:picLocks noChangeAspect="1"/>
          </p:cNvPicPr>
          <p:nvPr/>
        </p:nvPicPr>
        <p:blipFill>
          <a:blip r:embed="rId4"/>
          <a:srcRect t="4" b="4"/>
          <a:stretch>
            <a:fillRect/>
          </a:stretch>
        </p:blipFill>
        <p:spPr>
          <a:xfrm>
            <a:off x="3883025" y="1229360"/>
            <a:ext cx="7966710" cy="51269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:10</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5.pngscattered_energy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5.pngscattered_senergy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130" y="1103630"/>
            <a:ext cx="11364595" cy="5617845"/>
          </a:xfrm>
          <a:prstGeom prst="rect">
            <a:avLst/>
          </a:prstGeom>
          <a:noFill/>
        </p:spPr>
        <p:txBody>
          <a:bodyPr wrap="square" rtlCol="0">
            <a:noAutofit/>
          </a:bodyPr>
          <a:lstStyle/>
          <a:p>
            <a:pPr marL="342900" indent="-342900" algn="l">
              <a:lnSpc>
                <a:spcPct val="120000"/>
              </a:lnSpc>
              <a:buFont typeface="Wingdings" panose="05000000000000000000" charset="0"/>
              <a:buChar char="Ø"/>
            </a:pPr>
            <a:r>
              <a:rPr lang="en-US" altLang="zh-CN" sz="2400" dirty="0" smtClean="0">
                <a:solidFill>
                  <a:schemeClr val="bg1"/>
                </a:solidFill>
                <a:sym typeface="+mn-ea"/>
              </a:rPr>
              <a:t>MIP </a:t>
            </a:r>
            <a:r>
              <a:rPr lang="en-US" altLang="zh-CN" sz="2400" dirty="0">
                <a:solidFill>
                  <a:schemeClr val="bg1"/>
                </a:solidFill>
                <a:sym typeface="+mn-ea"/>
              </a:rPr>
              <a:t>calibrations are not optimal.</a:t>
            </a:r>
            <a:endParaRPr lang="en-US" altLang="zh-CN" sz="2400" dirty="0">
              <a:solidFill>
                <a:schemeClr val="bg1"/>
              </a:solidFill>
              <a:sym typeface="+mn-ea"/>
            </a:endParaRPr>
          </a:p>
          <a:p>
            <a:pPr marL="342900" indent="-342900" algn="l">
              <a:lnSpc>
                <a:spcPct val="120000"/>
              </a:lnSpc>
              <a:buFont typeface="Wingdings" panose="05000000000000000000" charset="0"/>
              <a:buChar char="Ø"/>
            </a:pPr>
            <a:r>
              <a:rPr lang="en-US" altLang="zh-CN" sz="2400" dirty="0">
                <a:solidFill>
                  <a:schemeClr val="bg1"/>
                </a:solidFill>
                <a:sym typeface="+mn-ea"/>
              </a:rPr>
              <a:t>Electrons are used as a substitute.</a:t>
            </a:r>
            <a:endParaRPr lang="en-US" altLang="zh-CN" sz="2400" dirty="0">
              <a:solidFill>
                <a:schemeClr val="bg1"/>
              </a:solidFill>
              <a:sym typeface="+mn-ea"/>
            </a:endParaRPr>
          </a:p>
          <a:p>
            <a:pPr indent="0" algn="l">
              <a:lnSpc>
                <a:spcPct val="120000"/>
              </a:lnSpc>
              <a:buFont typeface="Wingdings" panose="05000000000000000000" charset="0"/>
              <a:buNone/>
            </a:pPr>
            <a:r>
              <a:rPr lang="en-US" altLang="zh-CN" sz="3200" dirty="0">
                <a:solidFill>
                  <a:schemeClr val="bg1"/>
                </a:solidFill>
                <a:sym typeface="+mn-ea"/>
              </a:rPr>
              <a:t>S</a:t>
            </a:r>
            <a:r>
              <a:rPr lang="en-US" altLang="zh-CN" sz="3200" dirty="0" smtClean="0">
                <a:solidFill>
                  <a:schemeClr val="bg1"/>
                </a:solidFill>
                <a:sym typeface="+mn-ea"/>
              </a:rPr>
              <a:t>trategy :</a:t>
            </a:r>
            <a:endParaRPr lang="en-US" altLang="zh-CN" sz="3200" dirty="0" smtClean="0">
              <a:solidFill>
                <a:schemeClr val="bg1"/>
              </a:solidFill>
              <a:sym typeface="+mn-ea"/>
            </a:endParaRPr>
          </a:p>
          <a:p>
            <a:pPr marL="342900" indent="-342900" algn="l">
              <a:lnSpc>
                <a:spcPct val="120000"/>
              </a:lnSpc>
              <a:buFont typeface="Wingdings" panose="05000000000000000000" pitchFamily="2" charset="2"/>
              <a:buChar char="Ø"/>
            </a:pPr>
            <a:r>
              <a:rPr lang="en-US" altLang="zh-CN" sz="2400" dirty="0" smtClean="0">
                <a:solidFill>
                  <a:schemeClr val="bg1"/>
                </a:solidFill>
                <a:sym typeface="+mn-ea"/>
              </a:rPr>
              <a:t>Energy/ADC studied where the beam hits layer center</a:t>
            </a:r>
            <a:endParaRPr lang="en-US" altLang="zh-CN" sz="2400" dirty="0">
              <a:solidFill>
                <a:schemeClr val="bg1"/>
              </a:solidFill>
              <a:sym typeface="+mn-ea"/>
            </a:endParaRPr>
          </a:p>
          <a:p>
            <a:pPr marL="342900" indent="-342900" algn="l">
              <a:lnSpc>
                <a:spcPct val="120000"/>
              </a:lnSpc>
              <a:buFont typeface="Wingdings" panose="05000000000000000000" charset="0"/>
              <a:buChar char="Ø"/>
            </a:pPr>
            <a:r>
              <a:rPr lang="en-US" altLang="zh-CN" sz="2400" dirty="0">
                <a:solidFill>
                  <a:schemeClr val="bg1"/>
                </a:solidFill>
                <a:sym typeface="+mn-ea"/>
              </a:rPr>
              <a:t>Determine scale factors to rescale channels. </a:t>
            </a:r>
            <a:endParaRPr lang="zh-CN" altLang="en-US" sz="2400" dirty="0">
              <a:solidFill>
                <a:schemeClr val="bg1"/>
              </a:solidFill>
            </a:endParaRPr>
          </a:p>
          <a:p>
            <a:pPr indent="0" algn="l">
              <a:lnSpc>
                <a:spcPct val="120000"/>
              </a:lnSpc>
              <a:buFont typeface="Wingdings" panose="05000000000000000000" charset="0"/>
              <a:buNone/>
            </a:pPr>
            <a:r>
              <a:rPr lang="en-US" altLang="zh-CN" sz="2400" dirty="0">
                <a:solidFill>
                  <a:schemeClr val="bg1"/>
                </a:solidFill>
                <a:sym typeface="+mn-ea"/>
              </a:rPr>
              <a:t>      </a:t>
            </a:r>
            <a:endParaRPr lang="zh-CN" altLang="en-US" sz="2400" dirty="0">
              <a:solidFill>
                <a:schemeClr val="bg1"/>
              </a:solidFill>
            </a:endParaRPr>
          </a:p>
          <a:p>
            <a:pPr indent="0">
              <a:lnSpc>
                <a:spcPct val="140000"/>
              </a:lnSpc>
              <a:buFont typeface="Wingdings" panose="05000000000000000000" charset="0"/>
              <a:buNone/>
            </a:pPr>
            <a:endParaRPr lang="zh-CN" altLang="en-US" sz="2400" dirty="0">
              <a:solidFill>
                <a:schemeClr val="bg1"/>
              </a:solidFill>
            </a:endParaRPr>
          </a:p>
          <a:p>
            <a:pPr indent="0">
              <a:buFont typeface="Wingdings" panose="05000000000000000000" charset="0"/>
              <a:buNone/>
            </a:pPr>
            <a:endParaRPr lang="zh-CN" altLang="en-US" sz="2400" dirty="0">
              <a:solidFill>
                <a:schemeClr val="bg1"/>
              </a:solidFill>
            </a:endParaRPr>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pic>
        <p:nvPicPr>
          <p:cNvPr id="9" name="图片 8"/>
          <p:cNvPicPr>
            <a:picLocks noChangeAspect="1"/>
          </p:cNvPicPr>
          <p:nvPr/>
        </p:nvPicPr>
        <p:blipFill>
          <a:blip r:embed="rId3"/>
          <a:stretch>
            <a:fillRect/>
          </a:stretch>
        </p:blipFill>
        <p:spPr>
          <a:xfrm>
            <a:off x="497338" y="4098570"/>
            <a:ext cx="5081270" cy="2540635"/>
          </a:xfrm>
          <a:prstGeom prst="rect">
            <a:avLst/>
          </a:prstGeom>
        </p:spPr>
      </p:pic>
      <p:pic>
        <p:nvPicPr>
          <p:cNvPr id="10" name="图片 9"/>
          <p:cNvPicPr>
            <a:picLocks noChangeAspect="1"/>
          </p:cNvPicPr>
          <p:nvPr/>
        </p:nvPicPr>
        <p:blipFill>
          <a:blip r:embed="rId4"/>
          <a:stretch>
            <a:fillRect/>
          </a:stretch>
        </p:blipFill>
        <p:spPr>
          <a:xfrm>
            <a:off x="6269328" y="4098569"/>
            <a:ext cx="5081270" cy="2540635"/>
          </a:xfrm>
          <a:prstGeom prst="rect">
            <a:avLst/>
          </a:prstGeom>
        </p:spPr>
      </p:pic>
      <p:sp>
        <p:nvSpPr>
          <p:cNvPr id="3" name="矩形 2"/>
          <p:cNvSpPr/>
          <p:nvPr/>
        </p:nvSpPr>
        <p:spPr>
          <a:xfrm>
            <a:off x="405130" y="302491"/>
            <a:ext cx="5549996" cy="830997"/>
          </a:xfrm>
          <a:prstGeom prst="rect">
            <a:avLst/>
          </a:prstGeom>
        </p:spPr>
        <p:txBody>
          <a:bodyPr wrap="square">
            <a:spAutoFit/>
          </a:bodyPr>
          <a:lstStyle/>
          <a:p>
            <a:pPr>
              <a:lnSpc>
                <a:spcPct val="120000"/>
              </a:lnSpc>
            </a:pPr>
            <a:r>
              <a:rPr lang="en-US" altLang="zh-CN" sz="4000" b="1" dirty="0" smtClean="0">
                <a:solidFill>
                  <a:schemeClr val="bg1"/>
                </a:solidFill>
              </a:rPr>
              <a:t>Motivation</a:t>
            </a:r>
            <a:r>
              <a:rPr lang="zh-CN" altLang="en-US" sz="4000" b="1" dirty="0">
                <a:solidFill>
                  <a:schemeClr val="bg1"/>
                </a:solidFill>
              </a:rPr>
              <a:t>：</a:t>
            </a:r>
            <a:endParaRPr lang="en-US" altLang="zh-CN" sz="4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5.pngADC_5"/>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6.pngADC_6"/>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9.pngADC_9"/>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10.pngADC_10"/>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李想/Desktop/工作/cepc/2025-3-4/ADC_11.pngADC_11"/>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李想/Desktop/工作/cepc/2025-3-4/ADC_12.pngADC_12"/>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5.pngEnergy_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5.pngEnergy_mc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6.pngEnergy_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6.pngEnergy_mc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9.pngEnergy_9"/>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9.pngEnergy_mc9"/>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0.pngEnergy_10"/>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0.pngEnergy_mc10"/>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1.pngEnergy_11"/>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1.pngEnergy_mc11"/>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3-4/Energy_12.pngEnergy_12"/>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3-4/Energy_mc12.pngEnergy_mc12"/>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:10</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5.pngmcscattered_energy5"/>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energy5.pngscattered_energy5"/>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日期占位符 2"/>
          <p:cNvSpPr>
            <a:spLocks noGrp="1"/>
          </p:cNvSpPr>
          <p:nvPr>
            <p:ph type="dt" sz="half" idx="10"/>
          </p:nvPr>
        </p:nvSpPr>
        <p:spPr/>
        <p:txBody>
          <a:bodyPr/>
          <a:lstStyle/>
          <a:p>
            <a:fld id="{66401A7D-0318-488A-AEF4-61BDD6D15036}" type="datetime1">
              <a:rPr lang="zh-CN" altLang="en-US" smtClean="0"/>
            </a:fld>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pic>
        <p:nvPicPr>
          <p:cNvPr id="4" name="图片 3" descr="rawADC_8"/>
          <p:cNvPicPr>
            <a:picLocks noChangeAspect="1"/>
          </p:cNvPicPr>
          <p:nvPr/>
        </p:nvPicPr>
        <p:blipFill>
          <a:blip r:embed="rId3"/>
          <a:stretch>
            <a:fillRect/>
          </a:stretch>
        </p:blipFill>
        <p:spPr>
          <a:xfrm>
            <a:off x="482659" y="3446433"/>
            <a:ext cx="4367530" cy="3169920"/>
          </a:xfrm>
          <a:prstGeom prst="rect">
            <a:avLst/>
          </a:prstGeom>
        </p:spPr>
      </p:pic>
      <p:pic>
        <p:nvPicPr>
          <p:cNvPr id="5" name="图片 4" descr="scaleADC_8"/>
          <p:cNvPicPr>
            <a:picLocks noChangeAspect="1"/>
          </p:cNvPicPr>
          <p:nvPr/>
        </p:nvPicPr>
        <p:blipFill>
          <a:blip r:embed="rId4"/>
          <a:stretch>
            <a:fillRect/>
          </a:stretch>
        </p:blipFill>
        <p:spPr>
          <a:xfrm>
            <a:off x="7064384" y="3446433"/>
            <a:ext cx="4368800" cy="3169920"/>
          </a:xfrm>
          <a:prstGeom prst="rect">
            <a:avLst/>
          </a:prstGeom>
        </p:spPr>
      </p:pic>
      <p:sp>
        <p:nvSpPr>
          <p:cNvPr id="10" name="文本框 9"/>
          <p:cNvSpPr txBox="1"/>
          <p:nvPr/>
        </p:nvSpPr>
        <p:spPr>
          <a:xfrm>
            <a:off x="7287276" y="1507441"/>
            <a:ext cx="3915410"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solidFill>
                  <a:schemeClr val="bg1"/>
                </a:solidFill>
                <a:sym typeface="+mn-ea"/>
              </a:rPr>
              <a:t>Standard </a:t>
            </a:r>
            <a:r>
              <a:rPr lang="en-US" altLang="zh-CN" sz="2400" dirty="0" smtClean="0">
                <a:solidFill>
                  <a:srgbClr val="FF0000"/>
                </a:solidFill>
                <a:sym typeface="+mn-ea"/>
              </a:rPr>
              <a:t>selection</a:t>
            </a:r>
            <a:r>
              <a:rPr lang="en-US" altLang="zh-CN" sz="2400" dirty="0" smtClean="0">
                <a:solidFill>
                  <a:schemeClr val="bg1"/>
                </a:solidFill>
                <a:sym typeface="+mn-ea"/>
              </a:rPr>
              <a:t>:</a:t>
            </a:r>
            <a:endParaRPr lang="en-US" altLang="zh-CN" sz="2400" dirty="0" smtClean="0">
              <a:solidFill>
                <a:schemeClr val="bg1"/>
              </a:solidFill>
              <a:sym typeface="+mn-ea"/>
            </a:endParaRPr>
          </a:p>
          <a:p>
            <a:pPr marL="800100" lvl="1" indent="-342900">
              <a:buFont typeface="Arial" panose="020B0604020202020204" pitchFamily="34" charset="0"/>
              <a:buChar char="•"/>
            </a:pPr>
            <a:r>
              <a:rPr lang="en-US" altLang="zh-CN" sz="2400" dirty="0" smtClean="0">
                <a:solidFill>
                  <a:schemeClr val="bg1"/>
                </a:solidFill>
                <a:sym typeface="+mn-ea"/>
              </a:rPr>
              <a:t>MIP calibration</a:t>
            </a:r>
            <a:endParaRPr lang="en-US" altLang="zh-CN" sz="2400" dirty="0" smtClean="0">
              <a:solidFill>
                <a:schemeClr val="bg1"/>
              </a:solidFill>
              <a:sym typeface="+mn-ea"/>
            </a:endParaRPr>
          </a:p>
          <a:p>
            <a:pPr marL="800100" lvl="1" indent="-342900">
              <a:buFont typeface="Arial" panose="020B0604020202020204" pitchFamily="34" charset="0"/>
              <a:buChar char="•"/>
            </a:pPr>
            <a:r>
              <a:rPr lang="en-US" altLang="zh-CN" sz="2400" dirty="0" smtClean="0">
                <a:solidFill>
                  <a:schemeClr val="bg1"/>
                </a:solidFill>
                <a:sym typeface="+mn-ea"/>
              </a:rPr>
              <a:t>Statistics</a:t>
            </a:r>
            <a:endParaRPr lang="en-US" altLang="zh-CN" sz="2400" dirty="0" smtClean="0">
              <a:solidFill>
                <a:schemeClr val="bg1"/>
              </a:solidFill>
              <a:sym typeface="+mn-ea"/>
            </a:endParaRPr>
          </a:p>
        </p:txBody>
      </p:sp>
      <p:sp>
        <p:nvSpPr>
          <p:cNvPr id="12" name="矩形 11"/>
          <p:cNvSpPr/>
          <p:nvPr/>
        </p:nvSpPr>
        <p:spPr>
          <a:xfrm>
            <a:off x="473710" y="347024"/>
            <a:ext cx="3199594" cy="781752"/>
          </a:xfrm>
          <a:prstGeom prst="rect">
            <a:avLst/>
          </a:prstGeom>
        </p:spPr>
        <p:txBody>
          <a:bodyPr wrap="none">
            <a:spAutoFit/>
          </a:bodyPr>
          <a:lstStyle/>
          <a:p>
            <a:pPr>
              <a:lnSpc>
                <a:spcPct val="120000"/>
              </a:lnSpc>
            </a:pPr>
            <a:r>
              <a:rPr lang="en-US" altLang="zh-CN" sz="4000" b="1" dirty="0" smtClean="0">
                <a:solidFill>
                  <a:schemeClr val="bg1"/>
                </a:solidFill>
              </a:rPr>
              <a:t>Methodology:</a:t>
            </a:r>
            <a:endParaRPr lang="en-US" altLang="zh-CN" sz="4000" b="1" dirty="0">
              <a:solidFill>
                <a:schemeClr val="bg1"/>
              </a:solidFill>
            </a:endParaRPr>
          </a:p>
        </p:txBody>
      </p:sp>
      <p:sp>
        <p:nvSpPr>
          <p:cNvPr id="13" name="文本框 12"/>
          <p:cNvSpPr txBox="1"/>
          <p:nvPr/>
        </p:nvSpPr>
        <p:spPr>
          <a:xfrm>
            <a:off x="473710" y="1425893"/>
            <a:ext cx="6192813" cy="1568450"/>
          </a:xfrm>
          <a:prstGeom prst="rect">
            <a:avLst/>
          </a:prstGeom>
          <a:noFill/>
        </p:spPr>
        <p:txBody>
          <a:bodyPr wrap="square" rtlCol="0">
            <a:spAutoFit/>
          </a:bodyPr>
          <a:lstStyle/>
          <a:p>
            <a:r>
              <a:rPr lang="en-US" altLang="zh-CN" sz="2400" dirty="0" smtClean="0">
                <a:solidFill>
                  <a:schemeClr val="accent6">
                    <a:lumMod val="40000"/>
                    <a:lumOff val="60000"/>
                  </a:schemeClr>
                </a:solidFill>
              </a:rPr>
              <a:t>For each layer:</a:t>
            </a:r>
            <a:endParaRPr lang="en-US" altLang="zh-CN" sz="2400" dirty="0" smtClean="0">
              <a:solidFill>
                <a:schemeClr val="accent6">
                  <a:lumMod val="40000"/>
                  <a:lumOff val="60000"/>
                </a:schemeClr>
              </a:solidFill>
            </a:endParaRPr>
          </a:p>
          <a:p>
            <a:r>
              <a:rPr lang="en-US" altLang="zh-CN" sz="2400" dirty="0">
                <a:solidFill>
                  <a:schemeClr val="accent6">
                    <a:lumMod val="40000"/>
                    <a:lumOff val="60000"/>
                  </a:schemeClr>
                </a:solidFill>
              </a:rPr>
              <a:t> </a:t>
            </a:r>
            <a:r>
              <a:rPr lang="en-US" altLang="zh-CN" sz="2400" dirty="0" smtClean="0">
                <a:solidFill>
                  <a:schemeClr val="accent6">
                    <a:lumMod val="40000"/>
                    <a:lumOff val="60000"/>
                  </a:schemeClr>
                </a:solidFill>
              </a:rPr>
              <a:t>   Select a standard channel (denoted as </a:t>
            </a:r>
            <a:r>
              <a:rPr lang="en-US" altLang="zh-CN" sz="2400" dirty="0" err="1" smtClean="0">
                <a:solidFill>
                  <a:schemeClr val="accent6">
                    <a:lumMod val="40000"/>
                    <a:lumOff val="60000"/>
                  </a:schemeClr>
                </a:solidFill>
              </a:rPr>
              <a:t>hstd</a:t>
            </a:r>
            <a:r>
              <a:rPr lang="en-US" altLang="zh-CN" sz="2400" dirty="0" smtClean="0">
                <a:solidFill>
                  <a:schemeClr val="accent6">
                    <a:lumMod val="40000"/>
                    <a:lumOff val="60000"/>
                  </a:schemeClr>
                </a:solidFill>
              </a:rPr>
              <a:t>)</a:t>
            </a:r>
            <a:endParaRPr lang="en-US" altLang="zh-CN" sz="2400" dirty="0" smtClean="0">
              <a:solidFill>
                <a:schemeClr val="accent6">
                  <a:lumMod val="40000"/>
                  <a:lumOff val="60000"/>
                </a:schemeClr>
              </a:solidFill>
            </a:endParaRPr>
          </a:p>
          <a:p>
            <a:r>
              <a:rPr lang="en-US" altLang="zh-CN" sz="2400" dirty="0" smtClean="0">
                <a:solidFill>
                  <a:schemeClr val="accent6">
                    <a:lumMod val="40000"/>
                    <a:lumOff val="60000"/>
                  </a:schemeClr>
                </a:solidFill>
              </a:rPr>
              <a:t>For h in remaining channels:</a:t>
            </a:r>
            <a:endParaRPr lang="en-US" altLang="zh-CN" sz="2400" dirty="0" smtClean="0">
              <a:solidFill>
                <a:schemeClr val="accent6">
                  <a:lumMod val="40000"/>
                  <a:lumOff val="60000"/>
                </a:schemeClr>
              </a:solidFill>
            </a:endParaRPr>
          </a:p>
          <a:p>
            <a:r>
              <a:rPr lang="en-US" altLang="zh-CN" sz="2400" dirty="0">
                <a:solidFill>
                  <a:schemeClr val="accent6">
                    <a:lumMod val="40000"/>
                    <a:lumOff val="60000"/>
                  </a:schemeClr>
                </a:solidFill>
              </a:rPr>
              <a:t> </a:t>
            </a:r>
            <a:r>
              <a:rPr lang="en-US" altLang="zh-CN" sz="2400" dirty="0" smtClean="0">
                <a:solidFill>
                  <a:schemeClr val="accent6">
                    <a:lumMod val="40000"/>
                    <a:lumOff val="60000"/>
                  </a:schemeClr>
                </a:solidFill>
              </a:rPr>
              <a:t>   Find the sf minimizes chi2(</a:t>
            </a:r>
            <a:r>
              <a:rPr lang="en-US" altLang="zh-CN" sz="2400" dirty="0" err="1" smtClean="0">
                <a:solidFill>
                  <a:schemeClr val="accent6">
                    <a:lumMod val="40000"/>
                    <a:lumOff val="60000"/>
                  </a:schemeClr>
                </a:solidFill>
              </a:rPr>
              <a:t>h,hstd</a:t>
            </a:r>
            <a:r>
              <a:rPr lang="en-US" altLang="zh-CN" sz="2400" dirty="0" smtClean="0">
                <a:solidFill>
                  <a:schemeClr val="accent6">
                    <a:lumMod val="40000"/>
                    <a:lumOff val="60000"/>
                  </a:schemeClr>
                </a:solidFill>
              </a:rPr>
              <a:t>)</a:t>
            </a:r>
            <a:endParaRPr lang="zh-CN" altLang="en-US" sz="2400" dirty="0">
              <a:solidFill>
                <a:schemeClr val="accent6">
                  <a:lumMod val="40000"/>
                  <a:lumOff val="60000"/>
                </a:schemeClr>
              </a:solidFill>
            </a:endParaRPr>
          </a:p>
        </p:txBody>
      </p:sp>
      <p:sp>
        <p:nvSpPr>
          <p:cNvPr id="14" name="右箭头 13"/>
          <p:cNvSpPr/>
          <p:nvPr/>
        </p:nvSpPr>
        <p:spPr>
          <a:xfrm>
            <a:off x="5183905" y="5251938"/>
            <a:ext cx="1546762" cy="28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25132" y="4480561"/>
            <a:ext cx="664308" cy="646331"/>
          </a:xfrm>
          <a:prstGeom prst="rect">
            <a:avLst/>
          </a:prstGeom>
          <a:noFill/>
        </p:spPr>
        <p:txBody>
          <a:bodyPr wrap="square" rtlCol="0">
            <a:spAutoFit/>
          </a:bodyPr>
          <a:lstStyle/>
          <a:p>
            <a:r>
              <a:rPr lang="en-US" altLang="zh-CN" sz="3600" b="1" dirty="0" smtClean="0">
                <a:solidFill>
                  <a:srgbClr val="FFC000"/>
                </a:solidFill>
              </a:rPr>
              <a:t>SF</a:t>
            </a:r>
            <a:endParaRPr lang="zh-CN" altLang="en-US" sz="3600" b="1"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6.pngscattered_energy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6.pngscattered_senergy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:9</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mcscattered_energy6.pngmcscattered_energy6"/>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6.pngscattered_senergy6"/>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24" name="文本框 23"/>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25" name="图片 24" descr="C:/Users/李想/Desktop/工作/cepc/2025-2-26/rawADC_5.pngrawADC_5"/>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26" name="图片 25" descr="C:/Users/李想/Desktop/工作/cepc/2025-2-26/scaleADC_5.pngscaleADC_5"/>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7" name="图片 26"/>
          <p:cNvPicPr>
            <a:picLocks noChangeAspect="1"/>
          </p:cNvPicPr>
          <p:nvPr/>
        </p:nvPicPr>
        <p:blipFill>
          <a:blip r:embed="rId5"/>
          <a:stretch>
            <a:fillRect/>
          </a:stretch>
        </p:blipFill>
        <p:spPr>
          <a:xfrm>
            <a:off x="247015" y="1985645"/>
            <a:ext cx="7505700" cy="3857625"/>
          </a:xfrm>
          <a:prstGeom prst="rect">
            <a:avLst/>
          </a:prstGeom>
        </p:spPr>
      </p:pic>
      <p:sp>
        <p:nvSpPr>
          <p:cNvPr id="28" name="文本框 27"/>
          <p:cNvSpPr txBox="1"/>
          <p:nvPr/>
        </p:nvSpPr>
        <p:spPr>
          <a:xfrm>
            <a:off x="714375" y="351853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4" name="文本框 13"/>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15" name="图片 14" descr="C:/Users/李想/Desktop/工作/cepc/2025-2-26/rawADC_6.pngrawADC_6"/>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16" name="图片 15" descr="C:/Users/李想/Desktop/工作/cepc/2025-2-26/scaleADC_6.pngscaleADC_6"/>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17" name="图片 16"/>
          <p:cNvPicPr>
            <a:picLocks noChangeAspect="1"/>
          </p:cNvPicPr>
          <p:nvPr/>
        </p:nvPicPr>
        <p:blipFill>
          <a:blip r:embed="rId5"/>
          <a:stretch>
            <a:fillRect/>
          </a:stretch>
        </p:blipFill>
        <p:spPr>
          <a:xfrm>
            <a:off x="361315" y="2357755"/>
            <a:ext cx="7267575" cy="3219450"/>
          </a:xfrm>
          <a:prstGeom prst="rect">
            <a:avLst/>
          </a:prstGeom>
        </p:spPr>
      </p:pic>
      <p:sp>
        <p:nvSpPr>
          <p:cNvPr id="18" name="文本框 17"/>
          <p:cNvSpPr txBox="1"/>
          <p:nvPr/>
        </p:nvSpPr>
        <p:spPr>
          <a:xfrm>
            <a:off x="679450" y="3606800"/>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7.pngrawADC_7"/>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7.pngscaleADC_7"/>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241935" y="1995805"/>
            <a:ext cx="7524750" cy="3943350"/>
          </a:xfrm>
          <a:prstGeom prst="rect">
            <a:avLst/>
          </a:prstGeom>
        </p:spPr>
      </p:pic>
      <p:sp>
        <p:nvSpPr>
          <p:cNvPr id="3" name="文本框 2"/>
          <p:cNvSpPr txBox="1"/>
          <p:nvPr/>
        </p:nvSpPr>
        <p:spPr>
          <a:xfrm>
            <a:off x="753110" y="4573905"/>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8.pngrawADC_8"/>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8.pngscaleADC_8"/>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247650" y="1936750"/>
            <a:ext cx="7372350" cy="3248025"/>
          </a:xfrm>
          <a:prstGeom prst="rect">
            <a:avLst/>
          </a:prstGeom>
        </p:spPr>
      </p:pic>
      <p:sp>
        <p:nvSpPr>
          <p:cNvPr id="3" name="文本框 2"/>
          <p:cNvSpPr txBox="1"/>
          <p:nvPr/>
        </p:nvSpPr>
        <p:spPr>
          <a:xfrm>
            <a:off x="753110" y="3920490"/>
            <a:ext cx="970915" cy="368300"/>
          </a:xfrm>
          <a:prstGeom prst="rect">
            <a:avLst/>
          </a:prstGeom>
          <a:noFill/>
        </p:spPr>
        <p:txBody>
          <a:bodyPr wrap="square" rtlCol="0">
            <a:sp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13862" y="518856"/>
            <a:ext cx="8096738" cy="706755"/>
          </a:xfrm>
          <a:prstGeom prst="rect">
            <a:avLst/>
          </a:prstGeom>
          <a:noFill/>
        </p:spPr>
        <p:txBody>
          <a:bodyPr wrap="square" rtlCol="0">
            <a:spAutoFit/>
          </a:bodyPr>
          <a:lstStyle/>
          <a:p>
            <a:r>
              <a:rPr lang="en-US" altLang="zh-CN" sz="4000" b="1" dirty="0">
                <a:solidFill>
                  <a:schemeClr val="bg1"/>
                </a:solidFill>
              </a:rPr>
              <a:t>sf</a:t>
            </a:r>
            <a:endParaRPr lang="en-US" altLang="zh-CN" sz="4000" b="1" dirty="0">
              <a:solidFill>
                <a:schemeClr val="bg1"/>
              </a:solidFill>
            </a:endParaRPr>
          </a:p>
        </p:txBody>
      </p:sp>
      <p:pic>
        <p:nvPicPr>
          <p:cNvPr id="6" name="图片 5" descr="C:/Users/李想/Desktop/工作/cepc/2025-2-26/rawADC_9.pngrawADC_9"/>
          <p:cNvPicPr>
            <a:picLocks noChangeAspect="1"/>
          </p:cNvPicPr>
          <p:nvPr/>
        </p:nvPicPr>
        <p:blipFill>
          <a:blip r:embed="rId3"/>
          <a:srcRect l="12" r="12"/>
          <a:stretch>
            <a:fillRect/>
          </a:stretch>
        </p:blipFill>
        <p:spPr>
          <a:xfrm>
            <a:off x="7962265" y="1135380"/>
            <a:ext cx="3627755" cy="2632075"/>
          </a:xfrm>
          <a:prstGeom prst="rect">
            <a:avLst/>
          </a:prstGeom>
        </p:spPr>
      </p:pic>
      <p:pic>
        <p:nvPicPr>
          <p:cNvPr id="7" name="图片 6" descr="C:/Users/李想/Desktop/工作/cepc/2025-2-26/scaleADC_9.pngscaleADC_9"/>
          <p:cNvPicPr>
            <a:picLocks noChangeAspect="1"/>
          </p:cNvPicPr>
          <p:nvPr/>
        </p:nvPicPr>
        <p:blipFill>
          <a:blip r:embed="rId4"/>
          <a:srcRect l="12" r="12"/>
          <a:stretch>
            <a:fillRect/>
          </a:stretch>
        </p:blipFill>
        <p:spPr>
          <a:xfrm>
            <a:off x="7962265" y="4039235"/>
            <a:ext cx="3627755" cy="2632075"/>
          </a:xfrm>
          <a:prstGeom prst="rect">
            <a:avLst/>
          </a:prstGeom>
        </p:spPr>
      </p:pic>
      <p:pic>
        <p:nvPicPr>
          <p:cNvPr id="2" name="图片 1"/>
          <p:cNvPicPr>
            <a:picLocks noChangeAspect="1"/>
          </p:cNvPicPr>
          <p:nvPr/>
        </p:nvPicPr>
        <p:blipFill>
          <a:blip r:embed="rId5"/>
          <a:stretch>
            <a:fillRect/>
          </a:stretch>
        </p:blipFill>
        <p:spPr>
          <a:xfrm>
            <a:off x="196850" y="1905000"/>
            <a:ext cx="7315200" cy="3771900"/>
          </a:xfrm>
          <a:prstGeom prst="rect">
            <a:avLst/>
          </a:prstGeom>
        </p:spPr>
      </p:pic>
      <p:sp>
        <p:nvSpPr>
          <p:cNvPr id="3" name="文本框 2"/>
          <p:cNvSpPr txBox="1"/>
          <p:nvPr/>
        </p:nvSpPr>
        <p:spPr>
          <a:xfrm flipH="1">
            <a:off x="643890" y="5038725"/>
            <a:ext cx="555625" cy="204470"/>
          </a:xfrm>
          <a:prstGeom prst="rect">
            <a:avLst/>
          </a:prstGeom>
          <a:noFill/>
        </p:spPr>
        <p:txBody>
          <a:bodyPr wrap="square" rtlCol="0">
            <a:noAutofit/>
          </a:bodyPr>
          <a:p>
            <a:r>
              <a:rPr lang="en-US" altLang="zh-CN">
                <a:solidFill>
                  <a:srgbClr val="FF0000"/>
                </a:solidFill>
              </a:rPr>
              <a:t>*</a:t>
            </a:r>
            <a:endParaRPr lang="en-US" altLang="zh-CN">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40215" y="1391334"/>
            <a:ext cx="11364595" cy="5617845"/>
          </a:xfrm>
          <a:prstGeom prst="rect">
            <a:avLst/>
          </a:prstGeom>
          <a:noFill/>
        </p:spPr>
        <p:txBody>
          <a:bodyPr wrap="square" rtlCol="0">
            <a:noAutofit/>
          </a:bodyPr>
          <a:lstStyle/>
          <a:p>
            <a:pPr marL="342900" indent="-342900">
              <a:lnSpc>
                <a:spcPct val="120000"/>
              </a:lnSpc>
              <a:buFont typeface="Wingdings" panose="05000000000000000000" pitchFamily="2" charset="2"/>
              <a:buChar char="Ø"/>
            </a:pPr>
            <a:r>
              <a:rPr lang="en-US" altLang="zh-CN" sz="2400" dirty="0" smtClean="0">
                <a:solidFill>
                  <a:schemeClr val="bg1"/>
                </a:solidFill>
                <a:sym typeface="+mn-ea"/>
              </a:rPr>
              <a:t>Parameter ranged modified</a:t>
            </a:r>
            <a:endParaRPr lang="en-US" altLang="zh-CN" sz="2400" dirty="0">
              <a:solidFill>
                <a:schemeClr val="bg1"/>
              </a:solidFill>
              <a:sym typeface="+mn-ea"/>
            </a:endParaRPr>
          </a:p>
          <a:p>
            <a:pPr marL="342900" indent="-342900">
              <a:lnSpc>
                <a:spcPct val="120000"/>
              </a:lnSpc>
              <a:buFont typeface="Wingdings" panose="05000000000000000000" pitchFamily="2" charset="2"/>
              <a:buChar char="Ø"/>
            </a:pPr>
            <a:r>
              <a:rPr lang="en-US" altLang="zh-CN" sz="2400" dirty="0" smtClean="0">
                <a:solidFill>
                  <a:schemeClr val="bg1"/>
                </a:solidFill>
                <a:sym typeface="+mn-ea"/>
              </a:rPr>
              <a:t>More reasonable SF found</a:t>
            </a:r>
            <a:endParaRPr lang="en-US" altLang="zh-CN" sz="2400" dirty="0" smtClean="0">
              <a:solidFill>
                <a:schemeClr val="bg1"/>
              </a:solidFill>
              <a:sym typeface="+mn-ea"/>
            </a:endParaRPr>
          </a:p>
        </p:txBody>
      </p:sp>
      <p:pic>
        <p:nvPicPr>
          <p:cNvPr id="7" name="图片 6" descr="C:/Users/李想/Desktop/工作/cepc/2025-2-17/scaleADC_8.pngscaleADC_8"/>
          <p:cNvPicPr>
            <a:picLocks noChangeAspect="1"/>
          </p:cNvPicPr>
          <p:nvPr/>
        </p:nvPicPr>
        <p:blipFill>
          <a:blip r:embed="rId3"/>
          <a:srcRect l="7" r="7"/>
          <a:stretch>
            <a:fillRect/>
          </a:stretch>
        </p:blipFill>
        <p:spPr>
          <a:xfrm>
            <a:off x="7097359" y="3100380"/>
            <a:ext cx="4369040" cy="3169920"/>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pic>
        <p:nvPicPr>
          <p:cNvPr id="9" name="图片 8" descr="scaleADC_8"/>
          <p:cNvPicPr>
            <a:picLocks noChangeAspect="1"/>
          </p:cNvPicPr>
          <p:nvPr/>
        </p:nvPicPr>
        <p:blipFill>
          <a:blip r:embed="rId4"/>
          <a:stretch>
            <a:fillRect/>
          </a:stretch>
        </p:blipFill>
        <p:spPr>
          <a:xfrm>
            <a:off x="564485" y="3100380"/>
            <a:ext cx="4368800" cy="3169920"/>
          </a:xfrm>
          <a:prstGeom prst="rect">
            <a:avLst/>
          </a:prstGeom>
        </p:spPr>
      </p:pic>
      <p:sp>
        <p:nvSpPr>
          <p:cNvPr id="10" name="文本框 9"/>
          <p:cNvSpPr txBox="1"/>
          <p:nvPr/>
        </p:nvSpPr>
        <p:spPr>
          <a:xfrm>
            <a:off x="540215" y="518855"/>
            <a:ext cx="7049476" cy="707886"/>
          </a:xfrm>
          <a:prstGeom prst="rect">
            <a:avLst/>
          </a:prstGeom>
          <a:noFill/>
        </p:spPr>
        <p:txBody>
          <a:bodyPr wrap="square" rtlCol="0">
            <a:spAutoFit/>
          </a:bodyPr>
          <a:lstStyle/>
          <a:p>
            <a:r>
              <a:rPr lang="en-US" altLang="zh-CN" sz="4000" b="1" dirty="0" smtClean="0">
                <a:solidFill>
                  <a:schemeClr val="bg1"/>
                </a:solidFill>
              </a:rPr>
              <a:t>Strategy optimization</a:t>
            </a:r>
            <a:endParaRPr lang="zh-CN" altLang="en-US" sz="4000" b="1" dirty="0">
              <a:solidFill>
                <a:schemeClr val="bg1"/>
              </a:solidFill>
            </a:endParaRPr>
          </a:p>
        </p:txBody>
      </p:sp>
      <p:sp>
        <p:nvSpPr>
          <p:cNvPr id="11" name="右箭头 10"/>
          <p:cNvSpPr/>
          <p:nvPr/>
        </p:nvSpPr>
        <p:spPr>
          <a:xfrm>
            <a:off x="5122206" y="5090323"/>
            <a:ext cx="1546762" cy="28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2" name="文本框 11"/>
              <p:cNvSpPr txBox="1"/>
              <p:nvPr/>
            </p:nvSpPr>
            <p:spPr>
              <a:xfrm>
                <a:off x="5286573" y="4357941"/>
                <a:ext cx="1382395"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3600" b="1" i="1" smtClean="0">
                          <a:solidFill>
                            <a:srgbClr val="FFC000"/>
                          </a:solidFill>
                          <a:latin typeface="Cambria Math" panose="02040503050406030204" pitchFamily="18" charset="0"/>
                        </a:rPr>
                        <m:t>𝑺</m:t>
                      </m:r>
                      <m:sSub>
                        <m:sSubPr>
                          <m:ctrlPr>
                            <a:rPr lang="en-US" altLang="zh-CN" sz="3600" b="1" i="1" smtClean="0">
                              <a:solidFill>
                                <a:srgbClr val="FFC000"/>
                              </a:solidFill>
                              <a:latin typeface="Cambria Math" panose="02040503050406030204" pitchFamily="18" charset="0"/>
                            </a:rPr>
                          </m:ctrlPr>
                        </m:sSubPr>
                        <m:e>
                          <m:r>
                            <a:rPr lang="en-US" altLang="zh-CN" sz="3600" b="1" i="1" smtClean="0">
                              <a:solidFill>
                                <a:srgbClr val="FFC000"/>
                              </a:solidFill>
                              <a:latin typeface="Cambria Math" panose="02040503050406030204" pitchFamily="18" charset="0"/>
                            </a:rPr>
                            <m:t>𝑭</m:t>
                          </m:r>
                        </m:e>
                        <m:sub>
                          <m:r>
                            <a:rPr lang="en-US" altLang="zh-CN" sz="3600" b="1" i="1" smtClean="0">
                              <a:solidFill>
                                <a:srgbClr val="FFC000"/>
                              </a:solidFill>
                              <a:latin typeface="Cambria Math" panose="02040503050406030204" pitchFamily="18" charset="0"/>
                            </a:rPr>
                            <m:t>𝒏𝒆𝒘</m:t>
                          </m:r>
                        </m:sub>
                      </m:sSub>
                    </m:oMath>
                  </m:oMathPara>
                </a14:m>
                <a:endParaRPr lang="zh-CN" altLang="en-US" sz="3600" b="1" dirty="0">
                  <a:solidFill>
                    <a:srgbClr val="FFC000"/>
                  </a:solidFill>
                </a:endParaRPr>
              </a:p>
            </p:txBody>
          </p:sp>
        </mc:Choice>
        <mc:Fallback>
          <p:sp>
            <p:nvSpPr>
              <p:cNvPr id="12" name="文本框 11"/>
              <p:cNvSpPr txBox="1">
                <a:spLocks noRot="1" noChangeAspect="1" noMove="1" noResize="1" noEditPoints="1" noAdjustHandles="1" noChangeArrowheads="1" noChangeShapeType="1" noTextEdit="1"/>
              </p:cNvSpPr>
              <p:nvPr/>
            </p:nvSpPr>
            <p:spPr>
              <a:xfrm>
                <a:off x="5286573" y="4357941"/>
                <a:ext cx="1382395" cy="646331"/>
              </a:xfrm>
              <a:prstGeom prst="rect">
                <a:avLst/>
              </a:prstGeom>
              <a:blipFill rotWithShape="1">
                <a:blip r:embed="rId5"/>
                <a:stretch>
                  <a:fillRect l="-14" t="-88" r="14" b="73"/>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40215" y="1391334"/>
            <a:ext cx="11364595" cy="5617845"/>
          </a:xfrm>
          <a:prstGeom prst="rect">
            <a:avLst/>
          </a:prstGeom>
          <a:noFill/>
        </p:spPr>
        <p:txBody>
          <a:bodyPr wrap="square" rtlCol="0">
            <a:noAutofit/>
          </a:bodyPr>
          <a:lstStyle/>
          <a:p>
            <a:pPr marL="342900" indent="-342900">
              <a:lnSpc>
                <a:spcPct val="120000"/>
              </a:lnSpc>
              <a:buFont typeface="Wingdings" panose="05000000000000000000" pitchFamily="2" charset="2"/>
              <a:buChar char="Ø"/>
            </a:pPr>
            <a:r>
              <a:rPr lang="en-US" altLang="zh-CN" sz="2400" dirty="0" smtClean="0">
                <a:solidFill>
                  <a:schemeClr val="bg1"/>
                </a:solidFill>
                <a:sym typeface="+mn-ea"/>
              </a:rPr>
              <a:t>Parameter ranged modified</a:t>
            </a:r>
            <a:endParaRPr lang="en-US" altLang="zh-CN" sz="2400" dirty="0">
              <a:solidFill>
                <a:schemeClr val="bg1"/>
              </a:solidFill>
              <a:sym typeface="+mn-ea"/>
            </a:endParaRPr>
          </a:p>
          <a:p>
            <a:pPr marL="342900" indent="-342900">
              <a:lnSpc>
                <a:spcPct val="120000"/>
              </a:lnSpc>
              <a:buFont typeface="Wingdings" panose="05000000000000000000" pitchFamily="2" charset="2"/>
              <a:buChar char="Ø"/>
            </a:pPr>
            <a:r>
              <a:rPr lang="en-US" altLang="zh-CN" sz="2400" dirty="0" smtClean="0">
                <a:solidFill>
                  <a:schemeClr val="bg1"/>
                </a:solidFill>
                <a:sym typeface="+mn-ea"/>
              </a:rPr>
              <a:t>More reasonable SF found</a:t>
            </a:r>
            <a:endParaRPr lang="en-US" altLang="zh-CN" sz="2400" dirty="0" smtClean="0">
              <a:solidFill>
                <a:schemeClr val="bg1"/>
              </a:solidFill>
              <a:sym typeface="+mn-ea"/>
            </a:endParaRPr>
          </a:p>
        </p:txBody>
      </p:sp>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10" name="文本框 9"/>
          <p:cNvSpPr txBox="1"/>
          <p:nvPr/>
        </p:nvSpPr>
        <p:spPr>
          <a:xfrm>
            <a:off x="540215" y="518855"/>
            <a:ext cx="7049476" cy="707886"/>
          </a:xfrm>
          <a:prstGeom prst="rect">
            <a:avLst/>
          </a:prstGeom>
          <a:noFill/>
        </p:spPr>
        <p:txBody>
          <a:bodyPr wrap="square" rtlCol="0">
            <a:spAutoFit/>
          </a:bodyPr>
          <a:lstStyle/>
          <a:p>
            <a:r>
              <a:rPr lang="en-US" altLang="zh-CN" sz="4000" b="1" dirty="0" smtClean="0">
                <a:solidFill>
                  <a:schemeClr val="bg1"/>
                </a:solidFill>
              </a:rPr>
              <a:t>Strategy optimization</a:t>
            </a:r>
            <a:endParaRPr lang="zh-CN" altLang="en-US" sz="4000" b="1" dirty="0">
              <a:solidFill>
                <a:schemeClr val="bg1"/>
              </a:solidFill>
            </a:endParaRPr>
          </a:p>
        </p:txBody>
      </p:sp>
      <p:sp>
        <p:nvSpPr>
          <p:cNvPr id="11" name="右箭头 10"/>
          <p:cNvSpPr/>
          <p:nvPr/>
        </p:nvSpPr>
        <p:spPr>
          <a:xfrm>
            <a:off x="5122206" y="5090323"/>
            <a:ext cx="1546762" cy="2813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2" name="文本框 11"/>
              <p:cNvSpPr txBox="1"/>
              <p:nvPr/>
            </p:nvSpPr>
            <p:spPr>
              <a:xfrm>
                <a:off x="5286573" y="4357941"/>
                <a:ext cx="1382395"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3600" b="1" i="1" smtClean="0">
                          <a:solidFill>
                            <a:srgbClr val="FFC000"/>
                          </a:solidFill>
                          <a:latin typeface="Cambria Math" panose="02040503050406030204" pitchFamily="18" charset="0"/>
                        </a:rPr>
                        <m:t>𝑺</m:t>
                      </m:r>
                      <m:sSub>
                        <m:sSubPr>
                          <m:ctrlPr>
                            <a:rPr lang="en-US" altLang="zh-CN" sz="3600" b="1" i="1" smtClean="0">
                              <a:solidFill>
                                <a:srgbClr val="FFC000"/>
                              </a:solidFill>
                              <a:latin typeface="Cambria Math" panose="02040503050406030204" pitchFamily="18" charset="0"/>
                            </a:rPr>
                          </m:ctrlPr>
                        </m:sSubPr>
                        <m:e>
                          <m:r>
                            <a:rPr lang="en-US" altLang="zh-CN" sz="3600" b="1" i="1" smtClean="0">
                              <a:solidFill>
                                <a:srgbClr val="FFC000"/>
                              </a:solidFill>
                              <a:latin typeface="Cambria Math" panose="02040503050406030204" pitchFamily="18" charset="0"/>
                            </a:rPr>
                            <m:t>𝑭</m:t>
                          </m:r>
                        </m:e>
                        <m:sub>
                          <m:r>
                            <a:rPr lang="en-US" altLang="zh-CN" sz="3600" b="1" i="1" smtClean="0">
                              <a:solidFill>
                                <a:srgbClr val="FFC000"/>
                              </a:solidFill>
                              <a:latin typeface="Cambria Math" panose="02040503050406030204" pitchFamily="18" charset="0"/>
                            </a:rPr>
                            <m:t>𝒏𝒆𝒘</m:t>
                          </m:r>
                        </m:sub>
                      </m:sSub>
                    </m:oMath>
                  </m:oMathPara>
                </a14:m>
                <a:endParaRPr lang="zh-CN" altLang="en-US" sz="3600" b="1" dirty="0">
                  <a:solidFill>
                    <a:srgbClr val="FFC000"/>
                  </a:solidFill>
                </a:endParaRPr>
              </a:p>
            </p:txBody>
          </p:sp>
        </mc:Choice>
        <mc:Fallback>
          <p:sp>
            <p:nvSpPr>
              <p:cNvPr id="12" name="文本框 11"/>
              <p:cNvSpPr txBox="1">
                <a:spLocks noRot="1" noChangeAspect="1" noMove="1" noResize="1" noEditPoints="1" noAdjustHandles="1" noChangeArrowheads="1" noChangeShapeType="1" noTextEdit="1"/>
              </p:cNvSpPr>
              <p:nvPr/>
            </p:nvSpPr>
            <p:spPr>
              <a:xfrm>
                <a:off x="5286573" y="4357941"/>
                <a:ext cx="1382395" cy="646331"/>
              </a:xfrm>
              <a:prstGeom prst="rect">
                <a:avLst/>
              </a:prstGeom>
              <a:blipFill rotWithShape="1">
                <a:blip r:embed="rId3"/>
                <a:stretch>
                  <a:fillRect l="-14" t="-88" r="14" b="73"/>
                </a:stretch>
              </a:blipFill>
            </p:spPr>
            <p:txBody>
              <a:bodyPr/>
              <a:lstStyle/>
              <a:p>
                <a:r>
                  <a:rPr lang="zh-CN" altLang="en-US">
                    <a:noFill/>
                  </a:rPr>
                  <a:t> </a:t>
                </a:r>
              </a:p>
            </p:txBody>
          </p:sp>
        </mc:Fallback>
      </mc:AlternateContent>
      <p:pic>
        <p:nvPicPr>
          <p:cNvPr id="13" name="图片 12" descr="C:/Users/李想/Desktop/工作/cepc/2025-2-17/rawADC_7.pngrawADC_7"/>
          <p:cNvPicPr>
            <a:picLocks noChangeAspect="1"/>
          </p:cNvPicPr>
          <p:nvPr/>
        </p:nvPicPr>
        <p:blipFill>
          <a:blip r:embed="rId4"/>
          <a:srcRect l="7" r="7"/>
          <a:stretch>
            <a:fillRect/>
          </a:stretch>
        </p:blipFill>
        <p:spPr>
          <a:xfrm>
            <a:off x="687732" y="3331943"/>
            <a:ext cx="4168483" cy="3024407"/>
          </a:xfrm>
          <a:prstGeom prst="rect">
            <a:avLst/>
          </a:prstGeom>
        </p:spPr>
      </p:pic>
      <p:pic>
        <p:nvPicPr>
          <p:cNvPr id="14" name="图片 13" descr="C:/Users/李想/Desktop/工作/cepc/2025-2-17/scaleADC_7.pngscaleADC_7"/>
          <p:cNvPicPr>
            <a:picLocks noChangeAspect="1"/>
          </p:cNvPicPr>
          <p:nvPr/>
        </p:nvPicPr>
        <p:blipFill>
          <a:blip r:embed="rId5"/>
          <a:srcRect l="7" r="7"/>
          <a:stretch>
            <a:fillRect/>
          </a:stretch>
        </p:blipFill>
        <p:spPr>
          <a:xfrm>
            <a:off x="7145073" y="3331943"/>
            <a:ext cx="4168483" cy="30244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513862" y="1512737"/>
            <a:ext cx="11364595" cy="5617845"/>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chemeClr val="bg1"/>
                </a:solidFill>
              </a:rPr>
              <a:t>ADCs are summed for comparison</a:t>
            </a:r>
            <a:endParaRPr lang="en-US" altLang="zh-CN" sz="2400" dirty="0">
              <a:solidFill>
                <a:schemeClr val="bg1"/>
              </a:solidFill>
            </a:endParaRPr>
          </a:p>
        </p:txBody>
      </p:sp>
      <p:pic>
        <p:nvPicPr>
          <p:cNvPr id="3" name="图片 2" descr="C:/Users/11510/Desktop/cepc/20250228/ADC_7.pngADC_7"/>
          <p:cNvPicPr>
            <a:picLocks noChangeAspect="1"/>
          </p:cNvPicPr>
          <p:nvPr/>
        </p:nvPicPr>
        <p:blipFill>
          <a:blip r:embed="rId3"/>
          <a:srcRect l="10" r="10"/>
          <a:stretch>
            <a:fillRect/>
          </a:stretch>
        </p:blipFill>
        <p:spPr>
          <a:xfrm>
            <a:off x="642620" y="2981325"/>
            <a:ext cx="4544695" cy="3297555"/>
          </a:xfrm>
          <a:prstGeom prst="rect">
            <a:avLst/>
          </a:prstGeom>
        </p:spPr>
      </p:pic>
      <p:pic>
        <p:nvPicPr>
          <p:cNvPr id="7" name="图片 6" descr="C:/Users/11510/Desktop/cepc/20250228/ADC_8.pngADC_8"/>
          <p:cNvPicPr>
            <a:picLocks noChangeAspect="1"/>
          </p:cNvPicPr>
          <p:nvPr/>
        </p:nvPicPr>
        <p:blipFill>
          <a:blip r:embed="rId4"/>
          <a:srcRect l="10" r="10"/>
          <a:stretch>
            <a:fillRect/>
          </a:stretch>
        </p:blipFill>
        <p:spPr>
          <a:xfrm>
            <a:off x="6737350" y="2963545"/>
            <a:ext cx="4544695" cy="329755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518855"/>
            <a:ext cx="7049476" cy="707886"/>
          </a:xfrm>
          <a:prstGeom prst="rect">
            <a:avLst/>
          </a:prstGeom>
          <a:noFill/>
        </p:spPr>
        <p:txBody>
          <a:bodyPr wrap="square" rtlCol="0">
            <a:spAutoFit/>
          </a:bodyPr>
          <a:lstStyle/>
          <a:p>
            <a:r>
              <a:rPr lang="en-US" altLang="zh-CN" sz="4000" b="1" dirty="0" smtClean="0">
                <a:solidFill>
                  <a:schemeClr val="bg1"/>
                </a:solidFill>
              </a:rPr>
              <a:t>Sum of ADC within one layer</a:t>
            </a:r>
            <a:endParaRPr lang="zh-CN" altLang="en-US" sz="4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7.pngEnergy_7"/>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7.pngEnergy_mc7"/>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5127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p:txBody>
      </p:sp>
      <p:sp>
        <p:nvSpPr>
          <p:cNvPr id="10" name="文本框 9"/>
          <p:cNvSpPr txBox="1"/>
          <p:nvPr/>
        </p:nvSpPr>
        <p:spPr>
          <a:xfrm>
            <a:off x="513862" y="518856"/>
            <a:ext cx="7077963" cy="707886"/>
          </a:xfrm>
          <a:prstGeom prst="rect">
            <a:avLst/>
          </a:prstGeom>
          <a:noFill/>
        </p:spPr>
        <p:txBody>
          <a:bodyPr wrap="square" rtlCol="0">
            <a:spAutoFit/>
          </a:bodyPr>
          <a:lstStyle/>
          <a:p>
            <a:r>
              <a:rPr lang="en-US" altLang="zh-CN" sz="4000" b="1" dirty="0" smtClean="0">
                <a:solidFill>
                  <a:schemeClr val="bg1"/>
                </a:solidFill>
              </a:rPr>
              <a:t>Sum of energy within one layer</a:t>
            </a:r>
            <a:endParaRPr lang="zh-CN" altLang="en-US" sz="4000" b="1" dirty="0">
              <a:solidFill>
                <a:schemeClr val="bg1"/>
              </a:solidFill>
            </a:endParaRPr>
          </a:p>
        </p:txBody>
      </p:sp>
      <p:sp>
        <p:nvSpPr>
          <p:cNvPr id="11" name="文本框 10"/>
          <p:cNvSpPr txBox="1"/>
          <p:nvPr/>
        </p:nvSpPr>
        <p:spPr>
          <a:xfrm>
            <a:off x="838200" y="256914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11510/Desktop/cepc/20250228/Energy_8.pngEnergy_8"/>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11510/Desktop/cepc/20250228/Energy_mc8.pngEnergy_mc8"/>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日期占位符 3"/>
          <p:cNvSpPr>
            <a:spLocks noGrp="1"/>
          </p:cNvSpPr>
          <p:nvPr>
            <p:ph type="dt" sz="half" idx="10"/>
          </p:nvPr>
        </p:nvSpPr>
        <p:spPr/>
        <p:txBody>
          <a:bodyPr/>
          <a:lstStyle/>
          <a:p>
            <a:fld id="{66401A7D-0318-488A-AEF4-61BDD6D15036}"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
        <p:nvSpPr>
          <p:cNvPr id="9" name="文本框 8"/>
          <p:cNvSpPr txBox="1"/>
          <p:nvPr/>
        </p:nvSpPr>
        <p:spPr>
          <a:xfrm>
            <a:off x="513862" y="1309538"/>
            <a:ext cx="10189997" cy="3796930"/>
          </a:xfrm>
          <a:prstGeom prst="rect">
            <a:avLst/>
          </a:prstGeom>
          <a:noFill/>
        </p:spPr>
        <p:txBody>
          <a:bodyPr wrap="square" rtlCol="0">
            <a:noAutofit/>
          </a:bodyPr>
          <a:lstStyle/>
          <a:p>
            <a:pPr marL="342900" indent="-342900">
              <a:lnSpc>
                <a:spcPct val="120000"/>
              </a:lnSpc>
              <a:buFont typeface="Arial" panose="020B0604020202020204" pitchFamily="34" charset="0"/>
              <a:buChar char="•"/>
            </a:pPr>
            <a:r>
              <a:rPr lang="en-US" altLang="zh-CN" sz="2400" dirty="0" smtClean="0">
                <a:solidFill>
                  <a:schemeClr val="bg1"/>
                </a:solidFill>
              </a:rPr>
              <a:t>Layers with </a:t>
            </a:r>
            <a:r>
              <a:rPr lang="en-US" altLang="zh-CN" sz="2400" dirty="0" smtClean="0">
                <a:solidFill>
                  <a:srgbClr val="FF0000"/>
                </a:solidFill>
              </a:rPr>
              <a:t>weighted center falls into beam center</a:t>
            </a:r>
            <a:endParaRPr lang="en-US" altLang="zh-CN" sz="2400" dirty="0" smtClean="0">
              <a:solidFill>
                <a:srgbClr val="FF0000"/>
              </a:solidFill>
            </a:endParaRPr>
          </a:p>
          <a:p>
            <a:pPr marL="342900" indent="-342900">
              <a:lnSpc>
                <a:spcPct val="120000"/>
              </a:lnSpc>
              <a:buFont typeface="Arial" panose="020B0604020202020204" pitchFamily="34" charset="0"/>
              <a:buChar char="•"/>
            </a:pPr>
            <a:r>
              <a:rPr lang="en-US" altLang="zh-CN" sz="2400" dirty="0" smtClean="0">
                <a:solidFill>
                  <a:srgbClr val="FFC000"/>
                </a:solidFill>
              </a:rPr>
              <a:t>MPV of standard channels</a:t>
            </a:r>
            <a:r>
              <a:rPr lang="en-US" altLang="zh-CN" sz="2400" dirty="0" smtClean="0">
                <a:solidFill>
                  <a:schemeClr val="bg2"/>
                </a:solidFill>
              </a:rPr>
              <a:t> are applied for all channels</a:t>
            </a:r>
            <a:endParaRPr lang="en-US" altLang="zh-CN" sz="2400" dirty="0" smtClean="0">
              <a:solidFill>
                <a:schemeClr val="bg2"/>
              </a:solidFill>
            </a:endParaRPr>
          </a:p>
          <a:p>
            <a:pPr marL="342900" indent="-342900">
              <a:lnSpc>
                <a:spcPct val="120000"/>
              </a:lnSpc>
              <a:buFont typeface="Arial" panose="020B0604020202020204" pitchFamily="34" charset="0"/>
              <a:buChar char="•"/>
            </a:pPr>
            <a:r>
              <a:rPr lang="en-US" altLang="zh-CN" sz="2400" dirty="0">
                <a:solidFill>
                  <a:schemeClr val="bg1"/>
                </a:solidFill>
                <a:sym typeface="+mn-ea"/>
              </a:rPr>
              <a:t>standard channel :13</a:t>
            </a:r>
            <a:endParaRPr lang="en-US" altLang="zh-CN" sz="2400" dirty="0">
              <a:solidFill>
                <a:schemeClr val="bg1"/>
              </a:solidFill>
            </a:endParaRPr>
          </a:p>
          <a:p>
            <a:pPr marL="342900" indent="-342900">
              <a:lnSpc>
                <a:spcPct val="120000"/>
              </a:lnSpc>
              <a:buFont typeface="Arial" panose="020B0604020202020204" pitchFamily="34" charset="0"/>
              <a:buChar char="•"/>
            </a:pPr>
            <a:endParaRPr lang="en-US" altLang="zh-CN" sz="2400" dirty="0" smtClean="0">
              <a:solidFill>
                <a:schemeClr val="bg2"/>
              </a:solidFill>
            </a:endParaRPr>
          </a:p>
        </p:txBody>
      </p:sp>
      <p:sp>
        <p:nvSpPr>
          <p:cNvPr id="10" name="文本框 9"/>
          <p:cNvSpPr txBox="1"/>
          <p:nvPr/>
        </p:nvSpPr>
        <p:spPr>
          <a:xfrm>
            <a:off x="513715" y="518795"/>
            <a:ext cx="8453755" cy="706755"/>
          </a:xfrm>
          <a:prstGeom prst="rect">
            <a:avLst/>
          </a:prstGeom>
          <a:noFill/>
        </p:spPr>
        <p:txBody>
          <a:bodyPr wrap="square" rtlCol="0">
            <a:spAutoFit/>
          </a:bodyPr>
          <a:lstStyle/>
          <a:p>
            <a:r>
              <a:rPr lang="en-US" altLang="zh-CN" sz="4000" b="1" dirty="0" smtClean="0">
                <a:solidFill>
                  <a:schemeClr val="bg1"/>
                </a:solidFill>
              </a:rPr>
              <a:t>Distribution of energy within one layer</a:t>
            </a:r>
            <a:endParaRPr lang="zh-CN" altLang="en-US" sz="4000" b="1" dirty="0">
              <a:solidFill>
                <a:schemeClr val="bg1"/>
              </a:solidFill>
            </a:endParaRPr>
          </a:p>
        </p:txBody>
      </p:sp>
      <p:sp>
        <p:nvSpPr>
          <p:cNvPr id="11" name="文本框 10"/>
          <p:cNvSpPr txBox="1"/>
          <p:nvPr/>
        </p:nvSpPr>
        <p:spPr>
          <a:xfrm>
            <a:off x="6096000" y="2242759"/>
            <a:ext cx="4304932" cy="561975"/>
          </a:xfrm>
          <a:prstGeom prst="rect">
            <a:avLst/>
          </a:prstGeom>
          <a:noFill/>
        </p:spPr>
        <p:txBody>
          <a:bodyPr wrap="none" rtlCol="0" anchor="t">
            <a:noAutofit/>
          </a:bodyPr>
          <a:lstStyle/>
          <a:p>
            <a:pPr algn="l"/>
            <a:r>
              <a:rPr lang="en-US" altLang="zh-CN" sz="2400" dirty="0">
                <a:solidFill>
                  <a:schemeClr val="bg1"/>
                </a:solidFill>
                <a:latin typeface="Cambria Math" panose="02040503050406030204" pitchFamily="18" charset="0"/>
                <a:cs typeface="Cambria Math" panose="02040503050406030204" pitchFamily="18" charset="0"/>
              </a:rPr>
              <a:t>Energy=ADC/MPV*0.305(</a:t>
            </a:r>
            <a:r>
              <a:rPr lang="en-US" altLang="zh-CN" sz="2400" dirty="0" err="1">
                <a:solidFill>
                  <a:schemeClr val="bg1"/>
                </a:solidFill>
                <a:latin typeface="Cambria Math" panose="02040503050406030204" pitchFamily="18" charset="0"/>
                <a:cs typeface="Cambria Math" panose="02040503050406030204" pitchFamily="18" charset="0"/>
              </a:rPr>
              <a:t>Mev</a:t>
            </a:r>
            <a:r>
              <a:rPr lang="en-US" altLang="zh-CN" sz="2400" dirty="0">
                <a:solidFill>
                  <a:schemeClr val="bg1"/>
                </a:solidFill>
                <a:latin typeface="Cambria Math" panose="02040503050406030204" pitchFamily="18" charset="0"/>
                <a:cs typeface="Cambria Math" panose="02040503050406030204" pitchFamily="18" charset="0"/>
              </a:rPr>
              <a:t>)</a:t>
            </a:r>
            <a:endParaRPr lang="en-US" altLang="zh-CN" sz="2400" dirty="0">
              <a:solidFill>
                <a:schemeClr val="bg1"/>
              </a:solidFill>
              <a:latin typeface="Cambria Math" panose="02040503050406030204" pitchFamily="18" charset="0"/>
              <a:cs typeface="Cambria Math" panose="02040503050406030204" pitchFamily="18" charset="0"/>
            </a:endParaRPr>
          </a:p>
        </p:txBody>
      </p:sp>
      <p:pic>
        <p:nvPicPr>
          <p:cNvPr id="12" name="图片 11" descr="C:/Users/李想/Desktop/工作/cepc/2025-2-27/scattered_energy7.pngscattered_energy7"/>
          <p:cNvPicPr>
            <a:picLocks noChangeAspect="1"/>
          </p:cNvPicPr>
          <p:nvPr/>
        </p:nvPicPr>
        <p:blipFill>
          <a:blip r:embed="rId3"/>
          <a:srcRect l="11" r="11"/>
          <a:stretch>
            <a:fillRect/>
          </a:stretch>
        </p:blipFill>
        <p:spPr>
          <a:xfrm>
            <a:off x="838200" y="3131124"/>
            <a:ext cx="4445267" cy="3225226"/>
          </a:xfrm>
          <a:prstGeom prst="rect">
            <a:avLst/>
          </a:prstGeom>
        </p:spPr>
      </p:pic>
      <p:pic>
        <p:nvPicPr>
          <p:cNvPr id="13" name="图片 12" descr="C:/Users/李想/Desktop/工作/cepc/2025-2-27/scattered_senergy7.pngscattered_senergy7"/>
          <p:cNvPicPr>
            <a:picLocks noChangeAspect="1"/>
          </p:cNvPicPr>
          <p:nvPr/>
        </p:nvPicPr>
        <p:blipFill>
          <a:blip r:embed="rId4"/>
          <a:srcRect l="11" r="11"/>
          <a:stretch>
            <a:fillRect/>
          </a:stretch>
        </p:blipFill>
        <p:spPr>
          <a:xfrm>
            <a:off x="6497290" y="3131124"/>
            <a:ext cx="4445267" cy="3225226"/>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PA" val="v5.2.10"/>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PA" val="v5.2.10"/>
</p:tagLst>
</file>

<file path=ppt/tags/tag14.xml><?xml version="1.0" encoding="utf-8"?>
<p:tagLst xmlns:p="http://schemas.openxmlformats.org/presentationml/2006/main">
  <p:tag name="PA" val="v5.2.10"/>
</p:tagLst>
</file>

<file path=ppt/tags/tag15.xml><?xml version="1.0" encoding="utf-8"?>
<p:tagLst xmlns:p="http://schemas.openxmlformats.org/presentationml/2006/main">
  <p:tag name="PA" val="v5.2.10"/>
</p:tagLst>
</file>

<file path=ppt/tags/tag16.xml><?xml version="1.0" encoding="utf-8"?>
<p:tagLst xmlns:p="http://schemas.openxmlformats.org/presentationml/2006/main">
  <p:tag name="PA" val="v5.2.10"/>
</p:tagLst>
</file>

<file path=ppt/tags/tag17.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18.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19.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1.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2.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3.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4.xml><?xml version="1.0" encoding="utf-8"?>
<p:tagLst xmlns:p="http://schemas.openxmlformats.org/presentationml/2006/main">
  <p:tag name="KSO_WM_DIAGRAM_VIRTUALLY_FRAME" val="{&quot;height&quot;:469.51606299212597,&quot;left&quot;:403.87976377952754,&quot;top&quot;:61.95527559055118,&quot;width&quot;:524.2610236220472}"/>
</p:tagLst>
</file>

<file path=ppt/tags/tag25.xml><?xml version="1.0" encoding="utf-8"?>
<p:tagLst xmlns:p="http://schemas.openxmlformats.org/presentationml/2006/main">
  <p:tag name="PA" val="v5.2.10"/>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PA" val="v5.2.10"/>
</p:tagLst>
</file>

<file path=ppt/tags/tag28.xml><?xml version="1.0" encoding="utf-8"?>
<p:tagLst xmlns:p="http://schemas.openxmlformats.org/presentationml/2006/main">
  <p:tag name="PA" val="v5.2.10"/>
</p:tagLst>
</file>

<file path=ppt/tags/tag29.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30.xml><?xml version="1.0" encoding="utf-8"?>
<p:tagLst xmlns:p="http://schemas.openxmlformats.org/presentationml/2006/main">
  <p:tag name="PA" val="v5.2.10"/>
</p:tagLst>
</file>

<file path=ppt/tags/tag31.xml><?xml version="1.0" encoding="utf-8"?>
<p:tagLst xmlns:p="http://schemas.openxmlformats.org/presentationml/2006/main">
  <p:tag name="PA" val="v5.2.10"/>
</p:tagLst>
</file>

<file path=ppt/tags/tag32.xml><?xml version="1.0" encoding="utf-8"?>
<p:tagLst xmlns:p="http://schemas.openxmlformats.org/presentationml/2006/main">
  <p:tag name="PA" val="v5.2.10"/>
</p:tagLst>
</file>

<file path=ppt/tags/tag33.xml><?xml version="1.0" encoding="utf-8"?>
<p:tagLst xmlns:p="http://schemas.openxmlformats.org/presentationml/2006/main">
  <p:tag name="PA" val="v5.2.10"/>
</p:tagLst>
</file>

<file path=ppt/tags/tag34.xml><?xml version="1.0" encoding="utf-8"?>
<p:tagLst xmlns:p="http://schemas.openxmlformats.org/presentationml/2006/main">
  <p:tag name="PA" val="v5.2.10"/>
</p:tagLst>
</file>

<file path=ppt/tags/tag35.xml><?xml version="1.0" encoding="utf-8"?>
<p:tagLst xmlns:p="http://schemas.openxmlformats.org/presentationml/2006/main">
  <p:tag name="PA" val="v5.2.10"/>
</p:tagLst>
</file>

<file path=ppt/tags/tag36.xml><?xml version="1.0" encoding="utf-8"?>
<p:tagLst xmlns:p="http://schemas.openxmlformats.org/presentationml/2006/main">
  <p:tag name="PA" val="v5.2.10"/>
</p:tagLst>
</file>

<file path=ppt/tags/tag37.xml><?xml version="1.0" encoding="utf-8"?>
<p:tagLst xmlns:p="http://schemas.openxmlformats.org/presentationml/2006/main">
  <p:tag name="PA" val="v5.2.10"/>
</p:tagLst>
</file>

<file path=ppt/tags/tag38.xml><?xml version="1.0" encoding="utf-8"?>
<p:tagLst xmlns:p="http://schemas.openxmlformats.org/presentationml/2006/main">
  <p:tag name="PA" val="v5.2.10"/>
</p:tagLst>
</file>

<file path=ppt/tags/tag39.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40.xml><?xml version="1.0" encoding="utf-8"?>
<p:tagLst xmlns:p="http://schemas.openxmlformats.org/presentationml/2006/main">
  <p:tag name="PA" val="v5.2.10"/>
</p:tagLst>
</file>

<file path=ppt/tags/tag41.xml><?xml version="1.0" encoding="utf-8"?>
<p:tagLst xmlns:p="http://schemas.openxmlformats.org/presentationml/2006/main">
  <p:tag name="PA" val="v5.2.10"/>
</p:tagLst>
</file>

<file path=ppt/tags/tag42.xml><?xml version="1.0" encoding="utf-8"?>
<p:tagLst xmlns:p="http://schemas.openxmlformats.org/presentationml/2006/main">
  <p:tag name="PA" val="v5.2.10"/>
</p:tagLst>
</file>

<file path=ppt/tags/tag43.xml><?xml version="1.0" encoding="utf-8"?>
<p:tagLst xmlns:p="http://schemas.openxmlformats.org/presentationml/2006/main">
  <p:tag name="PA" val="v5.2.10"/>
</p:tagLst>
</file>

<file path=ppt/tags/tag44.xml><?xml version="1.0" encoding="utf-8"?>
<p:tagLst xmlns:p="http://schemas.openxmlformats.org/presentationml/2006/main">
  <p:tag name="PA" val="v5.2.10"/>
</p:tagLst>
</file>

<file path=ppt/tags/tag45.xml><?xml version="1.0" encoding="utf-8"?>
<p:tagLst xmlns:p="http://schemas.openxmlformats.org/presentationml/2006/main">
  <p:tag name="PA" val="v5.2.10"/>
</p:tagLst>
</file>

<file path=ppt/tags/tag46.xml><?xml version="1.0" encoding="utf-8"?>
<p:tagLst xmlns:p="http://schemas.openxmlformats.org/presentationml/2006/main">
  <p:tag name="COMMONDATA" val="eyJoZGlkIjoiNDdiNTYwMTY1NWM5NjljZjUyN2I0YjkyZWMzZmJiM2IifQ=="/>
  <p:tag name="commondata" val="eyJoZGlkIjoiNjZmMjEwN2Q0YmViMjM1NGFiMzg3MGMzZDA1MTBkYWEifQ=="/>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4525</Words>
  <Application>WPS 演示</Application>
  <PresentationFormat>宽屏</PresentationFormat>
  <Paragraphs>391</Paragraphs>
  <Slides>36</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vt:lpstr>
      <vt:lpstr>宋体</vt:lpstr>
      <vt:lpstr>Wingdings</vt:lpstr>
      <vt:lpstr>微软雅黑</vt:lpstr>
      <vt:lpstr>Arial</vt:lpstr>
      <vt:lpstr>Wingdings</vt:lpstr>
      <vt:lpstr>Cambria Math</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125</cp:revision>
  <dcterms:created xsi:type="dcterms:W3CDTF">2017-05-16T12:52:00Z</dcterms:created>
  <dcterms:modified xsi:type="dcterms:W3CDTF">2025-03-04T05:26:10Z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E29CC9C134214513B1FAFAECF0CFC149_12</vt:lpwstr>
  </property>
</Properties>
</file>