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94" r:id="rId4"/>
    <p:sldId id="391" r:id="rId6"/>
    <p:sldId id="396" r:id="rId7"/>
    <p:sldId id="395" r:id="rId8"/>
    <p:sldId id="394" r:id="rId9"/>
    <p:sldId id="392" r:id="rId10"/>
    <p:sldId id="393" r:id="rId11"/>
    <p:sldId id="397" r:id="rId12"/>
    <p:sldId id="398" r:id="rId13"/>
    <p:sldId id="419" r:id="rId14"/>
    <p:sldId id="403" r:id="rId15"/>
    <p:sldId id="407" r:id="rId16"/>
    <p:sldId id="415" r:id="rId17"/>
    <p:sldId id="416" r:id="rId18"/>
    <p:sldId id="417" r:id="rId19"/>
    <p:sldId id="418" r:id="rId20"/>
    <p:sldId id="414" r:id="rId21"/>
    <p:sldId id="405" r:id="rId22"/>
    <p:sldId id="408" r:id="rId23"/>
    <p:sldId id="409" r:id="rId24"/>
    <p:sldId id="411" r:id="rId25"/>
    <p:sldId id="412" r:id="rId26"/>
    <p:sldId id="413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152"/>
    <a:srgbClr val="253355"/>
    <a:srgbClr val="1C2640"/>
    <a:srgbClr val="E7EDF1"/>
    <a:srgbClr val="ECF1F4"/>
    <a:srgbClr val="D3D3D3"/>
    <a:srgbClr val="2E406B"/>
    <a:srgbClr val="EE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62" y="96"/>
      </p:cViewPr>
      <p:guideLst>
        <p:guide orient="horz" pos="2100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gs" Target="tags/tag25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1A7D-0318-488A-AEF4-61BDD6D15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AADD-04E7-4E9A-9769-230A8A5E70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214590" y="2749592"/>
            <a:ext cx="3000475" cy="1404242"/>
            <a:chOff x="0" y="880508"/>
            <a:chExt cx="3000475" cy="1404242"/>
          </a:xfrm>
        </p:grpSpPr>
        <p:sp>
          <p:nvSpPr>
            <p:cNvPr id="3" name="矩形 2"/>
            <p:cNvSpPr/>
            <p:nvPr/>
          </p:nvSpPr>
          <p:spPr>
            <a:xfrm>
              <a:off x="0" y="880508"/>
              <a:ext cx="2324100" cy="1404242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96475" y="880750"/>
              <a:ext cx="1404000" cy="1404000"/>
            </a:xfrm>
            <a:prstGeom prst="ellipse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4"/>
          <p:cNvSpPr txBox="1"/>
          <p:nvPr/>
        </p:nvSpPr>
        <p:spPr>
          <a:xfrm>
            <a:off x="2928152" y="2414084"/>
            <a:ext cx="7206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ecal </a:t>
            </a: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7428230" y="4366895"/>
            <a:ext cx="189674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2025.2.17</a:t>
            </a:r>
            <a:endParaRPr lang="en-US" altLang="zh-CN" sz="1600" dirty="0">
              <a:solidFill>
                <a:srgbClr val="2431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06855" y="2773316"/>
            <a:ext cx="1354060" cy="1356796"/>
            <a:chOff x="10265088" y="255018"/>
            <a:chExt cx="1570606" cy="1573782"/>
          </a:xfrm>
        </p:grpSpPr>
        <p:grpSp>
          <p:nvGrpSpPr>
            <p:cNvPr id="10" name="Group 32"/>
            <p:cNvGrpSpPr/>
            <p:nvPr/>
          </p:nvGrpSpPr>
          <p:grpSpPr>
            <a:xfrm>
              <a:off x="10265088" y="255018"/>
              <a:ext cx="1570606" cy="1573782"/>
              <a:chOff x="3692576" y="1742634"/>
              <a:chExt cx="2790379" cy="2796023"/>
            </a:xfrm>
          </p:grpSpPr>
          <p:grpSp>
            <p:nvGrpSpPr>
              <p:cNvPr id="16" name="组合 79"/>
              <p:cNvGrpSpPr/>
              <p:nvPr/>
            </p:nvGrpSpPr>
            <p:grpSpPr bwMode="auto">
              <a:xfrm>
                <a:off x="3692576" y="1742634"/>
                <a:ext cx="2790379" cy="2796023"/>
                <a:chOff x="6379729" y="2488774"/>
                <a:chExt cx="2513016" cy="2513016"/>
              </a:xfrm>
            </p:grpSpPr>
            <p:sp>
              <p:nvSpPr>
                <p:cNvPr id="18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" name="椭圆 80"/>
              <p:cNvSpPr/>
              <p:nvPr/>
            </p:nvSpPr>
            <p:spPr bwMode="auto">
              <a:xfrm>
                <a:off x="4101618" y="2137562"/>
                <a:ext cx="2016471" cy="2020558"/>
              </a:xfrm>
              <a:prstGeom prst="ellipse">
                <a:avLst/>
              </a:prstGeom>
              <a:solidFill>
                <a:srgbClr val="243152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638670" y="749095"/>
              <a:ext cx="823442" cy="585626"/>
              <a:chOff x="1743075" y="720725"/>
              <a:chExt cx="5573713" cy="3963988"/>
            </a:xfrm>
            <a:solidFill>
              <a:schemeClr val="bg1"/>
            </a:solidFill>
          </p:grpSpPr>
          <p:sp>
            <p:nvSpPr>
              <p:cNvPr id="12" name="Freeform 27"/>
              <p:cNvSpPr/>
              <p:nvPr/>
            </p:nvSpPr>
            <p:spPr bwMode="auto">
              <a:xfrm>
                <a:off x="1743075" y="720725"/>
                <a:ext cx="5573713" cy="2676525"/>
              </a:xfrm>
              <a:custGeom>
                <a:avLst/>
                <a:gdLst>
                  <a:gd name="T0" fmla="*/ 944 w 2050"/>
                  <a:gd name="T1" fmla="*/ 28 h 988"/>
                  <a:gd name="T2" fmla="*/ 1101 w 2050"/>
                  <a:gd name="T3" fmla="*/ 25 h 988"/>
                  <a:gd name="T4" fmla="*/ 2021 w 2050"/>
                  <a:gd name="T5" fmla="*/ 464 h 988"/>
                  <a:gd name="T6" fmla="*/ 2049 w 2050"/>
                  <a:gd name="T7" fmla="*/ 497 h 988"/>
                  <a:gd name="T8" fmla="*/ 2022 w 2050"/>
                  <a:gd name="T9" fmla="*/ 526 h 988"/>
                  <a:gd name="T10" fmla="*/ 1090 w 2050"/>
                  <a:gd name="T11" fmla="*/ 970 h 988"/>
                  <a:gd name="T12" fmla="*/ 966 w 2050"/>
                  <a:gd name="T13" fmla="*/ 973 h 988"/>
                  <a:gd name="T14" fmla="*/ 637 w 2050"/>
                  <a:gd name="T15" fmla="*/ 817 h 988"/>
                  <a:gd name="T16" fmla="*/ 573 w 2050"/>
                  <a:gd name="T17" fmla="*/ 784 h 988"/>
                  <a:gd name="T18" fmla="*/ 579 w 2050"/>
                  <a:gd name="T19" fmla="*/ 763 h 988"/>
                  <a:gd name="T20" fmla="*/ 972 w 2050"/>
                  <a:gd name="T21" fmla="*/ 559 h 988"/>
                  <a:gd name="T22" fmla="*/ 1099 w 2050"/>
                  <a:gd name="T23" fmla="*/ 550 h 988"/>
                  <a:gd name="T24" fmla="*/ 1138 w 2050"/>
                  <a:gd name="T25" fmla="*/ 500 h 988"/>
                  <a:gd name="T26" fmla="*/ 1110 w 2050"/>
                  <a:gd name="T27" fmla="*/ 448 h 988"/>
                  <a:gd name="T28" fmla="*/ 996 w 2050"/>
                  <a:gd name="T29" fmla="*/ 427 h 988"/>
                  <a:gd name="T30" fmla="*/ 922 w 2050"/>
                  <a:gd name="T31" fmla="*/ 466 h 988"/>
                  <a:gd name="T32" fmla="*/ 916 w 2050"/>
                  <a:gd name="T33" fmla="*/ 516 h 988"/>
                  <a:gd name="T34" fmla="*/ 521 w 2050"/>
                  <a:gd name="T35" fmla="*/ 721 h 988"/>
                  <a:gd name="T36" fmla="*/ 500 w 2050"/>
                  <a:gd name="T37" fmla="*/ 749 h 988"/>
                  <a:gd name="T38" fmla="*/ 269 w 2050"/>
                  <a:gd name="T39" fmla="*/ 641 h 988"/>
                  <a:gd name="T40" fmla="*/ 28 w 2050"/>
                  <a:gd name="T41" fmla="*/ 526 h 988"/>
                  <a:gd name="T42" fmla="*/ 1 w 2050"/>
                  <a:gd name="T43" fmla="*/ 493 h 988"/>
                  <a:gd name="T44" fmla="*/ 31 w 2050"/>
                  <a:gd name="T45" fmla="*/ 463 h 988"/>
                  <a:gd name="T46" fmla="*/ 944 w 2050"/>
                  <a:gd name="T47" fmla="*/ 2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50" h="988">
                    <a:moveTo>
                      <a:pt x="944" y="28"/>
                    </a:moveTo>
                    <a:cubicBezTo>
                      <a:pt x="992" y="1"/>
                      <a:pt x="1053" y="0"/>
                      <a:pt x="1101" y="25"/>
                    </a:cubicBezTo>
                    <a:cubicBezTo>
                      <a:pt x="1408" y="172"/>
                      <a:pt x="1715" y="318"/>
                      <a:pt x="2021" y="464"/>
                    </a:cubicBezTo>
                    <a:cubicBezTo>
                      <a:pt x="2035" y="470"/>
                      <a:pt x="2050" y="481"/>
                      <a:pt x="2049" y="497"/>
                    </a:cubicBezTo>
                    <a:cubicBezTo>
                      <a:pt x="2047" y="512"/>
                      <a:pt x="2034" y="521"/>
                      <a:pt x="2022" y="526"/>
                    </a:cubicBezTo>
                    <a:cubicBezTo>
                      <a:pt x="1711" y="674"/>
                      <a:pt x="1400" y="822"/>
                      <a:pt x="1090" y="970"/>
                    </a:cubicBezTo>
                    <a:cubicBezTo>
                      <a:pt x="1051" y="988"/>
                      <a:pt x="1005" y="988"/>
                      <a:pt x="966" y="973"/>
                    </a:cubicBezTo>
                    <a:cubicBezTo>
                      <a:pt x="856" y="921"/>
                      <a:pt x="747" y="869"/>
                      <a:pt x="637" y="817"/>
                    </a:cubicBezTo>
                    <a:cubicBezTo>
                      <a:pt x="616" y="806"/>
                      <a:pt x="594" y="797"/>
                      <a:pt x="573" y="784"/>
                    </a:cubicBezTo>
                    <a:cubicBezTo>
                      <a:pt x="567" y="777"/>
                      <a:pt x="570" y="766"/>
                      <a:pt x="579" y="763"/>
                    </a:cubicBezTo>
                    <a:cubicBezTo>
                      <a:pt x="710" y="695"/>
                      <a:pt x="841" y="627"/>
                      <a:pt x="972" y="559"/>
                    </a:cubicBezTo>
                    <a:cubicBezTo>
                      <a:pt x="1013" y="572"/>
                      <a:pt x="1060" y="570"/>
                      <a:pt x="1099" y="550"/>
                    </a:cubicBezTo>
                    <a:cubicBezTo>
                      <a:pt x="1118" y="540"/>
                      <a:pt x="1136" y="523"/>
                      <a:pt x="1138" y="500"/>
                    </a:cubicBezTo>
                    <a:cubicBezTo>
                      <a:pt x="1141" y="479"/>
                      <a:pt x="1126" y="460"/>
                      <a:pt x="1110" y="448"/>
                    </a:cubicBezTo>
                    <a:cubicBezTo>
                      <a:pt x="1077" y="426"/>
                      <a:pt x="1035" y="421"/>
                      <a:pt x="996" y="427"/>
                    </a:cubicBezTo>
                    <a:cubicBezTo>
                      <a:pt x="968" y="432"/>
                      <a:pt x="940" y="443"/>
                      <a:pt x="922" y="466"/>
                    </a:cubicBezTo>
                    <a:cubicBezTo>
                      <a:pt x="911" y="480"/>
                      <a:pt x="908" y="499"/>
                      <a:pt x="916" y="516"/>
                    </a:cubicBezTo>
                    <a:cubicBezTo>
                      <a:pt x="784" y="584"/>
                      <a:pt x="652" y="652"/>
                      <a:pt x="521" y="721"/>
                    </a:cubicBezTo>
                    <a:cubicBezTo>
                      <a:pt x="509" y="725"/>
                      <a:pt x="500" y="736"/>
                      <a:pt x="500" y="749"/>
                    </a:cubicBezTo>
                    <a:cubicBezTo>
                      <a:pt x="422" y="715"/>
                      <a:pt x="346" y="677"/>
                      <a:pt x="269" y="641"/>
                    </a:cubicBezTo>
                    <a:cubicBezTo>
                      <a:pt x="189" y="602"/>
                      <a:pt x="108" y="564"/>
                      <a:pt x="28" y="526"/>
                    </a:cubicBezTo>
                    <a:cubicBezTo>
                      <a:pt x="15" y="520"/>
                      <a:pt x="0" y="509"/>
                      <a:pt x="1" y="493"/>
                    </a:cubicBezTo>
                    <a:cubicBezTo>
                      <a:pt x="3" y="478"/>
                      <a:pt x="18" y="469"/>
                      <a:pt x="31" y="463"/>
                    </a:cubicBezTo>
                    <a:cubicBezTo>
                      <a:pt x="335" y="318"/>
                      <a:pt x="640" y="173"/>
                      <a:pt x="94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2773363" y="2760663"/>
                <a:ext cx="236538" cy="971550"/>
              </a:xfrm>
              <a:custGeom>
                <a:avLst/>
                <a:gdLst>
                  <a:gd name="T0" fmla="*/ 0 w 87"/>
                  <a:gd name="T1" fmla="*/ 0 h 359"/>
                  <a:gd name="T2" fmla="*/ 87 w 87"/>
                  <a:gd name="T3" fmla="*/ 42 h 359"/>
                  <a:gd name="T4" fmla="*/ 48 w 87"/>
                  <a:gd name="T5" fmla="*/ 359 h 359"/>
                  <a:gd name="T6" fmla="*/ 0 w 87"/>
                  <a:gd name="T7" fmla="*/ 252 h 359"/>
                  <a:gd name="T8" fmla="*/ 0 w 87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59">
                    <a:moveTo>
                      <a:pt x="0" y="0"/>
                    </a:moveTo>
                    <a:cubicBezTo>
                      <a:pt x="29" y="14"/>
                      <a:pt x="58" y="28"/>
                      <a:pt x="87" y="42"/>
                    </a:cubicBezTo>
                    <a:cubicBezTo>
                      <a:pt x="74" y="148"/>
                      <a:pt x="61" y="253"/>
                      <a:pt x="48" y="359"/>
                    </a:cubicBezTo>
                    <a:cubicBezTo>
                      <a:pt x="23" y="328"/>
                      <a:pt x="0" y="293"/>
                      <a:pt x="0" y="252"/>
                    </a:cubicBezTo>
                    <a:cubicBezTo>
                      <a:pt x="1" y="168"/>
                      <a:pt x="0" y="8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/>
              <p:nvPr/>
            </p:nvSpPr>
            <p:spPr bwMode="auto">
              <a:xfrm>
                <a:off x="3363913" y="2768600"/>
                <a:ext cx="2900363" cy="1693863"/>
              </a:xfrm>
              <a:custGeom>
                <a:avLst/>
                <a:gdLst>
                  <a:gd name="T0" fmla="*/ 496 w 1067"/>
                  <a:gd name="T1" fmla="*/ 275 h 625"/>
                  <a:gd name="T2" fmla="*/ 1067 w 1067"/>
                  <a:gd name="T3" fmla="*/ 0 h 625"/>
                  <a:gd name="T4" fmla="*/ 1067 w 1067"/>
                  <a:gd name="T5" fmla="*/ 253 h 625"/>
                  <a:gd name="T6" fmla="*/ 1022 w 1067"/>
                  <a:gd name="T7" fmla="*/ 353 h 625"/>
                  <a:gd name="T8" fmla="*/ 871 w 1067"/>
                  <a:gd name="T9" fmla="*/ 479 h 625"/>
                  <a:gd name="T10" fmla="*/ 285 w 1067"/>
                  <a:gd name="T11" fmla="*/ 591 h 625"/>
                  <a:gd name="T12" fmla="*/ 52 w 1067"/>
                  <a:gd name="T13" fmla="*/ 518 h 625"/>
                  <a:gd name="T14" fmla="*/ 0 w 1067"/>
                  <a:gd name="T15" fmla="*/ 101 h 625"/>
                  <a:gd name="T16" fmla="*/ 356 w 1067"/>
                  <a:gd name="T17" fmla="*/ 273 h 625"/>
                  <a:gd name="T18" fmla="*/ 496 w 1067"/>
                  <a:gd name="T19" fmla="*/ 27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7" h="625">
                    <a:moveTo>
                      <a:pt x="496" y="275"/>
                    </a:moveTo>
                    <a:cubicBezTo>
                      <a:pt x="686" y="184"/>
                      <a:pt x="876" y="92"/>
                      <a:pt x="1067" y="0"/>
                    </a:cubicBezTo>
                    <a:cubicBezTo>
                      <a:pt x="1066" y="85"/>
                      <a:pt x="1067" y="169"/>
                      <a:pt x="1067" y="253"/>
                    </a:cubicBezTo>
                    <a:cubicBezTo>
                      <a:pt x="1065" y="291"/>
                      <a:pt x="1044" y="324"/>
                      <a:pt x="1022" y="353"/>
                    </a:cubicBezTo>
                    <a:cubicBezTo>
                      <a:pt x="980" y="404"/>
                      <a:pt x="927" y="445"/>
                      <a:pt x="871" y="479"/>
                    </a:cubicBezTo>
                    <a:cubicBezTo>
                      <a:pt x="697" y="583"/>
                      <a:pt x="486" y="625"/>
                      <a:pt x="285" y="591"/>
                    </a:cubicBezTo>
                    <a:cubicBezTo>
                      <a:pt x="204" y="578"/>
                      <a:pt x="126" y="552"/>
                      <a:pt x="52" y="518"/>
                    </a:cubicBezTo>
                    <a:cubicBezTo>
                      <a:pt x="34" y="379"/>
                      <a:pt x="17" y="240"/>
                      <a:pt x="0" y="101"/>
                    </a:cubicBezTo>
                    <a:cubicBezTo>
                      <a:pt x="118" y="159"/>
                      <a:pt x="238" y="216"/>
                      <a:pt x="356" y="273"/>
                    </a:cubicBezTo>
                    <a:cubicBezTo>
                      <a:pt x="400" y="295"/>
                      <a:pt x="452" y="297"/>
                      <a:pt x="496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2974975" y="2955925"/>
                <a:ext cx="404813" cy="1728788"/>
              </a:xfrm>
              <a:custGeom>
                <a:avLst/>
                <a:gdLst>
                  <a:gd name="T0" fmla="*/ 0 w 149"/>
                  <a:gd name="T1" fmla="*/ 568 h 638"/>
                  <a:gd name="T2" fmla="*/ 74 w 149"/>
                  <a:gd name="T3" fmla="*/ 0 h 638"/>
                  <a:gd name="T4" fmla="*/ 145 w 149"/>
                  <a:gd name="T5" fmla="*/ 538 h 638"/>
                  <a:gd name="T6" fmla="*/ 149 w 149"/>
                  <a:gd name="T7" fmla="*/ 572 h 638"/>
                  <a:gd name="T8" fmla="*/ 101 w 149"/>
                  <a:gd name="T9" fmla="*/ 629 h 638"/>
                  <a:gd name="T10" fmla="*/ 27 w 149"/>
                  <a:gd name="T11" fmla="*/ 617 h 638"/>
                  <a:gd name="T12" fmla="*/ 0 w 149"/>
                  <a:gd name="T13" fmla="*/ 56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638">
                    <a:moveTo>
                      <a:pt x="0" y="568"/>
                    </a:moveTo>
                    <a:cubicBezTo>
                      <a:pt x="24" y="379"/>
                      <a:pt x="49" y="190"/>
                      <a:pt x="74" y="0"/>
                    </a:cubicBezTo>
                    <a:cubicBezTo>
                      <a:pt x="98" y="180"/>
                      <a:pt x="121" y="359"/>
                      <a:pt x="145" y="538"/>
                    </a:cubicBezTo>
                    <a:cubicBezTo>
                      <a:pt x="146" y="549"/>
                      <a:pt x="148" y="560"/>
                      <a:pt x="149" y="572"/>
                    </a:cubicBezTo>
                    <a:cubicBezTo>
                      <a:pt x="142" y="596"/>
                      <a:pt x="126" y="620"/>
                      <a:pt x="101" y="629"/>
                    </a:cubicBezTo>
                    <a:cubicBezTo>
                      <a:pt x="77" y="638"/>
                      <a:pt x="47" y="635"/>
                      <a:pt x="27" y="617"/>
                    </a:cubicBezTo>
                    <a:cubicBezTo>
                      <a:pt x="13" y="605"/>
                      <a:pt x="2" y="587"/>
                      <a:pt x="0" y="5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104900" y="1114019"/>
            <a:ext cx="9982200" cy="462996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34" y="111338"/>
            <a:ext cx="2559535" cy="1002485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3843020" y="4366895"/>
            <a:ext cx="189674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李想</a:t>
            </a:r>
            <a:r>
              <a:rPr lang="en-US" altLang="zh-CN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王震</a:t>
            </a:r>
            <a:r>
              <a:rPr lang="en-US" altLang="zh-CN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2431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王家轩</a:t>
            </a:r>
            <a:endParaRPr lang="zh-CN" altLang="en-US" sz="1600" dirty="0">
              <a:solidFill>
                <a:srgbClr val="2431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sum_Energy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Energys of different channels are summed when the weighted center falls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into beam center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Energy_7.pngEnergy_7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266950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Energy_8.pngEnergy_8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2574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600" y="452755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sum_all_Energy and sum_all_ADC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Energys and ADC of different channels and layers are summed when the weighted 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center </a:t>
            </a:r>
            <a:r>
              <a:rPr lang="en-US" altLang="zh-CN" sz="2400">
                <a:solidFill>
                  <a:schemeClr val="bg1"/>
                </a:solidFill>
              </a:rPr>
              <a:t>of layer 9 and layer10  falls into beam center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ADC_all_s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" y="2305685"/>
            <a:ext cx="6054725" cy="4392930"/>
          </a:xfrm>
          <a:prstGeom prst="rect">
            <a:avLst/>
          </a:prstGeom>
        </p:spPr>
      </p:pic>
      <p:pic>
        <p:nvPicPr>
          <p:cNvPr id="9" name="图片 8" descr="Energy_a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35" y="2305685"/>
            <a:ext cx="6054725" cy="439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summary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zh-CN" altLang="en-US" sz="320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bg1"/>
                </a:solidFill>
              </a:rPr>
              <a:t>Reduce the unevenness between different channels by calculating scale factor</a:t>
            </a:r>
            <a:endParaRPr lang="en-US" altLang="zh-CN" sz="280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bg1"/>
                </a:solidFill>
              </a:rPr>
              <a:t>Obtain a more accurate scale factor by improving the fitting accuracy.</a:t>
            </a:r>
            <a:endParaRPr lang="en-US" altLang="zh-CN" sz="2800">
              <a:solidFill>
                <a:schemeClr val="bg1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bg1"/>
                </a:solidFill>
              </a:rPr>
              <a:t>Calculate the sum_ADC and Energy at the center of the energy center</a:t>
            </a:r>
            <a:endParaRPr lang="en-US" altLang="zh-CN" sz="2800">
              <a:solidFill>
                <a:schemeClr val="bg1"/>
              </a:solidFill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 	:The spread of sum ADC decreases, but the energy spread is not 	improved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:scale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rawADC_4.pngrawADC_4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scaleADC_4.pngscaleADC_4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:scale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rawADC_9.pngrawADC_9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scaleADC_9.pngscaleADC_9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:scale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rawADC_10.pngrawADC_10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scaleADC_10.pngscaleADC_10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:scale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rawADC_11.pngrawADC_11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scaleADC_11.pngscaleADC_11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:scale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rawADC_12.pngrawADC_12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scaleADC_12.pngscaleADC_12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:sum_ADC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ADC_4.pngADC_4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ADC_9.pngADC_9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:sum_ADC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ADC_10.pngADC_10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ADC_11.pngADC_11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32893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motivation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Electron events as one of the substitutions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 Look at the weighted energy(ADC) distribution of center cells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 Find scale factors to scale channels back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When the scale factor least squares method is fitted, some channels with some layers are deviated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     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rawADC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" y="3198495"/>
            <a:ext cx="4857750" cy="3524250"/>
          </a:xfrm>
          <a:prstGeom prst="rect">
            <a:avLst/>
          </a:prstGeom>
        </p:spPr>
      </p:pic>
      <p:pic>
        <p:nvPicPr>
          <p:cNvPr id="7" name="图片 6" descr="scaleADC_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85" y="3198495"/>
            <a:ext cx="48577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:sum_ADC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ADC_12.pngADC_12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ADC_13.pngADC_13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:sum_ADC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ADC_14.pngADC_14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ADC_15.pngADC_15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:sum_Energy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Energy_4.pngEnergy_4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Energy_9.pngEnergy_9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:sum_Energy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Energy_10.pngEnergy_10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Energy_11.pngEnergy_11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600">
                <a:solidFill>
                  <a:schemeClr val="bg1"/>
                </a:solidFill>
              </a:rPr>
              <a:t>back up</a:t>
            </a:r>
            <a:r>
              <a:rPr lang="en-US" altLang="zh-CN" sz="2400">
                <a:solidFill>
                  <a:schemeClr val="bg1"/>
                </a:solidFill>
              </a:rPr>
              <a:t>:sum_Energy</a:t>
            </a:r>
            <a:endParaRPr lang="en-US" altLang="zh-CN" sz="2400">
              <a:solidFill>
                <a:schemeClr val="bg1"/>
              </a:solidFill>
            </a:endParaRPr>
          </a:p>
        </p:txBody>
      </p:sp>
      <p:pic>
        <p:nvPicPr>
          <p:cNvPr id="4" name="图片 3" descr="C:/Users/李想/Desktop/工作/cepc/2025-2-17/Energy_12.pngEnergy_12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0" y="1428750"/>
            <a:ext cx="6068695" cy="4403090"/>
          </a:xfrm>
          <a:prstGeom prst="rect">
            <a:avLst/>
          </a:prstGeom>
        </p:spPr>
      </p:pic>
      <p:pic>
        <p:nvPicPr>
          <p:cNvPr id="5" name="图片 4" descr="C:/Users/李想/Desktop/工作/cepc/2025-2-17/Energy_13.pngEnergy_13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094730" y="14192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1140" y="39878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strategy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Improve the least square fitting, improve the fitting accuracy, obtain a new scale factor, and correct the deviated channel     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rawADC_8.pngrawADC_8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028825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scaleADC_8.pngscaleADC_8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0288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175" y="41783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sym typeface="+mn-ea"/>
              </a:rPr>
              <a:t>strategy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Improve the least square fitting, improve the fitting accuracy, obtain a new scale factor, and correct the deviated channel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     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rawADC_5.pngrawADC_5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028825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scaleADC_5.pngscaleADC_5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0288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960" y="354965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sym typeface="+mn-ea"/>
              </a:rPr>
              <a:t>strategy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Improve the least square fitting, improve the fitting accuracy, obtain a new scale factor, and correct the deviated channel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     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rawADC_6.pngrawADC_6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028825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scaleADC_6.pngscaleADC_6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0288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200" y="37592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sym typeface="+mn-ea"/>
              </a:rPr>
              <a:t>strategy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buFont typeface="Wingdings" panose="05000000000000000000" charset="0"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Improve the least square fitting, improve the fitting accuracy, obtain a new scale factor, and correct the deviated channel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      </a:t>
            </a:r>
            <a:endParaRPr lang="zh-CN" altLang="en-US" sz="2400">
              <a:solidFill>
                <a:schemeClr val="bg1"/>
              </a:solidFill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rawADC_7.pngrawADC_7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028825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scaleADC_7.pngscaleADC_7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0288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sum_ADC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• ADCs of different channels are summed when the weighted center falls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into beam center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ADC_5.pngADC_5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266950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ADC_6.pngADC_6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2574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sum_ADC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• ADCs of different channels are summed when the weighted center falls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into beam center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ADC_7.pngADC_7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266950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ADC_8.pngADC_8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2574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64" y="216748"/>
            <a:ext cx="2559535" cy="100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5765" y="708660"/>
            <a:ext cx="11364595" cy="561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sum_Energy</a:t>
            </a:r>
            <a:r>
              <a:rPr lang="zh-CN" altLang="en-US" sz="3200">
                <a:solidFill>
                  <a:schemeClr val="bg1"/>
                </a:solidFill>
              </a:rPr>
              <a:t>：</a:t>
            </a:r>
            <a:endParaRPr lang="en-US" altLang="zh-CN" sz="32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Energys of different channels are summed when the weighted center falls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into beam center</a:t>
            </a:r>
            <a:endParaRPr lang="en-US" altLang="zh-CN" sz="2400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 descr="C:/Users/李想/Desktop/工作/cepc/2025-2-17/Energy_5.pngEnergy_5"/>
          <p:cNvPicPr>
            <a:picLocks noChangeAspect="1"/>
          </p:cNvPicPr>
          <p:nvPr/>
        </p:nvPicPr>
        <p:blipFill>
          <a:blip r:embed="rId3"/>
          <a:srcRect l="7" r="7"/>
          <a:stretch>
            <a:fillRect/>
          </a:stretch>
        </p:blipFill>
        <p:spPr>
          <a:xfrm>
            <a:off x="28575" y="2266950"/>
            <a:ext cx="6068695" cy="4403090"/>
          </a:xfrm>
          <a:prstGeom prst="rect">
            <a:avLst/>
          </a:prstGeom>
        </p:spPr>
      </p:pic>
      <p:pic>
        <p:nvPicPr>
          <p:cNvPr id="7" name="图片 6" descr="C:/Users/李想/Desktop/工作/cepc/2025-2-17/Energy_6.pngEnergy_6"/>
          <p:cNvPicPr>
            <a:picLocks noChangeAspect="1"/>
          </p:cNvPicPr>
          <p:nvPr/>
        </p:nvPicPr>
        <p:blipFill>
          <a:blip r:embed="rId4"/>
          <a:srcRect l="7" r="7"/>
          <a:stretch>
            <a:fillRect/>
          </a:stretch>
        </p:blipFill>
        <p:spPr>
          <a:xfrm>
            <a:off x="6123305" y="2257425"/>
            <a:ext cx="6068695" cy="440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10"/>
</p:tagLst>
</file>

<file path=ppt/tags/tag10.xml><?xml version="1.0" encoding="utf-8"?>
<p:tagLst xmlns:p="http://schemas.openxmlformats.org/presentationml/2006/main">
  <p:tag name="PA" val="v5.2.10"/>
</p:tagLst>
</file>

<file path=ppt/tags/tag11.xml><?xml version="1.0" encoding="utf-8"?>
<p:tagLst xmlns:p="http://schemas.openxmlformats.org/presentationml/2006/main">
  <p:tag name="PA" val="v5.2.10"/>
</p:tagLst>
</file>

<file path=ppt/tags/tag12.xml><?xml version="1.0" encoding="utf-8"?>
<p:tagLst xmlns:p="http://schemas.openxmlformats.org/presentationml/2006/main">
  <p:tag name="PA" val="v5.2.10"/>
</p:tagLst>
</file>

<file path=ppt/tags/tag13.xml><?xml version="1.0" encoding="utf-8"?>
<p:tagLst xmlns:p="http://schemas.openxmlformats.org/presentationml/2006/main">
  <p:tag name="PA" val="v5.2.10"/>
</p:tagLst>
</file>

<file path=ppt/tags/tag14.xml><?xml version="1.0" encoding="utf-8"?>
<p:tagLst xmlns:p="http://schemas.openxmlformats.org/presentationml/2006/main">
  <p:tag name="PA" val="v5.2.10"/>
</p:tagLst>
</file>

<file path=ppt/tags/tag15.xml><?xml version="1.0" encoding="utf-8"?>
<p:tagLst xmlns:p="http://schemas.openxmlformats.org/presentationml/2006/main">
  <p:tag name="PA" val="v5.2.10"/>
</p:tagLst>
</file>

<file path=ppt/tags/tag16.xml><?xml version="1.0" encoding="utf-8"?>
<p:tagLst xmlns:p="http://schemas.openxmlformats.org/presentationml/2006/main">
  <p:tag name="PA" val="v5.2.10"/>
</p:tagLst>
</file>

<file path=ppt/tags/tag17.xml><?xml version="1.0" encoding="utf-8"?>
<p:tagLst xmlns:p="http://schemas.openxmlformats.org/presentationml/2006/main">
  <p:tag name="PA" val="v5.2.10"/>
</p:tagLst>
</file>

<file path=ppt/tags/tag18.xml><?xml version="1.0" encoding="utf-8"?>
<p:tagLst xmlns:p="http://schemas.openxmlformats.org/presentationml/2006/main">
  <p:tag name="PA" val="v5.2.10"/>
</p:tagLst>
</file>

<file path=ppt/tags/tag19.xml><?xml version="1.0" encoding="utf-8"?>
<p:tagLst xmlns:p="http://schemas.openxmlformats.org/presentationml/2006/main">
  <p:tag name="PA" val="v5.2.10"/>
</p:tagLst>
</file>

<file path=ppt/tags/tag2.xml><?xml version="1.0" encoding="utf-8"?>
<p:tagLst xmlns:p="http://schemas.openxmlformats.org/presentationml/2006/main">
  <p:tag name="PA" val="v5.2.10"/>
</p:tagLst>
</file>

<file path=ppt/tags/tag20.xml><?xml version="1.0" encoding="utf-8"?>
<p:tagLst xmlns:p="http://schemas.openxmlformats.org/presentationml/2006/main">
  <p:tag name="PA" val="v5.2.10"/>
</p:tagLst>
</file>

<file path=ppt/tags/tag21.xml><?xml version="1.0" encoding="utf-8"?>
<p:tagLst xmlns:p="http://schemas.openxmlformats.org/presentationml/2006/main">
  <p:tag name="PA" val="v5.2.10"/>
</p:tagLst>
</file>

<file path=ppt/tags/tag22.xml><?xml version="1.0" encoding="utf-8"?>
<p:tagLst xmlns:p="http://schemas.openxmlformats.org/presentationml/2006/main">
  <p:tag name="PA" val="v5.2.10"/>
</p:tagLst>
</file>

<file path=ppt/tags/tag23.xml><?xml version="1.0" encoding="utf-8"?>
<p:tagLst xmlns:p="http://schemas.openxmlformats.org/presentationml/2006/main">
  <p:tag name="PA" val="v5.2.10"/>
</p:tagLst>
</file>

<file path=ppt/tags/tag24.xml><?xml version="1.0" encoding="utf-8"?>
<p:tagLst xmlns:p="http://schemas.openxmlformats.org/presentationml/2006/main">
  <p:tag name="PA" val="v5.2.10"/>
</p:tagLst>
</file>

<file path=ppt/tags/tag25.xml><?xml version="1.0" encoding="utf-8"?>
<p:tagLst xmlns:p="http://schemas.openxmlformats.org/presentationml/2006/main">
  <p:tag name="COMMONDATA" val="eyJoZGlkIjoiNDdiNTYwMTY1NWM5NjljZjUyN2I0YjkyZWMzZmJiM2IifQ=="/>
</p:tagLst>
</file>

<file path=ppt/tags/tag3.xml><?xml version="1.0" encoding="utf-8"?>
<p:tagLst xmlns:p="http://schemas.openxmlformats.org/presentationml/2006/main">
  <p:tag name="PA" val="v5.2.10"/>
</p:tagLst>
</file>

<file path=ppt/tags/tag4.xml><?xml version="1.0" encoding="utf-8"?>
<p:tagLst xmlns:p="http://schemas.openxmlformats.org/presentationml/2006/main">
  <p:tag name="PA" val="v5.2.10"/>
</p:tagLst>
</file>

<file path=ppt/tags/tag5.xml><?xml version="1.0" encoding="utf-8"?>
<p:tagLst xmlns:p="http://schemas.openxmlformats.org/presentationml/2006/main">
  <p:tag name="PA" val="v5.2.10"/>
</p:tagLst>
</file>

<file path=ppt/tags/tag6.xml><?xml version="1.0" encoding="utf-8"?>
<p:tagLst xmlns:p="http://schemas.openxmlformats.org/presentationml/2006/main">
  <p:tag name="PA" val="v5.2.10"/>
</p:tagLst>
</file>

<file path=ppt/tags/tag7.xml><?xml version="1.0" encoding="utf-8"?>
<p:tagLst xmlns:p="http://schemas.openxmlformats.org/presentationml/2006/main">
  <p:tag name="PA" val="v5.2.10"/>
</p:tagLst>
</file>

<file path=ppt/tags/tag8.xml><?xml version="1.0" encoding="utf-8"?>
<p:tagLst xmlns:p="http://schemas.openxmlformats.org/presentationml/2006/main">
  <p:tag name="PA" val="v5.2.10"/>
</p:tagLst>
</file>

<file path=ppt/tags/tag9.xml><?xml version="1.0" encoding="utf-8"?>
<p:tagLst xmlns:p="http://schemas.openxmlformats.org/presentationml/2006/main">
  <p:tag name="PA" val="v5.2.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WPS 演示</Application>
  <PresentationFormat>宽屏</PresentationFormat>
  <Paragraphs>90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</vt:lpstr>
      <vt:lpstr>Wingdings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Eris</cp:lastModifiedBy>
  <cp:revision>84</cp:revision>
  <dcterms:created xsi:type="dcterms:W3CDTF">2017-05-16T12:52:00Z</dcterms:created>
  <dcterms:modified xsi:type="dcterms:W3CDTF">2025-02-18T05:52:24Z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E29CC9C134214513B1FAFAECF0CFC149_12</vt:lpwstr>
  </property>
</Properties>
</file>