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4" r:id="rId4"/>
    <p:sldId id="267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8"/>
            <p14:sldId id="264"/>
            <p14:sldId id="267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4277-3C69-4190-BDCC-33D1A9313CA5}" type="datetime1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0841-AA60-4F38-8D3B-2DC2A81973F7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EECE-2FC5-46E3-B00A-720363ACADCC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400" b="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20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8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66A4B53F-7745-4BAD-AC4D-BC8C08131EA7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CA48-ED29-4A9A-8848-B079E20ACE0E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6421-FD86-4665-9D0C-F90270B81064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9BD-46EB-4D2C-AB0D-7BCEE1BAB4DA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197-C486-40A1-BF9A-CBB9CEE36731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8F0D-6ACA-4D83-B995-44DCB6DDE523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208D-58AB-43C1-9E27-C6C7EE166E93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3DD2-E26A-47F6-85B8-81B3241CF28C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139C-870C-4FB2-9473-60BBD1E8E8E9}" type="datetime1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/>
              <a:t>VLAST-P on</a:t>
            </a:r>
            <a:r>
              <a:rPr lang="en-US" altLang="zh-CN" b="1" dirty="0"/>
              <a:t>-</a:t>
            </a:r>
            <a:r>
              <a:rPr lang="en-US" altLang="zh-CN" b="1"/>
              <a:t>orbit</a:t>
            </a:r>
            <a:r>
              <a:rPr lang="zh-CN" altLang="en-US" b="1" dirty="0"/>
              <a:t> </a:t>
            </a:r>
            <a:r>
              <a:rPr lang="en-US" altLang="zh-CN" b="1" dirty="0"/>
              <a:t>calibration</a:t>
            </a:r>
            <a:r>
              <a:rPr lang="zh-CN" altLang="en-US" b="1" dirty="0"/>
              <a:t> </a:t>
            </a:r>
            <a:r>
              <a:rPr lang="en-US" altLang="zh-CN" b="1" dirty="0"/>
              <a:t>plan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2025/02/18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C4EF-626D-C492-4265-39F383BB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物理动机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1F1B7F-F795-5AF9-738E-BF69CCDE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VLAST-P </a:t>
            </a:r>
            <a:r>
              <a:rPr lang="zh-CN" altLang="en-US" dirty="0"/>
              <a:t>发射任务在即 </a:t>
            </a:r>
            <a:r>
              <a:rPr lang="en-US" altLang="zh-CN" dirty="0"/>
              <a:t>-&gt; </a:t>
            </a:r>
            <a:r>
              <a:rPr lang="zh-CN" altLang="en-US" dirty="0"/>
              <a:t>在轨刻度精确性</a:t>
            </a:r>
            <a:endParaRPr lang="en-US" altLang="zh-CN" dirty="0"/>
          </a:p>
          <a:p>
            <a:r>
              <a:rPr lang="zh-CN" altLang="en-US" dirty="0"/>
              <a:t>空间宇宙线主要成分为质子</a:t>
            </a:r>
            <a:r>
              <a:rPr lang="en-US" altLang="zh-CN" dirty="0"/>
              <a:t> -&gt; </a:t>
            </a:r>
            <a:r>
              <a:rPr lang="zh-CN" altLang="en-US" dirty="0"/>
              <a:t>类</a:t>
            </a:r>
            <a:r>
              <a:rPr lang="en-US" altLang="zh-CN" dirty="0"/>
              <a:t>MIP</a:t>
            </a:r>
            <a:r>
              <a:rPr lang="zh-CN" altLang="en-US" dirty="0"/>
              <a:t>的质子</a:t>
            </a:r>
            <a:endParaRPr lang="en-US" altLang="zh-CN" dirty="0"/>
          </a:p>
          <a:p>
            <a:r>
              <a:rPr lang="zh-CN" altLang="en-US" dirty="0"/>
              <a:t>地磁截断</a:t>
            </a:r>
            <a:r>
              <a:rPr lang="en-US" altLang="zh-CN" dirty="0"/>
              <a:t> -&gt; </a:t>
            </a:r>
            <a:r>
              <a:rPr lang="zh-CN" altLang="en-US" dirty="0"/>
              <a:t>方向相关的质子谱</a:t>
            </a: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EE426E-B35C-1097-D3A1-BE1EF25B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0F1-52B9-408F-92A4-D6913D6E7130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0B0945-0753-7D77-E521-869112D5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1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什么是地磁截断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BED4-A552-1C1C-CE1E-AD84F731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1" y="786832"/>
            <a:ext cx="5775539" cy="5389990"/>
          </a:xfrm>
        </p:spPr>
        <p:txBody>
          <a:bodyPr/>
          <a:lstStyle/>
          <a:p>
            <a:r>
              <a:rPr lang="zh-CN" altLang="en-US" dirty="0"/>
              <a:t>地球磁场阻止或者筛选带电粒子的能力</a:t>
            </a:r>
            <a:endParaRPr lang="en-US" altLang="zh-CN" dirty="0"/>
          </a:p>
          <a:p>
            <a:pPr lvl="1"/>
            <a:r>
              <a:rPr lang="zh-CN" altLang="en-US" dirty="0"/>
              <a:t>地磁纬度</a:t>
            </a:r>
            <a:endParaRPr lang="en-US" altLang="zh-CN" dirty="0"/>
          </a:p>
          <a:p>
            <a:pPr lvl="1"/>
            <a:r>
              <a:rPr lang="zh-CN" altLang="en-US" dirty="0"/>
              <a:t>粒子种类与粒子能量</a:t>
            </a:r>
            <a:endParaRPr lang="en-US" altLang="zh-CN" dirty="0"/>
          </a:p>
          <a:p>
            <a:pPr lvl="1"/>
            <a:r>
              <a:rPr lang="zh-CN" altLang="en-US" dirty="0"/>
              <a:t>太阳剧烈活动</a:t>
            </a:r>
            <a:endParaRPr lang="en-US" altLang="zh-CN" dirty="0"/>
          </a:p>
          <a:p>
            <a:r>
              <a:rPr lang="zh-CN" altLang="en-US" dirty="0"/>
              <a:t>带电粒子：磁刚度</a:t>
            </a:r>
            <a:r>
              <a:rPr lang="en-US" altLang="zh-CN" dirty="0"/>
              <a:t> = </a:t>
            </a:r>
            <a:r>
              <a:rPr lang="zh-CN" altLang="en-US" dirty="0"/>
              <a:t>动量</a:t>
            </a:r>
            <a:r>
              <a:rPr lang="en-US" altLang="zh-CN" dirty="0"/>
              <a:t>/</a:t>
            </a:r>
            <a:r>
              <a:rPr lang="zh-CN" altLang="en-US" dirty="0"/>
              <a:t>电荷</a:t>
            </a:r>
            <a:endParaRPr lang="en-US" altLang="zh-CN" dirty="0"/>
          </a:p>
          <a:p>
            <a:pPr lvl="1"/>
            <a:r>
              <a:rPr lang="zh-CN" altLang="en-US" dirty="0"/>
              <a:t>带电粒子克服磁场影响的能力</a:t>
            </a:r>
            <a:endParaRPr lang="en-US" altLang="zh-CN" dirty="0"/>
          </a:p>
          <a:p>
            <a:pPr lvl="1"/>
            <a:r>
              <a:rPr lang="zh-CN" altLang="en-US" dirty="0"/>
              <a:t>截断刚度：让粒子能够穿越磁场的最小的磁刚度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0543-8450-4348-A06D-5ED06296BF78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78466EA-7CA8-0E0D-AB4B-9C49B6BD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48" y="1124434"/>
            <a:ext cx="4521795" cy="47291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7BFFCA7-6147-767F-391F-064A2A14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/>
        </p:blipFill>
        <p:spPr>
          <a:xfrm>
            <a:off x="4002770" y="3912282"/>
            <a:ext cx="2477240" cy="24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097DB-2118-34A5-6130-46E2BA86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什么是东西效应？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756B8E-C8E3-7C64-DA23-8FB248B5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7217762" cy="5389990"/>
          </a:xfrm>
        </p:spPr>
        <p:txBody>
          <a:bodyPr/>
          <a:lstStyle/>
          <a:p>
            <a:r>
              <a:rPr lang="zh-CN" altLang="en-US" dirty="0"/>
              <a:t>宇宙线在进入地球大气层时，由于</a:t>
            </a:r>
            <a:r>
              <a:rPr lang="zh-CN" altLang="en-US" b="1" dirty="0"/>
              <a:t>地球磁场</a:t>
            </a:r>
            <a:r>
              <a:rPr lang="zh-CN" altLang="en-US" dirty="0"/>
              <a:t>的影响，来自东边和西边的宇宙线强度存在不对称性</a:t>
            </a:r>
            <a:endParaRPr lang="en-US" altLang="zh-CN" dirty="0"/>
          </a:p>
          <a:p>
            <a:r>
              <a:rPr lang="zh-CN" altLang="en-US" dirty="0"/>
              <a:t>带电粒子的一般运动方程</a:t>
            </a:r>
            <a:endParaRPr lang="en-US" altLang="zh-CN" dirty="0"/>
          </a:p>
          <a:p>
            <a:r>
              <a:rPr lang="zh-CN" altLang="en-US" dirty="0"/>
              <a:t>地磁截断刚度由</a:t>
            </a:r>
            <a:r>
              <a:rPr lang="en-US" altLang="zh-CN" dirty="0"/>
              <a:t>IGRF(International Geomagnetic Reference Field)</a:t>
            </a:r>
            <a:r>
              <a:rPr lang="zh-CN" altLang="en-US" dirty="0"/>
              <a:t>模型给出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B72552-4457-EC16-7469-A942601B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FFD3-EF1C-490D-B5C8-EBA946E445D2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81522A-DC7B-0B7B-8C9D-B5D2803B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BAA1CA-D0FD-7610-9435-5C68B04A2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86" y="763121"/>
            <a:ext cx="3484607" cy="27888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FB2806-1269-BD7B-3BAC-02DD49B2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812" y="3673016"/>
            <a:ext cx="3484607" cy="28564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C2BA864-9884-E761-0E5A-0C7623673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720" y="2648114"/>
            <a:ext cx="1086699" cy="2183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9DFB77-7775-0484-1B90-32FCF761B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41" y="3429000"/>
            <a:ext cx="4096322" cy="20005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76DA41-5EFB-39EB-4F6F-1B10E21E2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583" y="3465471"/>
            <a:ext cx="1600423" cy="191479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36343E2-CC29-E71B-0481-9301542F084E}"/>
              </a:ext>
            </a:extLst>
          </p:cNvPr>
          <p:cNvSpPr/>
          <p:nvPr/>
        </p:nvSpPr>
        <p:spPr>
          <a:xfrm>
            <a:off x="292620" y="5692991"/>
            <a:ext cx="7725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可以通过空间模拟轨道环境得到不同方向粒子谱</a:t>
            </a:r>
          </a:p>
        </p:txBody>
      </p:sp>
    </p:spTree>
    <p:extLst>
      <p:ext uri="{BB962C8B-B14F-4D97-AF65-F5344CB8AC3E}">
        <p14:creationId xmlns:p14="http://schemas.microsoft.com/office/powerpoint/2010/main" val="149865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B7C60-F196-F7CF-242D-F6D14EE2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模拟需要的环境与数据库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489D26-8936-B73E-E440-226F6DDE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Sniper</a:t>
            </a:r>
            <a:r>
              <a:rPr lang="zh-CN" altLang="en-US" dirty="0"/>
              <a:t>框架</a:t>
            </a:r>
            <a:endParaRPr lang="en-US" altLang="zh-CN" dirty="0"/>
          </a:p>
          <a:p>
            <a:pPr lvl="1"/>
            <a:r>
              <a:rPr lang="en-US" altLang="zh-CN" dirty="0"/>
              <a:t>DAMPE</a:t>
            </a:r>
            <a:r>
              <a:rPr lang="zh-CN" altLang="en-US" dirty="0"/>
              <a:t>服务器</a:t>
            </a:r>
            <a:endParaRPr lang="en-US" altLang="zh-CN" dirty="0"/>
          </a:p>
          <a:p>
            <a:pPr lvl="1"/>
            <a:r>
              <a:rPr lang="en-US" altLang="zh-CN" dirty="0"/>
              <a:t>HERD</a:t>
            </a:r>
            <a:r>
              <a:rPr lang="zh-CN" altLang="en-US" dirty="0"/>
              <a:t>环境</a:t>
            </a:r>
            <a:endParaRPr lang="en-US" altLang="zh-CN" dirty="0"/>
          </a:p>
          <a:p>
            <a:r>
              <a:rPr lang="en-US" altLang="zh-CN" dirty="0"/>
              <a:t>Backtracing</a:t>
            </a:r>
            <a:r>
              <a:rPr lang="zh-CN" altLang="en-US" dirty="0"/>
              <a:t>数据库</a:t>
            </a:r>
            <a:endParaRPr lang="en-US" altLang="zh-CN" dirty="0"/>
          </a:p>
          <a:p>
            <a:pPr lvl="1"/>
            <a:r>
              <a:rPr lang="en-US" altLang="zh-CN" dirty="0"/>
              <a:t>IGRF</a:t>
            </a:r>
            <a:r>
              <a:rPr lang="zh-CN" altLang="en-US" dirty="0"/>
              <a:t>模型</a:t>
            </a:r>
            <a:endParaRPr lang="en-US" altLang="zh-CN" dirty="0"/>
          </a:p>
          <a:p>
            <a:pPr lvl="2"/>
            <a:r>
              <a:rPr lang="zh-CN" altLang="en-US" dirty="0"/>
              <a:t>对于（地磁）经度、维度，以等效的</a:t>
            </a:r>
            <a:r>
              <a:rPr lang="en-US" altLang="zh-CN" dirty="0"/>
              <a:t>spiral</a:t>
            </a:r>
            <a:r>
              <a:rPr lang="zh-CN" altLang="en-US" dirty="0"/>
              <a:t>上的点表示方位的天顶</a:t>
            </a:r>
            <a:r>
              <a:rPr lang="en-US" altLang="zh-CN" dirty="0"/>
              <a:t>+</a:t>
            </a:r>
            <a:r>
              <a:rPr lang="zh-CN" altLang="en-US" dirty="0"/>
              <a:t>方位角，粒子刚度</a:t>
            </a:r>
            <a:r>
              <a:rPr lang="en-US" altLang="zh-CN" dirty="0"/>
              <a:t>4</a:t>
            </a:r>
            <a:r>
              <a:rPr lang="zh-CN" altLang="en-US" dirty="0"/>
              <a:t>个参数，建立值为</a:t>
            </a:r>
            <a:r>
              <a:rPr lang="en-US" altLang="zh-CN" dirty="0"/>
              <a:t>0</a:t>
            </a:r>
            <a:r>
              <a:rPr lang="zh-CN" altLang="en-US" dirty="0"/>
              <a:t>或</a:t>
            </a:r>
            <a:r>
              <a:rPr lang="en-US" altLang="zh-CN" dirty="0"/>
              <a:t>1</a:t>
            </a:r>
            <a:r>
              <a:rPr lang="zh-CN" altLang="en-US" dirty="0"/>
              <a:t>的数据库</a:t>
            </a:r>
            <a:r>
              <a:rPr lang="en-US" altLang="zh-CN" dirty="0"/>
              <a:t>0=</a:t>
            </a:r>
            <a:r>
              <a:rPr lang="zh-CN" altLang="en-US" dirty="0"/>
              <a:t>无法反演到地磁场以外（例如</a:t>
            </a:r>
            <a:r>
              <a:rPr lang="en-US" altLang="zh-CN" dirty="0"/>
              <a:t>105km</a:t>
            </a:r>
            <a:r>
              <a:rPr lang="zh-CN" altLang="en-US" dirty="0"/>
              <a:t>），</a:t>
            </a:r>
            <a:r>
              <a:rPr lang="en-US" altLang="zh-CN" dirty="0"/>
              <a:t>1</a:t>
            </a:r>
            <a:r>
              <a:rPr lang="zh-CN" altLang="en-US" dirty="0"/>
              <a:t>相反</a:t>
            </a:r>
          </a:p>
          <a:p>
            <a:pPr lvl="2"/>
            <a:r>
              <a:rPr lang="zh-CN" altLang="en-US" dirty="0"/>
              <a:t>经度：</a:t>
            </a:r>
            <a:r>
              <a:rPr lang="en-US" altLang="zh-CN" dirty="0"/>
              <a:t>360°</a:t>
            </a:r>
            <a:r>
              <a:rPr lang="zh-CN" altLang="en-US" dirty="0"/>
              <a:t>步长：</a:t>
            </a:r>
            <a:r>
              <a:rPr lang="en-US" altLang="zh-CN" dirty="0"/>
              <a:t>10°</a:t>
            </a:r>
            <a:r>
              <a:rPr lang="zh-CN" altLang="en-US" dirty="0"/>
              <a:t>；维度：北纬</a:t>
            </a:r>
            <a:r>
              <a:rPr lang="en-US" altLang="zh-CN" dirty="0"/>
              <a:t>75°-</a:t>
            </a:r>
            <a:r>
              <a:rPr lang="zh-CN" altLang="en-US" dirty="0"/>
              <a:t>南纬</a:t>
            </a:r>
            <a:r>
              <a:rPr lang="en-US" altLang="zh-CN" dirty="0"/>
              <a:t>75°</a:t>
            </a:r>
            <a:r>
              <a:rPr lang="zh-CN" altLang="en-US" dirty="0"/>
              <a:t>步长：</a:t>
            </a:r>
            <a:r>
              <a:rPr lang="en-US" altLang="zh-CN" dirty="0"/>
              <a:t>5°</a:t>
            </a:r>
          </a:p>
          <a:p>
            <a:pPr lvl="2"/>
            <a:r>
              <a:rPr lang="en-US" altLang="zh-CN" dirty="0"/>
              <a:t>4π</a:t>
            </a:r>
            <a:r>
              <a:rPr lang="zh-CN" altLang="en-US" dirty="0"/>
              <a:t>立体角的</a:t>
            </a:r>
            <a:r>
              <a:rPr lang="en-US" altLang="zh-CN" dirty="0"/>
              <a:t>spiral</a:t>
            </a:r>
            <a:r>
              <a:rPr lang="zh-CN" altLang="en-US" dirty="0"/>
              <a:t>遍历：间隔</a:t>
            </a:r>
            <a:r>
              <a:rPr lang="en-US" altLang="zh-CN" dirty="0"/>
              <a:t>0.03</a:t>
            </a:r>
            <a:r>
              <a:rPr lang="zh-CN" altLang="en-US" dirty="0"/>
              <a:t>，对应球面划分为</a:t>
            </a:r>
            <a:r>
              <a:rPr lang="en-US" altLang="zh-CN" dirty="0"/>
              <a:t>4π/0.032=13963</a:t>
            </a:r>
            <a:r>
              <a:rPr lang="zh-CN" altLang="en-US" dirty="0"/>
              <a:t>个方向</a:t>
            </a:r>
          </a:p>
          <a:p>
            <a:pPr lvl="2"/>
            <a:r>
              <a:rPr lang="zh-CN" altLang="en-US" dirty="0"/>
              <a:t>刚度：</a:t>
            </a:r>
            <a:r>
              <a:rPr lang="en-US" altLang="zh-CN" dirty="0"/>
              <a:t>2-100GV</a:t>
            </a:r>
            <a:r>
              <a:rPr lang="zh-CN" altLang="en-US" dirty="0"/>
              <a:t>、</a:t>
            </a:r>
            <a:r>
              <a:rPr lang="en-US" altLang="zh-CN" dirty="0"/>
              <a:t>log</a:t>
            </a:r>
            <a:r>
              <a:rPr lang="zh-CN" altLang="en-US" dirty="0"/>
              <a:t>后等间距取值（</a:t>
            </a:r>
            <a:r>
              <a:rPr lang="en-US" altLang="zh-CN" dirty="0"/>
              <a:t>34</a:t>
            </a:r>
            <a:r>
              <a:rPr lang="zh-CN" altLang="en-US" dirty="0"/>
              <a:t>个刚度）已完成，正在运行高纬区域下探至</a:t>
            </a:r>
            <a:r>
              <a:rPr lang="en-US" altLang="zh-CN" dirty="0"/>
              <a:t>0.2GV</a:t>
            </a:r>
            <a:r>
              <a:rPr lang="zh-CN" altLang="en-US" dirty="0"/>
              <a:t>（共</a:t>
            </a:r>
            <a:r>
              <a:rPr lang="en-US" altLang="zh-CN" dirty="0"/>
              <a:t>54</a:t>
            </a:r>
            <a:r>
              <a:rPr lang="zh-CN" altLang="en-US" dirty="0"/>
              <a:t>个刚度）。低至全部给</a:t>
            </a:r>
            <a:r>
              <a:rPr lang="en-US" altLang="zh-CN" dirty="0"/>
              <a:t>0</a:t>
            </a:r>
            <a:r>
              <a:rPr lang="zh-CN" altLang="en-US" dirty="0"/>
              <a:t>或</a:t>
            </a:r>
            <a:r>
              <a:rPr lang="en-US" altLang="zh-CN" dirty="0"/>
              <a:t>0.2GV(</a:t>
            </a:r>
            <a:r>
              <a:rPr lang="zh-CN" altLang="en-US" dirty="0"/>
              <a:t>银河宇宙线能谱计算下限</a:t>
            </a:r>
            <a:r>
              <a:rPr lang="en-US" altLang="zh-CN" dirty="0"/>
              <a:t>)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DE196-E77C-7177-75C6-94CBF27F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B53F-7745-4BAD-AC4D-BC8C08131EA7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929604-8D46-2A36-013E-31F77CBC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57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EDC9F-3022-0F78-348A-4B4DB1F9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空间轨道数据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2D8770-B313-E94B-A551-6EF8836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空间轨道文件</a:t>
            </a:r>
            <a:endParaRPr lang="en-US" altLang="zh-CN" dirty="0"/>
          </a:p>
          <a:p>
            <a:pPr lvl="1"/>
            <a:r>
              <a:rPr lang="zh-CN" altLang="en-US" dirty="0"/>
              <a:t>位置参数：地理经度，地理纬度，探测器到地球中心距离</a:t>
            </a:r>
            <a:endParaRPr lang="en-US" altLang="zh-CN" dirty="0"/>
          </a:p>
          <a:p>
            <a:pPr lvl="1"/>
            <a:r>
              <a:rPr lang="zh-CN" altLang="en-US" dirty="0"/>
              <a:t>姿态参数</a:t>
            </a:r>
            <a:r>
              <a:rPr lang="en-US" altLang="zh-CN" dirty="0"/>
              <a:t>(</a:t>
            </a:r>
            <a:r>
              <a:rPr lang="zh-CN" altLang="en-US" dirty="0"/>
              <a:t>惯性空间的朝向</a:t>
            </a:r>
            <a:r>
              <a:rPr lang="en-US" altLang="zh-CN" dirty="0"/>
              <a:t>)</a:t>
            </a:r>
            <a:r>
              <a:rPr lang="zh-CN" altLang="en-US" dirty="0"/>
              <a:t>：观测轴</a:t>
            </a:r>
            <a:r>
              <a:rPr lang="en-US" altLang="zh-CN" dirty="0"/>
              <a:t>(Z</a:t>
            </a:r>
            <a:r>
              <a:rPr lang="zh-CN" altLang="en-US" dirty="0"/>
              <a:t>轴</a:t>
            </a:r>
            <a:r>
              <a:rPr lang="en-US" altLang="zh-CN" dirty="0"/>
              <a:t>)</a:t>
            </a:r>
            <a:r>
              <a:rPr lang="zh-CN" altLang="en-US" dirty="0"/>
              <a:t>的赤纬，</a:t>
            </a:r>
            <a:r>
              <a:rPr lang="en-US" altLang="zh-CN" dirty="0"/>
              <a:t>X</a:t>
            </a:r>
            <a:r>
              <a:rPr lang="zh-CN" altLang="en-US" dirty="0"/>
              <a:t>轴和</a:t>
            </a:r>
            <a:r>
              <a:rPr lang="en-US" altLang="zh-CN" dirty="0"/>
              <a:t>Y</a:t>
            </a:r>
            <a:r>
              <a:rPr lang="zh-CN" altLang="en-US" dirty="0"/>
              <a:t>轴的赤经和赤纬</a:t>
            </a:r>
            <a:endParaRPr lang="en-US" altLang="zh-CN" dirty="0"/>
          </a:p>
          <a:p>
            <a:pPr lvl="1"/>
            <a:r>
              <a:rPr lang="zh-CN" altLang="en-US" dirty="0"/>
              <a:t>轨道时间参数：修正儒略日</a:t>
            </a:r>
            <a:endParaRPr lang="en-US" altLang="zh-CN" dirty="0"/>
          </a:p>
          <a:p>
            <a:pPr lvl="1"/>
            <a:r>
              <a:rPr lang="zh-CN" altLang="en-US" dirty="0"/>
              <a:t>轨道动力学参数：磁壳参数，南大西洋异常区</a:t>
            </a:r>
            <a:endParaRPr lang="en-US" altLang="zh-CN" dirty="0"/>
          </a:p>
          <a:p>
            <a:pPr lvl="1"/>
            <a:r>
              <a:rPr lang="zh-CN" altLang="en-US" dirty="0"/>
              <a:t>轨道运动状态参数：位置三维向量，速度三维向量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7FEB1-9F22-6B25-6B7E-CFD8743D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B53F-7745-4BAD-AC4D-BC8C08131EA7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D3758B-3D35-8959-66E7-3A5EC228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4CCE65-FB4C-CBA7-37C8-C2AB8082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84" y="3221834"/>
            <a:ext cx="9514395" cy="31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075EF-809F-DC8A-CCE4-F82288B8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模拟流程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4185A7-09FE-B26E-38E9-DBA32D3A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801189"/>
            <a:ext cx="10515600" cy="5389990"/>
          </a:xfrm>
        </p:spPr>
        <p:txBody>
          <a:bodyPr>
            <a:normAutofit/>
          </a:bodyPr>
          <a:lstStyle/>
          <a:p>
            <a:r>
              <a:rPr lang="zh-CN" altLang="en-US" dirty="0"/>
              <a:t>获取探测器数据</a:t>
            </a:r>
            <a:endParaRPr lang="en-US" altLang="zh-CN" dirty="0"/>
          </a:p>
          <a:p>
            <a:pPr lvl="1"/>
            <a:r>
              <a:rPr lang="zh-CN" altLang="en-US" dirty="0"/>
              <a:t>量能器：用于能量沉积分析</a:t>
            </a:r>
            <a:endParaRPr lang="en-US" altLang="zh-CN" dirty="0"/>
          </a:p>
          <a:p>
            <a:pPr lvl="1"/>
            <a:r>
              <a:rPr lang="zh-CN" altLang="en-US" dirty="0"/>
              <a:t>示踪探测器：用于轨迹跟踪</a:t>
            </a:r>
            <a:endParaRPr lang="en-US" altLang="zh-CN" dirty="0"/>
          </a:p>
          <a:p>
            <a:pPr lvl="1"/>
            <a:r>
              <a:rPr lang="en-US" altLang="zh-CN" dirty="0"/>
              <a:t>MC </a:t>
            </a:r>
            <a:r>
              <a:rPr lang="zh-CN" altLang="en-US" dirty="0"/>
              <a:t>粒子数据：用于获取真实的粒子动量信息</a:t>
            </a:r>
            <a:endParaRPr lang="en-US" altLang="zh-CN" dirty="0"/>
          </a:p>
          <a:p>
            <a:r>
              <a:rPr lang="zh-CN" altLang="en-US" dirty="0"/>
              <a:t>提取示踪探测器的击中信息：识别来自主要粒子的击中点（</a:t>
            </a:r>
            <a:r>
              <a:rPr lang="en-US" altLang="zh-CN" dirty="0"/>
              <a:t>track ID = 1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计算 </a:t>
            </a:r>
            <a:r>
              <a:rPr lang="en-US" altLang="zh-CN" dirty="0"/>
              <a:t>MC </a:t>
            </a:r>
            <a:r>
              <a:rPr lang="zh-CN" altLang="en-US" dirty="0"/>
              <a:t>粒子的动能、方向并</a:t>
            </a:r>
            <a:r>
              <a:rPr lang="zh-CN" altLang="en-US" b="1" dirty="0"/>
              <a:t>填充能谱直方图</a:t>
            </a:r>
            <a:endParaRPr lang="en-US" altLang="zh-CN" b="1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探测器坐标系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ECI</a:t>
            </a:r>
            <a:r>
              <a:rPr lang="zh-CN" altLang="en-US" dirty="0"/>
              <a:t>惯性系（地心惯性系）</a:t>
            </a:r>
            <a:r>
              <a:rPr lang="en-US" altLang="zh-CN" dirty="0"/>
              <a:t>-&gt; GTOD</a:t>
            </a:r>
            <a:r>
              <a:rPr lang="zh-CN" altLang="en-US" dirty="0"/>
              <a:t>（地固坐标系）</a:t>
            </a:r>
            <a:r>
              <a:rPr lang="en-US" altLang="zh-CN" dirty="0"/>
              <a:t>-&gt;</a:t>
            </a:r>
            <a:r>
              <a:rPr lang="zh-CN" altLang="en-US" dirty="0"/>
              <a:t>地理坐标系。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计算 </a:t>
            </a:r>
            <a:r>
              <a:rPr lang="en-US" altLang="zh-CN" dirty="0"/>
              <a:t>theta </a:t>
            </a:r>
            <a:r>
              <a:rPr lang="zh-CN" altLang="en-US" dirty="0"/>
              <a:t>和 </a:t>
            </a:r>
            <a:r>
              <a:rPr lang="en-US" altLang="zh-CN" dirty="0"/>
              <a:t>arc</a:t>
            </a:r>
            <a:r>
              <a:rPr lang="zh-CN" altLang="en-US" dirty="0"/>
              <a:t>：粒子在新坐标系下的方向角和方位角。与 </a:t>
            </a:r>
            <a:r>
              <a:rPr lang="en-US" altLang="zh-CN" dirty="0"/>
              <a:t>theta-arc </a:t>
            </a:r>
            <a:r>
              <a:rPr lang="zh-CN" altLang="en-US" dirty="0"/>
              <a:t>文件匹配：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结合 </a:t>
            </a:r>
            <a:r>
              <a:rPr lang="en-US" altLang="zh-CN" dirty="0"/>
              <a:t>Ek</a:t>
            </a:r>
            <a:r>
              <a:rPr lang="zh-CN" altLang="en-US" dirty="0"/>
              <a:t>（粒子能量）查询 </a:t>
            </a:r>
            <a:r>
              <a:rPr lang="en-US" altLang="zh-CN" dirty="0"/>
              <a:t>JSON </a:t>
            </a:r>
            <a:r>
              <a:rPr lang="zh-CN" altLang="en-US" dirty="0"/>
              <a:t>文件：在 </a:t>
            </a:r>
            <a:r>
              <a:rPr lang="en-US" altLang="zh-CN" dirty="0"/>
              <a:t>JSON </a:t>
            </a:r>
            <a:r>
              <a:rPr lang="zh-CN" altLang="en-US" dirty="0"/>
              <a:t>文件中检查 </a:t>
            </a:r>
            <a:r>
              <a:rPr lang="en-US" altLang="zh-CN" dirty="0" err="1"/>
              <a:t>is_allowed</a:t>
            </a:r>
            <a:r>
              <a:rPr lang="zh-CN" altLang="en-US" dirty="0"/>
              <a:t> 参数，判断该粒子是否被允许。</a:t>
            </a:r>
          </a:p>
          <a:p>
            <a:pPr lvl="1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74446-BCAA-C454-3245-93E4A463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B53F-7745-4BAD-AC4D-BC8C08131EA7}" type="datetime1">
              <a:rPr lang="zh-CN" altLang="en-US" smtClean="0"/>
              <a:t>2025/2/17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DCD889-626F-4D17-D4F1-06152441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28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6B2AC3-319B-3967-5884-BD26DC0B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6D05DF-E3A6-707E-61B4-C34A021A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根据</a:t>
            </a:r>
            <a:r>
              <a:rPr lang="en-US" altLang="zh-CN" dirty="0"/>
              <a:t>Herd</a:t>
            </a:r>
            <a:r>
              <a:rPr lang="zh-CN" altLang="en-US" dirty="0"/>
              <a:t>轨道模拟数据得到的不同方向的电子谱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D00233-0F8B-04EE-6197-ECD71D26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B53F-7745-4BAD-AC4D-BC8C08131EA7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91E776-6AD9-4822-5F8C-45798008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F120EA-9DF0-9CEB-3A43-FEF24FA8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800" y="4145000"/>
            <a:ext cx="2603719" cy="17427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8BBBD03-555E-C607-0E0C-FD23602F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211" y="1758100"/>
            <a:ext cx="4707411" cy="214276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D729AD1-5B60-F86D-38E1-F051E653E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2" y="1169721"/>
            <a:ext cx="11796160" cy="2686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4407040-F9B4-951B-549F-875330DCE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729" y="1464652"/>
            <a:ext cx="3232104" cy="26895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CDA1D7-A4D4-0D82-B5A8-48DFC15E9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29" y="1464653"/>
            <a:ext cx="3172497" cy="268512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6856924-6361-B0C8-C910-E4FC7B0C1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28" y="4149781"/>
            <a:ext cx="3172497" cy="26112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003005-3521-1945-18BA-46D34C769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922" y="4180522"/>
            <a:ext cx="3172496" cy="261774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9721937-E32A-1939-E4D2-B53718980BC3}"/>
              </a:ext>
            </a:extLst>
          </p:cNvPr>
          <p:cNvSpPr txBox="1"/>
          <p:nvPr/>
        </p:nvSpPr>
        <p:spPr>
          <a:xfrm>
            <a:off x="7258418" y="4422059"/>
            <a:ext cx="235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Black: E_spectrum_0</a:t>
            </a:r>
          </a:p>
          <a:p>
            <a:r>
              <a:rPr lang="en-US" altLang="zh-CN" sz="1200" b="1" dirty="0">
                <a:solidFill>
                  <a:srgbClr val="FF0000"/>
                </a:solidFill>
              </a:rPr>
              <a:t>red: E_spectrum_1</a:t>
            </a:r>
            <a:endParaRPr lang="zh-CN" altLang="en-US" sz="1200" b="1" dirty="0">
              <a:solidFill>
                <a:srgbClr val="FF0000"/>
              </a:solidFill>
            </a:endParaRPr>
          </a:p>
          <a:p>
            <a:r>
              <a:rPr lang="en-US" altLang="zh-CN" sz="1200" b="1" dirty="0">
                <a:solidFill>
                  <a:srgbClr val="66FF33"/>
                </a:solidFill>
              </a:rPr>
              <a:t>green: E_spectrum_2</a:t>
            </a:r>
            <a:endParaRPr lang="zh-CN" altLang="en-US" sz="1200" b="1" dirty="0">
              <a:solidFill>
                <a:srgbClr val="66FF33"/>
              </a:solidFill>
            </a:endParaRPr>
          </a:p>
          <a:p>
            <a:r>
              <a:rPr lang="en-US" altLang="zh-CN" sz="1200" b="1" dirty="0">
                <a:solidFill>
                  <a:srgbClr val="0066FF"/>
                </a:solidFill>
              </a:rPr>
              <a:t>blue: E_spectrum_3</a:t>
            </a:r>
            <a:endParaRPr lang="zh-CN" altLang="en-US" sz="1200" b="1" dirty="0">
              <a:solidFill>
                <a:srgbClr val="0066FF"/>
              </a:solidFill>
            </a:endParaRPr>
          </a:p>
          <a:p>
            <a:r>
              <a:rPr lang="en-US" altLang="zh-CN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yellow: E_spectrum_4</a:t>
            </a:r>
            <a:endParaRPr lang="zh-CN" altLang="en-US" sz="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310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D269B-E1C0-663C-5D0A-68EB5D02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846D4A-504F-47F2-E01B-3E795389A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适用于</a:t>
            </a:r>
            <a:r>
              <a:rPr lang="en-US" altLang="zh-CN" dirty="0"/>
              <a:t>VLAST-P</a:t>
            </a:r>
            <a:r>
              <a:rPr lang="zh-CN" altLang="en-US" dirty="0"/>
              <a:t>电磁量能器的空间质子谱</a:t>
            </a:r>
            <a:endParaRPr lang="en-US" altLang="zh-CN" dirty="0"/>
          </a:p>
          <a:p>
            <a:pPr lvl="1"/>
            <a:r>
              <a:rPr lang="en-US" altLang="zh-CN" dirty="0"/>
              <a:t>VLAST-P</a:t>
            </a:r>
            <a:r>
              <a:rPr lang="zh-CN" altLang="en-US" dirty="0"/>
              <a:t>轨道参数替换</a:t>
            </a:r>
            <a:endParaRPr lang="en-US" altLang="zh-CN" dirty="0"/>
          </a:p>
          <a:p>
            <a:pPr lvl="1"/>
            <a:r>
              <a:rPr lang="en-US" altLang="zh-CN" dirty="0"/>
              <a:t>IGRF</a:t>
            </a:r>
            <a:r>
              <a:rPr lang="zh-CN" altLang="en-US" dirty="0"/>
              <a:t>模型参数更新</a:t>
            </a:r>
            <a:endParaRPr lang="en-US" altLang="zh-CN" dirty="0"/>
          </a:p>
          <a:p>
            <a:r>
              <a:rPr lang="zh-CN" altLang="en-US" dirty="0"/>
              <a:t>方向性粒子谱对</a:t>
            </a:r>
            <a:r>
              <a:rPr lang="en-US" altLang="zh-CN" dirty="0"/>
              <a:t>VLAST-P</a:t>
            </a:r>
            <a:r>
              <a:rPr lang="zh-CN" altLang="en-US" dirty="0"/>
              <a:t>能量分辨的影响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8993E3-54E5-C388-308C-36DE0B35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B53F-7745-4BAD-AC4D-BC8C08131EA7}" type="datetime1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A21A46-3BE6-1CD4-2592-893B305F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83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_update.potx" id="{06A62707-4089-4FE0-91EA-654A9CFBB859}" vid="{627E3F17-D035-480B-B43A-D00C4BA960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3411</TotalTime>
  <Words>583</Words>
  <Application>Microsoft Office PowerPoint</Application>
  <PresentationFormat>宽屏</PresentationFormat>
  <Paragraphs>75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Söhne</vt:lpstr>
      <vt:lpstr>等线</vt:lpstr>
      <vt:lpstr>华光小标宋_CNKI</vt:lpstr>
      <vt:lpstr>Arial</vt:lpstr>
      <vt:lpstr>Wingdings</vt:lpstr>
      <vt:lpstr>Office 主题​​</vt:lpstr>
      <vt:lpstr>VLAST-P on-orbit calibration plan</vt:lpstr>
      <vt:lpstr>物理动机</vt:lpstr>
      <vt:lpstr>什么是地磁截断?</vt:lpstr>
      <vt:lpstr>什么是东西效应？</vt:lpstr>
      <vt:lpstr>模拟需要的环境与数据库</vt:lpstr>
      <vt:lpstr>空间轨道数据</vt:lpstr>
      <vt:lpstr>模拟流程</vt:lpstr>
      <vt:lpstr>电子谱</vt:lpstr>
      <vt:lpstr>下一步计划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11</cp:revision>
  <dcterms:created xsi:type="dcterms:W3CDTF">2025-01-15T09:29:22Z</dcterms:created>
  <dcterms:modified xsi:type="dcterms:W3CDTF">2025-02-18T05:53:25Z</dcterms:modified>
</cp:coreProperties>
</file>