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3"/>
  </p:notesMasterIdLst>
  <p:handoutMasterIdLst>
    <p:handoutMasterId r:id="rId14"/>
  </p:handoutMasterIdLst>
  <p:sldIdLst>
    <p:sldId id="258" r:id="rId2"/>
    <p:sldId id="1319" r:id="rId3"/>
    <p:sldId id="1333" r:id="rId4"/>
    <p:sldId id="1327" r:id="rId5"/>
    <p:sldId id="1283" r:id="rId6"/>
    <p:sldId id="1325" r:id="rId7"/>
    <p:sldId id="1328" r:id="rId8"/>
    <p:sldId id="1329" r:id="rId9"/>
    <p:sldId id="1330" r:id="rId10"/>
    <p:sldId id="1332" r:id="rId11"/>
    <p:sldId id="1334" r:id="rId12"/>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8"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1439" autoAdjust="0"/>
  </p:normalViewPr>
  <p:slideViewPr>
    <p:cSldViewPr>
      <p:cViewPr>
        <p:scale>
          <a:sx n="75" d="100"/>
          <a:sy n="75" d="100"/>
        </p:scale>
        <p:origin x="2256" y="6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2025/2/17</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2025/2/17</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27458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5</a:t>
            </a:fld>
            <a:endParaRPr lang="zh-CN" altLang="en-US"/>
          </a:p>
        </p:txBody>
      </p:sp>
    </p:spTree>
    <p:extLst>
      <p:ext uri="{BB962C8B-B14F-4D97-AF65-F5344CB8AC3E}">
        <p14:creationId xmlns:p14="http://schemas.microsoft.com/office/powerpoint/2010/main" val="86763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6</a:t>
            </a:fld>
            <a:endParaRPr lang="zh-CN" altLang="en-US"/>
          </a:p>
        </p:txBody>
      </p:sp>
    </p:spTree>
    <p:extLst>
      <p:ext uri="{BB962C8B-B14F-4D97-AF65-F5344CB8AC3E}">
        <p14:creationId xmlns:p14="http://schemas.microsoft.com/office/powerpoint/2010/main" val="258670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7</a:t>
            </a:fld>
            <a:endParaRPr lang="zh-CN" altLang="en-US"/>
          </a:p>
        </p:txBody>
      </p:sp>
    </p:spTree>
    <p:extLst>
      <p:ext uri="{BB962C8B-B14F-4D97-AF65-F5344CB8AC3E}">
        <p14:creationId xmlns:p14="http://schemas.microsoft.com/office/powerpoint/2010/main" val="10304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8</a:t>
            </a:fld>
            <a:endParaRPr lang="zh-CN" altLang="en-US"/>
          </a:p>
        </p:txBody>
      </p:sp>
    </p:spTree>
    <p:extLst>
      <p:ext uri="{BB962C8B-B14F-4D97-AF65-F5344CB8AC3E}">
        <p14:creationId xmlns:p14="http://schemas.microsoft.com/office/powerpoint/2010/main" val="421762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9</a:t>
            </a:fld>
            <a:endParaRPr lang="zh-CN" altLang="en-US"/>
          </a:p>
        </p:txBody>
      </p:sp>
    </p:spTree>
    <p:extLst>
      <p:ext uri="{BB962C8B-B14F-4D97-AF65-F5344CB8AC3E}">
        <p14:creationId xmlns:p14="http://schemas.microsoft.com/office/powerpoint/2010/main" val="189547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10</a:t>
            </a:fld>
            <a:endParaRPr lang="zh-CN" altLang="en-US"/>
          </a:p>
        </p:txBody>
      </p:sp>
    </p:spTree>
    <p:extLst>
      <p:ext uri="{BB962C8B-B14F-4D97-AF65-F5344CB8AC3E}">
        <p14:creationId xmlns:p14="http://schemas.microsoft.com/office/powerpoint/2010/main" val="196105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信号增益：</a:t>
            </a:r>
            <a:r>
              <a:rPr lang="en-US" altLang="zh-CN" dirty="0"/>
              <a:t>4.1</a:t>
            </a:r>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11</a:t>
            </a:fld>
            <a:endParaRPr lang="zh-CN" altLang="en-US"/>
          </a:p>
        </p:txBody>
      </p:sp>
    </p:spTree>
    <p:extLst>
      <p:ext uri="{BB962C8B-B14F-4D97-AF65-F5344CB8AC3E}">
        <p14:creationId xmlns:p14="http://schemas.microsoft.com/office/powerpoint/2010/main" val="26882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02</a:t>
            </a:r>
            <a:r>
              <a:rPr lang="zh-CN" altLang="en-US" b="1" dirty="0">
                <a:ea typeface="+mn-ea"/>
                <a:cs typeface="+mn-ea"/>
                <a:sym typeface="+mn-lt"/>
              </a:rPr>
              <a:t>月</a:t>
            </a:r>
            <a:r>
              <a:rPr lang="en-US" altLang="zh-CN" b="1" dirty="0">
                <a:ea typeface="+mn-ea"/>
                <a:cs typeface="+mn-ea"/>
                <a:sym typeface="+mn-lt"/>
              </a:rPr>
              <a:t>18</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3727F71-6473-4141-B5DE-6D0239344BB9}"/>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36600FDC-C4DF-4628-AC00-8CA95BC460A1}"/>
              </a:ext>
            </a:extLst>
          </p:cNvPr>
          <p:cNvSpPr>
            <a:spLocks noGrp="1"/>
          </p:cNvSpPr>
          <p:nvPr>
            <p:ph type="body" sz="quarter" idx="13"/>
          </p:nvPr>
        </p:nvSpPr>
        <p:spPr/>
        <p:txBody>
          <a:bodyPr/>
          <a:lstStyle/>
          <a:p>
            <a:r>
              <a:rPr lang="zh-CN" altLang="en-US" dirty="0"/>
              <a:t>大尺寸线圈</a:t>
            </a:r>
          </a:p>
        </p:txBody>
      </p:sp>
      <p:sp>
        <p:nvSpPr>
          <p:cNvPr id="4" name="文本框 3">
            <a:extLst>
              <a:ext uri="{FF2B5EF4-FFF2-40B4-BE49-F238E27FC236}">
                <a16:creationId xmlns:a16="http://schemas.microsoft.com/office/drawing/2014/main" id="{87D2F8AD-8414-4725-8466-B9D91674DBFD}"/>
              </a:ext>
            </a:extLst>
          </p:cNvPr>
          <p:cNvSpPr txBox="1"/>
          <p:nvPr/>
        </p:nvSpPr>
        <p:spPr>
          <a:xfrm>
            <a:off x="381000" y="1256067"/>
            <a:ext cx="8382000" cy="5451621"/>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dirty="0"/>
              <a:t>磁芯损耗与磁芯内的磁场分布密切相关，若磁芯内的磁场分布相同，则理论上磁导率虚部相同，</a:t>
            </a:r>
            <a:r>
              <a:rPr lang="zh-CN" altLang="en-US" dirty="0">
                <a:solidFill>
                  <a:srgbClr val="FF0000"/>
                </a:solidFill>
              </a:rPr>
              <a:t>小尺寸磁芯线圈</a:t>
            </a:r>
            <a:r>
              <a:rPr lang="en-US" altLang="zh-CN" dirty="0">
                <a:solidFill>
                  <a:srgbClr val="FF0000"/>
                </a:solidFill>
                <a:sym typeface="Wingdings" panose="05000000000000000000" pitchFamily="2" charset="2"/>
              </a:rPr>
              <a:t></a:t>
            </a:r>
            <a:r>
              <a:rPr lang="zh-CN" altLang="en-US" dirty="0">
                <a:solidFill>
                  <a:srgbClr val="FF0000"/>
                </a:solidFill>
                <a:sym typeface="Wingdings" panose="05000000000000000000" pitchFamily="2" charset="2"/>
              </a:rPr>
              <a:t>等几何比例的大尺寸磁芯线圈</a:t>
            </a:r>
            <a:endParaRPr lang="en-US" altLang="zh-CN" dirty="0"/>
          </a:p>
          <a:p>
            <a:pPr marL="285750" indent="-285750">
              <a:lnSpc>
                <a:spcPct val="150000"/>
              </a:lnSpc>
              <a:buFont typeface="Wingdings" panose="05000000000000000000" pitchFamily="2" charset="2"/>
              <a:buChar char="p"/>
            </a:pPr>
            <a:r>
              <a:rPr lang="zh-CN" altLang="en-US" dirty="0"/>
              <a:t>磁芯尺寸：</a:t>
            </a:r>
            <a:endParaRPr lang="en-US" altLang="zh-CN" dirty="0"/>
          </a:p>
          <a:p>
            <a:pPr marL="742950" lvl="1" indent="-285750">
              <a:lnSpc>
                <a:spcPct val="150000"/>
              </a:lnSpc>
              <a:buFont typeface="Arial" panose="020B0604020202020204" pitchFamily="34" charset="0"/>
              <a:buChar char="•"/>
            </a:pPr>
            <a:r>
              <a:rPr lang="en-US" altLang="zh-CN" dirty="0"/>
              <a:t>D32mm</a:t>
            </a:r>
          </a:p>
          <a:p>
            <a:pPr marL="742950" lvl="1" indent="-285750">
              <a:lnSpc>
                <a:spcPct val="150000"/>
              </a:lnSpc>
              <a:buFont typeface="Arial" panose="020B0604020202020204" pitchFamily="34" charset="0"/>
              <a:buChar char="•"/>
            </a:pPr>
            <a:r>
              <a:rPr lang="en-US" altLang="zh-CN" dirty="0"/>
              <a:t>H80mm||120mm||160mm||200mm</a:t>
            </a:r>
          </a:p>
          <a:p>
            <a:pPr marL="285750" indent="-285750">
              <a:lnSpc>
                <a:spcPct val="150000"/>
              </a:lnSpc>
              <a:buFont typeface="Wingdings" panose="05000000000000000000" pitchFamily="2" charset="2"/>
              <a:buChar char="p"/>
            </a:pPr>
            <a:r>
              <a:rPr lang="zh-CN" altLang="en-US" dirty="0"/>
              <a:t>线圈尺寸</a:t>
            </a:r>
            <a:r>
              <a:rPr lang="zh-CN" altLang="en-US" dirty="0">
                <a:sym typeface="Wingdings" panose="05000000000000000000" pitchFamily="2" charset="2"/>
              </a:rPr>
              <a:t>：（分别为内径外径和高度）</a:t>
            </a:r>
            <a:endParaRPr lang="en-US" altLang="zh-CN" dirty="0"/>
          </a:p>
          <a:p>
            <a:pPr marL="742950" lvl="1" indent="-285750">
              <a:lnSpc>
                <a:spcPct val="150000"/>
              </a:lnSpc>
              <a:buFont typeface="Arial" panose="020B0604020202020204" pitchFamily="34" charset="0"/>
              <a:buChar char="•"/>
            </a:pPr>
            <a:r>
              <a:rPr lang="en-US" altLang="zh-CN" dirty="0"/>
              <a:t>40mm//57mm//30mm||45mm||60mm</a:t>
            </a:r>
          </a:p>
          <a:p>
            <a:pPr>
              <a:lnSpc>
                <a:spcPct val="150000"/>
              </a:lnSpc>
            </a:pPr>
            <a:r>
              <a:rPr lang="zh-CN" altLang="en-US" dirty="0">
                <a:solidFill>
                  <a:srgbClr val="FF0000"/>
                </a:solidFill>
              </a:rPr>
              <a:t>可以预估：</a:t>
            </a:r>
            <a:endParaRPr lang="en-US" altLang="zh-CN" dirty="0">
              <a:solidFill>
                <a:srgbClr val="FF0000"/>
              </a:solidFill>
            </a:endParaRPr>
          </a:p>
          <a:p>
            <a:pPr>
              <a:lnSpc>
                <a:spcPct val="150000"/>
              </a:lnSpc>
            </a:pPr>
            <a:r>
              <a:rPr lang="zh-CN" altLang="en-US" dirty="0"/>
              <a:t>磁芯尺寸：</a:t>
            </a:r>
            <a:endParaRPr lang="en-US" altLang="zh-CN" dirty="0"/>
          </a:p>
          <a:p>
            <a:pPr>
              <a:lnSpc>
                <a:spcPct val="150000"/>
              </a:lnSpc>
            </a:pPr>
            <a:r>
              <a:rPr lang="en-US" altLang="zh-CN" dirty="0"/>
              <a:t>D80cm</a:t>
            </a:r>
            <a:r>
              <a:rPr lang="en-US" altLang="zh-CN" dirty="0">
                <a:solidFill>
                  <a:srgbClr val="FF0000"/>
                </a:solidFill>
              </a:rPr>
              <a:t>H200cm</a:t>
            </a:r>
          </a:p>
          <a:p>
            <a:pPr>
              <a:lnSpc>
                <a:spcPct val="150000"/>
              </a:lnSpc>
            </a:pPr>
            <a:r>
              <a:rPr lang="zh-CN" altLang="en-US" dirty="0"/>
              <a:t>线圈尺寸：</a:t>
            </a:r>
            <a:endParaRPr lang="en-US" altLang="zh-CN" dirty="0"/>
          </a:p>
          <a:p>
            <a:pPr>
              <a:lnSpc>
                <a:spcPct val="150000"/>
              </a:lnSpc>
            </a:pPr>
            <a:r>
              <a:rPr lang="en-US" altLang="zh-CN" dirty="0"/>
              <a:t>100cm//142.5cm//75cm</a:t>
            </a:r>
          </a:p>
          <a:p>
            <a:pPr>
              <a:lnSpc>
                <a:spcPct val="150000"/>
              </a:lnSpc>
            </a:pPr>
            <a:r>
              <a:rPr lang="zh-CN" altLang="en-US" dirty="0">
                <a:solidFill>
                  <a:srgbClr val="FF0000"/>
                </a:solidFill>
              </a:rPr>
              <a:t>线圈要保证相同的匝密度，线径不变</a:t>
            </a:r>
            <a:endParaRPr lang="en-US" altLang="zh-CN" dirty="0">
              <a:solidFill>
                <a:srgbClr val="FF0000"/>
              </a:solidFill>
            </a:endParaRPr>
          </a:p>
        </p:txBody>
      </p:sp>
      <p:sp>
        <p:nvSpPr>
          <p:cNvPr id="9" name="文本框 8">
            <a:extLst>
              <a:ext uri="{FF2B5EF4-FFF2-40B4-BE49-F238E27FC236}">
                <a16:creationId xmlns:a16="http://schemas.microsoft.com/office/drawing/2014/main" id="{B277F19C-AED3-482A-BE4B-FCE2B738B21F}"/>
              </a:ext>
            </a:extLst>
          </p:cNvPr>
          <p:cNvSpPr txBox="1"/>
          <p:nvPr/>
        </p:nvSpPr>
        <p:spPr>
          <a:xfrm>
            <a:off x="5924550" y="3889798"/>
            <a:ext cx="3124200" cy="2127634"/>
          </a:xfrm>
          <a:prstGeom prst="rect">
            <a:avLst/>
          </a:prstGeom>
          <a:noFill/>
        </p:spPr>
        <p:txBody>
          <a:bodyPr wrap="square" rtlCol="0">
            <a:spAutoFit/>
          </a:bodyPr>
          <a:lstStyle/>
          <a:p>
            <a:pPr>
              <a:lnSpc>
                <a:spcPct val="150000"/>
              </a:lnSpc>
            </a:pPr>
            <a:r>
              <a:rPr lang="zh-CN" altLang="en-US" dirty="0"/>
              <a:t>放大后的线圈仿真困难</a:t>
            </a:r>
            <a:endParaRPr lang="en-US" altLang="zh-CN" dirty="0"/>
          </a:p>
          <a:p>
            <a:pPr>
              <a:lnSpc>
                <a:spcPct val="150000"/>
              </a:lnSpc>
            </a:pPr>
            <a:r>
              <a:rPr lang="zh-CN" altLang="en-US" dirty="0"/>
              <a:t>线径（</a:t>
            </a:r>
            <a:r>
              <a:rPr lang="en-US" altLang="zh-CN" dirty="0"/>
              <a:t>0.6mm</a:t>
            </a:r>
            <a:r>
              <a:rPr lang="zh-CN" altLang="en-US" dirty="0"/>
              <a:t>）与整个几何尺寸差异过大，导致网格构建困难</a:t>
            </a:r>
            <a:endParaRPr lang="en-US" altLang="zh-CN" dirty="0"/>
          </a:p>
          <a:p>
            <a:pPr>
              <a:lnSpc>
                <a:spcPct val="150000"/>
              </a:lnSpc>
            </a:pPr>
            <a:r>
              <a:rPr lang="zh-CN" altLang="en-US" dirty="0"/>
              <a:t>解决</a:t>
            </a:r>
            <a:r>
              <a:rPr lang="en-US" altLang="zh-CN" dirty="0" err="1"/>
              <a:t>ing</a:t>
            </a:r>
            <a:endParaRPr lang="zh-CN" altLang="en-US" dirty="0"/>
          </a:p>
        </p:txBody>
      </p:sp>
    </p:spTree>
    <p:extLst>
      <p:ext uri="{BB962C8B-B14F-4D97-AF65-F5344CB8AC3E}">
        <p14:creationId xmlns:p14="http://schemas.microsoft.com/office/powerpoint/2010/main" val="382076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46C97A4-13E3-4937-958C-1BCCDAF362E9}"/>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954017AD-B95E-4035-8C7F-8A96919082A9}"/>
              </a:ext>
            </a:extLst>
          </p:cNvPr>
          <p:cNvSpPr>
            <a:spLocks noGrp="1"/>
          </p:cNvSpPr>
          <p:nvPr>
            <p:ph type="body" sz="quarter" idx="13"/>
          </p:nvPr>
        </p:nvSpPr>
        <p:spPr/>
        <p:txBody>
          <a:bodyPr/>
          <a:lstStyle/>
          <a:p>
            <a:r>
              <a:rPr lang="zh-CN" altLang="en-US" dirty="0"/>
              <a:t>验证用线圈</a:t>
            </a:r>
          </a:p>
        </p:txBody>
      </p:sp>
      <p:sp>
        <p:nvSpPr>
          <p:cNvPr id="5" name="文本框 4">
            <a:extLst>
              <a:ext uri="{FF2B5EF4-FFF2-40B4-BE49-F238E27FC236}">
                <a16:creationId xmlns:a16="http://schemas.microsoft.com/office/drawing/2014/main" id="{6A475D8C-7F93-495E-A63B-6E2EAC1359F5}"/>
              </a:ext>
            </a:extLst>
          </p:cNvPr>
          <p:cNvSpPr txBox="1"/>
          <p:nvPr/>
        </p:nvSpPr>
        <p:spPr>
          <a:xfrm>
            <a:off x="381000" y="1219200"/>
            <a:ext cx="4572000" cy="2543132"/>
          </a:xfrm>
          <a:prstGeom prst="rect">
            <a:avLst/>
          </a:prstGeom>
          <a:noFill/>
        </p:spPr>
        <p:txBody>
          <a:bodyPr wrap="square">
            <a:spAutoFit/>
          </a:bodyPr>
          <a:lstStyle/>
          <a:p>
            <a:pPr>
              <a:lnSpc>
                <a:spcPct val="150000"/>
              </a:lnSpc>
            </a:pPr>
            <a:r>
              <a:rPr lang="zh-CN" altLang="en-US" dirty="0"/>
              <a:t>原尺寸</a:t>
            </a:r>
            <a:endParaRPr lang="en-US" altLang="zh-CN" dirty="0"/>
          </a:p>
          <a:p>
            <a:pPr>
              <a:lnSpc>
                <a:spcPct val="150000"/>
              </a:lnSpc>
            </a:pPr>
            <a:r>
              <a:rPr lang="zh-CN" altLang="en-US" dirty="0"/>
              <a:t>磁芯尺寸：</a:t>
            </a:r>
            <a:endParaRPr lang="en-US" altLang="zh-CN" dirty="0"/>
          </a:p>
          <a:p>
            <a:pPr>
              <a:lnSpc>
                <a:spcPct val="150000"/>
              </a:lnSpc>
            </a:pPr>
            <a:r>
              <a:rPr lang="en-US" altLang="zh-CN" dirty="0"/>
              <a:t>D32mm</a:t>
            </a:r>
            <a:r>
              <a:rPr lang="en-US" altLang="zh-CN" dirty="0">
                <a:solidFill>
                  <a:srgbClr val="FF0000"/>
                </a:solidFill>
              </a:rPr>
              <a:t>H80mm</a:t>
            </a:r>
          </a:p>
          <a:p>
            <a:pPr>
              <a:lnSpc>
                <a:spcPct val="150000"/>
              </a:lnSpc>
            </a:pPr>
            <a:r>
              <a:rPr lang="zh-CN" altLang="en-US" dirty="0"/>
              <a:t>线圈尺寸：</a:t>
            </a:r>
            <a:r>
              <a:rPr lang="zh-CN" altLang="en-US" dirty="0">
                <a:sym typeface="Wingdings" panose="05000000000000000000" pitchFamily="2" charset="2"/>
              </a:rPr>
              <a:t>（分别为内径外径和高度）</a:t>
            </a:r>
            <a:endParaRPr lang="en-US" altLang="zh-CN" dirty="0"/>
          </a:p>
          <a:p>
            <a:pPr>
              <a:lnSpc>
                <a:spcPct val="150000"/>
              </a:lnSpc>
            </a:pPr>
            <a:r>
              <a:rPr lang="en-US" altLang="zh-CN" dirty="0"/>
              <a:t>40mm//57mm//</a:t>
            </a:r>
            <a:r>
              <a:rPr lang="en-US" altLang="zh-CN" dirty="0">
                <a:solidFill>
                  <a:srgbClr val="FF0000"/>
                </a:solidFill>
              </a:rPr>
              <a:t>30mm</a:t>
            </a:r>
          </a:p>
          <a:p>
            <a:pPr>
              <a:lnSpc>
                <a:spcPct val="150000"/>
              </a:lnSpc>
            </a:pPr>
            <a:r>
              <a:rPr lang="zh-CN" altLang="en-US" dirty="0"/>
              <a:t>磁芯增益：</a:t>
            </a:r>
            <a:r>
              <a:rPr lang="en-US" altLang="zh-CN" dirty="0"/>
              <a:t>4.1</a:t>
            </a:r>
          </a:p>
        </p:txBody>
      </p:sp>
      <p:sp>
        <p:nvSpPr>
          <p:cNvPr id="6" name="文本框 5">
            <a:extLst>
              <a:ext uri="{FF2B5EF4-FFF2-40B4-BE49-F238E27FC236}">
                <a16:creationId xmlns:a16="http://schemas.microsoft.com/office/drawing/2014/main" id="{2578611D-493A-4E6A-BF77-A03FE4197202}"/>
              </a:ext>
            </a:extLst>
          </p:cNvPr>
          <p:cNvSpPr txBox="1"/>
          <p:nvPr/>
        </p:nvSpPr>
        <p:spPr>
          <a:xfrm>
            <a:off x="666750" y="4343400"/>
            <a:ext cx="7848600" cy="21276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原先尺寸磁芯线圈，用以探测从正中心穿过的</a:t>
            </a:r>
            <a:r>
              <a:rPr lang="en-US" altLang="zh-CN" dirty="0"/>
              <a:t>1e-5c</a:t>
            </a:r>
            <a:r>
              <a:rPr lang="zh-CN" altLang="en-US" dirty="0"/>
              <a:t>的磁单极子得到的信噪比为：</a:t>
            </a:r>
            <a:r>
              <a:rPr lang="en-US" altLang="zh-CN" dirty="0"/>
              <a:t>30.5</a:t>
            </a:r>
          </a:p>
          <a:p>
            <a:pPr marL="285750" indent="-285750">
              <a:lnSpc>
                <a:spcPct val="150000"/>
              </a:lnSpc>
              <a:buFont typeface="Arial" panose="020B0604020202020204" pitchFamily="34" charset="0"/>
              <a:buChar char="•"/>
            </a:pPr>
            <a:r>
              <a:rPr lang="zh-CN" altLang="en-US" dirty="0"/>
              <a:t>等比例放大之后的信噪比为：</a:t>
            </a:r>
            <a:r>
              <a:rPr lang="en-US" altLang="zh-CN" dirty="0"/>
              <a:t>36.3</a:t>
            </a:r>
          </a:p>
          <a:p>
            <a:pPr marL="285750" indent="-285750">
              <a:lnSpc>
                <a:spcPct val="150000"/>
              </a:lnSpc>
              <a:buFont typeface="Arial" panose="020B0604020202020204" pitchFamily="34" charset="0"/>
              <a:buChar char="•"/>
            </a:pPr>
            <a:r>
              <a:rPr lang="zh-CN" altLang="en-US" dirty="0"/>
              <a:t>当前尺寸比例下，磁芯高于线圈，是否有必要做磁芯与线圈等高的情况做测试</a:t>
            </a:r>
            <a:endParaRPr lang="en-US" altLang="zh-CN" dirty="0"/>
          </a:p>
        </p:txBody>
      </p:sp>
      <p:sp>
        <p:nvSpPr>
          <p:cNvPr id="7" name="文本框 6">
            <a:extLst>
              <a:ext uri="{FF2B5EF4-FFF2-40B4-BE49-F238E27FC236}">
                <a16:creationId xmlns:a16="http://schemas.microsoft.com/office/drawing/2014/main" id="{3E522B34-F52D-4A5F-B64D-5A8F38CA6EDE}"/>
              </a:ext>
            </a:extLst>
          </p:cNvPr>
          <p:cNvSpPr txBox="1"/>
          <p:nvPr/>
        </p:nvSpPr>
        <p:spPr>
          <a:xfrm>
            <a:off x="4572000" y="1219200"/>
            <a:ext cx="4572000" cy="2958630"/>
          </a:xfrm>
          <a:prstGeom prst="rect">
            <a:avLst/>
          </a:prstGeom>
          <a:noFill/>
        </p:spPr>
        <p:txBody>
          <a:bodyPr wrap="square">
            <a:spAutoFit/>
          </a:bodyPr>
          <a:lstStyle/>
          <a:p>
            <a:pPr>
              <a:lnSpc>
                <a:spcPct val="150000"/>
              </a:lnSpc>
            </a:pPr>
            <a:r>
              <a:rPr lang="zh-CN" altLang="en-US" dirty="0"/>
              <a:t>等比例放大两倍</a:t>
            </a:r>
            <a:endParaRPr lang="en-US" altLang="zh-CN" dirty="0"/>
          </a:p>
          <a:p>
            <a:pPr>
              <a:lnSpc>
                <a:spcPct val="150000"/>
              </a:lnSpc>
            </a:pPr>
            <a:r>
              <a:rPr lang="zh-CN" altLang="en-US" dirty="0"/>
              <a:t>磁芯尺寸：</a:t>
            </a:r>
            <a:endParaRPr lang="en-US" altLang="zh-CN" dirty="0"/>
          </a:p>
          <a:p>
            <a:pPr>
              <a:lnSpc>
                <a:spcPct val="150000"/>
              </a:lnSpc>
            </a:pPr>
            <a:r>
              <a:rPr lang="en-US" altLang="zh-CN" dirty="0"/>
              <a:t>D64mm</a:t>
            </a:r>
            <a:r>
              <a:rPr lang="en-US" altLang="zh-CN" dirty="0">
                <a:solidFill>
                  <a:srgbClr val="FF0000"/>
                </a:solidFill>
              </a:rPr>
              <a:t>H160mm</a:t>
            </a:r>
          </a:p>
          <a:p>
            <a:pPr>
              <a:lnSpc>
                <a:spcPct val="150000"/>
              </a:lnSpc>
            </a:pPr>
            <a:r>
              <a:rPr lang="zh-CN" altLang="en-US" dirty="0"/>
              <a:t>线圈尺寸：</a:t>
            </a:r>
            <a:r>
              <a:rPr lang="zh-CN" altLang="en-US" dirty="0">
                <a:sym typeface="Wingdings" panose="05000000000000000000" pitchFamily="2" charset="2"/>
              </a:rPr>
              <a:t>（分别为内径外径和高度）</a:t>
            </a:r>
            <a:endParaRPr lang="en-US" altLang="zh-CN" dirty="0"/>
          </a:p>
          <a:p>
            <a:pPr>
              <a:lnSpc>
                <a:spcPct val="150000"/>
              </a:lnSpc>
            </a:pPr>
            <a:r>
              <a:rPr lang="en-US" altLang="zh-CN" dirty="0"/>
              <a:t>80mm//114mm//60mm</a:t>
            </a:r>
          </a:p>
          <a:p>
            <a:pPr>
              <a:lnSpc>
                <a:spcPct val="150000"/>
              </a:lnSpc>
            </a:pPr>
            <a:r>
              <a:rPr lang="zh-CN" altLang="en-US" dirty="0">
                <a:solidFill>
                  <a:srgbClr val="FF0000"/>
                </a:solidFill>
              </a:rPr>
              <a:t>线圈要保证相同的匝密度，线径不变</a:t>
            </a:r>
            <a:endParaRPr lang="en-US" altLang="zh-CN" dirty="0">
              <a:solidFill>
                <a:srgbClr val="FF0000"/>
              </a:solidFill>
            </a:endParaRPr>
          </a:p>
          <a:p>
            <a:pPr>
              <a:lnSpc>
                <a:spcPct val="150000"/>
              </a:lnSpc>
            </a:pPr>
            <a:r>
              <a:rPr lang="zh-CN" altLang="en-US" dirty="0">
                <a:solidFill>
                  <a:srgbClr val="FF0000"/>
                </a:solidFill>
              </a:rPr>
              <a:t>单层匝数</a:t>
            </a:r>
            <a:r>
              <a:rPr lang="en-US" altLang="zh-CN" dirty="0">
                <a:solidFill>
                  <a:srgbClr val="FF0000"/>
                </a:solidFill>
              </a:rPr>
              <a:t>*2 &amp; </a:t>
            </a:r>
            <a:r>
              <a:rPr lang="zh-CN" altLang="en-US" dirty="0">
                <a:solidFill>
                  <a:srgbClr val="FF0000"/>
                </a:solidFill>
              </a:rPr>
              <a:t>层数</a:t>
            </a:r>
            <a:r>
              <a:rPr lang="en-US" altLang="zh-CN" dirty="0">
                <a:solidFill>
                  <a:srgbClr val="FF0000"/>
                </a:solidFill>
              </a:rPr>
              <a:t>*2</a:t>
            </a:r>
          </a:p>
        </p:txBody>
      </p:sp>
      <p:pic>
        <p:nvPicPr>
          <p:cNvPr id="9" name="图片 8">
            <a:extLst>
              <a:ext uri="{FF2B5EF4-FFF2-40B4-BE49-F238E27FC236}">
                <a16:creationId xmlns:a16="http://schemas.microsoft.com/office/drawing/2014/main" id="{CFAE742E-A632-411F-9A8D-41C81B72008A}"/>
              </a:ext>
            </a:extLst>
          </p:cNvPr>
          <p:cNvPicPr>
            <a:picLocks noChangeAspect="1"/>
          </p:cNvPicPr>
          <p:nvPr/>
        </p:nvPicPr>
        <p:blipFill>
          <a:blip r:embed="rId3"/>
          <a:stretch>
            <a:fillRect/>
          </a:stretch>
        </p:blipFill>
        <p:spPr>
          <a:xfrm>
            <a:off x="9252518" y="278930"/>
            <a:ext cx="3415732" cy="4158904"/>
          </a:xfrm>
          <a:prstGeom prst="rect">
            <a:avLst/>
          </a:prstGeom>
        </p:spPr>
      </p:pic>
      <p:pic>
        <p:nvPicPr>
          <p:cNvPr id="11" name="图片 10">
            <a:extLst>
              <a:ext uri="{FF2B5EF4-FFF2-40B4-BE49-F238E27FC236}">
                <a16:creationId xmlns:a16="http://schemas.microsoft.com/office/drawing/2014/main" id="{387AA584-A42F-4979-86A3-BE5B44CA0CF2}"/>
              </a:ext>
            </a:extLst>
          </p:cNvPr>
          <p:cNvPicPr>
            <a:picLocks noChangeAspect="1"/>
          </p:cNvPicPr>
          <p:nvPr/>
        </p:nvPicPr>
        <p:blipFill>
          <a:blip r:embed="rId4"/>
          <a:stretch>
            <a:fillRect/>
          </a:stretch>
        </p:blipFill>
        <p:spPr>
          <a:xfrm>
            <a:off x="12668250" y="272815"/>
            <a:ext cx="3580952" cy="5961905"/>
          </a:xfrm>
          <a:prstGeom prst="rect">
            <a:avLst/>
          </a:prstGeom>
        </p:spPr>
      </p:pic>
    </p:spTree>
    <p:extLst>
      <p:ext uri="{BB962C8B-B14F-4D97-AF65-F5344CB8AC3E}">
        <p14:creationId xmlns:p14="http://schemas.microsoft.com/office/powerpoint/2010/main" val="28934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25DD57F-1E08-410E-87E5-5D724F5CC369}"/>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29315D92-8BF9-4C49-8BD4-358C1A3FBC70}"/>
              </a:ext>
            </a:extLst>
          </p:cNvPr>
          <p:cNvSpPr>
            <a:spLocks noGrp="1"/>
          </p:cNvSpPr>
          <p:nvPr>
            <p:ph type="body" sz="quarter" idx="13"/>
          </p:nvPr>
        </p:nvSpPr>
        <p:spPr/>
        <p:txBody>
          <a:bodyPr/>
          <a:lstStyle/>
          <a:p>
            <a:r>
              <a:rPr lang="zh-CN" altLang="en-US" dirty="0"/>
              <a:t>目录</a:t>
            </a:r>
          </a:p>
        </p:txBody>
      </p:sp>
      <p:sp>
        <p:nvSpPr>
          <p:cNvPr id="4" name="文本框 3">
            <a:extLst>
              <a:ext uri="{FF2B5EF4-FFF2-40B4-BE49-F238E27FC236}">
                <a16:creationId xmlns:a16="http://schemas.microsoft.com/office/drawing/2014/main" id="{CED89049-82B9-416C-8D83-6427990B4064}"/>
              </a:ext>
            </a:extLst>
          </p:cNvPr>
          <p:cNvSpPr txBox="1"/>
          <p:nvPr/>
        </p:nvSpPr>
        <p:spPr>
          <a:xfrm>
            <a:off x="990600" y="2362200"/>
            <a:ext cx="6096000" cy="17121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温度对磁芯线圈的影响</a:t>
            </a:r>
            <a:endParaRPr lang="en-US" altLang="zh-CN" dirty="0"/>
          </a:p>
          <a:p>
            <a:pPr marL="285750" indent="-285750">
              <a:lnSpc>
                <a:spcPct val="150000"/>
              </a:lnSpc>
              <a:buFont typeface="Arial" panose="020B0604020202020204" pitchFamily="34" charset="0"/>
              <a:buChar char="•"/>
            </a:pPr>
            <a:r>
              <a:rPr lang="zh-CN" altLang="en-US" dirty="0"/>
              <a:t>磁芯线圈交流电阻</a:t>
            </a:r>
            <a:endParaRPr lang="en-US" altLang="zh-CN" dirty="0"/>
          </a:p>
          <a:p>
            <a:pPr marL="742950" lvl="1" indent="-285750">
              <a:lnSpc>
                <a:spcPct val="150000"/>
              </a:lnSpc>
              <a:buFont typeface="Arial" panose="020B0604020202020204" pitchFamily="34" charset="0"/>
              <a:buChar char="•"/>
            </a:pPr>
            <a:r>
              <a:rPr lang="zh-CN" altLang="en-US" dirty="0"/>
              <a:t>磁滞损耗</a:t>
            </a:r>
            <a:endParaRPr lang="en-US" altLang="zh-CN" dirty="0"/>
          </a:p>
          <a:p>
            <a:pPr marL="285750" indent="-285750">
              <a:lnSpc>
                <a:spcPct val="150000"/>
              </a:lnSpc>
              <a:buFont typeface="Arial" panose="020B0604020202020204" pitchFamily="34" charset="0"/>
              <a:buChar char="•"/>
            </a:pPr>
            <a:endParaRPr lang="zh-CN" altLang="en-US" dirty="0"/>
          </a:p>
        </p:txBody>
      </p:sp>
    </p:spTree>
    <p:extLst>
      <p:ext uri="{BB962C8B-B14F-4D97-AF65-F5344CB8AC3E}">
        <p14:creationId xmlns:p14="http://schemas.microsoft.com/office/powerpoint/2010/main" val="341579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F6D26D2-FD88-4B44-BBF2-93322E775FA4}"/>
              </a:ext>
            </a:extLst>
          </p:cNvPr>
          <p:cNvPicPr>
            <a:picLocks noChangeAspect="1"/>
          </p:cNvPicPr>
          <p:nvPr/>
        </p:nvPicPr>
        <p:blipFill>
          <a:blip r:embed="rId2"/>
          <a:stretch>
            <a:fillRect/>
          </a:stretch>
        </p:blipFill>
        <p:spPr>
          <a:xfrm>
            <a:off x="4724400" y="1143000"/>
            <a:ext cx="4312843" cy="1932858"/>
          </a:xfrm>
          <a:prstGeom prst="rect">
            <a:avLst/>
          </a:prstGeom>
        </p:spPr>
      </p:pic>
      <p:sp>
        <p:nvSpPr>
          <p:cNvPr id="2" name="灯片编号占位符 1">
            <a:extLst>
              <a:ext uri="{FF2B5EF4-FFF2-40B4-BE49-F238E27FC236}">
                <a16:creationId xmlns:a16="http://schemas.microsoft.com/office/drawing/2014/main" id="{DFBB5369-D0D9-455E-9703-31ACA737EC7A}"/>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354FE2F6-EA58-4719-A99D-55A9A52A0B90}"/>
              </a:ext>
            </a:extLst>
          </p:cNvPr>
          <p:cNvSpPr>
            <a:spLocks noGrp="1"/>
          </p:cNvSpPr>
          <p:nvPr>
            <p:ph type="body" sz="quarter" idx="13"/>
          </p:nvPr>
        </p:nvSpPr>
        <p:spPr/>
        <p:txBody>
          <a:bodyPr/>
          <a:lstStyle/>
          <a:p>
            <a:r>
              <a:rPr lang="zh-CN" altLang="en-US" dirty="0"/>
              <a:t>温度控制</a:t>
            </a:r>
          </a:p>
        </p:txBody>
      </p:sp>
      <p:sp>
        <p:nvSpPr>
          <p:cNvPr id="4" name="文本框 3">
            <a:extLst>
              <a:ext uri="{FF2B5EF4-FFF2-40B4-BE49-F238E27FC236}">
                <a16:creationId xmlns:a16="http://schemas.microsoft.com/office/drawing/2014/main" id="{515B778E-7C02-4D69-B193-E4EBA492AA58}"/>
              </a:ext>
            </a:extLst>
          </p:cNvPr>
          <p:cNvSpPr txBox="1"/>
          <p:nvPr/>
        </p:nvSpPr>
        <p:spPr>
          <a:xfrm>
            <a:off x="692409" y="1371599"/>
            <a:ext cx="6781800" cy="254313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t>温箱</a:t>
            </a:r>
            <a:r>
              <a:rPr lang="en-US" altLang="zh-CN" dirty="0"/>
              <a:t>+PT100</a:t>
            </a:r>
          </a:p>
          <a:p>
            <a:pPr marL="742950" lvl="1" indent="-285750">
              <a:lnSpc>
                <a:spcPct val="150000"/>
              </a:lnSpc>
              <a:buFont typeface="Arial" panose="020B0604020202020204" pitchFamily="34" charset="0"/>
              <a:buChar char="•"/>
            </a:pPr>
            <a:r>
              <a:rPr lang="en-US" altLang="zh-CN" dirty="0"/>
              <a:t>PT100 </a:t>
            </a:r>
            <a:r>
              <a:rPr lang="zh-CN" altLang="en-US" dirty="0"/>
              <a:t>温度（阻值）读出模块</a:t>
            </a:r>
            <a:endParaRPr lang="en-US" altLang="zh-CN" dirty="0"/>
          </a:p>
          <a:p>
            <a:pPr marL="742950" lvl="1" indent="-285750">
              <a:lnSpc>
                <a:spcPct val="150000"/>
              </a:lnSpc>
              <a:buFont typeface="Arial" panose="020B0604020202020204" pitchFamily="34" charset="0"/>
              <a:buChar char="•"/>
            </a:pPr>
            <a:endParaRPr lang="en-US" altLang="zh-CN" dirty="0"/>
          </a:p>
          <a:p>
            <a:pPr marL="285750" indent="-285750">
              <a:lnSpc>
                <a:spcPct val="150000"/>
              </a:lnSpc>
              <a:buFont typeface="Wingdings" panose="05000000000000000000" pitchFamily="2" charset="2"/>
              <a:buChar char="p"/>
            </a:pPr>
            <a:r>
              <a:rPr lang="zh-CN" altLang="en-US" dirty="0"/>
              <a:t>水浴温度控制</a:t>
            </a:r>
            <a:endParaRPr lang="en-US" altLang="zh-CN" dirty="0"/>
          </a:p>
          <a:p>
            <a:pPr marL="742950" lvl="1" indent="-285750">
              <a:lnSpc>
                <a:spcPct val="150000"/>
              </a:lnSpc>
              <a:buFont typeface="Arial" panose="020B0604020202020204" pitchFamily="34" charset="0"/>
              <a:buChar char="•"/>
            </a:pPr>
            <a:r>
              <a:rPr lang="zh-CN" altLang="en-US" dirty="0"/>
              <a:t>非金属水箱</a:t>
            </a:r>
            <a:endParaRPr lang="en-US" altLang="zh-CN" dirty="0"/>
          </a:p>
          <a:p>
            <a:pPr marL="742950" lvl="1" indent="-285750">
              <a:lnSpc>
                <a:spcPct val="150000"/>
              </a:lnSpc>
              <a:buFont typeface="Arial" panose="020B0604020202020204" pitchFamily="34" charset="0"/>
              <a:buChar char="•"/>
            </a:pPr>
            <a:r>
              <a:rPr lang="zh-CN" altLang="en-US" dirty="0"/>
              <a:t>可控温加热器</a:t>
            </a:r>
            <a:endParaRPr lang="en-US" altLang="zh-CN" dirty="0"/>
          </a:p>
        </p:txBody>
      </p:sp>
      <p:pic>
        <p:nvPicPr>
          <p:cNvPr id="8" name="图片 7">
            <a:extLst>
              <a:ext uri="{FF2B5EF4-FFF2-40B4-BE49-F238E27FC236}">
                <a16:creationId xmlns:a16="http://schemas.microsoft.com/office/drawing/2014/main" id="{B9F868B3-F909-485B-ABA6-3571AB195CFF}"/>
              </a:ext>
            </a:extLst>
          </p:cNvPr>
          <p:cNvPicPr>
            <a:picLocks noChangeAspect="1"/>
          </p:cNvPicPr>
          <p:nvPr/>
        </p:nvPicPr>
        <p:blipFill>
          <a:blip r:embed="rId3"/>
          <a:stretch>
            <a:fillRect/>
          </a:stretch>
        </p:blipFill>
        <p:spPr>
          <a:xfrm>
            <a:off x="192833" y="4126631"/>
            <a:ext cx="5838398" cy="2594844"/>
          </a:xfrm>
          <a:prstGeom prst="rect">
            <a:avLst/>
          </a:prstGeom>
        </p:spPr>
      </p:pic>
      <p:pic>
        <p:nvPicPr>
          <p:cNvPr id="10" name="图片 9">
            <a:extLst>
              <a:ext uri="{FF2B5EF4-FFF2-40B4-BE49-F238E27FC236}">
                <a16:creationId xmlns:a16="http://schemas.microsoft.com/office/drawing/2014/main" id="{83220CA9-D2EE-435B-B773-FE8C5D27880F}"/>
              </a:ext>
            </a:extLst>
          </p:cNvPr>
          <p:cNvPicPr>
            <a:picLocks noChangeAspect="1"/>
          </p:cNvPicPr>
          <p:nvPr/>
        </p:nvPicPr>
        <p:blipFill>
          <a:blip r:embed="rId4"/>
          <a:stretch>
            <a:fillRect/>
          </a:stretch>
        </p:blipFill>
        <p:spPr>
          <a:xfrm>
            <a:off x="6880821" y="4126631"/>
            <a:ext cx="1867414" cy="2615704"/>
          </a:xfrm>
          <a:prstGeom prst="rect">
            <a:avLst/>
          </a:prstGeom>
        </p:spPr>
      </p:pic>
    </p:spTree>
    <p:extLst>
      <p:ext uri="{BB962C8B-B14F-4D97-AF65-F5344CB8AC3E}">
        <p14:creationId xmlns:p14="http://schemas.microsoft.com/office/powerpoint/2010/main" val="322119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25DD57F-1E08-410E-87E5-5D724F5CC369}"/>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29315D92-8BF9-4C49-8BD4-358C1A3FBC70}"/>
              </a:ext>
            </a:extLst>
          </p:cNvPr>
          <p:cNvSpPr>
            <a:spLocks noGrp="1"/>
          </p:cNvSpPr>
          <p:nvPr>
            <p:ph type="body" sz="quarter" idx="13"/>
          </p:nvPr>
        </p:nvSpPr>
        <p:spPr/>
        <p:txBody>
          <a:bodyPr/>
          <a:lstStyle/>
          <a:p>
            <a:r>
              <a:rPr lang="zh-CN" altLang="en-US" dirty="0"/>
              <a:t>目录</a:t>
            </a:r>
          </a:p>
        </p:txBody>
      </p:sp>
      <p:sp>
        <p:nvSpPr>
          <p:cNvPr id="4" name="文本框 3">
            <a:extLst>
              <a:ext uri="{FF2B5EF4-FFF2-40B4-BE49-F238E27FC236}">
                <a16:creationId xmlns:a16="http://schemas.microsoft.com/office/drawing/2014/main" id="{CED89049-82B9-416C-8D83-6427990B4064}"/>
              </a:ext>
            </a:extLst>
          </p:cNvPr>
          <p:cNvSpPr txBox="1"/>
          <p:nvPr/>
        </p:nvSpPr>
        <p:spPr>
          <a:xfrm>
            <a:off x="990600" y="2362200"/>
            <a:ext cx="6096000" cy="17121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温度对磁芯线圈的影响</a:t>
            </a:r>
            <a:endParaRPr lang="en-US" altLang="zh-CN" dirty="0"/>
          </a:p>
          <a:p>
            <a:pPr marL="285750" indent="-285750">
              <a:lnSpc>
                <a:spcPct val="150000"/>
              </a:lnSpc>
              <a:buFont typeface="Arial" panose="020B0604020202020204" pitchFamily="34" charset="0"/>
              <a:buChar char="•"/>
            </a:pPr>
            <a:r>
              <a:rPr lang="zh-CN" altLang="en-US" dirty="0"/>
              <a:t>磁芯线圈交流电阻</a:t>
            </a:r>
            <a:endParaRPr lang="en-US" altLang="zh-CN" dirty="0"/>
          </a:p>
          <a:p>
            <a:pPr marL="742950" lvl="1" indent="-285750">
              <a:lnSpc>
                <a:spcPct val="150000"/>
              </a:lnSpc>
              <a:buFont typeface="Arial" panose="020B0604020202020204" pitchFamily="34" charset="0"/>
              <a:buChar char="•"/>
            </a:pPr>
            <a:r>
              <a:rPr lang="zh-CN" altLang="en-US" dirty="0"/>
              <a:t>磁滞损耗</a:t>
            </a:r>
            <a:endParaRPr lang="en-US" altLang="zh-CN" dirty="0"/>
          </a:p>
          <a:p>
            <a:pPr marL="285750" indent="-285750">
              <a:lnSpc>
                <a:spcPct val="150000"/>
              </a:lnSpc>
              <a:buFont typeface="Arial" panose="020B0604020202020204" pitchFamily="34" charset="0"/>
              <a:buChar char="•"/>
            </a:pPr>
            <a:endParaRPr lang="zh-CN" altLang="en-US" dirty="0"/>
          </a:p>
        </p:txBody>
      </p:sp>
    </p:spTree>
    <p:extLst>
      <p:ext uri="{BB962C8B-B14F-4D97-AF65-F5344CB8AC3E}">
        <p14:creationId xmlns:p14="http://schemas.microsoft.com/office/powerpoint/2010/main" val="227486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ECAD708-B087-44B8-96A5-DD89CCE07C4D}"/>
              </a:ext>
            </a:extLst>
          </p:cNvPr>
          <p:cNvPicPr>
            <a:picLocks noChangeAspect="1"/>
          </p:cNvPicPr>
          <p:nvPr/>
        </p:nvPicPr>
        <p:blipFill>
          <a:blip r:embed="rId3"/>
          <a:stretch>
            <a:fillRect/>
          </a:stretch>
        </p:blipFill>
        <p:spPr>
          <a:xfrm>
            <a:off x="6440864" y="4107449"/>
            <a:ext cx="2609850" cy="2104862"/>
          </a:xfrm>
          <a:prstGeom prst="rect">
            <a:avLst/>
          </a:prstGeom>
        </p:spPr>
      </p:pic>
      <p:pic>
        <p:nvPicPr>
          <p:cNvPr id="11" name="图片 10">
            <a:extLst>
              <a:ext uri="{FF2B5EF4-FFF2-40B4-BE49-F238E27FC236}">
                <a16:creationId xmlns:a16="http://schemas.microsoft.com/office/drawing/2014/main" id="{4B9A22DD-3857-402C-9A4A-B1202D538FAD}"/>
              </a:ext>
            </a:extLst>
          </p:cNvPr>
          <p:cNvPicPr>
            <a:picLocks noChangeAspect="1"/>
          </p:cNvPicPr>
          <p:nvPr/>
        </p:nvPicPr>
        <p:blipFill>
          <a:blip r:embed="rId4"/>
          <a:stretch>
            <a:fillRect/>
          </a:stretch>
        </p:blipFill>
        <p:spPr>
          <a:xfrm>
            <a:off x="6440714" y="1219200"/>
            <a:ext cx="2610000" cy="2351628"/>
          </a:xfrm>
          <a:prstGeom prst="rect">
            <a:avLst/>
          </a:prstGeom>
        </p:spPr>
      </p:pic>
      <p:sp>
        <p:nvSpPr>
          <p:cNvPr id="2" name="灯片编号占位符 1">
            <a:extLst>
              <a:ext uri="{FF2B5EF4-FFF2-40B4-BE49-F238E27FC236}">
                <a16:creationId xmlns:a16="http://schemas.microsoft.com/office/drawing/2014/main" id="{FD921FEF-C35F-44DA-8B72-31C9E05D5889}"/>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DB904A3D-D38F-4FE9-A9B0-EAE5E870ECD3}"/>
              </a:ext>
            </a:extLst>
          </p:cNvPr>
          <p:cNvSpPr>
            <a:spLocks noGrp="1"/>
          </p:cNvSpPr>
          <p:nvPr>
            <p:ph type="body" sz="quarter" idx="13"/>
          </p:nvPr>
        </p:nvSpPr>
        <p:spPr/>
        <p:txBody>
          <a:bodyPr/>
          <a:lstStyle/>
          <a:p>
            <a:r>
              <a:rPr lang="zh-CN" altLang="en-US" dirty="0"/>
              <a:t>磁芯线圈交流电阻</a:t>
            </a: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A3B29D01-6AD4-4C05-9ABB-B770A95EC2CE}"/>
                  </a:ext>
                </a:extLst>
              </p:cNvPr>
              <p:cNvSpPr txBox="1"/>
              <p:nvPr/>
            </p:nvSpPr>
            <p:spPr>
              <a:xfrm>
                <a:off x="93286" y="1141486"/>
                <a:ext cx="6381750" cy="5579989"/>
              </a:xfrm>
              <a:prstGeom prst="rect">
                <a:avLst/>
              </a:prstGeom>
              <a:noFill/>
            </p:spPr>
            <p:txBody>
              <a:bodyPr wrap="square" rtlCol="0">
                <a:spAutoFit/>
              </a:bodyPr>
              <a:lstStyle/>
              <a:p>
                <a:pPr>
                  <a:lnSpc>
                    <a:spcPct val="180000"/>
                  </a:lnSpc>
                </a:pPr>
                <a:r>
                  <a:rPr lang="zh-CN" altLang="en-US" dirty="0"/>
                  <a:t>磁芯线圈总交流电阻</a:t>
                </a:r>
                <a:endParaRPr lang="en-US" altLang="zh-CN" i="1" dirty="0">
                  <a:latin typeface="Cambria Math" panose="02040503050406030204" pitchFamily="18" charset="0"/>
                </a:endParaRPr>
              </a:p>
              <a:p>
                <a:pPr>
                  <a:lnSpc>
                    <a:spcPct val="180000"/>
                  </a:lnSpc>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𝑎𝑐</m:t>
                          </m:r>
                          <m:r>
                            <a:rPr lang="en-US" altLang="zh-CN" b="0" i="1" smtClean="0">
                              <a:latin typeface="Cambria Math" panose="02040503050406030204" pitchFamily="18" charset="0"/>
                            </a:rPr>
                            <m:t>_</m:t>
                          </m:r>
                          <m:r>
                            <a:rPr lang="en-US" altLang="zh-CN" b="0" i="1" smtClean="0">
                              <a:latin typeface="Cambria Math" panose="02040503050406030204" pitchFamily="18" charset="0"/>
                            </a:rPr>
                            <m:t>𝑡𝑜𝑡𝑎𝑙</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b="0" i="1" smtClean="0">
                              <a:latin typeface="Cambria Math" panose="02040503050406030204" pitchFamily="18" charset="0"/>
                            </a:rPr>
                            <m:t>𝐸</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b="0" i="1" smtClean="0">
                              <a:latin typeface="Cambria Math" panose="02040503050406030204" pitchFamily="18" charset="0"/>
                            </a:rPr>
                            <m:t>𝐻</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b="0" i="1" smtClean="0">
                              <a:latin typeface="Cambria Math" panose="02040503050406030204" pitchFamily="18" charset="0"/>
                            </a:rPr>
                            <m:t>𝑐𝑜𝑖𝑙</m:t>
                          </m:r>
                        </m:sub>
                      </m:sSub>
                    </m:oMath>
                  </m:oMathPara>
                </a14:m>
                <a:endParaRPr lang="en-US" altLang="zh-CN" dirty="0"/>
              </a:p>
              <a:p>
                <a:pPr marL="285750" indent="-285750">
                  <a:lnSpc>
                    <a:spcPct val="180000"/>
                  </a:lnSpc>
                  <a:buFont typeface="Wingdings" panose="05000000000000000000" pitchFamily="2" charset="2"/>
                  <a:buChar char="p"/>
                </a:pPr>
                <a:r>
                  <a:rPr lang="zh-CN" altLang="en-US" dirty="0"/>
                  <a:t>涡流损耗项：</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b="0" i="1" smtClean="0">
                            <a:latin typeface="Cambria Math" panose="02040503050406030204" pitchFamily="18" charset="0"/>
                          </a:rPr>
                          <m:t>𝐸</m:t>
                        </m:r>
                      </m:sub>
                    </m:sSub>
                  </m:oMath>
                </a14:m>
                <a:r>
                  <a:rPr lang="zh-CN" altLang="en-US" dirty="0"/>
                  <a:t>，此项可以忽略不计</a:t>
                </a:r>
                <a:endParaRPr lang="en-US" altLang="zh-CN" dirty="0"/>
              </a:p>
              <a:p>
                <a:pPr marL="285750" indent="-285750">
                  <a:lnSpc>
                    <a:spcPct val="180000"/>
                  </a:lnSpc>
                  <a:buFont typeface="Wingdings" panose="05000000000000000000" pitchFamily="2" charset="2"/>
                  <a:buChar char="p"/>
                </a:pPr>
                <a:r>
                  <a:rPr lang="zh-CN" altLang="en-US" dirty="0"/>
                  <a:t>线圈本身损耗项：</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i="1">
                            <a:latin typeface="Cambria Math" panose="02040503050406030204" pitchFamily="18" charset="0"/>
                          </a:rPr>
                          <m:t>𝑐𝑜𝑖𝑙</m:t>
                        </m:r>
                      </m:sub>
                    </m:sSub>
                  </m:oMath>
                </a14:m>
                <a:endParaRPr lang="en-US" altLang="zh-CN" dirty="0"/>
              </a:p>
              <a:p>
                <a:pPr marL="742950" lvl="1" indent="-285750">
                  <a:lnSpc>
                    <a:spcPct val="180000"/>
                  </a:lnSpc>
                  <a:buFont typeface="Arial" panose="020B0604020202020204" pitchFamily="34" charset="0"/>
                  <a:buChar char="•"/>
                </a:pPr>
                <a:r>
                  <a:rPr lang="zh-CN" altLang="en-US" dirty="0"/>
                  <a:t>可能是磁芯线圈交流电阻的主要来源</a:t>
                </a:r>
                <a:endParaRPr lang="en-US" altLang="zh-CN" dirty="0"/>
              </a:p>
              <a:p>
                <a:pPr marL="285750" indent="-285750">
                  <a:lnSpc>
                    <a:spcPct val="180000"/>
                  </a:lnSpc>
                  <a:buFont typeface="Wingdings" panose="05000000000000000000" pitchFamily="2" charset="2"/>
                  <a:buChar char="p"/>
                </a:pPr>
                <a:r>
                  <a:rPr lang="zh-CN" altLang="en-US" dirty="0"/>
                  <a:t>磁滞损耗项：</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𝑎𝑐</m:t>
                        </m:r>
                        <m:r>
                          <a:rPr lang="en-US" altLang="zh-CN" i="1">
                            <a:latin typeface="Cambria Math" panose="02040503050406030204" pitchFamily="18" charset="0"/>
                          </a:rPr>
                          <m:t>_</m:t>
                        </m:r>
                        <m:r>
                          <a:rPr lang="en-US" altLang="zh-CN" b="0" i="1" smtClean="0">
                            <a:latin typeface="Cambria Math" panose="02040503050406030204" pitchFamily="18" charset="0"/>
                          </a:rPr>
                          <m:t>𝐻</m:t>
                        </m:r>
                      </m:sub>
                    </m:sSub>
                  </m:oMath>
                </a14:m>
                <a:endParaRPr lang="en-US" altLang="zh-CN" b="0" dirty="0">
                  <a:ea typeface="Cambria Math" panose="02040503050406030204" pitchFamily="18" charset="0"/>
                </a:endParaRPr>
              </a:p>
              <a:p>
                <a:pPr marL="742950" lvl="1" indent="-285750">
                  <a:lnSpc>
                    <a:spcPct val="180000"/>
                  </a:lnSpc>
                  <a:buFont typeface="Arial" panose="020B0604020202020204" pitchFamily="34" charset="0"/>
                  <a:buChar char="•"/>
                </a:pPr>
                <a:r>
                  <a:rPr lang="zh-CN" altLang="en-US" dirty="0"/>
                  <a:t>磁滞回线所围成的面积代表单位体积材料在一个完整的磁化过程中所耗散的能量</a:t>
                </a:r>
                <a:endParaRPr lang="en-US" altLang="zh-CN" dirty="0"/>
              </a:p>
              <a:p>
                <a:pPr marL="742950" lvl="1" indent="-285750">
                  <a:lnSpc>
                    <a:spcPct val="180000"/>
                  </a:lnSpc>
                  <a:buFont typeface="Arial" panose="020B0604020202020204" pitchFamily="34" charset="0"/>
                  <a:buChar char="•"/>
                </a:pPr>
                <a:r>
                  <a:rPr lang="zh-CN" altLang="en-US" dirty="0"/>
                  <a:t>磁滞回线的形状可能会受</a:t>
                </a:r>
                <a:r>
                  <a:rPr lang="en-US" altLang="zh-CN" dirty="0"/>
                  <a:t>H</a:t>
                </a:r>
                <a:r>
                  <a:rPr lang="zh-CN" altLang="en-US" dirty="0"/>
                  <a:t>的影响（受线圈的绕制参数以及磁芯的参数影响）</a:t>
                </a:r>
                <a:endParaRPr lang="en-US" altLang="zh-CN" dirty="0"/>
              </a:p>
              <a:p>
                <a:pPr marL="742950" lvl="1" indent="-285750">
                  <a:lnSpc>
                    <a:spcPct val="180000"/>
                  </a:lnSpc>
                  <a:buFont typeface="Arial" panose="020B0604020202020204" pitchFamily="34" charset="0"/>
                  <a:buChar char="•"/>
                </a:pPr>
                <a14:m>
                  <m:oMath xmlns:m="http://schemas.openxmlformats.org/officeDocument/2006/math">
                    <m:r>
                      <a:rPr lang="zh-CN" altLang="en-US" dirty="0"/>
                      <m:t>磁滞</m:t>
                    </m:r>
                  </m:oMath>
                </a14:m>
                <a:r>
                  <a:rPr lang="zh-CN" altLang="en-US" dirty="0"/>
                  <a:t>回线的形状还存在频率依赖性</a:t>
                </a:r>
                <a:endParaRPr lang="en-US" altLang="zh-CN" dirty="0"/>
              </a:p>
            </p:txBody>
          </p:sp>
        </mc:Choice>
        <mc:Fallback>
          <p:sp>
            <p:nvSpPr>
              <p:cNvPr id="6" name="文本框 5">
                <a:extLst>
                  <a:ext uri="{FF2B5EF4-FFF2-40B4-BE49-F238E27FC236}">
                    <a16:creationId xmlns:a16="http://schemas.microsoft.com/office/drawing/2014/main" id="{A3B29D01-6AD4-4C05-9ABB-B770A95EC2CE}"/>
                  </a:ext>
                </a:extLst>
              </p:cNvPr>
              <p:cNvSpPr txBox="1">
                <a:spLocks noRot="1" noChangeAspect="1" noMove="1" noResize="1" noEditPoints="1" noAdjustHandles="1" noChangeArrowheads="1" noChangeShapeType="1" noTextEdit="1"/>
              </p:cNvSpPr>
              <p:nvPr/>
            </p:nvSpPr>
            <p:spPr>
              <a:xfrm>
                <a:off x="93286" y="1141486"/>
                <a:ext cx="6381750" cy="5579989"/>
              </a:xfrm>
              <a:prstGeom prst="rect">
                <a:avLst/>
              </a:prstGeom>
              <a:blipFill>
                <a:blip r:embed="rId5"/>
                <a:stretch>
                  <a:fillRect l="-764" r="-573" b="-7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3161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FE02062-1FAA-4A2E-B95D-07835F797255}"/>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EFF1EB64-ED0C-468A-80BE-D4CC3FEB5D08}"/>
              </a:ext>
            </a:extLst>
          </p:cNvPr>
          <p:cNvSpPr>
            <a:spLocks noGrp="1"/>
          </p:cNvSpPr>
          <p:nvPr>
            <p:ph type="body" sz="quarter" idx="13"/>
          </p:nvPr>
        </p:nvSpPr>
        <p:spPr/>
        <p:txBody>
          <a:bodyPr/>
          <a:lstStyle/>
          <a:p>
            <a:r>
              <a:rPr lang="zh-CN" altLang="en-US" dirty="0"/>
              <a:t>复数磁导率</a:t>
            </a: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B0457592-5CFA-43E3-AA38-85D419BCC911}"/>
                  </a:ext>
                </a:extLst>
              </p:cNvPr>
              <p:cNvSpPr txBox="1"/>
              <p:nvPr/>
            </p:nvSpPr>
            <p:spPr>
              <a:xfrm>
                <a:off x="228600" y="1011165"/>
                <a:ext cx="8458200" cy="4543295"/>
              </a:xfrm>
              <a:prstGeom prst="rect">
                <a:avLst/>
              </a:prstGeom>
              <a:noFill/>
            </p:spPr>
            <p:txBody>
              <a:bodyPr wrap="square">
                <a:spAutoFit/>
              </a:bodyPr>
              <a:lstStyle/>
              <a:p>
                <a:pPr>
                  <a:lnSpc>
                    <a:spcPct val="150000"/>
                  </a:lnSpc>
                </a:pPr>
                <a14:m>
                  <m:oMathPara xmlns:m="http://schemas.openxmlformats.org/officeDocument/2006/math">
                    <m:oMathParaPr>
                      <m:jc m:val="center"/>
                    </m:oMathParaPr>
                    <m:oMath xmlns:m="http://schemas.openxmlformats.org/officeDocument/2006/math">
                      <m:r>
                        <a:rPr lang="en-US" altLang="zh-CN" b="0" i="1" smtClean="0">
                          <a:solidFill>
                            <a:schemeClr val="tx1"/>
                          </a:solidFill>
                          <a:latin typeface="Cambria Math" panose="02040503050406030204" pitchFamily="18" charset="0"/>
                        </a:rPr>
                        <m:t>𝐻</m:t>
                      </m:r>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𝐻</m:t>
                          </m:r>
                        </m:e>
                        <m:sub>
                          <m:r>
                            <a:rPr lang="en-US" altLang="zh-CN" b="0" i="1" smtClean="0">
                              <a:solidFill>
                                <a:schemeClr val="tx1"/>
                              </a:solidFill>
                              <a:latin typeface="Cambria Math" panose="02040503050406030204" pitchFamily="18" charset="0"/>
                            </a:rPr>
                            <m:t>0</m:t>
                          </m:r>
                        </m:sub>
                      </m:sSub>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𝑒</m:t>
                          </m:r>
                        </m:e>
                        <m:sup>
                          <m:r>
                            <a:rPr lang="en-US" altLang="zh-CN" b="0" i="1" smtClean="0">
                              <a:solidFill>
                                <a:schemeClr val="tx1"/>
                              </a:solidFill>
                              <a:latin typeface="Cambria Math" panose="02040503050406030204" pitchFamily="18" charset="0"/>
                            </a:rPr>
                            <m:t>𝑖</m:t>
                          </m:r>
                          <m:r>
                            <a:rPr lang="zh-CN" altLang="en-US" b="0" i="1" smtClean="0">
                              <a:solidFill>
                                <a:schemeClr val="tx1"/>
                              </a:solidFill>
                              <a:latin typeface="Cambria Math" panose="02040503050406030204" pitchFamily="18" charset="0"/>
                            </a:rPr>
                            <m:t>𝜔</m:t>
                          </m:r>
                          <m:r>
                            <a:rPr lang="en-US" altLang="zh-CN" b="0" i="1" smtClean="0">
                              <a:solidFill>
                                <a:schemeClr val="tx1"/>
                              </a:solidFill>
                              <a:latin typeface="Cambria Math" panose="02040503050406030204" pitchFamily="18" charset="0"/>
                            </a:rPr>
                            <m:t>𝑡</m:t>
                          </m:r>
                        </m:sup>
                      </m:sSup>
                    </m:oMath>
                  </m:oMathPara>
                </a14:m>
                <a:endParaRPr lang="en-US" altLang="zh-CN" b="0" i="1" dirty="0">
                  <a:solidFill>
                    <a:schemeClr val="tx1"/>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𝐵</m:t>
                      </m:r>
                      <m:r>
                        <a:rPr lang="en-US" altLang="zh-CN" b="0" i="1" smtClean="0">
                          <a:solidFill>
                            <a:schemeClr val="tx1"/>
                          </a:solidFill>
                          <a:latin typeface="Cambria Math" panose="02040503050406030204" pitchFamily="18" charset="0"/>
                        </a:rPr>
                        <m:t>=</m:t>
                      </m:r>
                      <m:sSub>
                        <m:sSubPr>
                          <m:ctrlPr>
                            <a:rPr lang="en-US" altLang="zh-CN" b="0"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rPr>
                            <m:t>𝜇</m:t>
                          </m:r>
                        </m:e>
                        <m:sub>
                          <m:r>
                            <a:rPr lang="en-US" altLang="zh-CN" b="0" i="1" smtClean="0">
                              <a:solidFill>
                                <a:schemeClr val="tx1"/>
                              </a:solidFill>
                              <a:latin typeface="Cambria Math" panose="02040503050406030204" pitchFamily="18" charset="0"/>
                            </a:rPr>
                            <m:t>0</m:t>
                          </m:r>
                        </m:sub>
                      </m:sSub>
                      <m:d>
                        <m:dPr>
                          <m:ctrlPr>
                            <a:rPr lang="en-US" altLang="zh-CN" b="0" i="1" smtClean="0">
                              <a:solidFill>
                                <a:schemeClr val="tx1"/>
                              </a:solidFill>
                              <a:latin typeface="Cambria Math" panose="02040503050406030204" pitchFamily="18" charset="0"/>
                            </a:rPr>
                          </m:ctrlPr>
                        </m:dPr>
                        <m:e>
                          <m:sSup>
                            <m:sSupPr>
                              <m:ctrlPr>
                                <a:rPr lang="en-US" altLang="zh-CN" b="0" i="1" smtClean="0">
                                  <a:solidFill>
                                    <a:schemeClr val="tx1"/>
                                  </a:solidFill>
                                  <a:latin typeface="Cambria Math" panose="02040503050406030204" pitchFamily="18" charset="0"/>
                                </a:rPr>
                              </m:ctrlPr>
                            </m:sSupPr>
                            <m:e>
                              <m:sSub>
                                <m:sSubPr>
                                  <m:ctrlPr>
                                    <a:rPr lang="en-US" altLang="zh-CN" b="0"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rPr>
                                    <m:t>𝜇</m:t>
                                  </m:r>
                                </m:e>
                                <m:sub>
                                  <m:r>
                                    <a:rPr lang="en-US" altLang="zh-CN" b="0" i="1" smtClean="0">
                                      <a:solidFill>
                                        <a:schemeClr val="tx1"/>
                                      </a:solidFill>
                                      <a:latin typeface="Cambria Math" panose="02040503050406030204" pitchFamily="18" charset="0"/>
                                    </a:rPr>
                                    <m:t>𝑟</m:t>
                                  </m:r>
                                </m:sub>
                              </m:sSub>
                            </m:e>
                            <m:sup>
                              <m:r>
                                <a:rPr lang="en-US" altLang="zh-CN" b="0" i="1" smtClean="0">
                                  <a:solidFill>
                                    <a:schemeClr val="tx1"/>
                                  </a:solidFill>
                                  <a:latin typeface="Cambria Math" panose="02040503050406030204" pitchFamily="18" charset="0"/>
                                </a:rPr>
                                <m:t>′</m:t>
                              </m:r>
                            </m:sup>
                          </m:s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𝑗</m:t>
                          </m:r>
                          <m:sSup>
                            <m:sSupPr>
                              <m:ctrlPr>
                                <a:rPr lang="en-US" altLang="zh-CN" i="1" smtClean="0">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𝑟</m:t>
                                  </m:r>
                                </m:sub>
                              </m:sSub>
                            </m:e>
                            <m:sup>
                              <m:r>
                                <a:rPr lang="en-US" altLang="zh-CN" i="1">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sup>
                          </m:sSup>
                        </m:e>
                      </m:d>
                      <m:r>
                        <a:rPr lang="en-US" altLang="zh-CN" b="0" i="1" smtClean="0">
                          <a:solidFill>
                            <a:schemeClr val="tx1"/>
                          </a:solidFill>
                          <a:latin typeface="Cambria Math" panose="02040503050406030204" pitchFamily="18" charset="0"/>
                        </a:rPr>
                        <m:t>𝐻</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0</m:t>
                          </m:r>
                        </m:sub>
                      </m:sSub>
                      <m:rad>
                        <m:radPr>
                          <m:degHide m:val="on"/>
                          <m:ctrlPr>
                            <a:rPr lang="en-US" altLang="zh-CN" i="1">
                              <a:latin typeface="Cambria Math" panose="02040503050406030204" pitchFamily="18" charset="0"/>
                            </a:rPr>
                          </m:ctrlPr>
                        </m:radPr>
                        <m:deg/>
                        <m:e>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e>
                            <m:sup>
                              <m:r>
                                <a:rPr lang="en-US" altLang="zh-CN" i="1">
                                  <a:latin typeface="Cambria Math" panose="02040503050406030204" pitchFamily="18" charset="0"/>
                                </a:rPr>
                                <m:t>2</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e>
                            <m:sup>
                              <m:r>
                                <a:rPr lang="en-US" altLang="zh-CN" i="1">
                                  <a:latin typeface="Cambria Math" panose="02040503050406030204" pitchFamily="18" charset="0"/>
                                </a:rPr>
                                <m:t>2</m:t>
                              </m:r>
                            </m:sup>
                          </m:sSup>
                        </m:e>
                      </m:rad>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r>
                            <a:rPr lang="zh-CN" altLang="en-US" i="1">
                              <a:latin typeface="Cambria Math" panose="02040503050406030204" pitchFamily="18" charset="0"/>
                            </a:rPr>
                            <m:t>𝜑</m:t>
                          </m:r>
                        </m:sup>
                      </m:sSup>
                    </m:oMath>
                  </m:oMathPara>
                </a14:m>
                <a:endParaRPr lang="en-US" altLang="zh-CN" b="0" dirty="0">
                  <a:solidFill>
                    <a:schemeClr val="tx1"/>
                  </a:solidFill>
                </a:endParaRPr>
              </a:p>
              <a:p>
                <a:pPr>
                  <a:lnSpc>
                    <a:spcPct val="150000"/>
                  </a:lnSpc>
                </a:pPr>
                <a:r>
                  <a:rPr lang="en-US" altLang="zh-CN" dirty="0"/>
                  <a:t>B-H</a:t>
                </a:r>
                <a:r>
                  <a:rPr lang="zh-CN" altLang="en-US" dirty="0"/>
                  <a:t>曲线围成的面积（</a:t>
                </a:r>
                <a:r>
                  <a:rPr lang="zh-CN" altLang="en-US" dirty="0">
                    <a:solidFill>
                      <a:srgbClr val="FF0000"/>
                    </a:solidFill>
                  </a:rPr>
                  <a:t>单位体积材料在一个完整的磁化过程中所耗散的能量</a:t>
                </a:r>
                <a:r>
                  <a:rPr lang="zh-CN" altLang="en-US" dirty="0"/>
                  <a:t>）：</a:t>
                </a:r>
                <a:endParaRPr lang="en-US" altLang="zh-CN" b="0" dirty="0">
                  <a:solidFill>
                    <a:schemeClr val="tx1"/>
                  </a:solidFill>
                </a:endParaRPr>
              </a:p>
              <a:p>
                <a:pPr>
                  <a:lnSpc>
                    <a:spcPct val="150000"/>
                  </a:lnSpc>
                </a:pP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𝐻</m:t>
                          </m:r>
                        </m:sub>
                      </m:sSub>
                      <m:r>
                        <a:rPr lang="en-US" altLang="zh-CN" b="0" i="1" smtClean="0">
                          <a:latin typeface="Cambria Math" panose="02040503050406030204" pitchFamily="18" charset="0"/>
                        </a:rPr>
                        <m:t>=</m:t>
                      </m:r>
                      <m:r>
                        <a:rPr lang="zh-CN" altLang="en-US" i="1" smtClean="0">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0</m:t>
                          </m:r>
                        </m:sub>
                      </m:sSub>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e>
                        <m:sup>
                          <m:r>
                            <a:rPr lang="en-US" altLang="zh-CN" i="1">
                              <a:latin typeface="Cambria Math" panose="02040503050406030204" pitchFamily="18" charset="0"/>
                            </a:rPr>
                            <m:t>2</m:t>
                          </m:r>
                        </m:sup>
                      </m:sSup>
                      <m:r>
                        <a:rPr lang="en-US" altLang="zh-CN" i="1">
                          <a:latin typeface="Cambria Math" panose="02040503050406030204" pitchFamily="18" charset="0"/>
                        </a:rPr>
                        <m:t> </m:t>
                      </m:r>
                    </m:oMath>
                  </m:oMathPara>
                </a14:m>
                <a:endParaRPr lang="en-US" altLang="zh-CN" dirty="0"/>
              </a:p>
              <a:p>
                <a:pPr>
                  <a:lnSpc>
                    <a:spcPct val="150000"/>
                  </a:lnSpc>
                </a:pPr>
                <a:r>
                  <a:rPr lang="en-US" altLang="zh-CN" dirty="0" err="1"/>
                  <a:t>Comsol</a:t>
                </a:r>
                <a:r>
                  <a:rPr lang="zh-CN" altLang="en-US" dirty="0"/>
                  <a:t>中磁损耗密度（</a:t>
                </a:r>
                <a:r>
                  <a:rPr lang="zh-CN" altLang="en-US" dirty="0">
                    <a:solidFill>
                      <a:srgbClr val="FF0000"/>
                    </a:solidFill>
                  </a:rPr>
                  <a:t>单位体积磁损耗功率</a:t>
                </a:r>
                <a:r>
                  <a:rPr lang="zh-CN" altLang="en-US" dirty="0"/>
                  <a:t>）：</a:t>
                </a:r>
                <a:endParaRPr lang="en-US" altLang="zh-CN" dirty="0"/>
              </a:p>
              <a:p>
                <a:pPr>
                  <a:lnSpc>
                    <a:spcPct val="150000"/>
                  </a:lnSpc>
                </a:pP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𝑚𝑙</m:t>
                          </m:r>
                        </m:sub>
                      </m:sSub>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r>
                        <a:rPr lang="en-US" altLang="zh-CN" i="1">
                          <a:latin typeface="Cambria Math" panose="02040503050406030204" pitchFamily="18" charset="0"/>
                        </a:rPr>
                        <m:t>𝑅𝑒</m:t>
                      </m:r>
                      <m:d>
                        <m:dPr>
                          <m:ctrlPr>
                            <a:rPr lang="en-US" altLang="zh-CN" i="1">
                              <a:latin typeface="Cambria Math" panose="02040503050406030204" pitchFamily="18" charset="0"/>
                            </a:rPr>
                          </m:ctrlPr>
                        </m:dPr>
                        <m:e>
                          <m:r>
                            <a:rPr lang="en-US" altLang="zh-CN" i="1">
                              <a:latin typeface="Cambria Math" panose="02040503050406030204" pitchFamily="18" charset="0"/>
                            </a:rPr>
                            <m:t>𝑗</m:t>
                          </m:r>
                          <m:r>
                            <a:rPr lang="zh-CN" altLang="en-US" i="1">
                              <a:latin typeface="Cambria Math" panose="02040503050406030204" pitchFamily="18" charset="0"/>
                            </a:rPr>
                            <m:t>𝜔</m:t>
                          </m:r>
                          <m:r>
                            <a:rPr lang="en-US" altLang="zh-CN" b="1" i="1">
                              <a:latin typeface="Cambria Math" panose="02040503050406030204" pitchFamily="18" charset="0"/>
                            </a:rPr>
                            <m:t>𝑩</m:t>
                          </m:r>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𝑯</m:t>
                              </m:r>
                            </m:e>
                            <m:sup>
                              <m:r>
                                <a:rPr lang="en-US" altLang="zh-CN" i="1">
                                  <a:latin typeface="Cambria Math" panose="02040503050406030204" pitchFamily="18" charset="0"/>
                                  <a:ea typeface="Cambria Math" panose="02040503050406030204" pitchFamily="18" charset="0"/>
                                </a:rPr>
                                <m:t>∗</m:t>
                              </m:r>
                            </m:sup>
                          </m:sSup>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r>
                        <m:rPr>
                          <m:nor/>
                        </m:rPr>
                        <a:rPr lang="en-US" altLang="zh-CN" dirty="0"/>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𝜔</m:t>
                          </m:r>
                          <m:r>
                            <a:rPr lang="zh-CN" altLang="en-US" i="1">
                              <a:latin typeface="Cambria Math" panose="02040503050406030204" pitchFamily="18" charset="0"/>
                            </a:rPr>
                            <m:t>𝜇</m:t>
                          </m:r>
                        </m:e>
                        <m:sub>
                          <m:r>
                            <a:rPr lang="en-US" altLang="zh-CN" i="1">
                              <a:latin typeface="Cambria Math" panose="02040503050406030204" pitchFamily="18" charset="0"/>
                            </a:rPr>
                            <m:t>0</m:t>
                          </m:r>
                        </m:sub>
                      </m:sSub>
                      <m:r>
                        <m:rPr>
                          <m:nor/>
                        </m:rPr>
                        <a:rPr lang="en-US" altLang="zh-CN" dirty="0">
                          <a:solidFill>
                            <a:srgbClr val="C00000"/>
                          </a:solidFill>
                        </a:rPr>
                        <m:t> </m:t>
                      </m:r>
                      <m:sSup>
                        <m:sSupPr>
                          <m:ctrlPr>
                            <a:rPr lang="en-US" altLang="zh-CN" i="1" smtClean="0">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𝑟</m:t>
                              </m:r>
                            </m:sub>
                          </m:sSub>
                        </m:e>
                        <m:sup>
                          <m:r>
                            <a:rPr lang="en-US" altLang="zh-CN" i="1">
                              <a:solidFill>
                                <a:schemeClr val="tx1"/>
                              </a:solidFill>
                              <a:latin typeface="Cambria Math" panose="02040503050406030204" pitchFamily="18" charset="0"/>
                            </a:rPr>
                            <m:t>′′</m:t>
                          </m:r>
                        </m:sup>
                      </m:sSup>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𝐻</m:t>
                              </m:r>
                            </m:e>
                            <m:sub>
                              <m:r>
                                <a:rPr lang="en-US" altLang="zh-CN" i="1">
                                  <a:solidFill>
                                    <a:schemeClr val="tx1"/>
                                  </a:solidFill>
                                  <a:latin typeface="Cambria Math" panose="02040503050406030204" pitchFamily="18" charset="0"/>
                                </a:rPr>
                                <m:t>0</m:t>
                              </m:r>
                            </m:sub>
                          </m:sSub>
                        </m:e>
                        <m:sup>
                          <m:r>
                            <a:rPr lang="en-US" altLang="zh-CN" i="1">
                              <a:solidFill>
                                <a:schemeClr val="tx1"/>
                              </a:solidFill>
                              <a:latin typeface="Cambria Math" panose="02040503050406030204" pitchFamily="18" charset="0"/>
                            </a:rPr>
                            <m:t>2</m:t>
                          </m:r>
                        </m:sup>
                      </m:sSup>
                    </m:oMath>
                  </m:oMathPara>
                </a14:m>
                <a:endParaRPr lang="en-US" altLang="zh-CN" b="0" dirty="0">
                  <a:solidFill>
                    <a:schemeClr val="tx1"/>
                  </a:solidFill>
                </a:endParaRPr>
              </a:p>
              <a:p>
                <a:pPr>
                  <a:lnSpc>
                    <a:spcPct val="150000"/>
                  </a:lnSpc>
                </a:pPr>
                <a:r>
                  <a:rPr lang="zh-CN" altLang="en-US" b="0" dirty="0">
                    <a:solidFill>
                      <a:schemeClr val="tx1"/>
                    </a:solidFill>
                  </a:rPr>
                  <a:t>二者关系符合理解：</a:t>
                </a:r>
                <a:endParaRPr lang="en-US" altLang="zh-CN" b="0" dirty="0">
                  <a:solidFill>
                    <a:schemeClr val="tx1"/>
                  </a:solidFill>
                </a:endParaRPr>
              </a:p>
              <a:p>
                <a:pPr>
                  <a:lnSpc>
                    <a:spcPct val="150000"/>
                  </a:lnSpc>
                </a:pP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𝑚𝑙</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i="1">
                              <a:latin typeface="Cambria Math" panose="02040503050406030204" pitchFamily="18" charset="0"/>
                            </a:rPr>
                            <m:t>𝜔</m:t>
                          </m:r>
                        </m:num>
                        <m:den>
                          <m:r>
                            <a:rPr lang="en-US" altLang="zh-CN" b="0" i="1" smtClean="0">
                              <a:latin typeface="Cambria Math" panose="02040503050406030204" pitchFamily="18" charset="0"/>
                            </a:rPr>
                            <m:t>2</m:t>
                          </m:r>
                          <m:r>
                            <a:rPr lang="zh-CN" altLang="en-US" b="0" i="1" smtClean="0">
                              <a:latin typeface="Cambria Math" panose="02040503050406030204" pitchFamily="18" charset="0"/>
                            </a:rPr>
                            <m:t>𝜋</m:t>
                          </m:r>
                        </m:den>
                      </m:f>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𝑆</m:t>
                          </m:r>
                        </m:e>
                        <m:sub>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𝐻</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𝐵</m:t>
                          </m:r>
                          <m:r>
                            <a:rPr lang="en-US" altLang="zh-CN" i="1">
                              <a:latin typeface="Cambria Math" panose="02040503050406030204" pitchFamily="18" charset="0"/>
                            </a:rPr>
                            <m:t>−</m:t>
                          </m:r>
                          <m:r>
                            <a:rPr lang="en-US" altLang="zh-CN" i="1">
                              <a:latin typeface="Cambria Math" panose="02040503050406030204" pitchFamily="18" charset="0"/>
                            </a:rPr>
                            <m:t>𝐻</m:t>
                          </m:r>
                        </m:sub>
                      </m:sSub>
                    </m:oMath>
                  </m:oMathPara>
                </a14:m>
                <a:endParaRPr lang="en-US" altLang="zh-CN" b="0" dirty="0">
                  <a:solidFill>
                    <a:schemeClr val="tx1"/>
                  </a:solidFill>
                </a:endParaRPr>
              </a:p>
            </p:txBody>
          </p:sp>
        </mc:Choice>
        <mc:Fallback>
          <p:sp>
            <p:nvSpPr>
              <p:cNvPr id="5" name="文本框 4">
                <a:extLst>
                  <a:ext uri="{FF2B5EF4-FFF2-40B4-BE49-F238E27FC236}">
                    <a16:creationId xmlns:a16="http://schemas.microsoft.com/office/drawing/2014/main" id="{B0457592-5CFA-43E3-AA38-85D419BCC911}"/>
                  </a:ext>
                </a:extLst>
              </p:cNvPr>
              <p:cNvSpPr txBox="1">
                <a:spLocks noRot="1" noChangeAspect="1" noMove="1" noResize="1" noEditPoints="1" noAdjustHandles="1" noChangeArrowheads="1" noChangeShapeType="1" noTextEdit="1"/>
              </p:cNvSpPr>
              <p:nvPr/>
            </p:nvSpPr>
            <p:spPr>
              <a:xfrm>
                <a:off x="228600" y="1011165"/>
                <a:ext cx="8458200" cy="4543295"/>
              </a:xfrm>
              <a:prstGeom prst="rect">
                <a:avLst/>
              </a:prstGeom>
              <a:blipFill>
                <a:blip r:embed="rId3"/>
                <a:stretch>
                  <a:fillRect l="-649"/>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F3A83A74-36AA-46F9-965E-3700356F8CBE}"/>
              </a:ext>
            </a:extLst>
          </p:cNvPr>
          <p:cNvSpPr txBox="1"/>
          <p:nvPr/>
        </p:nvSpPr>
        <p:spPr>
          <a:xfrm>
            <a:off x="6808381" y="2667000"/>
            <a:ext cx="65" cy="276999"/>
          </a:xfrm>
          <a:prstGeom prst="rect">
            <a:avLst/>
          </a:prstGeom>
          <a:noFill/>
        </p:spPr>
        <p:txBody>
          <a:bodyPr wrap="none" lIns="0" tIns="0" rIns="0" bIns="0" rtlCol="0">
            <a:spAutoFit/>
          </a:bodyPr>
          <a:lstStyle/>
          <a:p>
            <a:pPr/>
            <a:endParaRPr lang="zh-CN" altLang="en-US" dirty="0"/>
          </a:p>
        </p:txBody>
      </p:sp>
      <p:pic>
        <p:nvPicPr>
          <p:cNvPr id="6" name="图片 5">
            <a:extLst>
              <a:ext uri="{FF2B5EF4-FFF2-40B4-BE49-F238E27FC236}">
                <a16:creationId xmlns:a16="http://schemas.microsoft.com/office/drawing/2014/main" id="{44DC0FDD-DAC9-40B6-9BDB-F43B3A21482F}"/>
              </a:ext>
            </a:extLst>
          </p:cNvPr>
          <p:cNvPicPr>
            <a:picLocks noChangeAspect="1"/>
          </p:cNvPicPr>
          <p:nvPr/>
        </p:nvPicPr>
        <p:blipFill>
          <a:blip r:embed="rId4"/>
          <a:stretch>
            <a:fillRect/>
          </a:stretch>
        </p:blipFill>
        <p:spPr>
          <a:xfrm>
            <a:off x="2404065" y="5554460"/>
            <a:ext cx="4945469" cy="1136005"/>
          </a:xfrm>
          <a:prstGeom prst="rect">
            <a:avLst/>
          </a:prstGeo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9576CD5C-1FDF-43F0-8E0B-4F54BD15F03F}"/>
                  </a:ext>
                </a:extLst>
              </p:cNvPr>
              <p:cNvSpPr txBox="1"/>
              <p:nvPr/>
            </p:nvSpPr>
            <p:spPr>
              <a:xfrm>
                <a:off x="7515226" y="1696750"/>
                <a:ext cx="1590674" cy="6740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solidFill>
                            <a:schemeClr val="tx1"/>
                          </a:solidFill>
                          <a:latin typeface="Cambria Math" panose="02040503050406030204" pitchFamily="18" charset="0"/>
                        </a:rPr>
                        <m:t>𝜑</m:t>
                      </m:r>
                      <m:r>
                        <a:rPr lang="en-US" altLang="zh-CN" b="0" i="1" smtClean="0">
                          <a:solidFill>
                            <a:schemeClr val="tx1"/>
                          </a:solidFill>
                          <a:latin typeface="Cambria Math" panose="02040503050406030204" pitchFamily="18" charset="0"/>
                        </a:rPr>
                        <m:t>=</m:t>
                      </m:r>
                      <m:func>
                        <m:funcPr>
                          <m:ctrlPr>
                            <a:rPr lang="en-US" altLang="zh-CN" b="0" i="1" smtClean="0">
                              <a:solidFill>
                                <a:schemeClr val="tx1"/>
                              </a:solidFill>
                              <a:latin typeface="Cambria Math" panose="02040503050406030204" pitchFamily="18" charset="0"/>
                            </a:rPr>
                          </m:ctrlPr>
                        </m:funcPr>
                        <m:fName>
                          <m:sSup>
                            <m:sSupPr>
                              <m:ctrlPr>
                                <a:rPr lang="en-US" altLang="zh-CN" b="0" i="1" smtClean="0">
                                  <a:solidFill>
                                    <a:schemeClr val="tx1"/>
                                  </a:solidFill>
                                  <a:latin typeface="Cambria Math" panose="02040503050406030204" pitchFamily="18" charset="0"/>
                                </a:rPr>
                              </m:ctrlPr>
                            </m:sSupPr>
                            <m:e>
                              <m:r>
                                <m:rPr>
                                  <m:sty m:val="p"/>
                                </m:rPr>
                                <a:rPr lang="en-US" altLang="zh-CN" b="0" i="0" smtClean="0">
                                  <a:solidFill>
                                    <a:schemeClr val="tx1"/>
                                  </a:solidFill>
                                  <a:latin typeface="Cambria Math" panose="02040503050406030204" pitchFamily="18" charset="0"/>
                                </a:rPr>
                                <m:t>tan</m:t>
                              </m:r>
                            </m:e>
                            <m:sup>
                              <m:r>
                                <a:rPr lang="en-US" altLang="zh-CN" b="0" i="1" smtClean="0">
                                  <a:solidFill>
                                    <a:schemeClr val="tx1"/>
                                  </a:solidFill>
                                  <a:latin typeface="Cambria Math" panose="02040503050406030204" pitchFamily="18" charset="0"/>
                                </a:rPr>
                                <m:t>−1</m:t>
                              </m:r>
                            </m:sup>
                          </m:sSup>
                        </m:fName>
                        <m:e>
                          <m:f>
                            <m:fPr>
                              <m:ctrlPr>
                                <a:rPr lang="en-US" altLang="zh-CN" b="0" i="1" smtClean="0">
                                  <a:solidFill>
                                    <a:schemeClr val="tx1"/>
                                  </a:solidFill>
                                  <a:latin typeface="Cambria Math" panose="02040503050406030204" pitchFamily="18" charset="0"/>
                                </a:rPr>
                              </m:ctrlPr>
                            </m:fPr>
                            <m:num>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num>
                            <m:den>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den>
                          </m:f>
                        </m:e>
                      </m:func>
                    </m:oMath>
                  </m:oMathPara>
                </a14:m>
                <a:endParaRPr lang="zh-CN" altLang="en-US" dirty="0"/>
              </a:p>
            </p:txBody>
          </p:sp>
        </mc:Choice>
        <mc:Fallback>
          <p:sp>
            <p:nvSpPr>
              <p:cNvPr id="14" name="文本框 13">
                <a:extLst>
                  <a:ext uri="{FF2B5EF4-FFF2-40B4-BE49-F238E27FC236}">
                    <a16:creationId xmlns:a16="http://schemas.microsoft.com/office/drawing/2014/main" id="{9576CD5C-1FDF-43F0-8E0B-4F54BD15F03F}"/>
                  </a:ext>
                </a:extLst>
              </p:cNvPr>
              <p:cNvSpPr txBox="1">
                <a:spLocks noRot="1" noChangeAspect="1" noMove="1" noResize="1" noEditPoints="1" noAdjustHandles="1" noChangeArrowheads="1" noChangeShapeType="1" noTextEdit="1"/>
              </p:cNvSpPr>
              <p:nvPr/>
            </p:nvSpPr>
            <p:spPr>
              <a:xfrm>
                <a:off x="7515226" y="1696750"/>
                <a:ext cx="1590674" cy="674095"/>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2856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DF8162-107B-4CC4-BE32-3CC466A9CE81}"/>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7812EF11-0564-45CA-85F4-B0E6D6829769}"/>
              </a:ext>
            </a:extLst>
          </p:cNvPr>
          <p:cNvSpPr>
            <a:spLocks noGrp="1"/>
          </p:cNvSpPr>
          <p:nvPr>
            <p:ph type="body" sz="quarter" idx="13"/>
          </p:nvPr>
        </p:nvSpPr>
        <p:spPr/>
        <p:txBody>
          <a:bodyPr/>
          <a:lstStyle/>
          <a:p>
            <a:r>
              <a:rPr lang="en-US" altLang="zh-CN" dirty="0"/>
              <a:t>Coil1</a:t>
            </a:r>
          </a:p>
        </p:txBody>
      </p:sp>
      <p:pic>
        <p:nvPicPr>
          <p:cNvPr id="10" name="图片 9">
            <a:extLst>
              <a:ext uri="{FF2B5EF4-FFF2-40B4-BE49-F238E27FC236}">
                <a16:creationId xmlns:a16="http://schemas.microsoft.com/office/drawing/2014/main" id="{9C9ECAF4-1808-457C-940C-0C21F13C215B}"/>
              </a:ext>
            </a:extLst>
          </p:cNvPr>
          <p:cNvPicPr>
            <a:picLocks noChangeAspect="1"/>
          </p:cNvPicPr>
          <p:nvPr/>
        </p:nvPicPr>
        <p:blipFill>
          <a:blip r:embed="rId3"/>
          <a:stretch>
            <a:fillRect/>
          </a:stretch>
        </p:blipFill>
        <p:spPr>
          <a:xfrm>
            <a:off x="-674139" y="1312862"/>
            <a:ext cx="10492278" cy="5213351"/>
          </a:xfrm>
          <a:prstGeom prst="rect">
            <a:avLst/>
          </a:prstGeom>
        </p:spPr>
      </p:pic>
    </p:spTree>
    <p:extLst>
      <p:ext uri="{BB962C8B-B14F-4D97-AF65-F5344CB8AC3E}">
        <p14:creationId xmlns:p14="http://schemas.microsoft.com/office/powerpoint/2010/main" val="18256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DF8162-107B-4CC4-BE32-3CC466A9CE81}"/>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7812EF11-0564-45CA-85F4-B0E6D6829769}"/>
              </a:ext>
            </a:extLst>
          </p:cNvPr>
          <p:cNvSpPr>
            <a:spLocks noGrp="1"/>
          </p:cNvSpPr>
          <p:nvPr>
            <p:ph type="body" sz="quarter" idx="13"/>
          </p:nvPr>
        </p:nvSpPr>
        <p:spPr/>
        <p:txBody>
          <a:bodyPr/>
          <a:lstStyle/>
          <a:p>
            <a:r>
              <a:rPr lang="en-US" altLang="zh-CN" dirty="0"/>
              <a:t>Coil2</a:t>
            </a:r>
          </a:p>
        </p:txBody>
      </p:sp>
      <p:pic>
        <p:nvPicPr>
          <p:cNvPr id="5" name="图片 4">
            <a:extLst>
              <a:ext uri="{FF2B5EF4-FFF2-40B4-BE49-F238E27FC236}">
                <a16:creationId xmlns:a16="http://schemas.microsoft.com/office/drawing/2014/main" id="{35EE9845-A325-4BB5-B0A2-401D9B4E0FAE}"/>
              </a:ext>
            </a:extLst>
          </p:cNvPr>
          <p:cNvPicPr>
            <a:picLocks noChangeAspect="1"/>
          </p:cNvPicPr>
          <p:nvPr/>
        </p:nvPicPr>
        <p:blipFill>
          <a:blip r:embed="rId3"/>
          <a:stretch>
            <a:fillRect/>
          </a:stretch>
        </p:blipFill>
        <p:spPr>
          <a:xfrm>
            <a:off x="-673585" y="1326113"/>
            <a:ext cx="10491170" cy="5212800"/>
          </a:xfrm>
          <a:prstGeom prst="rect">
            <a:avLst/>
          </a:prstGeom>
        </p:spPr>
      </p:pic>
    </p:spTree>
    <p:extLst>
      <p:ext uri="{BB962C8B-B14F-4D97-AF65-F5344CB8AC3E}">
        <p14:creationId xmlns:p14="http://schemas.microsoft.com/office/powerpoint/2010/main" val="315623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DF8162-107B-4CC4-BE32-3CC466A9CE81}"/>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7812EF11-0564-45CA-85F4-B0E6D6829769}"/>
              </a:ext>
            </a:extLst>
          </p:cNvPr>
          <p:cNvSpPr>
            <a:spLocks noGrp="1"/>
          </p:cNvSpPr>
          <p:nvPr>
            <p:ph type="body" sz="quarter" idx="13"/>
          </p:nvPr>
        </p:nvSpPr>
        <p:spPr/>
        <p:txBody>
          <a:bodyPr/>
          <a:lstStyle/>
          <a:p>
            <a:r>
              <a:rPr lang="en-US" altLang="zh-CN" dirty="0"/>
              <a:t>Coil3</a:t>
            </a:r>
          </a:p>
        </p:txBody>
      </p:sp>
    </p:spTree>
    <p:extLst>
      <p:ext uri="{BB962C8B-B14F-4D97-AF65-F5344CB8AC3E}">
        <p14:creationId xmlns:p14="http://schemas.microsoft.com/office/powerpoint/2010/main" val="25627681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500472</TotalTime>
  <Words>510</Words>
  <Application>Microsoft Office PowerPoint</Application>
  <PresentationFormat>全屏显示(4:3)</PresentationFormat>
  <Paragraphs>95</Paragraphs>
  <Slides>11</Slides>
  <Notes>8</Notes>
  <HiddenSlides>2</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等线</vt:lpstr>
      <vt:lpstr>等线 Light</vt:lpstr>
      <vt:lpstr>Arial</vt:lpstr>
      <vt:lpstr>Cambria Math</vt:lpstr>
      <vt:lpstr>Wingdings</vt:lpstr>
      <vt:lpstr>Office 主题​​</vt:lpstr>
      <vt:lpstr>磁芯线圈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6341</cp:revision>
  <cp:lastPrinted>2023-09-04T07:35:07Z</cp:lastPrinted>
  <dcterms:created xsi:type="dcterms:W3CDTF">1601-01-01T00:00:00Z</dcterms:created>
  <dcterms:modified xsi:type="dcterms:W3CDTF">2025-02-18T08:52:51Z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