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sdx" ContentType="application/vnd.ms-visio.drawing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sldIdLst>
    <p:sldId id="256" r:id="rId2"/>
    <p:sldId id="258" r:id="rId3"/>
    <p:sldId id="4271" r:id="rId4"/>
    <p:sldId id="257" r:id="rId5"/>
    <p:sldId id="5075" r:id="rId6"/>
    <p:sldId id="259" r:id="rId7"/>
    <p:sldId id="5076" r:id="rId8"/>
    <p:sldId id="4272" r:id="rId9"/>
    <p:sldId id="5077" r:id="rId10"/>
    <p:sldId id="5080" r:id="rId11"/>
    <p:sldId id="5078" r:id="rId12"/>
    <p:sldId id="5079" r:id="rId13"/>
    <p:sldId id="5081" r:id="rId14"/>
    <p:sldId id="4973" r:id="rId15"/>
    <p:sldId id="5082" r:id="rId16"/>
    <p:sldId id="5083" r:id="rId17"/>
    <p:sldId id="5084" r:id="rId18"/>
    <p:sldId id="5085" r:id="rId19"/>
    <p:sldId id="5072" r:id="rId20"/>
    <p:sldId id="4975" r:id="rId21"/>
    <p:sldId id="5088" r:id="rId22"/>
    <p:sldId id="5087" r:id="rId23"/>
    <p:sldId id="5089" r:id="rId24"/>
    <p:sldId id="5091" r:id="rId25"/>
    <p:sldId id="264" r:id="rId26"/>
    <p:sldId id="5071" r:id="rId27"/>
    <p:sldId id="5069" r:id="rId28"/>
    <p:sldId id="5086" r:id="rId29"/>
    <p:sldId id="4349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3A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85" d="100"/>
          <a:sy n="85" d="100"/>
        </p:scale>
        <p:origin x="49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B60A5-19FC-41BC-900D-487A98AC7D90}" type="datetimeFigureOut">
              <a:rPr lang="zh-CN" altLang="en-US" smtClean="0"/>
              <a:t>2025/7/2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4BE035-4C66-4F01-AEA7-3A74EA5885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612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2388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774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083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333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BF88DF78-0B72-4576-BF3B-88451BE36F40}"/>
              </a:ext>
            </a:extLst>
          </p:cNvPr>
          <p:cNvSpPr/>
          <p:nvPr userDrawn="1"/>
        </p:nvSpPr>
        <p:spPr>
          <a:xfrm>
            <a:off x="0" y="1508125"/>
            <a:ext cx="12216765" cy="2941955"/>
          </a:xfrm>
          <a:prstGeom prst="rect">
            <a:avLst/>
          </a:prstGeom>
          <a:solidFill>
            <a:srgbClr val="014B9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2EDBA60-E9EA-4AC6-A7CC-C8EA389005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主标题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6859B6E-ECB0-4FA5-A6D7-DB889A9F3E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606771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83A7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副标题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37B5D8-0919-48A3-86CC-17DDE8F38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064A-ABD4-47DF-914B-B19AAEBFC979}" type="datetime1">
              <a:rPr lang="zh-CN" altLang="en-US" smtClean="0"/>
              <a:t>2025/7/2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30AB54-5026-4E49-A0FA-9A828EBB4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311397-274E-4BF5-8EEB-7BC499DD4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0544-9409-4C9D-945B-4A6B8E7E7D39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2902515-25B4-43B6-A178-F7502A09C5F8}"/>
              </a:ext>
            </a:extLst>
          </p:cNvPr>
          <p:cNvSpPr/>
          <p:nvPr userDrawn="1"/>
        </p:nvSpPr>
        <p:spPr>
          <a:xfrm>
            <a:off x="0" y="-3974"/>
            <a:ext cx="12192000" cy="864936"/>
          </a:xfrm>
          <a:prstGeom prst="rect">
            <a:avLst/>
          </a:prstGeom>
          <a:solidFill>
            <a:srgbClr val="014B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DB572B1-9C1D-4702-8156-58D18588AF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1271" y="-3974"/>
            <a:ext cx="1013431" cy="85197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00B16A7-2CD8-4018-8F55-B595A699F245}"/>
              </a:ext>
            </a:extLst>
          </p:cNvPr>
          <p:cNvSpPr/>
          <p:nvPr userDrawn="1"/>
        </p:nvSpPr>
        <p:spPr>
          <a:xfrm>
            <a:off x="0" y="6424654"/>
            <a:ext cx="12192000" cy="433346"/>
          </a:xfrm>
          <a:prstGeom prst="rect">
            <a:avLst/>
          </a:prstGeom>
          <a:solidFill>
            <a:srgbClr val="083A7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400" dirty="0">
                <a:latin typeface="方正舒体" panose="02010601030101010101" pitchFamily="2" charset="-122"/>
                <a:ea typeface="方正舒体" panose="02010601030101010101" pitchFamily="2" charset="-122"/>
              </a:rPr>
              <a:t>  红专并进，理实交融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79939F9-1E5D-461B-84B0-C0656A8A47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7034"/>
          <a:stretch/>
        </p:blipFill>
        <p:spPr>
          <a:xfrm>
            <a:off x="9518949" y="6467363"/>
            <a:ext cx="2460258" cy="347929"/>
          </a:xfrm>
          <a:prstGeom prst="rect">
            <a:avLst/>
          </a:prstGeom>
        </p:spPr>
      </p:pic>
      <p:pic>
        <p:nvPicPr>
          <p:cNvPr id="12" name="图片 11" descr="123111">
            <a:extLst>
              <a:ext uri="{FF2B5EF4-FFF2-40B4-BE49-F238E27FC236}">
                <a16:creationId xmlns:a16="http://schemas.microsoft.com/office/drawing/2014/main" id="{7C201978-8601-438A-AFE4-C852276EFB8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5310" y="136525"/>
            <a:ext cx="2908889" cy="56796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ADA43D1-5ACE-4039-A284-2991001CF9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11000"/>
          </a:blip>
          <a:srcRect r="54046" b="23327"/>
          <a:stretch>
            <a:fillRect/>
          </a:stretch>
        </p:blipFill>
        <p:spPr>
          <a:xfrm>
            <a:off x="838200" y="747203"/>
            <a:ext cx="10921365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34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报告提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03B77541-A137-B3EE-77EF-18651E2BD6C3}"/>
              </a:ext>
            </a:extLst>
          </p:cNvPr>
          <p:cNvSpPr/>
          <p:nvPr userDrawn="1"/>
        </p:nvSpPr>
        <p:spPr>
          <a:xfrm>
            <a:off x="0" y="6424655"/>
            <a:ext cx="12192000" cy="433346"/>
          </a:xfrm>
          <a:prstGeom prst="rect">
            <a:avLst/>
          </a:prstGeom>
          <a:solidFill>
            <a:srgbClr val="083A7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400" dirty="0">
                <a:latin typeface="方正舒体" panose="02010601030101010101" pitchFamily="2" charset="-122"/>
                <a:ea typeface="方正舒体" panose="02010601030101010101" pitchFamily="2" charset="-122"/>
              </a:rPr>
              <a:t>  红专并进，理实交融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894747E-1D24-B214-E839-DBB67109F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7034"/>
          <a:stretch/>
        </p:blipFill>
        <p:spPr>
          <a:xfrm>
            <a:off x="9518949" y="6467363"/>
            <a:ext cx="2460258" cy="347929"/>
          </a:xfrm>
          <a:prstGeom prst="rect">
            <a:avLst/>
          </a:prstGeom>
        </p:spPr>
      </p:pic>
      <p:sp>
        <p:nvSpPr>
          <p:cNvPr id="28" name="文本占位符 17">
            <a:extLst>
              <a:ext uri="{FF2B5EF4-FFF2-40B4-BE49-F238E27FC236}">
                <a16:creationId xmlns:a16="http://schemas.microsoft.com/office/drawing/2014/main" id="{7019113C-F000-C65A-F8D9-B64B5BE22D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40674" y="1385298"/>
            <a:ext cx="4021872" cy="700547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3600" b="1">
                <a:solidFill>
                  <a:srgbClr val="083A7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0" name="文本占位符 51">
            <a:extLst>
              <a:ext uri="{FF2B5EF4-FFF2-40B4-BE49-F238E27FC236}">
                <a16:creationId xmlns:a16="http://schemas.microsoft.com/office/drawing/2014/main" id="{ACCC2429-3ED4-C4D6-96AE-1E68B506092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4896" y="1323916"/>
            <a:ext cx="719242" cy="761929"/>
          </a:xfrm>
          <a:solidFill>
            <a:srgbClr val="014B96"/>
          </a:solidFill>
          <a:ln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 defTabSz="914400" rtl="0" eaLnBrk="1" latinLnBrk="0" hangingPunct="1">
              <a:buNone/>
              <a:defRPr lang="zh-CN" altLang="en-US" sz="3600" b="0" kern="1200" baseline="0" dirty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42" name="文本占位符 32">
            <a:extLst>
              <a:ext uri="{FF2B5EF4-FFF2-40B4-BE49-F238E27FC236}">
                <a16:creationId xmlns:a16="http://schemas.microsoft.com/office/drawing/2014/main" id="{5AF184A9-8971-EDD2-66F0-284F7F06B25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4896" y="2300253"/>
            <a:ext cx="719242" cy="761929"/>
          </a:xfrm>
          <a:solidFill>
            <a:srgbClr val="014B96"/>
          </a:solidFill>
          <a:ln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 defTabSz="914400" rtl="0" eaLnBrk="1" latinLnBrk="0" hangingPunct="1">
              <a:buNone/>
              <a:defRPr lang="zh-CN" altLang="en-US" sz="3600" b="0" kern="1200" baseline="0" dirty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4" name="文本占位符 34">
            <a:extLst>
              <a:ext uri="{FF2B5EF4-FFF2-40B4-BE49-F238E27FC236}">
                <a16:creationId xmlns:a16="http://schemas.microsoft.com/office/drawing/2014/main" id="{AF976473-EB86-A991-9204-55B141458D3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4896" y="3276590"/>
            <a:ext cx="719242" cy="761929"/>
          </a:xfrm>
          <a:solidFill>
            <a:srgbClr val="014B96"/>
          </a:solidFill>
          <a:ln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 defTabSz="914400" rtl="0" eaLnBrk="1" latinLnBrk="0" hangingPunct="1">
              <a:buNone/>
              <a:defRPr lang="zh-CN" altLang="en-US" sz="3600" b="0" kern="1200" baseline="0" dirty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49" name="文本占位符 34">
            <a:extLst>
              <a:ext uri="{FF2B5EF4-FFF2-40B4-BE49-F238E27FC236}">
                <a16:creationId xmlns:a16="http://schemas.microsoft.com/office/drawing/2014/main" id="{80EE3680-6D98-96D4-C216-446930F06EA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4896" y="4252067"/>
            <a:ext cx="719242" cy="761929"/>
          </a:xfrm>
          <a:solidFill>
            <a:srgbClr val="014B96"/>
          </a:solidFill>
          <a:ln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 defTabSz="914400" rtl="0" eaLnBrk="1" latinLnBrk="0" hangingPunct="1">
              <a:buNone/>
              <a:defRPr lang="zh-CN" altLang="en-US" sz="3600" b="0" kern="1200" baseline="0" dirty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51" name="文本占位符 34">
            <a:extLst>
              <a:ext uri="{FF2B5EF4-FFF2-40B4-BE49-F238E27FC236}">
                <a16:creationId xmlns:a16="http://schemas.microsoft.com/office/drawing/2014/main" id="{1CBDCFB0-2B02-DA6E-FCCE-0187B603C0F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94896" y="5227544"/>
            <a:ext cx="719242" cy="761929"/>
          </a:xfrm>
          <a:solidFill>
            <a:srgbClr val="014B96"/>
          </a:solidFill>
          <a:ln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 defTabSz="914400" rtl="0" eaLnBrk="1" latinLnBrk="0" hangingPunct="1">
              <a:buNone/>
              <a:defRPr lang="zh-CN" altLang="en-US" sz="3600" b="0" kern="1200" baseline="0" dirty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altLang="zh-CN" dirty="0"/>
              <a:t>5</a:t>
            </a:r>
            <a:endParaRPr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582D0C2-7FA1-4E8A-9F40-DB135C3C0F4C}"/>
              </a:ext>
            </a:extLst>
          </p:cNvPr>
          <p:cNvSpPr/>
          <p:nvPr userDrawn="1"/>
        </p:nvSpPr>
        <p:spPr>
          <a:xfrm>
            <a:off x="0" y="-3974"/>
            <a:ext cx="12192000" cy="864936"/>
          </a:xfrm>
          <a:prstGeom prst="rect">
            <a:avLst/>
          </a:prstGeom>
          <a:solidFill>
            <a:srgbClr val="014B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EBB81716-0D05-4AC3-992A-89A7FB2F4B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21271" y="-3974"/>
            <a:ext cx="1013431" cy="851978"/>
          </a:xfrm>
          <a:prstGeom prst="rect">
            <a:avLst/>
          </a:prstGeom>
        </p:spPr>
      </p:pic>
      <p:sp>
        <p:nvSpPr>
          <p:cNvPr id="21" name="标题 1">
            <a:extLst>
              <a:ext uri="{FF2B5EF4-FFF2-40B4-BE49-F238E27FC236}">
                <a16:creationId xmlns:a16="http://schemas.microsoft.com/office/drawing/2014/main" id="{1006D2B9-29E2-4B1B-8AE9-DE7BC479CF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629" y="42709"/>
            <a:ext cx="11899075" cy="8052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报告提纲</a:t>
            </a:r>
          </a:p>
        </p:txBody>
      </p:sp>
      <p:sp>
        <p:nvSpPr>
          <p:cNvPr id="22" name="文本占位符 17">
            <a:extLst>
              <a:ext uri="{FF2B5EF4-FFF2-40B4-BE49-F238E27FC236}">
                <a16:creationId xmlns:a16="http://schemas.microsoft.com/office/drawing/2014/main" id="{53BB5D66-C808-498E-9F7C-52B993F221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440674" y="2329819"/>
            <a:ext cx="4021872" cy="700547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3600" b="1">
                <a:solidFill>
                  <a:srgbClr val="083A7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23" name="文本占位符 17">
            <a:extLst>
              <a:ext uri="{FF2B5EF4-FFF2-40B4-BE49-F238E27FC236}">
                <a16:creationId xmlns:a16="http://schemas.microsoft.com/office/drawing/2014/main" id="{FD08EB40-6766-4931-B170-68ABEE6C42B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40674" y="3307280"/>
            <a:ext cx="4021872" cy="700547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3600" b="1">
                <a:solidFill>
                  <a:srgbClr val="083A7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25" name="文本占位符 17">
            <a:extLst>
              <a:ext uri="{FF2B5EF4-FFF2-40B4-BE49-F238E27FC236}">
                <a16:creationId xmlns:a16="http://schemas.microsoft.com/office/drawing/2014/main" id="{0D5E3731-14F6-4EF0-856B-1F1CADE16A2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440674" y="4284741"/>
            <a:ext cx="4021872" cy="700547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3600" b="1">
                <a:solidFill>
                  <a:srgbClr val="083A7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26" name="文本占位符 17">
            <a:extLst>
              <a:ext uri="{FF2B5EF4-FFF2-40B4-BE49-F238E27FC236}">
                <a16:creationId xmlns:a16="http://schemas.microsoft.com/office/drawing/2014/main" id="{53F3DEF8-1B5B-40FA-8B29-67CA61F3C5E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440674" y="5258234"/>
            <a:ext cx="4021872" cy="700547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3600" b="1">
                <a:solidFill>
                  <a:srgbClr val="083A7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368246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7">
            <a:extLst>
              <a:ext uri="{FF2B5EF4-FFF2-40B4-BE49-F238E27FC236}">
                <a16:creationId xmlns:a16="http://schemas.microsoft.com/office/drawing/2014/main" id="{7019113C-F000-C65A-F8D9-B64B5BE22D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70788" y="2789837"/>
            <a:ext cx="4123272" cy="639163"/>
          </a:xfrm>
        </p:spPr>
        <p:txBody>
          <a:bodyPr lIns="0" tIns="0" anchor="t" anchorCtr="0">
            <a:noAutofit/>
          </a:bodyPr>
          <a:lstStyle>
            <a:lvl1pPr marL="0" indent="0" algn="ctr">
              <a:buNone/>
              <a:defRPr sz="4400" b="1">
                <a:solidFill>
                  <a:srgbClr val="083A7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0" name="文本占位符 51">
            <a:extLst>
              <a:ext uri="{FF2B5EF4-FFF2-40B4-BE49-F238E27FC236}">
                <a16:creationId xmlns:a16="http://schemas.microsoft.com/office/drawing/2014/main" id="{ACCC2429-3ED4-C4D6-96AE-1E68B506092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03177" y="2779608"/>
            <a:ext cx="1399199" cy="1298784"/>
          </a:xfrm>
          <a:solidFill>
            <a:srgbClr val="014B96"/>
          </a:solidFill>
          <a:ln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 defTabSz="914400" rtl="0" eaLnBrk="1" latinLnBrk="0" hangingPunct="1">
              <a:buNone/>
              <a:defRPr lang="zh-CN" altLang="en-US" sz="3600" b="0" kern="1200" baseline="0" dirty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DA20930-D370-4AB3-86D5-B1CC24887389}"/>
              </a:ext>
            </a:extLst>
          </p:cNvPr>
          <p:cNvSpPr/>
          <p:nvPr userDrawn="1"/>
        </p:nvSpPr>
        <p:spPr>
          <a:xfrm>
            <a:off x="0" y="-3974"/>
            <a:ext cx="12192000" cy="864936"/>
          </a:xfrm>
          <a:prstGeom prst="rect">
            <a:avLst/>
          </a:prstGeom>
          <a:solidFill>
            <a:srgbClr val="014B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85F963F-BD0C-48F5-A6A9-5E0ED3B7C7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1271" y="-3974"/>
            <a:ext cx="1013431" cy="851978"/>
          </a:xfrm>
          <a:prstGeom prst="rect">
            <a:avLst/>
          </a:prstGeom>
        </p:spPr>
      </p:pic>
      <p:pic>
        <p:nvPicPr>
          <p:cNvPr id="9" name="图片 8" descr="123111">
            <a:extLst>
              <a:ext uri="{FF2B5EF4-FFF2-40B4-BE49-F238E27FC236}">
                <a16:creationId xmlns:a16="http://schemas.microsoft.com/office/drawing/2014/main" id="{415C1154-AA65-4495-9638-B76E2262C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5310" y="136525"/>
            <a:ext cx="2908889" cy="56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85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D19F13-559E-4F29-B7A8-7CBEB0D54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54" y="136525"/>
            <a:ext cx="11780324" cy="997569"/>
          </a:xfrm>
        </p:spPr>
        <p:txBody>
          <a:bodyPr/>
          <a:lstStyle>
            <a:lvl1pPr>
              <a:defRPr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57077E-81FB-4F23-9EBE-481743548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753" y="1258784"/>
            <a:ext cx="11780323" cy="4918179"/>
          </a:xfrm>
        </p:spPr>
        <p:txBody>
          <a:bodyPr/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85800" indent="-228600">
              <a:lnSpc>
                <a:spcPct val="100000"/>
              </a:lnSpc>
              <a:buSzPct val="50000"/>
              <a:buFont typeface="Wingdings" panose="05000000000000000000" pitchFamily="2" charset="2"/>
              <a:buChar char="Ø"/>
              <a:defRPr baseline="0"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100000"/>
              </a:lnSpc>
              <a:buSzPct val="50000"/>
              <a:buFont typeface="Wingdings" panose="05000000000000000000" pitchFamily="2" charset="2"/>
              <a:buChar char="l"/>
              <a:defRPr sz="18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7064D4-3C37-4BD7-94EF-0DC546A526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993" y="6356350"/>
            <a:ext cx="2743200" cy="365125"/>
          </a:xfrm>
        </p:spPr>
        <p:txBody>
          <a:bodyPr/>
          <a:lstStyle/>
          <a:p>
            <a:fld id="{C7AAF9AE-B6F5-40E7-ACA1-7B164BD4CCF7}" type="datetime1">
              <a:rPr lang="zh-CN" altLang="en-US" smtClean="0"/>
              <a:t>2025/7/2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E56151-BA30-4052-B694-484FBF411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06DA5E-2938-432A-98F6-C1CB3F347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2807" y="6356350"/>
            <a:ext cx="2743200" cy="365125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A51D0544-9409-4C9D-945B-4A6B8E7E7D3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71962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FC33142-A2E7-248F-2F75-6DD679B5BEB8}"/>
              </a:ext>
            </a:extLst>
          </p:cNvPr>
          <p:cNvSpPr/>
          <p:nvPr userDrawn="1"/>
        </p:nvSpPr>
        <p:spPr>
          <a:xfrm>
            <a:off x="0" y="6596480"/>
            <a:ext cx="12192000" cy="261520"/>
          </a:xfrm>
          <a:prstGeom prst="rect">
            <a:avLst/>
          </a:prstGeom>
          <a:solidFill>
            <a:srgbClr val="283B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  <a:ea typeface="ＭＳ Ｐゴシック" charset="0"/>
              <a:cs typeface="MS PGothic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3D3EA2-B6E2-5E95-F6E2-7DA1AE8F3EAC}"/>
              </a:ext>
            </a:extLst>
          </p:cNvPr>
          <p:cNvSpPr/>
          <p:nvPr userDrawn="1"/>
        </p:nvSpPr>
        <p:spPr>
          <a:xfrm>
            <a:off x="0" y="-12699"/>
            <a:ext cx="12192000" cy="744535"/>
          </a:xfrm>
          <a:prstGeom prst="rect">
            <a:avLst/>
          </a:prstGeom>
          <a:solidFill>
            <a:srgbClr val="283B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MiSans VF Regular" pitchFamily="2" charset="-122"/>
                <a:ea typeface="MiSans VF Regular" pitchFamily="2" charset="-122"/>
                <a:cs typeface="MiSans VF Regular" pitchFamily="2" charset="-122"/>
              </a:defRPr>
            </a:lvl1pPr>
            <a:lvl2pPr>
              <a:defRPr b="0" i="0">
                <a:latin typeface="MiSans VF Regular" pitchFamily="2" charset="-122"/>
                <a:ea typeface="MiSans VF Regular" pitchFamily="2" charset="-122"/>
                <a:cs typeface="MiSans VF Regular" pitchFamily="2" charset="-122"/>
              </a:defRPr>
            </a:lvl2pPr>
            <a:lvl3pPr>
              <a:defRPr b="0" i="0">
                <a:latin typeface="MiSans VF Regular" pitchFamily="2" charset="-122"/>
                <a:ea typeface="MiSans VF Regular" pitchFamily="2" charset="-122"/>
                <a:cs typeface="MiSans VF Regular" pitchFamily="2" charset="-122"/>
              </a:defRPr>
            </a:lvl3pPr>
            <a:lvl4pPr>
              <a:defRPr b="0" i="0">
                <a:latin typeface="MiSans VF Regular" pitchFamily="2" charset="-122"/>
                <a:ea typeface="MiSans VF Regular" pitchFamily="2" charset="-122"/>
                <a:cs typeface="MiSans VF Regular" pitchFamily="2" charset="-122"/>
              </a:defRPr>
            </a:lvl4pPr>
            <a:lvl5pPr>
              <a:defRPr b="0" i="0">
                <a:latin typeface="MiSans VF Regular" pitchFamily="2" charset="-122"/>
                <a:ea typeface="MiSans VF Regular" pitchFamily="2" charset="-122"/>
                <a:cs typeface="MiSans VF Regular" pitchFamily="2" charset="-122"/>
              </a:defRPr>
            </a:lvl5pPr>
          </a:lstStyle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de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050B02-22C1-029B-20CC-499D87866B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l="21594" t="9926" r="20206" b="43367"/>
          <a:stretch/>
        </p:blipFill>
        <p:spPr>
          <a:xfrm>
            <a:off x="10537144" y="21222"/>
            <a:ext cx="1527191" cy="689391"/>
          </a:xfrm>
          <a:prstGeom prst="rect">
            <a:avLst/>
          </a:prstGeom>
        </p:spPr>
      </p:pic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38931819-B82E-8C23-049D-D4F516C2C7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2123" y="6596480"/>
            <a:ext cx="2743200" cy="2615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 i="0">
                <a:solidFill>
                  <a:schemeClr val="bg1"/>
                </a:solidFill>
                <a:latin typeface="MiSans VF Bold" pitchFamily="2" charset="-122"/>
                <a:ea typeface="MiSans VF Bold" pitchFamily="2" charset="-122"/>
                <a:cs typeface="MiSans VF Bold" pitchFamily="2" charset="-122"/>
              </a:defRPr>
            </a:lvl1pPr>
          </a:lstStyle>
          <a:p>
            <a:fld id="{8B80FCF1-5380-5140-9600-F1CFBEB352AB}" type="slidenum">
              <a:rPr lang="x-none" smtClean="0"/>
              <a:pPr/>
              <a:t>‹#›</a:t>
            </a:fld>
            <a:endParaRPr lang="x-none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045377B-A8B2-3F3F-BBC6-92455D397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96" y="0"/>
            <a:ext cx="10008704" cy="731836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603924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5C67EDD-EDC0-4745-B436-2B591055C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8B11456-94AC-42B9-9FAB-D3427E0B77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DFED38-431C-48CA-A06C-9815A724E9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C6182-E024-4921-AEAA-7BA79D5470D4}" type="datetime1">
              <a:rPr lang="zh-CN" altLang="en-US" smtClean="0"/>
              <a:t>2025/7/2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B27C6-502F-4E9E-BB76-39AEE48A58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B6CFE7-48EC-4B6F-AA62-691C68203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D0544-9409-4C9D-945B-4A6B8E7E7D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575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0" r:id="rId4"/>
    <p:sldLayoutId id="2147483655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emf"/><Relationship Id="rId5" Type="http://schemas.openxmlformats.org/officeDocument/2006/relationships/package" Target="../embeddings/Microsoft_Visio_Drawing.vsdx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副标题 6">
            <a:extLst>
              <a:ext uri="{FF2B5EF4-FFF2-40B4-BE49-F238E27FC236}">
                <a16:creationId xmlns:a16="http://schemas.microsoft.com/office/drawing/2014/main" id="{1F38DB7B-D934-40C0-A4F9-EB165E7CBE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72000" indent="0" algn="ctr">
              <a:spcBef>
                <a:spcPts val="600"/>
              </a:spcBef>
              <a:buNone/>
            </a:pPr>
            <a:r>
              <a:rPr lang="zh-CN" altLang="en-US" sz="2400" dirty="0">
                <a:solidFill>
                  <a:srgbClr val="083A7C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罗箐</a:t>
            </a:r>
            <a:endParaRPr lang="en-US" altLang="zh-CN" sz="2400" dirty="0">
              <a:solidFill>
                <a:srgbClr val="083A7C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2000">
              <a:spcBef>
                <a:spcPts val="600"/>
              </a:spcBef>
            </a:pPr>
            <a:r>
              <a:rPr lang="zh-CN" altLang="en-US" sz="2400" dirty="0">
                <a:solidFill>
                  <a:srgbClr val="083A7C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代表超级陶粲装置关键技术攻关项目加速器分总体</a:t>
            </a:r>
            <a:endParaRPr lang="en-US" altLang="zh-CN" sz="2400" dirty="0">
              <a:solidFill>
                <a:srgbClr val="083A7C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标题 10">
            <a:extLst>
              <a:ext uri="{FF2B5EF4-FFF2-40B4-BE49-F238E27FC236}">
                <a16:creationId xmlns:a16="http://schemas.microsoft.com/office/drawing/2014/main" id="{F39E716E-12D3-4765-96F5-F260DB6607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27163"/>
            <a:ext cx="9144000" cy="2387600"/>
          </a:xfrm>
        </p:spPr>
        <p:txBody>
          <a:bodyPr/>
          <a:lstStyle/>
          <a:p>
            <a:r>
              <a:rPr lang="zh-CN" altLang="en-US" dirty="0"/>
              <a:t>超级陶粲装置</a:t>
            </a:r>
            <a:br>
              <a:rPr lang="en-US" altLang="zh-CN" dirty="0"/>
            </a:br>
            <a:r>
              <a:rPr lang="zh-CN" altLang="en-US" dirty="0"/>
              <a:t>加速器研究进展</a:t>
            </a:r>
          </a:p>
        </p:txBody>
      </p:sp>
    </p:spTree>
    <p:extLst>
      <p:ext uri="{BB962C8B-B14F-4D97-AF65-F5344CB8AC3E}">
        <p14:creationId xmlns:p14="http://schemas.microsoft.com/office/powerpoint/2010/main" val="1873909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32989D-6607-40AA-A8D0-6E611FB18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对撞区研究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52683A2-4904-4470-8AB9-380D036FB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0544-9409-4C9D-945B-4A6B8E7E7D39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sp>
        <p:nvSpPr>
          <p:cNvPr id="5" name="内容占位符 1">
            <a:extLst>
              <a:ext uri="{FF2B5EF4-FFF2-40B4-BE49-F238E27FC236}">
                <a16:creationId xmlns:a16="http://schemas.microsoft.com/office/drawing/2014/main" id="{04DA3E9E-1165-46B6-B8E8-A5CFCFB14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963" y="1152273"/>
            <a:ext cx="6304446" cy="537403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dirty="0"/>
              <a:t>模块化的对撞区设计</a:t>
            </a:r>
            <a:r>
              <a:rPr lang="en-US" altLang="zh-CN" sz="2000" dirty="0">
                <a:sym typeface="Wingdings" panose="05000000000000000000" pitchFamily="2" charset="2"/>
              </a:rPr>
              <a:t></a:t>
            </a:r>
            <a:r>
              <a:rPr lang="zh-CN" altLang="en-US" sz="1800" dirty="0">
                <a:sym typeface="Wingdings" panose="05000000000000000000" pitchFamily="2" charset="2"/>
              </a:rPr>
              <a:t>利于高阶色品校正和非线性优化</a:t>
            </a:r>
            <a:endParaRPr lang="en-US" altLang="zh-CN" sz="2000" dirty="0"/>
          </a:p>
          <a:p>
            <a:pPr lvl="1">
              <a:spcBef>
                <a:spcPts val="600"/>
              </a:spcBef>
            </a:pPr>
            <a:r>
              <a:rPr lang="zh-CN" altLang="en-US" sz="1800" dirty="0"/>
              <a:t>最终聚焦望远镜、垂直</a:t>
            </a:r>
            <a:r>
              <a:rPr lang="en-US" altLang="zh-CN" sz="1800" dirty="0"/>
              <a:t>/</a:t>
            </a:r>
            <a:r>
              <a:rPr lang="zh-CN" altLang="en-US" sz="1800" dirty="0"/>
              <a:t>水平色品校正、</a:t>
            </a:r>
            <a:r>
              <a:rPr lang="en-US" altLang="zh-CN" sz="1800" dirty="0"/>
              <a:t>Crab</a:t>
            </a:r>
            <a:r>
              <a:rPr lang="zh-CN" altLang="en-US" sz="1800" dirty="0"/>
              <a:t>六极铁</a:t>
            </a:r>
            <a:endParaRPr lang="en-US" altLang="zh-CN" sz="1800" dirty="0"/>
          </a:p>
          <a:p>
            <a:pPr lvl="1">
              <a:spcBef>
                <a:spcPts val="600"/>
              </a:spcBef>
            </a:pPr>
            <a:r>
              <a:rPr lang="en-US" altLang="zh-CN" sz="1800" dirty="0"/>
              <a:t>CCY/CCX</a:t>
            </a:r>
            <a:r>
              <a:rPr lang="zh-CN" altLang="en-US" sz="1800" dirty="0"/>
              <a:t>段实现精确的</a:t>
            </a:r>
            <a:r>
              <a:rPr lang="en-US" altLang="zh-CN" sz="1800" dirty="0"/>
              <a:t>-I</a:t>
            </a:r>
            <a:r>
              <a:rPr lang="zh-CN" altLang="en-US" sz="1800" dirty="0"/>
              <a:t>传输</a:t>
            </a:r>
            <a:endParaRPr lang="en-US" altLang="zh-CN" sz="1800" dirty="0"/>
          </a:p>
          <a:p>
            <a:pPr lvl="1">
              <a:spcBef>
                <a:spcPts val="600"/>
              </a:spcBef>
            </a:pPr>
            <a:r>
              <a:rPr lang="zh-CN" altLang="en-US" sz="1800" dirty="0"/>
              <a:t>最小化色散不变量</a:t>
            </a:r>
            <a:r>
              <a:rPr lang="en-US" altLang="zh-CN" sz="1800" dirty="0"/>
              <a:t>Hx</a:t>
            </a:r>
            <a:r>
              <a:rPr lang="zh-CN" altLang="en-US" sz="1800" dirty="0"/>
              <a:t>函数以增大</a:t>
            </a:r>
            <a:r>
              <a:rPr lang="en-US" altLang="zh-CN" sz="1800" dirty="0"/>
              <a:t>LMA</a:t>
            </a:r>
            <a:endParaRPr lang="en-US" altLang="zh-CN" sz="2000" dirty="0"/>
          </a:p>
          <a:p>
            <a:pPr>
              <a:spcBef>
                <a:spcPts val="1200"/>
              </a:spcBef>
            </a:pPr>
            <a:r>
              <a:rPr lang="zh-CN" altLang="en-US" sz="2000" dirty="0"/>
              <a:t>对撞区实现三阶局部色品校正</a:t>
            </a:r>
            <a:endParaRPr lang="en-US" altLang="zh-CN" sz="2000" dirty="0">
              <a:sym typeface="Wingdings" panose="05000000000000000000" pitchFamily="2" charset="2"/>
            </a:endParaRPr>
          </a:p>
          <a:p>
            <a:pPr lvl="1"/>
            <a:r>
              <a:rPr lang="zh-CN" altLang="en-US" sz="1800" dirty="0"/>
              <a:t>增加动量带宽</a:t>
            </a:r>
            <a:r>
              <a:rPr lang="en-US" altLang="zh-CN" sz="1800" dirty="0"/>
              <a:t>[-1.5%, 1.5%]</a:t>
            </a:r>
            <a:endParaRPr lang="en-US" altLang="zh-CN" sz="2000" dirty="0"/>
          </a:p>
          <a:p>
            <a:pPr>
              <a:spcBef>
                <a:spcPts val="1200"/>
              </a:spcBef>
            </a:pPr>
            <a:r>
              <a:rPr lang="en-US" altLang="zh-CN" sz="2000" dirty="0"/>
              <a:t>FF</a:t>
            </a:r>
            <a:r>
              <a:rPr lang="zh-CN" altLang="en-US" sz="2000" dirty="0"/>
              <a:t>超导四极铁的边缘场效应极大降低动力学孔径</a:t>
            </a:r>
            <a:endParaRPr lang="en-US" altLang="zh-CN" sz="2000" dirty="0"/>
          </a:p>
          <a:p>
            <a:pPr lvl="1"/>
            <a:r>
              <a:rPr lang="zh-CN" altLang="en-US" sz="1800" dirty="0"/>
              <a:t>安装额外的八极磁铁来补偿动力学孔径</a:t>
            </a:r>
            <a:endParaRPr lang="en-US" altLang="zh-CN" sz="2000" dirty="0"/>
          </a:p>
          <a:p>
            <a:pPr>
              <a:spcBef>
                <a:spcPts val="1200"/>
              </a:spcBef>
            </a:pPr>
            <a:r>
              <a:rPr lang="zh-CN" altLang="en-US" sz="2000" dirty="0"/>
              <a:t>探测器螺线管场会带来垂直发射度增长</a:t>
            </a:r>
            <a:endParaRPr lang="en-US" altLang="zh-CN" sz="2000" dirty="0"/>
          </a:p>
          <a:p>
            <a:pPr lvl="1"/>
            <a:r>
              <a:rPr lang="zh-CN" altLang="en-US" sz="1800" dirty="0"/>
              <a:t>理想补偿下，无发射度增长，光学函数和动力学孔径完全恢复</a:t>
            </a:r>
            <a:endParaRPr lang="en-US" altLang="zh-CN" sz="1800" dirty="0"/>
          </a:p>
          <a:p>
            <a:endParaRPr lang="en-US" altLang="zh-CN" sz="20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9B7EF71-C2E5-496E-8AF8-5063B7DE4B4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508409" y="2031841"/>
            <a:ext cx="2788302" cy="239649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F970CB5-C1EE-44D6-8A68-BFB6D0A4E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9041" y="1034272"/>
            <a:ext cx="5342087" cy="88126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A2F2C73-7100-418D-AD64-D6B9411381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4969" y="1937915"/>
            <a:ext cx="2626159" cy="241492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233CBA0-0700-489C-96E2-2BC2D89880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4058" y="4428337"/>
            <a:ext cx="2788302" cy="190145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A4283AA-85AA-43D6-B204-11BACCBE5C92}"/>
              </a:ext>
            </a:extLst>
          </p:cNvPr>
          <p:cNvSpPr txBox="1"/>
          <p:nvPr/>
        </p:nvSpPr>
        <p:spPr>
          <a:xfrm>
            <a:off x="6792656" y="4923453"/>
            <a:ext cx="498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200" dirty="0">
                <a:solidFill>
                  <a:srgbClr val="FF0000"/>
                </a:solidFill>
              </a:rPr>
              <a:t>V4.3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651B02A-EAE4-4CCD-AB20-C05F4216C0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1434" y="4428337"/>
            <a:ext cx="2440222" cy="2009452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CE0CB0A-8F03-43E8-9C6D-063E7FC36905}"/>
              </a:ext>
            </a:extLst>
          </p:cNvPr>
          <p:cNvSpPr txBox="1"/>
          <p:nvPr/>
        </p:nvSpPr>
        <p:spPr>
          <a:xfrm>
            <a:off x="213754" y="6348096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详见张林浩副研究员报告</a:t>
            </a:r>
          </a:p>
        </p:txBody>
      </p:sp>
    </p:spTree>
    <p:extLst>
      <p:ext uri="{BB962C8B-B14F-4D97-AF65-F5344CB8AC3E}">
        <p14:creationId xmlns:p14="http://schemas.microsoft.com/office/powerpoint/2010/main" val="3652367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0CCC71-7D5B-4BF3-95C5-9190986CA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阻抗和不稳定性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E6F91A-C2A1-4571-A959-89B4FD96C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753" y="1258784"/>
            <a:ext cx="11780323" cy="5231663"/>
          </a:xfrm>
        </p:spPr>
        <p:txBody>
          <a:bodyPr>
            <a:normAutofit/>
          </a:bodyPr>
          <a:lstStyle/>
          <a:p>
            <a:r>
              <a:rPr lang="zh-CN" altLang="en-US" dirty="0"/>
              <a:t>对于各种集体效应进行了初步研究</a:t>
            </a:r>
          </a:p>
          <a:p>
            <a:pPr lvl="1">
              <a:spcBef>
                <a:spcPts val="600"/>
              </a:spcBef>
            </a:pPr>
            <a:r>
              <a:rPr lang="zh-CN" altLang="en-US" sz="2000" dirty="0"/>
              <a:t>束</a:t>
            </a:r>
            <a:r>
              <a:rPr lang="en-US" altLang="zh-CN" sz="2000" dirty="0"/>
              <a:t>-</a:t>
            </a:r>
            <a:r>
              <a:rPr lang="zh-CN" altLang="en-US" sz="2000" dirty="0"/>
              <a:t>腔相互作用</a:t>
            </a:r>
            <a:r>
              <a:rPr lang="en-US" altLang="zh-CN" sz="2000" dirty="0"/>
              <a:t>-1</a:t>
            </a:r>
            <a:r>
              <a:rPr lang="zh-CN" altLang="en-US" sz="2000" dirty="0"/>
              <a:t>模式不稳定性可通过</a:t>
            </a:r>
            <a:r>
              <a:rPr lang="en-US" altLang="zh-CN" sz="2000" dirty="0"/>
              <a:t>PI</a:t>
            </a:r>
            <a:r>
              <a:rPr lang="zh-CN" altLang="en-US" sz="2000" dirty="0"/>
              <a:t>反馈抑制</a:t>
            </a:r>
            <a:endParaRPr lang="en-US" altLang="zh-CN" sz="2000" dirty="0"/>
          </a:p>
          <a:p>
            <a:pPr lvl="1">
              <a:spcBef>
                <a:spcPts val="600"/>
              </a:spcBef>
            </a:pPr>
            <a:r>
              <a:rPr lang="zh-CN" altLang="en-US" sz="2000" dirty="0"/>
              <a:t>电阻壁不稳定性可通过逐束团反馈系统抑制</a:t>
            </a:r>
          </a:p>
          <a:p>
            <a:pPr lvl="1">
              <a:spcBef>
                <a:spcPts val="600"/>
              </a:spcBef>
            </a:pPr>
            <a:r>
              <a:rPr lang="zh-CN" altLang="en-US" sz="2000" dirty="0">
                <a:solidFill>
                  <a:srgbClr val="FF0000"/>
                </a:solidFill>
              </a:rPr>
              <a:t>高次模</a:t>
            </a:r>
            <a:r>
              <a:rPr lang="en-US" altLang="zh-CN" sz="2000" dirty="0">
                <a:solidFill>
                  <a:srgbClr val="FF0000"/>
                </a:solidFill>
              </a:rPr>
              <a:t>(HOM)</a:t>
            </a:r>
            <a:r>
              <a:rPr lang="zh-CN" altLang="en-US" sz="2000" dirty="0">
                <a:solidFill>
                  <a:srgbClr val="FF0000"/>
                </a:solidFill>
              </a:rPr>
              <a:t>不稳定性及发热问题有待于元件的阻抗优化和冷却设计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 lvl="1">
              <a:spcBef>
                <a:spcPts val="600"/>
              </a:spcBef>
            </a:pPr>
            <a:r>
              <a:rPr lang="zh-CN" altLang="en-US" sz="2000" dirty="0">
                <a:solidFill>
                  <a:srgbClr val="FF0000"/>
                </a:solidFill>
              </a:rPr>
              <a:t>纵向微波不稳定依赖于阻抗建模，且需要严格控制阻抗预算</a:t>
            </a:r>
          </a:p>
          <a:p>
            <a:pPr lvl="1">
              <a:spcBef>
                <a:spcPts val="600"/>
              </a:spcBef>
            </a:pPr>
            <a:r>
              <a:rPr lang="en-US" altLang="zh-CN" sz="2000" dirty="0">
                <a:solidFill>
                  <a:srgbClr val="FF0000"/>
                </a:solidFill>
              </a:rPr>
              <a:t>TMCI</a:t>
            </a:r>
            <a:r>
              <a:rPr lang="zh-CN" altLang="en-US" sz="2000" dirty="0">
                <a:solidFill>
                  <a:srgbClr val="FF0000"/>
                </a:solidFill>
              </a:rPr>
              <a:t>限制单束团流强阈值，主要受准直器阻抗和对撞区高</a:t>
            </a:r>
            <a:r>
              <a:rPr lang="en-US" altLang="zh-CN" sz="2000" dirty="0">
                <a:solidFill>
                  <a:srgbClr val="FF0000"/>
                </a:solidFill>
              </a:rPr>
              <a:t>β</a:t>
            </a:r>
            <a:r>
              <a:rPr lang="zh-CN" altLang="en-US" sz="2000" dirty="0">
                <a:solidFill>
                  <a:srgbClr val="FF0000"/>
                </a:solidFill>
              </a:rPr>
              <a:t>函数影响，需要进一步优化</a:t>
            </a:r>
          </a:p>
          <a:p>
            <a:pPr lvl="1">
              <a:spcBef>
                <a:spcPts val="600"/>
              </a:spcBef>
            </a:pPr>
            <a:r>
              <a:rPr lang="en-US" altLang="zh-CN" sz="2000" dirty="0"/>
              <a:t>1 GeV</a:t>
            </a:r>
            <a:r>
              <a:rPr lang="zh-CN" altLang="en-US" sz="2000" dirty="0"/>
              <a:t>时</a:t>
            </a:r>
            <a:r>
              <a:rPr lang="en-US" altLang="zh-CN" sz="2000" dirty="0"/>
              <a:t>CWR</a:t>
            </a:r>
            <a:r>
              <a:rPr lang="zh-CN" altLang="en-US" sz="2000" dirty="0"/>
              <a:t>不稳定性流强阈值可能小于</a:t>
            </a:r>
            <a:r>
              <a:rPr lang="en-US" altLang="zh-CN" sz="2000" dirty="0"/>
              <a:t>1 mA</a:t>
            </a:r>
            <a:r>
              <a:rPr lang="zh-CN" altLang="en-US" sz="2000" dirty="0"/>
              <a:t>，设计</a:t>
            </a:r>
            <a:r>
              <a:rPr lang="en-US" altLang="zh-CN" sz="2000" dirty="0"/>
              <a:t>DW</a:t>
            </a:r>
            <a:r>
              <a:rPr lang="zh-CN" altLang="en-US" sz="2000" dirty="0"/>
              <a:t>时需要同时统筹考虑</a:t>
            </a:r>
            <a:endParaRPr lang="en-US" altLang="zh-CN" sz="2000" dirty="0"/>
          </a:p>
          <a:p>
            <a:pPr lvl="1">
              <a:spcBef>
                <a:spcPts val="600"/>
              </a:spcBef>
            </a:pPr>
            <a:r>
              <a:rPr lang="zh-CN" altLang="en-US" sz="2000" dirty="0"/>
              <a:t>离子效应和电子云效应：模拟程序已经部分掌握，未来还需与真空组配合推进</a:t>
            </a:r>
            <a:endParaRPr lang="en-US" altLang="zh-CN" sz="2000" dirty="0"/>
          </a:p>
          <a:p>
            <a:r>
              <a:rPr lang="zh-CN" altLang="en-US" sz="2400" dirty="0"/>
              <a:t>近期迫切任务：需要建立初步阻抗模型</a:t>
            </a:r>
            <a:endParaRPr lang="en-US" altLang="zh-CN" sz="2400" dirty="0"/>
          </a:p>
          <a:p>
            <a:pPr lvl="1"/>
            <a:r>
              <a:rPr lang="zh-CN" altLang="en-US" sz="2000" dirty="0"/>
              <a:t>重点针对于阻抗贡献较大的元件</a:t>
            </a:r>
            <a:endParaRPr lang="en-US" altLang="zh-CN" sz="2000" dirty="0"/>
          </a:p>
          <a:p>
            <a:r>
              <a:rPr lang="zh-CN" altLang="en-US" sz="2400" dirty="0"/>
              <a:t>持续进行更细致的研究</a:t>
            </a:r>
          </a:p>
          <a:p>
            <a:pPr lvl="1"/>
            <a:r>
              <a:rPr lang="zh-CN" altLang="en-US" sz="2000" dirty="0"/>
              <a:t>包括多物理效应的复合（束</a:t>
            </a:r>
            <a:r>
              <a:rPr lang="en-US" altLang="zh-CN" sz="2000" dirty="0"/>
              <a:t>-</a:t>
            </a:r>
            <a:r>
              <a:rPr lang="zh-CN" altLang="en-US" sz="2000" dirty="0"/>
              <a:t>束，阻抗，空间电荷效应，</a:t>
            </a:r>
            <a:r>
              <a:rPr lang="en-US" altLang="zh-CN" sz="2000" dirty="0"/>
              <a:t>IBS</a:t>
            </a:r>
            <a:r>
              <a:rPr lang="zh-CN" altLang="en-US" sz="2000" dirty="0"/>
              <a:t>，</a:t>
            </a:r>
            <a:r>
              <a:rPr lang="en-US" altLang="zh-CN" sz="2000" dirty="0"/>
              <a:t>Feedback</a:t>
            </a:r>
            <a:r>
              <a:rPr lang="zh-CN" altLang="en-US" sz="2000" dirty="0"/>
              <a:t>噪声等）</a:t>
            </a:r>
          </a:p>
          <a:p>
            <a:pPr lvl="1"/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F6B3585-526F-4799-8564-E5B02F07A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0544-9409-4C9D-945B-4A6B8E7E7D39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EA7C124-6437-4596-9F00-8F98819FE9B6}"/>
              </a:ext>
            </a:extLst>
          </p:cNvPr>
          <p:cNvSpPr txBox="1"/>
          <p:nvPr/>
        </p:nvSpPr>
        <p:spPr>
          <a:xfrm>
            <a:off x="213753" y="6346851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详见李伟伟副教授报告</a:t>
            </a:r>
          </a:p>
        </p:txBody>
      </p:sp>
    </p:spTree>
    <p:extLst>
      <p:ext uri="{BB962C8B-B14F-4D97-AF65-F5344CB8AC3E}">
        <p14:creationId xmlns:p14="http://schemas.microsoft.com/office/powerpoint/2010/main" val="217422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70BD39-9DE7-402E-A53C-0EB235F81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束</a:t>
            </a:r>
            <a:r>
              <a:rPr lang="en-US" altLang="zh-CN" dirty="0"/>
              <a:t>-</a:t>
            </a:r>
            <a:r>
              <a:rPr lang="zh-CN" altLang="en-US" dirty="0"/>
              <a:t>束作用问题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144C2C0-F366-4D71-ADC2-9D9891931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753" y="1134094"/>
            <a:ext cx="7083518" cy="5330275"/>
          </a:xfrm>
        </p:spPr>
        <p:txBody>
          <a:bodyPr>
            <a:noAutofit/>
          </a:bodyPr>
          <a:lstStyle/>
          <a:p>
            <a:r>
              <a:rPr lang="zh-CN" altLang="en-US" sz="2000" dirty="0"/>
              <a:t>工作点与亮度</a:t>
            </a:r>
          </a:p>
          <a:p>
            <a:pPr lvl="1">
              <a:lnSpc>
                <a:spcPct val="120000"/>
              </a:lnSpc>
            </a:pPr>
            <a:r>
              <a:rPr lang="en-US" altLang="zh-CN" sz="1800" dirty="0"/>
              <a:t>CW</a:t>
            </a:r>
            <a:r>
              <a:rPr lang="zh-CN" altLang="en-US" sz="1800" dirty="0"/>
              <a:t>对稳定高亮度区域有显著帮助；在当前设计工作点下能达到设计亮度，但不能完全抑制</a:t>
            </a:r>
            <a:r>
              <a:rPr lang="en-US" altLang="zh-CN" sz="1800" dirty="0"/>
              <a:t>SBRs</a:t>
            </a:r>
            <a:endParaRPr lang="zh-CN" altLang="en-US" sz="1800" dirty="0"/>
          </a:p>
          <a:p>
            <a:pPr>
              <a:lnSpc>
                <a:spcPct val="120000"/>
              </a:lnSpc>
            </a:pPr>
            <a:r>
              <a:rPr lang="zh-CN" altLang="en-US" sz="2000" dirty="0"/>
              <a:t>当前</a:t>
            </a:r>
            <a:r>
              <a:rPr lang="en-US" altLang="zh-CN" sz="2000" dirty="0"/>
              <a:t>X-Z</a:t>
            </a:r>
            <a:r>
              <a:rPr lang="zh-CN" altLang="en-US" sz="2000" dirty="0"/>
              <a:t>不稳定性对亮度的影响较大，其稳定区间宽度与</a:t>
            </a:r>
            <a:r>
              <a:rPr lang="en-US" altLang="zh-CN" sz="2000" dirty="0"/>
              <a:t>SBRs </a:t>
            </a:r>
            <a:r>
              <a:rPr lang="zh-CN" altLang="en-US" sz="2000" dirty="0"/>
              <a:t>宽带正相关</a:t>
            </a:r>
          </a:p>
          <a:p>
            <a:pPr>
              <a:lnSpc>
                <a:spcPct val="120000"/>
              </a:lnSpc>
            </a:pPr>
            <a:r>
              <a:rPr lang="zh-CN" altLang="en-US" sz="2000" dirty="0"/>
              <a:t>束束效应与</a:t>
            </a:r>
            <a:r>
              <a:rPr lang="en-US" altLang="zh-CN" sz="2000" dirty="0"/>
              <a:t>lattice</a:t>
            </a:r>
            <a:r>
              <a:rPr lang="zh-CN" altLang="en-US" sz="2000" dirty="0"/>
              <a:t>非线性、空间电荷效应的相互作用</a:t>
            </a:r>
          </a:p>
          <a:p>
            <a:pPr lvl="1">
              <a:lnSpc>
                <a:spcPct val="120000"/>
              </a:lnSpc>
            </a:pPr>
            <a:r>
              <a:rPr lang="zh-CN" altLang="en-US" sz="1800" dirty="0"/>
              <a:t>在</a:t>
            </a:r>
            <a:r>
              <a:rPr lang="en-US" altLang="zh-CN" sz="1800" dirty="0"/>
              <a:t>BBSCL</a:t>
            </a:r>
            <a:r>
              <a:rPr lang="zh-CN" altLang="en-US" sz="1800" dirty="0"/>
              <a:t>下验证了当前设计</a:t>
            </a:r>
            <a:r>
              <a:rPr lang="en-US" altLang="zh-CN" sz="1800" dirty="0"/>
              <a:t>lattice</a:t>
            </a:r>
            <a:r>
              <a:rPr lang="zh-CN" altLang="en-US" sz="1800" dirty="0"/>
              <a:t>在考虑</a:t>
            </a:r>
            <a:r>
              <a:rPr lang="en-US" altLang="zh-CN" sz="1800" dirty="0"/>
              <a:t>lattice</a:t>
            </a:r>
            <a:r>
              <a:rPr lang="zh-CN" altLang="en-US" sz="1800" dirty="0"/>
              <a:t>非线性与空间电荷后仍能达到设计亮度</a:t>
            </a:r>
          </a:p>
          <a:p>
            <a:pPr lvl="1">
              <a:lnSpc>
                <a:spcPct val="120000"/>
              </a:lnSpc>
            </a:pPr>
            <a:r>
              <a:rPr lang="en-US" altLang="zh-CN" sz="1800" dirty="0"/>
              <a:t>X-Z</a:t>
            </a:r>
            <a:r>
              <a:rPr lang="zh-CN" altLang="en-US" sz="1800" dirty="0"/>
              <a:t>不稳定性的稳定工作点区间会发生偏移，需要在耦合情况下重新确定工作点</a:t>
            </a:r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D8ED66-87E8-416B-B695-3242A7743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0544-9409-4C9D-945B-4A6B8E7E7D39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008B7AC-7A38-44B5-B5C1-D0EC8EDF3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994" y="346837"/>
            <a:ext cx="3166636" cy="249984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77742F7-D467-4F4D-8029-79FD40B321B3}"/>
              </a:ext>
            </a:extLst>
          </p:cNvPr>
          <p:cNvSpPr/>
          <p:nvPr/>
        </p:nvSpPr>
        <p:spPr>
          <a:xfrm>
            <a:off x="213753" y="5076248"/>
            <a:ext cx="11655517" cy="1543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束束效应与阻抗的相互作用</a:t>
            </a:r>
          </a:p>
          <a:p>
            <a:pPr marL="685800" lvl="1" indent="-228600">
              <a:lnSpc>
                <a:spcPct val="110000"/>
              </a:lnSpc>
              <a:spcBef>
                <a:spcPts val="500"/>
              </a:spcBef>
              <a:buSzPct val="50000"/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研究了加入简单阻抗模型之后对亮度的影响</a:t>
            </a:r>
            <a:endParaRPr lang="en-US" altLang="zh-CN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685800" lvl="1" indent="-228600">
              <a:lnSpc>
                <a:spcPct val="110000"/>
              </a:lnSpc>
              <a:spcBef>
                <a:spcPts val="500"/>
              </a:spcBef>
              <a:buSzPct val="50000"/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阻抗对亮度的影响比较复杂，需要进一步构建宽带纵向和横向阻抗模型以作全面评估</a:t>
            </a:r>
          </a:p>
          <a:p>
            <a:pPr marL="685800" lvl="1" indent="-228600">
              <a:lnSpc>
                <a:spcPct val="110000"/>
              </a:lnSpc>
              <a:spcBef>
                <a:spcPts val="500"/>
              </a:spcBef>
              <a:buSzPct val="50000"/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计划后续结合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lattice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、空间电荷效应、阻抗进行进一步的模拟研究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13D5DD-4B26-4739-8636-E6612B016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608" y="2846677"/>
            <a:ext cx="3283407" cy="269085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763B1CE-C199-40B0-B15D-7A051F410D8A}"/>
              </a:ext>
            </a:extLst>
          </p:cNvPr>
          <p:cNvSpPr txBox="1"/>
          <p:nvPr/>
        </p:nvSpPr>
        <p:spPr>
          <a:xfrm>
            <a:off x="9137802" y="5478537"/>
            <a:ext cx="192103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Crab on and off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C5CFA08-F155-4ABA-BEFD-5D4896ED05B3}"/>
              </a:ext>
            </a:extLst>
          </p:cNvPr>
          <p:cNvSpPr txBox="1"/>
          <p:nvPr/>
        </p:nvSpPr>
        <p:spPr>
          <a:xfrm>
            <a:off x="9137802" y="6352143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详见李桑丫同学报告</a:t>
            </a:r>
          </a:p>
        </p:txBody>
      </p:sp>
    </p:spTree>
    <p:extLst>
      <p:ext uri="{BB962C8B-B14F-4D97-AF65-F5344CB8AC3E}">
        <p14:creationId xmlns:p14="http://schemas.microsoft.com/office/powerpoint/2010/main" val="4205591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245D3B-B9C0-4775-928E-DCD500E3B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误差分析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7215CA-C32B-4BA6-B32F-6F2200339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0544-9409-4C9D-945B-4A6B8E7E7D39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FA9C5F4-C4AA-48AA-8D7E-D52C9EF86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4652" y="4067623"/>
            <a:ext cx="3175631" cy="230600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D7A3CEC-CB4C-4510-B7F4-2ADBB80E8BF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475" y="4067623"/>
            <a:ext cx="2977117" cy="214555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ECD6312-29D4-4EDA-8836-F65D87D3C220}"/>
              </a:ext>
            </a:extLst>
          </p:cNvPr>
          <p:cNvSpPr txBox="1"/>
          <p:nvPr/>
        </p:nvSpPr>
        <p:spPr>
          <a:xfrm>
            <a:off x="213754" y="3166765"/>
            <a:ext cx="4920898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BPM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与校正子布局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四极铁旁放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BPM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和校正子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;  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单环共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405 BPM, 287 </a:t>
            </a:r>
            <a:r>
              <a:rPr lang="en-US" altLang="zh-CN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CORx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254 </a:t>
            </a:r>
            <a:r>
              <a:rPr lang="en-US" altLang="zh-CN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CORy</a:t>
            </a:r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六极铁绑双向校正子和斜四极子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校正步骤与方法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首圈轨迹校正：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SVD+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轨迹响应矩阵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;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轨道与色散校正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SVD + dispersion free steering (DFS) 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方法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;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轨道和色散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@IP: 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加权重的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SVD;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光学函数与耦合校正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LOCO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β</a:t>
            </a:r>
            <a:r>
              <a:rPr lang="en-US" altLang="zh-CN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y</a:t>
            </a:r>
            <a:r>
              <a:rPr lang="en-US" altLang="zh-CN" baseline="30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*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校正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K-modulation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表格 7">
                <a:extLst>
                  <a:ext uri="{FF2B5EF4-FFF2-40B4-BE49-F238E27FC236}">
                    <a16:creationId xmlns:a16="http://schemas.microsoft.com/office/drawing/2014/main" id="{E40D292D-6E01-461A-8EB8-444DB32F789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72265843"/>
                  </p:ext>
                </p:extLst>
              </p:nvPr>
            </p:nvGraphicFramePr>
            <p:xfrm>
              <a:off x="327584" y="971741"/>
              <a:ext cx="5667275" cy="2062480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23828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191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5474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89356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893563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968027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CN" altLang="en-US" sz="1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zh-CN" altLang="en-US" sz="1400" b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CN" sz="1400" b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a14:m>
                          <a:r>
                            <a:rPr lang="zh-CN" altLang="en-US" sz="14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altLang="zh-CN" sz="1400" b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μm</a:t>
                          </a:r>
                          <a:r>
                            <a:rPr lang="en-US" altLang="zh-CN" sz="14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zh-CN" altLang="en-US" sz="1400" b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CN" sz="1400" b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oMath>
                          </a14:m>
                          <a:r>
                            <a:rPr lang="zh-CN" altLang="en-US" sz="14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(μm)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zh-CN" altLang="en-US" sz="1400" b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CN" sz="1400" b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oMath>
                          </a14:m>
                          <a:r>
                            <a:rPr lang="zh-CN" altLang="en-US" sz="14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(μm)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zh-CN" altLang="en-US" sz="1400" b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oMath>
                          </a14:m>
                          <a:r>
                            <a:rPr lang="en-US" altLang="zh-CN" sz="14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altLang="zh-CN" sz="1400" b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mrad</a:t>
                          </a:r>
                          <a:r>
                            <a:rPr lang="en-US" altLang="zh-CN" sz="14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Field</a:t>
                          </a:r>
                          <a:r>
                            <a:rPr lang="en-US" altLang="zh-CN" sz="1400" b="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error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Dipole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0.02%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Quadrupole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0.02%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FFT doublet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0.02%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687082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Arc/IR </a:t>
                          </a:r>
                          <a:r>
                            <a:rPr lang="en-US" altLang="zh-CN" sz="16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Sextupole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50/30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50/30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0.02%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表格 7">
                <a:extLst>
                  <a:ext uri="{FF2B5EF4-FFF2-40B4-BE49-F238E27FC236}">
                    <a16:creationId xmlns:a16="http://schemas.microsoft.com/office/drawing/2014/main" id="{E40D292D-6E01-461A-8EB8-444DB32F789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72265843"/>
                  </p:ext>
                </p:extLst>
              </p:nvPr>
            </p:nvGraphicFramePr>
            <p:xfrm>
              <a:off x="327584" y="971741"/>
              <a:ext cx="5667275" cy="2062480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23828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191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5474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89356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893563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968027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CN" altLang="en-US" sz="1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151111" t="-1639" r="-440741" b="-4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242143" t="-1639" r="-325000" b="-4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325850" t="-1639" r="-209524" b="-4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425850" t="-1639" r="-109524" b="-4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Field</a:t>
                          </a:r>
                          <a:r>
                            <a:rPr lang="en-US" altLang="zh-CN" sz="1400" b="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error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Dipole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0.02%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Quadrupole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0.02%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FFT doublet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0.02%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68708245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Arc/IR </a:t>
                          </a:r>
                          <a:r>
                            <a:rPr lang="en-US" altLang="zh-CN" sz="16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Sextupole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50/30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50/30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0.02%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E662E54D-94EE-4341-80B2-8F514F3FC8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851222"/>
              </p:ext>
            </p:extLst>
          </p:nvPr>
        </p:nvGraphicFramePr>
        <p:xfrm>
          <a:off x="6197141" y="906933"/>
          <a:ext cx="5227451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71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7439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校正后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Global 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@IP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439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轨道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(x/y), MAX (</a:t>
                      </a:r>
                      <a:r>
                        <a:rPr lang="en-US" altLang="zh-CN" sz="1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altLang="zh-CN" sz="1600" dirty="0" err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371/328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0.52/0.10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4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轨道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(x/y), RMS (</a:t>
                      </a:r>
                      <a:r>
                        <a:rPr lang="en-US" altLang="zh-CN" sz="1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altLang="zh-CN" sz="1600" dirty="0" err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48.3/47.6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0.17/0.034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803898"/>
                  </a:ext>
                </a:extLst>
              </a:tr>
              <a:tr h="3174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色散畸变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(x/y), MAX (mm)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7.0/1.8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0.81/0.04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88589"/>
                  </a:ext>
                </a:extLst>
              </a:tr>
              <a:tr h="3174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色散畸变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(x/y), RMS (mm)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0.48/0.17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0.35/0.014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0875959"/>
                  </a:ext>
                </a:extLst>
              </a:tr>
              <a:tr h="3174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β-beat (x/y), MAX (%)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3.0/3.8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0.12/0.86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3968465"/>
                  </a:ext>
                </a:extLst>
              </a:tr>
              <a:tr h="3174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β-beat (x/y), RMS (%)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0.13/0.17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0.04/0.29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552782"/>
                  </a:ext>
                </a:extLst>
              </a:tr>
              <a:tr h="3174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耦合率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 MAX/RMS (×10</a:t>
                      </a:r>
                      <a:r>
                        <a:rPr lang="en-US" altLang="zh-CN" sz="1600" baseline="30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-5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7.9/2.8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0914938"/>
                  </a:ext>
                </a:extLst>
              </a:tr>
              <a:tr h="3174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考虑边缘场的托歇克寿命 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(s)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226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5892695"/>
                  </a:ext>
                </a:extLst>
              </a:tr>
            </a:tbl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9870EADF-FBC7-43A9-AD2B-3F161371E563}"/>
              </a:ext>
            </a:extLst>
          </p:cNvPr>
          <p:cNvSpPr txBox="1"/>
          <p:nvPr/>
        </p:nvSpPr>
        <p:spPr>
          <a:xfrm>
            <a:off x="8810866" y="6352143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详见杨鹏辉副研究员报告</a:t>
            </a:r>
          </a:p>
        </p:txBody>
      </p:sp>
    </p:spTree>
    <p:extLst>
      <p:ext uri="{BB962C8B-B14F-4D97-AF65-F5344CB8AC3E}">
        <p14:creationId xmlns:p14="http://schemas.microsoft.com/office/powerpoint/2010/main" val="4147030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E5FF03E5-B6D1-22F2-3A05-1D8032F9FE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6456" y="3109418"/>
            <a:ext cx="5762981" cy="639163"/>
          </a:xfrm>
        </p:spPr>
        <p:txBody>
          <a:bodyPr/>
          <a:lstStyle/>
          <a:p>
            <a:r>
              <a:rPr lang="zh-CN" altLang="en-US" dirty="0"/>
              <a:t>注入器物理设计</a:t>
            </a:r>
          </a:p>
        </p:txBody>
      </p:sp>
      <p:sp>
        <p:nvSpPr>
          <p:cNvPr id="18" name="文本占位符 17">
            <a:extLst>
              <a:ext uri="{FF2B5EF4-FFF2-40B4-BE49-F238E27FC236}">
                <a16:creationId xmlns:a16="http://schemas.microsoft.com/office/drawing/2014/main" id="{771F0440-3971-2517-9CBE-F0E08F46044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509481" y="2722458"/>
            <a:ext cx="1399199" cy="1298784"/>
          </a:xfrm>
        </p:spPr>
        <p:txBody>
          <a:bodyPr>
            <a:normAutofit/>
          </a:bodyPr>
          <a:lstStyle/>
          <a:p>
            <a:r>
              <a:rPr lang="en-US" altLang="zh-CN" sz="6000" dirty="0"/>
              <a:t>3</a:t>
            </a:r>
            <a:endParaRPr lang="zh-CN" altLang="en-US" sz="6000" dirty="0"/>
          </a:p>
        </p:txBody>
      </p:sp>
    </p:spTree>
    <p:extLst>
      <p:ext uri="{BB962C8B-B14F-4D97-AF65-F5344CB8AC3E}">
        <p14:creationId xmlns:p14="http://schemas.microsoft.com/office/powerpoint/2010/main" val="4213394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B1EBCA0-C88D-4340-8D25-6F27C273111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982" y="3191436"/>
            <a:ext cx="8153400" cy="3200400"/>
          </a:xfrm>
          <a:prstGeom prst="rect">
            <a:avLst/>
          </a:prstGeom>
          <a:noFill/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6199A5FA-517F-459E-9903-4D493DAE2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总体情况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8A95D700-37A3-495E-B221-6D8ACD20A3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200" dirty="0">
                <a:solidFill>
                  <a:srgbClr val="1034A6"/>
                </a:solidFill>
              </a:rPr>
              <a:t>兼容离轴注入和置换注入的方案，第一阶段离轴注入</a:t>
            </a:r>
            <a:endParaRPr lang="en-US" altLang="zh-CN" sz="2200" dirty="0">
              <a:solidFill>
                <a:srgbClr val="1034A6"/>
              </a:solidFill>
            </a:endParaRPr>
          </a:p>
          <a:p>
            <a:r>
              <a:rPr lang="zh-CN" altLang="en-US" sz="2200" dirty="0">
                <a:solidFill>
                  <a:srgbClr val="1034A6"/>
                </a:solidFill>
              </a:rPr>
              <a:t>离轴注入</a:t>
            </a:r>
            <a:endParaRPr lang="en-US" altLang="zh-CN" sz="2200" dirty="0">
              <a:solidFill>
                <a:srgbClr val="1034A6"/>
              </a:solidFill>
            </a:endParaRPr>
          </a:p>
          <a:p>
            <a:pPr lvl="1"/>
            <a:r>
              <a:rPr lang="en-US" altLang="zh-CN" sz="1800" dirty="0">
                <a:cs typeface="Times New Roman" panose="02020603050405020304" pitchFamily="18" charset="0"/>
              </a:rPr>
              <a:t>1.0 </a:t>
            </a:r>
            <a:r>
              <a:rPr lang="en-US" altLang="zh-CN" sz="1800" dirty="0" err="1">
                <a:cs typeface="Times New Roman" panose="02020603050405020304" pitchFamily="18" charset="0"/>
              </a:rPr>
              <a:t>nC</a:t>
            </a:r>
            <a:r>
              <a:rPr lang="en-US" altLang="zh-CN" sz="1800" dirty="0">
                <a:cs typeface="Times New Roman" panose="02020603050405020304" pitchFamily="18" charset="0"/>
              </a:rPr>
              <a:t> e+/e-</a:t>
            </a:r>
            <a:r>
              <a:rPr lang="zh-CN" altLang="en-US" sz="1800" dirty="0">
                <a:cs typeface="Times New Roman" panose="02020603050405020304" pitchFamily="18" charset="0"/>
              </a:rPr>
              <a:t>，重复频率</a:t>
            </a:r>
            <a:r>
              <a:rPr lang="en-US" altLang="zh-CN" sz="1800" dirty="0">
                <a:cs typeface="Times New Roman" panose="02020603050405020304" pitchFamily="18" charset="0"/>
              </a:rPr>
              <a:t>30Hz</a:t>
            </a:r>
          </a:p>
          <a:p>
            <a:pPr lvl="1"/>
            <a:r>
              <a:rPr lang="zh-CN" altLang="en-US" sz="1800" dirty="0">
                <a:cs typeface="Times New Roman" panose="02020603050405020304" pitchFamily="18" charset="0"/>
              </a:rPr>
              <a:t>正电子束</a:t>
            </a:r>
            <a:r>
              <a:rPr lang="en-US" altLang="zh-CN" sz="1800" dirty="0">
                <a:cs typeface="Times New Roman" panose="02020603050405020304" pitchFamily="18" charset="0"/>
              </a:rPr>
              <a:t>: 1.0GeV/11.6nC/30Hz e- </a:t>
            </a:r>
            <a:r>
              <a:rPr lang="en-US" altLang="zh-CN" sz="1800" dirty="0" err="1">
                <a:cs typeface="Times New Roman" panose="02020603050405020304" pitchFamily="18" charset="0"/>
              </a:rPr>
              <a:t>linac</a:t>
            </a:r>
            <a:r>
              <a:rPr lang="zh-CN" altLang="en-US" sz="1800" dirty="0">
                <a:cs typeface="Times New Roman" panose="02020603050405020304" pitchFamily="18" charset="0"/>
              </a:rPr>
              <a:t>驱动</a:t>
            </a:r>
            <a:r>
              <a:rPr lang="en-US" altLang="zh-CN" sz="1800" dirty="0">
                <a:cs typeface="Times New Roman" panose="02020603050405020304" pitchFamily="18" charset="0"/>
              </a:rPr>
              <a:t>, 1 GeV</a:t>
            </a:r>
            <a:r>
              <a:rPr lang="zh-CN" altLang="en-US" sz="1800" dirty="0">
                <a:cs typeface="Times New Roman" panose="02020603050405020304" pitchFamily="18" charset="0"/>
              </a:rPr>
              <a:t>阻尼环</a:t>
            </a:r>
            <a:r>
              <a:rPr lang="en-US" altLang="zh-CN" sz="1800" dirty="0">
                <a:cs typeface="Times New Roman" panose="02020603050405020304" pitchFamily="18" charset="0"/>
              </a:rPr>
              <a:t>, 30 Hz  </a:t>
            </a:r>
          </a:p>
          <a:p>
            <a:r>
              <a:rPr lang="zh-CN" altLang="en-US" sz="2200" dirty="0">
                <a:solidFill>
                  <a:srgbClr val="1034A6"/>
                </a:solidFill>
              </a:rPr>
              <a:t>置换注入</a:t>
            </a:r>
            <a:r>
              <a:rPr lang="en-US" altLang="zh-CN" sz="2200" dirty="0">
                <a:solidFill>
                  <a:srgbClr val="1034A6"/>
                </a:solidFill>
              </a:rPr>
              <a:t> </a:t>
            </a:r>
          </a:p>
          <a:p>
            <a:pPr lvl="1"/>
            <a:r>
              <a:rPr lang="en-US" altLang="zh-CN" sz="1800" dirty="0">
                <a:cs typeface="Times New Roman" panose="02020603050405020304" pitchFamily="18" charset="0"/>
              </a:rPr>
              <a:t>8.5 </a:t>
            </a:r>
            <a:r>
              <a:rPr lang="en-US" altLang="zh-CN" sz="1800" dirty="0" err="1">
                <a:cs typeface="Times New Roman" panose="02020603050405020304" pitchFamily="18" charset="0"/>
              </a:rPr>
              <a:t>nC</a:t>
            </a:r>
            <a:r>
              <a:rPr lang="en-US" altLang="zh-CN" sz="1800" dirty="0">
                <a:cs typeface="Times New Roman" panose="02020603050405020304" pitchFamily="18" charset="0"/>
              </a:rPr>
              <a:t> e+/e- also with 30 Hz each</a:t>
            </a:r>
          </a:p>
          <a:p>
            <a:pPr lvl="1"/>
            <a:r>
              <a:rPr lang="zh-CN" altLang="en-US" sz="1800" dirty="0">
                <a:cs typeface="Times New Roman" panose="02020603050405020304" pitchFamily="18" charset="0"/>
              </a:rPr>
              <a:t>正电子束</a:t>
            </a:r>
            <a:r>
              <a:rPr lang="en-US" altLang="zh-CN" sz="1800" dirty="0">
                <a:cs typeface="Times New Roman" panose="02020603050405020304" pitchFamily="18" charset="0"/>
              </a:rPr>
              <a:t>: 2.5GeV/11.6nC/90Hz e- </a:t>
            </a:r>
            <a:r>
              <a:rPr lang="en-US" altLang="zh-CN" sz="1800" dirty="0" err="1">
                <a:cs typeface="Times New Roman" panose="02020603050405020304" pitchFamily="18" charset="0"/>
              </a:rPr>
              <a:t>linac</a:t>
            </a:r>
            <a:r>
              <a:rPr lang="zh-CN" altLang="en-US" sz="1800" dirty="0">
                <a:cs typeface="Times New Roman" panose="02020603050405020304" pitchFamily="18" charset="0"/>
              </a:rPr>
              <a:t>驱动</a:t>
            </a:r>
            <a:r>
              <a:rPr lang="en-US" altLang="zh-CN" sz="1800" dirty="0">
                <a:cs typeface="Times New Roman" panose="02020603050405020304" pitchFamily="18" charset="0"/>
              </a:rPr>
              <a:t>, 1 GeV</a:t>
            </a:r>
            <a:r>
              <a:rPr lang="zh-CN" altLang="en-US" sz="1800" dirty="0">
                <a:cs typeface="Times New Roman" panose="02020603050405020304" pitchFamily="18" charset="0"/>
              </a:rPr>
              <a:t>阻尼累积环</a:t>
            </a:r>
            <a:r>
              <a:rPr lang="en-US" altLang="zh-CN" sz="1800" dirty="0">
                <a:cs typeface="Times New Roman" panose="02020603050405020304" pitchFamily="18" charset="0"/>
              </a:rPr>
              <a:t>, </a:t>
            </a:r>
            <a:r>
              <a:rPr lang="zh-CN" altLang="en-US" sz="1800" dirty="0">
                <a:cs typeface="Times New Roman" panose="02020603050405020304" pitchFamily="18" charset="0"/>
              </a:rPr>
              <a:t>引出</a:t>
            </a:r>
            <a:r>
              <a:rPr lang="en-US" altLang="zh-CN" sz="1800" dirty="0">
                <a:cs typeface="Times New Roman" panose="02020603050405020304" pitchFamily="18" charset="0"/>
              </a:rPr>
              <a:t>30 Hz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3846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613F06-6268-43B9-87E3-5AA5BB586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主直线加速器设计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93EFE87-2EAC-48C1-B081-423E29ED0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0544-9409-4C9D-945B-4A6B8E7E7D39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78CB58D0-4250-4655-8CA8-94B11F0381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256534"/>
              </p:ext>
            </p:extLst>
          </p:nvPr>
        </p:nvGraphicFramePr>
        <p:xfrm>
          <a:off x="3606819" y="2107352"/>
          <a:ext cx="2276811" cy="3167997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715436">
                  <a:extLst>
                    <a:ext uri="{9D8B030D-6E8A-4147-A177-3AD203B41FA5}">
                      <a16:colId xmlns:a16="http://schemas.microsoft.com/office/drawing/2014/main" val="985912064"/>
                    </a:ext>
                  </a:extLst>
                </a:gridCol>
                <a:gridCol w="743512">
                  <a:extLst>
                    <a:ext uri="{9D8B030D-6E8A-4147-A177-3AD203B41FA5}">
                      <a16:colId xmlns:a16="http://schemas.microsoft.com/office/drawing/2014/main" val="704377873"/>
                    </a:ext>
                  </a:extLst>
                </a:gridCol>
                <a:gridCol w="817863">
                  <a:extLst>
                    <a:ext uri="{9D8B030D-6E8A-4147-A177-3AD203B41FA5}">
                      <a16:colId xmlns:a16="http://schemas.microsoft.com/office/drawing/2014/main" val="3960535102"/>
                    </a:ext>
                  </a:extLst>
                </a:gridCol>
              </a:tblGrid>
              <a:tr h="4525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1" dirty="0">
                          <a:solidFill>
                            <a:schemeClr val="bg1"/>
                          </a:solidFill>
                        </a:rPr>
                        <a:t>1 GeV</a:t>
                      </a:r>
                      <a:endParaRPr lang="zh-CN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1" dirty="0">
                          <a:solidFill>
                            <a:schemeClr val="bg1"/>
                          </a:solidFill>
                        </a:rPr>
                        <a:t>2 GeV</a:t>
                      </a:r>
                      <a:endParaRPr lang="zh-CN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1" dirty="0">
                          <a:solidFill>
                            <a:schemeClr val="bg1"/>
                          </a:solidFill>
                        </a:rPr>
                        <a:t>3.5 GeV</a:t>
                      </a:r>
                      <a:endParaRPr lang="zh-CN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683517"/>
                  </a:ext>
                </a:extLst>
              </a:tr>
              <a:tr h="4525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1.56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1.56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1.56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268428"/>
                  </a:ext>
                </a:extLst>
              </a:tr>
              <a:tr h="4525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0.078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0.053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0.074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91686"/>
                  </a:ext>
                </a:extLst>
              </a:tr>
              <a:tr h="4525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0.113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0.082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0.061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573428"/>
                  </a:ext>
                </a:extLst>
              </a:tr>
              <a:tr h="4525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0.152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0.109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0.082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7493389"/>
                  </a:ext>
                </a:extLst>
              </a:tr>
              <a:tr h="4525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2.187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2.175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2.166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663796"/>
                  </a:ext>
                </a:extLst>
              </a:tr>
              <a:tr h="4525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1.67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1.499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1.498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1289485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A1685784-45E6-4088-8F2A-A0976FEBF1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727588"/>
              </p:ext>
            </p:extLst>
          </p:nvPr>
        </p:nvGraphicFramePr>
        <p:xfrm>
          <a:off x="106008" y="2107352"/>
          <a:ext cx="3428811" cy="3167997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492810">
                  <a:extLst>
                    <a:ext uri="{9D8B030D-6E8A-4147-A177-3AD203B41FA5}">
                      <a16:colId xmlns:a16="http://schemas.microsoft.com/office/drawing/2014/main" val="1774852167"/>
                    </a:ext>
                  </a:extLst>
                </a:gridCol>
                <a:gridCol w="936001">
                  <a:extLst>
                    <a:ext uri="{9D8B030D-6E8A-4147-A177-3AD203B41FA5}">
                      <a16:colId xmlns:a16="http://schemas.microsoft.com/office/drawing/2014/main" val="985912064"/>
                    </a:ext>
                  </a:extLst>
                </a:gridCol>
              </a:tblGrid>
              <a:tr h="45257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altLang="zh-CN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Energy</a:t>
                      </a:r>
                      <a:endParaRPr lang="zh-CN" alt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1" dirty="0">
                          <a:solidFill>
                            <a:schemeClr val="bg1"/>
                          </a:solidFill>
                        </a:rPr>
                        <a:t>188 MeV</a:t>
                      </a:r>
                      <a:endParaRPr lang="zh-CN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683517"/>
                  </a:ext>
                </a:extLst>
              </a:tr>
              <a:tr h="45257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Beam length (</a:t>
                      </a:r>
                      <a:r>
                        <a:rPr lang="en-US" altLang="zh-CN" sz="1400" b="1" dirty="0" err="1">
                          <a:solidFill>
                            <a:schemeClr val="tx1"/>
                          </a:solidFill>
                        </a:rPr>
                        <a:t>ps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1.56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268428"/>
                  </a:ext>
                </a:extLst>
              </a:tr>
              <a:tr h="45257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400" b="1" dirty="0"/>
                        <a:t>Energy spread (%)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2.36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91686"/>
                  </a:ext>
                </a:extLst>
              </a:tr>
              <a:tr h="45257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400" b="1" dirty="0" err="1">
                          <a:solidFill>
                            <a:schemeClr val="tx1"/>
                          </a:solidFill>
                        </a:rPr>
                        <a:t>Sigma_x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 (mm)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0.11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573428"/>
                  </a:ext>
                </a:extLst>
              </a:tr>
              <a:tr h="45257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400" b="1" dirty="0" err="1">
                          <a:solidFill>
                            <a:schemeClr val="tx1"/>
                          </a:solidFill>
                        </a:rPr>
                        <a:t>Sigma_y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 (mm)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0.22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7493389"/>
                  </a:ext>
                </a:extLst>
              </a:tr>
              <a:tr h="45257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Nor. </a:t>
                      </a:r>
                      <a:r>
                        <a:rPr lang="en-US" altLang="zh-CN" sz="1400" b="1" dirty="0" err="1">
                          <a:solidFill>
                            <a:schemeClr val="tx1"/>
                          </a:solidFill>
                        </a:rPr>
                        <a:t>emittance_x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 (mm </a:t>
                      </a:r>
                      <a:r>
                        <a:rPr lang="en-US" altLang="zh-CN" sz="1400" b="1" dirty="0" err="1">
                          <a:solidFill>
                            <a:schemeClr val="tx1"/>
                          </a:solidFill>
                        </a:rPr>
                        <a:t>mrad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0.97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663796"/>
                  </a:ext>
                </a:extLst>
              </a:tr>
              <a:tr h="45257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Nor. </a:t>
                      </a:r>
                      <a:r>
                        <a:rPr lang="en-US" altLang="zh-CN" sz="1400" b="1" dirty="0" err="1">
                          <a:solidFill>
                            <a:schemeClr val="tx1"/>
                          </a:solidFill>
                        </a:rPr>
                        <a:t>emittance_y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 (mm </a:t>
                      </a:r>
                      <a:r>
                        <a:rPr lang="en-US" altLang="zh-CN" sz="1400" b="1" dirty="0" err="1">
                          <a:solidFill>
                            <a:schemeClr val="tx1"/>
                          </a:solidFill>
                        </a:rPr>
                        <a:t>mrad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0.92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1289485"/>
                  </a:ext>
                </a:extLst>
              </a:tr>
            </a:tbl>
          </a:graphicData>
        </a:graphic>
      </p:graphicFrame>
      <p:grpSp>
        <p:nvGrpSpPr>
          <p:cNvPr id="8" name="组合 7">
            <a:extLst>
              <a:ext uri="{FF2B5EF4-FFF2-40B4-BE49-F238E27FC236}">
                <a16:creationId xmlns:a16="http://schemas.microsoft.com/office/drawing/2014/main" id="{62982324-2C8A-4188-B83C-96A75C68D0CE}"/>
              </a:ext>
            </a:extLst>
          </p:cNvPr>
          <p:cNvGrpSpPr/>
          <p:nvPr/>
        </p:nvGrpSpPr>
        <p:grpSpPr>
          <a:xfrm>
            <a:off x="39303" y="5233653"/>
            <a:ext cx="12014565" cy="1605511"/>
            <a:chOff x="39303" y="5233653"/>
            <a:chExt cx="12014565" cy="1605511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D140F99-3869-4338-BF76-53B15CCD8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0538" y="5589000"/>
              <a:ext cx="4419184" cy="1250164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B9C12B9-AAED-4D48-BD01-157B76A14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303" y="5506478"/>
              <a:ext cx="6497667" cy="774431"/>
            </a:xfrm>
            <a:prstGeom prst="rect">
              <a:avLst/>
            </a:prstGeom>
          </p:spPr>
        </p:pic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BFA533B4-13F0-4835-BDB9-002B54EE50C8}"/>
                </a:ext>
              </a:extLst>
            </p:cNvPr>
            <p:cNvSpPr/>
            <p:nvPr/>
          </p:nvSpPr>
          <p:spPr>
            <a:xfrm rot="20633118">
              <a:off x="3294500" y="5233653"/>
              <a:ext cx="197109" cy="774431"/>
            </a:xfrm>
            <a:custGeom>
              <a:avLst/>
              <a:gdLst/>
              <a:ahLst/>
              <a:cxnLst/>
              <a:rect l="l" t="t" r="r" b="b"/>
              <a:pathLst>
                <a:path w="211455" h="1068070">
                  <a:moveTo>
                    <a:pt x="97364" y="900354"/>
                  </a:moveTo>
                  <a:lnTo>
                    <a:pt x="40640" y="906525"/>
                  </a:lnTo>
                  <a:lnTo>
                    <a:pt x="144399" y="1067714"/>
                  </a:lnTo>
                  <a:lnTo>
                    <a:pt x="195950" y="928750"/>
                  </a:lnTo>
                  <a:lnTo>
                    <a:pt x="100457" y="928750"/>
                  </a:lnTo>
                  <a:lnTo>
                    <a:pt x="97364" y="900354"/>
                  </a:lnTo>
                  <a:close/>
                </a:path>
                <a:path w="211455" h="1068070">
                  <a:moveTo>
                    <a:pt x="154260" y="894164"/>
                  </a:moveTo>
                  <a:lnTo>
                    <a:pt x="97364" y="900354"/>
                  </a:lnTo>
                  <a:lnTo>
                    <a:pt x="100457" y="928750"/>
                  </a:lnTo>
                  <a:lnTo>
                    <a:pt x="157353" y="922527"/>
                  </a:lnTo>
                  <a:lnTo>
                    <a:pt x="154260" y="894164"/>
                  </a:lnTo>
                  <a:close/>
                </a:path>
                <a:path w="211455" h="1068070">
                  <a:moveTo>
                    <a:pt x="211074" y="887983"/>
                  </a:moveTo>
                  <a:lnTo>
                    <a:pt x="154260" y="894164"/>
                  </a:lnTo>
                  <a:lnTo>
                    <a:pt x="157353" y="922527"/>
                  </a:lnTo>
                  <a:lnTo>
                    <a:pt x="100457" y="928750"/>
                  </a:lnTo>
                  <a:lnTo>
                    <a:pt x="195950" y="928750"/>
                  </a:lnTo>
                  <a:lnTo>
                    <a:pt x="211074" y="887983"/>
                  </a:lnTo>
                  <a:close/>
                </a:path>
                <a:path w="211455" h="1068070">
                  <a:moveTo>
                    <a:pt x="56769" y="0"/>
                  </a:moveTo>
                  <a:lnTo>
                    <a:pt x="0" y="6222"/>
                  </a:lnTo>
                  <a:lnTo>
                    <a:pt x="97364" y="900354"/>
                  </a:lnTo>
                  <a:lnTo>
                    <a:pt x="154260" y="894164"/>
                  </a:lnTo>
                  <a:lnTo>
                    <a:pt x="5676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5C408CC6-5079-4700-821B-D0A6046968C1}"/>
                </a:ext>
              </a:extLst>
            </p:cNvPr>
            <p:cNvSpPr txBox="1"/>
            <p:nvPr/>
          </p:nvSpPr>
          <p:spPr>
            <a:xfrm>
              <a:off x="1766612" y="6365064"/>
              <a:ext cx="1766090" cy="45345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spcAft>
                  <a:spcPts val="500"/>
                </a:spcAft>
                <a:defRPr sz="2400" b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defRPr>
              </a:lvl1pPr>
            </a:lstStyle>
            <a:p>
              <a:r>
                <a:rPr lang="en-US" altLang="zh-CN" sz="2000" b="1" dirty="0">
                  <a:solidFill>
                    <a:srgbClr val="C00000"/>
                  </a:solidFill>
                </a:rPr>
                <a:t>EL2</a:t>
              </a:r>
              <a:endParaRPr lang="zh-CN" altLang="en-US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2420DE28-66A4-4B8D-BE07-0D6E36EF392D}"/>
                </a:ext>
              </a:extLst>
            </p:cNvPr>
            <p:cNvSpPr txBox="1"/>
            <p:nvPr/>
          </p:nvSpPr>
          <p:spPr>
            <a:xfrm>
              <a:off x="10945758" y="6217728"/>
              <a:ext cx="1108110" cy="45345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spcAft>
                  <a:spcPts val="500"/>
                </a:spcAft>
                <a:defRPr sz="2400" b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defRPr>
              </a:lvl1pPr>
            </a:lstStyle>
            <a:p>
              <a:r>
                <a:rPr lang="en-US" altLang="zh-CN" sz="2000" b="1" dirty="0">
                  <a:solidFill>
                    <a:srgbClr val="C00000"/>
                  </a:solidFill>
                </a:rPr>
                <a:t>ML</a:t>
              </a:r>
              <a:endParaRPr lang="zh-CN" altLang="en-US" sz="20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3A8A4862-9390-4910-A37E-A6B9F005B111}"/>
              </a:ext>
            </a:extLst>
          </p:cNvPr>
          <p:cNvSpPr txBox="1"/>
          <p:nvPr/>
        </p:nvSpPr>
        <p:spPr>
          <a:xfrm>
            <a:off x="2958819" y="1611816"/>
            <a:ext cx="3204000" cy="45345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spcAft>
                <a:spcPts val="500"/>
              </a:spcAft>
              <a:defRPr sz="2400" b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en-US" altLang="zh-CN" sz="2000" b="1" dirty="0">
                <a:solidFill>
                  <a:srgbClr val="C00000"/>
                </a:solidFill>
              </a:rPr>
              <a:t>1 </a:t>
            </a:r>
            <a:r>
              <a:rPr lang="en-US" altLang="zh-CN" sz="2000" b="1" dirty="0" err="1">
                <a:solidFill>
                  <a:srgbClr val="C00000"/>
                </a:solidFill>
              </a:rPr>
              <a:t>nC</a:t>
            </a:r>
            <a:r>
              <a:rPr lang="en-US" altLang="zh-CN" sz="2000" b="1" dirty="0">
                <a:solidFill>
                  <a:srgbClr val="C00000"/>
                </a:solidFill>
              </a:rPr>
              <a:t> ML</a:t>
            </a:r>
            <a:r>
              <a:rPr lang="zh-CN" altLang="en-US" sz="2000" b="1" dirty="0">
                <a:solidFill>
                  <a:srgbClr val="C00000"/>
                </a:solidFill>
              </a:rPr>
              <a:t>输出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96BA823-ECAE-40A8-86EE-7DB27F8918C7}"/>
              </a:ext>
            </a:extLst>
          </p:cNvPr>
          <p:cNvSpPr txBox="1"/>
          <p:nvPr/>
        </p:nvSpPr>
        <p:spPr>
          <a:xfrm>
            <a:off x="48000" y="1611817"/>
            <a:ext cx="3486819" cy="45345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spcAft>
                <a:spcPts val="500"/>
              </a:spcAft>
              <a:defRPr sz="2400" b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en-US" altLang="zh-CN" sz="2000" b="1" dirty="0">
                <a:solidFill>
                  <a:srgbClr val="C00000"/>
                </a:solidFill>
              </a:rPr>
              <a:t>1 </a:t>
            </a:r>
            <a:r>
              <a:rPr lang="en-US" altLang="zh-CN" sz="2000" b="1" dirty="0" err="1">
                <a:solidFill>
                  <a:srgbClr val="C00000"/>
                </a:solidFill>
              </a:rPr>
              <a:t>nC</a:t>
            </a:r>
            <a:r>
              <a:rPr lang="en-US" altLang="zh-CN" sz="2000" b="1" dirty="0">
                <a:solidFill>
                  <a:srgbClr val="C00000"/>
                </a:solidFill>
              </a:rPr>
              <a:t> chicane</a:t>
            </a:r>
            <a:r>
              <a:rPr lang="zh-CN" altLang="en-US" sz="2000" b="1" dirty="0">
                <a:solidFill>
                  <a:srgbClr val="C00000"/>
                </a:solidFill>
              </a:rPr>
              <a:t>出口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5C8B44B-0EFB-47A7-BA01-15584C531427}"/>
              </a:ext>
            </a:extLst>
          </p:cNvPr>
          <p:cNvSpPr txBox="1"/>
          <p:nvPr/>
        </p:nvSpPr>
        <p:spPr>
          <a:xfrm>
            <a:off x="-47049" y="979721"/>
            <a:ext cx="7307735" cy="52565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spcAft>
                <a:spcPts val="500"/>
              </a:spcAft>
              <a:defRPr sz="2400" b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en-US" b="1" dirty="0">
                <a:solidFill>
                  <a:srgbClr val="C00000"/>
                </a:solidFill>
              </a:rPr>
              <a:t>包含尾场以及准直误差</a:t>
            </a:r>
            <a:r>
              <a:rPr lang="en-US" altLang="zh-CN" b="1" dirty="0">
                <a:solidFill>
                  <a:srgbClr val="C00000"/>
                </a:solidFill>
              </a:rPr>
              <a:t>(0.1mm 1mrad)</a:t>
            </a:r>
            <a:r>
              <a:rPr lang="zh-CN" altLang="en-US" b="1" dirty="0">
                <a:solidFill>
                  <a:srgbClr val="C00000"/>
                </a:solidFill>
              </a:rPr>
              <a:t>的计算</a:t>
            </a:r>
          </a:p>
        </p:txBody>
      </p:sp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B7CB4644-780E-4B46-B429-ECC4EFFFAB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167001"/>
              </p:ext>
            </p:extLst>
          </p:nvPr>
        </p:nvGraphicFramePr>
        <p:xfrm>
          <a:off x="9828369" y="2113436"/>
          <a:ext cx="2276811" cy="3167997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715436">
                  <a:extLst>
                    <a:ext uri="{9D8B030D-6E8A-4147-A177-3AD203B41FA5}">
                      <a16:colId xmlns:a16="http://schemas.microsoft.com/office/drawing/2014/main" val="985912064"/>
                    </a:ext>
                  </a:extLst>
                </a:gridCol>
                <a:gridCol w="743512">
                  <a:extLst>
                    <a:ext uri="{9D8B030D-6E8A-4147-A177-3AD203B41FA5}">
                      <a16:colId xmlns:a16="http://schemas.microsoft.com/office/drawing/2014/main" val="704377873"/>
                    </a:ext>
                  </a:extLst>
                </a:gridCol>
                <a:gridCol w="817863">
                  <a:extLst>
                    <a:ext uri="{9D8B030D-6E8A-4147-A177-3AD203B41FA5}">
                      <a16:colId xmlns:a16="http://schemas.microsoft.com/office/drawing/2014/main" val="3960535102"/>
                    </a:ext>
                  </a:extLst>
                </a:gridCol>
              </a:tblGrid>
              <a:tr h="4525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1" dirty="0">
                          <a:solidFill>
                            <a:schemeClr val="bg1"/>
                          </a:solidFill>
                        </a:rPr>
                        <a:t>1 GeV</a:t>
                      </a:r>
                      <a:endParaRPr lang="zh-CN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1" dirty="0">
                          <a:solidFill>
                            <a:schemeClr val="bg1"/>
                          </a:solidFill>
                        </a:rPr>
                        <a:t>2 GeV</a:t>
                      </a:r>
                      <a:endParaRPr lang="zh-CN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1" dirty="0">
                          <a:solidFill>
                            <a:schemeClr val="bg1"/>
                          </a:solidFill>
                        </a:rPr>
                        <a:t>3.5 GeV</a:t>
                      </a:r>
                      <a:endParaRPr lang="zh-CN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683517"/>
                  </a:ext>
                </a:extLst>
              </a:tr>
              <a:tr h="4525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3.21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3.21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3.19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268428"/>
                  </a:ext>
                </a:extLst>
              </a:tr>
              <a:tr h="4525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0.48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0.28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0.23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91686"/>
                  </a:ext>
                </a:extLst>
              </a:tr>
              <a:tr h="4525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0.51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0.27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0.16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573428"/>
                  </a:ext>
                </a:extLst>
              </a:tr>
              <a:tr h="4525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0.24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0.16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0.19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7493389"/>
                  </a:ext>
                </a:extLst>
              </a:tr>
              <a:tr h="4525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22.79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11.46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9.56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663796"/>
                  </a:ext>
                </a:extLst>
              </a:tr>
              <a:tr h="4525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9.02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7.32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7.16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1289485"/>
                  </a:ext>
                </a:extLst>
              </a:tr>
            </a:tbl>
          </a:graphicData>
        </a:graphic>
      </p:graphicFrame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38A3F2DB-B4E2-4A7A-90D4-FB8EE35A33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639084"/>
              </p:ext>
            </p:extLst>
          </p:nvPr>
        </p:nvGraphicFramePr>
        <p:xfrm>
          <a:off x="6327558" y="2113436"/>
          <a:ext cx="3428811" cy="3167997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492810">
                  <a:extLst>
                    <a:ext uri="{9D8B030D-6E8A-4147-A177-3AD203B41FA5}">
                      <a16:colId xmlns:a16="http://schemas.microsoft.com/office/drawing/2014/main" val="1774852167"/>
                    </a:ext>
                  </a:extLst>
                </a:gridCol>
                <a:gridCol w="936001">
                  <a:extLst>
                    <a:ext uri="{9D8B030D-6E8A-4147-A177-3AD203B41FA5}">
                      <a16:colId xmlns:a16="http://schemas.microsoft.com/office/drawing/2014/main" val="985912064"/>
                    </a:ext>
                  </a:extLst>
                </a:gridCol>
              </a:tblGrid>
              <a:tr h="45257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altLang="zh-CN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Energy</a:t>
                      </a:r>
                      <a:endParaRPr lang="zh-CN" alt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1" dirty="0">
                          <a:solidFill>
                            <a:schemeClr val="bg1"/>
                          </a:solidFill>
                        </a:rPr>
                        <a:t>120 MeV</a:t>
                      </a:r>
                      <a:endParaRPr lang="zh-CN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683517"/>
                  </a:ext>
                </a:extLst>
              </a:tr>
              <a:tr h="45257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Beam length (</a:t>
                      </a:r>
                      <a:r>
                        <a:rPr lang="en-US" altLang="zh-CN" sz="1400" b="1" dirty="0" err="1">
                          <a:solidFill>
                            <a:schemeClr val="tx1"/>
                          </a:solidFill>
                        </a:rPr>
                        <a:t>ps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3.21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268428"/>
                  </a:ext>
                </a:extLst>
              </a:tr>
              <a:tr h="45257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400" b="1" dirty="0"/>
                        <a:t>Energy spread (%)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5.03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91686"/>
                  </a:ext>
                </a:extLst>
              </a:tr>
              <a:tr h="45257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400" b="1" dirty="0" err="1">
                          <a:solidFill>
                            <a:schemeClr val="tx1"/>
                          </a:solidFill>
                        </a:rPr>
                        <a:t>Sigma_x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 (mm)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0.29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573428"/>
                  </a:ext>
                </a:extLst>
              </a:tr>
              <a:tr h="45257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400" b="1" dirty="0" err="1">
                          <a:solidFill>
                            <a:schemeClr val="tx1"/>
                          </a:solidFill>
                        </a:rPr>
                        <a:t>Sigma_y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 (mm)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0.28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7493389"/>
                  </a:ext>
                </a:extLst>
              </a:tr>
              <a:tr h="45257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Nor. </a:t>
                      </a:r>
                      <a:r>
                        <a:rPr lang="en-US" altLang="zh-CN" sz="1400" b="1" dirty="0" err="1">
                          <a:solidFill>
                            <a:schemeClr val="tx1"/>
                          </a:solidFill>
                        </a:rPr>
                        <a:t>emittance_x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 (mm </a:t>
                      </a:r>
                      <a:r>
                        <a:rPr lang="en-US" altLang="zh-CN" sz="1400" b="1" dirty="0" err="1">
                          <a:solidFill>
                            <a:schemeClr val="tx1"/>
                          </a:solidFill>
                        </a:rPr>
                        <a:t>mrad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6.2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663796"/>
                  </a:ext>
                </a:extLst>
              </a:tr>
              <a:tr h="45257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Nor. </a:t>
                      </a:r>
                      <a:r>
                        <a:rPr lang="en-US" altLang="zh-CN" sz="1400" b="1" dirty="0" err="1">
                          <a:solidFill>
                            <a:schemeClr val="tx1"/>
                          </a:solidFill>
                        </a:rPr>
                        <a:t>emittance_y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 (mm </a:t>
                      </a:r>
                      <a:r>
                        <a:rPr lang="en-US" altLang="zh-CN" sz="1400" b="1" dirty="0" err="1">
                          <a:solidFill>
                            <a:schemeClr val="tx1"/>
                          </a:solidFill>
                        </a:rPr>
                        <a:t>mrad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5.0</a:t>
                      </a:r>
                      <a:endParaRPr lang="zh-CN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1289485"/>
                  </a:ext>
                </a:extLst>
              </a:tr>
            </a:tbl>
          </a:graphicData>
        </a:graphic>
      </p:graphicFrame>
      <p:sp>
        <p:nvSpPr>
          <p:cNvPr id="19" name="文本框 18">
            <a:extLst>
              <a:ext uri="{FF2B5EF4-FFF2-40B4-BE49-F238E27FC236}">
                <a16:creationId xmlns:a16="http://schemas.microsoft.com/office/drawing/2014/main" id="{5D083CD5-50AB-4763-AC04-14FBA2EB7283}"/>
              </a:ext>
            </a:extLst>
          </p:cNvPr>
          <p:cNvSpPr txBox="1"/>
          <p:nvPr/>
        </p:nvSpPr>
        <p:spPr>
          <a:xfrm>
            <a:off x="9551999" y="1617900"/>
            <a:ext cx="2832369" cy="45345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spcAft>
                <a:spcPts val="500"/>
              </a:spcAft>
              <a:defRPr sz="2400" b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en-US" altLang="zh-CN" sz="2000" b="1" dirty="0">
                <a:solidFill>
                  <a:srgbClr val="C00000"/>
                </a:solidFill>
              </a:rPr>
              <a:t>8.5 </a:t>
            </a:r>
            <a:r>
              <a:rPr lang="en-US" altLang="zh-CN" sz="2000" b="1" dirty="0" err="1">
                <a:solidFill>
                  <a:srgbClr val="C00000"/>
                </a:solidFill>
              </a:rPr>
              <a:t>nC</a:t>
            </a:r>
            <a:r>
              <a:rPr lang="en-US" altLang="zh-CN" sz="2000" b="1" dirty="0">
                <a:solidFill>
                  <a:srgbClr val="C00000"/>
                </a:solidFill>
              </a:rPr>
              <a:t> ML</a:t>
            </a:r>
            <a:r>
              <a:rPr lang="zh-CN" altLang="en-US" sz="2000" b="1" dirty="0">
                <a:solidFill>
                  <a:srgbClr val="C00000"/>
                </a:solidFill>
              </a:rPr>
              <a:t>输出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E954EB4-0A49-47D8-A32B-C1F4C3D2BBB2}"/>
              </a:ext>
            </a:extLst>
          </p:cNvPr>
          <p:cNvSpPr txBox="1"/>
          <p:nvPr/>
        </p:nvSpPr>
        <p:spPr>
          <a:xfrm>
            <a:off x="6269550" y="1617901"/>
            <a:ext cx="3558819" cy="45345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spcAft>
                <a:spcPts val="500"/>
              </a:spcAft>
              <a:defRPr sz="2400" b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en-US" altLang="zh-CN" sz="2000" b="1" dirty="0">
                <a:solidFill>
                  <a:srgbClr val="C00000"/>
                </a:solidFill>
              </a:rPr>
              <a:t>8.5 </a:t>
            </a:r>
            <a:r>
              <a:rPr lang="en-US" altLang="zh-CN" sz="2000" b="1" dirty="0" err="1">
                <a:solidFill>
                  <a:srgbClr val="C00000"/>
                </a:solidFill>
              </a:rPr>
              <a:t>nC</a:t>
            </a:r>
            <a:r>
              <a:rPr lang="en-US" altLang="zh-CN" sz="2000" b="1" dirty="0">
                <a:solidFill>
                  <a:srgbClr val="C00000"/>
                </a:solidFill>
              </a:rPr>
              <a:t> chicane</a:t>
            </a:r>
            <a:r>
              <a:rPr lang="zh-CN" altLang="en-US" sz="2000" b="1" dirty="0">
                <a:solidFill>
                  <a:srgbClr val="C00000"/>
                </a:solidFill>
              </a:rPr>
              <a:t>出口</a:t>
            </a:r>
          </a:p>
        </p:txBody>
      </p:sp>
      <p:sp>
        <p:nvSpPr>
          <p:cNvPr id="21" name="object 4">
            <a:extLst>
              <a:ext uri="{FF2B5EF4-FFF2-40B4-BE49-F238E27FC236}">
                <a16:creationId xmlns:a16="http://schemas.microsoft.com/office/drawing/2014/main" id="{F2B35E0F-1F8B-4246-9C35-2A6971DEC348}"/>
              </a:ext>
            </a:extLst>
          </p:cNvPr>
          <p:cNvSpPr/>
          <p:nvPr/>
        </p:nvSpPr>
        <p:spPr>
          <a:xfrm rot="2932242">
            <a:off x="11258944" y="5196877"/>
            <a:ext cx="164878" cy="918412"/>
          </a:xfrm>
          <a:custGeom>
            <a:avLst/>
            <a:gdLst/>
            <a:ahLst/>
            <a:cxnLst/>
            <a:rect l="l" t="t" r="r" b="b"/>
            <a:pathLst>
              <a:path w="211455" h="1068070">
                <a:moveTo>
                  <a:pt x="97364" y="900354"/>
                </a:moveTo>
                <a:lnTo>
                  <a:pt x="40640" y="906525"/>
                </a:lnTo>
                <a:lnTo>
                  <a:pt x="144399" y="1067714"/>
                </a:lnTo>
                <a:lnTo>
                  <a:pt x="195950" y="928750"/>
                </a:lnTo>
                <a:lnTo>
                  <a:pt x="100457" y="928750"/>
                </a:lnTo>
                <a:lnTo>
                  <a:pt x="97364" y="900354"/>
                </a:lnTo>
                <a:close/>
              </a:path>
              <a:path w="211455" h="1068070">
                <a:moveTo>
                  <a:pt x="154260" y="894164"/>
                </a:moveTo>
                <a:lnTo>
                  <a:pt x="97364" y="900354"/>
                </a:lnTo>
                <a:lnTo>
                  <a:pt x="100457" y="928750"/>
                </a:lnTo>
                <a:lnTo>
                  <a:pt x="157353" y="922527"/>
                </a:lnTo>
                <a:lnTo>
                  <a:pt x="154260" y="894164"/>
                </a:lnTo>
                <a:close/>
              </a:path>
              <a:path w="211455" h="1068070">
                <a:moveTo>
                  <a:pt x="211074" y="887983"/>
                </a:moveTo>
                <a:lnTo>
                  <a:pt x="154260" y="894164"/>
                </a:lnTo>
                <a:lnTo>
                  <a:pt x="157353" y="922527"/>
                </a:lnTo>
                <a:lnTo>
                  <a:pt x="100457" y="928750"/>
                </a:lnTo>
                <a:lnTo>
                  <a:pt x="195950" y="928750"/>
                </a:lnTo>
                <a:lnTo>
                  <a:pt x="211074" y="887983"/>
                </a:lnTo>
                <a:close/>
              </a:path>
              <a:path w="211455" h="1068070">
                <a:moveTo>
                  <a:pt x="56769" y="0"/>
                </a:moveTo>
                <a:lnTo>
                  <a:pt x="0" y="6222"/>
                </a:lnTo>
                <a:lnTo>
                  <a:pt x="97364" y="900354"/>
                </a:lnTo>
                <a:lnTo>
                  <a:pt x="154260" y="894164"/>
                </a:lnTo>
                <a:lnTo>
                  <a:pt x="5676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6B61474-9CAB-4367-B037-D43BE87AE854}"/>
              </a:ext>
            </a:extLst>
          </p:cNvPr>
          <p:cNvSpPr txBox="1"/>
          <p:nvPr/>
        </p:nvSpPr>
        <p:spPr>
          <a:xfrm>
            <a:off x="9477912" y="6488668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详见胡桐宁副教授报告</a:t>
            </a:r>
          </a:p>
        </p:txBody>
      </p:sp>
    </p:spTree>
    <p:extLst>
      <p:ext uri="{BB962C8B-B14F-4D97-AF65-F5344CB8AC3E}">
        <p14:creationId xmlns:p14="http://schemas.microsoft.com/office/powerpoint/2010/main" val="2014152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CE6DD9-10AE-4130-80AD-7C8AB80C8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正电子源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D0C8D9-C546-49B4-9211-43CDCE6DA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0544-9409-4C9D-945B-4A6B8E7E7D39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A813F03-B943-4030-A284-995401593C47}"/>
              </a:ext>
            </a:extLst>
          </p:cNvPr>
          <p:cNvSpPr txBox="1"/>
          <p:nvPr/>
        </p:nvSpPr>
        <p:spPr>
          <a:xfrm>
            <a:off x="7770031" y="4125427"/>
            <a:ext cx="41927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正电子束线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lattice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设计束流像空间分布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0962F34-B9CB-4B1A-8A78-7E5D2AD67A2A}"/>
              </a:ext>
            </a:extLst>
          </p:cNvPr>
          <p:cNvSpPr txBox="1"/>
          <p:nvPr/>
        </p:nvSpPr>
        <p:spPr>
          <a:xfrm>
            <a:off x="322091" y="996430"/>
            <a:ext cx="10402550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完成兼容注入方案</a:t>
            </a:r>
            <a:r>
              <a:rPr lang="en-US" altLang="zh-CN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200MeV</a:t>
            </a:r>
            <a:r>
              <a:rPr lang="zh-CN" altLang="en-US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正电子产生及</a:t>
            </a:r>
            <a:r>
              <a:rPr lang="en-US" altLang="zh-CN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1GeV</a:t>
            </a:r>
            <a:r>
              <a:rPr lang="zh-CN" altLang="en-US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加速段优化设计</a:t>
            </a:r>
            <a:endParaRPr lang="en-US" altLang="zh-CN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完成正电子转化靶和磁号的机械设计</a:t>
            </a:r>
            <a:endParaRPr lang="en-US" altLang="zh-CN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0B53C30-0E5D-4EF4-8CFF-50B49536C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331" y="1772884"/>
            <a:ext cx="8277968" cy="7536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93BBE52-400B-4A83-9105-6F2D4C32644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841893" y="2818883"/>
            <a:ext cx="2592282" cy="9106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F3B2096-5430-4B7E-A53C-72DAA49C850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683587" y="4021947"/>
            <a:ext cx="2936652" cy="21910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35D2818-296F-4B3E-88C4-35412530F0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364" y="2495304"/>
            <a:ext cx="2206040" cy="16545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2DF4658-6952-4627-9B43-DD24DC842F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266" y="2322662"/>
            <a:ext cx="2265712" cy="169928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C7E645E-DB68-4F79-8E4D-EA460086EDB5}"/>
              </a:ext>
            </a:extLst>
          </p:cNvPr>
          <p:cNvSpPr txBox="1"/>
          <p:nvPr/>
        </p:nvSpPr>
        <p:spPr>
          <a:xfrm>
            <a:off x="7509063" y="3509173"/>
            <a:ext cx="2345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粒子追踪结果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0A0C59B-71E4-401C-B537-A50095089C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369" r="6264"/>
          <a:stretch/>
        </p:blipFill>
        <p:spPr>
          <a:xfrm>
            <a:off x="511503" y="2941661"/>
            <a:ext cx="2936652" cy="3317824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BF67103-F5D2-4411-A421-995145EF76EF}"/>
              </a:ext>
            </a:extLst>
          </p:cNvPr>
          <p:cNvSpPr txBox="1"/>
          <p:nvPr/>
        </p:nvSpPr>
        <p:spPr>
          <a:xfrm>
            <a:off x="819948" y="6271973"/>
            <a:ext cx="33053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正电子转化靶和磁号</a:t>
            </a:r>
            <a:endParaRPr lang="zh-CN" altLang="en-US" sz="1600" dirty="0"/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A1A4D655-80F3-4BAA-B8B2-24B5DEAED86E}"/>
              </a:ext>
            </a:extLst>
          </p:cNvPr>
          <p:cNvCxnSpPr/>
          <p:nvPr/>
        </p:nvCxnSpPr>
        <p:spPr>
          <a:xfrm flipH="1">
            <a:off x="1739371" y="2269334"/>
            <a:ext cx="144016" cy="5784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5A6CB226-A87B-4D37-ADDE-D93B7F298DFB}"/>
              </a:ext>
            </a:extLst>
          </p:cNvPr>
          <p:cNvCxnSpPr>
            <a:cxnSpLocks/>
          </p:cNvCxnSpPr>
          <p:nvPr/>
        </p:nvCxnSpPr>
        <p:spPr>
          <a:xfrm>
            <a:off x="5267763" y="2143616"/>
            <a:ext cx="0" cy="5274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>
            <a:extLst>
              <a:ext uri="{FF2B5EF4-FFF2-40B4-BE49-F238E27FC236}">
                <a16:creationId xmlns:a16="http://schemas.microsoft.com/office/drawing/2014/main" id="{B99296BF-2BC4-4B77-8074-3782936271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475" y="4714907"/>
            <a:ext cx="2565476" cy="150866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650CFF9-B7BF-49DA-A302-6F7B7460421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2"/>
          <a:stretch/>
        </p:blipFill>
        <p:spPr>
          <a:xfrm>
            <a:off x="9548187" y="4874759"/>
            <a:ext cx="2352908" cy="141131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FF153EBD-A7E9-4305-9156-7E0D257E0F09}"/>
              </a:ext>
            </a:extLst>
          </p:cNvPr>
          <p:cNvSpPr txBox="1"/>
          <p:nvPr/>
        </p:nvSpPr>
        <p:spPr>
          <a:xfrm>
            <a:off x="7120777" y="6230088"/>
            <a:ext cx="33053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打靶束斑的影响</a:t>
            </a:r>
            <a:endParaRPr lang="zh-CN" altLang="en-US" sz="1600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8C43111-707E-4BD7-940D-0D243DA9ACB6}"/>
              </a:ext>
            </a:extLst>
          </p:cNvPr>
          <p:cNvSpPr txBox="1"/>
          <p:nvPr/>
        </p:nvSpPr>
        <p:spPr>
          <a:xfrm>
            <a:off x="10050462" y="6236604"/>
            <a:ext cx="22750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打靶热沉积模拟</a:t>
            </a:r>
            <a:endParaRPr lang="zh-CN" altLang="en-US" sz="1600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F54B88F-688A-4909-BAB7-BD9E4711F002}"/>
              </a:ext>
            </a:extLst>
          </p:cNvPr>
          <p:cNvSpPr txBox="1"/>
          <p:nvPr/>
        </p:nvSpPr>
        <p:spPr>
          <a:xfrm>
            <a:off x="4464668" y="6271973"/>
            <a:ext cx="33053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Chicane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</a:t>
            </a:r>
            <a:endParaRPr lang="zh-CN" altLang="en-US" sz="160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F6C8836-73BC-4C5B-9752-7E749D5F9185}"/>
              </a:ext>
            </a:extLst>
          </p:cNvPr>
          <p:cNvSpPr txBox="1"/>
          <p:nvPr/>
        </p:nvSpPr>
        <p:spPr>
          <a:xfrm>
            <a:off x="9169192" y="6478405"/>
            <a:ext cx="2598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详见张艾霖研究员报告</a:t>
            </a:r>
          </a:p>
        </p:txBody>
      </p:sp>
    </p:spTree>
    <p:extLst>
      <p:ext uri="{BB962C8B-B14F-4D97-AF65-F5344CB8AC3E}">
        <p14:creationId xmlns:p14="http://schemas.microsoft.com/office/powerpoint/2010/main" val="1095722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01D368-8E03-4C13-B433-40717D5F1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阻尼环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25B78815-9088-4BAC-B3B3-B54E72654FF7}"/>
              </a:ext>
            </a:extLst>
          </p:cNvPr>
          <p:cNvSpPr txBox="1">
            <a:spLocks/>
          </p:cNvSpPr>
          <p:nvPr/>
        </p:nvSpPr>
        <p:spPr>
          <a:xfrm>
            <a:off x="92156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27D314-A2A3-4123-AB0C-DD7768E90F2B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sp>
        <p:nvSpPr>
          <p:cNvPr id="6" name="内容占位符 3">
            <a:extLst>
              <a:ext uri="{FF2B5EF4-FFF2-40B4-BE49-F238E27FC236}">
                <a16:creationId xmlns:a16="http://schemas.microsoft.com/office/drawing/2014/main" id="{C4EE1672-35BC-46C3-B5AC-A53F022B48AE}"/>
              </a:ext>
            </a:extLst>
          </p:cNvPr>
          <p:cNvSpPr txBox="1">
            <a:spLocks/>
          </p:cNvSpPr>
          <p:nvPr/>
        </p:nvSpPr>
        <p:spPr>
          <a:xfrm>
            <a:off x="233112" y="986028"/>
            <a:ext cx="11725776" cy="4087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已完成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版阻尼环设计，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v1</a:t>
            </a:r>
            <a:r>
              <a:rPr lang="zh-CN" altLang="en-US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版在保证引出发射度小于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11nm·rad</a:t>
            </a:r>
            <a:r>
              <a:rPr lang="zh-CN" altLang="en-US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的同时获得了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倍于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v0</a:t>
            </a:r>
            <a:r>
              <a:rPr lang="zh-CN" altLang="en-US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版本的动力学孔径</a:t>
            </a:r>
          </a:p>
        </p:txBody>
      </p:sp>
      <p:pic>
        <p:nvPicPr>
          <p:cNvPr id="7" name="Picture 97">
            <a:extLst>
              <a:ext uri="{FF2B5EF4-FFF2-40B4-BE49-F238E27FC236}">
                <a16:creationId xmlns:a16="http://schemas.microsoft.com/office/drawing/2014/main" id="{162A3175-B1A1-48A3-A746-E59B0BC37A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27" y="1358702"/>
            <a:ext cx="3041650" cy="2411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95" descr="图表, 折线图&#10;&#10;描述已自动生成">
            <a:extLst>
              <a:ext uri="{FF2B5EF4-FFF2-40B4-BE49-F238E27FC236}">
                <a16:creationId xmlns:a16="http://schemas.microsoft.com/office/drawing/2014/main" id="{77CB695E-B347-4F92-A08C-C1935EC40F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4329" y="1629830"/>
            <a:ext cx="2488461" cy="204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8" descr="1750925182208">
            <a:extLst>
              <a:ext uri="{FF2B5EF4-FFF2-40B4-BE49-F238E27FC236}">
                <a16:creationId xmlns:a16="http://schemas.microsoft.com/office/drawing/2014/main" id="{0AD8ECE8-F7D7-4924-B8F5-914272F6C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3211" y="1394814"/>
            <a:ext cx="3147179" cy="2426888"/>
          </a:xfrm>
          <a:prstGeom prst="rect">
            <a:avLst/>
          </a:prstGeom>
        </p:spPr>
      </p:pic>
      <p:pic>
        <p:nvPicPr>
          <p:cNvPr id="10" name="图片 9" descr="Figure_1">
            <a:extLst>
              <a:ext uri="{FF2B5EF4-FFF2-40B4-BE49-F238E27FC236}">
                <a16:creationId xmlns:a16="http://schemas.microsoft.com/office/drawing/2014/main" id="{0A42FE75-F424-4D96-B4AF-BF410EF0A0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8237" y="1452231"/>
            <a:ext cx="3216179" cy="222467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67FA76B-B240-4E60-9E35-A088EAB0DC71}"/>
              </a:ext>
            </a:extLst>
          </p:cNvPr>
          <p:cNvSpPr txBox="1"/>
          <p:nvPr/>
        </p:nvSpPr>
        <p:spPr>
          <a:xfrm>
            <a:off x="1324213" y="3770432"/>
            <a:ext cx="3041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V0</a:t>
            </a:r>
            <a:r>
              <a:rPr lang="zh-CN" altLang="en-US" sz="1600" dirty="0"/>
              <a:t>：基于反向二极磁铁结构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C99B730-D422-4124-9EC1-EC942A9385F2}"/>
              </a:ext>
            </a:extLst>
          </p:cNvPr>
          <p:cNvSpPr txBox="1"/>
          <p:nvPr/>
        </p:nvSpPr>
        <p:spPr>
          <a:xfrm>
            <a:off x="7241309" y="3821702"/>
            <a:ext cx="3041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V1</a:t>
            </a:r>
            <a:r>
              <a:rPr lang="zh-CN" altLang="en-US" sz="1600" dirty="0"/>
              <a:t>：基于常规</a:t>
            </a:r>
            <a:r>
              <a:rPr lang="en-US" altLang="zh-CN" sz="1600" dirty="0"/>
              <a:t>FODO</a:t>
            </a:r>
            <a:r>
              <a:rPr lang="zh-CN" altLang="en-US" sz="1600" dirty="0"/>
              <a:t>结构</a:t>
            </a:r>
          </a:p>
        </p:txBody>
      </p:sp>
      <p:sp>
        <p:nvSpPr>
          <p:cNvPr id="13" name="内容占位符 3">
            <a:extLst>
              <a:ext uri="{FF2B5EF4-FFF2-40B4-BE49-F238E27FC236}">
                <a16:creationId xmlns:a16="http://schemas.microsoft.com/office/drawing/2014/main" id="{6E2BB39A-1908-41E5-A99C-A9DF56DD8ECB}"/>
              </a:ext>
            </a:extLst>
          </p:cNvPr>
          <p:cNvSpPr txBox="1">
            <a:spLocks/>
          </p:cNvSpPr>
          <p:nvPr/>
        </p:nvSpPr>
        <p:spPr>
          <a:xfrm>
            <a:off x="233112" y="4179218"/>
            <a:ext cx="11725776" cy="4087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rgbClr val="002060"/>
                </a:solidFill>
              </a:rPr>
              <a:t>已确定正电子制备环将面向兼容注入方案进行物理设计（一期阻尼环</a:t>
            </a:r>
            <a:r>
              <a:rPr lang="en-US" altLang="zh-CN" sz="1600" dirty="0">
                <a:solidFill>
                  <a:srgbClr val="002060"/>
                </a:solidFill>
              </a:rPr>
              <a:t>+</a:t>
            </a:r>
            <a:r>
              <a:rPr lang="zh-CN" altLang="en-US" sz="1600" dirty="0">
                <a:solidFill>
                  <a:srgbClr val="002060"/>
                </a:solidFill>
              </a:rPr>
              <a:t>二期累积环），正在开展注入引出及累积环设计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8ECA464-FA08-4C08-8918-E4769FB26E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7146" y="4758450"/>
            <a:ext cx="3274418" cy="1857712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D45BF242-8044-4F5C-802D-BB80885AEF83}"/>
              </a:ext>
            </a:extLst>
          </p:cNvPr>
          <p:cNvSpPr txBox="1"/>
          <p:nvPr/>
        </p:nvSpPr>
        <p:spPr>
          <a:xfrm>
            <a:off x="4365862" y="4760573"/>
            <a:ext cx="79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AR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570133F-C391-4444-B059-AC01146E01D8}"/>
              </a:ext>
            </a:extLst>
          </p:cNvPr>
          <p:cNvSpPr txBox="1"/>
          <p:nvPr/>
        </p:nvSpPr>
        <p:spPr>
          <a:xfrm>
            <a:off x="4365862" y="5726893"/>
            <a:ext cx="79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DR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1B7D2945-0130-4E54-A183-743CA3E149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2882" y="4557625"/>
            <a:ext cx="4091842" cy="2091274"/>
          </a:xfrm>
          <a:prstGeom prst="rect">
            <a:avLst/>
          </a:prstGeom>
        </p:spPr>
      </p:pic>
      <p:sp>
        <p:nvSpPr>
          <p:cNvPr id="18" name="内容占位符 3">
            <a:extLst>
              <a:ext uri="{FF2B5EF4-FFF2-40B4-BE49-F238E27FC236}">
                <a16:creationId xmlns:a16="http://schemas.microsoft.com/office/drawing/2014/main" id="{B96CA814-D4D9-4472-B57E-643BB80424F0}"/>
              </a:ext>
            </a:extLst>
          </p:cNvPr>
          <p:cNvSpPr txBox="1">
            <a:spLocks/>
          </p:cNvSpPr>
          <p:nvPr/>
        </p:nvSpPr>
        <p:spPr>
          <a:xfrm>
            <a:off x="575342" y="4557625"/>
            <a:ext cx="3439742" cy="2220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zh-CN" altLang="en-US" sz="1200" dirty="0"/>
              <a:t>累积环（</a:t>
            </a:r>
            <a:r>
              <a:rPr lang="en-US" altLang="zh-CN" sz="1200" dirty="0"/>
              <a:t>Accumulating Ring,</a:t>
            </a:r>
            <a:r>
              <a:rPr lang="zh-CN" altLang="en-US" sz="1200" dirty="0"/>
              <a:t> </a:t>
            </a:r>
            <a:r>
              <a:rPr lang="en-US" altLang="zh-CN" sz="1200" dirty="0"/>
              <a:t>AR</a:t>
            </a:r>
            <a:r>
              <a:rPr lang="zh-CN" altLang="en-US" sz="1200" dirty="0"/>
              <a:t>）</a:t>
            </a:r>
            <a:endParaRPr lang="en-US" altLang="zh-CN" sz="1200" dirty="0"/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1100" dirty="0">
                <a:solidFill>
                  <a:srgbClr val="0000FF"/>
                </a:solidFill>
              </a:rPr>
              <a:t>注入：</a:t>
            </a:r>
            <a:r>
              <a:rPr lang="zh-CN" altLang="en-US" sz="1100" b="0" dirty="0">
                <a:solidFill>
                  <a:prstClr val="black"/>
                </a:solidFill>
              </a:rPr>
              <a:t>垂直方向，多圈注入，四凸轨方案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1100" dirty="0">
                <a:solidFill>
                  <a:srgbClr val="0000FF"/>
                </a:solidFill>
              </a:rPr>
              <a:t>引出：</a:t>
            </a:r>
            <a:r>
              <a:rPr lang="zh-CN" altLang="en-US" sz="1100" b="0" dirty="0">
                <a:solidFill>
                  <a:prstClr val="black"/>
                </a:solidFill>
              </a:rPr>
              <a:t>单圈，水平方向，引出至传输线</a:t>
            </a:r>
          </a:p>
          <a:p>
            <a:pPr>
              <a:lnSpc>
                <a:spcPct val="110000"/>
              </a:lnSpc>
            </a:pPr>
            <a:r>
              <a:rPr lang="zh-CN" altLang="en-US" sz="1200" dirty="0"/>
              <a:t>阻尼环（</a:t>
            </a:r>
            <a:r>
              <a:rPr lang="en-US" altLang="zh-CN" sz="1200" dirty="0"/>
              <a:t>Damping Ring, DR</a:t>
            </a:r>
            <a:r>
              <a:rPr lang="zh-CN" altLang="en-US" sz="1200" dirty="0"/>
              <a:t>）</a:t>
            </a:r>
            <a:endParaRPr lang="en-US" altLang="zh-CN" sz="1200" dirty="0"/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1100" dirty="0">
                <a:solidFill>
                  <a:srgbClr val="0000FF"/>
                </a:solidFill>
              </a:rPr>
              <a:t>注入：</a:t>
            </a:r>
            <a:r>
              <a:rPr lang="zh-CN" altLang="en-US" sz="1100" b="0" dirty="0">
                <a:solidFill>
                  <a:prstClr val="black"/>
                </a:solidFill>
              </a:rPr>
              <a:t>水平方向，单圈注入</a:t>
            </a:r>
            <a:endParaRPr lang="en-US" altLang="zh-CN" sz="1100" b="0" dirty="0">
              <a:solidFill>
                <a:prstClr val="black"/>
              </a:solidFill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1100" dirty="0">
                <a:solidFill>
                  <a:srgbClr val="0000FF"/>
                </a:solidFill>
              </a:rPr>
              <a:t>水平引出：</a:t>
            </a:r>
            <a:r>
              <a:rPr lang="zh-CN" altLang="en-US" sz="1100" b="0" dirty="0">
                <a:solidFill>
                  <a:prstClr val="black"/>
                </a:solidFill>
              </a:rPr>
              <a:t>单圈，引出至传输线</a:t>
            </a:r>
            <a:endParaRPr lang="en-US" altLang="zh-CN" sz="1100" b="0" dirty="0">
              <a:solidFill>
                <a:prstClr val="black"/>
              </a:solidFill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1100" dirty="0">
                <a:solidFill>
                  <a:srgbClr val="0000FF"/>
                </a:solidFill>
              </a:rPr>
              <a:t>垂直引出：</a:t>
            </a:r>
            <a:r>
              <a:rPr lang="zh-CN" altLang="en-US" sz="1100" b="0" dirty="0">
                <a:solidFill>
                  <a:prstClr val="black"/>
                </a:solidFill>
              </a:rPr>
              <a:t>单圈，引出并注入累积环</a:t>
            </a:r>
            <a:endParaRPr lang="en-US" altLang="zh-CN" sz="1100" b="0" dirty="0">
              <a:solidFill>
                <a:prstClr val="black"/>
              </a:solidFill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1100" b="0" dirty="0">
                <a:solidFill>
                  <a:prstClr val="black"/>
                </a:solidFill>
              </a:rPr>
              <a:t>注入与垂直引出位于同一个直线节</a:t>
            </a:r>
            <a:endParaRPr lang="en-US" altLang="zh-CN" sz="1400" b="0" dirty="0">
              <a:solidFill>
                <a:prstClr val="black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EEFEFAA-C3FE-4C07-A5C6-B3BDA5A938C1}"/>
              </a:ext>
            </a:extLst>
          </p:cNvPr>
          <p:cNvSpPr txBox="1"/>
          <p:nvPr/>
        </p:nvSpPr>
        <p:spPr>
          <a:xfrm>
            <a:off x="9215688" y="6401468"/>
            <a:ext cx="2367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详见常铭轩博士报告</a:t>
            </a:r>
          </a:p>
        </p:txBody>
      </p:sp>
    </p:spTree>
    <p:extLst>
      <p:ext uri="{BB962C8B-B14F-4D97-AF65-F5344CB8AC3E}">
        <p14:creationId xmlns:p14="http://schemas.microsoft.com/office/powerpoint/2010/main" val="49512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E5FF03E5-B6D1-22F2-3A05-1D8032F9FE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54008" y="2722458"/>
            <a:ext cx="4740368" cy="639163"/>
          </a:xfrm>
        </p:spPr>
        <p:txBody>
          <a:bodyPr/>
          <a:lstStyle/>
          <a:p>
            <a:r>
              <a:rPr lang="zh-CN" altLang="en-US" dirty="0"/>
              <a:t>技术系统和</a:t>
            </a:r>
            <a:endParaRPr lang="en-US" altLang="zh-CN" dirty="0"/>
          </a:p>
          <a:p>
            <a:r>
              <a:rPr lang="zh-CN" altLang="en-US" dirty="0"/>
              <a:t>束流测试平台</a:t>
            </a:r>
          </a:p>
        </p:txBody>
      </p:sp>
      <p:sp>
        <p:nvSpPr>
          <p:cNvPr id="18" name="文本占位符 17">
            <a:extLst>
              <a:ext uri="{FF2B5EF4-FFF2-40B4-BE49-F238E27FC236}">
                <a16:creationId xmlns:a16="http://schemas.microsoft.com/office/drawing/2014/main" id="{771F0440-3971-2517-9CBE-F0E08F46044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509481" y="2722458"/>
            <a:ext cx="1399199" cy="1298784"/>
          </a:xfrm>
        </p:spPr>
        <p:txBody>
          <a:bodyPr>
            <a:normAutofit/>
          </a:bodyPr>
          <a:lstStyle/>
          <a:p>
            <a:r>
              <a:rPr lang="en-US" altLang="zh-CN" sz="6000" dirty="0"/>
              <a:t>4</a:t>
            </a:r>
            <a:endParaRPr lang="zh-CN" altLang="en-US" sz="6000" dirty="0"/>
          </a:p>
        </p:txBody>
      </p:sp>
    </p:spTree>
    <p:extLst>
      <p:ext uri="{BB962C8B-B14F-4D97-AF65-F5344CB8AC3E}">
        <p14:creationId xmlns:p14="http://schemas.microsoft.com/office/powerpoint/2010/main" val="4075247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6B31C47-9AB0-4C0E-8581-7BF9D3DDDD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0674" y="1107391"/>
            <a:ext cx="4021872" cy="700547"/>
          </a:xfrm>
        </p:spPr>
        <p:txBody>
          <a:bodyPr/>
          <a:lstStyle/>
          <a:p>
            <a:r>
              <a:rPr lang="zh-CN" altLang="en-US" dirty="0"/>
              <a:t>分总体情况介绍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19426A9-2F32-49C7-BD85-37DD064FA5A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4896" y="1046009"/>
            <a:ext cx="719242" cy="761929"/>
          </a:xfrm>
        </p:spPr>
        <p:txBody>
          <a:bodyPr/>
          <a:lstStyle/>
          <a:p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A54BEED-88ED-4227-B9C1-F8D2AC177ED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94896" y="2069848"/>
            <a:ext cx="719242" cy="761929"/>
          </a:xfrm>
        </p:spPr>
        <p:txBody>
          <a:bodyPr/>
          <a:lstStyle/>
          <a:p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99D1E-A2C7-4BF7-B47A-8D42C7BFD50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94896" y="3176581"/>
            <a:ext cx="719242" cy="761929"/>
          </a:xfrm>
        </p:spPr>
        <p:txBody>
          <a:bodyPr/>
          <a:lstStyle/>
          <a:p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9340CAF0-985E-47A1-8EDA-CE0724F5E8B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94896" y="4229247"/>
            <a:ext cx="719242" cy="761929"/>
          </a:xfrm>
        </p:spPr>
        <p:txBody>
          <a:bodyPr/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A8C574F7-3058-4DF4-A5A9-A7726D7EB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报告提纲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C6368B30-8992-4E94-AA13-37BC3A98436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440673" y="2099414"/>
            <a:ext cx="7756766" cy="700547"/>
          </a:xfrm>
        </p:spPr>
        <p:txBody>
          <a:bodyPr/>
          <a:lstStyle/>
          <a:p>
            <a:r>
              <a:rPr lang="zh-CN" altLang="en-US" dirty="0"/>
              <a:t>对撞环物理设计</a:t>
            </a: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A91A5B15-9535-4253-9729-9C35C1E590B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440674" y="3207271"/>
            <a:ext cx="4021872" cy="700547"/>
          </a:xfrm>
        </p:spPr>
        <p:txBody>
          <a:bodyPr/>
          <a:lstStyle/>
          <a:p>
            <a:r>
              <a:rPr lang="zh-CN" altLang="en-US" dirty="0"/>
              <a:t>注入器物理设计</a:t>
            </a:r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35ECDCEA-D39F-4F4C-B19C-5ADE81AD651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440674" y="4261921"/>
            <a:ext cx="6373290" cy="700547"/>
          </a:xfrm>
        </p:spPr>
        <p:txBody>
          <a:bodyPr/>
          <a:lstStyle/>
          <a:p>
            <a:r>
              <a:rPr lang="zh-CN" altLang="en-US" dirty="0"/>
              <a:t>技术系统和束流测试平台</a:t>
            </a:r>
          </a:p>
        </p:txBody>
      </p:sp>
      <p:sp>
        <p:nvSpPr>
          <p:cNvPr id="12" name="文本占位符 5">
            <a:extLst>
              <a:ext uri="{FF2B5EF4-FFF2-40B4-BE49-F238E27FC236}">
                <a16:creationId xmlns:a16="http://schemas.microsoft.com/office/drawing/2014/main" id="{9A4A0F2C-ED5F-4E0F-BA31-E456DA446575}"/>
              </a:ext>
            </a:extLst>
          </p:cNvPr>
          <p:cNvSpPr txBox="1">
            <a:spLocks/>
          </p:cNvSpPr>
          <p:nvPr/>
        </p:nvSpPr>
        <p:spPr>
          <a:xfrm>
            <a:off x="594895" y="5281913"/>
            <a:ext cx="719242" cy="761929"/>
          </a:xfrm>
          <a:prstGeom prst="rect">
            <a:avLst/>
          </a:prstGeom>
          <a:solidFill>
            <a:srgbClr val="014B96"/>
          </a:solidFill>
          <a:ln>
            <a:noFill/>
          </a:ln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3600" b="0" kern="1200" baseline="0" dirty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5</a:t>
            </a:r>
            <a:endParaRPr lang="en-US" dirty="0"/>
          </a:p>
        </p:txBody>
      </p:sp>
      <p:sp>
        <p:nvSpPr>
          <p:cNvPr id="13" name="文本占位符 10">
            <a:extLst>
              <a:ext uri="{FF2B5EF4-FFF2-40B4-BE49-F238E27FC236}">
                <a16:creationId xmlns:a16="http://schemas.microsoft.com/office/drawing/2014/main" id="{84793955-C050-4880-A85D-10F0431215C1}"/>
              </a:ext>
            </a:extLst>
          </p:cNvPr>
          <p:cNvSpPr txBox="1">
            <a:spLocks/>
          </p:cNvSpPr>
          <p:nvPr/>
        </p:nvSpPr>
        <p:spPr>
          <a:xfrm>
            <a:off x="1440673" y="5314587"/>
            <a:ext cx="6373290" cy="7005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083A7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小结</a:t>
            </a:r>
          </a:p>
        </p:txBody>
      </p:sp>
    </p:spTree>
    <p:extLst>
      <p:ext uri="{BB962C8B-B14F-4D97-AF65-F5344CB8AC3E}">
        <p14:creationId xmlns:p14="http://schemas.microsoft.com/office/powerpoint/2010/main" val="2604569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50A143EB-B33A-4EC8-A6DE-5CF5806A3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超导磁铁</a:t>
            </a:r>
          </a:p>
        </p:txBody>
      </p:sp>
      <p:sp>
        <p:nvSpPr>
          <p:cNvPr id="26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对撞区双孔径超导四极铁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QD0</a:t>
            </a:r>
          </a:p>
          <a:p>
            <a:pPr lvl="1">
              <a:lnSpc>
                <a:spcPct val="110000"/>
              </a:lnSpc>
            </a:pPr>
            <a:r>
              <a:rPr lang="zh-CN" altLang="en-US" sz="2000" dirty="0">
                <a:cs typeface="Times New Roman" panose="02020603050405020304" pitchFamily="18" charset="0"/>
              </a:rPr>
              <a:t>采用</a:t>
            </a:r>
            <a:r>
              <a:rPr lang="en-US" altLang="zh-CN" sz="2000" dirty="0">
                <a:cs typeface="Times New Roman" panose="02020603050405020304" pitchFamily="18" charset="0"/>
              </a:rPr>
              <a:t>CCT</a:t>
            </a:r>
            <a:r>
              <a:rPr lang="zh-CN" altLang="en-US" sz="2000" dirty="0">
                <a:cs typeface="Times New Roman" panose="02020603050405020304" pitchFamily="18" charset="0"/>
              </a:rPr>
              <a:t>方案</a:t>
            </a:r>
            <a:endParaRPr lang="en-US" altLang="zh-CN" sz="2000" dirty="0">
              <a:cs typeface="Times New Roman" panose="02020603050405020304" pitchFamily="18" charset="0"/>
            </a:endParaRPr>
          </a:p>
          <a:p>
            <a:pPr lvl="1">
              <a:lnSpc>
                <a:spcPct val="110000"/>
              </a:lnSpc>
            </a:pPr>
            <a:r>
              <a:rPr lang="zh-CN" altLang="en-US" sz="2000" dirty="0">
                <a:cs typeface="Times New Roman" panose="02020603050405020304" pitchFamily="18" charset="0"/>
              </a:rPr>
              <a:t>样机设计基本完成，各组件陆续进入加工</a:t>
            </a:r>
            <a:endParaRPr lang="en-US" altLang="zh-CN" sz="2000" dirty="0">
              <a:cs typeface="Times New Roman" panose="02020603050405020304" pitchFamily="18" charset="0"/>
            </a:endParaRPr>
          </a:p>
          <a:p>
            <a:pPr lvl="1">
              <a:lnSpc>
                <a:spcPct val="110000"/>
              </a:lnSpc>
            </a:pPr>
            <a:r>
              <a:rPr lang="zh-CN" altLang="en-US" sz="2000" dirty="0">
                <a:cs typeface="Times New Roman" panose="02020603050405020304" pitchFamily="18" charset="0"/>
              </a:rPr>
              <a:t>与物理、</a:t>
            </a:r>
            <a:r>
              <a:rPr lang="en-US" altLang="zh-CN" sz="2000" dirty="0">
                <a:cs typeface="Times New Roman" panose="02020603050405020304" pitchFamily="18" charset="0"/>
              </a:rPr>
              <a:t>MDI……</a:t>
            </a:r>
            <a:r>
              <a:rPr lang="zh-CN" altLang="en-US" sz="2000" dirty="0">
                <a:cs typeface="Times New Roman" panose="02020603050405020304" pitchFamily="18" charset="0"/>
              </a:rPr>
              <a:t>等系统共同迭代</a:t>
            </a:r>
            <a:endParaRPr lang="en-US" altLang="zh-CN" sz="2000" dirty="0"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zh-CN" altLang="en-US" sz="2400" dirty="0"/>
              <a:t>对撞区其他超导磁元件</a:t>
            </a:r>
            <a:endParaRPr lang="en-US" altLang="zh-CN" sz="2400" dirty="0"/>
          </a:p>
          <a:p>
            <a:pPr lvl="1">
              <a:lnSpc>
                <a:spcPct val="110000"/>
              </a:lnSpc>
            </a:pPr>
            <a:r>
              <a:rPr lang="zh-CN" altLang="en-US" sz="2000" dirty="0">
                <a:cs typeface="Times New Roman" panose="02020603050405020304" pitchFamily="18" charset="0"/>
              </a:rPr>
              <a:t>反螺线管</a:t>
            </a:r>
            <a:r>
              <a:rPr lang="en-US" altLang="zh-CN" sz="2000" dirty="0">
                <a:cs typeface="Times New Roman" panose="02020603050405020304" pitchFamily="18" charset="0"/>
              </a:rPr>
              <a:t>: </a:t>
            </a:r>
            <a:r>
              <a:rPr lang="zh-CN" altLang="en-US" sz="2000" dirty="0">
                <a:cs typeface="Times New Roman" panose="02020603050405020304" pitchFamily="18" charset="0"/>
              </a:rPr>
              <a:t>补偿探测器螺线管磁场</a:t>
            </a:r>
            <a:endParaRPr lang="en-US" altLang="zh-CN" sz="2000" dirty="0">
              <a:cs typeface="Times New Roman" panose="02020603050405020304" pitchFamily="18" charset="0"/>
            </a:endParaRPr>
          </a:p>
          <a:p>
            <a:pPr lvl="1">
              <a:lnSpc>
                <a:spcPct val="110000"/>
              </a:lnSpc>
            </a:pPr>
            <a:r>
              <a:rPr lang="en-US" altLang="zh-CN" sz="2000" dirty="0">
                <a:cs typeface="Times New Roman" panose="02020603050405020304" pitchFamily="18" charset="0"/>
              </a:rPr>
              <a:t>QD0</a:t>
            </a:r>
            <a:r>
              <a:rPr lang="zh-CN" altLang="en-US" sz="2000" dirty="0">
                <a:cs typeface="Times New Roman" panose="02020603050405020304" pitchFamily="18" charset="0"/>
              </a:rPr>
              <a:t>、</a:t>
            </a:r>
            <a:r>
              <a:rPr lang="en-US" altLang="zh-CN" sz="2000" dirty="0">
                <a:cs typeface="Times New Roman" panose="02020603050405020304" pitchFamily="18" charset="0"/>
              </a:rPr>
              <a:t>QF1</a:t>
            </a:r>
            <a:r>
              <a:rPr lang="zh-CN" altLang="en-US" sz="2000" dirty="0">
                <a:cs typeface="Times New Roman" panose="02020603050405020304" pitchFamily="18" charset="0"/>
              </a:rPr>
              <a:t>的场抵消</a:t>
            </a:r>
            <a:endParaRPr lang="en-US" altLang="zh-CN" sz="2000" dirty="0">
              <a:cs typeface="Times New Roman" panose="02020603050405020304" pitchFamily="18" charset="0"/>
            </a:endParaRPr>
          </a:p>
          <a:p>
            <a:pPr lvl="1">
              <a:lnSpc>
                <a:spcPct val="110000"/>
              </a:lnSpc>
            </a:pPr>
            <a:r>
              <a:rPr lang="en-US" altLang="zh-CN" sz="2000" dirty="0">
                <a:solidFill>
                  <a:srgbClr val="002060"/>
                </a:solidFill>
                <a:cs typeface="Times New Roman" panose="02020603050405020304" pitchFamily="18" charset="0"/>
              </a:rPr>
              <a:t>IP</a:t>
            </a:r>
            <a:r>
              <a:rPr lang="zh-CN" altLang="en-US" sz="2000" dirty="0">
                <a:solidFill>
                  <a:srgbClr val="002060"/>
                </a:solidFill>
                <a:cs typeface="Times New Roman" panose="02020603050405020304" pitchFamily="18" charset="0"/>
              </a:rPr>
              <a:t>和远端的场补偿</a:t>
            </a:r>
            <a:endParaRPr lang="en-US" altLang="zh-CN" sz="20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A124A579-1042-4033-A987-7D2B54116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996" y="3800056"/>
            <a:ext cx="5094841" cy="23884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051EB27-680E-4683-B0F9-538D139DC284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4649274"/>
            <a:ext cx="3880800" cy="19801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B3640BF-F7D0-45B3-9254-4EE75929D8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6870" y="1134094"/>
            <a:ext cx="4587638" cy="197375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0608670-5D60-401D-86FB-82360FDD016B}"/>
              </a:ext>
            </a:extLst>
          </p:cNvPr>
          <p:cNvSpPr txBox="1"/>
          <p:nvPr/>
        </p:nvSpPr>
        <p:spPr>
          <a:xfrm>
            <a:off x="9074901" y="6352143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详见马文彬研究员报告</a:t>
            </a:r>
          </a:p>
        </p:txBody>
      </p:sp>
      <p:sp>
        <p:nvSpPr>
          <p:cNvPr id="11" name="灯片编号占位符 1">
            <a:extLst>
              <a:ext uri="{FF2B5EF4-FFF2-40B4-BE49-F238E27FC236}">
                <a16:creationId xmlns:a16="http://schemas.microsoft.com/office/drawing/2014/main" id="{FFBE7F49-DA92-45CD-B0C7-1BC65316646F}"/>
              </a:ext>
            </a:extLst>
          </p:cNvPr>
          <p:cNvSpPr txBox="1">
            <a:spLocks/>
          </p:cNvSpPr>
          <p:nvPr/>
        </p:nvSpPr>
        <p:spPr>
          <a:xfrm>
            <a:off x="92156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27D314-A2A3-4123-AB0C-DD7768E90F2B}" type="slidenum">
              <a:rPr lang="zh-CN" altLang="en-US" smtClean="0"/>
              <a:pPr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80096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0DFE91-2C32-4444-8BC0-0DFFDCF8A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环高频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1D88DF-D382-4DB1-9675-E91F2D840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应对高功率、高流强、</a:t>
            </a:r>
            <a:r>
              <a:rPr lang="en-US" altLang="zh-CN" dirty="0"/>
              <a:t>HOM</a:t>
            </a:r>
            <a:r>
              <a:rPr lang="zh-CN" altLang="en-US" dirty="0"/>
              <a:t>阻尼与低</a:t>
            </a:r>
            <a:r>
              <a:rPr lang="en-US" altLang="zh-CN" dirty="0"/>
              <a:t>R/Q</a:t>
            </a:r>
            <a:r>
              <a:rPr lang="zh-CN" altLang="en-US" dirty="0"/>
              <a:t>挑战</a:t>
            </a:r>
            <a:endParaRPr lang="en-US" altLang="zh-CN" dirty="0"/>
          </a:p>
          <a:p>
            <a:pPr lvl="1"/>
            <a:r>
              <a:rPr lang="zh-CN" altLang="en-US" dirty="0"/>
              <a:t>常温</a:t>
            </a:r>
            <a:r>
              <a:rPr lang="en-US" altLang="zh-CN" dirty="0"/>
              <a:t>TM020</a:t>
            </a:r>
            <a:r>
              <a:rPr lang="zh-CN" altLang="en-US" dirty="0"/>
              <a:t>模高频腔，有效阻尼</a:t>
            </a:r>
            <a:r>
              <a:rPr lang="en-US" altLang="zh-CN" dirty="0"/>
              <a:t>HOM</a:t>
            </a:r>
            <a:r>
              <a:rPr lang="zh-CN" altLang="en-US" dirty="0"/>
              <a:t>，场品质满足要求</a:t>
            </a:r>
            <a:endParaRPr lang="en-US" altLang="zh-CN" dirty="0"/>
          </a:p>
          <a:p>
            <a:pPr lvl="1"/>
            <a:r>
              <a:rPr lang="zh-CN" altLang="en-US" dirty="0"/>
              <a:t>技术设计已完成</a:t>
            </a:r>
            <a:endParaRPr lang="en-US" altLang="zh-CN" dirty="0"/>
          </a:p>
          <a:p>
            <a:pPr lvl="1"/>
            <a:r>
              <a:rPr lang="zh-CN" altLang="en-US" dirty="0"/>
              <a:t>样机加工合同已签订，预计</a:t>
            </a:r>
            <a:r>
              <a:rPr lang="en-US" altLang="zh-CN" dirty="0"/>
              <a:t>2026</a:t>
            </a:r>
            <a:r>
              <a:rPr lang="zh-CN" altLang="en-US" dirty="0"/>
              <a:t>年</a:t>
            </a:r>
            <a:r>
              <a:rPr lang="en-US" altLang="zh-CN" dirty="0"/>
              <a:t>2</a:t>
            </a:r>
            <a:r>
              <a:rPr lang="zh-CN" altLang="en-US" dirty="0"/>
              <a:t>月完工</a:t>
            </a:r>
            <a:endParaRPr lang="en-US" altLang="zh-CN" dirty="0"/>
          </a:p>
          <a:p>
            <a:pPr lvl="1"/>
            <a:r>
              <a:rPr lang="zh-CN" altLang="en-US" dirty="0"/>
              <a:t>计划依托合肥先进光源的设备进行测试</a:t>
            </a:r>
            <a:endParaRPr lang="en-US" altLang="zh-CN" dirty="0"/>
          </a:p>
          <a:p>
            <a:pPr marL="457200" lvl="1" indent="0"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B562B60-9A97-481C-8E9C-A150C4818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0544-9409-4C9D-945B-4A6B8E7E7D39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258101E-AC5B-4349-8AA3-800EBB6159AC}"/>
              </a:ext>
            </a:extLst>
          </p:cNvPr>
          <p:cNvSpPr txBox="1"/>
          <p:nvPr/>
        </p:nvSpPr>
        <p:spPr>
          <a:xfrm>
            <a:off x="9074901" y="6352143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详见韦业龙研究员报告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Table 11">
                <a:extLst>
                  <a:ext uri="{FF2B5EF4-FFF2-40B4-BE49-F238E27FC236}">
                    <a16:creationId xmlns:a16="http://schemas.microsoft.com/office/drawing/2014/main" id="{17B09E6F-B40F-4E6E-A47C-7B2653EC90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61513371"/>
                  </p:ext>
                </p:extLst>
              </p:nvPr>
            </p:nvGraphicFramePr>
            <p:xfrm>
              <a:off x="8411134" y="2348626"/>
              <a:ext cx="3684873" cy="260921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14877">
                      <a:extLst>
                        <a:ext uri="{9D8B030D-6E8A-4147-A177-3AD203B41FA5}">
                          <a16:colId xmlns:a16="http://schemas.microsoft.com/office/drawing/2014/main" val="2093162434"/>
                        </a:ext>
                      </a:extLst>
                    </a:gridCol>
                    <a:gridCol w="969996">
                      <a:extLst>
                        <a:ext uri="{9D8B030D-6E8A-4147-A177-3AD203B41FA5}">
                          <a16:colId xmlns:a16="http://schemas.microsoft.com/office/drawing/2014/main" val="1935844928"/>
                        </a:ext>
                      </a:extLst>
                    </a:gridCol>
                  </a:tblGrid>
                  <a:tr h="299493"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RF parameters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 altLang="en-US" sz="1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736822130"/>
                      </a:ext>
                    </a:extLst>
                  </a:tr>
                  <a:tr h="343486"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Working mode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TM020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66319420"/>
                      </a:ext>
                    </a:extLst>
                  </a:tr>
                  <a:tr h="343486"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Frequency [MHz]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499.7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57106608"/>
                      </a:ext>
                    </a:extLst>
                  </a:tr>
                  <a:tr h="343486"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R/Q</a:t>
                          </a:r>
                          <a:r>
                            <a:rPr lang="en-US" altLang="zh-CN" sz="1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[</a:t>
                          </a:r>
                          <a:r>
                            <a:rPr lang="el-GR" altLang="zh-CN" sz="1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Ω</a:t>
                          </a:r>
                          <a:r>
                            <a:rPr lang="en-US" altLang="zh-CN" sz="1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]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95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54760267"/>
                      </a:ext>
                    </a:extLst>
                  </a:tr>
                  <a:tr h="343486"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Unloaded quality factor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63000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95041131"/>
                      </a:ext>
                    </a:extLst>
                  </a:tr>
                  <a:tr h="34348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zh-CN" altLang="zh-CN" sz="1800" i="1" smtClean="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zh-CN" altLang="zh-CN" sz="1800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altLang="zh-CN" sz="1800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GB" altLang="zh-CN" sz="1800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p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zh-CN" altLang="zh-CN" sz="1800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altLang="zh-CN" sz="1800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GB" altLang="zh-CN" sz="1800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acc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2.48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72466998"/>
                      </a:ext>
                    </a:extLst>
                  </a:tr>
                  <a:tr h="343486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f>
                                <m:fPr>
                                  <m:type m:val="lin"/>
                                  <m:ctrlPr>
                                    <a:rPr lang="zh-CN" altLang="zh-CN" sz="1800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zh-CN" altLang="zh-CN" sz="180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altLang="zh-CN" sz="1800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 altLang="zh-CN" sz="1800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p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zh-CN" altLang="zh-CN" sz="180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altLang="zh-CN" sz="1800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 altLang="zh-CN" sz="1800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acc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[mA/V]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2.88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93110076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7" name="Table 11">
                <a:extLst>
                  <a:ext uri="{FF2B5EF4-FFF2-40B4-BE49-F238E27FC236}">
                    <a16:creationId xmlns:a16="http://schemas.microsoft.com/office/drawing/2014/main" id="{17B09E6F-B40F-4E6E-A47C-7B2653EC90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61513371"/>
                  </p:ext>
                </p:extLst>
              </p:nvPr>
            </p:nvGraphicFramePr>
            <p:xfrm>
              <a:off x="8411134" y="2348626"/>
              <a:ext cx="3684873" cy="260921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14877">
                      <a:extLst>
                        <a:ext uri="{9D8B030D-6E8A-4147-A177-3AD203B41FA5}">
                          <a16:colId xmlns:a16="http://schemas.microsoft.com/office/drawing/2014/main" val="2093162434"/>
                        </a:ext>
                      </a:extLst>
                    </a:gridCol>
                    <a:gridCol w="969996">
                      <a:extLst>
                        <a:ext uri="{9D8B030D-6E8A-4147-A177-3AD203B41FA5}">
                          <a16:colId xmlns:a16="http://schemas.microsoft.com/office/drawing/2014/main" val="1935844928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RF parameters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 altLang="en-US" sz="1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73682213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Working mode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TM020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6631942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Frequency [MHz]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499.7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5710660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R/Q</a:t>
                          </a:r>
                          <a:r>
                            <a:rPr lang="en-US" altLang="zh-CN" sz="1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[</a:t>
                          </a:r>
                          <a:r>
                            <a:rPr lang="el-GR" altLang="zh-CN" sz="1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Ω</a:t>
                          </a:r>
                          <a:r>
                            <a:rPr lang="en-US" altLang="zh-CN" sz="1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]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95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5476026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Unloaded quality factor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63000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95041131"/>
                      </a:ext>
                    </a:extLst>
                  </a:tr>
                  <a:tr h="39020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4" t="-478125" r="-36771" b="-26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2.48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72466998"/>
                      </a:ext>
                    </a:extLst>
                  </a:tr>
                  <a:tr h="39020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4" t="-578125" r="-36771" b="-16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2.88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9311007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图片 18">
            <a:extLst>
              <a:ext uri="{FF2B5EF4-FFF2-40B4-BE49-F238E27FC236}">
                <a16:creationId xmlns:a16="http://schemas.microsoft.com/office/drawing/2014/main" id="{C3208328-E40A-4937-B5FF-AFE11BAD6A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39" r="8740"/>
          <a:stretch/>
        </p:blipFill>
        <p:spPr>
          <a:xfrm rot="5400000">
            <a:off x="5911979" y="4252457"/>
            <a:ext cx="2610530" cy="21839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1CE401F-3407-4E4D-9A8A-A7AB80874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22" y="4859871"/>
            <a:ext cx="2725374" cy="112592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3CE8B0A-F614-47F2-A8EB-2F2CE19312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6419" y="4195987"/>
            <a:ext cx="3347962" cy="245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416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5F77A7-5510-4F35-A2B6-CDB3656A0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束流测量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E0E3A3-8684-445C-A5A7-B784CD4EE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754" y="1258784"/>
            <a:ext cx="7513822" cy="4918179"/>
          </a:xfrm>
        </p:spPr>
        <p:txBody>
          <a:bodyPr>
            <a:normAutofit/>
          </a:bodyPr>
          <a:lstStyle/>
          <a:p>
            <a:r>
              <a:rPr lang="zh-CN" altLang="en-US" sz="2400" dirty="0"/>
              <a:t>逐束团截面测量初步验证已在</a:t>
            </a:r>
            <a:r>
              <a:rPr lang="en-US" altLang="zh-CN" sz="2400" dirty="0"/>
              <a:t>SSRF</a:t>
            </a:r>
            <a:r>
              <a:rPr lang="zh-CN" altLang="en-US" sz="2400" dirty="0"/>
              <a:t>上完成</a:t>
            </a:r>
            <a:endParaRPr lang="en-US" altLang="zh-CN" sz="2400" dirty="0"/>
          </a:p>
          <a:p>
            <a:r>
              <a:rPr lang="zh-CN" altLang="en-US" sz="2400" dirty="0"/>
              <a:t>高精度截面测量技术设计已完成</a:t>
            </a:r>
            <a:endParaRPr lang="en-US" altLang="zh-CN" sz="2400" dirty="0"/>
          </a:p>
          <a:p>
            <a:r>
              <a:rPr lang="zh-CN" altLang="en-US" sz="2400" dirty="0"/>
              <a:t>逐束团三维位置、电荷量精确测量技术设计正在开展</a:t>
            </a:r>
            <a:endParaRPr lang="en-US" altLang="zh-CN" sz="2400" dirty="0"/>
          </a:p>
          <a:p>
            <a:r>
              <a:rPr lang="zh-CN" altLang="en-US" sz="2400" dirty="0"/>
              <a:t>注入器电荷量和束长精确测量样机加工合同已签署</a:t>
            </a:r>
            <a:endParaRPr lang="en-US" altLang="zh-CN" sz="2400" dirty="0"/>
          </a:p>
          <a:p>
            <a:r>
              <a:rPr lang="zh-CN" altLang="en-US" sz="2400" dirty="0"/>
              <a:t>逐束团反馈系统技术设计已完成，正在加工样机</a:t>
            </a:r>
            <a:endParaRPr lang="en-US" altLang="zh-CN" sz="24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F93270-1D1B-4067-9E02-823343E77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0544-9409-4C9D-945B-4A6B8E7E7D39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7611DE4-150E-4FD4-BE1B-AEFE666EF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61" y="3902346"/>
            <a:ext cx="5967731" cy="239930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AF37BC5-23F4-4534-883F-8CE7FD4CDEE1}"/>
              </a:ext>
            </a:extLst>
          </p:cNvPr>
          <p:cNvSpPr txBox="1"/>
          <p:nvPr/>
        </p:nvSpPr>
        <p:spPr>
          <a:xfrm>
            <a:off x="2065578" y="6301653"/>
            <a:ext cx="2923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PMT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聚焦成像光路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D64FDE0-CCD4-42A0-8C18-9D649E1CE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4758" y="214852"/>
            <a:ext cx="2770036" cy="247879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1C2BF6C-3C75-479B-8579-96B0DF81200D}"/>
              </a:ext>
            </a:extLst>
          </p:cNvPr>
          <p:cNvSpPr txBox="1"/>
          <p:nvPr/>
        </p:nvSpPr>
        <p:spPr>
          <a:xfrm>
            <a:off x="8649960" y="2710462"/>
            <a:ext cx="2923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束团长度测量用谐振腔</a:t>
            </a:r>
          </a:p>
        </p:txBody>
      </p:sp>
      <p:graphicFrame>
        <p:nvGraphicFramePr>
          <p:cNvPr id="13" name="对象 12">
            <a:extLst>
              <a:ext uri="{FF2B5EF4-FFF2-40B4-BE49-F238E27FC236}">
                <a16:creationId xmlns:a16="http://schemas.microsoft.com/office/drawing/2014/main" id="{C77844C5-09A9-4B5A-A444-788AC4E628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0394299"/>
              </p:ext>
            </p:extLst>
          </p:nvPr>
        </p:nvGraphicFramePr>
        <p:xfrm>
          <a:off x="7193788" y="3332439"/>
          <a:ext cx="4784458" cy="2266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Visio" r:id="rId5" imgW="12125433" imgH="5753066" progId="Visio.Drawing.15">
                  <p:embed/>
                </p:oleObj>
              </mc:Choice>
              <mc:Fallback>
                <p:oleObj name="Visio" r:id="rId5" imgW="12125433" imgH="5753066" progId="Visio.Drawing.15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id="{908F8809-72E2-4153-A346-155D6777F4F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3788" y="3332439"/>
                        <a:ext cx="4784458" cy="22667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文本框 13">
            <a:extLst>
              <a:ext uri="{FF2B5EF4-FFF2-40B4-BE49-F238E27FC236}">
                <a16:creationId xmlns:a16="http://schemas.microsoft.com/office/drawing/2014/main" id="{B47724D8-B41F-44AD-8957-A11C2211453A}"/>
              </a:ext>
            </a:extLst>
          </p:cNvPr>
          <p:cNvSpPr txBox="1"/>
          <p:nvPr/>
        </p:nvSpPr>
        <p:spPr>
          <a:xfrm>
            <a:off x="8188473" y="5764872"/>
            <a:ext cx="2923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反馈射频处理器设计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9CBAD2B-9F3D-457F-BBB4-E951F8750608}"/>
              </a:ext>
            </a:extLst>
          </p:cNvPr>
          <p:cNvSpPr txBox="1"/>
          <p:nvPr/>
        </p:nvSpPr>
        <p:spPr>
          <a:xfrm>
            <a:off x="9074901" y="6352143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详见王岍副研究员报告</a:t>
            </a:r>
          </a:p>
        </p:txBody>
      </p:sp>
    </p:spTree>
    <p:extLst>
      <p:ext uri="{BB962C8B-B14F-4D97-AF65-F5344CB8AC3E}">
        <p14:creationId xmlns:p14="http://schemas.microsoft.com/office/powerpoint/2010/main" val="2432097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F8F05C-C42A-425E-B6CA-371F09D2A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非线性磁铁和超快冲击磁铁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7C605-E5D8-4A30-8BCB-6D5F839F9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离轴注入：非线性磁铁</a:t>
            </a:r>
            <a:endParaRPr lang="en-US" altLang="zh-CN" dirty="0"/>
          </a:p>
          <a:p>
            <a:r>
              <a:rPr lang="zh-CN" altLang="en-US" dirty="0"/>
              <a:t>置换注入：条带型快速冲击磁铁，上升</a:t>
            </a:r>
            <a:r>
              <a:rPr lang="en-US" altLang="zh-CN" dirty="0"/>
              <a:t>&lt;2ns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4B99F21-CCB9-4333-AFB4-DEDFE3995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0544-9409-4C9D-945B-4A6B8E7E7D39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5067760-CA6E-4B0E-8784-4AD4F408D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132" y="3366543"/>
            <a:ext cx="2203645" cy="195958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E6A4A19-14B1-46DA-AA33-33460F3F43AD}"/>
              </a:ext>
            </a:extLst>
          </p:cNvPr>
          <p:cNvSpPr txBox="1"/>
          <p:nvPr/>
        </p:nvSpPr>
        <p:spPr>
          <a:xfrm>
            <a:off x="6143419" y="5661479"/>
            <a:ext cx="1729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Ultrafast kicker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62833A4-9BD0-4B4E-8EA5-27FB31A3DF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6664"/>
          <a:stretch/>
        </p:blipFill>
        <p:spPr>
          <a:xfrm>
            <a:off x="192496" y="3298238"/>
            <a:ext cx="2658058" cy="1809329"/>
          </a:xfrm>
          <a:prstGeom prst="rect">
            <a:avLst/>
          </a:prstGeom>
        </p:spPr>
      </p:pic>
      <p:pic>
        <p:nvPicPr>
          <p:cNvPr id="8" name="图片 7" descr="IMG_256">
            <a:extLst>
              <a:ext uri="{FF2B5EF4-FFF2-40B4-BE49-F238E27FC236}">
                <a16:creationId xmlns:a16="http://schemas.microsoft.com/office/drawing/2014/main" id="{109D55DB-0252-489D-8307-2AA0F2AFD1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77" r="5930"/>
          <a:stretch/>
        </p:blipFill>
        <p:spPr>
          <a:xfrm>
            <a:off x="5487355" y="3553865"/>
            <a:ext cx="2796824" cy="15849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91C7722-4D25-476C-AE16-279B4D2DA303}"/>
              </a:ext>
            </a:extLst>
          </p:cNvPr>
          <p:cNvSpPr txBox="1"/>
          <p:nvPr/>
        </p:nvSpPr>
        <p:spPr>
          <a:xfrm>
            <a:off x="9285861" y="5661479"/>
            <a:ext cx="2382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Eddy current septum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49BE929-AB12-472E-8EBC-62F797B771E3}"/>
              </a:ext>
            </a:extLst>
          </p:cNvPr>
          <p:cNvSpPr txBox="1"/>
          <p:nvPr/>
        </p:nvSpPr>
        <p:spPr>
          <a:xfrm>
            <a:off x="1236354" y="5536261"/>
            <a:ext cx="2016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Nonlinear kicker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2A7FB59-79EF-46BA-AE5D-304AA232F7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1074" y="3014903"/>
            <a:ext cx="3233002" cy="23760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FFF9C94-5ABF-4F3B-86E3-04A9894626BF}"/>
              </a:ext>
            </a:extLst>
          </p:cNvPr>
          <p:cNvSpPr txBox="1"/>
          <p:nvPr/>
        </p:nvSpPr>
        <p:spPr>
          <a:xfrm>
            <a:off x="9285861" y="6301387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详见杨军副教授报告</a:t>
            </a:r>
          </a:p>
        </p:txBody>
      </p:sp>
    </p:spTree>
    <p:extLst>
      <p:ext uri="{BB962C8B-B14F-4D97-AF65-F5344CB8AC3E}">
        <p14:creationId xmlns:p14="http://schemas.microsoft.com/office/powerpoint/2010/main" val="3434396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13675B-8A4A-4616-BA62-EAE8884CC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其他技术研究进展情况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72708B0-A9EB-4652-971F-74DE41B1C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753" y="1258784"/>
            <a:ext cx="11780323" cy="5670934"/>
          </a:xfrm>
        </p:spPr>
        <p:txBody>
          <a:bodyPr>
            <a:normAutofit/>
          </a:bodyPr>
          <a:lstStyle/>
          <a:p>
            <a:r>
              <a:rPr lang="en-US" altLang="zh-CN" dirty="0"/>
              <a:t>MDI</a:t>
            </a:r>
            <a:r>
              <a:rPr lang="zh-CN" altLang="en-US" dirty="0"/>
              <a:t>：物理（对撞区）、束测、真空</a:t>
            </a:r>
            <a:r>
              <a:rPr lang="en-US" altLang="zh-CN" dirty="0"/>
              <a:t>……</a:t>
            </a:r>
            <a:r>
              <a:rPr lang="zh-CN" altLang="en-US" dirty="0"/>
              <a:t>结合，与谱仪分总体共同推进</a:t>
            </a:r>
            <a:endParaRPr lang="en-US" altLang="zh-CN" dirty="0"/>
          </a:p>
          <a:p>
            <a:r>
              <a:rPr lang="zh-CN" altLang="en-US" dirty="0"/>
              <a:t>真空</a:t>
            </a:r>
            <a:endParaRPr lang="en-US" altLang="zh-CN" dirty="0"/>
          </a:p>
          <a:p>
            <a:pPr lvl="1"/>
            <a:r>
              <a:rPr lang="zh-CN" altLang="en-US" dirty="0"/>
              <a:t>全面开展真空室设计工作，与物理、束测等系统对接（孙坤副教授报告）</a:t>
            </a:r>
            <a:endParaRPr lang="en-US" altLang="zh-CN" dirty="0"/>
          </a:p>
          <a:p>
            <a:r>
              <a:rPr lang="zh-CN" altLang="en-US" dirty="0"/>
              <a:t>直线微波和功率源</a:t>
            </a:r>
            <a:endParaRPr lang="en-US" altLang="zh-CN" dirty="0"/>
          </a:p>
          <a:p>
            <a:pPr lvl="1"/>
            <a:r>
              <a:rPr lang="zh-CN" altLang="en-US" dirty="0"/>
              <a:t>配合</a:t>
            </a:r>
            <a:r>
              <a:rPr lang="en-US" altLang="zh-CN" dirty="0"/>
              <a:t>BTP</a:t>
            </a:r>
            <a:r>
              <a:rPr lang="zh-CN" altLang="en-US" dirty="0"/>
              <a:t>平台工作</a:t>
            </a:r>
            <a:endParaRPr lang="en-US" altLang="zh-CN" dirty="0"/>
          </a:p>
          <a:p>
            <a:pPr lvl="1"/>
            <a:r>
              <a:rPr lang="en-US" altLang="zh-CN" dirty="0"/>
              <a:t>2998MHz</a:t>
            </a:r>
            <a:r>
              <a:rPr lang="zh-CN" altLang="en-US" dirty="0"/>
              <a:t>速调管、</a:t>
            </a:r>
            <a:r>
              <a:rPr lang="en-US" altLang="zh-CN" dirty="0"/>
              <a:t>100Hz</a:t>
            </a:r>
          </a:p>
          <a:p>
            <a:pPr lvl="1"/>
            <a:r>
              <a:rPr lang="zh-CN" altLang="en-US" dirty="0"/>
              <a:t>正电子源大孔径加速管</a:t>
            </a:r>
          </a:p>
          <a:p>
            <a:r>
              <a:rPr lang="zh-CN" altLang="en-US" dirty="0"/>
              <a:t>常规磁铁</a:t>
            </a:r>
            <a:endParaRPr lang="en-US" altLang="zh-CN" dirty="0"/>
          </a:p>
          <a:p>
            <a:r>
              <a:rPr lang="zh-CN" altLang="en-US" dirty="0"/>
              <a:t>阻尼扭摆器</a:t>
            </a:r>
            <a:endParaRPr lang="en-US" altLang="zh-CN" dirty="0"/>
          </a:p>
          <a:p>
            <a:pPr lvl="1"/>
            <a:r>
              <a:rPr lang="zh-CN" altLang="en-US" dirty="0"/>
              <a:t>常温作为建议书方案，超导、混合结构正在研究</a:t>
            </a:r>
            <a:endParaRPr lang="en-US" altLang="zh-CN" dirty="0"/>
          </a:p>
          <a:p>
            <a:r>
              <a:rPr lang="zh-CN" altLang="en-US" dirty="0"/>
              <a:t>辐射防护</a:t>
            </a:r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51676EF-2E5F-41D8-A2A3-6F81EC71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0544-9409-4C9D-945B-4A6B8E7E7D39}" type="slidenum">
              <a:rPr lang="zh-CN" altLang="en-US" smtClean="0"/>
              <a:pPr/>
              <a:t>24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42817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F656C0D-3C4A-4544-A04F-64E9B4B32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22" y="984689"/>
            <a:ext cx="11131486" cy="3220954"/>
          </a:xfrm>
          <a:prstGeom prst="rect">
            <a:avLst/>
          </a:prstGeom>
        </p:spPr>
      </p:pic>
      <p:sp>
        <p:nvSpPr>
          <p:cNvPr id="9" name="内容占位符 4">
            <a:extLst>
              <a:ext uri="{FF2B5EF4-FFF2-40B4-BE49-F238E27FC236}">
                <a16:creationId xmlns:a16="http://schemas.microsoft.com/office/drawing/2014/main" id="{4DA89106-579F-4531-9C3A-439C2A5C5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033" y="4720640"/>
            <a:ext cx="10965685" cy="1845263"/>
          </a:xfrm>
        </p:spPr>
        <p:txBody>
          <a:bodyPr>
            <a:normAutofit/>
          </a:bodyPr>
          <a:lstStyle/>
          <a:p>
            <a:r>
              <a:rPr lang="zh-CN" altLang="en-US" sz="2400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主要配置</a:t>
            </a:r>
            <a:endParaRPr lang="en-US" altLang="zh-CN" sz="2400" dirty="0">
              <a:solidFill>
                <a:srgbClr val="0F34A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en-US" altLang="zh-CN" sz="2000" dirty="0">
                <a:solidFill>
                  <a:schemeClr val="tx1"/>
                </a:solidFill>
                <a:cs typeface="Times New Roman" panose="02020603050405020304" pitchFamily="18" charset="0"/>
              </a:rPr>
              <a:t>100-MeV e- LINAC </a:t>
            </a:r>
            <a:r>
              <a:rPr lang="en-US" altLang="zh-CN" sz="2000" dirty="0">
                <a:cs typeface="Times New Roman" panose="02020603050405020304" pitchFamily="18" charset="0"/>
              </a:rPr>
              <a:t>+ </a:t>
            </a:r>
            <a:r>
              <a:rPr lang="en-US" altLang="zh-CN" sz="2000" dirty="0">
                <a:solidFill>
                  <a:srgbClr val="00B0F0"/>
                </a:solidFill>
                <a:cs typeface="Times New Roman" panose="02020603050405020304" pitchFamily="18" charset="0"/>
              </a:rPr>
              <a:t>Positron target and AMD </a:t>
            </a:r>
            <a:r>
              <a:rPr lang="en-US" altLang="zh-CN" sz="2000" dirty="0">
                <a:cs typeface="Times New Roman" panose="02020603050405020304" pitchFamily="18" charset="0"/>
              </a:rPr>
              <a:t>+</a:t>
            </a:r>
            <a:r>
              <a:rPr lang="en-US" altLang="zh-CN" sz="2000" dirty="0">
                <a:solidFill>
                  <a:srgbClr val="E841FF"/>
                </a:solidFill>
                <a:cs typeface="Times New Roman" panose="02020603050405020304" pitchFamily="18" charset="0"/>
              </a:rPr>
              <a:t>100-MeV e+ LINAC</a:t>
            </a:r>
            <a:endParaRPr lang="en-US" altLang="zh-CN" sz="2400" dirty="0">
              <a:solidFill>
                <a:srgbClr val="0F34A6"/>
              </a:solidFill>
              <a:cs typeface="Times New Roman" panose="02020603050405020304" pitchFamily="18" charset="0"/>
            </a:endParaRPr>
          </a:p>
          <a:p>
            <a:r>
              <a:rPr lang="zh-CN" altLang="en-US" sz="2400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支持的关键技术研究</a:t>
            </a:r>
            <a:endParaRPr lang="en-US" altLang="zh-CN" sz="2400" dirty="0">
              <a:solidFill>
                <a:srgbClr val="0F34A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zh-CN" altLang="en-US" sz="2000" dirty="0">
                <a:solidFill>
                  <a:schemeClr val="tx1"/>
                </a:solidFill>
                <a:latin typeface="宋体" panose="02010600030101010101" pitchFamily="2" charset="-122"/>
              </a:rPr>
              <a:t>光阴极电子枪</a:t>
            </a:r>
            <a:r>
              <a:rPr lang="en-US" altLang="zh-CN" sz="2000" dirty="0">
                <a:solidFill>
                  <a:schemeClr val="tx1"/>
                </a:solidFill>
                <a:latin typeface="宋体" panose="02010600030101010101" pitchFamily="2" charset="-122"/>
              </a:rPr>
              <a:t>; </a:t>
            </a:r>
            <a:r>
              <a:rPr lang="zh-CN" altLang="en-US" sz="2000" dirty="0">
                <a:solidFill>
                  <a:schemeClr val="tx1"/>
                </a:solidFill>
                <a:latin typeface="宋体" panose="02010600030101010101" pitchFamily="2" charset="-122"/>
              </a:rPr>
              <a:t>高功率固态调制器</a:t>
            </a:r>
            <a:r>
              <a:rPr lang="en-US" altLang="zh-CN" sz="2000" dirty="0">
                <a:solidFill>
                  <a:schemeClr val="tx1"/>
                </a:solidFill>
                <a:latin typeface="宋体" panose="02010600030101010101" pitchFamily="2" charset="-122"/>
              </a:rPr>
              <a:t>; </a:t>
            </a:r>
            <a:r>
              <a:rPr lang="zh-CN" altLang="en-US" sz="2000" dirty="0">
                <a:solidFill>
                  <a:schemeClr val="tx1"/>
                </a:solidFill>
                <a:latin typeface="宋体" panose="02010600030101010101" pitchFamily="2" charset="-122"/>
              </a:rPr>
              <a:t>正电子源</a:t>
            </a:r>
            <a:r>
              <a:rPr lang="en-US" altLang="zh-CN" sz="2000" dirty="0">
                <a:solidFill>
                  <a:schemeClr val="tx1"/>
                </a:solidFill>
                <a:latin typeface="宋体" panose="02010600030101010101" pitchFamily="2" charset="-122"/>
              </a:rPr>
              <a:t>; </a:t>
            </a:r>
            <a:r>
              <a:rPr lang="zh-CN" altLang="en-US" sz="2000" dirty="0">
                <a:solidFill>
                  <a:schemeClr val="tx1"/>
                </a:solidFill>
                <a:latin typeface="宋体" panose="02010600030101010101" pitchFamily="2" charset="-122"/>
              </a:rPr>
              <a:t>大孔径加速管；高分辨束测技术</a:t>
            </a:r>
            <a:endParaRPr lang="en-US" altLang="zh-CN" sz="2000" dirty="0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71ACC41-CFD5-482B-9D87-28FDCC9CD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B80FCF1-5380-5140-9600-F1CFBEB352AB}" type="slidenum">
              <a:rPr lang="x-none" smtClean="0"/>
              <a:pPr/>
              <a:t>25</a:t>
            </a:fld>
            <a:endParaRPr lang="x-none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D9228CF-3DAF-4B79-B6FE-EB4066E5D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558" y="3893486"/>
            <a:ext cx="3490310" cy="521710"/>
          </a:xfrm>
          <a:prstGeom prst="rect">
            <a:avLst/>
          </a:prstGeom>
        </p:spPr>
      </p:pic>
      <p:sp>
        <p:nvSpPr>
          <p:cNvPr id="11" name="标题 10">
            <a:extLst>
              <a:ext uri="{FF2B5EF4-FFF2-40B4-BE49-F238E27FC236}">
                <a16:creationId xmlns:a16="http://schemas.microsoft.com/office/drawing/2014/main" id="{FC3F8A5E-B967-4C1C-899C-000622489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Beam Test Platform</a:t>
            </a:r>
            <a:r>
              <a:rPr lang="zh-CN" altLang="en-US" dirty="0"/>
              <a:t>的主要目标</a:t>
            </a:r>
          </a:p>
        </p:txBody>
      </p:sp>
    </p:spTree>
    <p:extLst>
      <p:ext uri="{BB962C8B-B14F-4D97-AF65-F5344CB8AC3E}">
        <p14:creationId xmlns:p14="http://schemas.microsoft.com/office/powerpoint/2010/main" val="1420151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>
            <a:extLst>
              <a:ext uri="{FF2B5EF4-FFF2-40B4-BE49-F238E27FC236}">
                <a16:creationId xmlns:a16="http://schemas.microsoft.com/office/drawing/2014/main" id="{788156BA-F81C-4EE9-8AD7-782D1E011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2400" dirty="0">
                <a:solidFill>
                  <a:srgbClr val="0F3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合肥先进光源园区内</a:t>
            </a:r>
            <a:endParaRPr lang="en-US" altLang="zh-CN" sz="2400" dirty="0">
              <a:solidFill>
                <a:srgbClr val="0F34A6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742950" lvl="1" indent="-285750" defTabSz="45720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</a:pP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HALF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加速管和低电平测试平台</a:t>
            </a:r>
            <a:endParaRPr lang="en-US" altLang="zh-CN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defTabSz="45720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</a:pP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HALF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设备工作完成后开始安装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6C2DDE9-9336-4E56-9357-65421299C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0737" y="6024656"/>
            <a:ext cx="2743200" cy="365125"/>
          </a:xfrm>
        </p:spPr>
        <p:txBody>
          <a:bodyPr>
            <a:normAutofit/>
          </a:bodyPr>
          <a:lstStyle/>
          <a:p>
            <a:fld id="{8B80FCF1-5380-5140-9600-F1CFBEB352AB}" type="slidenum">
              <a:rPr lang="x-none" smtClean="0">
                <a:latin typeface="+mn-ea"/>
                <a:ea typeface="+mn-ea"/>
              </a:rPr>
              <a:pPr/>
              <a:t>26</a:t>
            </a:fld>
            <a:endParaRPr lang="x-none" dirty="0">
              <a:latin typeface="+mn-ea"/>
              <a:ea typeface="+mn-ea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6F044BF4-59AB-45D0-A1D7-F5CDCE360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8113"/>
            <a:ext cx="65" cy="26097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7935" rIns="0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7D8CF06-8F8F-4AFD-9FAB-315F20E43E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508" y="2568760"/>
            <a:ext cx="2562043" cy="341605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3CE68A6-A1FE-4069-BE61-8A641E221A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22" r="2754"/>
          <a:stretch/>
        </p:blipFill>
        <p:spPr>
          <a:xfrm>
            <a:off x="6890166" y="4670185"/>
            <a:ext cx="2152361" cy="15609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2EAB7F1-CDDD-4A50-8C2F-59A29FCBEA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12" y="4658640"/>
            <a:ext cx="2096714" cy="157253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8D4E4BC-5120-4F12-A6BD-F5B86EB985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351" y="2562793"/>
            <a:ext cx="4347176" cy="204458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A664F4E-3C81-4923-9831-B25C7500B0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6" t="14150" r="28417"/>
          <a:stretch/>
        </p:blipFill>
        <p:spPr>
          <a:xfrm>
            <a:off x="412501" y="2562793"/>
            <a:ext cx="4162472" cy="3668383"/>
          </a:xfrm>
          <a:prstGeom prst="rect">
            <a:avLst/>
          </a:prstGeom>
        </p:spPr>
      </p:pic>
      <p:sp>
        <p:nvSpPr>
          <p:cNvPr id="23" name="箭头: 下 22">
            <a:extLst>
              <a:ext uri="{FF2B5EF4-FFF2-40B4-BE49-F238E27FC236}">
                <a16:creationId xmlns:a16="http://schemas.microsoft.com/office/drawing/2014/main" id="{5B476E2F-73F6-469C-9BE0-E57FD378FF38}"/>
              </a:ext>
            </a:extLst>
          </p:cNvPr>
          <p:cNvSpPr/>
          <p:nvPr/>
        </p:nvSpPr>
        <p:spPr>
          <a:xfrm rot="2011184">
            <a:off x="3966748" y="2597255"/>
            <a:ext cx="142654" cy="621329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B82FA007-3A94-4B73-93F9-6B8F6B0F3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空间布局和位置</a:t>
            </a:r>
          </a:p>
        </p:txBody>
      </p:sp>
    </p:spTree>
    <p:extLst>
      <p:ext uri="{BB962C8B-B14F-4D97-AF65-F5344CB8AC3E}">
        <p14:creationId xmlns:p14="http://schemas.microsoft.com/office/powerpoint/2010/main" val="30173711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3AFA607-8D56-4A1B-BD4E-40DA0F1E7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B80FCF1-5380-5140-9600-F1CFBEB352AB}" type="slidenum">
              <a:rPr lang="x-none" smtClean="0"/>
              <a:pPr/>
              <a:t>27</a:t>
            </a:fld>
            <a:endParaRPr lang="x-none" dirty="0"/>
          </a:p>
        </p:txBody>
      </p:sp>
      <p:graphicFrame>
        <p:nvGraphicFramePr>
          <p:cNvPr id="5" name="内容占位符 8">
            <a:extLst>
              <a:ext uri="{FF2B5EF4-FFF2-40B4-BE49-F238E27FC236}">
                <a16:creationId xmlns:a16="http://schemas.microsoft.com/office/drawing/2014/main" id="{959B153C-06BB-4D24-BBB4-AC4955273A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3331649"/>
              </p:ext>
            </p:extLst>
          </p:nvPr>
        </p:nvGraphicFramePr>
        <p:xfrm>
          <a:off x="716559" y="2547906"/>
          <a:ext cx="10175558" cy="3991006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480214">
                  <a:extLst>
                    <a:ext uri="{9D8B030D-6E8A-4147-A177-3AD203B41FA5}">
                      <a16:colId xmlns:a16="http://schemas.microsoft.com/office/drawing/2014/main" val="815898658"/>
                    </a:ext>
                  </a:extLst>
                </a:gridCol>
                <a:gridCol w="3483133">
                  <a:extLst>
                    <a:ext uri="{9D8B030D-6E8A-4147-A177-3AD203B41FA5}">
                      <a16:colId xmlns:a16="http://schemas.microsoft.com/office/drawing/2014/main" val="2964943588"/>
                    </a:ext>
                  </a:extLst>
                </a:gridCol>
                <a:gridCol w="2806457">
                  <a:extLst>
                    <a:ext uri="{9D8B030D-6E8A-4147-A177-3AD203B41FA5}">
                      <a16:colId xmlns:a16="http://schemas.microsoft.com/office/drawing/2014/main" val="2576202588"/>
                    </a:ext>
                  </a:extLst>
                </a:gridCol>
                <a:gridCol w="3405754">
                  <a:extLst>
                    <a:ext uri="{9D8B030D-6E8A-4147-A177-3AD203B41FA5}">
                      <a16:colId xmlns:a16="http://schemas.microsoft.com/office/drawing/2014/main" val="3811003882"/>
                    </a:ext>
                  </a:extLst>
                </a:gridCol>
              </a:tblGrid>
              <a:tr h="39643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Parameters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Designed </a:t>
                      </a:r>
                      <a:r>
                        <a:rPr lang="en-GB" altLang="zh-CN" sz="16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value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GB" altLang="zh-CN" sz="16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Acceptance value</a:t>
                      </a:r>
                      <a:endParaRPr lang="zh-CN" altLang="en-US" sz="1600" b="1" kern="1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2047110"/>
                  </a:ext>
                </a:extLst>
              </a:tr>
              <a:tr h="2995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Electron Energy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 MeV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 MeV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27236897"/>
                  </a:ext>
                </a:extLst>
              </a:tr>
              <a:tr h="2995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Electron Charge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 nC 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 nC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964872"/>
                  </a:ext>
                </a:extLst>
              </a:tr>
              <a:tr h="2995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Frequency 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2998.2 MHz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45731099"/>
                  </a:ext>
                </a:extLst>
              </a:tr>
              <a:tr h="5990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Pulse Repetition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50 Hz Max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Hz for large charge</a:t>
                      </a:r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50 Hz Max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zh-CN" alt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 Hz for charge above 5nC</a:t>
                      </a:r>
                      <a:r>
                        <a:rPr lang="zh-CN" alt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192248"/>
                  </a:ext>
                </a:extLst>
              </a:tr>
              <a:tr h="2995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GB" altLang="zh-CN" sz="16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Electron Energy Stability</a:t>
                      </a:r>
                      <a:endParaRPr lang="zh-CN" altLang="en-US" sz="16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‰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(rms)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‰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(rms)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53135005"/>
                  </a:ext>
                </a:extLst>
              </a:tr>
              <a:tr h="2995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GB" altLang="zh-CN" sz="16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Electron Bunch Length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 ps (rms) 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85876410"/>
                  </a:ext>
                </a:extLst>
              </a:tr>
              <a:tr h="2995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GB" altLang="zh-CN" sz="16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Electron Energy Spread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0.5 % (</a:t>
                      </a: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rms)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1% </a:t>
                      </a: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rms (for 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1.5 nC)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43811497"/>
                  </a:ext>
                </a:extLst>
              </a:tr>
              <a:tr h="5990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altLang="zh-CN" sz="16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Transverse size at </a:t>
                      </a:r>
                      <a:r>
                        <a:rPr lang="zh-CN" altLang="zh-CN" sz="16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positron conversion targets</a:t>
                      </a:r>
                      <a:endParaRPr lang="zh-CN" altLang="en-US" sz="16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≤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 mm (rms)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≤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 mm (rms)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05834120"/>
                  </a:ext>
                </a:extLst>
              </a:tr>
              <a:tr h="2995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Positron energy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 MeV 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 MeV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0430904"/>
                  </a:ext>
                </a:extLst>
              </a:tr>
              <a:tr h="2995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Positron conversion yield 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(e+/e-)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‰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72914321"/>
                  </a:ext>
                </a:extLst>
              </a:tr>
            </a:tbl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8076C6C1-F099-4B04-BC3D-38A994D0CDA8}"/>
              </a:ext>
            </a:extLst>
          </p:cNvPr>
          <p:cNvSpPr txBox="1"/>
          <p:nvPr/>
        </p:nvSpPr>
        <p:spPr>
          <a:xfrm>
            <a:off x="310031" y="1134094"/>
            <a:ext cx="11326972" cy="1331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1" indent="-228600">
              <a:lnSpc>
                <a:spcPct val="110000"/>
              </a:lnSpc>
              <a:spcAft>
                <a:spcPts val="10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</a:pPr>
            <a:r>
              <a:rPr lang="en-US" altLang="zh-CN" sz="2200" spc="150" dirty="0">
                <a:solidFill>
                  <a:srgbClr val="0F34A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5nC</a:t>
            </a:r>
            <a:r>
              <a:rPr lang="zh-CN" altLang="en-US" sz="2200" spc="150" dirty="0">
                <a:solidFill>
                  <a:srgbClr val="0F34A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大电荷量稳定工作的光阴极电子枪</a:t>
            </a:r>
            <a:endParaRPr lang="en-US" altLang="zh-CN" sz="2200" spc="150" dirty="0">
              <a:solidFill>
                <a:srgbClr val="0F34A6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800100" lvl="1" indent="-342900" defTabSz="4572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1609725" algn="l"/>
                <a:tab pos="1609725" algn="l"/>
                <a:tab pos="1609725" algn="l"/>
                <a:tab pos="1609725" algn="l"/>
              </a:tabLst>
            </a:pPr>
            <a:r>
              <a:rPr lang="zh-CN" altLang="en-US" sz="2000" spc="15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验证大电荷量、高品质的电子束的产生</a:t>
            </a:r>
            <a:endParaRPr lang="en-US" altLang="zh-CN" sz="2000" spc="15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800100" lvl="1" indent="-342900" defTabSz="4572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1609725" algn="l"/>
                <a:tab pos="1609725" algn="l"/>
                <a:tab pos="1609725" algn="l"/>
                <a:tab pos="1609725" algn="l"/>
              </a:tabLst>
            </a:pPr>
            <a:r>
              <a:rPr lang="zh-CN" altLang="en-US" sz="2000" spc="15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验证高产额、高俘获效率的正电子束及其加速</a:t>
            </a:r>
            <a:endParaRPr lang="en-US" altLang="zh-CN" sz="2000" spc="15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A35ECD14-0647-4EF6-BED2-DCB04D9C3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主要束流参数</a:t>
            </a:r>
          </a:p>
        </p:txBody>
      </p:sp>
    </p:spTree>
    <p:extLst>
      <p:ext uri="{BB962C8B-B14F-4D97-AF65-F5344CB8AC3E}">
        <p14:creationId xmlns:p14="http://schemas.microsoft.com/office/powerpoint/2010/main" val="29473510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E5FF03E5-B6D1-22F2-3A05-1D8032F9FE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08680" y="3052268"/>
            <a:ext cx="4740368" cy="639163"/>
          </a:xfrm>
        </p:spPr>
        <p:txBody>
          <a:bodyPr/>
          <a:lstStyle/>
          <a:p>
            <a:r>
              <a:rPr lang="zh-CN" altLang="en-US" dirty="0"/>
              <a:t>小结</a:t>
            </a:r>
          </a:p>
        </p:txBody>
      </p:sp>
      <p:sp>
        <p:nvSpPr>
          <p:cNvPr id="18" name="文本占位符 17">
            <a:extLst>
              <a:ext uri="{FF2B5EF4-FFF2-40B4-BE49-F238E27FC236}">
                <a16:creationId xmlns:a16="http://schemas.microsoft.com/office/drawing/2014/main" id="{771F0440-3971-2517-9CBE-F0E08F46044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509481" y="2722458"/>
            <a:ext cx="1399199" cy="1298784"/>
          </a:xfrm>
        </p:spPr>
        <p:txBody>
          <a:bodyPr>
            <a:normAutofit/>
          </a:bodyPr>
          <a:lstStyle/>
          <a:p>
            <a:r>
              <a:rPr lang="en-US" altLang="zh-CN" sz="6000" dirty="0"/>
              <a:t>5</a:t>
            </a:r>
            <a:endParaRPr lang="zh-CN" altLang="en-US" sz="6000" dirty="0"/>
          </a:p>
        </p:txBody>
      </p:sp>
    </p:spTree>
    <p:extLst>
      <p:ext uri="{BB962C8B-B14F-4D97-AF65-F5344CB8AC3E}">
        <p14:creationId xmlns:p14="http://schemas.microsoft.com/office/powerpoint/2010/main" val="29748350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61AC68-9240-4DAC-B1D9-6A7C17597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小结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2B7A333-7341-4150-A33F-1351DE21D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184" y="1053687"/>
            <a:ext cx="11655632" cy="415410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一年来进展巨大，获得了国际顾问委员会和国内外专家的充分认可</a:t>
            </a:r>
          </a:p>
          <a:p>
            <a:pPr lvl="1">
              <a:lnSpc>
                <a:spcPct val="150000"/>
              </a:lnSpc>
            </a:pPr>
            <a:r>
              <a:rPr lang="zh-CN" altLang="en-US" sz="2000" dirty="0"/>
              <a:t>同时也认可了工作的难度、挑战性，为我们提出了很多宝贵和富有建设性的建议</a:t>
            </a:r>
          </a:p>
          <a:p>
            <a:r>
              <a:rPr lang="zh-CN" altLang="en-US" dirty="0"/>
              <a:t>上述进展是在国内外专家和兄弟单位鼎力支持下取得的</a:t>
            </a:r>
            <a:endParaRPr lang="en-US" altLang="zh-CN" dirty="0"/>
          </a:p>
          <a:p>
            <a:r>
              <a:rPr lang="zh-CN" altLang="en-US" dirty="0"/>
              <a:t>积极配合总体工作，争取十五五立项</a:t>
            </a:r>
            <a:endParaRPr lang="en-US" altLang="zh-CN" dirty="0"/>
          </a:p>
          <a:p>
            <a:r>
              <a:rPr lang="zh-CN" altLang="en-US" dirty="0"/>
              <a:t>未来还将不断推进深度、拓展广度、多轮迭代</a:t>
            </a:r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2A2480FD-8581-4C22-A7A5-5E845ABA9C1C}"/>
              </a:ext>
            </a:extLst>
          </p:cNvPr>
          <p:cNvSpPr txBox="1"/>
          <p:nvPr/>
        </p:nvSpPr>
        <p:spPr>
          <a:xfrm>
            <a:off x="338447" y="4438353"/>
            <a:ext cx="1165563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感谢广大同行和同事们的支持！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1249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E5FF03E5-B6D1-22F2-3A05-1D8032F9FE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3328" y="3052268"/>
            <a:ext cx="5762981" cy="639163"/>
          </a:xfrm>
        </p:spPr>
        <p:txBody>
          <a:bodyPr/>
          <a:lstStyle/>
          <a:p>
            <a:r>
              <a:rPr lang="zh-CN" altLang="en-US" dirty="0"/>
              <a:t>分总体情况介绍</a:t>
            </a:r>
          </a:p>
        </p:txBody>
      </p:sp>
      <p:sp>
        <p:nvSpPr>
          <p:cNvPr id="18" name="文本占位符 17">
            <a:extLst>
              <a:ext uri="{FF2B5EF4-FFF2-40B4-BE49-F238E27FC236}">
                <a16:creationId xmlns:a16="http://schemas.microsoft.com/office/drawing/2014/main" id="{771F0440-3971-2517-9CBE-F0E08F46044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509481" y="2722458"/>
            <a:ext cx="1399199" cy="1298784"/>
          </a:xfrm>
        </p:spPr>
        <p:txBody>
          <a:bodyPr>
            <a:normAutofit/>
          </a:bodyPr>
          <a:lstStyle/>
          <a:p>
            <a:r>
              <a:rPr lang="en-US" altLang="zh-CN" sz="6000" dirty="0"/>
              <a:t>1</a:t>
            </a:r>
            <a:endParaRPr lang="zh-CN" altLang="en-US" sz="6000" dirty="0"/>
          </a:p>
        </p:txBody>
      </p:sp>
    </p:spTree>
    <p:extLst>
      <p:ext uri="{BB962C8B-B14F-4D97-AF65-F5344CB8AC3E}">
        <p14:creationId xmlns:p14="http://schemas.microsoft.com/office/powerpoint/2010/main" val="2459909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937EBE-7F86-4083-BCEF-3640F40B4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年度工作计划及推进情况</a:t>
            </a:r>
          </a:p>
        </p:txBody>
      </p:sp>
      <p:sp>
        <p:nvSpPr>
          <p:cNvPr id="30" name="内容占位符 2">
            <a:extLst>
              <a:ext uri="{FF2B5EF4-FFF2-40B4-BE49-F238E27FC236}">
                <a16:creationId xmlns:a16="http://schemas.microsoft.com/office/drawing/2014/main" id="{6E25EE77-E878-48ED-ADA2-9002047ED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184" y="1053687"/>
            <a:ext cx="11655632" cy="5667788"/>
          </a:xfrm>
        </p:spPr>
        <p:txBody>
          <a:bodyPr>
            <a:normAutofit/>
          </a:bodyPr>
          <a:lstStyle/>
          <a:p>
            <a:r>
              <a:rPr lang="zh-CN" altLang="en-US" sz="2400" dirty="0"/>
              <a:t>完成物理设计、推进技术研究</a:t>
            </a:r>
            <a:endParaRPr lang="en-US" altLang="zh-CN" sz="2400" dirty="0"/>
          </a:p>
          <a:p>
            <a:pPr lvl="1"/>
            <a:r>
              <a:rPr lang="zh-CN" altLang="en-US" sz="2000" dirty="0"/>
              <a:t>对撞环：在去年工作基础上，完成较完整的物理设计，初步涵盖了关键内容（下午分会报告）</a:t>
            </a:r>
            <a:endParaRPr lang="en-US" altLang="zh-CN" sz="2000" dirty="0"/>
          </a:p>
          <a:p>
            <a:pPr lvl="1"/>
            <a:r>
              <a:rPr lang="zh-CN" altLang="en-US" sz="2000" dirty="0"/>
              <a:t>注入器：更新并确定了兼容性的注入方案（周四上午分会报告）</a:t>
            </a:r>
            <a:endParaRPr lang="en-US" altLang="zh-CN" sz="2000" dirty="0"/>
          </a:p>
          <a:p>
            <a:pPr lvl="1"/>
            <a:r>
              <a:rPr lang="zh-CN" altLang="en-US" sz="2000" dirty="0"/>
              <a:t>关键技术正常推进（技术分会讨论）</a:t>
            </a:r>
            <a:endParaRPr lang="en-US" altLang="zh-CN" sz="2000" dirty="0"/>
          </a:p>
          <a:p>
            <a:r>
              <a:rPr lang="zh-CN" altLang="en-US" sz="2400" dirty="0"/>
              <a:t>完成概念设计报告及国际评审</a:t>
            </a:r>
            <a:endParaRPr lang="en-US" altLang="zh-CN" sz="2400" dirty="0"/>
          </a:p>
          <a:p>
            <a:pPr lvl="1"/>
            <a:r>
              <a:rPr lang="en-US" altLang="zh-CN" sz="2000" dirty="0"/>
              <a:t>24</a:t>
            </a:r>
            <a:r>
              <a:rPr lang="zh-CN" altLang="en-US" sz="2000" dirty="0"/>
              <a:t>年</a:t>
            </a:r>
            <a:r>
              <a:rPr lang="en-US" altLang="zh-CN" sz="2000" dirty="0"/>
              <a:t>12</a:t>
            </a:r>
            <a:r>
              <a:rPr lang="zh-CN" altLang="en-US" sz="2000" dirty="0"/>
              <a:t>月，完成概念设计报告第一版；</a:t>
            </a:r>
            <a:r>
              <a:rPr lang="en-US" altLang="zh-CN" sz="2000" dirty="0"/>
              <a:t>25</a:t>
            </a:r>
            <a:r>
              <a:rPr lang="zh-CN" altLang="en-US" sz="2000" dirty="0"/>
              <a:t>年</a:t>
            </a:r>
            <a:r>
              <a:rPr lang="en-US" altLang="zh-CN" sz="2000" dirty="0"/>
              <a:t>2</a:t>
            </a:r>
            <a:r>
              <a:rPr lang="zh-CN" altLang="en-US" sz="2000" dirty="0"/>
              <a:t>月</a:t>
            </a:r>
            <a:r>
              <a:rPr lang="en-US" altLang="zh-CN" sz="2000" dirty="0"/>
              <a:t>10</a:t>
            </a:r>
            <a:r>
              <a:rPr lang="zh-CN" altLang="en-US" sz="2000" dirty="0"/>
              <a:t>日，国内各单位专家进行加速器总体方案评审</a:t>
            </a:r>
            <a:endParaRPr lang="en-US" altLang="zh-CN" sz="2000" dirty="0"/>
          </a:p>
          <a:p>
            <a:pPr lvl="1"/>
            <a:r>
              <a:rPr lang="en-US" altLang="zh-CN" sz="2000" dirty="0"/>
              <a:t>25</a:t>
            </a:r>
            <a:r>
              <a:rPr lang="zh-CN" altLang="en-US" sz="2000" dirty="0"/>
              <a:t>年</a:t>
            </a:r>
            <a:r>
              <a:rPr lang="en-US" altLang="zh-CN" sz="2000" dirty="0"/>
              <a:t>6</a:t>
            </a:r>
            <a:r>
              <a:rPr lang="zh-CN" altLang="en-US" sz="2000" dirty="0"/>
              <a:t>月</a:t>
            </a:r>
            <a:r>
              <a:rPr lang="en-US" altLang="zh-CN" sz="2000" dirty="0"/>
              <a:t>8</a:t>
            </a:r>
            <a:r>
              <a:rPr lang="zh-CN" altLang="en-US" sz="2000" dirty="0"/>
              <a:t>日，国际专家针对加速器概念设计（包括物理设计和关键技术进展）进行了评审</a:t>
            </a:r>
            <a:endParaRPr lang="en-US" altLang="zh-CN" sz="2000" dirty="0"/>
          </a:p>
          <a:p>
            <a:r>
              <a:rPr lang="zh-CN" altLang="en-US" sz="2400" dirty="0"/>
              <a:t>支持国际顾问委员会会议报告</a:t>
            </a:r>
            <a:endParaRPr lang="en-US" altLang="zh-CN" sz="2400" dirty="0"/>
          </a:p>
          <a:p>
            <a:pPr lvl="1"/>
            <a:r>
              <a:rPr lang="en-US" altLang="zh-CN" sz="2000" dirty="0"/>
              <a:t>25</a:t>
            </a:r>
            <a:r>
              <a:rPr lang="zh-CN" altLang="en-US" sz="2000" dirty="0"/>
              <a:t>年</a:t>
            </a:r>
            <a:r>
              <a:rPr lang="en-US" altLang="zh-CN" sz="2000" dirty="0"/>
              <a:t>6</a:t>
            </a:r>
            <a:r>
              <a:rPr lang="zh-CN" altLang="en-US" sz="2000" dirty="0"/>
              <a:t>月</a:t>
            </a:r>
            <a:r>
              <a:rPr lang="en-US" altLang="zh-CN" sz="2000" dirty="0"/>
              <a:t>9-10</a:t>
            </a:r>
            <a:r>
              <a:rPr lang="zh-CN" altLang="en-US" sz="2000" dirty="0"/>
              <a:t>日，国际顾问委员会第三次会议</a:t>
            </a:r>
            <a:endParaRPr lang="en-US" altLang="zh-CN" sz="2000" dirty="0"/>
          </a:p>
          <a:p>
            <a:r>
              <a:rPr lang="zh-CN" altLang="en-US" sz="2400" dirty="0"/>
              <a:t>配合总体工作</a:t>
            </a:r>
            <a:endParaRPr lang="en-US" altLang="zh-CN" sz="2400" dirty="0"/>
          </a:p>
          <a:p>
            <a:pPr lvl="1"/>
            <a:r>
              <a:rPr lang="zh-CN" altLang="en-US" sz="2000" dirty="0"/>
              <a:t>支持项目建议书</a:t>
            </a:r>
            <a:endParaRPr lang="en-US" altLang="zh-CN" sz="2000" dirty="0"/>
          </a:p>
          <a:p>
            <a:pPr lvl="1"/>
            <a:r>
              <a:rPr lang="en-US" altLang="zh-CN" sz="2000" dirty="0"/>
              <a:t>25</a:t>
            </a:r>
            <a:r>
              <a:rPr lang="zh-CN" altLang="en-US" sz="2000" dirty="0"/>
              <a:t>年</a:t>
            </a:r>
            <a:r>
              <a:rPr lang="en-US" altLang="zh-CN" sz="2000" dirty="0"/>
              <a:t>4</a:t>
            </a:r>
            <a:r>
              <a:rPr lang="zh-CN" altLang="en-US" sz="2000" dirty="0"/>
              <a:t>月，完整版本提交</a:t>
            </a:r>
            <a:endParaRPr lang="en-US" altLang="zh-CN" sz="2000" dirty="0"/>
          </a:p>
          <a:p>
            <a:pPr lvl="1"/>
            <a:r>
              <a:rPr lang="en-US" altLang="zh-CN" sz="2000" dirty="0"/>
              <a:t>25</a:t>
            </a:r>
            <a:r>
              <a:rPr lang="zh-CN" altLang="en-US" sz="2000" dirty="0"/>
              <a:t>年</a:t>
            </a:r>
            <a:r>
              <a:rPr lang="en-US" altLang="zh-CN" sz="2000" dirty="0"/>
              <a:t>6</a:t>
            </a:r>
            <a:r>
              <a:rPr lang="zh-CN" altLang="en-US" sz="2000" dirty="0"/>
              <a:t>月，简化版本（</a:t>
            </a:r>
            <a:r>
              <a:rPr lang="en-US" altLang="zh-CN" sz="2000" dirty="0"/>
              <a:t>100</a:t>
            </a:r>
            <a:r>
              <a:rPr lang="zh-CN" altLang="en-US" sz="2000" dirty="0"/>
              <a:t>页）</a:t>
            </a:r>
          </a:p>
        </p:txBody>
      </p:sp>
    </p:spTree>
    <p:extLst>
      <p:ext uri="{BB962C8B-B14F-4D97-AF65-F5344CB8AC3E}">
        <p14:creationId xmlns:p14="http://schemas.microsoft.com/office/powerpoint/2010/main" val="833677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5D346B-2D0E-4BD3-A272-782A04130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团队和管理情况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A122A4B-6CBF-482F-9E29-2D27EDFB6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753" y="1258784"/>
            <a:ext cx="11780323" cy="5272645"/>
          </a:xfrm>
        </p:spPr>
        <p:txBody>
          <a:bodyPr>
            <a:normAutofit lnSpcReduction="10000"/>
          </a:bodyPr>
          <a:lstStyle/>
          <a:p>
            <a:r>
              <a:rPr lang="zh-CN" altLang="en-US" sz="2400" dirty="0"/>
              <a:t>分总体月例会、系统周会稳定进行</a:t>
            </a:r>
            <a:endParaRPr lang="en-US" altLang="zh-CN" sz="2400" dirty="0"/>
          </a:p>
          <a:p>
            <a:pPr lvl="1"/>
            <a:r>
              <a:rPr lang="zh-CN" altLang="en-US" sz="2000" dirty="0"/>
              <a:t>周会：对撞环物理，注入器物理；双周会：束测</a:t>
            </a:r>
            <a:r>
              <a:rPr lang="en-US" altLang="zh-CN" sz="2000" dirty="0"/>
              <a:t>-</a:t>
            </a:r>
            <a:r>
              <a:rPr lang="zh-CN" altLang="en-US" sz="2000" dirty="0"/>
              <a:t>微波；束流测试平台</a:t>
            </a:r>
            <a:endParaRPr lang="en-US" altLang="zh-CN" sz="2000" dirty="0"/>
          </a:p>
          <a:p>
            <a:pPr lvl="1"/>
            <a:endParaRPr lang="en-US" altLang="zh-CN" sz="2000" dirty="0"/>
          </a:p>
          <a:p>
            <a:pPr lvl="1"/>
            <a:endParaRPr lang="en-US" altLang="zh-CN" sz="2000" dirty="0"/>
          </a:p>
          <a:p>
            <a:pPr lvl="1"/>
            <a:endParaRPr lang="en-US" altLang="zh-CN" sz="2000" dirty="0"/>
          </a:p>
          <a:p>
            <a:pPr lvl="1"/>
            <a:endParaRPr lang="en-US" altLang="zh-CN" sz="2000" dirty="0"/>
          </a:p>
          <a:p>
            <a:pPr lvl="1"/>
            <a:endParaRPr lang="en-US" altLang="zh-CN" sz="2000" dirty="0"/>
          </a:p>
          <a:p>
            <a:pPr lvl="1"/>
            <a:endParaRPr lang="en-US" altLang="zh-CN" sz="2000" dirty="0"/>
          </a:p>
          <a:p>
            <a:pPr lvl="1"/>
            <a:endParaRPr lang="en-US" altLang="zh-CN" sz="2000" dirty="0"/>
          </a:p>
          <a:p>
            <a:pPr lvl="1"/>
            <a:endParaRPr lang="en-US" altLang="zh-CN" sz="2000" dirty="0"/>
          </a:p>
          <a:p>
            <a:pPr lvl="1"/>
            <a:endParaRPr lang="en-US" altLang="zh-CN" sz="2000" dirty="0"/>
          </a:p>
          <a:p>
            <a:r>
              <a:rPr lang="zh-CN" altLang="en-US" sz="2400" dirty="0"/>
              <a:t>内部交流研讨会，随时开展</a:t>
            </a:r>
            <a:endParaRPr lang="en-US" altLang="zh-CN" sz="2400" dirty="0"/>
          </a:p>
          <a:p>
            <a:pPr lvl="1"/>
            <a:r>
              <a:rPr lang="zh-CN" altLang="en-US" sz="2000" dirty="0"/>
              <a:t>其他系统：磁铁</a:t>
            </a:r>
            <a:r>
              <a:rPr lang="en-US" altLang="zh-CN" sz="2000" dirty="0"/>
              <a:t>-</a:t>
            </a:r>
            <a:r>
              <a:rPr lang="zh-CN" altLang="en-US" sz="2000" dirty="0"/>
              <a:t>电源，超导磁铁，高频腔，真空</a:t>
            </a:r>
            <a:r>
              <a:rPr lang="en-US" altLang="zh-CN" sz="2000" dirty="0"/>
              <a:t>……</a:t>
            </a:r>
          </a:p>
          <a:p>
            <a:pPr lvl="1"/>
            <a:r>
              <a:rPr lang="zh-CN" altLang="en-US" sz="2000" dirty="0"/>
              <a:t>跨系统任务：对撞区（跨多系统）、谱仪</a:t>
            </a:r>
            <a:r>
              <a:rPr lang="en-US" altLang="zh-CN" sz="2000" dirty="0"/>
              <a:t>-</a:t>
            </a:r>
            <a:r>
              <a:rPr lang="zh-CN" altLang="en-US" sz="2000" dirty="0"/>
              <a:t>束测联合、物理</a:t>
            </a:r>
            <a:r>
              <a:rPr lang="en-US" altLang="zh-CN" sz="2000" dirty="0"/>
              <a:t>-</a:t>
            </a:r>
            <a:r>
              <a:rPr lang="zh-CN" altLang="en-US" sz="2000" dirty="0"/>
              <a:t>磁铁联合等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B80DDBF-2E38-4D1E-B6B7-22CBAC6D2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0544-9409-4C9D-945B-4A6B8E7E7D39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CB15319-0F15-471A-9C80-0684B12FE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527" y="2037266"/>
            <a:ext cx="6145481" cy="287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75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5B6E27F0-479E-BC57-D2D7-43AB8B26E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组织架构更新情况</a:t>
            </a: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EF70CCE1-D5B0-42D8-9875-A99741957AEC}"/>
              </a:ext>
            </a:extLst>
          </p:cNvPr>
          <p:cNvSpPr/>
          <p:nvPr/>
        </p:nvSpPr>
        <p:spPr>
          <a:xfrm>
            <a:off x="266330" y="1128530"/>
            <a:ext cx="2503502" cy="12062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分管副经理：冷用斌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总工程师：唐靖宇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副总工程师：殷立新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(SARI)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58B62F94-5B60-4629-93FF-C8736A678B89}"/>
              </a:ext>
            </a:extLst>
          </p:cNvPr>
          <p:cNvSpPr/>
          <p:nvPr/>
        </p:nvSpPr>
        <p:spPr>
          <a:xfrm>
            <a:off x="266330" y="2701358"/>
            <a:ext cx="2503502" cy="698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分总体主任：唐靖宇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分总体副主任：罗箐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4520EE98-6272-4081-9EA6-B04EC3BDA2A8}"/>
              </a:ext>
            </a:extLst>
          </p:cNvPr>
          <p:cNvCxnSpPr>
            <a:cxnSpLocks/>
            <a:stCxn id="2" idx="2"/>
            <a:endCxn id="13" idx="0"/>
          </p:cNvCxnSpPr>
          <p:nvPr/>
        </p:nvCxnSpPr>
        <p:spPr>
          <a:xfrm>
            <a:off x="1518081" y="2334828"/>
            <a:ext cx="0" cy="3665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E01C0608-9213-4900-9729-659943CE3CB1}"/>
              </a:ext>
            </a:extLst>
          </p:cNvPr>
          <p:cNvSpPr/>
          <p:nvPr/>
        </p:nvSpPr>
        <p:spPr>
          <a:xfrm>
            <a:off x="3290656" y="1129595"/>
            <a:ext cx="2586361" cy="6114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对撞环物理设计：邹野</a:t>
            </a: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A2C68A9D-16A8-4E9B-8D17-6A23515FDA20}"/>
              </a:ext>
            </a:extLst>
          </p:cNvPr>
          <p:cNvSpPr/>
          <p:nvPr/>
        </p:nvSpPr>
        <p:spPr>
          <a:xfrm>
            <a:off x="3299556" y="1942726"/>
            <a:ext cx="2586361" cy="7377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注入器物理设计：原有进（</a:t>
            </a:r>
            <a:r>
              <a:rPr lang="en-US" altLang="zh-CN" sz="1600" dirty="0"/>
              <a:t>IMP</a:t>
            </a:r>
            <a:r>
              <a:rPr lang="zh-CN" altLang="en-US" sz="1600" dirty="0"/>
              <a:t>），谷端（</a:t>
            </a:r>
            <a:r>
              <a:rPr lang="en-US" altLang="zh-CN" sz="1600" dirty="0"/>
              <a:t>SARI</a:t>
            </a:r>
            <a:r>
              <a:rPr lang="zh-CN" altLang="en-US" sz="1600" dirty="0"/>
              <a:t>），张艾霖</a:t>
            </a: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A3791469-61A1-4B80-9230-80CFB016CC41}"/>
              </a:ext>
            </a:extLst>
          </p:cNvPr>
          <p:cNvSpPr/>
          <p:nvPr/>
        </p:nvSpPr>
        <p:spPr>
          <a:xfrm>
            <a:off x="3290656" y="2868627"/>
            <a:ext cx="2586361" cy="10146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对撞区超导磁铁和低温：马文彬（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HMFL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），魏绍清（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IPP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），何崇超（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ISAF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9" name="左大括号 8">
            <a:extLst>
              <a:ext uri="{FF2B5EF4-FFF2-40B4-BE49-F238E27FC236}">
                <a16:creationId xmlns:a16="http://schemas.microsoft.com/office/drawing/2014/main" id="{0C924780-7E07-41CF-96B3-40684CD19BD9}"/>
              </a:ext>
            </a:extLst>
          </p:cNvPr>
          <p:cNvSpPr/>
          <p:nvPr/>
        </p:nvSpPr>
        <p:spPr>
          <a:xfrm>
            <a:off x="2846819" y="1543147"/>
            <a:ext cx="366850" cy="4387138"/>
          </a:xfrm>
          <a:prstGeom prst="leftBrace">
            <a:avLst>
              <a:gd name="adj1" fmla="val 8333"/>
              <a:gd name="adj2" fmla="val 4877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9A81F27D-8E66-4BDA-B41F-5668A0B496B0}"/>
              </a:ext>
            </a:extLst>
          </p:cNvPr>
          <p:cNvSpPr/>
          <p:nvPr/>
        </p:nvSpPr>
        <p:spPr>
          <a:xfrm>
            <a:off x="3299554" y="4117489"/>
            <a:ext cx="2586361" cy="4473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环高频：韦业龙</a:t>
            </a: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10217738-3405-4269-8274-3BC3BA10555C}"/>
              </a:ext>
            </a:extLst>
          </p:cNvPr>
          <p:cNvSpPr/>
          <p:nvPr/>
        </p:nvSpPr>
        <p:spPr>
          <a:xfrm>
            <a:off x="3299554" y="4940134"/>
            <a:ext cx="2586361" cy="404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束测：罗箐</a:t>
            </a: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ECC0D10E-B47C-43F0-8549-8E15937D4FC9}"/>
              </a:ext>
            </a:extLst>
          </p:cNvPr>
          <p:cNvSpPr/>
          <p:nvPr/>
        </p:nvSpPr>
        <p:spPr>
          <a:xfrm>
            <a:off x="3290656" y="5579205"/>
            <a:ext cx="2586361" cy="627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常规磁铁和电源：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石才土，张海燕</a:t>
            </a: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1A7B5A3D-9A79-4119-9F4F-907C57F73BFE}"/>
              </a:ext>
            </a:extLst>
          </p:cNvPr>
          <p:cNvSpPr/>
          <p:nvPr/>
        </p:nvSpPr>
        <p:spPr>
          <a:xfrm>
            <a:off x="6405240" y="2045094"/>
            <a:ext cx="2303754" cy="6114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注入引出：樊宽军（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HUST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），尚风雷</a:t>
            </a: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9554567A-C651-4782-8428-ED26BBD877AD}"/>
              </a:ext>
            </a:extLst>
          </p:cNvPr>
          <p:cNvSpPr/>
          <p:nvPr/>
        </p:nvSpPr>
        <p:spPr>
          <a:xfrm>
            <a:off x="6405240" y="1182862"/>
            <a:ext cx="2303754" cy="6114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真空：王勇，孙坤（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AUST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C8AA0E0A-6997-4F0B-BC6C-F59528A0500A}"/>
              </a:ext>
            </a:extLst>
          </p:cNvPr>
          <p:cNvSpPr/>
          <p:nvPr/>
        </p:nvSpPr>
        <p:spPr>
          <a:xfrm>
            <a:off x="6405240" y="2906657"/>
            <a:ext cx="2303754" cy="6423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控制：陈广花（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SARI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D26AD043-FD48-48B4-BD5A-5DFF08E901BC}"/>
              </a:ext>
            </a:extLst>
          </p:cNvPr>
          <p:cNvSpPr/>
          <p:nvPr/>
        </p:nvSpPr>
        <p:spPr>
          <a:xfrm>
            <a:off x="6405240" y="3802281"/>
            <a:ext cx="2303754" cy="8587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机械、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MDI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和准直：吴军（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SARI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），李勋锋（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），罗涛</a:t>
            </a: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05585654-E065-460D-A9BE-01D14F745A80}"/>
              </a:ext>
            </a:extLst>
          </p:cNvPr>
          <p:cNvSpPr/>
          <p:nvPr/>
        </p:nvSpPr>
        <p:spPr>
          <a:xfrm>
            <a:off x="6405240" y="4837580"/>
            <a:ext cx="2303754" cy="627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电子源：李任恺（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），何志刚</a:t>
            </a: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D4C4B156-34AC-41DC-A3B2-6A5E241C4FBE}"/>
              </a:ext>
            </a:extLst>
          </p:cNvPr>
          <p:cNvSpPr/>
          <p:nvPr/>
        </p:nvSpPr>
        <p:spPr>
          <a:xfrm>
            <a:off x="6405240" y="5717968"/>
            <a:ext cx="2303754" cy="4566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微波：庞健</a:t>
            </a: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1CF64FED-E734-42DD-9A4A-02EB664F7705}"/>
              </a:ext>
            </a:extLst>
          </p:cNvPr>
          <p:cNvSpPr/>
          <p:nvPr/>
        </p:nvSpPr>
        <p:spPr>
          <a:xfrm>
            <a:off x="9237217" y="1609197"/>
            <a:ext cx="2303754" cy="6114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直线功率源：刘超</a:t>
            </a:r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0BEDE84A-4E57-4F25-ABA3-1EC322DC198F}"/>
              </a:ext>
            </a:extLst>
          </p:cNvPr>
          <p:cNvSpPr/>
          <p:nvPr/>
        </p:nvSpPr>
        <p:spPr>
          <a:xfrm>
            <a:off x="9237217" y="2518093"/>
            <a:ext cx="2303754" cy="6114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正电子源和准直器：张艾霖，王安鑫</a:t>
            </a:r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B1D327E1-24A8-4A77-8085-7BD02389D05C}"/>
              </a:ext>
            </a:extLst>
          </p:cNvPr>
          <p:cNvSpPr/>
          <p:nvPr/>
        </p:nvSpPr>
        <p:spPr>
          <a:xfrm>
            <a:off x="9237217" y="3426989"/>
            <a:ext cx="2303754" cy="6114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辐射屏蔽：陈志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9935DEA-69C0-4358-B9CC-D0F118551FC9}"/>
              </a:ext>
            </a:extLst>
          </p:cNvPr>
          <p:cNvSpPr txBox="1"/>
          <p:nvPr/>
        </p:nvSpPr>
        <p:spPr>
          <a:xfrm>
            <a:off x="9445841" y="4900474"/>
            <a:ext cx="1838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合作单位：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+3</a:t>
            </a: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教职工：近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60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研究生：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余人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FFCFB07-0CFF-4770-A738-D96AF811E345}"/>
              </a:ext>
            </a:extLst>
          </p:cNvPr>
          <p:cNvSpPr txBox="1"/>
          <p:nvPr/>
        </p:nvSpPr>
        <p:spPr>
          <a:xfrm>
            <a:off x="288665" y="4179265"/>
            <a:ext cx="27238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顾问专家：</a:t>
            </a:r>
            <a:endParaRPr lang="en-US" altLang="zh-CN" dirty="0"/>
          </a:p>
          <a:p>
            <a:r>
              <a:rPr lang="zh-CN" altLang="en-US" dirty="0"/>
              <a:t>裴国玺、王东、李为民、</a:t>
            </a:r>
            <a:endParaRPr lang="en-US" altLang="zh-CN" dirty="0"/>
          </a:p>
          <a:p>
            <a:r>
              <a:rPr lang="zh-CN" altLang="en-US" dirty="0"/>
              <a:t>王琳、杨建成等</a:t>
            </a:r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9327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54A55A-B4B5-4ABA-B3BD-A61D86222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交流合作情况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27CEFC-7B4A-495A-9C91-E43830E80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国内合作单位增加</a:t>
            </a:r>
            <a:endParaRPr lang="en-US" altLang="zh-CN" dirty="0"/>
          </a:p>
          <a:p>
            <a:pPr lvl="1"/>
            <a:r>
              <a:rPr lang="zh-CN" altLang="en-US" dirty="0"/>
              <a:t>中国科学院工程热物理所（中心束流管）；安徽理工大学（真空技术）；深圳先进光源研究院（低温）</a:t>
            </a:r>
            <a:endParaRPr lang="en-US" altLang="zh-CN" dirty="0"/>
          </a:p>
          <a:p>
            <a:r>
              <a:rPr lang="zh-CN" altLang="en-US" dirty="0"/>
              <a:t>国际交流推进</a:t>
            </a:r>
            <a:endParaRPr lang="en-US" altLang="zh-CN" dirty="0"/>
          </a:p>
          <a:p>
            <a:pPr lvl="1"/>
            <a:r>
              <a:rPr lang="en-US" altLang="zh-CN" dirty="0"/>
              <a:t>2024</a:t>
            </a:r>
            <a:r>
              <a:rPr lang="zh-CN" altLang="en-US" dirty="0"/>
              <a:t>年</a:t>
            </a:r>
            <a:r>
              <a:rPr lang="en-US" altLang="zh-CN" dirty="0"/>
              <a:t>11</a:t>
            </a:r>
            <a:r>
              <a:rPr lang="zh-CN" altLang="en-US" dirty="0"/>
              <a:t>月国际会议成功举办</a:t>
            </a:r>
            <a:endParaRPr lang="en-US" altLang="zh-CN" dirty="0"/>
          </a:p>
          <a:p>
            <a:pPr lvl="1"/>
            <a:r>
              <a:rPr lang="en-US" altLang="zh-CN" dirty="0"/>
              <a:t>2025</a:t>
            </a:r>
            <a:r>
              <a:rPr lang="zh-CN" altLang="en-US" dirty="0"/>
              <a:t>年</a:t>
            </a:r>
            <a:r>
              <a:rPr lang="en-US" altLang="zh-CN" dirty="0"/>
              <a:t>2</a:t>
            </a:r>
            <a:r>
              <a:rPr lang="zh-CN" altLang="en-US" dirty="0"/>
              <a:t>月</a:t>
            </a:r>
            <a:r>
              <a:rPr lang="en-US" altLang="zh-CN" dirty="0"/>
              <a:t>27</a:t>
            </a:r>
            <a:r>
              <a:rPr lang="zh-CN" altLang="en-US" dirty="0"/>
              <a:t>日</a:t>
            </a:r>
            <a:r>
              <a:rPr lang="en-US" altLang="zh-CN" dirty="0"/>
              <a:t>-3</a:t>
            </a:r>
            <a:r>
              <a:rPr lang="zh-CN" altLang="en-US" dirty="0"/>
              <a:t>月</a:t>
            </a:r>
            <a:r>
              <a:rPr lang="en-US" altLang="zh-CN" dirty="0"/>
              <a:t>1</a:t>
            </a:r>
            <a:r>
              <a:rPr lang="zh-CN" altLang="en-US" dirty="0"/>
              <a:t>日，俄罗斯访问</a:t>
            </a:r>
            <a:endParaRPr lang="en-US" altLang="zh-CN" dirty="0"/>
          </a:p>
          <a:p>
            <a:pPr lvl="2"/>
            <a:r>
              <a:rPr lang="zh-CN" altLang="en-US" dirty="0"/>
              <a:t>达成了合作协议和共同推进对撞区样机研制及测试的具体意向</a:t>
            </a:r>
            <a:endParaRPr lang="en-US" altLang="zh-CN" dirty="0"/>
          </a:p>
          <a:p>
            <a:pPr lvl="1"/>
            <a:r>
              <a:rPr lang="zh-CN" altLang="en-US" dirty="0"/>
              <a:t>与</a:t>
            </a:r>
            <a:r>
              <a:rPr lang="en-US" altLang="zh-CN" dirty="0"/>
              <a:t>KEK</a:t>
            </a:r>
            <a:r>
              <a:rPr lang="zh-CN" altLang="en-US" dirty="0"/>
              <a:t>正式达成合作意向</a:t>
            </a:r>
            <a:endParaRPr lang="en-US" altLang="zh-CN" dirty="0"/>
          </a:p>
          <a:p>
            <a:r>
              <a:rPr lang="zh-CN" altLang="en-US" dirty="0"/>
              <a:t>国际专家的贡献</a:t>
            </a:r>
            <a:endParaRPr lang="en-US" altLang="zh-CN" dirty="0"/>
          </a:p>
          <a:p>
            <a:pPr lvl="1"/>
            <a:r>
              <a:rPr lang="en-US" altLang="zh-CN" dirty="0"/>
              <a:t>KEK</a:t>
            </a:r>
            <a:r>
              <a:rPr lang="zh-CN" altLang="en-US" dirty="0"/>
              <a:t>周德民、</a:t>
            </a:r>
            <a:r>
              <a:rPr lang="en-US" altLang="zh-CN" dirty="0" err="1"/>
              <a:t>Ohmi</a:t>
            </a:r>
            <a:r>
              <a:rPr lang="zh-CN" altLang="en-US" dirty="0"/>
              <a:t>深度参与</a:t>
            </a:r>
            <a:endParaRPr lang="en-US" altLang="zh-CN" dirty="0"/>
          </a:p>
          <a:p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4E8C9B-1DC4-4487-B204-18157C914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0544-9409-4C9D-945B-4A6B8E7E7D39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13963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E5FF03E5-B6D1-22F2-3A05-1D8032F9FE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6103" y="3052268"/>
            <a:ext cx="5762981" cy="639163"/>
          </a:xfrm>
        </p:spPr>
        <p:txBody>
          <a:bodyPr/>
          <a:lstStyle/>
          <a:p>
            <a:r>
              <a:rPr lang="zh-CN" altLang="en-US" dirty="0"/>
              <a:t>对撞环物理设计</a:t>
            </a:r>
          </a:p>
        </p:txBody>
      </p:sp>
      <p:sp>
        <p:nvSpPr>
          <p:cNvPr id="18" name="文本占位符 17">
            <a:extLst>
              <a:ext uri="{FF2B5EF4-FFF2-40B4-BE49-F238E27FC236}">
                <a16:creationId xmlns:a16="http://schemas.microsoft.com/office/drawing/2014/main" id="{771F0440-3971-2517-9CBE-F0E08F46044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509481" y="2722458"/>
            <a:ext cx="1399199" cy="1298784"/>
          </a:xfrm>
        </p:spPr>
        <p:txBody>
          <a:bodyPr>
            <a:normAutofit/>
          </a:bodyPr>
          <a:lstStyle/>
          <a:p>
            <a:r>
              <a:rPr lang="en-US" altLang="zh-CN" sz="6000" dirty="0"/>
              <a:t>2</a:t>
            </a:r>
            <a:endParaRPr lang="zh-CN" altLang="en-US" sz="6000" dirty="0"/>
          </a:p>
        </p:txBody>
      </p:sp>
    </p:spTree>
    <p:extLst>
      <p:ext uri="{BB962C8B-B14F-4D97-AF65-F5344CB8AC3E}">
        <p14:creationId xmlns:p14="http://schemas.microsoft.com/office/powerpoint/2010/main" val="3773426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D3C70BFA-3AF1-48CA-B8D2-5D4DB3789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总体情况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647AB56-52A5-4E7C-A026-ABADD95E8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9" y="1043472"/>
            <a:ext cx="5793982" cy="53307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15">
                <a:extLst>
                  <a:ext uri="{FF2B5EF4-FFF2-40B4-BE49-F238E27FC236}">
                    <a16:creationId xmlns:a16="http://schemas.microsoft.com/office/drawing/2014/main" id="{546B87FA-5C79-4B58-AB75-B25B1ABCF7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13432" y="2264522"/>
                <a:ext cx="3768883" cy="2721233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ts val="2200"/>
                  </a:lnSpc>
                  <a:spcBef>
                    <a:spcPts val="0"/>
                  </a:spcBef>
                </a:pPr>
                <a:r>
                  <a:rPr lang="zh-CN" altLang="en-US" sz="14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周长</a:t>
                </a:r>
                <a:r>
                  <a:rPr lang="en-US" altLang="zh-CN" sz="14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: </a:t>
                </a:r>
                <a:r>
                  <a:rPr lang="en-US" altLang="zh-CN" sz="1400" b="0" u="none" strike="noStrike" dirty="0">
                    <a:solidFill>
                      <a:srgbClr val="180AF4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860</a:t>
                </a:r>
                <a:r>
                  <a:rPr lang="en-US" altLang="zh-CN" sz="14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.321 m</a:t>
                </a:r>
              </a:p>
              <a:p>
                <a:pPr>
                  <a:lnSpc>
                    <a:spcPts val="2200"/>
                  </a:lnSpc>
                  <a:spcBef>
                    <a:spcPts val="0"/>
                  </a:spcBef>
                </a:pPr>
                <a:r>
                  <a:rPr lang="zh-CN" altLang="en-US" sz="14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亮度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0.94×10</a:t>
                </a:r>
                <a:r>
                  <a:rPr lang="en-US" altLang="zh-CN" sz="1400" b="1" baseline="3000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35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cm</a:t>
                </a:r>
                <a:r>
                  <a:rPr lang="en-US" altLang="zh-CN" sz="1400" b="1" baseline="3000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-2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s</a:t>
                </a:r>
                <a:r>
                  <a:rPr lang="en-US" altLang="zh-CN" sz="1400" b="1" baseline="3000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-1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；寿命好于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200s</a:t>
                </a:r>
              </a:p>
              <a:p>
                <a:pPr>
                  <a:lnSpc>
                    <a:spcPts val="2200"/>
                  </a:lnSpc>
                  <a:spcBef>
                    <a:spcPts val="0"/>
                  </a:spcBef>
                </a:pPr>
                <a:r>
                  <a:rPr lang="zh-CN" altLang="en-US" sz="14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对撞区</a:t>
                </a:r>
                <a:r>
                  <a:rPr lang="en-US" altLang="zh-CN" sz="14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: 2</a:t>
                </a:r>
                <a:r>
                  <a:rPr lang="zh-CN" altLang="en-US" sz="14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𝜃 </a:t>
                </a:r>
                <a:r>
                  <a:rPr lang="en-US" altLang="zh-CN" sz="14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= 60 mrad, L* =0.9 m,</a:t>
                </a:r>
              </a:p>
              <a:p>
                <a:pPr marL="457200" lvl="1" indent="0">
                  <a:lnSpc>
                    <a:spcPts val="2200"/>
                  </a:lnSpc>
                  <a:spcBef>
                    <a:spcPts val="0"/>
                  </a:spcBef>
                  <a:buNone/>
                </a:pPr>
                <a:r>
                  <a:rPr lang="en-US" altLang="zh-CN" sz="14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i="1" smtClean="0">
                            <a:solidFill>
                              <a:srgbClr val="180AF4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400" b="0" i="1">
                            <a:solidFill>
                              <a:srgbClr val="180AF4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CN" sz="1400" b="0" i="1">
                            <a:solidFill>
                              <a:srgbClr val="180AF4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altLang="zh-CN" sz="1400" b="0" i="1">
                            <a:solidFill>
                              <a:srgbClr val="180AF4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zh-CN" altLang="en-US" sz="14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= 0.8</a:t>
                </a:r>
                <a:r>
                  <a:rPr lang="zh-CN" altLang="en-US" sz="14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mm</a:t>
                </a:r>
                <a:r>
                  <a:rPr lang="zh-CN" altLang="en-US" sz="14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，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i="1" smtClean="0">
                            <a:solidFill>
                              <a:srgbClr val="180AF4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400" b="0" i="1">
                            <a:solidFill>
                              <a:srgbClr val="180AF4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CN" sz="1400" b="0" i="1" smtClean="0">
                            <a:solidFill>
                              <a:srgbClr val="180AF4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altLang="zh-CN" sz="1400" b="0" i="1">
                            <a:solidFill>
                              <a:srgbClr val="180AF4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zh-CN" sz="14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 = 60 mm</a:t>
                </a:r>
              </a:p>
              <a:p>
                <a:pPr>
                  <a:lnSpc>
                    <a:spcPts val="2200"/>
                  </a:lnSpc>
                  <a:spcBef>
                    <a:spcPts val="0"/>
                  </a:spcBef>
                </a:pPr>
                <a:r>
                  <a:rPr lang="zh-CN" altLang="en-US" sz="14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弧区：四个长弧区</a:t>
                </a:r>
                <a:r>
                  <a:rPr lang="en-US" altLang="zh-CN" sz="14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(60°) </a:t>
                </a:r>
                <a:r>
                  <a:rPr lang="zh-CN" altLang="en-US" sz="14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和两个短弧区</a:t>
                </a:r>
                <a:r>
                  <a:rPr lang="en-US" altLang="zh-CN" sz="14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(30°)</a:t>
                </a:r>
              </a:p>
              <a:p>
                <a:pPr>
                  <a:lnSpc>
                    <a:spcPts val="2200"/>
                  </a:lnSpc>
                  <a:spcBef>
                    <a:spcPts val="0"/>
                  </a:spcBef>
                </a:pPr>
                <a:r>
                  <a:rPr lang="zh-CN" altLang="en-US" sz="14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阻尼扭摆器：降低阻尼时间，控制发射度</a:t>
                </a:r>
                <a:endParaRPr lang="en-US" altLang="zh-CN" sz="1400" dirty="0">
                  <a:solidFill>
                    <a:srgbClr val="180AF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>
                  <a:lnSpc>
                    <a:spcPts val="2200"/>
                  </a:lnSpc>
                  <a:spcBef>
                    <a:spcPts val="0"/>
                  </a:spcBef>
                </a:pPr>
                <a:r>
                  <a:rPr lang="zh-CN" altLang="en-US" sz="14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束流注入：离轴与置换注入，兼容性布局</a:t>
                </a:r>
                <a:endParaRPr lang="en-US" altLang="zh-CN" sz="1400" dirty="0">
                  <a:solidFill>
                    <a:srgbClr val="180AF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>
                  <a:lnSpc>
                    <a:spcPts val="2200"/>
                  </a:lnSpc>
                  <a:spcBef>
                    <a:spcPts val="0"/>
                  </a:spcBef>
                </a:pPr>
                <a:r>
                  <a:rPr lang="zh-CN" altLang="en-US" sz="14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高频系统：</a:t>
                </a:r>
                <a:r>
                  <a:rPr lang="en-US" altLang="zh-CN" sz="14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TM020</a:t>
                </a:r>
                <a:r>
                  <a:rPr lang="zh-CN" altLang="en-US" sz="14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高频腔</a:t>
                </a:r>
                <a:endParaRPr lang="en-US" altLang="zh-CN" sz="1400" dirty="0">
                  <a:solidFill>
                    <a:srgbClr val="180AF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>
                  <a:lnSpc>
                    <a:spcPts val="2200"/>
                  </a:lnSpc>
                  <a:spcBef>
                    <a:spcPts val="0"/>
                  </a:spcBef>
                </a:pPr>
                <a:r>
                  <a:rPr lang="zh-CN" altLang="en-US" sz="14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束流准直系统：减小本底，保护超导磁铁</a:t>
                </a:r>
                <a:endParaRPr lang="en-US" altLang="zh-CN" sz="1400" dirty="0">
                  <a:solidFill>
                    <a:srgbClr val="180AF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内容占位符 15">
                <a:extLst>
                  <a:ext uri="{FF2B5EF4-FFF2-40B4-BE49-F238E27FC236}">
                    <a16:creationId xmlns:a16="http://schemas.microsoft.com/office/drawing/2014/main" id="{546B87FA-5C79-4B58-AB75-B25B1ABCF7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13432" y="2264522"/>
                <a:ext cx="3768883" cy="2721233"/>
              </a:xfrm>
              <a:blipFill>
                <a:blip r:embed="rId3"/>
                <a:stretch>
                  <a:fillRect l="-324" r="-1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65FFD9CD-995E-435C-A521-36EC800100BC}"/>
              </a:ext>
            </a:extLst>
          </p:cNvPr>
          <p:cNvSpPr txBox="1"/>
          <p:nvPr/>
        </p:nvSpPr>
        <p:spPr>
          <a:xfrm>
            <a:off x="213754" y="6343477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详见邹野研究员报告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表格 5">
                <a:extLst>
                  <a:ext uri="{FF2B5EF4-FFF2-40B4-BE49-F238E27FC236}">
                    <a16:creationId xmlns:a16="http://schemas.microsoft.com/office/drawing/2014/main" id="{B3FC6912-C9CB-47DF-BB24-928913F55A2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85932140"/>
                  </p:ext>
                </p:extLst>
              </p:nvPr>
            </p:nvGraphicFramePr>
            <p:xfrm>
              <a:off x="6258675" y="777011"/>
              <a:ext cx="5144432" cy="5751132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2911879">
                      <a:extLst>
                        <a:ext uri="{9D8B030D-6E8A-4147-A177-3AD203B41FA5}">
                          <a16:colId xmlns:a16="http://schemas.microsoft.com/office/drawing/2014/main" val="2989474850"/>
                        </a:ext>
                      </a:extLst>
                    </a:gridCol>
                    <a:gridCol w="932607">
                      <a:extLst>
                        <a:ext uri="{9D8B030D-6E8A-4147-A177-3AD203B41FA5}">
                          <a16:colId xmlns:a16="http://schemas.microsoft.com/office/drawing/2014/main" val="1110124278"/>
                        </a:ext>
                      </a:extLst>
                    </a:gridCol>
                    <a:gridCol w="1299946">
                      <a:extLst>
                        <a:ext uri="{9D8B030D-6E8A-4147-A177-3AD203B41FA5}">
                          <a16:colId xmlns:a16="http://schemas.microsoft.com/office/drawing/2014/main" val="3765721177"/>
                        </a:ext>
                      </a:extLst>
                    </a:gridCol>
                  </a:tblGrid>
                  <a:tr h="26967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0" dirty="0"/>
                            <a:t>Parameters </a:t>
                          </a:r>
                          <a:endParaRPr lang="zh-CN" altLang="en-US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100" b="0" dirty="0"/>
                            <a:t>Units</a:t>
                          </a:r>
                          <a:endParaRPr lang="zh-CN" altLang="en-US" sz="11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1" dirty="0">
                              <a:solidFill>
                                <a:srgbClr val="180AF4"/>
                              </a:solidFill>
                            </a:rPr>
                            <a:t>2 GeV</a:t>
                          </a:r>
                          <a:endParaRPr lang="zh-CN" altLang="en-US" sz="12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63300938"/>
                      </a:ext>
                    </a:extLst>
                  </a:tr>
                  <a:tr h="269673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ctr" latinLnBrk="0" hangingPunct="1">
                            <a:lnSpc>
                              <a:spcPts val="18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Circumference, C</a:t>
                          </a:r>
                          <a:endParaRPr lang="en-US" altLang="zh-CN" sz="12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0" dirty="0"/>
                            <a:t>m</a:t>
                          </a:r>
                          <a:endParaRPr lang="zh-CN" altLang="en-US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1" dirty="0">
                              <a:solidFill>
                                <a:srgbClr val="180AF4"/>
                              </a:solidFill>
                            </a:rPr>
                            <a:t>860.321</a:t>
                          </a:r>
                          <a:endParaRPr lang="zh-CN" altLang="en-US" sz="12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21055581"/>
                      </a:ext>
                    </a:extLst>
                  </a:tr>
                  <a:tr h="269673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:r>
                            <a:rPr lang="en-US" sz="12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Crossing angle, 2</a:t>
                          </a:r>
                          <a14:m>
                            <m:oMath xmlns:m="http://schemas.openxmlformats.org/officeDocument/2006/math">
                              <m:r>
                                <a:rPr lang="ru-RU" altLang="zh-CN" sz="1200" b="0" smtClean="0">
                                  <a:effectLst/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oMath>
                          </a14:m>
                          <a:endParaRPr lang="en-US" sz="12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0" dirty="0" err="1"/>
                            <a:t>mrad</a:t>
                          </a:r>
                          <a:endParaRPr lang="zh-CN" altLang="en-US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1" dirty="0">
                              <a:solidFill>
                                <a:srgbClr val="180AF4"/>
                              </a:solidFill>
                            </a:rPr>
                            <a:t>60</a:t>
                          </a:r>
                          <a:endParaRPr lang="zh-CN" altLang="en-US" sz="12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08816186"/>
                      </a:ext>
                    </a:extLst>
                  </a:tr>
                  <a:tr h="269673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:r>
                            <a:rPr lang="en-US" sz="12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Hor. /</a:t>
                          </a:r>
                          <a:r>
                            <a:rPr lang="en-US" altLang="zh-CN" sz="12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Ver. </a:t>
                          </a:r>
                          <a:r>
                            <a:rPr lang="en-US" sz="12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beta function at IP,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ru-RU" altLang="zh-CN" sz="12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ru-RU" altLang="zh-CN" sz="1200" b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ru-RU" altLang="zh-CN" sz="1200" b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ru-RU" altLang="zh-CN" sz="1200" b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a:rPr lang="en-US" altLang="zh-CN" sz="1200" b="0" smtClean="0">
                                  <a:effectLst/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Sup>
                                <m:sSubSupPr>
                                  <m:ctrlPr>
                                    <a:rPr lang="ru-RU" altLang="zh-CN" sz="12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ru-RU" altLang="zh-CN" sz="1200" b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ru-RU" altLang="zh-CN" sz="1200" b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ru-RU" altLang="zh-CN" sz="1200" b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altLang="zh-CN" sz="1200" b="0" dirty="0">
                              <a:effectLst/>
                            </a:rPr>
                            <a:t> </a:t>
                          </a:r>
                          <a:endParaRPr 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0" dirty="0"/>
                            <a:t>mm</a:t>
                          </a:r>
                          <a:endParaRPr lang="zh-CN" altLang="en-US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1" dirty="0">
                              <a:solidFill>
                                <a:srgbClr val="180AF4"/>
                              </a:solidFill>
                            </a:rPr>
                            <a:t>60/0.8              </a:t>
                          </a:r>
                          <a:endParaRPr lang="zh-CN" altLang="en-US" sz="12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32463224"/>
                      </a:ext>
                    </a:extLst>
                  </a:tr>
                  <a:tr h="269673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:r>
                            <a:rPr lang="en-US" sz="12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Hor./Ver. </a:t>
                          </a:r>
                          <a:r>
                            <a:rPr lang="en-US" sz="1200" b="0" u="none" strike="noStrike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betatron</a:t>
                          </a:r>
                          <a:r>
                            <a:rPr lang="en-US" sz="12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 tune</a:t>
                          </a:r>
                          <a:endParaRPr 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endParaRPr lang="zh-CN" altLang="en-US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1" dirty="0">
                              <a:solidFill>
                                <a:srgbClr val="180AF4"/>
                              </a:solidFill>
                            </a:rPr>
                            <a:t>30.543/34.58</a:t>
                          </a:r>
                          <a:endParaRPr lang="zh-CN" altLang="en-US" sz="12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15304316"/>
                      </a:ext>
                    </a:extLst>
                  </a:tr>
                  <a:tr h="269673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:r>
                            <a:rPr lang="en-US" sz="12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Beam current, I</a:t>
                          </a:r>
                          <a:endParaRPr lang="en-US" sz="12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0" dirty="0"/>
                            <a:t>A</a:t>
                          </a:r>
                          <a:endParaRPr lang="zh-CN" altLang="en-US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1" dirty="0">
                              <a:solidFill>
                                <a:srgbClr val="180AF4"/>
                              </a:solidFill>
                            </a:rPr>
                            <a:t>2</a:t>
                          </a:r>
                          <a:endParaRPr lang="zh-CN" altLang="en-US" sz="12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08547126"/>
                      </a:ext>
                    </a:extLst>
                  </a:tr>
                  <a:tr h="269673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:r>
                            <a:rPr lang="en-US" sz="12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Hor. Emittance (SR/DW+IBS)</a:t>
                          </a:r>
                          <a:endParaRPr 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0" dirty="0"/>
                            <a:t>nm</a:t>
                          </a:r>
                          <a:endParaRPr lang="zh-CN" altLang="en-US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1" dirty="0">
                              <a:solidFill>
                                <a:srgbClr val="180AF4"/>
                              </a:solidFill>
                            </a:rPr>
                            <a:t>8.79/4.63</a:t>
                          </a:r>
                          <a:endParaRPr lang="zh-CN" altLang="en-US" sz="12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65189037"/>
                      </a:ext>
                    </a:extLst>
                  </a:tr>
                  <a:tr h="269673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:r>
                            <a:rPr lang="en-US" sz="12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Ver. Emittance (</a:t>
                          </a:r>
                          <a:r>
                            <a:rPr lang="en-US" altLang="zh-CN" sz="12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SR/DW+IBS</a:t>
                          </a:r>
                          <a:r>
                            <a:rPr lang="en-US" sz="12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)</a:t>
                          </a:r>
                          <a:endParaRPr 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0" dirty="0"/>
                            <a:t>pm</a:t>
                          </a:r>
                          <a:endParaRPr lang="zh-CN" altLang="en-US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solidFill>
                                <a:srgbClr val="180AF4"/>
                              </a:solidFill>
                              <a:effectLst/>
                            </a:rPr>
                            <a:t>87.9/46.3</a:t>
                          </a:r>
                          <a:endParaRPr lang="zh-CN" sz="1400" b="1" kern="100" dirty="0">
                            <a:solidFill>
                              <a:srgbClr val="180AF4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843597203"/>
                      </a:ext>
                    </a:extLst>
                  </a:tr>
                  <a:tr h="269673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ctr" latinLnBrk="0" hangingPunct="1">
                            <a:lnSpc>
                              <a:spcPts val="18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Ratio,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2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CN" sz="1200" b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altLang="zh-CN" sz="1200" b="0" smtClean="0">
                                  <a:effectLst/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altLang="zh-CN" sz="12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CN" sz="1200" b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oMath>
                          </a14:m>
                          <a:endParaRPr lang="en-US" altLang="zh-CN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0" dirty="0"/>
                            <a:t>%</a:t>
                          </a:r>
                          <a:endParaRPr lang="zh-CN" altLang="en-US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zh-CN" sz="1200" b="1" kern="100" dirty="0">
                              <a:solidFill>
                                <a:srgbClr val="180AF4"/>
                              </a:solidFill>
                              <a:effectLst/>
                            </a:rPr>
                            <a:t>1</a:t>
                          </a:r>
                          <a:endParaRPr lang="zh-CN" sz="1200" b="1" kern="100" dirty="0">
                            <a:solidFill>
                              <a:srgbClr val="180AF4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854790125"/>
                      </a:ext>
                    </a:extLst>
                  </a:tr>
                  <a:tr h="269673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US" sz="12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Momentum compaction factor, α</a:t>
                          </a:r>
                          <a:r>
                            <a:rPr lang="en-US" sz="1200" b="0" u="none" strike="noStrike" baseline="-25000" dirty="0">
                              <a:solidFill>
                                <a:srgbClr val="000000"/>
                              </a:solidFill>
                              <a:effectLst/>
                            </a:rPr>
                            <a:t>p</a:t>
                          </a:r>
                          <a:endParaRPr 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ts val="18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dirty="0"/>
                            <a:t>10</a:t>
                          </a:r>
                          <a:r>
                            <a:rPr lang="en-US" altLang="zh-CN" sz="1200" b="0" baseline="30000" dirty="0"/>
                            <a:t>-3</a:t>
                          </a:r>
                          <a:endParaRPr lang="zh-CN" altLang="en-US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1" dirty="0">
                              <a:solidFill>
                                <a:srgbClr val="180AF4"/>
                              </a:solidFill>
                            </a:rPr>
                            <a:t>1.35</a:t>
                          </a:r>
                          <a:endParaRPr lang="zh-CN" altLang="en-US" sz="12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38362848"/>
                      </a:ext>
                    </a:extLst>
                  </a:tr>
                  <a:tr h="269673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:r>
                            <a:rPr lang="en-US" sz="12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Energy spread (DW+IBS)</a:t>
                          </a:r>
                          <a:endParaRPr 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0" dirty="0"/>
                            <a:t>10</a:t>
                          </a:r>
                          <a:r>
                            <a:rPr lang="en-US" altLang="zh-CN" sz="1200" b="0" baseline="30000" dirty="0"/>
                            <a:t>-4</a:t>
                          </a:r>
                          <a:endParaRPr lang="zh-CN" altLang="en-US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1" dirty="0">
                              <a:solidFill>
                                <a:srgbClr val="180AF4"/>
                              </a:solidFill>
                            </a:rPr>
                            <a:t>7.8</a:t>
                          </a:r>
                          <a:endParaRPr lang="zh-CN" altLang="en-US" sz="12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91086266"/>
                      </a:ext>
                    </a:extLst>
                  </a:tr>
                  <a:tr h="269673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US" sz="12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Energy loss per turn (SR+DW), U</a:t>
                          </a:r>
                          <a:r>
                            <a:rPr lang="en-US" sz="1200" b="0" u="none" strike="noStrike" baseline="-25000" dirty="0">
                              <a:solidFill>
                                <a:srgbClr val="000000"/>
                              </a:solidFill>
                              <a:effectLst/>
                            </a:rPr>
                            <a:t>0</a:t>
                          </a:r>
                          <a:endParaRPr 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0" dirty="0"/>
                            <a:t>keV</a:t>
                          </a:r>
                          <a:endParaRPr lang="zh-CN" altLang="en-US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1" dirty="0">
                              <a:solidFill>
                                <a:srgbClr val="180AF4"/>
                              </a:solidFill>
                            </a:rPr>
                            <a:t>543</a:t>
                          </a:r>
                          <a:endParaRPr lang="zh-CN" altLang="en-US" sz="12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4836031"/>
                      </a:ext>
                    </a:extLst>
                  </a:tr>
                  <a:tr h="269673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:r>
                            <a:rPr lang="en-US" sz="12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SR power per beam (SR+DW), P</a:t>
                          </a:r>
                          <a:endParaRPr lang="en-US" sz="12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0" dirty="0"/>
                            <a:t>MW</a:t>
                          </a:r>
                          <a:endParaRPr lang="zh-CN" altLang="en-US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1" dirty="0">
                              <a:solidFill>
                                <a:srgbClr val="180AF4"/>
                              </a:solidFill>
                            </a:rPr>
                            <a:t>1.086</a:t>
                          </a:r>
                          <a:endParaRPr lang="zh-CN" altLang="en-US" sz="12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40671242"/>
                      </a:ext>
                    </a:extLst>
                  </a:tr>
                  <a:tr h="269673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:r>
                            <a:rPr lang="en-US" sz="12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RF voltage</a:t>
                          </a:r>
                          <a:endParaRPr 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0" dirty="0"/>
                            <a:t>MV</a:t>
                          </a:r>
                          <a:endParaRPr lang="zh-CN" altLang="en-US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1" dirty="0">
                              <a:solidFill>
                                <a:srgbClr val="180AF4"/>
                              </a:solidFill>
                            </a:rPr>
                            <a:t>2.5</a:t>
                          </a:r>
                          <a:endParaRPr lang="zh-CN" altLang="en-US" sz="12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70839184"/>
                      </a:ext>
                    </a:extLst>
                  </a:tr>
                  <a:tr h="269673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:r>
                            <a:rPr lang="en-US" sz="12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Synchrotron tune,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200" b="0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altLang="zh-CN" sz="1200" b="0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oMath>
                          </a14:m>
                          <a:endParaRPr 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endParaRPr lang="zh-CN" altLang="en-US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1" dirty="0">
                              <a:solidFill>
                                <a:srgbClr val="180AF4"/>
                              </a:solidFill>
                            </a:rPr>
                            <a:t>0.0194</a:t>
                          </a:r>
                          <a:endParaRPr lang="zh-CN" altLang="en-US" sz="12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72071674"/>
                      </a:ext>
                    </a:extLst>
                  </a:tr>
                  <a:tr h="269673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0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</m:e>
                                  <m:sub>
                                    <m:r>
                                      <a:rPr lang="en-US" altLang="zh-CN" sz="1200" b="0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𝑅𝐹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0" dirty="0"/>
                            <a:t>%</a:t>
                          </a:r>
                          <a:endParaRPr lang="zh-CN" altLang="en-US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1" dirty="0">
                              <a:solidFill>
                                <a:srgbClr val="180AF4"/>
                              </a:solidFill>
                            </a:rPr>
                            <a:t>1.68</a:t>
                          </a:r>
                          <a:endParaRPr lang="zh-CN" altLang="en-US" sz="12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18976451"/>
                      </a:ext>
                    </a:extLst>
                  </a:tr>
                  <a:tr h="269673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:r>
                            <a:rPr lang="en-US" sz="12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Bunch length (Nature/0.1</a:t>
                          </a:r>
                          <a:r>
                            <a:rPr lang="el-GR" sz="12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Ω</a:t>
                          </a:r>
                          <a:r>
                            <a:rPr lang="en-US" sz="12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+IBS)</a:t>
                          </a:r>
                          <a:endParaRPr 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0" dirty="0"/>
                            <a:t>mm</a:t>
                          </a:r>
                          <a:endParaRPr lang="zh-CN" altLang="en-US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1" dirty="0">
                              <a:solidFill>
                                <a:srgbClr val="180AF4"/>
                              </a:solidFill>
                            </a:rPr>
                            <a:t>7.21/8.70</a:t>
                          </a:r>
                          <a:endParaRPr lang="zh-CN" altLang="en-US" sz="12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94953305"/>
                      </a:ext>
                    </a:extLst>
                  </a:tr>
                  <a:tr h="269673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:r>
                            <a:rPr lang="en-US" sz="12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Hor./Ver. beam-beam parameter, </a:t>
                          </a:r>
                          <a:r>
                            <a:rPr lang="el-GR" sz="12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ξ</a:t>
                          </a:r>
                          <a:r>
                            <a:rPr lang="en-US" sz="1200" b="0" u="none" strike="noStrike" baseline="-25000" dirty="0">
                              <a:solidFill>
                                <a:srgbClr val="000000"/>
                              </a:solidFill>
                              <a:effectLst/>
                            </a:rPr>
                            <a:t>x</a:t>
                          </a:r>
                          <a:r>
                            <a:rPr lang="en-US" sz="1200" b="0" u="none" strike="noStrike" baseline="0" dirty="0">
                              <a:solidFill>
                                <a:srgbClr val="000000"/>
                              </a:solidFill>
                              <a:effectLst/>
                            </a:rPr>
                            <a:t>/</a:t>
                          </a:r>
                          <a:r>
                            <a:rPr lang="el-GR" altLang="zh-CN" sz="12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ξ</a:t>
                          </a:r>
                          <a:r>
                            <a:rPr lang="en-US" altLang="zh-CN" sz="1200" b="0" u="none" strike="noStrike" baseline="-25000" dirty="0">
                              <a:solidFill>
                                <a:srgbClr val="000000"/>
                              </a:solidFill>
                              <a:effectLst/>
                            </a:rPr>
                            <a:t>y</a:t>
                          </a:r>
                          <a:endParaRPr 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endParaRPr lang="zh-CN" altLang="en-US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1" dirty="0">
                              <a:solidFill>
                                <a:srgbClr val="180AF4"/>
                              </a:solidFill>
                            </a:rPr>
                            <a:t>0.005/0.095</a:t>
                          </a:r>
                          <a:endParaRPr lang="zh-CN" altLang="en-US" sz="12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40562581"/>
                      </a:ext>
                    </a:extLst>
                  </a:tr>
                  <a:tr h="270522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:r>
                            <a:rPr lang="en-US" sz="12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Luminosity</a:t>
                          </a:r>
                          <a:endParaRPr 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0" dirty="0"/>
                            <a:t>cm</a:t>
                          </a:r>
                          <a:r>
                            <a:rPr lang="en-US" altLang="zh-CN" sz="1200" b="0" baseline="30000" dirty="0"/>
                            <a:t>-2</a:t>
                          </a:r>
                          <a:r>
                            <a:rPr lang="en-US" altLang="zh-CN" sz="1200" b="0" dirty="0"/>
                            <a:t>s</a:t>
                          </a:r>
                          <a:r>
                            <a:rPr lang="en-US" altLang="zh-CN" sz="1200" b="0" baseline="30000" dirty="0"/>
                            <a:t>-1</a:t>
                          </a:r>
                          <a:endParaRPr lang="zh-CN" altLang="en-US" sz="1200" b="0" baseline="300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1" dirty="0">
                              <a:solidFill>
                                <a:srgbClr val="180AF4"/>
                              </a:solidFill>
                            </a:rPr>
                            <a:t>9.4E+34</a:t>
                          </a:r>
                          <a:endParaRPr lang="zh-CN" altLang="en-US" sz="12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945697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表格 5">
                <a:extLst>
                  <a:ext uri="{FF2B5EF4-FFF2-40B4-BE49-F238E27FC236}">
                    <a16:creationId xmlns:a16="http://schemas.microsoft.com/office/drawing/2014/main" id="{B3FC6912-C9CB-47DF-BB24-928913F55A2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85932140"/>
                  </p:ext>
                </p:extLst>
              </p:nvPr>
            </p:nvGraphicFramePr>
            <p:xfrm>
              <a:off x="6258675" y="777011"/>
              <a:ext cx="5144432" cy="5751132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2911879">
                      <a:extLst>
                        <a:ext uri="{9D8B030D-6E8A-4147-A177-3AD203B41FA5}">
                          <a16:colId xmlns:a16="http://schemas.microsoft.com/office/drawing/2014/main" val="2989474850"/>
                        </a:ext>
                      </a:extLst>
                    </a:gridCol>
                    <a:gridCol w="932607">
                      <a:extLst>
                        <a:ext uri="{9D8B030D-6E8A-4147-A177-3AD203B41FA5}">
                          <a16:colId xmlns:a16="http://schemas.microsoft.com/office/drawing/2014/main" val="1110124278"/>
                        </a:ext>
                      </a:extLst>
                    </a:gridCol>
                    <a:gridCol w="1299946">
                      <a:extLst>
                        <a:ext uri="{9D8B030D-6E8A-4147-A177-3AD203B41FA5}">
                          <a16:colId xmlns:a16="http://schemas.microsoft.com/office/drawing/2014/main" val="3765721177"/>
                        </a:ext>
                      </a:extLst>
                    </a:gridCol>
                  </a:tblGrid>
                  <a:tr h="30264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0" dirty="0"/>
                            <a:t>Parameters </a:t>
                          </a:r>
                          <a:endParaRPr lang="zh-CN" altLang="en-US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100" b="0" dirty="0"/>
                            <a:t>Units</a:t>
                          </a:r>
                          <a:endParaRPr lang="zh-CN" altLang="en-US" sz="11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1" dirty="0">
                              <a:solidFill>
                                <a:srgbClr val="180AF4"/>
                              </a:solidFill>
                            </a:rPr>
                            <a:t>2 GeV</a:t>
                          </a:r>
                          <a:endParaRPr lang="zh-CN" altLang="en-US" sz="12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63300938"/>
                      </a:ext>
                    </a:extLst>
                  </a:tr>
                  <a:tr h="302641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ctr" latinLnBrk="0" hangingPunct="1">
                            <a:lnSpc>
                              <a:spcPts val="18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Circumference, C</a:t>
                          </a:r>
                          <a:endParaRPr lang="en-US" altLang="zh-CN" sz="12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0" dirty="0"/>
                            <a:t>m</a:t>
                          </a:r>
                          <a:endParaRPr lang="zh-CN" altLang="en-US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1" dirty="0">
                              <a:solidFill>
                                <a:srgbClr val="180AF4"/>
                              </a:solidFill>
                            </a:rPr>
                            <a:t>860.321</a:t>
                          </a:r>
                          <a:endParaRPr lang="zh-CN" altLang="en-US" sz="12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21055581"/>
                      </a:ext>
                    </a:extLst>
                  </a:tr>
                  <a:tr h="30264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350" marR="6350" marT="6350" marB="0" anchor="ctr">
                        <a:blipFill>
                          <a:blip r:embed="rId4"/>
                          <a:stretch>
                            <a:fillRect l="-209" t="-200000" r="-77406" b="-16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0" dirty="0" err="1"/>
                            <a:t>mrad</a:t>
                          </a:r>
                          <a:endParaRPr lang="zh-CN" altLang="en-US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1" dirty="0">
                              <a:solidFill>
                                <a:srgbClr val="180AF4"/>
                              </a:solidFill>
                            </a:rPr>
                            <a:t>60</a:t>
                          </a:r>
                          <a:endParaRPr lang="zh-CN" altLang="en-US" sz="12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08816186"/>
                      </a:ext>
                    </a:extLst>
                  </a:tr>
                  <a:tr h="30264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350" marR="6350" marT="6350" marB="0" anchor="ctr">
                        <a:blipFill>
                          <a:blip r:embed="rId4"/>
                          <a:stretch>
                            <a:fillRect l="-209" t="-300000" r="-77406" b="-15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0" dirty="0"/>
                            <a:t>mm</a:t>
                          </a:r>
                          <a:endParaRPr lang="zh-CN" altLang="en-US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1" dirty="0">
                              <a:solidFill>
                                <a:srgbClr val="180AF4"/>
                              </a:solidFill>
                            </a:rPr>
                            <a:t>60/0.8              </a:t>
                          </a:r>
                          <a:endParaRPr lang="zh-CN" altLang="en-US" sz="12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32463224"/>
                      </a:ext>
                    </a:extLst>
                  </a:tr>
                  <a:tr h="302641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:r>
                            <a:rPr lang="en-US" sz="12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Hor./Ver. </a:t>
                          </a:r>
                          <a:r>
                            <a:rPr lang="en-US" sz="1200" b="0" u="none" strike="noStrike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betatron</a:t>
                          </a:r>
                          <a:r>
                            <a:rPr lang="en-US" sz="12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 tune</a:t>
                          </a:r>
                          <a:endParaRPr 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endParaRPr lang="zh-CN" altLang="en-US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1" dirty="0">
                              <a:solidFill>
                                <a:srgbClr val="180AF4"/>
                              </a:solidFill>
                            </a:rPr>
                            <a:t>30.543/34.58</a:t>
                          </a:r>
                          <a:endParaRPr lang="zh-CN" altLang="en-US" sz="12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15304316"/>
                      </a:ext>
                    </a:extLst>
                  </a:tr>
                  <a:tr h="302641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:r>
                            <a:rPr lang="en-US" sz="12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Beam current, I</a:t>
                          </a:r>
                          <a:endParaRPr lang="en-US" sz="12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0" dirty="0"/>
                            <a:t>A</a:t>
                          </a:r>
                          <a:endParaRPr lang="zh-CN" altLang="en-US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1" dirty="0">
                              <a:solidFill>
                                <a:srgbClr val="180AF4"/>
                              </a:solidFill>
                            </a:rPr>
                            <a:t>2</a:t>
                          </a:r>
                          <a:endParaRPr lang="zh-CN" altLang="en-US" sz="12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08547126"/>
                      </a:ext>
                    </a:extLst>
                  </a:tr>
                  <a:tr h="302641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:r>
                            <a:rPr lang="en-US" sz="12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Hor. Emittance (SR/DW+IBS)</a:t>
                          </a:r>
                          <a:endParaRPr 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0" dirty="0"/>
                            <a:t>nm</a:t>
                          </a:r>
                          <a:endParaRPr lang="zh-CN" altLang="en-US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1" dirty="0">
                              <a:solidFill>
                                <a:srgbClr val="180AF4"/>
                              </a:solidFill>
                            </a:rPr>
                            <a:t>8.79/4.63</a:t>
                          </a:r>
                          <a:endParaRPr lang="zh-CN" altLang="en-US" sz="12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65189037"/>
                      </a:ext>
                    </a:extLst>
                  </a:tr>
                  <a:tr h="302641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:r>
                            <a:rPr lang="en-US" sz="12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Ver. Emittance (</a:t>
                          </a:r>
                          <a:r>
                            <a:rPr lang="en-US" altLang="zh-CN" sz="12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SR/DW+IBS</a:t>
                          </a:r>
                          <a:r>
                            <a:rPr lang="en-US" sz="12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)</a:t>
                          </a:r>
                          <a:endParaRPr 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0" dirty="0"/>
                            <a:t>pm</a:t>
                          </a:r>
                          <a:endParaRPr lang="zh-CN" altLang="en-US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solidFill>
                                <a:srgbClr val="180AF4"/>
                              </a:solidFill>
                              <a:effectLst/>
                            </a:rPr>
                            <a:t>87.9/46.3</a:t>
                          </a:r>
                          <a:endParaRPr lang="zh-CN" sz="1400" b="1" kern="100" dirty="0">
                            <a:solidFill>
                              <a:srgbClr val="180AF4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843597203"/>
                      </a:ext>
                    </a:extLst>
                  </a:tr>
                  <a:tr h="30264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350" marR="6350" marT="6350" marB="0" anchor="ctr">
                        <a:blipFill>
                          <a:blip r:embed="rId4"/>
                          <a:stretch>
                            <a:fillRect l="-209" t="-796000" r="-77406" b="-101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0" dirty="0"/>
                            <a:t>%</a:t>
                          </a:r>
                          <a:endParaRPr lang="zh-CN" altLang="en-US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zh-CN" sz="1200" b="1" kern="100" dirty="0">
                              <a:solidFill>
                                <a:srgbClr val="180AF4"/>
                              </a:solidFill>
                              <a:effectLst/>
                            </a:rPr>
                            <a:t>1</a:t>
                          </a:r>
                          <a:endParaRPr lang="zh-CN" sz="1200" b="1" kern="100" dirty="0">
                            <a:solidFill>
                              <a:srgbClr val="180AF4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854790125"/>
                      </a:ext>
                    </a:extLst>
                  </a:tr>
                  <a:tr h="302641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US" sz="12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Momentum compaction factor, α</a:t>
                          </a:r>
                          <a:r>
                            <a:rPr lang="en-US" sz="1200" b="0" u="none" strike="noStrike" baseline="-25000" dirty="0">
                              <a:solidFill>
                                <a:srgbClr val="000000"/>
                              </a:solidFill>
                              <a:effectLst/>
                            </a:rPr>
                            <a:t>p</a:t>
                          </a:r>
                          <a:endParaRPr 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ts val="18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dirty="0"/>
                            <a:t>10</a:t>
                          </a:r>
                          <a:r>
                            <a:rPr lang="en-US" altLang="zh-CN" sz="1200" b="0" baseline="30000" dirty="0"/>
                            <a:t>-3</a:t>
                          </a:r>
                          <a:endParaRPr lang="zh-CN" altLang="en-US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1" dirty="0">
                              <a:solidFill>
                                <a:srgbClr val="180AF4"/>
                              </a:solidFill>
                            </a:rPr>
                            <a:t>1.35</a:t>
                          </a:r>
                          <a:endParaRPr lang="zh-CN" altLang="en-US" sz="12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38362848"/>
                      </a:ext>
                    </a:extLst>
                  </a:tr>
                  <a:tr h="302641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:r>
                            <a:rPr lang="en-US" sz="12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Energy spread (DW+IBS)</a:t>
                          </a:r>
                          <a:endParaRPr 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0" dirty="0"/>
                            <a:t>10</a:t>
                          </a:r>
                          <a:r>
                            <a:rPr lang="en-US" altLang="zh-CN" sz="1200" b="0" baseline="30000" dirty="0"/>
                            <a:t>-4</a:t>
                          </a:r>
                          <a:endParaRPr lang="zh-CN" altLang="en-US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1" dirty="0">
                              <a:solidFill>
                                <a:srgbClr val="180AF4"/>
                              </a:solidFill>
                            </a:rPr>
                            <a:t>7.8</a:t>
                          </a:r>
                          <a:endParaRPr lang="zh-CN" altLang="en-US" sz="12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91086266"/>
                      </a:ext>
                    </a:extLst>
                  </a:tr>
                  <a:tr h="302641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US" sz="12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Energy loss per turn (SR+DW), U</a:t>
                          </a:r>
                          <a:r>
                            <a:rPr lang="en-US" sz="1200" b="0" u="none" strike="noStrike" baseline="-25000" dirty="0">
                              <a:solidFill>
                                <a:srgbClr val="000000"/>
                              </a:solidFill>
                              <a:effectLst/>
                            </a:rPr>
                            <a:t>0</a:t>
                          </a:r>
                          <a:endParaRPr 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0" dirty="0"/>
                            <a:t>keV</a:t>
                          </a:r>
                          <a:endParaRPr lang="zh-CN" altLang="en-US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1" dirty="0">
                              <a:solidFill>
                                <a:srgbClr val="180AF4"/>
                              </a:solidFill>
                            </a:rPr>
                            <a:t>543</a:t>
                          </a:r>
                          <a:endParaRPr lang="zh-CN" altLang="en-US" sz="12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4836031"/>
                      </a:ext>
                    </a:extLst>
                  </a:tr>
                  <a:tr h="302641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:r>
                            <a:rPr lang="en-US" sz="12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SR power per beam (SR+DW), P</a:t>
                          </a:r>
                          <a:endParaRPr lang="en-US" sz="12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0" dirty="0"/>
                            <a:t>MW</a:t>
                          </a:r>
                          <a:endParaRPr lang="zh-CN" altLang="en-US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1" dirty="0">
                              <a:solidFill>
                                <a:srgbClr val="180AF4"/>
                              </a:solidFill>
                            </a:rPr>
                            <a:t>1.086</a:t>
                          </a:r>
                          <a:endParaRPr lang="zh-CN" altLang="en-US" sz="12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40671242"/>
                      </a:ext>
                    </a:extLst>
                  </a:tr>
                  <a:tr h="302641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:r>
                            <a:rPr lang="en-US" sz="12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RF voltage</a:t>
                          </a:r>
                          <a:endParaRPr 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0" dirty="0"/>
                            <a:t>MV</a:t>
                          </a:r>
                          <a:endParaRPr lang="zh-CN" altLang="en-US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1" dirty="0">
                              <a:solidFill>
                                <a:srgbClr val="180AF4"/>
                              </a:solidFill>
                            </a:rPr>
                            <a:t>2.5</a:t>
                          </a:r>
                          <a:endParaRPr lang="zh-CN" altLang="en-US" sz="12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70839184"/>
                      </a:ext>
                    </a:extLst>
                  </a:tr>
                  <a:tr h="30264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350" marR="6350" marT="6350" marB="0" anchor="ctr">
                        <a:blipFill>
                          <a:blip r:embed="rId4"/>
                          <a:stretch>
                            <a:fillRect l="-209" t="-1392000" r="-77406" b="-41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endParaRPr lang="zh-CN" altLang="en-US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1" dirty="0">
                              <a:solidFill>
                                <a:srgbClr val="180AF4"/>
                              </a:solidFill>
                            </a:rPr>
                            <a:t>0.0194</a:t>
                          </a:r>
                          <a:endParaRPr lang="zh-CN" altLang="en-US" sz="12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72071674"/>
                      </a:ext>
                    </a:extLst>
                  </a:tr>
                  <a:tr h="30264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350" marR="6350" marT="6350" marB="0" anchor="ctr">
                        <a:blipFill>
                          <a:blip r:embed="rId4"/>
                          <a:stretch>
                            <a:fillRect l="-209" t="-1492000" r="-77406" b="-31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0" dirty="0"/>
                            <a:t>%</a:t>
                          </a:r>
                          <a:endParaRPr lang="zh-CN" altLang="en-US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1" dirty="0">
                              <a:solidFill>
                                <a:srgbClr val="180AF4"/>
                              </a:solidFill>
                            </a:rPr>
                            <a:t>1.68</a:t>
                          </a:r>
                          <a:endParaRPr lang="zh-CN" altLang="en-US" sz="12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18976451"/>
                      </a:ext>
                    </a:extLst>
                  </a:tr>
                  <a:tr h="302641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:r>
                            <a:rPr lang="en-US" sz="12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Bunch length (Nature/0.1</a:t>
                          </a:r>
                          <a:r>
                            <a:rPr lang="el-GR" sz="12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Ω</a:t>
                          </a:r>
                          <a:r>
                            <a:rPr lang="en-US" sz="12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+IBS)</a:t>
                          </a:r>
                          <a:endParaRPr 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0" dirty="0"/>
                            <a:t>mm</a:t>
                          </a:r>
                          <a:endParaRPr lang="zh-CN" altLang="en-US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1" dirty="0">
                              <a:solidFill>
                                <a:srgbClr val="180AF4"/>
                              </a:solidFill>
                            </a:rPr>
                            <a:t>7.21/8.70</a:t>
                          </a:r>
                          <a:endParaRPr lang="zh-CN" altLang="en-US" sz="12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94953305"/>
                      </a:ext>
                    </a:extLst>
                  </a:tr>
                  <a:tr h="302641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:r>
                            <a:rPr lang="en-US" sz="12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Hor./Ver. beam-beam parameter, </a:t>
                          </a:r>
                          <a:r>
                            <a:rPr lang="el-GR" sz="12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ξ</a:t>
                          </a:r>
                          <a:r>
                            <a:rPr lang="en-US" sz="1200" b="0" u="none" strike="noStrike" baseline="-25000" dirty="0">
                              <a:solidFill>
                                <a:srgbClr val="000000"/>
                              </a:solidFill>
                              <a:effectLst/>
                            </a:rPr>
                            <a:t>x</a:t>
                          </a:r>
                          <a:r>
                            <a:rPr lang="en-US" sz="1200" b="0" u="none" strike="noStrike" baseline="0" dirty="0">
                              <a:solidFill>
                                <a:srgbClr val="000000"/>
                              </a:solidFill>
                              <a:effectLst/>
                            </a:rPr>
                            <a:t>/</a:t>
                          </a:r>
                          <a:r>
                            <a:rPr lang="el-GR" altLang="zh-CN" sz="12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ξ</a:t>
                          </a:r>
                          <a:r>
                            <a:rPr lang="en-US" altLang="zh-CN" sz="1200" b="0" u="none" strike="noStrike" baseline="-25000" dirty="0">
                              <a:solidFill>
                                <a:srgbClr val="000000"/>
                              </a:solidFill>
                              <a:effectLst/>
                            </a:rPr>
                            <a:t>y</a:t>
                          </a:r>
                          <a:endParaRPr 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endParaRPr lang="zh-CN" altLang="en-US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1" dirty="0">
                              <a:solidFill>
                                <a:srgbClr val="180AF4"/>
                              </a:solidFill>
                            </a:rPr>
                            <a:t>0.005/0.095</a:t>
                          </a:r>
                          <a:endParaRPr lang="zh-CN" altLang="en-US" sz="12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40562581"/>
                      </a:ext>
                    </a:extLst>
                  </a:tr>
                  <a:tr h="303594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:r>
                            <a:rPr lang="en-US" sz="12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Luminosity</a:t>
                          </a:r>
                          <a:endParaRPr 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0" dirty="0"/>
                            <a:t>cm</a:t>
                          </a:r>
                          <a:r>
                            <a:rPr lang="en-US" altLang="zh-CN" sz="1200" b="0" baseline="30000" dirty="0"/>
                            <a:t>-2</a:t>
                          </a:r>
                          <a:r>
                            <a:rPr lang="en-US" altLang="zh-CN" sz="1200" b="0" dirty="0"/>
                            <a:t>s</a:t>
                          </a:r>
                          <a:r>
                            <a:rPr lang="en-US" altLang="zh-CN" sz="1200" b="0" baseline="30000" dirty="0"/>
                            <a:t>-1</a:t>
                          </a:r>
                          <a:endParaRPr lang="zh-CN" altLang="en-US" sz="1200" b="0" baseline="300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1" dirty="0">
                              <a:solidFill>
                                <a:srgbClr val="180AF4"/>
                              </a:solidFill>
                            </a:rPr>
                            <a:t>9.4E+34</a:t>
                          </a:r>
                          <a:endParaRPr lang="zh-CN" altLang="en-US" sz="12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9456970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1101529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6.26574803149606,&quot;left&quot;:371.7975590551181,&quot;top&quot;:71.93299212598426,&quot;width&quot;:583.3230708661416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演示文稿6" id="{CFF483ED-0F0C-432F-A2C0-9AFAB8F07EED}" vid="{3A0E59C7-957D-48D4-AFFD-41DFE4DD0A35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模板二 代表陶粲的报告</Template>
  <TotalTime>3089</TotalTime>
  <Words>2726</Words>
  <Application>Microsoft Office PowerPoint</Application>
  <PresentationFormat>宽屏</PresentationFormat>
  <Paragraphs>520</Paragraphs>
  <Slides>29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6" baseType="lpstr">
      <vt:lpstr>MiSans VF Bold</vt:lpstr>
      <vt:lpstr>MiSans VF Regular</vt:lpstr>
      <vt:lpstr>ＭＳ Ｐゴシック</vt:lpstr>
      <vt:lpstr>ＭＳ Ｐゴシック</vt:lpstr>
      <vt:lpstr>等线</vt:lpstr>
      <vt:lpstr>等线 Light</vt:lpstr>
      <vt:lpstr>方正舒体</vt:lpstr>
      <vt:lpstr>黑体</vt:lpstr>
      <vt:lpstr>宋体</vt:lpstr>
      <vt:lpstr>微软雅黑</vt:lpstr>
      <vt:lpstr>Arial</vt:lpstr>
      <vt:lpstr>Cambria Math</vt:lpstr>
      <vt:lpstr>Impact</vt:lpstr>
      <vt:lpstr>Times New Roman</vt:lpstr>
      <vt:lpstr>Wingdings</vt:lpstr>
      <vt:lpstr>Office 主题​​</vt:lpstr>
      <vt:lpstr>Visio</vt:lpstr>
      <vt:lpstr>超级陶粲装置 加速器研究进展</vt:lpstr>
      <vt:lpstr>报告提纲</vt:lpstr>
      <vt:lpstr>PowerPoint 演示文稿</vt:lpstr>
      <vt:lpstr>年度工作计划及推进情况</vt:lpstr>
      <vt:lpstr>团队和管理情况</vt:lpstr>
      <vt:lpstr>组织架构更新情况</vt:lpstr>
      <vt:lpstr>交流合作情况</vt:lpstr>
      <vt:lpstr>PowerPoint 演示文稿</vt:lpstr>
      <vt:lpstr>总体情况</vt:lpstr>
      <vt:lpstr>对撞区研究</vt:lpstr>
      <vt:lpstr>阻抗和不稳定性</vt:lpstr>
      <vt:lpstr>束-束作用问题</vt:lpstr>
      <vt:lpstr>误差分析</vt:lpstr>
      <vt:lpstr>PowerPoint 演示文稿</vt:lpstr>
      <vt:lpstr>总体情况</vt:lpstr>
      <vt:lpstr>主直线加速器设计</vt:lpstr>
      <vt:lpstr>正电子源</vt:lpstr>
      <vt:lpstr>阻尼环</vt:lpstr>
      <vt:lpstr>PowerPoint 演示文稿</vt:lpstr>
      <vt:lpstr>超导磁铁</vt:lpstr>
      <vt:lpstr>环高频</vt:lpstr>
      <vt:lpstr>束流测量</vt:lpstr>
      <vt:lpstr>非线性磁铁和超快冲击磁铁</vt:lpstr>
      <vt:lpstr>其他技术研究进展情况</vt:lpstr>
      <vt:lpstr>Beam Test Platform的主要目标</vt:lpstr>
      <vt:lpstr>空间布局和位置</vt:lpstr>
      <vt:lpstr>主要束流参数</vt:lpstr>
      <vt:lpstr>PowerPoint 演示文稿</vt:lpstr>
      <vt:lpstr>小结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Qing Luo</dc:creator>
  <cp:lastModifiedBy>Windows User</cp:lastModifiedBy>
  <cp:revision>58</cp:revision>
  <dcterms:created xsi:type="dcterms:W3CDTF">2025-06-25T04:52:11Z</dcterms:created>
  <dcterms:modified xsi:type="dcterms:W3CDTF">2025-07-02T16:58:39Z</dcterms:modified>
</cp:coreProperties>
</file>