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9">
  <p:sldMasterIdLst>
    <p:sldMasterId id="2147483648" r:id="rId1"/>
  </p:sldMasterIdLst>
  <p:notesMasterIdLst>
    <p:notesMasterId r:id="rId34"/>
  </p:notesMasterIdLst>
  <p:sldIdLst>
    <p:sldId id="256" r:id="rId2"/>
    <p:sldId id="1975" r:id="rId3"/>
    <p:sldId id="2003" r:id="rId4"/>
    <p:sldId id="2004" r:id="rId5"/>
    <p:sldId id="2005" r:id="rId6"/>
    <p:sldId id="2006" r:id="rId7"/>
    <p:sldId id="2007" r:id="rId8"/>
    <p:sldId id="2008" r:id="rId9"/>
    <p:sldId id="1979" r:id="rId10"/>
    <p:sldId id="1976" r:id="rId11"/>
    <p:sldId id="1982" r:id="rId12"/>
    <p:sldId id="1983" r:id="rId13"/>
    <p:sldId id="1981" r:id="rId14"/>
    <p:sldId id="1980" r:id="rId15"/>
    <p:sldId id="1995" r:id="rId16"/>
    <p:sldId id="1988" r:id="rId17"/>
    <p:sldId id="1997" r:id="rId18"/>
    <p:sldId id="1996" r:id="rId19"/>
    <p:sldId id="1998" r:id="rId20"/>
    <p:sldId id="1999" r:id="rId21"/>
    <p:sldId id="2000" r:id="rId22"/>
    <p:sldId id="1989" r:id="rId23"/>
    <p:sldId id="2001" r:id="rId24"/>
    <p:sldId id="1992" r:id="rId25"/>
    <p:sldId id="1993" r:id="rId26"/>
    <p:sldId id="1990" r:id="rId27"/>
    <p:sldId id="2009" r:id="rId28"/>
    <p:sldId id="1985" r:id="rId29"/>
    <p:sldId id="2010" r:id="rId30"/>
    <p:sldId id="2011" r:id="rId31"/>
    <p:sldId id="2002" r:id="rId32"/>
    <p:sldId id="1968" r:id="rId3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CC00FF"/>
    <a:srgbClr val="4B4B4B"/>
    <a:srgbClr val="01559F"/>
    <a:srgbClr val="F6F9ED"/>
    <a:srgbClr val="FCFDF9"/>
    <a:srgbClr val="E7FFFA"/>
    <a:srgbClr val="FEF6F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9" autoAdjust="0"/>
    <p:restoredTop sz="91564" autoAdjust="0"/>
  </p:normalViewPr>
  <p:slideViewPr>
    <p:cSldViewPr showGuides="1">
      <p:cViewPr varScale="1">
        <p:scale>
          <a:sx n="98" d="100"/>
          <a:sy n="98" d="100"/>
        </p:scale>
        <p:origin x="396" y="52"/>
      </p:cViewPr>
      <p:guideLst>
        <p:guide orient="horz" pos="2156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8E2AE46-E5FB-4AEA-9411-2FB0CF8E952A}" type="datetimeFigureOut">
              <a:rPr lang="zh-CN" altLang="en-US"/>
              <a:t>2025/7/4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7D0FFAB-DD9A-4C7C-AFFE-B6E4C3FB757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08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60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5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6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30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1567-4A01-4066-9A2C-CB2B892EF6FD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57DB2-3E7A-4AE6-A226-D25B974D3F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D22D-4E84-4934-8633-7EE87009FA94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7836-6AD0-44D8-85FC-34F2069C85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4BE0-6E30-48E3-AE13-A46D672CEFA1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C050C-3175-4FB8-B6BD-81F03512AF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5BC4-74ED-4F64-AB8D-495A84A17DCA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86D55-22FF-41D2-B4FD-3C8CA2BBEF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D6A7-4DB2-4563-9E12-C85D375666A2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69412-D71A-4C05-8C72-3D16D376D6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F83C-7A66-41E5-84B2-F2CC64CE073E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3557-A34C-486C-93BE-859CA39A65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F33F-DBBA-4EB5-8242-ACA9E34F5521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B52D-5B83-414D-80A2-F628D08144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C565-F223-45B4-878D-3FE7E694C5AC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1EFA9-4A44-48D7-B9D4-BB7BEE2695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3CEB-8659-4172-95A5-083B8DC334B1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C2998-BB01-4D99-957B-C9A132D1F1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858B-AA02-4C08-B13C-59969B7ACA26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C7EAD-BFCA-4220-97F0-090B980A8B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D8B4-80E6-4300-BEA5-36BC115A1AA4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F5C1-7527-4C2F-95BC-2BF7F0A37E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9A1F92-1166-47B9-AAA4-88F3F72C61D8}" type="datetime1">
              <a:rPr lang="zh-CN" altLang="en-US"/>
              <a:t>2025/7/4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B1C372-2395-487F-90D9-29658CDC55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1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日期占位符 3"/>
          <p:cNvSpPr>
            <a:spLocks noGrp="1"/>
          </p:cNvSpPr>
          <p:nvPr>
            <p:ph type="dt" sz="quarter" idx="10"/>
          </p:nvPr>
        </p:nvSpPr>
        <p:spPr>
          <a:xfrm>
            <a:off x="623392" y="6356350"/>
            <a:ext cx="2133600" cy="365125"/>
          </a:xfrm>
        </p:spPr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1271563" y="1842870"/>
            <a:ext cx="9648874" cy="794833"/>
          </a:xfrm>
          <a:prstGeom prst="rect">
            <a:avLst/>
          </a:prstGeom>
          <a:noFill/>
          <a:ln w="15875" cap="rnd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en-US" altLang="zh-CN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STCF</a:t>
            </a:r>
            <a:r>
              <a:rPr lang="zh-CN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真空系统研究进展</a:t>
            </a:r>
          </a:p>
        </p:txBody>
      </p:sp>
      <p:pic>
        <p:nvPicPr>
          <p:cNvPr id="22" name="图片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9144000" y="67969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312024" y="3966878"/>
            <a:ext cx="5983341" cy="14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/>
              <a:t>孙坤</a:t>
            </a:r>
            <a:r>
              <a:rPr lang="en-US" altLang="zh-CN" sz="2000" b="1" u="sng" dirty="0"/>
              <a:t>*</a:t>
            </a:r>
            <a:r>
              <a:rPr lang="zh-CN" altLang="en-US" sz="2000" dirty="0"/>
              <a:t>、张睿扬、龚海亮（</a:t>
            </a:r>
            <a:r>
              <a:rPr lang="zh-CN" altLang="en-US" sz="1600" dirty="0"/>
              <a:t>安徽理工大学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王立强、马锦（</a:t>
            </a:r>
            <a:r>
              <a:rPr lang="zh-CN" altLang="en-US" sz="1600" dirty="0"/>
              <a:t>中国科学院沈阳科学仪器股份有限公司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汤启升、张佳乐、殷立新（</a:t>
            </a:r>
            <a:r>
              <a:rPr lang="zh-CN" altLang="en-US" sz="1600" dirty="0"/>
              <a:t>中国科学院上海高等研究院</a:t>
            </a:r>
            <a:r>
              <a:rPr lang="zh-CN" altLang="en-US" sz="2000" dirty="0"/>
              <a:t>）</a:t>
            </a:r>
            <a:endParaRPr lang="en-US" altLang="zh-CN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C8A76E-B89B-667B-F18E-1317BC9635A0}"/>
              </a:ext>
            </a:extLst>
          </p:cNvPr>
          <p:cNvSpPr txBox="1"/>
          <p:nvPr/>
        </p:nvSpPr>
        <p:spPr>
          <a:xfrm>
            <a:off x="6543122" y="3191817"/>
            <a:ext cx="4374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（代表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STCF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项目真空系统组）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C76CF8-D989-0742-A2DB-07F7B8D08675}"/>
              </a:ext>
            </a:extLst>
          </p:cNvPr>
          <p:cNvSpPr txBox="1"/>
          <p:nvPr/>
        </p:nvSpPr>
        <p:spPr>
          <a:xfrm>
            <a:off x="108559" y="183658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弧区标准单元段弯铁产生的功率和气载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3687" y="836345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第一段真空室位置弯铁产生的功率和气载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8897" y="1283418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b="1" dirty="0"/>
              <a:t>同步辐射功率计算：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4" y="1632959"/>
            <a:ext cx="9108000" cy="21582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350" y="1601752"/>
            <a:ext cx="2914650" cy="4752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48" y="3660852"/>
            <a:ext cx="7236000" cy="26821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13216C0-9B61-9B9A-4A76-6240CE5F451D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弧区标准单元段弯铁产生的功率和气载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3687" y="836345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第一段真空室位置弯铁产生的功率和气载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8897" y="128341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ü"/>
              <a:defRPr sz="2000" b="1"/>
            </a:lvl1pPr>
          </a:lstStyle>
          <a:p>
            <a:r>
              <a:rPr lang="zh-CN" altLang="en-US" dirty="0"/>
              <a:t>动态气载计算：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1601752"/>
            <a:ext cx="2914650" cy="47529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218AE9-C411-7331-AE78-52CED4E02F1B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1678209"/>
            <a:ext cx="6264000" cy="48322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133"/>
            <a:ext cx="12192000" cy="3579734"/>
          </a:xfrm>
          <a:prstGeom prst="rect">
            <a:avLst/>
          </a:prstGeom>
        </p:spPr>
      </p:pic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弧区标准单元段弯铁产生的功率和气载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3687" y="836345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第一段真空室位置弯铁产生的功率和气载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8897" y="128341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同步辐射功率和动态气载计算：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439816" y="3584349"/>
            <a:ext cx="0" cy="19912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280576" y="4224753"/>
            <a:ext cx="0" cy="2156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18538" y="4423468"/>
            <a:ext cx="0" cy="1152128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91944" y="4423468"/>
            <a:ext cx="0" cy="1152128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732864" y="4372300"/>
            <a:ext cx="0" cy="1224136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474469" y="4351460"/>
            <a:ext cx="0" cy="1224136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832304" y="4372300"/>
            <a:ext cx="0" cy="1224136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710786" y="4437112"/>
            <a:ext cx="0" cy="1224136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848528" y="4365104"/>
            <a:ext cx="0" cy="1368152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1136560" y="4293096"/>
            <a:ext cx="0" cy="144016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351005" y="5835537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2351.36</a:t>
            </a:r>
            <a:endParaRPr lang="zh-CN" altLang="en-US" sz="16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1054315" y="5187871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14.87</a:t>
            </a:r>
            <a:endParaRPr lang="zh-CN" altLang="en-US" sz="14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10737102" y="518787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100</a:t>
            </a:r>
            <a:endParaRPr lang="zh-CN" altLang="en-US" sz="1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10101717" y="51981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400</a:t>
            </a:r>
            <a:endParaRPr lang="zh-CN" altLang="en-US" sz="1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9038938" y="518898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300</a:t>
            </a:r>
            <a:endParaRPr lang="zh-CN" altLang="en-US" sz="14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7827982" y="518897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452.85</a:t>
            </a:r>
            <a:endParaRPr lang="zh-CN" altLang="en-US" sz="14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6907807" y="519472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300</a:t>
            </a:r>
            <a:endParaRPr lang="zh-CN" altLang="en-US" sz="1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5926065" y="523625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400</a:t>
            </a:r>
            <a:endParaRPr lang="zh-CN" altLang="en-US" sz="14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5165462" y="522436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100</a:t>
            </a:r>
            <a:endParaRPr lang="zh-CN" altLang="en-US" sz="14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4469856" y="5230717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285.13</a:t>
            </a:r>
            <a:endParaRPr lang="zh-CN" altLang="en-US" sz="1400" b="1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980" y="-9717"/>
            <a:ext cx="4584589" cy="27556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369" y="0"/>
            <a:ext cx="4584589" cy="275563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77" y="12120"/>
            <a:ext cx="4584589" cy="275563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926" y="495"/>
            <a:ext cx="4584589" cy="2755631"/>
          </a:xfrm>
          <a:prstGeom prst="rect">
            <a:avLst/>
          </a:prstGeom>
        </p:spPr>
      </p:pic>
      <p:pic>
        <p:nvPicPr>
          <p:cNvPr id="4096" name="图片 4095"/>
          <p:cNvPicPr>
            <a:picLocks noChangeAspect="1"/>
          </p:cNvPicPr>
          <p:nvPr/>
        </p:nvPicPr>
        <p:blipFill>
          <a:blip r:embed="rId9"/>
          <a:srcRect l="13940" r="6012"/>
          <a:stretch>
            <a:fillRect/>
          </a:stretch>
        </p:blipFill>
        <p:spPr>
          <a:xfrm>
            <a:off x="8264357" y="5485111"/>
            <a:ext cx="3924000" cy="81700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0"/>
          <a:srcRect l="12844" r="2742"/>
          <a:stretch>
            <a:fillRect/>
          </a:stretch>
        </p:blipFill>
        <p:spPr>
          <a:xfrm>
            <a:off x="8202242" y="5485111"/>
            <a:ext cx="3960000" cy="105838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5FAF0FE-A0F9-2898-D8FD-22A22E48DE7B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006"/>
            <a:ext cx="12192000" cy="4377988"/>
          </a:xfrm>
          <a:prstGeom prst="rect">
            <a:avLst/>
          </a:prstGeom>
        </p:spPr>
      </p:pic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弧区标准单元段弯铁产生的功率和气载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3687" y="836345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第二段真空室位置弯铁产生的功率和气载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8897" y="128341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同步辐射功率和动态气载计算：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511824" y="3356992"/>
            <a:ext cx="0" cy="2808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147710" y="3921162"/>
            <a:ext cx="0" cy="2232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76411" y="3755519"/>
            <a:ext cx="0" cy="180020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832304" y="3683511"/>
            <a:ext cx="0" cy="1944216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967452" y="3707166"/>
            <a:ext cx="0" cy="2066739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231904" y="3863531"/>
            <a:ext cx="0" cy="1584176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963996" y="428628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漂移段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759218" y="437120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漂移段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265355" y="578407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2352.85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458452" y="48237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285.13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010628" y="48526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800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745519" y="48237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452.85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9519491" y="46205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800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0742401" y="46790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14.87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51638" y="5140650"/>
            <a:ext cx="3636048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根据二维平面布局图的几何关系，可知前一个弯铁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磁铁产生的同步辐射光出口处正好是下一个弯铁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磁铁产生的同步辐射光入口处。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215" y="-3926"/>
            <a:ext cx="4584589" cy="275563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117" y="-15176"/>
            <a:ext cx="4749196" cy="290804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88" y="40080"/>
            <a:ext cx="4584589" cy="275563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6411" y="-3927"/>
            <a:ext cx="4584589" cy="275563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A405DDA-88D0-8F70-A55F-202326CD7C7B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弯铁产生的功率与物理计算数据的对比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1888" t="19662"/>
          <a:stretch>
            <a:fillRect/>
          </a:stretch>
        </p:blipFill>
        <p:spPr bwMode="auto">
          <a:xfrm>
            <a:off x="22143" y="741760"/>
            <a:ext cx="8064896" cy="3549267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135560" y="2283426"/>
            <a:ext cx="827471" cy="369332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333FF"/>
                </a:solidFill>
              </a:rPr>
              <a:t>25.754</a:t>
            </a:r>
            <a:endParaRPr lang="zh-CN" altLang="en-US" dirty="0">
              <a:solidFill>
                <a:srgbClr val="3333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63352" y="3356992"/>
            <a:ext cx="2448272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3352" y="3573016"/>
            <a:ext cx="2376264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994" y="3666405"/>
            <a:ext cx="4968000" cy="319159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1136560" y="4291027"/>
            <a:ext cx="576064" cy="365120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259805" y="875752"/>
            <a:ext cx="3856892" cy="234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真空系统计算选择辐射光打到侧室壁上，距离束流中心线</a:t>
            </a:r>
            <a:r>
              <a:rPr lang="en-US" altLang="zh-CN" sz="2000" dirty="0"/>
              <a:t>54.5mm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束流中心管半径是</a:t>
            </a:r>
            <a:r>
              <a:rPr lang="en-US" altLang="zh-CN" sz="2000" dirty="0"/>
              <a:t>26mm</a:t>
            </a:r>
            <a:r>
              <a:rPr lang="zh-CN" altLang="en-US" sz="2000" dirty="0"/>
              <a:t>（</a:t>
            </a:r>
            <a:r>
              <a:rPr lang="zh-CN" altLang="en-US" sz="2000" dirty="0">
                <a:solidFill>
                  <a:srgbClr val="FF0000"/>
                </a:solidFill>
              </a:rPr>
              <a:t>物理系统选择的计算依据？</a:t>
            </a:r>
            <a:r>
              <a:rPr lang="zh-CN" altLang="en-US" sz="2000" dirty="0"/>
              <a:t>）。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7B5A21-7B9F-BCF2-C5D1-4CA4F7E2991B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t="20563"/>
          <a:stretch>
            <a:fillRect/>
          </a:stretch>
        </p:blipFill>
        <p:spPr>
          <a:xfrm>
            <a:off x="238118" y="3664971"/>
            <a:ext cx="6696000" cy="315906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049FC-A460-533C-E0BD-877EB2216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C582C54B-9FE7-4D56-3432-E2D01E49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228EC-8662-8F7F-39FB-5505B91948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512C16F-6E16-AAAB-B5EC-BA3454DF76F4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139657E-65BD-282E-A395-955851E72454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A0888723-993A-C237-D87F-896D8D05388C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9E0C33-8A15-1FF2-678E-09FF2B26DC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41E47A40-65EF-D2C3-AFBC-EE6014E1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标准单元段真空压力仿真计算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BF07DB96-105F-1B65-0C12-ED40C9E27428}"/>
              </a:ext>
            </a:extLst>
          </p:cNvPr>
          <p:cNvSpPr txBox="1"/>
          <p:nvPr/>
        </p:nvSpPr>
        <p:spPr>
          <a:xfrm>
            <a:off x="47328" y="753094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真空室内腔三维模型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5F07F8C-3DB2-D9C2-4AD5-0F00FC76AE27}"/>
              </a:ext>
            </a:extLst>
          </p:cNvPr>
          <p:cNvGrpSpPr/>
          <p:nvPr/>
        </p:nvGrpSpPr>
        <p:grpSpPr>
          <a:xfrm>
            <a:off x="407368" y="1297759"/>
            <a:ext cx="10081120" cy="3690693"/>
            <a:chOff x="1853" y="1419"/>
            <a:chExt cx="15072" cy="632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46B587D-1E09-B223-A6F9-61642E4B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3" y="2772"/>
              <a:ext cx="15072" cy="3084"/>
            </a:xfrm>
            <a:prstGeom prst="rect">
              <a:avLst/>
            </a:prstGeom>
          </p:spPr>
        </p:pic>
        <p:sp>
          <p:nvSpPr>
            <p:cNvPr id="13" name="文本框 7">
              <a:extLst>
                <a:ext uri="{FF2B5EF4-FFF2-40B4-BE49-F238E27FC236}">
                  <a16:creationId xmlns:a16="http://schemas.microsoft.com/office/drawing/2014/main" id="{FECEAF21-24C0-8FF4-9378-5D11E34011FA}"/>
                </a:ext>
              </a:extLst>
            </p:cNvPr>
            <p:cNvSpPr txBox="1"/>
            <p:nvPr/>
          </p:nvSpPr>
          <p:spPr>
            <a:xfrm>
              <a:off x="4114" y="6193"/>
              <a:ext cx="1377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/>
                <a:t>NEG</a:t>
              </a:r>
              <a:r>
                <a:rPr lang="zh-CN" altLang="en-US" sz="2000" dirty="0"/>
                <a:t>条</a:t>
              </a: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F3B68C6-5543-0DAD-9554-E63287B8BF82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029" y="4459"/>
              <a:ext cx="1774" cy="173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5CD81FC8-8750-E194-412A-2C5C4B10D4ED}"/>
                </a:ext>
              </a:extLst>
            </p:cNvPr>
            <p:cNvCxnSpPr/>
            <p:nvPr/>
          </p:nvCxnSpPr>
          <p:spPr>
            <a:xfrm flipV="1">
              <a:off x="4778" y="4022"/>
              <a:ext cx="2286" cy="215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2A412F89-5B2C-8FC3-A05C-8FF9C312A7FB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4803" y="3843"/>
              <a:ext cx="9584" cy="235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052E23D9-60D5-59C5-30CD-49258EB6ED71}"/>
                </a:ext>
              </a:extLst>
            </p:cNvPr>
            <p:cNvCxnSpPr/>
            <p:nvPr/>
          </p:nvCxnSpPr>
          <p:spPr>
            <a:xfrm flipV="1">
              <a:off x="4844" y="3892"/>
              <a:ext cx="5687" cy="230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3" name="文本框 19">
              <a:extLst>
                <a:ext uri="{FF2B5EF4-FFF2-40B4-BE49-F238E27FC236}">
                  <a16:creationId xmlns:a16="http://schemas.microsoft.com/office/drawing/2014/main" id="{9B8BA876-4124-9CAD-6379-3769036D2679}"/>
                </a:ext>
              </a:extLst>
            </p:cNvPr>
            <p:cNvSpPr txBox="1"/>
            <p:nvPr/>
          </p:nvSpPr>
          <p:spPr>
            <a:xfrm>
              <a:off x="2254" y="4751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1</a:t>
              </a:r>
            </a:p>
          </p:txBody>
        </p:sp>
        <p:sp>
          <p:nvSpPr>
            <p:cNvPr id="24" name="文本框 20">
              <a:extLst>
                <a:ext uri="{FF2B5EF4-FFF2-40B4-BE49-F238E27FC236}">
                  <a16:creationId xmlns:a16="http://schemas.microsoft.com/office/drawing/2014/main" id="{EFBF3AE8-A79A-E71E-895D-48E431377B12}"/>
                </a:ext>
              </a:extLst>
            </p:cNvPr>
            <p:cNvSpPr txBox="1"/>
            <p:nvPr/>
          </p:nvSpPr>
          <p:spPr>
            <a:xfrm>
              <a:off x="10289" y="4022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1</a:t>
              </a:r>
            </a:p>
          </p:txBody>
        </p:sp>
        <p:sp>
          <p:nvSpPr>
            <p:cNvPr id="25" name="文本框 21">
              <a:extLst>
                <a:ext uri="{FF2B5EF4-FFF2-40B4-BE49-F238E27FC236}">
                  <a16:creationId xmlns:a16="http://schemas.microsoft.com/office/drawing/2014/main" id="{A7BB2E65-DE2E-F85B-FCBB-1D76A3B1A31D}"/>
                </a:ext>
              </a:extLst>
            </p:cNvPr>
            <p:cNvSpPr txBox="1"/>
            <p:nvPr/>
          </p:nvSpPr>
          <p:spPr>
            <a:xfrm>
              <a:off x="6892" y="4171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2</a:t>
              </a:r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589FFDF3-A99B-BE55-A16A-6A4D427B4734}"/>
                </a:ext>
              </a:extLst>
            </p:cNvPr>
            <p:cNvSpPr txBox="1"/>
            <p:nvPr/>
          </p:nvSpPr>
          <p:spPr>
            <a:xfrm>
              <a:off x="14037" y="4022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2</a:t>
              </a:r>
            </a:p>
          </p:txBody>
        </p:sp>
        <p:sp>
          <p:nvSpPr>
            <p:cNvPr id="27" name="文本框 23">
              <a:extLst>
                <a:ext uri="{FF2B5EF4-FFF2-40B4-BE49-F238E27FC236}">
                  <a16:creationId xmlns:a16="http://schemas.microsoft.com/office/drawing/2014/main" id="{CC2788DB-B724-5205-68A4-408819EB948E}"/>
                </a:ext>
              </a:extLst>
            </p:cNvPr>
            <p:cNvSpPr txBox="1"/>
            <p:nvPr/>
          </p:nvSpPr>
          <p:spPr>
            <a:xfrm>
              <a:off x="5201" y="1419"/>
              <a:ext cx="2203" cy="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/>
                <a:t>NEG</a:t>
              </a:r>
              <a:r>
                <a:rPr lang="zh-CN" altLang="en-US" sz="2000" dirty="0"/>
                <a:t>泵</a:t>
              </a:r>
              <a:r>
                <a:rPr lang="en-US" altLang="zh-CN" sz="2000" dirty="0"/>
                <a:t>400L/s</a:t>
              </a: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0372689C-B09A-3035-A17B-D10FDFD482A6}"/>
                </a:ext>
              </a:extLst>
            </p:cNvPr>
            <p:cNvCxnSpPr>
              <a:stCxn id="27" idx="2"/>
            </p:cNvCxnSpPr>
            <p:nvPr/>
          </p:nvCxnSpPr>
          <p:spPr>
            <a:xfrm flipH="1">
              <a:off x="3969" y="1920"/>
              <a:ext cx="2333" cy="15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CA40E863-D71B-2EC5-70E2-BACE961A542B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6303" y="1920"/>
              <a:ext cx="1944" cy="12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95360B9E-F68E-A98B-FE98-6EE02351EA01}"/>
                </a:ext>
              </a:extLst>
            </p:cNvPr>
            <p:cNvCxnSpPr/>
            <p:nvPr/>
          </p:nvCxnSpPr>
          <p:spPr>
            <a:xfrm>
              <a:off x="6302" y="2039"/>
              <a:ext cx="4958" cy="14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21FC7A88-1F21-E65E-C0C0-E4454E20BC01}"/>
                </a:ext>
              </a:extLst>
            </p:cNvPr>
            <p:cNvCxnSpPr/>
            <p:nvPr/>
          </p:nvCxnSpPr>
          <p:spPr>
            <a:xfrm>
              <a:off x="6335" y="2023"/>
              <a:ext cx="9235" cy="13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2" name="文本框 29">
              <a:extLst>
                <a:ext uri="{FF2B5EF4-FFF2-40B4-BE49-F238E27FC236}">
                  <a16:creationId xmlns:a16="http://schemas.microsoft.com/office/drawing/2014/main" id="{9EC6EC2A-7134-46C7-3323-DB4DD1ACB26B}"/>
                </a:ext>
              </a:extLst>
            </p:cNvPr>
            <p:cNvSpPr txBox="1"/>
            <p:nvPr/>
          </p:nvSpPr>
          <p:spPr>
            <a:xfrm>
              <a:off x="7177" y="6533"/>
              <a:ext cx="1566" cy="1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/>
                <a:t>离子泵</a:t>
              </a:r>
              <a:r>
                <a:rPr lang="en-US" altLang="zh-CN" sz="2000" dirty="0"/>
                <a:t>200L/s</a:t>
              </a: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59214395-BF07-C710-A1EA-CB9BFD700B5E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3726" y="4589"/>
              <a:ext cx="4234" cy="19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E5811E87-6264-69B0-8022-8476DD7B2567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7960" y="4200"/>
              <a:ext cx="28" cy="23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3CEE89-E089-7FA9-64D9-F691F2FB912F}"/>
                </a:ext>
              </a:extLst>
            </p:cNvPr>
            <p:cNvCxnSpPr/>
            <p:nvPr/>
          </p:nvCxnSpPr>
          <p:spPr>
            <a:xfrm flipV="1">
              <a:off x="7922" y="4086"/>
              <a:ext cx="3176" cy="24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44FFF624-0FE0-3769-36B3-BCBC5546A8B8}"/>
                </a:ext>
              </a:extLst>
            </p:cNvPr>
            <p:cNvCxnSpPr/>
            <p:nvPr/>
          </p:nvCxnSpPr>
          <p:spPr>
            <a:xfrm flipV="1">
              <a:off x="7939" y="4119"/>
              <a:ext cx="7437" cy="24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2472E77E-E8D2-5EB9-9731-03D95B8F77B9}"/>
              </a:ext>
            </a:extLst>
          </p:cNvPr>
          <p:cNvSpPr txBox="1"/>
          <p:nvPr/>
        </p:nvSpPr>
        <p:spPr>
          <a:xfrm>
            <a:off x="5197774" y="4781916"/>
            <a:ext cx="4221686" cy="128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=2.641*380=1003.58 L/s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=2.641*320=845.12 L/s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条抽速近似为屏蔽网流导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55EFA4-C78D-9A04-D7FF-CD1C5C4D1F79}"/>
              </a:ext>
            </a:extLst>
          </p:cNvPr>
          <p:cNvSpPr txBox="1"/>
          <p:nvPr/>
        </p:nvSpPr>
        <p:spPr>
          <a:xfrm>
            <a:off x="384011" y="1364083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/>
              <a:t>布泵方案</a:t>
            </a:r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2" name="文本框 24">
            <a:extLst>
              <a:ext uri="{FF2B5EF4-FFF2-40B4-BE49-F238E27FC236}">
                <a16:creationId xmlns:a16="http://schemas.microsoft.com/office/drawing/2014/main" id="{FB7D071F-A905-D977-F906-54A011F4D741}"/>
              </a:ext>
            </a:extLst>
          </p:cNvPr>
          <p:cNvSpPr txBox="1"/>
          <p:nvPr/>
        </p:nvSpPr>
        <p:spPr>
          <a:xfrm>
            <a:off x="3517012" y="701367"/>
            <a:ext cx="8240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静态放气率：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 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mbar · l/(s·cm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，波纹管：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-11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mbar · l/(s·cm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baseline="30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dirty="0"/>
              <a:t>动态放气率：</a:t>
            </a:r>
            <a:r>
              <a:rPr lang="en-US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4.05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-11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mbar·l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/(s·cm</a:t>
            </a:r>
            <a:r>
              <a:rPr lang="en-US" altLang="zh-CN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波纹管：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2.6 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-11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mbar · l/(s·cm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1770D59-FA62-638E-3A00-95B899E69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52" y="3278139"/>
            <a:ext cx="4038600" cy="2895600"/>
          </a:xfrm>
          <a:prstGeom prst="rect">
            <a:avLst/>
          </a:prstGeom>
        </p:spPr>
      </p:pic>
      <p:sp>
        <p:nvSpPr>
          <p:cNvPr id="37" name="椭圆 36">
            <a:extLst>
              <a:ext uri="{FF2B5EF4-FFF2-40B4-BE49-F238E27FC236}">
                <a16:creationId xmlns:a16="http://schemas.microsoft.com/office/drawing/2014/main" id="{C1A288B7-99FE-5079-0096-166EBC574AE7}"/>
              </a:ext>
            </a:extLst>
          </p:cNvPr>
          <p:cNvSpPr/>
          <p:nvPr/>
        </p:nvSpPr>
        <p:spPr>
          <a:xfrm>
            <a:off x="10107400" y="4404089"/>
            <a:ext cx="792088" cy="64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7A455BD-C1AD-A3E0-8E99-CC8E3FE45C1D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347580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12C12-D3F1-E7F0-6FE0-4E06BA0BF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7173FEF9-1282-40B4-10F2-573F342E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AE17B0-F6B6-6524-05EF-2D0762AA6C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E1F5E71-704B-61CD-E336-EFEFB9B310FC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92D4D01-B482-B7CF-B6F7-C335EED6FA4A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AFE6E8ED-C4BF-88D8-8093-BC0BBA963F6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4302A6-78F9-0618-3387-6EA4515A07C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6D9CBC9-63AE-6B93-B328-A441D91C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标准单元段真空压力仿真计算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E8F0DA81-3D67-0800-528D-93F1ADD962DD}"/>
              </a:ext>
            </a:extLst>
          </p:cNvPr>
          <p:cNvSpPr txBox="1"/>
          <p:nvPr/>
        </p:nvSpPr>
        <p:spPr>
          <a:xfrm>
            <a:off x="47328" y="753094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静态真空仿真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布泵方案</a:t>
            </a:r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A423A36D-E0F4-99DC-15A8-25265E7BF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92" y="1788047"/>
            <a:ext cx="4853940" cy="3924300"/>
          </a:xfrm>
          <a:prstGeom prst="rect">
            <a:avLst/>
          </a:prstGeom>
        </p:spPr>
      </p:pic>
      <p:sp>
        <p:nvSpPr>
          <p:cNvPr id="47" name="任意多边形 7">
            <a:extLst>
              <a:ext uri="{FF2B5EF4-FFF2-40B4-BE49-F238E27FC236}">
                <a16:creationId xmlns:a16="http://schemas.microsoft.com/office/drawing/2014/main" id="{6AF4B965-4D7E-FD70-93FB-4867ABE424DD}"/>
              </a:ext>
            </a:extLst>
          </p:cNvPr>
          <p:cNvSpPr/>
          <p:nvPr/>
        </p:nvSpPr>
        <p:spPr>
          <a:xfrm>
            <a:off x="2909937" y="2351292"/>
            <a:ext cx="125095" cy="438150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任意多边形 2">
            <a:extLst>
              <a:ext uri="{FF2B5EF4-FFF2-40B4-BE49-F238E27FC236}">
                <a16:creationId xmlns:a16="http://schemas.microsoft.com/office/drawing/2014/main" id="{66BF5B05-22C8-98FF-2809-8E0E588EA29D}"/>
              </a:ext>
            </a:extLst>
          </p:cNvPr>
          <p:cNvSpPr/>
          <p:nvPr/>
        </p:nvSpPr>
        <p:spPr>
          <a:xfrm>
            <a:off x="3839577" y="2442732"/>
            <a:ext cx="137795" cy="40195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任意多边形 3">
            <a:extLst>
              <a:ext uri="{FF2B5EF4-FFF2-40B4-BE49-F238E27FC236}">
                <a16:creationId xmlns:a16="http://schemas.microsoft.com/office/drawing/2014/main" id="{C2C9999A-60A3-0BC0-66DF-1B8A272EAD99}"/>
              </a:ext>
            </a:extLst>
          </p:cNvPr>
          <p:cNvSpPr/>
          <p:nvPr/>
        </p:nvSpPr>
        <p:spPr>
          <a:xfrm>
            <a:off x="4976227" y="2454162"/>
            <a:ext cx="86995" cy="39052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9DB3B54-E9DD-16EE-17F9-972BD0722668}"/>
              </a:ext>
            </a:extLst>
          </p:cNvPr>
          <p:cNvSpPr/>
          <p:nvPr/>
        </p:nvSpPr>
        <p:spPr>
          <a:xfrm>
            <a:off x="3734167" y="2351292"/>
            <a:ext cx="340360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文本框 5">
            <a:extLst>
              <a:ext uri="{FF2B5EF4-FFF2-40B4-BE49-F238E27FC236}">
                <a16:creationId xmlns:a16="http://schemas.microsoft.com/office/drawing/2014/main" id="{0D125902-C49B-A426-3158-5990A1B11B85}"/>
              </a:ext>
            </a:extLst>
          </p:cNvPr>
          <p:cNvSpPr txBox="1"/>
          <p:nvPr/>
        </p:nvSpPr>
        <p:spPr>
          <a:xfrm>
            <a:off x="3734167" y="1511822"/>
            <a:ext cx="320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两段标准弧区单段连接位置</a:t>
            </a: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8A671054-2DA5-4A1D-48C8-A8C1861727B9}"/>
              </a:ext>
            </a:extLst>
          </p:cNvPr>
          <p:cNvCxnSpPr>
            <a:endCxn id="50" idx="0"/>
          </p:cNvCxnSpPr>
          <p:nvPr/>
        </p:nvCxnSpPr>
        <p:spPr>
          <a:xfrm flipH="1">
            <a:off x="3904347" y="1880122"/>
            <a:ext cx="1431290" cy="471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文本框 12">
            <a:extLst>
              <a:ext uri="{FF2B5EF4-FFF2-40B4-BE49-F238E27FC236}">
                <a16:creationId xmlns:a16="http://schemas.microsoft.com/office/drawing/2014/main" id="{019AB4EB-4C85-5E64-22B1-F32E51917E02}"/>
              </a:ext>
            </a:extLst>
          </p:cNvPr>
          <p:cNvSpPr txBox="1"/>
          <p:nvPr/>
        </p:nvSpPr>
        <p:spPr>
          <a:xfrm>
            <a:off x="4976227" y="5446022"/>
            <a:ext cx="5787871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平均真空度：</a:t>
            </a:r>
            <a:r>
              <a:rPr lang="en-US" altLang="zh-CN" dirty="0"/>
              <a:t>2.89E-9 Pa</a:t>
            </a:r>
            <a:endParaRPr lang="zh-CN" altLang="en-US" dirty="0"/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规位置真空度：</a:t>
            </a:r>
            <a:r>
              <a:rPr lang="en-US" altLang="zh-CN" dirty="0"/>
              <a:t>1.73E-9 Pa &lt; 5E-9Pa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波纹管位置：</a:t>
            </a:r>
            <a:r>
              <a:rPr lang="en-US" altLang="zh-CN" dirty="0"/>
              <a:t>7.47</a:t>
            </a:r>
            <a:r>
              <a:rPr lang="en-US" altLang="zh-CN" dirty="0">
                <a:sym typeface="+mn-ea"/>
              </a:rPr>
              <a:t>E-9 Pa</a:t>
            </a:r>
            <a:endParaRPr lang="en-US" altLang="zh-CN" dirty="0"/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117FCCC1-B0CA-9AC0-CA76-8F631FA3C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2094752"/>
            <a:ext cx="4225925" cy="3456305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9D843E34-DC8D-AB40-1078-3ADB4BE63D92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296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CB08B-9CC4-892E-6CA2-E45F99B40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C628A2A7-9BD2-9E2E-9B08-972788F1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37BCD-1428-577A-4194-4650AC4F13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BB8299C-907E-9AC8-1E69-79D80E7C0BB3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9D458FB-C633-3BCE-BC08-CB46AD0E468B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0408B21-FA61-F97C-6231-601389E5F9C6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AA9B3E3-73C4-5103-EB78-B74CE8E3677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D365F227-A607-FCD3-4235-3E84B3D6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标准单元段真空压力仿真计算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ACD6837D-13C3-A031-CE03-1FFA39F9B3B6}"/>
              </a:ext>
            </a:extLst>
          </p:cNvPr>
          <p:cNvSpPr txBox="1"/>
          <p:nvPr/>
        </p:nvSpPr>
        <p:spPr>
          <a:xfrm>
            <a:off x="47328" y="753094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动态真空仿真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布泵方案</a:t>
            </a:r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136381-423B-920A-5F86-9896DA345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76" y="1607364"/>
            <a:ext cx="4692015" cy="3826510"/>
          </a:xfrm>
          <a:prstGeom prst="rect">
            <a:avLst/>
          </a:prstGeom>
        </p:spPr>
      </p:pic>
      <p:sp>
        <p:nvSpPr>
          <p:cNvPr id="6" name="任意多边形 7">
            <a:extLst>
              <a:ext uri="{FF2B5EF4-FFF2-40B4-BE49-F238E27FC236}">
                <a16:creationId xmlns:a16="http://schemas.microsoft.com/office/drawing/2014/main" id="{B2154553-D753-DAEC-E223-13BF4119C5DA}"/>
              </a:ext>
            </a:extLst>
          </p:cNvPr>
          <p:cNvSpPr/>
          <p:nvPr/>
        </p:nvSpPr>
        <p:spPr>
          <a:xfrm>
            <a:off x="2662421" y="2087424"/>
            <a:ext cx="134620" cy="419100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 2">
            <a:extLst>
              <a:ext uri="{FF2B5EF4-FFF2-40B4-BE49-F238E27FC236}">
                <a16:creationId xmlns:a16="http://schemas.microsoft.com/office/drawing/2014/main" id="{17E846A2-86B1-C0EC-11A8-C736554F8FA9}"/>
              </a:ext>
            </a:extLst>
          </p:cNvPr>
          <p:cNvSpPr/>
          <p:nvPr/>
        </p:nvSpPr>
        <p:spPr>
          <a:xfrm>
            <a:off x="3571106" y="2169974"/>
            <a:ext cx="156210" cy="39179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3">
            <a:extLst>
              <a:ext uri="{FF2B5EF4-FFF2-40B4-BE49-F238E27FC236}">
                <a16:creationId xmlns:a16="http://schemas.microsoft.com/office/drawing/2014/main" id="{7383B47E-38A2-0802-A98A-5F53BB504F41}"/>
              </a:ext>
            </a:extLst>
          </p:cNvPr>
          <p:cNvSpPr/>
          <p:nvPr/>
        </p:nvSpPr>
        <p:spPr>
          <a:xfrm>
            <a:off x="4651876" y="2077899"/>
            <a:ext cx="115570" cy="41846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175446-4B25-BD94-4F25-D0235E3EB84B}"/>
              </a:ext>
            </a:extLst>
          </p:cNvPr>
          <p:cNvSpPr/>
          <p:nvPr/>
        </p:nvSpPr>
        <p:spPr>
          <a:xfrm>
            <a:off x="3466331" y="2078534"/>
            <a:ext cx="340360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C9DB77E9-FCD6-98DA-3275-83817A3C9A3E}"/>
              </a:ext>
            </a:extLst>
          </p:cNvPr>
          <p:cNvSpPr txBox="1"/>
          <p:nvPr/>
        </p:nvSpPr>
        <p:spPr>
          <a:xfrm>
            <a:off x="3466331" y="1239064"/>
            <a:ext cx="320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两段标准弧区单段连接位置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0B8FBD2-5C8E-3F06-0950-1EB925DE085D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 flipH="1">
            <a:off x="3636511" y="1607364"/>
            <a:ext cx="1431290" cy="471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2">
            <a:extLst>
              <a:ext uri="{FF2B5EF4-FFF2-40B4-BE49-F238E27FC236}">
                <a16:creationId xmlns:a16="http://schemas.microsoft.com/office/drawing/2014/main" id="{A668B3F9-DA0B-7849-9AAC-A460C75F560F}"/>
              </a:ext>
            </a:extLst>
          </p:cNvPr>
          <p:cNvSpPr txBox="1"/>
          <p:nvPr/>
        </p:nvSpPr>
        <p:spPr>
          <a:xfrm>
            <a:off x="4412400" y="5507811"/>
            <a:ext cx="57410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平均真空度：</a:t>
            </a:r>
            <a:r>
              <a:rPr lang="en-US" altLang="zh-CN" dirty="0"/>
              <a:t>2.72E-8 Pa</a:t>
            </a:r>
            <a:endParaRPr lang="zh-CN" altLang="en-US" dirty="0"/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规位置真空度：</a:t>
            </a:r>
            <a:r>
              <a:rPr lang="en-US" altLang="zh-CN" dirty="0">
                <a:solidFill>
                  <a:srgbClr val="FF0000"/>
                </a:solidFill>
              </a:rPr>
              <a:t>2.26E-8 Pa</a:t>
            </a:r>
            <a:r>
              <a:rPr lang="en-US" altLang="zh-CN" dirty="0"/>
              <a:t> &gt; 1E-8Pa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波纹管位置：</a:t>
            </a:r>
            <a:r>
              <a:rPr lang="en-US" altLang="zh-CN" dirty="0"/>
              <a:t>5.15</a:t>
            </a:r>
            <a:r>
              <a:rPr lang="en-US" altLang="zh-CN" dirty="0">
                <a:sym typeface="+mn-ea"/>
              </a:rPr>
              <a:t>E-8 Pa</a:t>
            </a:r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493E012-44C7-9B4B-DD9F-B794D06B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1350189"/>
            <a:ext cx="4792980" cy="390144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C7BA348-B034-1E38-2E92-DF6B00E61872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127264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7C32-4549-6117-0772-6720E945F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091C1CA9-871F-4B48-E404-A43C4A76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F224B9-9079-3555-07BC-90BF631235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373890C-1B51-6071-0176-AE81539A6C68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C9E3E32-78E5-5ECB-3121-19BF0C07927E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FF4D0B3E-E37D-8077-4C46-9F5E93AE99C3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C0047A-9D18-B378-2FD7-710842F6B36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C1BEC1D-0F9C-04EE-07F2-3A23E1AF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标准单元段真空压力仿真计算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68537DBD-67C5-71CE-6C5D-DCAD291B6FEA}"/>
              </a:ext>
            </a:extLst>
          </p:cNvPr>
          <p:cNvSpPr txBox="1"/>
          <p:nvPr/>
        </p:nvSpPr>
        <p:spPr>
          <a:xfrm>
            <a:off x="47328" y="753094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真空室内腔三维模型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B6520AA-F6F6-7BDB-F3A0-B393D0B773A1}"/>
              </a:ext>
            </a:extLst>
          </p:cNvPr>
          <p:cNvGrpSpPr/>
          <p:nvPr/>
        </p:nvGrpSpPr>
        <p:grpSpPr>
          <a:xfrm>
            <a:off x="767408" y="1319331"/>
            <a:ext cx="10441160" cy="3770258"/>
            <a:chOff x="1853" y="1503"/>
            <a:chExt cx="15072" cy="591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7DEB6D-62F2-67C9-9650-CFF80405C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3" y="2772"/>
              <a:ext cx="15072" cy="3084"/>
            </a:xfrm>
            <a:prstGeom prst="rect">
              <a:avLst/>
            </a:prstGeom>
          </p:spPr>
        </p:pic>
        <p:sp>
          <p:nvSpPr>
            <p:cNvPr id="13" name="文本框 7">
              <a:extLst>
                <a:ext uri="{FF2B5EF4-FFF2-40B4-BE49-F238E27FC236}">
                  <a16:creationId xmlns:a16="http://schemas.microsoft.com/office/drawing/2014/main" id="{00234003-3D0A-0AF6-F70A-EE6D329A1F5B}"/>
                </a:ext>
              </a:extLst>
            </p:cNvPr>
            <p:cNvSpPr txBox="1"/>
            <p:nvPr/>
          </p:nvSpPr>
          <p:spPr>
            <a:xfrm>
              <a:off x="4114" y="6193"/>
              <a:ext cx="1377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/>
                <a:t>NEG</a:t>
              </a:r>
              <a:r>
                <a:rPr lang="zh-CN" altLang="en-US" sz="2000" dirty="0"/>
                <a:t>条</a:t>
              </a: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4554E288-6AE9-D9F8-E456-A5E00F6F5FDD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029" y="4459"/>
              <a:ext cx="1774" cy="173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EFB0EC4B-BF80-AA71-328A-950B768E9F60}"/>
                </a:ext>
              </a:extLst>
            </p:cNvPr>
            <p:cNvCxnSpPr/>
            <p:nvPr/>
          </p:nvCxnSpPr>
          <p:spPr>
            <a:xfrm flipV="1">
              <a:off x="4778" y="4022"/>
              <a:ext cx="2286" cy="215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12929461-C5D2-B1A1-3BCA-FC1E2B08D21F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4803" y="3843"/>
              <a:ext cx="9584" cy="235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75FD018-47FD-1B0B-CD72-F00FB32CDA7A}"/>
                </a:ext>
              </a:extLst>
            </p:cNvPr>
            <p:cNvCxnSpPr/>
            <p:nvPr/>
          </p:nvCxnSpPr>
          <p:spPr>
            <a:xfrm flipV="1">
              <a:off x="4844" y="3892"/>
              <a:ext cx="5687" cy="230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3" name="文本框 19">
              <a:extLst>
                <a:ext uri="{FF2B5EF4-FFF2-40B4-BE49-F238E27FC236}">
                  <a16:creationId xmlns:a16="http://schemas.microsoft.com/office/drawing/2014/main" id="{680F883A-F186-5142-CA7A-73301FA2D340}"/>
                </a:ext>
              </a:extLst>
            </p:cNvPr>
            <p:cNvSpPr txBox="1"/>
            <p:nvPr/>
          </p:nvSpPr>
          <p:spPr>
            <a:xfrm>
              <a:off x="2254" y="4751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1</a:t>
              </a:r>
            </a:p>
          </p:txBody>
        </p:sp>
        <p:sp>
          <p:nvSpPr>
            <p:cNvPr id="24" name="文本框 20">
              <a:extLst>
                <a:ext uri="{FF2B5EF4-FFF2-40B4-BE49-F238E27FC236}">
                  <a16:creationId xmlns:a16="http://schemas.microsoft.com/office/drawing/2014/main" id="{B8ED87CB-4D72-BF82-9A5D-2783EC87717F}"/>
                </a:ext>
              </a:extLst>
            </p:cNvPr>
            <p:cNvSpPr txBox="1"/>
            <p:nvPr/>
          </p:nvSpPr>
          <p:spPr>
            <a:xfrm>
              <a:off x="10289" y="4022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1</a:t>
              </a:r>
            </a:p>
          </p:txBody>
        </p:sp>
        <p:sp>
          <p:nvSpPr>
            <p:cNvPr id="25" name="文本框 21">
              <a:extLst>
                <a:ext uri="{FF2B5EF4-FFF2-40B4-BE49-F238E27FC236}">
                  <a16:creationId xmlns:a16="http://schemas.microsoft.com/office/drawing/2014/main" id="{E212D676-6E40-2F8A-A91C-A845C93A440A}"/>
                </a:ext>
              </a:extLst>
            </p:cNvPr>
            <p:cNvSpPr txBox="1"/>
            <p:nvPr/>
          </p:nvSpPr>
          <p:spPr>
            <a:xfrm>
              <a:off x="6892" y="4171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2</a:t>
              </a:r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6E993E12-95CD-1591-7E9B-45AD9B55EFED}"/>
                </a:ext>
              </a:extLst>
            </p:cNvPr>
            <p:cNvSpPr txBox="1"/>
            <p:nvPr/>
          </p:nvSpPr>
          <p:spPr>
            <a:xfrm>
              <a:off x="14037" y="4022"/>
              <a:ext cx="77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/>
                <a:t>U</a:t>
              </a:r>
              <a:r>
                <a:rPr lang="en-US" altLang="zh-CN" sz="2000" baseline="-25000"/>
                <a:t>2</a:t>
              </a:r>
            </a:p>
          </p:txBody>
        </p:sp>
        <p:sp>
          <p:nvSpPr>
            <p:cNvPr id="27" name="文本框 23">
              <a:extLst>
                <a:ext uri="{FF2B5EF4-FFF2-40B4-BE49-F238E27FC236}">
                  <a16:creationId xmlns:a16="http://schemas.microsoft.com/office/drawing/2014/main" id="{E9894A58-DF78-B481-3205-0BB6E341C68E}"/>
                </a:ext>
              </a:extLst>
            </p:cNvPr>
            <p:cNvSpPr txBox="1"/>
            <p:nvPr/>
          </p:nvSpPr>
          <p:spPr>
            <a:xfrm>
              <a:off x="4980" y="1503"/>
              <a:ext cx="2869" cy="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/>
                <a:t>NEG</a:t>
              </a:r>
              <a:r>
                <a:rPr lang="zh-CN" altLang="en-US" sz="2000" dirty="0"/>
                <a:t>泵</a:t>
              </a:r>
              <a:r>
                <a:rPr lang="en-US" altLang="zh-CN" sz="2000" dirty="0"/>
                <a:t>1600L/s</a:t>
              </a: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9BA90F54-3788-09EB-895E-017B4B25BF02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3748" y="2004"/>
              <a:ext cx="2666" cy="15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081C8F4-DF11-487F-01DD-F3567321B0FC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6414" y="2004"/>
              <a:ext cx="1610" cy="12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9C531342-E456-E5A0-62DD-11B0D1EE1F9C}"/>
                </a:ext>
              </a:extLst>
            </p:cNvPr>
            <p:cNvCxnSpPr/>
            <p:nvPr/>
          </p:nvCxnSpPr>
          <p:spPr>
            <a:xfrm>
              <a:off x="6302" y="2039"/>
              <a:ext cx="4958" cy="14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EF03FD3-16CF-ADAB-FD2B-0822CB382530}"/>
                </a:ext>
              </a:extLst>
            </p:cNvPr>
            <p:cNvCxnSpPr/>
            <p:nvPr/>
          </p:nvCxnSpPr>
          <p:spPr>
            <a:xfrm>
              <a:off x="6335" y="2023"/>
              <a:ext cx="9235" cy="13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2" name="文本框 29">
              <a:extLst>
                <a:ext uri="{FF2B5EF4-FFF2-40B4-BE49-F238E27FC236}">
                  <a16:creationId xmlns:a16="http://schemas.microsoft.com/office/drawing/2014/main" id="{33D86FFE-F983-48FF-6F31-870FA03548D2}"/>
                </a:ext>
              </a:extLst>
            </p:cNvPr>
            <p:cNvSpPr txBox="1"/>
            <p:nvPr/>
          </p:nvSpPr>
          <p:spPr>
            <a:xfrm>
              <a:off x="7177" y="6533"/>
              <a:ext cx="1409" cy="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/>
                <a:t>离子泵</a:t>
              </a:r>
              <a:r>
                <a:rPr lang="en-US" altLang="zh-CN" sz="2000" dirty="0"/>
                <a:t>200L/s</a:t>
              </a: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1F8D9EFB-C144-7E02-B5F7-4FD11AF52CEE}"/>
                </a:ext>
              </a:extLst>
            </p:cNvPr>
            <p:cNvCxnSpPr>
              <a:stCxn id="32" idx="0"/>
            </p:cNvCxnSpPr>
            <p:nvPr/>
          </p:nvCxnSpPr>
          <p:spPr>
            <a:xfrm flipH="1" flipV="1">
              <a:off x="3726" y="4589"/>
              <a:ext cx="4156" cy="19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6BE0A6C-8923-AAE6-FBE4-93940AC969D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7882" y="4200"/>
              <a:ext cx="106" cy="23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F21E95A3-3E5E-9056-0764-8BBF3D208CDF}"/>
                </a:ext>
              </a:extLst>
            </p:cNvPr>
            <p:cNvCxnSpPr/>
            <p:nvPr/>
          </p:nvCxnSpPr>
          <p:spPr>
            <a:xfrm flipV="1">
              <a:off x="7922" y="4086"/>
              <a:ext cx="3176" cy="24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0EC70EF9-1CDF-CDFD-AF60-9E82A6FF61DF}"/>
                </a:ext>
              </a:extLst>
            </p:cNvPr>
            <p:cNvCxnSpPr/>
            <p:nvPr/>
          </p:nvCxnSpPr>
          <p:spPr>
            <a:xfrm flipV="1">
              <a:off x="7939" y="4119"/>
              <a:ext cx="7437" cy="24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5ED1D4D-AE9D-94CB-429E-A2C54D18DD3C}"/>
              </a:ext>
            </a:extLst>
          </p:cNvPr>
          <p:cNvSpPr txBox="1"/>
          <p:nvPr/>
        </p:nvSpPr>
        <p:spPr>
          <a:xfrm>
            <a:off x="359585" y="1423923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/>
              <a:t>布泵方案</a:t>
            </a:r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49FB583E-C26B-96D1-575A-FE54FB72D3DC}"/>
              </a:ext>
            </a:extLst>
          </p:cNvPr>
          <p:cNvSpPr txBox="1"/>
          <p:nvPr/>
        </p:nvSpPr>
        <p:spPr>
          <a:xfrm>
            <a:off x="5799359" y="4956875"/>
            <a:ext cx="4058920" cy="1286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=6.735*380=2559.3 L/s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=6.735*320=2155.2 L/s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条抽速近似为屏蔽网流导</a:t>
            </a:r>
          </a:p>
        </p:txBody>
      </p:sp>
      <p:sp>
        <p:nvSpPr>
          <p:cNvPr id="19" name="文本框 24">
            <a:extLst>
              <a:ext uri="{FF2B5EF4-FFF2-40B4-BE49-F238E27FC236}">
                <a16:creationId xmlns:a16="http://schemas.microsoft.com/office/drawing/2014/main" id="{DEDC719E-0276-3075-3FF6-7D3E5A536E20}"/>
              </a:ext>
            </a:extLst>
          </p:cNvPr>
          <p:cNvSpPr txBox="1"/>
          <p:nvPr/>
        </p:nvSpPr>
        <p:spPr>
          <a:xfrm>
            <a:off x="4079776" y="734731"/>
            <a:ext cx="8240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静态放气率：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 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mbar · l/(s·cm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，波纹管：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-11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mbar · l/(s·cm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baseline="30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/>
              <a:t>动态放气率：</a:t>
            </a:r>
            <a:r>
              <a:rPr lang="en-US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4.05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-11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mbar·l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/(s·cm</a:t>
            </a:r>
            <a:r>
              <a:rPr lang="en-US" altLang="zh-CN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波纹管：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2.6 </a:t>
            </a:r>
            <a:r>
              <a:rPr lang="en-US" altLang="zh-CN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×10</a:t>
            </a:r>
            <a:r>
              <a:rPr lang="en-US" altLang="zh-CN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-11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mbar · l/(s·cm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12A0052-6414-CA3B-D012-8A756D128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70" y="3422650"/>
            <a:ext cx="4038600" cy="2895600"/>
          </a:xfrm>
          <a:prstGeom prst="rect">
            <a:avLst/>
          </a:prstGeom>
        </p:spPr>
      </p:pic>
      <p:sp>
        <p:nvSpPr>
          <p:cNvPr id="37" name="椭圆 36">
            <a:extLst>
              <a:ext uri="{FF2B5EF4-FFF2-40B4-BE49-F238E27FC236}">
                <a16:creationId xmlns:a16="http://schemas.microsoft.com/office/drawing/2014/main" id="{97466C3D-DD7D-1667-3761-36F50F3DD2E9}"/>
              </a:ext>
            </a:extLst>
          </p:cNvPr>
          <p:cNvSpPr/>
          <p:nvPr/>
        </p:nvSpPr>
        <p:spPr>
          <a:xfrm>
            <a:off x="10568118" y="4548600"/>
            <a:ext cx="792088" cy="64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7052229-87A4-8674-352A-88A5833261CC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74945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6B0B-6E1E-6895-C81E-2B0DBA8D8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0DFF55D0-4F63-DDC2-D4F4-5EBD95C0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A67B7-58F6-4E14-675E-06BCDE7F12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F28CBCD-95CF-EC6F-F7AA-35F9D5F1C964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459DCCB-6ED8-D929-8868-00106C2B02A0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08843B0-4649-16AC-C1AD-3DA2D0950C6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E9921EC-2C16-7351-E932-6C6BD6888A4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CB1BFB78-935B-A8ED-AAA8-F629D4DE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标准单元段真空压力仿真计算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AD89882F-254D-B334-EA9F-2C6E01AA65BD}"/>
              </a:ext>
            </a:extLst>
          </p:cNvPr>
          <p:cNvSpPr txBox="1"/>
          <p:nvPr/>
        </p:nvSpPr>
        <p:spPr>
          <a:xfrm>
            <a:off x="47328" y="753094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静态真空仿真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布泵方案</a:t>
            </a:r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F3DD63-B026-4686-D499-830FE6754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5" y="1400073"/>
            <a:ext cx="4876800" cy="3977640"/>
          </a:xfrm>
          <a:prstGeom prst="rect">
            <a:avLst/>
          </a:prstGeom>
        </p:spPr>
      </p:pic>
      <p:sp>
        <p:nvSpPr>
          <p:cNvPr id="6" name="任意多边形 7">
            <a:extLst>
              <a:ext uri="{FF2B5EF4-FFF2-40B4-BE49-F238E27FC236}">
                <a16:creationId xmlns:a16="http://schemas.microsoft.com/office/drawing/2014/main" id="{ADF6FDE6-D6B1-4CAD-699F-CC7AABEE75AD}"/>
              </a:ext>
            </a:extLst>
          </p:cNvPr>
          <p:cNvSpPr/>
          <p:nvPr/>
        </p:nvSpPr>
        <p:spPr>
          <a:xfrm>
            <a:off x="2776855" y="2040153"/>
            <a:ext cx="125095" cy="438150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 2">
            <a:extLst>
              <a:ext uri="{FF2B5EF4-FFF2-40B4-BE49-F238E27FC236}">
                <a16:creationId xmlns:a16="http://schemas.microsoft.com/office/drawing/2014/main" id="{D871850B-36DF-A6CD-02D9-0E519EC203AA}"/>
              </a:ext>
            </a:extLst>
          </p:cNvPr>
          <p:cNvSpPr/>
          <p:nvPr/>
        </p:nvSpPr>
        <p:spPr>
          <a:xfrm>
            <a:off x="3715385" y="2131593"/>
            <a:ext cx="128905" cy="40195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3">
            <a:extLst>
              <a:ext uri="{FF2B5EF4-FFF2-40B4-BE49-F238E27FC236}">
                <a16:creationId xmlns:a16="http://schemas.microsoft.com/office/drawing/2014/main" id="{82075E5D-CDDA-7B25-CC8C-E14494205EF8}"/>
              </a:ext>
            </a:extLst>
          </p:cNvPr>
          <p:cNvSpPr/>
          <p:nvPr/>
        </p:nvSpPr>
        <p:spPr>
          <a:xfrm>
            <a:off x="4843145" y="2143023"/>
            <a:ext cx="86995" cy="39052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7EEBCDA-F061-9BC2-9EA9-D0514F3BAED5}"/>
              </a:ext>
            </a:extLst>
          </p:cNvPr>
          <p:cNvSpPr/>
          <p:nvPr/>
        </p:nvSpPr>
        <p:spPr>
          <a:xfrm>
            <a:off x="3488690" y="2040153"/>
            <a:ext cx="452755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74F21A9A-64CA-7A65-8E8C-3712FD05AD0E}"/>
              </a:ext>
            </a:extLst>
          </p:cNvPr>
          <p:cNvSpPr txBox="1"/>
          <p:nvPr/>
        </p:nvSpPr>
        <p:spPr>
          <a:xfrm>
            <a:off x="3601085" y="1200683"/>
            <a:ext cx="320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两段标准弧区单段连接位置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5CC14AF-614F-7721-1D33-B0D50A6B2F8B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 flipH="1">
            <a:off x="3715385" y="1568983"/>
            <a:ext cx="1487170" cy="471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2">
            <a:extLst>
              <a:ext uri="{FF2B5EF4-FFF2-40B4-BE49-F238E27FC236}">
                <a16:creationId xmlns:a16="http://schemas.microsoft.com/office/drawing/2014/main" id="{148845B2-AF50-BFBB-777F-ABF6356CC410}"/>
              </a:ext>
            </a:extLst>
          </p:cNvPr>
          <p:cNvSpPr txBox="1"/>
          <p:nvPr/>
        </p:nvSpPr>
        <p:spPr>
          <a:xfrm>
            <a:off x="3296374" y="5496331"/>
            <a:ext cx="57410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平均真空度：</a:t>
            </a:r>
            <a:r>
              <a:rPr lang="en-US" altLang="zh-CN" dirty="0"/>
              <a:t>1.35E-9 Pa</a:t>
            </a:r>
            <a:endParaRPr lang="zh-CN" altLang="en-US" dirty="0"/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规位置真空度：</a:t>
            </a:r>
            <a:r>
              <a:rPr lang="en-US" altLang="zh-CN" dirty="0"/>
              <a:t>1.24E-9 Pa &lt; 5E-9Pa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波纹管位置：</a:t>
            </a:r>
            <a:r>
              <a:rPr lang="en-US" altLang="zh-CN" dirty="0"/>
              <a:t>4.73</a:t>
            </a:r>
            <a:r>
              <a:rPr lang="en-US" altLang="zh-CN" dirty="0">
                <a:sym typeface="+mn-ea"/>
              </a:rPr>
              <a:t>E-9 Pa</a:t>
            </a:r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D15982F-EFAE-7B9D-71BB-88A5636A0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05" y="1410233"/>
            <a:ext cx="4800600" cy="38481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D01117F-F1CF-20C0-D5B2-0B9BE6247F4C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424556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05731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目 录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351584" y="1195383"/>
            <a:ext cx="8086346" cy="44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对撞环真空系统的技术参数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真空系统的技术挑战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弧区标准单元的初步设计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对撞区的概念设计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注入器真空系统的概念设计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总结和计划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65D0AA-E826-CC92-8E4D-74F3C9767966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96EA3-D3EA-50D7-85FC-8365DB6C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61AAA634-55C6-FD8F-A26F-B09BB921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53C47-00EA-915A-EC08-7CF2FE3B43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0D49F7-ED0D-405E-DCD7-170093572F60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31791AC-1B4E-17BC-7B3D-C8696EA9EAAF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3A27105B-23B7-8C0A-7C45-7071A7842676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A575D3-8A8B-EC60-8FFB-7D06AFF3FD5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8AAAD521-986F-AC52-CFB8-2882234C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标准单元段真空压力仿真计算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EC1880DD-F01A-B867-3C89-278E7E8283A8}"/>
              </a:ext>
            </a:extLst>
          </p:cNvPr>
          <p:cNvSpPr txBox="1"/>
          <p:nvPr/>
        </p:nvSpPr>
        <p:spPr>
          <a:xfrm>
            <a:off x="47328" y="753094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动态真空仿真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布泵方案</a:t>
            </a:r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B7EB824-5E8E-38C1-A97A-F4DD1335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383279"/>
            <a:ext cx="4831080" cy="3939540"/>
          </a:xfrm>
          <a:prstGeom prst="rect">
            <a:avLst/>
          </a:prstGeom>
        </p:spPr>
      </p:pic>
      <p:sp>
        <p:nvSpPr>
          <p:cNvPr id="19" name="任意多边形 7">
            <a:extLst>
              <a:ext uri="{FF2B5EF4-FFF2-40B4-BE49-F238E27FC236}">
                <a16:creationId xmlns:a16="http://schemas.microsoft.com/office/drawing/2014/main" id="{9778FDDB-0667-FB45-54C7-CCEB4058EC1E}"/>
              </a:ext>
            </a:extLst>
          </p:cNvPr>
          <p:cNvSpPr/>
          <p:nvPr/>
        </p:nvSpPr>
        <p:spPr>
          <a:xfrm>
            <a:off x="2421255" y="2084954"/>
            <a:ext cx="127635" cy="40957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任意多边形 2">
            <a:extLst>
              <a:ext uri="{FF2B5EF4-FFF2-40B4-BE49-F238E27FC236}">
                <a16:creationId xmlns:a16="http://schemas.microsoft.com/office/drawing/2014/main" id="{441B1E73-453E-AD5F-94E2-9DED94E82910}"/>
              </a:ext>
            </a:extLst>
          </p:cNvPr>
          <p:cNvSpPr/>
          <p:nvPr/>
        </p:nvSpPr>
        <p:spPr>
          <a:xfrm>
            <a:off x="3385820" y="2167504"/>
            <a:ext cx="90170" cy="39179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任意多边形 3">
            <a:extLst>
              <a:ext uri="{FF2B5EF4-FFF2-40B4-BE49-F238E27FC236}">
                <a16:creationId xmlns:a16="http://schemas.microsoft.com/office/drawing/2014/main" id="{E1BCADC4-022A-339A-A6D4-88077A8B1492}"/>
              </a:ext>
            </a:extLst>
          </p:cNvPr>
          <p:cNvSpPr/>
          <p:nvPr/>
        </p:nvSpPr>
        <p:spPr>
          <a:xfrm>
            <a:off x="4460875" y="2075429"/>
            <a:ext cx="116840" cy="418465"/>
          </a:xfrm>
          <a:custGeom>
            <a:avLst/>
            <a:gdLst>
              <a:gd name="connisteX0" fmla="*/ 0 w 535305"/>
              <a:gd name="connsiteY0" fmla="*/ 668683 h 668683"/>
              <a:gd name="connisteX1" fmla="*/ 195580 w 535305"/>
              <a:gd name="connsiteY1" fmla="*/ 28 h 668683"/>
              <a:gd name="connisteX2" fmla="*/ 535305 w 535305"/>
              <a:gd name="connsiteY2" fmla="*/ 647728 h 66868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35305" h="668684">
                <a:moveTo>
                  <a:pt x="0" y="668684"/>
                </a:moveTo>
                <a:cubicBezTo>
                  <a:pt x="32385" y="521999"/>
                  <a:pt x="88265" y="4474"/>
                  <a:pt x="195580" y="29"/>
                </a:cubicBezTo>
                <a:cubicBezTo>
                  <a:pt x="302895" y="-4416"/>
                  <a:pt x="471170" y="504854"/>
                  <a:pt x="535305" y="647729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CFB446D-013B-7FFC-A6C4-A5B517829814}"/>
              </a:ext>
            </a:extLst>
          </p:cNvPr>
          <p:cNvSpPr/>
          <p:nvPr/>
        </p:nvSpPr>
        <p:spPr>
          <a:xfrm>
            <a:off x="3225165" y="2076064"/>
            <a:ext cx="340360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文本框 5">
            <a:extLst>
              <a:ext uri="{FF2B5EF4-FFF2-40B4-BE49-F238E27FC236}">
                <a16:creationId xmlns:a16="http://schemas.microsoft.com/office/drawing/2014/main" id="{68DA0C60-BB04-1617-46AA-29FAAFB25321}"/>
              </a:ext>
            </a:extLst>
          </p:cNvPr>
          <p:cNvSpPr txBox="1"/>
          <p:nvPr/>
        </p:nvSpPr>
        <p:spPr>
          <a:xfrm>
            <a:off x="3225165" y="1236594"/>
            <a:ext cx="320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两段标准弧区单段连接位置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50E2F18-704C-57F9-6DDE-18381085949C}"/>
              </a:ext>
            </a:extLst>
          </p:cNvPr>
          <p:cNvCxnSpPr>
            <a:stCxn id="23" idx="2"/>
            <a:endCxn id="22" idx="0"/>
          </p:cNvCxnSpPr>
          <p:nvPr/>
        </p:nvCxnSpPr>
        <p:spPr>
          <a:xfrm flipH="1">
            <a:off x="3395345" y="1604894"/>
            <a:ext cx="1431290" cy="4711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12">
            <a:extLst>
              <a:ext uri="{FF2B5EF4-FFF2-40B4-BE49-F238E27FC236}">
                <a16:creationId xmlns:a16="http://schemas.microsoft.com/office/drawing/2014/main" id="{DE7E2D7A-BE04-0C76-62A9-C0C4F8C595C0}"/>
              </a:ext>
            </a:extLst>
          </p:cNvPr>
          <p:cNvSpPr txBox="1"/>
          <p:nvPr/>
        </p:nvSpPr>
        <p:spPr>
          <a:xfrm>
            <a:off x="3359121" y="5520055"/>
            <a:ext cx="844677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平均真空度：</a:t>
            </a:r>
            <a:r>
              <a:rPr lang="en-US" altLang="zh-CN" dirty="0"/>
              <a:t>1.00E-8 Pa</a:t>
            </a:r>
            <a:endParaRPr lang="zh-CN" altLang="en-US" dirty="0"/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规位置真空度：</a:t>
            </a:r>
            <a:r>
              <a:rPr lang="en-US" altLang="zh-CN" dirty="0">
                <a:solidFill>
                  <a:srgbClr val="FF0000"/>
                </a:solidFill>
              </a:rPr>
              <a:t>1.20E-8 Pa</a:t>
            </a:r>
            <a:r>
              <a:rPr lang="en-US" altLang="zh-CN" dirty="0"/>
              <a:t> &gt; 1E-8Pa</a:t>
            </a:r>
            <a:r>
              <a:rPr lang="zh-CN" altLang="en-US" dirty="0"/>
              <a:t>；</a:t>
            </a:r>
            <a:r>
              <a:rPr lang="en-US" altLang="zh-CN" dirty="0"/>
              <a:t>NEG</a:t>
            </a:r>
            <a:r>
              <a:rPr lang="zh-CN" altLang="en-US" dirty="0"/>
              <a:t>泵处规示数</a:t>
            </a:r>
            <a:r>
              <a:rPr lang="en-US" altLang="zh-CN" dirty="0"/>
              <a:t>8.83.E-9 Pa</a:t>
            </a:r>
            <a:r>
              <a:rPr lang="en-US" altLang="zh-CN" dirty="0">
                <a:sym typeface="+mn-ea"/>
              </a:rPr>
              <a:t>&lt; 1E-8Pa</a:t>
            </a:r>
            <a:endParaRPr lang="en-US" altLang="zh-CN" dirty="0"/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波纹管位置：</a:t>
            </a:r>
            <a:r>
              <a:rPr lang="en-US" altLang="zh-CN" dirty="0"/>
              <a:t>2.56</a:t>
            </a:r>
            <a:r>
              <a:rPr lang="en-US" altLang="zh-CN" dirty="0">
                <a:sym typeface="+mn-ea"/>
              </a:rPr>
              <a:t>E-8 Pa</a:t>
            </a:r>
            <a:endParaRPr lang="en-US" altLang="zh-CN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2DEAC36-0A5E-1D5D-ADE1-7D6C54B69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25" y="1482339"/>
            <a:ext cx="4846320" cy="384048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5F2BA675-E88D-C6F7-6FB8-F405BEB2F8B3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122975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5188-143C-75DD-B904-ACFF45EB5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D1F90196-B29B-90EB-E963-7F9D5FFB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19B6E-D386-C65D-E13E-2165D677C7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B20C43A-E887-9E75-90DD-FACDDDD31668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1AF6E7B-506F-2461-3277-CA5E8376C4E8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EEDF05AD-DDE8-9CE9-54ED-7E80549BA7C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DAB4F1F-2471-003D-3EE8-C6ABD7AA5B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81EFDC3-97D9-F1B4-DEF2-1F0DE8C6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标准单元段真空压力仿真计算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121DEC38-5942-0B05-ABD6-C31551A8060F}"/>
              </a:ext>
            </a:extLst>
          </p:cNvPr>
          <p:cNvSpPr txBox="1"/>
          <p:nvPr/>
        </p:nvSpPr>
        <p:spPr>
          <a:xfrm>
            <a:off x="47328" y="753094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真空度仿真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两种布泵方案结果对比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7A239C-A6A7-CB5C-EB7C-6675C820DEFD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783E294-AAED-F605-682C-3E0F7C967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17805"/>
              </p:ext>
            </p:extLst>
          </p:nvPr>
        </p:nvGraphicFramePr>
        <p:xfrm>
          <a:off x="732352" y="1591513"/>
          <a:ext cx="10153127" cy="385431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40605">
                  <a:extLst>
                    <a:ext uri="{9D8B030D-6E8A-4147-A177-3AD203B41FA5}">
                      <a16:colId xmlns:a16="http://schemas.microsoft.com/office/drawing/2014/main" val="1100475734"/>
                    </a:ext>
                  </a:extLst>
                </a:gridCol>
                <a:gridCol w="1254139">
                  <a:extLst>
                    <a:ext uri="{9D8B030D-6E8A-4147-A177-3AD203B41FA5}">
                      <a16:colId xmlns:a16="http://schemas.microsoft.com/office/drawing/2014/main" val="2535277564"/>
                    </a:ext>
                  </a:extLst>
                </a:gridCol>
                <a:gridCol w="1254139">
                  <a:extLst>
                    <a:ext uri="{9D8B030D-6E8A-4147-A177-3AD203B41FA5}">
                      <a16:colId xmlns:a16="http://schemas.microsoft.com/office/drawing/2014/main" val="755589268"/>
                    </a:ext>
                  </a:extLst>
                </a:gridCol>
                <a:gridCol w="1270641">
                  <a:extLst>
                    <a:ext uri="{9D8B030D-6E8A-4147-A177-3AD203B41FA5}">
                      <a16:colId xmlns:a16="http://schemas.microsoft.com/office/drawing/2014/main" val="2644770441"/>
                    </a:ext>
                  </a:extLst>
                </a:gridCol>
                <a:gridCol w="2697299">
                  <a:extLst>
                    <a:ext uri="{9D8B030D-6E8A-4147-A177-3AD203B41FA5}">
                      <a16:colId xmlns:a16="http://schemas.microsoft.com/office/drawing/2014/main" val="87203521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594987953"/>
                    </a:ext>
                  </a:extLst>
                </a:gridCol>
              </a:tblGrid>
              <a:tr h="76640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</a:rPr>
                        <a:t>NEG</a:t>
                      </a:r>
                      <a:r>
                        <a:rPr lang="zh-CN" altLang="en-US" sz="1600" u="none" strike="noStrike" dirty="0">
                          <a:effectLst/>
                        </a:rPr>
                        <a:t>条（</a:t>
                      </a:r>
                      <a:r>
                        <a:rPr lang="tr-TR" sz="1600" u="none" strike="noStrike" dirty="0">
                          <a:effectLst/>
                        </a:rPr>
                        <a:t>L/s）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</a:rPr>
                        <a:t>NEG</a:t>
                      </a:r>
                      <a:r>
                        <a:rPr lang="zh-CN" altLang="en-US" sz="1600" u="none" strike="noStrike" dirty="0">
                          <a:effectLst/>
                        </a:rPr>
                        <a:t>泵（</a:t>
                      </a:r>
                      <a:r>
                        <a:rPr lang="tr-TR" sz="1600" u="none" strike="noStrike" dirty="0">
                          <a:effectLst/>
                        </a:rPr>
                        <a:t>L/s）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离子泵（</a:t>
                      </a:r>
                      <a:r>
                        <a:rPr lang="tr-TR" sz="1600" u="none" strike="noStrike">
                          <a:effectLst/>
                        </a:rPr>
                        <a:t>L/s）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静态真空度（</a:t>
                      </a:r>
                      <a:r>
                        <a:rPr lang="en-US" altLang="zh-CN" sz="1600" u="none" strike="noStrike">
                          <a:effectLst/>
                        </a:rPr>
                        <a:t>Pa</a:t>
                      </a:r>
                      <a:r>
                        <a:rPr lang="zh-CN" altLang="en-US" sz="1600" u="none" strike="noStrike">
                          <a:effectLst/>
                        </a:rPr>
                        <a:t>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动态真空度（</a:t>
                      </a:r>
                      <a:r>
                        <a:rPr lang="en-US" altLang="zh-CN" sz="1600" u="none" strike="noStrike">
                          <a:effectLst/>
                        </a:rPr>
                        <a:t>Pa</a:t>
                      </a:r>
                      <a:r>
                        <a:rPr lang="zh-CN" altLang="en-US" sz="1600" u="none" strike="noStrike">
                          <a:effectLst/>
                        </a:rPr>
                        <a:t>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29821207"/>
                  </a:ext>
                </a:extLst>
              </a:tr>
              <a:tr h="14041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布泵方案</a:t>
                      </a:r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</a:rPr>
                        <a:t>U1=1003.58</a:t>
                      </a:r>
                      <a:br>
                        <a:rPr lang="tr-TR" sz="1600" u="none" strike="noStrike">
                          <a:effectLst/>
                        </a:rPr>
                      </a:br>
                      <a:r>
                        <a:rPr lang="tr-TR" sz="1600" u="none" strike="noStrike">
                          <a:effectLst/>
                        </a:rPr>
                        <a:t>U2=845.12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effectLst/>
                        </a:rPr>
                        <a:t>400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effectLst/>
                        </a:rPr>
                        <a:t>200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平均真空度：</a:t>
                      </a:r>
                      <a:r>
                        <a:rPr lang="en-US" altLang="zh-CN" sz="1600" u="none" strike="noStrike" dirty="0">
                          <a:effectLst/>
                        </a:rPr>
                        <a:t>2.89</a:t>
                      </a:r>
                      <a:r>
                        <a:rPr lang="tr-TR" sz="1600" u="none" strike="noStrike" dirty="0">
                          <a:effectLst/>
                        </a:rPr>
                        <a:t>E-9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规位置真空度：</a:t>
                      </a:r>
                      <a:r>
                        <a:rPr lang="en-US" altLang="zh-CN" sz="1600" u="none" strike="noStrike" dirty="0">
                          <a:effectLst/>
                        </a:rPr>
                        <a:t>1.73</a:t>
                      </a:r>
                      <a:r>
                        <a:rPr lang="tr-TR" sz="1600" u="none" strike="noStrike" dirty="0">
                          <a:effectLst/>
                        </a:rPr>
                        <a:t>E-9 &lt; 5E-9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波纹管位置真空度：</a:t>
                      </a:r>
                      <a:r>
                        <a:rPr lang="en-US" altLang="zh-CN" sz="1600" u="none" strike="noStrike" dirty="0">
                          <a:effectLst/>
                        </a:rPr>
                        <a:t>7.47</a:t>
                      </a:r>
                      <a:r>
                        <a:rPr lang="tr-TR" sz="1600" u="none" strike="noStrike" dirty="0">
                          <a:effectLst/>
                        </a:rPr>
                        <a:t>E-9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平均真空度：</a:t>
                      </a:r>
                      <a:r>
                        <a:rPr lang="en-US" altLang="zh-CN" sz="1600" u="none" strike="noStrike" dirty="0">
                          <a:effectLst/>
                        </a:rPr>
                        <a:t>2.72</a:t>
                      </a:r>
                      <a:r>
                        <a:rPr lang="tr-TR" sz="1600" u="none" strike="noStrike" dirty="0">
                          <a:effectLst/>
                        </a:rPr>
                        <a:t>E-8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规位置真空度：</a:t>
                      </a: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2.26</a:t>
                      </a:r>
                      <a:r>
                        <a:rPr lang="tr-T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E-8 </a:t>
                      </a:r>
                      <a:r>
                        <a:rPr lang="tr-TR" sz="1600" u="none" strike="noStrike" dirty="0">
                          <a:effectLst/>
                        </a:rPr>
                        <a:t>&gt; 1E-8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波纹管位置：</a:t>
                      </a:r>
                      <a:r>
                        <a:rPr lang="en-US" altLang="zh-CN" sz="1600" u="none" strike="noStrike" dirty="0">
                          <a:effectLst/>
                        </a:rPr>
                        <a:t>5.15</a:t>
                      </a:r>
                      <a:r>
                        <a:rPr lang="tr-TR" sz="1600" u="none" strike="noStrike" dirty="0">
                          <a:effectLst/>
                        </a:rPr>
                        <a:t>E-8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0359606"/>
                  </a:ext>
                </a:extLst>
              </a:tr>
              <a:tr h="168372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布泵方案</a:t>
                      </a:r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</a:rPr>
                        <a:t>U1=2559.3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tr-TR" sz="1600" u="none" strike="noStrike" dirty="0">
                          <a:effectLst/>
                        </a:rPr>
                        <a:t>U2=2155.2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effectLst/>
                        </a:rPr>
                        <a:t>1600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effectLst/>
                        </a:rPr>
                        <a:t>200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平均真空度：</a:t>
                      </a:r>
                      <a:r>
                        <a:rPr lang="en-US" altLang="zh-CN" sz="1600" u="none" strike="noStrike" dirty="0">
                          <a:effectLst/>
                        </a:rPr>
                        <a:t>1.35</a:t>
                      </a:r>
                      <a:r>
                        <a:rPr lang="tr-TR" sz="1600" u="none" strike="noStrike" dirty="0">
                          <a:effectLst/>
                        </a:rPr>
                        <a:t>E-9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规位置真空度：</a:t>
                      </a:r>
                      <a:r>
                        <a:rPr lang="en-US" altLang="zh-CN" sz="1600" u="none" strike="noStrike" dirty="0">
                          <a:effectLst/>
                        </a:rPr>
                        <a:t>1.24</a:t>
                      </a:r>
                      <a:r>
                        <a:rPr lang="tr-TR" sz="1600" u="none" strike="noStrike" dirty="0">
                          <a:effectLst/>
                        </a:rPr>
                        <a:t>E-9 &lt; 5E-9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波纹管位置：</a:t>
                      </a:r>
                      <a:r>
                        <a:rPr lang="en-US" altLang="zh-CN" sz="1600" u="none" strike="noStrike" dirty="0">
                          <a:effectLst/>
                        </a:rPr>
                        <a:t>4.73</a:t>
                      </a:r>
                      <a:r>
                        <a:rPr lang="tr-TR" sz="1600" u="none" strike="noStrike" dirty="0">
                          <a:effectLst/>
                        </a:rPr>
                        <a:t>E-9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平均真空度：</a:t>
                      </a: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1.00</a:t>
                      </a:r>
                      <a:r>
                        <a:rPr lang="tr-T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E-8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规位置真空度：</a:t>
                      </a: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1.20</a:t>
                      </a:r>
                      <a:r>
                        <a:rPr lang="tr-T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E-8 </a:t>
                      </a:r>
                      <a:r>
                        <a:rPr lang="tr-TR" sz="1600" u="none" strike="noStrike" dirty="0">
                          <a:effectLst/>
                        </a:rPr>
                        <a:t>&gt; 1E-8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tr-TR" sz="1600" u="none" strike="noStrike" dirty="0">
                          <a:effectLst/>
                        </a:rPr>
                        <a:t>NEG</a:t>
                      </a:r>
                      <a:r>
                        <a:rPr lang="zh-CN" altLang="en-US" sz="1600" u="none" strike="noStrike" dirty="0">
                          <a:effectLst/>
                        </a:rPr>
                        <a:t>泵处规示数：</a:t>
                      </a:r>
                      <a:r>
                        <a:rPr lang="en-US" altLang="zh-CN" sz="1600" u="none" strike="noStrike" dirty="0">
                          <a:effectLst/>
                        </a:rPr>
                        <a:t>8.83</a:t>
                      </a:r>
                      <a:r>
                        <a:rPr lang="tr-TR" sz="1600" u="none" strike="noStrike" dirty="0">
                          <a:effectLst/>
                        </a:rPr>
                        <a:t>E-9&lt; 1E-8</a:t>
                      </a:r>
                      <a:br>
                        <a:rPr lang="tr-TR" sz="1600" u="none" strike="noStrike" dirty="0">
                          <a:effectLst/>
                        </a:rPr>
                      </a:br>
                      <a:r>
                        <a:rPr lang="zh-CN" altLang="en-US" sz="1600" u="none" strike="noStrike" dirty="0">
                          <a:effectLst/>
                        </a:rPr>
                        <a:t>波纹管位置：</a:t>
                      </a:r>
                      <a:r>
                        <a:rPr lang="en-US" altLang="zh-CN" sz="1600" u="none" strike="noStrike" dirty="0">
                          <a:effectLst/>
                        </a:rPr>
                        <a:t>2.56</a:t>
                      </a:r>
                      <a:r>
                        <a:rPr lang="tr-TR" sz="1600" u="none" strike="noStrike" dirty="0">
                          <a:effectLst/>
                        </a:rPr>
                        <a:t>E-8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4809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24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A8D91-3F92-4289-8199-5353A63F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38AF05D7-FA33-45BA-7D04-25B38CCB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C0E9C6-314C-80B7-F877-2F85FDD92D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6AB1CA3-38EC-CD86-23DB-EA927FF53EAE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981A2D-516D-9466-0131-DF19030255DE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F369868-9FB3-AD4D-03A4-62E0656E7C4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182430-50AA-1BB2-38B0-ECE726FCC2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F043E53-96FC-3060-659B-EFA017AD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标准单元段温度仿真计算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EBF8D1AF-52CC-4428-E4F3-74B7C85A70E9}"/>
              </a:ext>
            </a:extLst>
          </p:cNvPr>
          <p:cNvSpPr txBox="1"/>
          <p:nvPr/>
        </p:nvSpPr>
        <p:spPr>
          <a:xfrm>
            <a:off x="47328" y="753094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温度场仿真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24813EA-B96C-412D-A1FD-650C5156DE4B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8189539-31EC-F552-ACA6-D024F74E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7" y="1312338"/>
            <a:ext cx="6300000" cy="31043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6569790-2A9C-FBBF-99CA-1D28882F0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565" y="2002662"/>
            <a:ext cx="3924000" cy="25737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4672435-50C1-44CC-430F-47250E5A8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697" y="3629664"/>
            <a:ext cx="3060000" cy="272668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993F2F09-5149-4F63-A0DE-D0980FA0359D}"/>
              </a:ext>
            </a:extLst>
          </p:cNvPr>
          <p:cNvSpPr txBox="1"/>
          <p:nvPr/>
        </p:nvSpPr>
        <p:spPr>
          <a:xfrm>
            <a:off x="609600" y="5058954"/>
            <a:ext cx="7488832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最大温度为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 ℃ (BPM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块为无氧铜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最大温度为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(BPM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块为不锈钢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" name="文本框 12">
            <a:extLst>
              <a:ext uri="{FF2B5EF4-FFF2-40B4-BE49-F238E27FC236}">
                <a16:creationId xmlns:a16="http://schemas.microsoft.com/office/drawing/2014/main" id="{D829B014-9EBC-7098-7BF1-978C6DE84F17}"/>
              </a:ext>
            </a:extLst>
          </p:cNvPr>
          <p:cNvSpPr txBox="1"/>
          <p:nvPr/>
        </p:nvSpPr>
        <p:spPr>
          <a:xfrm>
            <a:off x="6779376" y="601342"/>
            <a:ext cx="4896544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一个二极磁铁产生总功率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25.75kW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冷却水流速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7.8L/min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冷却水入口温度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℃</a:t>
            </a:r>
          </a:p>
        </p:txBody>
      </p:sp>
    </p:spTree>
    <p:extLst>
      <p:ext uri="{BB962C8B-B14F-4D97-AF65-F5344CB8AC3E}">
        <p14:creationId xmlns:p14="http://schemas.microsoft.com/office/powerpoint/2010/main" val="821006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72F6F-5498-210B-EB83-8EC14C9F5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B731241A-C777-7E9B-E194-ABD6CFE7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3C6D8A-009A-8040-6F1E-178F43D9EF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78DBD96-0290-806C-7ED3-118D91C91D06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BB83CAC-36C4-E98B-F0C3-3168A11D4DEF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DD43CB3-EA9D-C38D-0450-FFD04057BCAD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AC515B-7520-6056-8A09-8E9DAB0A8A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076F870-D782-275D-8A32-371B9EFE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标准单元段温度仿真计算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7044A07A-873D-A570-A7DF-975886C2DAB2}"/>
              </a:ext>
            </a:extLst>
          </p:cNvPr>
          <p:cNvSpPr txBox="1"/>
          <p:nvPr/>
        </p:nvSpPr>
        <p:spPr>
          <a:xfrm>
            <a:off x="47328" y="753094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真空室材料选择不锈钢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F43099-2923-ED57-C6D3-B8EC93AB1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080" y="796109"/>
            <a:ext cx="3744101" cy="2546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6FA7DC-10B4-5106-AF63-9EF8179A5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928" y="791624"/>
            <a:ext cx="4428634" cy="2546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395037-737B-B67A-65B9-B3E0BB404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159" y="3482852"/>
            <a:ext cx="3580316" cy="28954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4DCC148-2ED0-05AB-6257-DB6F88D8A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48" y="3482852"/>
            <a:ext cx="3914588" cy="2895427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BED3CA50-7B90-5EF7-7EAE-CCD6D6C2133D}"/>
              </a:ext>
            </a:extLst>
          </p:cNvPr>
          <p:cNvSpPr txBox="1"/>
          <p:nvPr/>
        </p:nvSpPr>
        <p:spPr>
          <a:xfrm>
            <a:off x="4655839" y="1124744"/>
            <a:ext cx="1599330" cy="3403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整体温度分布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E99ACC10-4EC7-31F7-2242-5D4D34FC2956}"/>
              </a:ext>
            </a:extLst>
          </p:cNvPr>
          <p:cNvSpPr txBox="1"/>
          <p:nvPr/>
        </p:nvSpPr>
        <p:spPr>
          <a:xfrm>
            <a:off x="8465498" y="1053041"/>
            <a:ext cx="2173772" cy="4837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近弯铁段光照面温度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74AFB51-E6FB-98AC-1BD2-387962F620E4}"/>
              </a:ext>
            </a:extLst>
          </p:cNvPr>
          <p:cNvSpPr txBox="1"/>
          <p:nvPr/>
        </p:nvSpPr>
        <p:spPr>
          <a:xfrm>
            <a:off x="8093836" y="5769500"/>
            <a:ext cx="2581367" cy="5433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水接触面温度</a:t>
            </a:r>
            <a:r>
              <a:rPr lang="en-US" altLang="zh-CN" sz="1600" dirty="0"/>
              <a:t>~190</a:t>
            </a:r>
            <a:r>
              <a:rPr lang="zh-CN" altLang="en-US" sz="1600" dirty="0"/>
              <a:t>℃</a:t>
            </a:r>
            <a:endParaRPr lang="en-US" altLang="zh-CN" sz="1600" dirty="0"/>
          </a:p>
          <a:p>
            <a:r>
              <a:rPr lang="zh-CN" altLang="en-US" sz="1600" dirty="0"/>
              <a:t>光照面最高温度 </a:t>
            </a:r>
            <a:r>
              <a:rPr lang="en-US" altLang="zh-CN" sz="1600" dirty="0"/>
              <a:t>~490</a:t>
            </a:r>
            <a:r>
              <a:rPr lang="zh-CN" altLang="en-US" sz="1600" dirty="0"/>
              <a:t>℃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4653B04B-3400-F4CB-6AF0-68A37DD0DDFB}"/>
              </a:ext>
            </a:extLst>
          </p:cNvPr>
          <p:cNvSpPr txBox="1"/>
          <p:nvPr/>
        </p:nvSpPr>
        <p:spPr>
          <a:xfrm>
            <a:off x="1559496" y="3665466"/>
            <a:ext cx="2282316" cy="402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远端弯弧区光照面温度</a:t>
            </a:r>
          </a:p>
        </p:txBody>
      </p:sp>
      <p:sp>
        <p:nvSpPr>
          <p:cNvPr id="26" name="文本框 12">
            <a:extLst>
              <a:ext uri="{FF2B5EF4-FFF2-40B4-BE49-F238E27FC236}">
                <a16:creationId xmlns:a16="http://schemas.microsoft.com/office/drawing/2014/main" id="{AE61D249-4805-66C7-811F-7CC63290E29C}"/>
              </a:ext>
            </a:extLst>
          </p:cNvPr>
          <p:cNvSpPr txBox="1"/>
          <p:nvPr/>
        </p:nvSpPr>
        <p:spPr>
          <a:xfrm>
            <a:off x="9336234" y="4324692"/>
            <a:ext cx="2459328" cy="5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温度达到</a:t>
            </a:r>
            <a:r>
              <a:rPr lang="en-US" altLang="zh-CN" sz="2000" dirty="0">
                <a:solidFill>
                  <a:srgbClr val="FF0000"/>
                </a:solidFill>
              </a:rPr>
              <a:t>490</a:t>
            </a:r>
            <a:r>
              <a:rPr lang="zh-CN" altLang="en-US" sz="2000" dirty="0">
                <a:solidFill>
                  <a:srgbClr val="FF0000"/>
                </a:solidFill>
              </a:rPr>
              <a:t>度</a:t>
            </a:r>
            <a:r>
              <a:rPr lang="zh-CN" altLang="en-US" sz="2000" dirty="0"/>
              <a:t>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3EE3F03-9945-F2C8-5765-EAD01635B645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266058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C661-D6BB-F724-FF0B-C0D6F0DAC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13B7978-31A9-7F9B-2BB1-F1AE3822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92" y="3429000"/>
            <a:ext cx="3635608" cy="30353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4A4123-5941-28FE-6CE8-4AEF16B2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022" y="833348"/>
            <a:ext cx="4222163" cy="25455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0D11DAB-4E3F-F52F-3599-8A1D66E11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806176"/>
            <a:ext cx="3777330" cy="2547599"/>
          </a:xfrm>
          <a:prstGeom prst="rect">
            <a:avLst/>
          </a:prstGeom>
        </p:spPr>
      </p:pic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64645297-CE6A-F03E-A8F0-369B8739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D060A1-2D85-93FC-0D37-7C297D3CF9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13250DB-E6A5-840F-3F63-C5CFC0DF1CD2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32C5FB6-D8B8-326F-686D-79D5A503960F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DD7144D-42F4-C400-6292-082C7F4379A2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D825E28-6B7C-4000-1EBB-C7CE4F4B1C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0AA1910A-B0D9-ACB1-BB84-C6BA9AEA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标准单元段温度仿真计算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665EE4CC-D67C-9FFF-71B5-270645D65243}"/>
              </a:ext>
            </a:extLst>
          </p:cNvPr>
          <p:cNvSpPr txBox="1"/>
          <p:nvPr/>
        </p:nvSpPr>
        <p:spPr>
          <a:xfrm>
            <a:off x="47328" y="753094"/>
            <a:ext cx="2945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真空室材料选择</a:t>
            </a:r>
            <a:r>
              <a:rPr lang="en-US" altLang="zh-CN" sz="2400" dirty="0"/>
              <a:t>Al</a:t>
            </a:r>
            <a:endParaRPr lang="zh-CN" altLang="en-US" sz="2400" dirty="0"/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400" b="1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E53F1C3A-864D-B314-90F5-1E200EB5B7DD}"/>
              </a:ext>
            </a:extLst>
          </p:cNvPr>
          <p:cNvSpPr txBox="1"/>
          <p:nvPr/>
        </p:nvSpPr>
        <p:spPr>
          <a:xfrm>
            <a:off x="4655839" y="1124744"/>
            <a:ext cx="1599330" cy="3403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整体温度分布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125ACF65-4D6D-306B-7D14-D965C56607F4}"/>
              </a:ext>
            </a:extLst>
          </p:cNvPr>
          <p:cNvSpPr txBox="1"/>
          <p:nvPr/>
        </p:nvSpPr>
        <p:spPr>
          <a:xfrm>
            <a:off x="8465498" y="1053041"/>
            <a:ext cx="2173772" cy="4837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近弯铁段光照面温度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A577C8CC-57F5-F353-B53B-B2E10B2FFC1E}"/>
              </a:ext>
            </a:extLst>
          </p:cNvPr>
          <p:cNvSpPr txBox="1"/>
          <p:nvPr/>
        </p:nvSpPr>
        <p:spPr>
          <a:xfrm>
            <a:off x="1559496" y="3665466"/>
            <a:ext cx="2282316" cy="402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远端弯弧区光照面温度</a:t>
            </a:r>
          </a:p>
        </p:txBody>
      </p:sp>
      <p:sp>
        <p:nvSpPr>
          <p:cNvPr id="26" name="文本框 12">
            <a:extLst>
              <a:ext uri="{FF2B5EF4-FFF2-40B4-BE49-F238E27FC236}">
                <a16:creationId xmlns:a16="http://schemas.microsoft.com/office/drawing/2014/main" id="{A4A889F9-048E-E6DD-00EF-BDA595B6A477}"/>
              </a:ext>
            </a:extLst>
          </p:cNvPr>
          <p:cNvSpPr txBox="1"/>
          <p:nvPr/>
        </p:nvSpPr>
        <p:spPr>
          <a:xfrm>
            <a:off x="9336234" y="4324692"/>
            <a:ext cx="2459328" cy="5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温度达到</a:t>
            </a:r>
            <a:r>
              <a:rPr lang="en-US" altLang="zh-CN" sz="2000" dirty="0">
                <a:solidFill>
                  <a:srgbClr val="FF0000"/>
                </a:solidFill>
              </a:rPr>
              <a:t>359</a:t>
            </a:r>
            <a:r>
              <a:rPr lang="zh-CN" altLang="en-US" sz="2000" dirty="0">
                <a:solidFill>
                  <a:srgbClr val="FF0000"/>
                </a:solidFill>
              </a:rPr>
              <a:t>度</a:t>
            </a:r>
            <a:r>
              <a:rPr lang="zh-CN" altLang="en-US" sz="2000" dirty="0"/>
              <a:t>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A2264E4-0AF8-01A0-B437-0371A242D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288" y="3450304"/>
            <a:ext cx="3673311" cy="2873184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C4768241-FEDD-1E31-3D17-F5634A373FDD}"/>
              </a:ext>
            </a:extLst>
          </p:cNvPr>
          <p:cNvSpPr txBox="1"/>
          <p:nvPr/>
        </p:nvSpPr>
        <p:spPr>
          <a:xfrm>
            <a:off x="7446915" y="5752971"/>
            <a:ext cx="2581367" cy="5433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水接触面温度</a:t>
            </a:r>
            <a:r>
              <a:rPr lang="en-US" altLang="zh-CN" sz="1600" dirty="0"/>
              <a:t>~185</a:t>
            </a:r>
            <a:r>
              <a:rPr lang="zh-CN" altLang="en-US" sz="1600" dirty="0"/>
              <a:t>℃</a:t>
            </a:r>
            <a:endParaRPr lang="en-US" altLang="zh-CN" sz="1600" dirty="0"/>
          </a:p>
          <a:p>
            <a:r>
              <a:rPr lang="zh-CN" altLang="en-US" sz="1600" dirty="0"/>
              <a:t>光照面最高温度 </a:t>
            </a:r>
            <a:r>
              <a:rPr lang="en-US" altLang="zh-CN" sz="1600" dirty="0"/>
              <a:t>~359</a:t>
            </a:r>
            <a:r>
              <a:rPr lang="zh-CN" altLang="en-US" sz="1600" dirty="0"/>
              <a:t>℃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FE1495E-F457-88D5-3947-3AD135A59D61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2876435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3230D-83AF-CF81-CBBA-2ED01C96A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70CF8AF-6121-FC24-A37F-E7580537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" y="3421029"/>
            <a:ext cx="4043329" cy="29501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9C53EB-6A8E-9789-044E-3449F6C26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50" y="752722"/>
            <a:ext cx="4184468" cy="26273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046CF2-CA29-1636-59F5-D8A47F15B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415" y="732423"/>
            <a:ext cx="4004884" cy="2627359"/>
          </a:xfrm>
          <a:prstGeom prst="rect">
            <a:avLst/>
          </a:prstGeom>
        </p:spPr>
      </p:pic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05A02966-49DE-2235-00FC-AD7BD158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DC93FE-C3C0-4AC4-7488-BAD18EE5BD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10DD8D5-26AF-98D3-BF8A-255482171F09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BBA43BB-9C3D-64AC-0499-90087D24AB59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3D206110-4587-524E-1547-850F19005931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07CB136-F1F9-C2C6-9DE3-6DDD1A79005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8ADD569-7C51-6518-1773-8B0DB82D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标准单元段温度仿真计算</a:t>
            </a:r>
          </a:p>
        </p:txBody>
      </p:sp>
      <p:sp>
        <p:nvSpPr>
          <p:cNvPr id="5" name="文本框 46">
            <a:extLst>
              <a:ext uri="{FF2B5EF4-FFF2-40B4-BE49-F238E27FC236}">
                <a16:creationId xmlns:a16="http://schemas.microsoft.com/office/drawing/2014/main" id="{F6B1488A-E74B-D1EB-F344-9173E6825A4B}"/>
              </a:ext>
            </a:extLst>
          </p:cNvPr>
          <p:cNvSpPr txBox="1"/>
          <p:nvPr/>
        </p:nvSpPr>
        <p:spPr>
          <a:xfrm>
            <a:off x="47328" y="753094"/>
            <a:ext cx="3021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真空室材料选择</a:t>
            </a:r>
            <a:r>
              <a:rPr lang="en-US" altLang="zh-CN" sz="2400" dirty="0"/>
              <a:t>Cu</a:t>
            </a:r>
            <a:endParaRPr lang="zh-CN" altLang="en-US" sz="2400" dirty="0"/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400" b="1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D4D8293C-555E-1D9E-8298-F33A46609437}"/>
              </a:ext>
            </a:extLst>
          </p:cNvPr>
          <p:cNvSpPr txBox="1"/>
          <p:nvPr/>
        </p:nvSpPr>
        <p:spPr>
          <a:xfrm>
            <a:off x="4655839" y="1124744"/>
            <a:ext cx="1599330" cy="3403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整体温度分布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2A0CFAFB-85E5-C18D-7349-B47628CEAB3A}"/>
              </a:ext>
            </a:extLst>
          </p:cNvPr>
          <p:cNvSpPr txBox="1"/>
          <p:nvPr/>
        </p:nvSpPr>
        <p:spPr>
          <a:xfrm>
            <a:off x="8465498" y="1053041"/>
            <a:ext cx="2173772" cy="4837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近弯铁段光照面温度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D56DA84E-E4DB-DA8B-F22A-CC9788ADBA19}"/>
              </a:ext>
            </a:extLst>
          </p:cNvPr>
          <p:cNvSpPr txBox="1"/>
          <p:nvPr/>
        </p:nvSpPr>
        <p:spPr>
          <a:xfrm>
            <a:off x="1009709" y="3672902"/>
            <a:ext cx="2282316" cy="402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远端弯弧区光照面温度</a:t>
            </a:r>
          </a:p>
        </p:txBody>
      </p:sp>
      <p:sp>
        <p:nvSpPr>
          <p:cNvPr id="26" name="文本框 12">
            <a:extLst>
              <a:ext uri="{FF2B5EF4-FFF2-40B4-BE49-F238E27FC236}">
                <a16:creationId xmlns:a16="http://schemas.microsoft.com/office/drawing/2014/main" id="{D65F7133-9635-923B-EFF7-92E02FC7B85D}"/>
              </a:ext>
            </a:extLst>
          </p:cNvPr>
          <p:cNvSpPr txBox="1"/>
          <p:nvPr/>
        </p:nvSpPr>
        <p:spPr>
          <a:xfrm>
            <a:off x="8465498" y="3455454"/>
            <a:ext cx="3571053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温度达到</a:t>
            </a:r>
            <a:r>
              <a:rPr lang="en-US" altLang="zh-CN" sz="2000" dirty="0"/>
              <a:t>219</a:t>
            </a:r>
            <a:r>
              <a:rPr lang="zh-CN" altLang="en-US" sz="2000" dirty="0"/>
              <a:t>度；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/>
              <a:t>基本确定了需要使用</a:t>
            </a:r>
            <a:r>
              <a:rPr lang="zh-CN" altLang="en-US" sz="2000" dirty="0"/>
              <a:t>弥散铜或者铬锆铜</a:t>
            </a:r>
            <a:r>
              <a:rPr lang="zh-CN" altLang="zh-CN" sz="2000" dirty="0"/>
              <a:t>，基本满足要求，</a:t>
            </a:r>
            <a:r>
              <a:rPr lang="zh-CN" altLang="en-US" sz="2000" dirty="0"/>
              <a:t>但</a:t>
            </a:r>
            <a:r>
              <a:rPr lang="zh-CN" altLang="zh-CN" sz="2000" dirty="0"/>
              <a:t>下一步需要对其进行优化和改进，温度控制到</a:t>
            </a:r>
            <a:r>
              <a:rPr lang="en-US" altLang="zh-CN" sz="2000" dirty="0"/>
              <a:t>150</a:t>
            </a:r>
            <a:r>
              <a:rPr lang="zh-CN" altLang="zh-CN" sz="2000" dirty="0"/>
              <a:t>度以内</a:t>
            </a:r>
            <a:r>
              <a:rPr lang="zh-CN" altLang="en-US" sz="2000" dirty="0"/>
              <a:t>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DC3ADF4-20DF-7B0F-9920-C7CE57FC4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571" y="3426165"/>
            <a:ext cx="4184468" cy="304047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E347A716-3DF5-A02C-B8A6-AFE6FD9B6ED5}"/>
              </a:ext>
            </a:extLst>
          </p:cNvPr>
          <p:cNvSpPr txBox="1"/>
          <p:nvPr/>
        </p:nvSpPr>
        <p:spPr>
          <a:xfrm>
            <a:off x="5303912" y="3672902"/>
            <a:ext cx="2581367" cy="5433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/>
              <a:t>水接触面温度</a:t>
            </a:r>
            <a:r>
              <a:rPr lang="en-US" altLang="zh-CN" sz="1600" dirty="0"/>
              <a:t>~178</a:t>
            </a:r>
            <a:r>
              <a:rPr lang="zh-CN" altLang="en-US" sz="1600" dirty="0"/>
              <a:t>℃</a:t>
            </a:r>
            <a:endParaRPr lang="en-US" altLang="zh-CN" sz="1600" dirty="0"/>
          </a:p>
          <a:p>
            <a:r>
              <a:rPr lang="zh-CN" altLang="en-US" sz="1600" dirty="0"/>
              <a:t>光照面最高温度 </a:t>
            </a:r>
            <a:r>
              <a:rPr lang="en-US" altLang="zh-CN" sz="1600" dirty="0"/>
              <a:t>~219</a:t>
            </a:r>
            <a:r>
              <a:rPr lang="zh-CN" altLang="en-US" sz="1600" dirty="0"/>
              <a:t>℃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CAC80D2-5379-769A-A92D-6330F3782D1E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396683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1EC5-D0F9-19F2-F96E-912BB15EB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190F4D61-932D-621E-E576-1F2D9AC6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DC71D-777F-04E4-9C70-4A736DD5C7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A0FA448-0BB6-4992-EEAF-B0959651B791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472A307-965C-8413-B653-5411DD8306AC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DFDA9AC-DBD3-EDEE-B6C3-3137515DF742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D927DA6-812B-783D-B684-95EF5065483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9B14D9D-6672-06D4-A741-24CBFD3A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标准单元段静力学仿真计算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7EA089-EBA0-09C5-834E-98A1358A4678}"/>
              </a:ext>
            </a:extLst>
          </p:cNvPr>
          <p:cNvSpPr txBox="1"/>
          <p:nvPr/>
        </p:nvSpPr>
        <p:spPr>
          <a:xfrm>
            <a:off x="9506871" y="2173046"/>
            <a:ext cx="2505516" cy="326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最大应力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298MPa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出现在温差较大的位置；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轴方向的变形量约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0.25mm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轴方向的变形量约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4FB69C-0414-E418-FA21-3152B91C8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71" y="818273"/>
            <a:ext cx="4588948" cy="28350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AEE76A-9978-AEFA-99A9-9C15A0722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746770"/>
            <a:ext cx="3191854" cy="29361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8C73F2-3ED6-72A3-8E60-56D313293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8" y="3805833"/>
            <a:ext cx="3811581" cy="23991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E7D2B3C-ADEB-FB45-EBA8-A74196056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771" y="3760981"/>
            <a:ext cx="4002859" cy="2492347"/>
          </a:xfrm>
          <a:prstGeom prst="rect">
            <a:avLst/>
          </a:prstGeom>
        </p:spPr>
      </p:pic>
      <p:sp>
        <p:nvSpPr>
          <p:cNvPr id="14" name="文本框 46">
            <a:extLst>
              <a:ext uri="{FF2B5EF4-FFF2-40B4-BE49-F238E27FC236}">
                <a16:creationId xmlns:a16="http://schemas.microsoft.com/office/drawing/2014/main" id="{B1E09D3F-FC37-ACEF-8041-A711FE92C178}"/>
              </a:ext>
            </a:extLst>
          </p:cNvPr>
          <p:cNvSpPr txBox="1"/>
          <p:nvPr/>
        </p:nvSpPr>
        <p:spPr>
          <a:xfrm>
            <a:off x="65560" y="762545"/>
            <a:ext cx="134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dirty="0"/>
              <a:t>Cu</a:t>
            </a:r>
            <a:r>
              <a:rPr lang="zh-CN" altLang="en-US" sz="2400" b="1" dirty="0"/>
              <a:t>真空室材料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6BF206-732A-C7B4-36B2-8ADF2B3FFB63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101649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69A75-4BC4-36CD-8B46-9223EB7E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3260B0D5-D50B-D15E-B87B-A0E540E1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A4E6C6-3A42-E325-890A-BB0301DD50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92ABE5C-0693-A83C-568F-CFB2BECB1FFB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DEDC7C9-1C80-79B1-8B2A-FDBC9C2911AC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0F38FDE-D148-D162-2D6D-A891ACD5CE94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E06222-817B-0C7C-1FBE-29715E167B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DF43EB4-1C9E-A1BA-8936-A6E53A2F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85166"/>
            <a:ext cx="8526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Basic Consideration for Vacuum System of IR Region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C4B341C-8BBC-B45A-F5E8-D938628EF2D0}"/>
              </a:ext>
            </a:extLst>
          </p:cNvPr>
          <p:cNvSpPr txBox="1"/>
          <p:nvPr/>
        </p:nvSpPr>
        <p:spPr>
          <a:xfrm>
            <a:off x="263687" y="836345"/>
            <a:ext cx="480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MDI Region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91A72A-FE19-0B57-A3D4-6B638426D69D}"/>
              </a:ext>
            </a:extLst>
          </p:cNvPr>
          <p:cNvSpPr txBox="1"/>
          <p:nvPr/>
        </p:nvSpPr>
        <p:spPr>
          <a:xfrm>
            <a:off x="6456041" y="4654025"/>
            <a:ext cx="5400599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the SR outside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impedance material and structure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chamber coated by NEG film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bakeout and degassing before installation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Reliable seal structure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E1136D-CEC9-2981-47D3-DE06D8795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10" y="1092746"/>
            <a:ext cx="8892000" cy="316123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9EDA7E8-076E-3094-AC86-A6B3944E4F9D}"/>
              </a:ext>
            </a:extLst>
          </p:cNvPr>
          <p:cNvSpPr txBox="1"/>
          <p:nvPr/>
        </p:nvSpPr>
        <p:spPr>
          <a:xfrm>
            <a:off x="3647728" y="1034580"/>
            <a:ext cx="412292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IP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ED63719-5D65-F742-7DB9-EAB37536E8B6}"/>
              </a:ext>
            </a:extLst>
          </p:cNvPr>
          <p:cNvSpPr txBox="1"/>
          <p:nvPr/>
        </p:nvSpPr>
        <p:spPr>
          <a:xfrm>
            <a:off x="9856783" y="2985114"/>
            <a:ext cx="1885453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end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3.5m)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39C3C1DA-325D-293A-318F-454D99C12068}"/>
              </a:ext>
            </a:extLst>
          </p:cNvPr>
          <p:cNvCxnSpPr>
            <a:cxnSpLocks/>
          </p:cNvCxnSpPr>
          <p:nvPr/>
        </p:nvCxnSpPr>
        <p:spPr>
          <a:xfrm flipV="1">
            <a:off x="3420276" y="1434690"/>
            <a:ext cx="433598" cy="7021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731C0EF-831A-D445-F0B1-ADF8D5309921}"/>
              </a:ext>
            </a:extLst>
          </p:cNvPr>
          <p:cNvCxnSpPr/>
          <p:nvPr/>
        </p:nvCxnSpPr>
        <p:spPr>
          <a:xfrm flipH="1">
            <a:off x="10992544" y="2060848"/>
            <a:ext cx="864096" cy="9242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0C4F9107-0DF7-A4F9-DA49-1C36ED3415CF}"/>
              </a:ext>
            </a:extLst>
          </p:cNvPr>
          <p:cNvSpPr txBox="1"/>
          <p:nvPr/>
        </p:nvSpPr>
        <p:spPr>
          <a:xfrm>
            <a:off x="611393" y="1844489"/>
            <a:ext cx="2789307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dynamic pressure for IR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&lt;</a:t>
            </a: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(or lower)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Ultra-low impedance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02DF2E2-3FA0-3462-DF3B-A9680D27B027}"/>
              </a:ext>
            </a:extLst>
          </p:cNvPr>
          <p:cNvSpPr txBox="1"/>
          <p:nvPr/>
        </p:nvSpPr>
        <p:spPr>
          <a:xfrm>
            <a:off x="440952" y="1391762"/>
            <a:ext cx="18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B09AE47-A443-2DD4-DC83-9E1CF36FECC9}"/>
              </a:ext>
            </a:extLst>
          </p:cNvPr>
          <p:cNvSpPr txBox="1"/>
          <p:nvPr/>
        </p:nvSpPr>
        <p:spPr>
          <a:xfrm>
            <a:off x="6528048" y="4213225"/>
            <a:ext cx="423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reliminary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vacuum design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F7617F3-B593-63AD-3DF0-7759CCF1BEE9}"/>
              </a:ext>
            </a:extLst>
          </p:cNvPr>
          <p:cNvSpPr txBox="1"/>
          <p:nvPr/>
        </p:nvSpPr>
        <p:spPr>
          <a:xfrm>
            <a:off x="434406" y="3771927"/>
            <a:ext cx="2781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p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Technaical challenges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AA812B8-46F2-B037-E8DE-996C05DCD3E8}"/>
              </a:ext>
            </a:extLst>
          </p:cNvPr>
          <p:cNvSpPr txBox="1"/>
          <p:nvPr/>
        </p:nvSpPr>
        <p:spPr>
          <a:xfrm>
            <a:off x="609600" y="4379528"/>
            <a:ext cx="5918448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High gas load: SR  light, HOM, particle scattering</a:t>
            </a:r>
          </a:p>
          <a:p>
            <a:r>
              <a:rPr lang="en-US" altLang="zh-CN" dirty="0"/>
              <a:t>Small chamber aperture</a:t>
            </a:r>
          </a:p>
          <a:p>
            <a:r>
              <a:rPr lang="en-US" altLang="zh-CN" dirty="0"/>
              <a:t>No space for pump inside the detector</a:t>
            </a:r>
            <a:endParaRPr lang="zh-CN" altLang="en-US" dirty="0"/>
          </a:p>
          <a:p>
            <a:r>
              <a:rPr lang="en-US" altLang="zh-CN" dirty="0"/>
              <a:t>Vacuum sealing and detection difficult inside the detector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7BD084-FAA7-74D3-F499-56F9E7B94C28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1723392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451"/>
            <a:ext cx="12962520" cy="2724764"/>
          </a:xfrm>
          <a:prstGeom prst="rect">
            <a:avLst/>
          </a:prstGeom>
        </p:spPr>
      </p:pic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 descr="PowerDensityB0OuterRing_250418">
            <a:extLst>
              <a:ext uri="{FF2B5EF4-FFF2-40B4-BE49-F238E27FC236}">
                <a16:creationId xmlns:a16="http://schemas.microsoft.com/office/drawing/2014/main" id="{4D5F4BC7-CC7D-76CB-472A-0E5C5133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57" t="6883" r="8657"/>
          <a:stretch>
            <a:fillRect/>
          </a:stretch>
        </p:blipFill>
        <p:spPr>
          <a:xfrm>
            <a:off x="5067968" y="4599691"/>
            <a:ext cx="6984000" cy="193922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263687" y="836345"/>
            <a:ext cx="480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IP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first </a:t>
            </a:r>
            <a:r>
              <a:rPr lang="tr-T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magnet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504" y="1285442"/>
            <a:ext cx="183823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platform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 about 3.7m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9885" y="3392182"/>
            <a:ext cx="2006331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Flange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shielded bellows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6869" y="1559943"/>
            <a:ext cx="132118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 pump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2104" y="1580810"/>
            <a:ext cx="119847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 strip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45851" y="1582081"/>
            <a:ext cx="119847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 strip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28004" y="1567908"/>
            <a:ext cx="119847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 strip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93147" y="1559943"/>
            <a:ext cx="207296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+ IP pump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68878" y="3368802"/>
            <a:ext cx="192402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Flange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shielded bellows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77698" y="3360395"/>
            <a:ext cx="1721563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Flange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shielded bellows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42726" y="3372746"/>
            <a:ext cx="192402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Flange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shielded bellows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46904" y="1639936"/>
            <a:ext cx="1285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37508" y="4117079"/>
            <a:ext cx="255823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power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0032" y="5101049"/>
            <a:ext cx="4787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diameter: 30mm, 50mm, 67mm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istribute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SR absorption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pumping scheme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416628" y="4541695"/>
            <a:ext cx="1055414" cy="527991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cxnSpLocks/>
            <a:stCxn id="7" idx="2"/>
          </p:cNvCxnSpPr>
          <p:nvPr/>
        </p:nvCxnSpPr>
        <p:spPr>
          <a:xfrm>
            <a:off x="1842619" y="1931773"/>
            <a:ext cx="1518346" cy="9920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cxnSpLocks/>
            <a:stCxn id="10" idx="0"/>
          </p:cNvCxnSpPr>
          <p:nvPr/>
        </p:nvCxnSpPr>
        <p:spPr>
          <a:xfrm flipV="1">
            <a:off x="3383051" y="2996952"/>
            <a:ext cx="192670" cy="3952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cxnSpLocks/>
            <a:stCxn id="12" idx="2"/>
          </p:cNvCxnSpPr>
          <p:nvPr/>
        </p:nvCxnSpPr>
        <p:spPr>
          <a:xfrm>
            <a:off x="3497460" y="1929275"/>
            <a:ext cx="366292" cy="11396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2"/>
          </p:cNvCxnSpPr>
          <p:nvPr/>
        </p:nvCxnSpPr>
        <p:spPr>
          <a:xfrm flipH="1">
            <a:off x="4799856" y="1950142"/>
            <a:ext cx="311484" cy="97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cxnSpLocks/>
          </p:cNvCxnSpPr>
          <p:nvPr/>
        </p:nvCxnSpPr>
        <p:spPr>
          <a:xfrm flipV="1">
            <a:off x="6096000" y="2996952"/>
            <a:ext cx="360040" cy="3618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cxnSpLocks/>
            <a:stCxn id="23" idx="2"/>
          </p:cNvCxnSpPr>
          <p:nvPr/>
        </p:nvCxnSpPr>
        <p:spPr>
          <a:xfrm>
            <a:off x="6389504" y="2009268"/>
            <a:ext cx="426576" cy="9264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15" idx="2"/>
          </p:cNvCxnSpPr>
          <p:nvPr/>
        </p:nvCxnSpPr>
        <p:spPr>
          <a:xfrm flipH="1">
            <a:off x="7392144" y="1951413"/>
            <a:ext cx="252943" cy="9723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cxnSpLocks/>
            <a:stCxn id="19" idx="2"/>
          </p:cNvCxnSpPr>
          <p:nvPr/>
        </p:nvCxnSpPr>
        <p:spPr>
          <a:xfrm>
            <a:off x="9329630" y="2206274"/>
            <a:ext cx="222754" cy="6450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8" idx="2"/>
          </p:cNvCxnSpPr>
          <p:nvPr/>
        </p:nvCxnSpPr>
        <p:spPr>
          <a:xfrm flipH="1">
            <a:off x="10760114" y="1937240"/>
            <a:ext cx="267126" cy="9140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cxnSpLocks/>
          </p:cNvCxnSpPr>
          <p:nvPr/>
        </p:nvCxnSpPr>
        <p:spPr>
          <a:xfrm flipV="1">
            <a:off x="11197558" y="2935751"/>
            <a:ext cx="731090" cy="4230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cxnSpLocks/>
            <a:stCxn id="24" idx="0"/>
          </p:cNvCxnSpPr>
          <p:nvPr/>
        </p:nvCxnSpPr>
        <p:spPr>
          <a:xfrm flipH="1" flipV="1">
            <a:off x="9436565" y="2964555"/>
            <a:ext cx="980063" cy="11525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cxnSpLocks/>
            <a:stCxn id="22" idx="0"/>
          </p:cNvCxnSpPr>
          <p:nvPr/>
        </p:nvCxnSpPr>
        <p:spPr>
          <a:xfrm flipV="1">
            <a:off x="8704739" y="2996952"/>
            <a:ext cx="415597" cy="375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D522B806-03CC-96B5-1E62-8409183F1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3" y="3630565"/>
            <a:ext cx="1404000" cy="14098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99D1956-914A-32FE-240C-EC9186391872}"/>
              </a:ext>
            </a:extLst>
          </p:cNvPr>
          <p:cNvSpPr txBox="1"/>
          <p:nvPr/>
        </p:nvSpPr>
        <p:spPr>
          <a:xfrm>
            <a:off x="888591" y="4181141"/>
            <a:ext cx="14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ircular tube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87003AE-8919-44FE-82AB-19C368DFC43E}"/>
              </a:ext>
            </a:extLst>
          </p:cNvPr>
          <p:cNvSpPr txBox="1"/>
          <p:nvPr/>
        </p:nvSpPr>
        <p:spPr>
          <a:xfrm>
            <a:off x="8293147" y="4785893"/>
            <a:ext cx="127701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3.5GeV, 2A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7FD4F09C-4678-571B-CDCC-A7127004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366" y="185876"/>
            <a:ext cx="8526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Basic Consideration for Vacuum System of IR Region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F5AC62-06DF-6213-FF4F-77C525B7CBCD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AB120-5D5F-3830-A685-04B6159F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6EF64DA5-8B88-3E86-F858-A1BC624C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76952B-A5AF-AD12-AD4E-1348467A9E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D3830EB-CDCF-C5D0-99D1-8450C45E85D8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B1FD628-E1ED-691C-9169-AB51F1300FE7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D2701790-A83E-5A12-5E5C-E31B66F2B56C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BFD99E-7685-D37B-CB6B-BD29408DAAE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27C4DCEB-3C90-A3FC-8D41-B1E41DA1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16818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Conceptual Design for Injector Vacuum System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CDD3F11-0DCF-4860-0587-0A14ED919F5A}"/>
              </a:ext>
            </a:extLst>
          </p:cNvPr>
          <p:cNvSpPr txBox="1"/>
          <p:nvPr/>
        </p:nvSpPr>
        <p:spPr>
          <a:xfrm>
            <a:off x="450301" y="2952055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8541CD-4778-DAE0-3126-791FA9E02E24}"/>
              </a:ext>
            </a:extLst>
          </p:cNvPr>
          <p:cNvSpPr txBox="1"/>
          <p:nvPr/>
        </p:nvSpPr>
        <p:spPr>
          <a:xfrm>
            <a:off x="812484" y="3363983"/>
            <a:ext cx="490309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static pressure: &lt;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1.3E-5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dynamic pressure : &lt;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6.5E-5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A0E744-D37D-3D14-C98F-206AA912E4A5}"/>
              </a:ext>
            </a:extLst>
          </p:cNvPr>
          <p:cNvSpPr txBox="1"/>
          <p:nvPr/>
        </p:nvSpPr>
        <p:spPr>
          <a:xfrm>
            <a:off x="450301" y="953409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njection scheme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A34ED5-4099-59C5-5C75-85A8DE54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812201"/>
            <a:ext cx="7200000" cy="270900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B556387-8991-E38E-0ECF-75B69130EDF0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200426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E5F63376-D2D5-2E4D-F2EA-90A8F794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00" y="4028038"/>
            <a:ext cx="5184000" cy="1731063"/>
          </a:xfrm>
          <a:prstGeom prst="rect">
            <a:avLst/>
          </a:prstGeom>
        </p:spPr>
      </p:pic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对撞环真空系统的技术参数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844ADDB-3623-8AD3-CB83-F3960F68A790}"/>
              </a:ext>
            </a:extLst>
          </p:cNvPr>
          <p:cNvSpPr txBox="1"/>
          <p:nvPr/>
        </p:nvSpPr>
        <p:spPr>
          <a:xfrm>
            <a:off x="327279" y="1556792"/>
            <a:ext cx="756892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Beam energy: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3.5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Beam current: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Beam lifetime: &gt;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Beam-gas scattering lifetime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&gt;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dynamic pressure for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&lt;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1E-8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dynamic pressure for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&lt;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pipe inner diameter: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30mm,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50mm,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67mm,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impedance beam pipe: low resistance material, smooth transition, low gap or step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magnetic permeability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3AF8A5-660B-F976-AB79-AB3384257566}"/>
              </a:ext>
            </a:extLst>
          </p:cNvPr>
          <p:cNvSpPr txBox="1"/>
          <p:nvPr/>
        </p:nvSpPr>
        <p:spPr>
          <a:xfrm>
            <a:off x="7320525" y="3000272"/>
            <a:ext cx="4210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structure diagram for standard cell in arc region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B1A27F-C98D-1924-45DA-D5CD7E67D695}"/>
              </a:ext>
            </a:extLst>
          </p:cNvPr>
          <p:cNvSpPr txBox="1"/>
          <p:nvPr/>
        </p:nvSpPr>
        <p:spPr>
          <a:xfrm>
            <a:off x="7596702" y="5683036"/>
            <a:ext cx="43905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structure diagram for IR region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F7E602F-4EE0-C184-9AFE-84ED7015D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070" y="725725"/>
            <a:ext cx="6840000" cy="22415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E9B5C6D-8D21-297E-15A8-9BE61BFC74E5}"/>
              </a:ext>
            </a:extLst>
          </p:cNvPr>
          <p:cNvSpPr/>
          <p:nvPr/>
        </p:nvSpPr>
        <p:spPr>
          <a:xfrm>
            <a:off x="9984432" y="1800865"/>
            <a:ext cx="1379873" cy="1062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4">
            <a:extLst>
              <a:ext uri="{FF2B5EF4-FFF2-40B4-BE49-F238E27FC236}">
                <a16:creationId xmlns:a16="http://schemas.microsoft.com/office/drawing/2014/main" id="{EC8EAE24-F384-0E5A-5910-6D8C82AA27CA}"/>
              </a:ext>
            </a:extLst>
          </p:cNvPr>
          <p:cNvSpPr txBox="1"/>
          <p:nvPr/>
        </p:nvSpPr>
        <p:spPr>
          <a:xfrm>
            <a:off x="9984432" y="1727347"/>
            <a:ext cx="220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uadrupole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agnet（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QF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Defocusing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uadrupole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agnet（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ipole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agnet（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extupole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agnet（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SF/SD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ection（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26B65F-92CD-ACF6-BFDB-6C37F38834A4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01B9-7082-CD12-14DE-FF4397E89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C9B236AB-6D70-59B4-E88E-46D941BD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5140A6-480E-60CC-8F7D-326959BD62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608BF26-F194-F1C1-A9BB-C16F28D585BD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A481520-991F-FC70-F9F9-B658B1430B3A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95CFEBF2-BF8B-EDF7-D759-5B8D50472714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968E2B3-41B7-994F-CA6C-6584839B516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81573D4-3DD5-B6E3-82CA-5AC02F00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815" y="124709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Conceptual Design for Injector Vacuum System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E788B9B-EB9F-AEA4-96D6-EF07FF084894}"/>
              </a:ext>
            </a:extLst>
          </p:cNvPr>
          <p:cNvSpPr txBox="1"/>
          <p:nvPr/>
        </p:nvSpPr>
        <p:spPr>
          <a:xfrm>
            <a:off x="191344" y="734641"/>
            <a:ext cx="404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design scheme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99CD5D1-865D-A7BA-E2A0-0F368402E1A9}"/>
              </a:ext>
            </a:extLst>
          </p:cNvPr>
          <p:cNvSpPr txBox="1"/>
          <p:nvPr/>
        </p:nvSpPr>
        <p:spPr>
          <a:xfrm>
            <a:off x="6438425" y="1126872"/>
            <a:ext cx="496071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vacuum system is first evacuated using TMP, and then maintained by ion pumps.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pumps rated at 100 L/s and bellows are spaced for each standard cell.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549817-F162-0337-E783-26AB81DBD1AC}"/>
              </a:ext>
            </a:extLst>
          </p:cNvPr>
          <p:cNvSpPr txBox="1"/>
          <p:nvPr/>
        </p:nvSpPr>
        <p:spPr>
          <a:xfrm>
            <a:off x="374593" y="1554383"/>
            <a:ext cx="5585131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3-meter accelerating tubes form a 6-meter segment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100 L/s ion pump is set at the entrance waveguide of each tube.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Bellows are installed between adjacent 6-meter segments, and gate valve is installed every two 6-meter segments.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of accelerating region, ion pumps are spaced approximately every 2 meters.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09D8E1-B4CA-0748-D207-E78686EB6616}"/>
              </a:ext>
            </a:extLst>
          </p:cNvPr>
          <p:cNvSpPr txBox="1"/>
          <p:nvPr/>
        </p:nvSpPr>
        <p:spPr>
          <a:xfrm>
            <a:off x="6179839" y="2952700"/>
            <a:ext cx="713112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Transport Line Vacuum System</a:t>
            </a:r>
            <a:endParaRPr lang="en-US" altLang="zh-CN" sz="2000" i="1" kern="1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01B043E-20D7-32B0-B04B-DA8F6DE2425F}"/>
              </a:ext>
            </a:extLst>
          </p:cNvPr>
          <p:cNvSpPr txBox="1"/>
          <p:nvPr/>
        </p:nvSpPr>
        <p:spPr>
          <a:xfrm>
            <a:off x="376903" y="1174465"/>
            <a:ext cx="615499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Linac Vacuum System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1FE19D-1715-D974-50D0-1D7A0187A42A}"/>
              </a:ext>
            </a:extLst>
          </p:cNvPr>
          <p:cNvSpPr txBox="1"/>
          <p:nvPr/>
        </p:nvSpPr>
        <p:spPr>
          <a:xfrm>
            <a:off x="6487817" y="3401043"/>
            <a:ext cx="5688632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dirty="0"/>
              <a:t>The pumping system uses conventional 50 L/s  ion pumps, installed approximately every 5 meters. </a:t>
            </a:r>
          </a:p>
          <a:p>
            <a:r>
              <a:rPr lang="en-US" altLang="zh-CN" sz="2000" dirty="0"/>
              <a:t>Vacuum gauges are installed every 10 meters.</a:t>
            </a:r>
          </a:p>
          <a:p>
            <a:r>
              <a:rPr lang="en-US" altLang="zh-CN" sz="2000" dirty="0"/>
              <a:t>Valve is placed every 20 meters.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C0DA75F-276C-DACB-9025-3C6DDBB22938}"/>
              </a:ext>
            </a:extLst>
          </p:cNvPr>
          <p:cNvSpPr txBox="1"/>
          <p:nvPr/>
        </p:nvSpPr>
        <p:spPr>
          <a:xfrm>
            <a:off x="6179839" y="730179"/>
            <a:ext cx="627017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sv-SE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(Accumulation Ring) Vacuum System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E7B271-37FE-9506-1672-0670201EE8BD}"/>
              </a:ext>
            </a:extLst>
          </p:cNvPr>
          <p:cNvSpPr txBox="1"/>
          <p:nvPr/>
        </p:nvSpPr>
        <p:spPr>
          <a:xfrm>
            <a:off x="924444" y="5303617"/>
            <a:ext cx="1126755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i="1" kern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technology, from design, construction to operation, is mature for injector , except the gun, positron target,</a:t>
            </a:r>
            <a:r>
              <a:rPr lang="zh-CN" altLang="en-US" sz="2000" i="1" kern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kern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zh-CN" altLang="en-US" sz="2000" i="1" kern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kern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000" i="1" kern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kern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region, which shall be focus in the design.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5789F4-1956-F6ED-EA5A-DB2143E27A29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2995478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010DB-9834-661B-1231-17471677C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>
            <a:extLst>
              <a:ext uri="{FF2B5EF4-FFF2-40B4-BE49-F238E27FC236}">
                <a16:creationId xmlns:a16="http://schemas.microsoft.com/office/drawing/2014/main" id="{C3D51FE3-6E0F-E829-6194-248D7EE8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32FAE2-DF15-558B-9DEB-731AD00658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71B12CA-6693-185E-33F5-EFEBFA2846A0}"/>
              </a:ext>
            </a:extLst>
          </p:cNvPr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9B9DF38-D7AD-04A0-7436-09F318A22649}"/>
              </a:ext>
            </a:extLst>
          </p:cNvPr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6D9F61E-E513-7039-BC35-CBF626112ABA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AC8E5A-9DDA-FFDD-93C8-E99A0F862D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AD092657-D66C-4BDB-3BB7-8F4DBEA5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总结和计划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6A0AACA-916A-B684-363D-31BD73D28706}"/>
              </a:ext>
            </a:extLst>
          </p:cNvPr>
          <p:cNvSpPr txBox="1"/>
          <p:nvPr/>
        </p:nvSpPr>
        <p:spPr>
          <a:xfrm>
            <a:off x="191344" y="736039"/>
            <a:ext cx="10814992" cy="560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333FF"/>
                </a:solidFill>
              </a:rPr>
              <a:t>总结</a:t>
            </a:r>
            <a:endParaRPr lang="en-US" altLang="zh-CN" sz="2000" b="1" dirty="0">
              <a:solidFill>
                <a:srgbClr val="3333FF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/>
              <a:t>对撞环材料选择弥散铜或者铬锆铜；</a:t>
            </a:r>
            <a:endParaRPr lang="en-US" altLang="zh-CN" sz="2000" b="1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/>
              <a:t>目前的结构和冷却设计温度偏高；</a:t>
            </a:r>
            <a:endParaRPr lang="en-US" altLang="zh-CN" sz="2000" b="1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/>
              <a:t>动态真空度与物理设计指标还有差距。</a:t>
            </a:r>
            <a:endParaRPr lang="en-US" altLang="zh-CN" sz="2000" b="1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3333FF"/>
                </a:solidFill>
              </a:rPr>
              <a:t>下一步计划</a:t>
            </a:r>
            <a:endParaRPr lang="en-US" altLang="zh-CN" sz="2000" b="1" dirty="0">
              <a:solidFill>
                <a:srgbClr val="3333FF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/>
              <a:t>真空度方面：</a:t>
            </a:r>
            <a:endParaRPr lang="en-US" altLang="zh-CN" sz="2000" b="1" dirty="0"/>
          </a:p>
          <a:p>
            <a:pPr marL="982663" indent="-3556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/>
              <a:t>在真空室上下弧面区域镀</a:t>
            </a:r>
            <a:r>
              <a:rPr lang="en-US" altLang="zh-CN" sz="2000" b="1" dirty="0"/>
              <a:t>NEG</a:t>
            </a:r>
            <a:r>
              <a:rPr lang="zh-CN" altLang="en-US" sz="2000" b="1" dirty="0"/>
              <a:t>膜。</a:t>
            </a:r>
            <a:endParaRPr lang="en-US" altLang="zh-CN" sz="2000" b="1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/>
              <a:t>热分析方面：</a:t>
            </a:r>
            <a:endParaRPr lang="en-US" altLang="zh-CN" sz="2000" b="1" dirty="0"/>
          </a:p>
          <a:p>
            <a:pPr marL="982663" indent="-3556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/>
              <a:t>增加同步辐射光挡块；</a:t>
            </a:r>
            <a:endParaRPr lang="en-US" altLang="zh-CN" sz="2000" b="1" dirty="0"/>
          </a:p>
          <a:p>
            <a:pPr marL="982663" indent="-3556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/>
              <a:t>光子吸收器；</a:t>
            </a:r>
            <a:endParaRPr lang="en-US" altLang="zh-CN" sz="2000" b="1" dirty="0"/>
          </a:p>
          <a:p>
            <a:pPr marL="982663" indent="-3556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/>
              <a:t>同步辐射光吸收面由垂直改成斜坡以增大吸收面。</a:t>
            </a:r>
            <a:endParaRPr lang="en-US" altLang="zh-CN" sz="2000" b="1" dirty="0"/>
          </a:p>
          <a:p>
            <a:pPr marL="355600" indent="-3556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/>
              <a:t>屏蔽波纹管设计方面：</a:t>
            </a:r>
            <a:endParaRPr lang="en-US" altLang="zh-CN" sz="2000" b="1" dirty="0"/>
          </a:p>
          <a:p>
            <a:pPr marL="982663" marR="0" lvl="0" indent="-3556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设计梳齿型，并与双指型进行对比分析。</a:t>
            </a:r>
            <a:endParaRPr lang="en-US" altLang="zh-CN" sz="2000" b="1" dirty="0"/>
          </a:p>
          <a:p>
            <a:pPr marL="355600" indent="-3556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/>
              <a:t>其他方面</a:t>
            </a:r>
            <a:endParaRPr lang="en-US" altLang="zh-CN" sz="2000" b="1" dirty="0"/>
          </a:p>
          <a:p>
            <a:pPr marL="982663" indent="-3556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/>
              <a:t>对撞区、阻尼扭摆器段、注入器部分真空系统设计。</a:t>
            </a:r>
            <a:endParaRPr lang="en-US" altLang="zh-CN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600C61-981E-DAA7-DF35-5E3201F4876E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6D7685-F5A1-0076-EDD2-FD041E33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776246"/>
            <a:ext cx="5544000" cy="53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5" name="图片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541180" y="2348880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请各位专家批评指正！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854F7E1-6DFC-A0CA-55FA-366B0A6AAE65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BSC and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tr-T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agnet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 Structure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96842" y="2961214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ipole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289" y="788697"/>
            <a:ext cx="2278862" cy="2096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476" y="3539898"/>
            <a:ext cx="2276275" cy="2344478"/>
          </a:xfrm>
          <a:prstGeom prst="rect">
            <a:avLst/>
          </a:prstGeom>
          <a:ln w="317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542" y="1278224"/>
            <a:ext cx="3268034" cy="30919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4159" y="5289844"/>
            <a:ext cx="865583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BSC and magnet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aperture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the cross sectional dimension and structure of the vacuum chamber.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5730CB-9BE5-7C2B-0D65-24434DF3D451}"/>
              </a:ext>
            </a:extLst>
          </p:cNvPr>
          <p:cNvSpPr txBox="1"/>
          <p:nvPr/>
        </p:nvSpPr>
        <p:spPr>
          <a:xfrm>
            <a:off x="9413476" y="5873684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uadrupole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94A21F-9813-3FE1-A3EA-F18DC74E0367}"/>
              </a:ext>
            </a:extLst>
          </p:cNvPr>
          <p:cNvSpPr txBox="1"/>
          <p:nvPr/>
        </p:nvSpPr>
        <p:spPr>
          <a:xfrm>
            <a:off x="6344283" y="4543742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extupole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407DECC-2FE2-64BA-085E-ADB9A6C9B14E}"/>
              </a:ext>
            </a:extLst>
          </p:cNvPr>
          <p:cNvSpPr txBox="1"/>
          <p:nvPr/>
        </p:nvSpPr>
        <p:spPr>
          <a:xfrm>
            <a:off x="1127448" y="4448537"/>
            <a:ext cx="3727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stay clear from physical design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A27458F-4DAE-758C-3EAD-652BE97E52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" y="1636565"/>
            <a:ext cx="5652000" cy="2608931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FB7CBF8-53ED-3DBB-96D9-A3956BD81561}"/>
              </a:ext>
            </a:extLst>
          </p:cNvPr>
          <p:cNvCxnSpPr>
            <a:cxnSpLocks/>
          </p:cNvCxnSpPr>
          <p:nvPr/>
        </p:nvCxnSpPr>
        <p:spPr>
          <a:xfrm>
            <a:off x="10416480" y="1772816"/>
            <a:ext cx="0" cy="223944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0C70AF3-003E-DAF6-ECED-0A9A51E6AAF1}"/>
              </a:ext>
            </a:extLst>
          </p:cNvPr>
          <p:cNvSpPr txBox="1"/>
          <p:nvPr/>
        </p:nvSpPr>
        <p:spPr>
          <a:xfrm>
            <a:off x="10438382" y="1753303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60mm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F08E3E1-CE89-9B2C-DF9E-F294BD8E0368}"/>
              </a:ext>
            </a:extLst>
          </p:cNvPr>
          <p:cNvCxnSpPr/>
          <p:nvPr/>
        </p:nvCxnSpPr>
        <p:spPr>
          <a:xfrm>
            <a:off x="9876420" y="2060848"/>
            <a:ext cx="1080120" cy="0"/>
          </a:xfrm>
          <a:prstGeom prst="straightConnector1">
            <a:avLst/>
          </a:prstGeom>
          <a:ln w="3175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79566ED-BAF9-0B24-6D81-5F8C0A475240}"/>
              </a:ext>
            </a:extLst>
          </p:cNvPr>
          <p:cNvSpPr txBox="1"/>
          <p:nvPr/>
        </p:nvSpPr>
        <p:spPr>
          <a:xfrm>
            <a:off x="10152186" y="2033085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420mm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FD8D21F-6674-C7C3-FE35-F43E7B1F5A21}"/>
              </a:ext>
            </a:extLst>
          </p:cNvPr>
          <p:cNvCxnSpPr>
            <a:cxnSpLocks/>
          </p:cNvCxnSpPr>
          <p:nvPr/>
        </p:nvCxnSpPr>
        <p:spPr>
          <a:xfrm>
            <a:off x="7392144" y="2746747"/>
            <a:ext cx="0" cy="466229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092D26D5-565A-AB26-1C35-38BFD75A2EC2}"/>
              </a:ext>
            </a:extLst>
          </p:cNvPr>
          <p:cNvSpPr txBox="1"/>
          <p:nvPr/>
        </p:nvSpPr>
        <p:spPr>
          <a:xfrm>
            <a:off x="7297831" y="2834603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585C12F-4DC4-885E-ADD1-D64CCD586DCD}"/>
              </a:ext>
            </a:extLst>
          </p:cNvPr>
          <p:cNvCxnSpPr/>
          <p:nvPr/>
        </p:nvCxnSpPr>
        <p:spPr>
          <a:xfrm>
            <a:off x="7176120" y="2924944"/>
            <a:ext cx="195849" cy="0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F941B86-3A69-E55D-F135-136F49289FF0}"/>
              </a:ext>
            </a:extLst>
          </p:cNvPr>
          <p:cNvCxnSpPr>
            <a:cxnSpLocks/>
          </p:cNvCxnSpPr>
          <p:nvPr/>
        </p:nvCxnSpPr>
        <p:spPr>
          <a:xfrm>
            <a:off x="7176120" y="2890763"/>
            <a:ext cx="0" cy="178197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1B5AE9F8-DF42-2901-A365-24AEC773706A}"/>
              </a:ext>
            </a:extLst>
          </p:cNvPr>
          <p:cNvSpPr txBox="1"/>
          <p:nvPr/>
        </p:nvSpPr>
        <p:spPr>
          <a:xfrm>
            <a:off x="6641571" y="283128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C1501AC-6FC0-477D-1669-FE84E80341AC}"/>
              </a:ext>
            </a:extLst>
          </p:cNvPr>
          <p:cNvSpPr txBox="1"/>
          <p:nvPr/>
        </p:nvSpPr>
        <p:spPr>
          <a:xfrm>
            <a:off x="6924819" y="268030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C365C00E-DABD-AB62-E42D-E3CF09935CA6}"/>
              </a:ext>
            </a:extLst>
          </p:cNvPr>
          <p:cNvCxnSpPr>
            <a:cxnSpLocks/>
          </p:cNvCxnSpPr>
          <p:nvPr/>
        </p:nvCxnSpPr>
        <p:spPr>
          <a:xfrm>
            <a:off x="10461021" y="4653136"/>
            <a:ext cx="181184" cy="181322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6DD20828-9F55-581C-671A-314EC9124705}"/>
              </a:ext>
            </a:extLst>
          </p:cNvPr>
          <p:cNvSpPr txBox="1"/>
          <p:nvPr/>
        </p:nvSpPr>
        <p:spPr>
          <a:xfrm>
            <a:off x="10375978" y="4468559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60mm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1B6F08C-8CB4-853C-1A12-C23CEDFC6D80}"/>
              </a:ext>
            </a:extLst>
          </p:cNvPr>
          <p:cNvCxnSpPr/>
          <p:nvPr/>
        </p:nvCxnSpPr>
        <p:spPr>
          <a:xfrm>
            <a:off x="10704512" y="4677435"/>
            <a:ext cx="0" cy="157023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4B37444-2158-3FB0-D855-BAC6A029EDCF}"/>
              </a:ext>
            </a:extLst>
          </p:cNvPr>
          <p:cNvCxnSpPr>
            <a:cxnSpLocks/>
          </p:cNvCxnSpPr>
          <p:nvPr/>
        </p:nvCxnSpPr>
        <p:spPr>
          <a:xfrm flipH="1" flipV="1">
            <a:off x="10026382" y="4755946"/>
            <a:ext cx="546739" cy="8217"/>
          </a:xfrm>
          <a:prstGeom prst="straightConnector1">
            <a:avLst/>
          </a:prstGeom>
          <a:ln w="3175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C76459AC-9CBB-FC3A-1F73-E0E6BB565340}"/>
              </a:ext>
            </a:extLst>
          </p:cNvPr>
          <p:cNvSpPr txBox="1"/>
          <p:nvPr/>
        </p:nvSpPr>
        <p:spPr>
          <a:xfrm>
            <a:off x="10670289" y="462048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47AF839-2322-09D0-7D54-5D0485AA0B8B}"/>
              </a:ext>
            </a:extLst>
          </p:cNvPr>
          <p:cNvSpPr txBox="1"/>
          <p:nvPr/>
        </p:nvSpPr>
        <p:spPr>
          <a:xfrm>
            <a:off x="9940529" y="4736033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27C25A-9044-F0ED-7A08-88C62ECE7A50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8496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真空系统的技术挑战</a:t>
            </a:r>
          </a:p>
        </p:txBody>
      </p: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844ADDB-3623-8AD3-CB83-F3960F68A790}"/>
              </a:ext>
            </a:extLst>
          </p:cNvPr>
          <p:cNvSpPr txBox="1"/>
          <p:nvPr/>
        </p:nvSpPr>
        <p:spPr>
          <a:xfrm>
            <a:off x="183878" y="993548"/>
            <a:ext cx="6541043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 beam current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r-TR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background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</a:t>
            </a:r>
            <a:r>
              <a:rPr lang="tr-TR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 vacuum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for IR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r-TR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Small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tr-TR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ircumference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tight lattice </a:t>
            </a:r>
            <a:r>
              <a:rPr lang="tr-TR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structure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Small magnet aperture, and small inner diameter of beam chamber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 </a:t>
            </a:r>
            <a:r>
              <a:rPr lang="tr-TR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heat load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 gas load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r-TR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impedance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secondary electron emission coefficient of positron ring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0831458-C522-7249-DCC7-EB3C93818619}"/>
              </a:ext>
            </a:extLst>
          </p:cNvPr>
          <p:cNvGraphicFramePr>
            <a:graphicFrameLocks noGrp="1"/>
          </p:cNvGraphicFramePr>
          <p:nvPr/>
        </p:nvGraphicFramePr>
        <p:xfrm>
          <a:off x="6524231" y="791595"/>
          <a:ext cx="5592466" cy="5527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326514543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1019424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612259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2317518"/>
                    </a:ext>
                  </a:extLst>
                </a:gridCol>
                <a:gridCol w="767931">
                  <a:extLst>
                    <a:ext uri="{9D8B030D-6E8A-4147-A177-3AD203B41FA5}">
                      <a16:colId xmlns:a16="http://schemas.microsoft.com/office/drawing/2014/main" val="2970850100"/>
                    </a:ext>
                  </a:extLst>
                </a:gridCol>
              </a:tblGrid>
              <a:tr h="826912"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KEKB (Design) (LER: e+)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SuperKEKB (Design)  (LER: e+)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PEP-II (LER: e+)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STCF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2999679"/>
                  </a:ext>
                </a:extLst>
              </a:tr>
              <a:tr h="5533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energy [GeV]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1468404"/>
                  </a:ext>
                </a:extLst>
              </a:tr>
              <a:tr h="2798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[A]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1.637 (2.6)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1.63(3.6)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2354071"/>
                  </a:ext>
                </a:extLst>
              </a:tr>
              <a:tr h="5533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[m]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860.321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0868986"/>
                  </a:ext>
                </a:extLst>
              </a:tr>
              <a:tr h="826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field intensity of dipole magnet [T]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3130420"/>
                  </a:ext>
                </a:extLst>
              </a:tr>
              <a:tr h="5533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chamber size [mm]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Φ100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Φ52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4915787"/>
                  </a:ext>
                </a:extLst>
              </a:tr>
              <a:tr h="553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SR power (Arc) [MW]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19101113"/>
                  </a:ext>
                </a:extLst>
              </a:tr>
              <a:tr h="826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gas load [Pa·L/s]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 (2.9)×10</a:t>
                      </a:r>
                      <a:r>
                        <a:rPr lang="en-US" altLang="zh-CN" sz="14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altLang="zh-CN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2.1(4.7)×10</a:t>
                      </a:r>
                      <a:r>
                        <a:rPr lang="en-US" altLang="zh-CN" sz="14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2.0×10</a:t>
                      </a:r>
                      <a:r>
                        <a:rPr lang="en-US" altLang="zh-CN" sz="14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2.3×10</a:t>
                      </a:r>
                      <a:r>
                        <a:rPr lang="en-US" altLang="zh-CN" sz="14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altLang="zh-CN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7404544"/>
                  </a:ext>
                </a:extLst>
              </a:tr>
              <a:tr h="5533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pressure [Pa]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1.33×10</a:t>
                      </a:r>
                      <a:r>
                        <a:rPr lang="en-US" altLang="zh-CN" sz="14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6.7×10</a:t>
                      </a:r>
                      <a:r>
                        <a:rPr lang="en-US" altLang="zh-CN" sz="14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2.7×10</a:t>
                      </a:r>
                      <a:r>
                        <a:rPr lang="en-US" altLang="zh-CN" sz="14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400" u="none" strike="noStrike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149109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C7B08E5-3F0B-92A5-9A4A-C52A4CC613E5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  <p:extLst>
      <p:ext uri="{BB962C8B-B14F-4D97-AF65-F5344CB8AC3E}">
        <p14:creationId xmlns:p14="http://schemas.microsoft.com/office/powerpoint/2010/main" val="21415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3053536" y="182098"/>
            <a:ext cx="5573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Standard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tr-T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ell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3D Design 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9025"/>
            <a:ext cx="12192000" cy="157553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2927648" y="989739"/>
            <a:ext cx="0" cy="11228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 flipH="1" flipV="1">
            <a:off x="5840341" y="1693888"/>
            <a:ext cx="216024" cy="3407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9048328" y="1025743"/>
            <a:ext cx="0" cy="1050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1022" y="949949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2.4m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46061" y="948061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2.1m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73583" y="3128391"/>
            <a:ext cx="12426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 pump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954" y="3136898"/>
            <a:ext cx="38985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8336" y="3156854"/>
            <a:ext cx="67197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73069" y="3128258"/>
            <a:ext cx="153252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feedthrough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78367" y="3129538"/>
            <a:ext cx="230063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feedthrough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>
            <a:cxnSpLocks/>
            <a:endCxn id="25" idx="0"/>
          </p:cNvCxnSpPr>
          <p:nvPr/>
        </p:nvCxnSpPr>
        <p:spPr>
          <a:xfrm flipH="1">
            <a:off x="3394907" y="1973330"/>
            <a:ext cx="1214239" cy="11550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26" idx="0"/>
          </p:cNvCxnSpPr>
          <p:nvPr/>
        </p:nvCxnSpPr>
        <p:spPr>
          <a:xfrm flipH="1">
            <a:off x="4572879" y="2832697"/>
            <a:ext cx="10953" cy="304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cxnSpLocks/>
            <a:endCxn id="28" idx="0"/>
          </p:cNvCxnSpPr>
          <p:nvPr/>
        </p:nvCxnSpPr>
        <p:spPr>
          <a:xfrm>
            <a:off x="5951984" y="2312756"/>
            <a:ext cx="387349" cy="815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27" idx="0"/>
          </p:cNvCxnSpPr>
          <p:nvPr/>
        </p:nvCxnSpPr>
        <p:spPr>
          <a:xfrm flipH="1">
            <a:off x="8154326" y="2295461"/>
            <a:ext cx="289502" cy="8613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29" idx="0"/>
          </p:cNvCxnSpPr>
          <p:nvPr/>
        </p:nvCxnSpPr>
        <p:spPr>
          <a:xfrm>
            <a:off x="8688288" y="2308850"/>
            <a:ext cx="1340394" cy="8206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29" idx="0"/>
          </p:cNvCxnSpPr>
          <p:nvPr/>
        </p:nvCxnSpPr>
        <p:spPr>
          <a:xfrm>
            <a:off x="9120336" y="2308850"/>
            <a:ext cx="908346" cy="8206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8556" t="13405" r="9856" b="12689"/>
          <a:stretch/>
        </p:blipFill>
        <p:spPr>
          <a:xfrm>
            <a:off x="8396656" y="5272466"/>
            <a:ext cx="3162270" cy="15811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3FC8DB-E5B3-8450-1774-4F1A2A40FA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812" r="14441"/>
          <a:stretch/>
        </p:blipFill>
        <p:spPr>
          <a:xfrm>
            <a:off x="5093030" y="4541207"/>
            <a:ext cx="3026772" cy="1824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0FE0C7E-2AAC-30FE-01C3-C573E595BA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367" t="30389" r="26863" b="31980"/>
          <a:stretch/>
        </p:blipFill>
        <p:spPr>
          <a:xfrm>
            <a:off x="8148304" y="3590047"/>
            <a:ext cx="3960000" cy="164690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65876" y="3498870"/>
            <a:ext cx="5727036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between beam pipe and magnet pole is 1mm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excision for interference area between double-slit chamber and magnetic pole</a:t>
            </a:r>
            <a:endParaRPr lang="en-US" altLang="zh-CN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B4E6A7A-EB9F-29F7-4500-B4A795B1BFF2}"/>
              </a:ext>
            </a:extLst>
          </p:cNvPr>
          <p:cNvSpPr/>
          <p:nvPr/>
        </p:nvSpPr>
        <p:spPr>
          <a:xfrm>
            <a:off x="9264352" y="5847009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457C11-D66C-A7B7-F79B-CBB98D4550A9}"/>
              </a:ext>
            </a:extLst>
          </p:cNvPr>
          <p:cNvSpPr txBox="1"/>
          <p:nvPr/>
        </p:nvSpPr>
        <p:spPr>
          <a:xfrm>
            <a:off x="7794883" y="1317656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Bellows 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8A4709-316D-968F-1EE0-FFB73A37D85C}"/>
              </a:ext>
            </a:extLst>
          </p:cNvPr>
          <p:cNvSpPr txBox="1"/>
          <p:nvPr/>
        </p:nvSpPr>
        <p:spPr>
          <a:xfrm>
            <a:off x="4875810" y="1300397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Bellows 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26958E4-29D6-7029-928D-8ED39F4D1AD4}"/>
              </a:ext>
            </a:extLst>
          </p:cNvPr>
          <p:cNvCxnSpPr>
            <a:cxnSpLocks/>
          </p:cNvCxnSpPr>
          <p:nvPr/>
        </p:nvCxnSpPr>
        <p:spPr>
          <a:xfrm flipH="1" flipV="1">
            <a:off x="8724292" y="1743190"/>
            <a:ext cx="216024" cy="3407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75D8FD21-2F5F-4539-DCD1-31744F9A45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106" y="4918790"/>
            <a:ext cx="4062423" cy="19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4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1CEAF21-3AC5-8D03-4F88-32332A7B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803"/>
            <a:ext cx="12192000" cy="1424207"/>
          </a:xfrm>
          <a:prstGeom prst="rect">
            <a:avLst/>
          </a:prstGeom>
        </p:spPr>
      </p:pic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886503" y="201345"/>
            <a:ext cx="7945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Standard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tr-TR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ell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3D Design of Vacuum System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50388" y="2633171"/>
            <a:ext cx="558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structure of vacuum chamber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>
            <a:cxnSpLocks/>
          </p:cNvCxnSpPr>
          <p:nvPr/>
        </p:nvCxnSpPr>
        <p:spPr>
          <a:xfrm flipV="1">
            <a:off x="2941117" y="836712"/>
            <a:ext cx="0" cy="673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 flipV="1">
            <a:off x="6018929" y="1015414"/>
            <a:ext cx="0" cy="3973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/>
          </p:cNvCxnSpPr>
          <p:nvPr/>
        </p:nvCxnSpPr>
        <p:spPr>
          <a:xfrm flipH="1" flipV="1">
            <a:off x="8737600" y="850147"/>
            <a:ext cx="8786" cy="728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70461" y="68704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2.4m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67347" y="713018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2.1m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91704" y="2269804"/>
            <a:ext cx="12426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 pump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92455" y="2291368"/>
            <a:ext cx="38985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20894" y="2255498"/>
            <a:ext cx="67197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78852" y="2254768"/>
            <a:ext cx="180873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ooling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feedthrough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82191" y="2183934"/>
            <a:ext cx="135806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/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feedthrough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>
            <a:endCxn id="25" idx="0"/>
          </p:cNvCxnSpPr>
          <p:nvPr/>
        </p:nvCxnSpPr>
        <p:spPr>
          <a:xfrm flipH="1">
            <a:off x="3813028" y="1192387"/>
            <a:ext cx="746828" cy="10774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cxnSpLocks/>
            <a:endCxn id="26" idx="0"/>
          </p:cNvCxnSpPr>
          <p:nvPr/>
        </p:nvCxnSpPr>
        <p:spPr>
          <a:xfrm>
            <a:off x="4714918" y="2033493"/>
            <a:ext cx="172462" cy="2578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cxnSpLocks/>
            <a:endCxn id="28" idx="0"/>
          </p:cNvCxnSpPr>
          <p:nvPr/>
        </p:nvCxnSpPr>
        <p:spPr>
          <a:xfrm>
            <a:off x="5954120" y="1564206"/>
            <a:ext cx="429100" cy="6905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cxnSpLocks/>
            <a:endCxn id="27" idx="0"/>
          </p:cNvCxnSpPr>
          <p:nvPr/>
        </p:nvCxnSpPr>
        <p:spPr>
          <a:xfrm>
            <a:off x="8433640" y="1564206"/>
            <a:ext cx="23244" cy="6912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cxnSpLocks/>
          </p:cNvCxnSpPr>
          <p:nvPr/>
        </p:nvCxnSpPr>
        <p:spPr>
          <a:xfrm>
            <a:off x="8714683" y="1642763"/>
            <a:ext cx="823048" cy="5748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cxnSpLocks/>
          </p:cNvCxnSpPr>
          <p:nvPr/>
        </p:nvCxnSpPr>
        <p:spPr>
          <a:xfrm>
            <a:off x="9137253" y="1664294"/>
            <a:ext cx="391000" cy="6181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78" y="3107886"/>
            <a:ext cx="2968227" cy="14400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664" y="3112915"/>
            <a:ext cx="2580332" cy="14400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84" y="4900159"/>
            <a:ext cx="1811392" cy="1440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409" y="4947069"/>
            <a:ext cx="1138441" cy="1440000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1069189" y="4510243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45491" y="455291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port 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shield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66003" y="6422498"/>
            <a:ext cx="157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tr-T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559856" y="647938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feedthrough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917288" y="3683935"/>
            <a:ext cx="648072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椭圆 61"/>
          <p:cNvSpPr/>
          <p:nvPr/>
        </p:nvSpPr>
        <p:spPr>
          <a:xfrm>
            <a:off x="4819045" y="3925708"/>
            <a:ext cx="93610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350477" y="5053562"/>
            <a:ext cx="648072" cy="5329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6" name="椭圆 4095"/>
          <p:cNvSpPr/>
          <p:nvPr/>
        </p:nvSpPr>
        <p:spPr>
          <a:xfrm>
            <a:off x="5125364" y="5827366"/>
            <a:ext cx="576064" cy="6108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2101EE-4C98-9901-61E6-30DECE9E93A8}"/>
              </a:ext>
            </a:extLst>
          </p:cNvPr>
          <p:cNvSpPr txBox="1"/>
          <p:nvPr/>
        </p:nvSpPr>
        <p:spPr>
          <a:xfrm>
            <a:off x="6716462" y="3352489"/>
            <a:ext cx="5400235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and right symmetrical double-slit chamber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side absorb the synchrotron radiation light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side inserts NEG strip with shielding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outer wall of slits set cooling channel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wall thickness 3mm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AA4CD25-9B22-7908-A182-6BCE12C4852B}"/>
              </a:ext>
            </a:extLst>
          </p:cNvPr>
          <p:cNvSpPr txBox="1"/>
          <p:nvPr/>
        </p:nvSpPr>
        <p:spPr>
          <a:xfrm>
            <a:off x="2222233" y="2279721"/>
            <a:ext cx="94128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Bellows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D42E662-15C4-145F-3EF6-73BE1EFE37B0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2692875" y="1524472"/>
            <a:ext cx="65808" cy="7552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2EFA9E6-3FFE-CDE8-19C5-44DA3A704ACD}"/>
              </a:ext>
            </a:extLst>
          </p:cNvPr>
          <p:cNvCxnSpPr>
            <a:cxnSpLocks/>
          </p:cNvCxnSpPr>
          <p:nvPr/>
        </p:nvCxnSpPr>
        <p:spPr>
          <a:xfrm flipV="1">
            <a:off x="6240016" y="988428"/>
            <a:ext cx="0" cy="3973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2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DE0564B9-D27B-2FAC-2E0D-5BA0EECF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07" y="1069963"/>
            <a:ext cx="3244713" cy="360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3FBB0F6-14E1-CDB1-E8D4-CCE82E122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85" y="1075065"/>
            <a:ext cx="3628410" cy="360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C01D7F6-76B6-C802-E9C1-E86B8E39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767" y="1055009"/>
            <a:ext cx="1448206" cy="3960000"/>
          </a:xfrm>
          <a:prstGeom prst="rect">
            <a:avLst/>
          </a:prstGeom>
        </p:spPr>
      </p:pic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6AFEF-BA0E-423B-B4BC-3CFBF150F0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BAD2-E7EE-4CBE-8502-21443987BA6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Bradley Hand ITC" panose="03070402050302030203" pitchFamily="66" charset="0"/>
                <a:ea typeface="宋体" panose="02010600030101010101" pitchFamily="2" charset="-122"/>
                <a:cs typeface="+mn-cs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屏蔽波纹管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26666" y="679514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tr-TR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lange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2181" y="692696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tr-TR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ellows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44816" y="4659978"/>
            <a:ext cx="617497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Racetrack </a:t>
            </a:r>
            <a:r>
              <a:rPr kumimoji="0" lang="tr-TR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bellows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Double finger RF shielding structure (including spring finger and contact finger)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Water cooling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6236" y="5004015"/>
            <a:ext cx="3627403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Same beam channel cross section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tr-TR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nife-edge sealing structure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tr-TR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crew threaded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connection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41D85EA-C5F0-0482-7D31-5339F32B05D1}"/>
              </a:ext>
            </a:extLst>
          </p:cNvPr>
          <p:cNvSpPr/>
          <p:nvPr/>
        </p:nvSpPr>
        <p:spPr>
          <a:xfrm>
            <a:off x="3154621" y="141233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A7759BC-479D-6762-87B9-7A69543ED30A}"/>
              </a:ext>
            </a:extLst>
          </p:cNvPr>
          <p:cNvSpPr/>
          <p:nvPr/>
        </p:nvSpPr>
        <p:spPr>
          <a:xfrm>
            <a:off x="3015776" y="419833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ABC93A4-288E-466F-E001-0AB5545FD9FC}"/>
              </a:ext>
            </a:extLst>
          </p:cNvPr>
          <p:cNvSpPr/>
          <p:nvPr/>
        </p:nvSpPr>
        <p:spPr>
          <a:xfrm>
            <a:off x="5628577" y="2274708"/>
            <a:ext cx="1512168" cy="618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69E4B07-B691-F909-DEF8-D4F87E61C591}"/>
              </a:ext>
            </a:extLst>
          </p:cNvPr>
          <p:cNvSpPr/>
          <p:nvPr/>
        </p:nvSpPr>
        <p:spPr>
          <a:xfrm rot="5400000">
            <a:off x="9851765" y="1437666"/>
            <a:ext cx="616470" cy="1613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540C04-0035-5FB6-C0E5-85E506D8DD97}"/>
              </a:ext>
            </a:extLst>
          </p:cNvPr>
          <p:cNvSpPr txBox="1"/>
          <p:nvPr/>
        </p:nvSpPr>
        <p:spPr>
          <a:xfrm>
            <a:off x="8258786" y="657803"/>
            <a:ext cx="354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r>
              <a:rPr kumimoji="0" lang="tr-TR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RF shield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  <a:r>
              <a:rPr kumimoji="0" lang="tr-TR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88D7D21-9DA6-864E-8579-EA2F1C9C7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78" y="1075134"/>
            <a:ext cx="1635560" cy="396000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1E0DD77C-2160-3D7F-EDC7-A1E954333C72}"/>
              </a:ext>
            </a:extLst>
          </p:cNvPr>
          <p:cNvSpPr/>
          <p:nvPr/>
        </p:nvSpPr>
        <p:spPr>
          <a:xfrm>
            <a:off x="8544272" y="4233033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BFF10E0-3140-6FC5-D880-976860C8C5E5}"/>
              </a:ext>
            </a:extLst>
          </p:cNvPr>
          <p:cNvSpPr/>
          <p:nvPr/>
        </p:nvSpPr>
        <p:spPr>
          <a:xfrm rot="5828981">
            <a:off x="105886" y="2765714"/>
            <a:ext cx="1512168" cy="436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144282-AD62-A77E-508F-A1211BB19B18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2025/7/4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屏蔽波纹管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0" y="779121"/>
            <a:ext cx="7027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b="1" dirty="0"/>
              <a:t>第二种类型波纹管的内屏蔽结构（下一步计划）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55440" y="4502007"/>
            <a:ext cx="4104456" cy="188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梳齿状屏蔽结构；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适用复杂的真空室截面形状；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较低的高次模效应；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真空阻抗更小。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7B16F70-33EE-44E6-6152-E1CF8F55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259129"/>
            <a:ext cx="6972300" cy="33242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4645A43-9FFE-1097-2812-392D4A46D1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09" t="52287" r="51804" b="70"/>
          <a:stretch>
            <a:fillRect/>
          </a:stretch>
        </p:blipFill>
        <p:spPr>
          <a:xfrm>
            <a:off x="7630183" y="1240786"/>
            <a:ext cx="3888433" cy="326736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0BE2FB3-9B1E-6260-F695-7D3062A46881}"/>
              </a:ext>
            </a:extLst>
          </p:cNvPr>
          <p:cNvSpPr txBox="1"/>
          <p:nvPr/>
        </p:nvSpPr>
        <p:spPr>
          <a:xfrm>
            <a:off x="119336" y="6443751"/>
            <a:ext cx="30509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年超级陶粲装置研讨会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2451</Words>
  <Application>Microsoft Office PowerPoint</Application>
  <PresentationFormat>宽屏</PresentationFormat>
  <Paragraphs>494</Paragraphs>
  <Slides>32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等线</vt:lpstr>
      <vt:lpstr>方正姚体</vt:lpstr>
      <vt:lpstr>华文中宋</vt:lpstr>
      <vt:lpstr>Arial</vt:lpstr>
      <vt:lpstr>Bradley Hand ITC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shixiang peng</dc:creator>
  <cp:lastModifiedBy>kun sun</cp:lastModifiedBy>
  <cp:revision>2331</cp:revision>
  <dcterms:created xsi:type="dcterms:W3CDTF">2025-03-19T01:04:00Z</dcterms:created>
  <dcterms:modified xsi:type="dcterms:W3CDTF">2025-07-04T04:58:57Z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4A0AD705404B4645A8D9C1AECC1BD110_12</vt:lpwstr>
  </property>
  <property fmtid="{D5CDD505-2E9C-101B-9397-08002B2CF9AE}" pid="3" name="KSOProductBuildVer">
    <vt:lpwstr>2052-12.8.2.15091</vt:lpwstr>
  </property>
</Properties>
</file>