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49" r:id="rId2"/>
    <p:sldMasterId id="2147483650" r:id="rId3"/>
  </p:sldMasterIdLst>
  <p:notesMasterIdLst>
    <p:notesMasterId r:id="rId28"/>
  </p:notesMasterIdLst>
  <p:handoutMasterIdLst>
    <p:handoutMasterId r:id="rId29"/>
  </p:handoutMasterIdLst>
  <p:sldIdLst>
    <p:sldId id="4317" r:id="rId4"/>
    <p:sldId id="4174" r:id="rId5"/>
    <p:sldId id="4351" r:id="rId6"/>
    <p:sldId id="4341" r:id="rId7"/>
    <p:sldId id="4352" r:id="rId8"/>
    <p:sldId id="4353" r:id="rId9"/>
    <p:sldId id="4354" r:id="rId10"/>
    <p:sldId id="4355" r:id="rId11"/>
    <p:sldId id="4356" r:id="rId12"/>
    <p:sldId id="4357" r:id="rId13"/>
    <p:sldId id="4359" r:id="rId14"/>
    <p:sldId id="4358" r:id="rId15"/>
    <p:sldId id="4360" r:id="rId16"/>
    <p:sldId id="4361" r:id="rId17"/>
    <p:sldId id="4362" r:id="rId18"/>
    <p:sldId id="4363" r:id="rId19"/>
    <p:sldId id="4364" r:id="rId20"/>
    <p:sldId id="4365" r:id="rId21"/>
    <p:sldId id="4366" r:id="rId22"/>
    <p:sldId id="4367" r:id="rId23"/>
    <p:sldId id="4368" r:id="rId24"/>
    <p:sldId id="4369" r:id="rId25"/>
    <p:sldId id="4370" r:id="rId26"/>
    <p:sldId id="434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AF4"/>
    <a:srgbClr val="F0F0BF"/>
    <a:srgbClr val="C0C0C0"/>
    <a:srgbClr val="CDF3DB"/>
    <a:srgbClr val="063978"/>
    <a:srgbClr val="206FB8"/>
    <a:srgbClr val="C4171E"/>
    <a:srgbClr val="0F34A6"/>
    <a:srgbClr val="D0D8E9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0" autoAdjust="0"/>
    <p:restoredTop sz="88457" autoAdjust="0"/>
  </p:normalViewPr>
  <p:slideViewPr>
    <p:cSldViewPr snapToObjects="1">
      <p:cViewPr varScale="1">
        <p:scale>
          <a:sx n="100" d="100"/>
          <a:sy n="100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35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fld id="{BF176F5C-B021-432C-A718-B7D3623AD2F3}" type="slidenum">
              <a:rPr lang="en-US" altLang="zh-CN" sz="1200" b="0">
                <a:ea typeface="宋体" panose="02010600030101010101" pitchFamily="2" charset="-122"/>
              </a:rPr>
              <a:t>1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校正后色散畸变较大的位置是弧区，其色散函数本身就较大。 </a:t>
            </a:r>
            <a:r>
              <a:rPr lang="en-US" altLang="zh-CN" dirty="0" err="1"/>
              <a:t>CORx</a:t>
            </a:r>
            <a:r>
              <a:rPr lang="zh-CN" altLang="en-US" dirty="0"/>
              <a:t>较大的位置是两处</a:t>
            </a:r>
            <a:r>
              <a:rPr lang="en-US" altLang="zh-CN" dirty="0"/>
              <a:t>DW</a:t>
            </a:r>
            <a:r>
              <a:rPr lang="zh-CN" altLang="en-US" dirty="0"/>
              <a:t>位置，可能是因为这一块都是弯铁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52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67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beta-beat</a:t>
            </a:r>
            <a:r>
              <a:rPr lang="zh-CN" altLang="en-US" dirty="0"/>
              <a:t>图，这里把</a:t>
            </a:r>
            <a:r>
              <a:rPr lang="en-US" altLang="zh-CN" dirty="0"/>
              <a:t>IP</a:t>
            </a:r>
            <a:r>
              <a:rPr lang="zh-CN" altLang="en-US" dirty="0"/>
              <a:t>处的抠掉了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69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8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7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8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80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482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74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746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594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09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3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0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7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4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panose="020B0600070205080204" charset="-128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anose="020F050202020403020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charset="0"/>
              </a:r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5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96071" y="3061252"/>
            <a:ext cx="3260034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谢谢！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anose="020F0502020204030204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/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charset="0"/>
              </a:r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panose="02010609060101010101" pitchFamily="49" charset="-122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charset="0"/>
          <a:ea typeface="MS PGothic" panose="020B0600070205080204" charset="-128"/>
          <a:cs typeface="MS PGothic" panose="020B060007020508020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3419"/>
            <a:ext cx="12191999" cy="1173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公式" r:id="rId4" imgW="114300" imgH="215900" progId="Equation.3">
                  <p:embed/>
                </p:oleObj>
              </mc:Choice>
              <mc:Fallback>
                <p:oleObj name="公式" r:id="rId4" imgW="1143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664" t="24246" r="5120" b="31144"/>
          <a:stretch>
            <a:fillRect/>
          </a:stretch>
        </p:blipFill>
        <p:spPr>
          <a:xfrm>
            <a:off x="5665970" y="41825"/>
            <a:ext cx="5101468" cy="103142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2227" y="2120251"/>
            <a:ext cx="11964353" cy="1031429"/>
          </a:xfrm>
        </p:spPr>
        <p:txBody>
          <a:bodyPr>
            <a:noAutofit/>
          </a:bodyPr>
          <a:lstStyle/>
          <a:p>
            <a:r>
              <a:rPr lang="en-US" altLang="zh-CN" sz="4200" dirty="0">
                <a:solidFill>
                  <a:srgbClr val="C000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STCF</a:t>
            </a:r>
            <a:r>
              <a:rPr lang="zh-CN" altLang="en-US" sz="4200" dirty="0">
                <a:solidFill>
                  <a:srgbClr val="C0000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对撞环误差效应分析与校正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162050" y="3847472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杨鹏辉</a:t>
            </a:r>
            <a:endParaRPr lang="en-US" altLang="zh-CN" sz="2800" b="1" dirty="0">
              <a:solidFill>
                <a:srgbClr val="0070C0"/>
              </a:solidFill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2025.07.03</a:t>
            </a:r>
          </a:p>
        </p:txBody>
      </p:sp>
      <p:pic>
        <p:nvPicPr>
          <p:cNvPr id="12" name="Picture 2" descr="徐小华 @ 中科大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46" y="46507"/>
            <a:ext cx="1297404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BB3BD4-215B-48B3-9789-30996899ACFA}"/>
              </a:ext>
            </a:extLst>
          </p:cNvPr>
          <p:cNvSpPr/>
          <p:nvPr/>
        </p:nvSpPr>
        <p:spPr>
          <a:xfrm>
            <a:off x="227848" y="986417"/>
            <a:ext cx="2585491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闭轨和色散校正：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2803740" y="1088205"/>
            <a:ext cx="259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DFS </a:t>
            </a:r>
            <a:r>
              <a:rPr lang="zh-CN" altLang="en-US" sz="2000" b="1" dirty="0"/>
              <a:t>方法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28D358-D714-47F6-A85B-6B9E4BDC33C3}"/>
              </a:ext>
            </a:extLst>
          </p:cNvPr>
          <p:cNvSpPr/>
          <p:nvPr/>
        </p:nvSpPr>
        <p:spPr>
          <a:xfrm>
            <a:off x="3838575" y="6223827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DFS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校正后，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函数有稳定解的概率约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70%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ED23E5-ECBC-4D39-89E1-7C6AE632CCAB}"/>
              </a:ext>
            </a:extLst>
          </p:cNvPr>
          <p:cNvSpPr/>
          <p:nvPr/>
        </p:nvSpPr>
        <p:spPr>
          <a:xfrm>
            <a:off x="6934200" y="1106815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/>
              <a:t>Sextupole</a:t>
            </a:r>
            <a:r>
              <a:rPr lang="en-US" altLang="zh-CN" sz="2000" dirty="0"/>
              <a:t> on;    knobs: correctors;    α=0.1</a:t>
            </a: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CB6E2E3-A8A4-47B8-8BB7-12FD013B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1" y="894666"/>
            <a:ext cx="2286752" cy="8244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408DAF8-48BA-4C6D-B9C5-5BC37BFC999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1901" y="1755516"/>
            <a:ext cx="3668099" cy="22822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95A343-A224-4ADA-A009-5FB41B65C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63" y="4071358"/>
            <a:ext cx="3582151" cy="2466810"/>
          </a:xfrm>
          <a:prstGeom prst="rect">
            <a:avLst/>
          </a:prstGeom>
        </p:spPr>
      </p:pic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54ED217-EF83-4A70-9B60-4D0A81220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15878"/>
              </p:ext>
            </p:extLst>
          </p:nvPr>
        </p:nvGraphicFramePr>
        <p:xfrm>
          <a:off x="4004097" y="1809068"/>
          <a:ext cx="37683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Orbit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校正前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(mm)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校正后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X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46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47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15529"/>
                  </a:ext>
                </a:extLst>
              </a:tr>
            </a:tbl>
          </a:graphicData>
        </a:graphic>
      </p:graphicFrame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C568C94F-E749-4722-87B7-4BF8CD8FB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12603"/>
              </p:ext>
            </p:extLst>
          </p:nvPr>
        </p:nvGraphicFramePr>
        <p:xfrm>
          <a:off x="4004097" y="4203998"/>
          <a:ext cx="37392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色散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校正前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(mm)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校正后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(mm)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X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15529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1C375AC8-C6B5-4050-9ACB-26B6B11F9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689022"/>
            <a:ext cx="3258312" cy="22250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D08C84-393D-4FC3-8CDC-A7A683E70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269" y="4085693"/>
            <a:ext cx="3258312" cy="22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BB3BD4-215B-48B3-9789-30996899ACFA}"/>
              </a:ext>
            </a:extLst>
          </p:cNvPr>
          <p:cNvSpPr/>
          <p:nvPr/>
        </p:nvSpPr>
        <p:spPr>
          <a:xfrm>
            <a:off x="227848" y="986417"/>
            <a:ext cx="2896352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闭轨和色散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@IP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校正：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3276599" y="991609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DFS + SVD with weight factor</a:t>
            </a:r>
            <a:endParaRPr lang="zh-CN" altLang="en-US" sz="20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28D358-D714-47F6-A85B-6B9E4BDC33C3}"/>
              </a:ext>
            </a:extLst>
          </p:cNvPr>
          <p:cNvSpPr/>
          <p:nvPr/>
        </p:nvSpPr>
        <p:spPr>
          <a:xfrm>
            <a:off x="762000" y="5530193"/>
            <a:ext cx="5449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IP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加权重校正后，全环其它位置的轨道和色散校正效果略差，但不明显。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ED23E5-ECBC-4D39-89E1-7C6AE632CCAB}"/>
              </a:ext>
            </a:extLst>
          </p:cNvPr>
          <p:cNvSpPr/>
          <p:nvPr/>
        </p:nvSpPr>
        <p:spPr>
          <a:xfrm>
            <a:off x="6934199" y="1106815"/>
            <a:ext cx="4981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α=0.1;  </a:t>
            </a:r>
            <a:r>
              <a:rPr lang="zh-CN" altLang="en-US" sz="2000" dirty="0"/>
              <a:t>权重因子</a:t>
            </a:r>
            <a:r>
              <a:rPr lang="en-US" altLang="zh-CN" sz="2000" i="1" dirty="0" err="1"/>
              <a:t>w</a:t>
            </a:r>
            <a:r>
              <a:rPr lang="en-US" altLang="zh-CN" sz="2000" baseline="-25000" dirty="0" err="1"/>
              <a:t>IP</a:t>
            </a:r>
            <a:r>
              <a:rPr lang="en-US" altLang="zh-CN" sz="2000" dirty="0"/>
              <a:t>=1000</a:t>
            </a:r>
            <a:endParaRPr lang="zh-CN" altLang="en-US" sz="2000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54ED217-EF83-4A70-9B60-4D0A81220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1641"/>
              </p:ext>
            </p:extLst>
          </p:nvPr>
        </p:nvGraphicFramePr>
        <p:xfrm>
          <a:off x="6524154" y="1848149"/>
          <a:ext cx="37683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Orbit@IP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校正前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校正后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X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15529"/>
                  </a:ext>
                </a:extLst>
              </a:tr>
            </a:tbl>
          </a:graphicData>
        </a:graphic>
      </p:graphicFrame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C568C94F-E749-4722-87B7-4BF8CD8FB395}"/>
              </a:ext>
            </a:extLst>
          </p:cNvPr>
          <p:cNvGraphicFramePr>
            <a:graphicFrameLocks noGrp="1"/>
          </p:cNvGraphicFramePr>
          <p:nvPr/>
        </p:nvGraphicFramePr>
        <p:xfrm>
          <a:off x="6553200" y="4029936"/>
          <a:ext cx="373925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色散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@IP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校正前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校正后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b="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</a:t>
                      </a:r>
                      <a:r>
                        <a:rPr lang="zh-CN" altLang="en-US" dirty="0"/>
                        <a:t>最大值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X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 RMS</a:t>
                      </a:r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15529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C13F3F4B-D766-4C30-8163-8750807EE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981200"/>
            <a:ext cx="4633249" cy="3162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96134C-F69B-40A0-B3A7-E1643B6C3A3C}"/>
                  </a:ext>
                </a:extLst>
              </p:cNvPr>
              <p:cNvSpPr txBox="1"/>
              <p:nvPr/>
            </p:nvSpPr>
            <p:spPr>
              <a:xfrm>
                <a:off x="3018954" y="1372658"/>
                <a:ext cx="3505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endChr m:val="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96134C-F69B-40A0-B3A7-E1643B6C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954" y="1372658"/>
                <a:ext cx="3505200" cy="369332"/>
              </a:xfrm>
              <a:prstGeom prst="rect">
                <a:avLst/>
              </a:prstGeom>
              <a:blipFill>
                <a:blip r:embed="rId5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5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BB3BD4-215B-48B3-9789-30996899ACFA}"/>
              </a:ext>
            </a:extLst>
          </p:cNvPr>
          <p:cNvSpPr/>
          <p:nvPr/>
        </p:nvSpPr>
        <p:spPr>
          <a:xfrm>
            <a:off x="227848" y="986417"/>
            <a:ext cx="4055076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全环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、色散及横向耦合校正：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4396461" y="1096074"/>
            <a:ext cx="1737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LOCO </a:t>
            </a:r>
            <a:r>
              <a:rPr lang="zh-CN" altLang="en-US" sz="2000" b="1" dirty="0"/>
              <a:t>方法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28D358-D714-47F6-A85B-6B9E4BDC33C3}"/>
              </a:ext>
            </a:extLst>
          </p:cNvPr>
          <p:cNvSpPr/>
          <p:nvPr/>
        </p:nvSpPr>
        <p:spPr>
          <a:xfrm>
            <a:off x="8673039" y="2105561"/>
            <a:ext cx="34392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LOCO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校正后：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全环整体的</a:t>
            </a:r>
            <a:r>
              <a:rPr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β-beat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、色散和耦合率都被很好地校正，但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IP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处的垂直色散变大；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IP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处的轨道也稍微增大；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IP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处的垂直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β-beat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很大。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ED23E5-ECBC-4D39-89E1-7C6AE632CCAB}"/>
              </a:ext>
            </a:extLst>
          </p:cNvPr>
          <p:cNvSpPr/>
          <p:nvPr/>
        </p:nvSpPr>
        <p:spPr>
          <a:xfrm>
            <a:off x="6462038" y="1082362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Knobs: </a:t>
            </a:r>
            <a:r>
              <a:rPr lang="zh-CN" altLang="en-US" sz="2000" dirty="0"/>
              <a:t>四极铁与斜四极铁强度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F735CC-6A23-4119-8385-22C5BE2D2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" y="1598846"/>
            <a:ext cx="3439232" cy="2425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E31C26-A782-4400-8E23-089FB915B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7" y="4149080"/>
            <a:ext cx="3439232" cy="2467889"/>
          </a:xfrm>
          <a:prstGeom prst="rect">
            <a:avLst/>
          </a:prstGeom>
        </p:spPr>
      </p:pic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CF0F670F-2D1C-4DE0-81FF-3FB6572D1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0438"/>
              </p:ext>
            </p:extLst>
          </p:nvPr>
        </p:nvGraphicFramePr>
        <p:xfrm>
          <a:off x="3633787" y="1878703"/>
          <a:ext cx="4924425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439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校正后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Global 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@IP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Hor./Ver. orbit, MAX (</a:t>
                      </a:r>
                      <a:r>
                        <a:rPr lang="en-US" altLang="zh-CN" sz="1600" b="0" dirty="0" err="1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altLang="zh-CN" sz="1600" dirty="0" err="1"/>
                        <a:t>m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371/328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0.52/0.10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Hor./Ver. orbit, RMS (</a:t>
                      </a:r>
                      <a:r>
                        <a:rPr lang="en-US" altLang="zh-CN" sz="1600" b="0" dirty="0" err="1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altLang="zh-CN" sz="1600" dirty="0" err="1"/>
                        <a:t>m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48.3/47.6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0.17/0.034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3898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Hor./Ver. dispersion deviation, MAX (mm)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7.0/1.8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0.81/0.04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88589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Hor./Ver. dispersion deviation, RMS (mm)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0.48/0.17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0.35/0.014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75959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Hor./Ver. β-beat, MAX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3.0/3.8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0.12/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68465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Hor./Ver. β-beat, RMS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0.13/0.17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0.04/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52782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Hor./Ver. tune shift, MAX (×10</a:t>
                      </a:r>
                      <a:r>
                        <a:rPr lang="en-US" altLang="zh-CN" sz="1600" baseline="30000" dirty="0"/>
                        <a:t>-4</a:t>
                      </a:r>
                      <a:r>
                        <a:rPr lang="zh-CN" altLang="en-US" sz="16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0.21/2.5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70360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Couling</a:t>
                      </a:r>
                      <a:r>
                        <a:rPr lang="en-US" altLang="zh-CN" sz="1600" dirty="0"/>
                        <a:t> factor MAX/RMS (×10</a:t>
                      </a:r>
                      <a:r>
                        <a:rPr lang="en-US" altLang="zh-CN" sz="1600" baseline="30000" dirty="0"/>
                        <a:t>-5</a:t>
                      </a:r>
                      <a:r>
                        <a:rPr lang="en-US" altLang="zh-CN" sz="1600" dirty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7.9/2.8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14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67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BB3BD4-215B-48B3-9789-30996899ACFA}"/>
              </a:ext>
            </a:extLst>
          </p:cNvPr>
          <p:cNvSpPr/>
          <p:nvPr/>
        </p:nvSpPr>
        <p:spPr>
          <a:xfrm>
            <a:off x="227848" y="986417"/>
            <a:ext cx="1737638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el-GR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y*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校正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2057400" y="10843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K-modulation</a:t>
            </a:r>
            <a:r>
              <a:rPr lang="zh-CN" altLang="en-US" sz="2000" b="1" dirty="0"/>
              <a:t>方法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ED23E5-ECBC-4D39-89E1-7C6AE632CCAB}"/>
              </a:ext>
            </a:extLst>
          </p:cNvPr>
          <p:cNvSpPr/>
          <p:nvPr/>
        </p:nvSpPr>
        <p:spPr>
          <a:xfrm>
            <a:off x="4495800" y="970165"/>
            <a:ext cx="79343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）假设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en-US" altLang="zh-CN" sz="19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*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可测，则直接最小化 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en-US" altLang="zh-CN" sz="19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* 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kumimoji="0" lang="en-US" altLang="zh-CN" sz="19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error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 β</a:t>
            </a:r>
            <a:r>
              <a:rPr kumimoji="0" lang="en-US" altLang="zh-CN" sz="19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* 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kumimoji="0" lang="en-US" altLang="zh-CN" sz="19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ideal</a:t>
            </a:r>
            <a:r>
              <a:rPr kumimoji="0" lang="zh-CN" altLang="en-US" sz="1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endParaRPr kumimoji="0" lang="en-US" altLang="zh-CN" sz="19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kumimoji="0" lang="zh-CN" altLang="en-US" sz="1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假设</a:t>
            </a:r>
            <a:r>
              <a:rPr lang="en-US" altLang="zh-CN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en-US" altLang="zh-CN" sz="19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19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*</a:t>
            </a:r>
            <a:r>
              <a:rPr lang="zh-CN" altLang="en-US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难以测到或者测不太准，则最小化 </a:t>
            </a:r>
            <a:r>
              <a:rPr lang="en-US" altLang="zh-CN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en-US" altLang="zh-CN" sz="19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19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Q1FFT</a:t>
            </a:r>
            <a:r>
              <a:rPr lang="en-US" altLang="zh-CN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19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error</a:t>
            </a:r>
            <a:r>
              <a:rPr lang="en-US" altLang="zh-CN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- β</a:t>
            </a:r>
            <a:r>
              <a:rPr lang="en-US" altLang="zh-CN" sz="19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19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Q1FFT</a:t>
            </a:r>
            <a:r>
              <a:rPr lang="en-US" altLang="zh-CN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19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ideal</a:t>
            </a:r>
            <a:endParaRPr kumimoji="0" lang="en-US" altLang="zh-CN" sz="19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19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另外，为了防止校正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en-US" altLang="zh-CN" sz="19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*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对其它校正好的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函数产生破坏，还需要约束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knob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外侧的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函数（类似于插入件的补偿）</a:t>
            </a:r>
            <a:endParaRPr lang="zh-CN" altLang="en-US" sz="19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8CF9CB-063C-4D92-BAC0-B59AB897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15781"/>
            <a:ext cx="4478209" cy="2331917"/>
          </a:xfrm>
          <a:prstGeom prst="rect">
            <a:avLst/>
          </a:prstGeom>
        </p:spPr>
      </p:pic>
      <p:graphicFrame>
        <p:nvGraphicFramePr>
          <p:cNvPr id="13" name="表格 11">
            <a:extLst>
              <a:ext uri="{FF2B5EF4-FFF2-40B4-BE49-F238E27FC236}">
                <a16:creationId xmlns:a16="http://schemas.microsoft.com/office/drawing/2014/main" id="{0C279B87-E1CE-4D22-8911-EA84427C0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40882"/>
              </p:ext>
            </p:extLst>
          </p:nvPr>
        </p:nvGraphicFramePr>
        <p:xfrm>
          <a:off x="5030374" y="4867275"/>
          <a:ext cx="46854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489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β-</a:t>
                      </a:r>
                      <a:r>
                        <a:rPr lang="en-US" altLang="zh-CN" dirty="0" err="1"/>
                        <a:t>beat@IP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RMS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MAX (%)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校正前 </a:t>
                      </a:r>
                      <a:r>
                        <a:rPr lang="en-US" altLang="zh-CN" dirty="0"/>
                        <a:t>x/y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0.04/12.4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0.12/55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方式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校正后 </a:t>
                      </a:r>
                      <a:r>
                        <a:rPr lang="en-US" altLang="zh-CN" dirty="0"/>
                        <a:t>x/y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0.04/0.29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0.12/0.86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方式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校正后 </a:t>
                      </a:r>
                      <a:r>
                        <a:rPr lang="en-US" altLang="zh-CN" dirty="0"/>
                        <a:t>x/y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0.1/1.36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0.31/5.1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70175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4A60F7E8-B1A3-427A-B044-97AB986BF88F}"/>
              </a:ext>
            </a:extLst>
          </p:cNvPr>
          <p:cNvSpPr/>
          <p:nvPr/>
        </p:nvSpPr>
        <p:spPr>
          <a:xfrm>
            <a:off x="314325" y="4821938"/>
            <a:ext cx="4391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先使用</a:t>
            </a:r>
            <a:r>
              <a:rPr lang="en-US" altLang="zh-CN" sz="2000" dirty="0"/>
              <a:t>K-modulation</a:t>
            </a:r>
            <a:r>
              <a:rPr lang="zh-CN" altLang="en-US" sz="2000" dirty="0"/>
              <a:t>方法测量</a:t>
            </a:r>
            <a:r>
              <a:rPr lang="en-US" altLang="zh-CN" sz="2000" dirty="0"/>
              <a:t>IP</a:t>
            </a:r>
            <a:r>
              <a:rPr lang="zh-CN" altLang="en-US" sz="2000" dirty="0"/>
              <a:t>两侧的</a:t>
            </a:r>
            <a:r>
              <a:rPr lang="en-US" altLang="zh-CN" sz="2000" dirty="0"/>
              <a:t>QFFT</a:t>
            </a:r>
            <a:r>
              <a:rPr lang="zh-CN" altLang="en-US" sz="2000" dirty="0"/>
              <a:t>处的平均</a:t>
            </a:r>
            <a:r>
              <a:rPr lang="en-US" altLang="zh-CN" sz="2000" dirty="0"/>
              <a:t>β</a:t>
            </a:r>
            <a:r>
              <a:rPr lang="zh-CN" altLang="en-US" sz="2000" dirty="0"/>
              <a:t>函数，然后通过传输矩阵倒推出</a:t>
            </a:r>
            <a:r>
              <a:rPr kumimoji="0" lang="el-GR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y*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，从而对其进行校正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F472ED0-E8A6-4C18-B0D5-B3438997234B}"/>
              </a:ext>
            </a:extLst>
          </p:cNvPr>
          <p:cNvSpPr/>
          <p:nvPr/>
        </p:nvSpPr>
        <p:spPr>
          <a:xfrm>
            <a:off x="256422" y="1635953"/>
            <a:ext cx="4239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Knobs:  IP</a:t>
            </a:r>
            <a:r>
              <a:rPr lang="zh-CN" altLang="en-US" sz="2000" dirty="0"/>
              <a:t>两侧各三块四极铁的强度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A75E86F-F60B-47E7-8CD8-B3C5F4498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733" y="2299084"/>
            <a:ext cx="3128435" cy="24968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9629FDE-BAB3-433C-BD2A-D152E4D0F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476" y="2147806"/>
            <a:ext cx="3305821" cy="258631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8BFD11D4-890A-4AD5-B71F-7E2F4D703BA1}"/>
              </a:ext>
            </a:extLst>
          </p:cNvPr>
          <p:cNvSpPr/>
          <p:nvPr/>
        </p:nvSpPr>
        <p:spPr>
          <a:xfrm>
            <a:off x="9859137" y="5008790"/>
            <a:ext cx="230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用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K-modulation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方法对</a:t>
            </a:r>
            <a:r>
              <a:rPr kumimoji="0" lang="el-GR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y*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校正后，不会对其它校正好的轨道和光学函数产生破坏。</a:t>
            </a:r>
          </a:p>
        </p:txBody>
      </p:sp>
    </p:spTree>
    <p:extLst>
      <p:ext uri="{BB962C8B-B14F-4D97-AF65-F5344CB8AC3E}">
        <p14:creationId xmlns:p14="http://schemas.microsoft.com/office/powerpoint/2010/main" val="254401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381000" y="1077178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校正后的非线性动力学性能（考虑边缘场效应）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05C21F-EFB7-4BEF-96B1-1C7FF207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67418"/>
            <a:ext cx="4176366" cy="32766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BCC375B-21BE-4C23-B549-AB95F0293F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2668"/>
            <a:ext cx="4343400" cy="312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表格 11">
            <a:extLst>
              <a:ext uri="{FF2B5EF4-FFF2-40B4-BE49-F238E27FC236}">
                <a16:creationId xmlns:a16="http://schemas.microsoft.com/office/drawing/2014/main" id="{8C32BE31-183D-4310-B1F9-92FA1E78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25625"/>
              </p:ext>
            </p:extLst>
          </p:nvPr>
        </p:nvGraphicFramePr>
        <p:xfrm>
          <a:off x="819912" y="4967843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167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  <a:gridCol w="2748033">
                  <a:extLst>
                    <a:ext uri="{9D8B030D-6E8A-4147-A177-3AD203B41FA5}">
                      <a16:colId xmlns:a16="http://schemas.microsoft.com/office/drawing/2014/main" val="165673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托歇克寿命（秒）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无边缘场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有边缘场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有边缘场且用八极铁补偿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理想</a:t>
                      </a:r>
                      <a:r>
                        <a:rPr lang="en-US" altLang="zh-CN" dirty="0"/>
                        <a:t>lattice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误差（平均值）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</a:tbl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5BC53409-48CA-4E94-841F-D7AD70367BA8}"/>
              </a:ext>
            </a:extLst>
          </p:cNvPr>
          <p:cNvSpPr/>
          <p:nvPr/>
        </p:nvSpPr>
        <p:spPr>
          <a:xfrm>
            <a:off x="8077200" y="5157668"/>
            <a:ext cx="380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校正后动力学孔径恢复得较好；</a:t>
            </a:r>
            <a:endParaRPr lang="en-US" altLang="zh-CN" sz="2000" dirty="0"/>
          </a:p>
          <a:p>
            <a:r>
              <a:rPr lang="zh-CN" altLang="en-US" sz="2000" dirty="0">
                <a:latin typeface="+mn-ea"/>
              </a:rPr>
              <a:t>托歇克寿命恢复到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~73%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A0092E-1B75-4C64-8169-2DA1C558C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8" y="1524196"/>
            <a:ext cx="4255287" cy="32416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BDC9058-3A2A-48E4-A5F1-A410505E3584}"/>
              </a:ext>
            </a:extLst>
          </p:cNvPr>
          <p:cNvSpPr/>
          <p:nvPr/>
        </p:nvSpPr>
        <p:spPr>
          <a:xfrm>
            <a:off x="1415656" y="956174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好场区的影响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5F7345-99E6-4BB6-99D9-FC9B7ADEE7A2}"/>
              </a:ext>
            </a:extLst>
          </p:cNvPr>
          <p:cNvSpPr txBox="1"/>
          <p:nvPr/>
        </p:nvSpPr>
        <p:spPr>
          <a:xfrm>
            <a:off x="228600" y="4929348"/>
            <a:ext cx="54744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/>
              <a:t>只在</a:t>
            </a:r>
            <a:r>
              <a:rPr lang="en-US" altLang="zh-CN" sz="1600" dirty="0"/>
              <a:t>Q1FFT, Q2FFT</a:t>
            </a:r>
            <a:r>
              <a:rPr lang="zh-CN" altLang="en-US" sz="1600" dirty="0"/>
              <a:t>上加高阶场。不同好场区内实现固定的高阶场指标（≤</a:t>
            </a:r>
            <a:r>
              <a:rPr lang="en-US" altLang="zh-CN" sz="1600" dirty="0"/>
              <a:t>0.05%</a:t>
            </a:r>
            <a:r>
              <a:rPr lang="zh-CN" altLang="en-US" sz="1600" dirty="0"/>
              <a:t>）时的动力学孔径。</a:t>
            </a:r>
            <a:endParaRPr lang="en-US" altLang="zh-CN" sz="1600" dirty="0"/>
          </a:p>
          <a:p>
            <a:pPr algn="l"/>
            <a:r>
              <a:rPr lang="zh-CN" altLang="en-US" sz="1600" dirty="0"/>
              <a:t>说明在</a:t>
            </a:r>
            <a:r>
              <a:rPr lang="en-US" altLang="zh-CN" sz="1600" dirty="0"/>
              <a:t>46 mm</a:t>
            </a:r>
            <a:r>
              <a:rPr lang="zh-CN" altLang="en-US" sz="1600" dirty="0"/>
              <a:t>内实现这个指标好于在</a:t>
            </a:r>
            <a:r>
              <a:rPr lang="en-US" altLang="zh-CN" sz="1600" dirty="0"/>
              <a:t>30 mm</a:t>
            </a:r>
            <a:r>
              <a:rPr lang="zh-CN" altLang="en-US" sz="1600" dirty="0"/>
              <a:t>内实现这个指标。</a:t>
            </a:r>
            <a:endParaRPr lang="en-US" altLang="zh-CN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489A790-A113-4F1F-9AE1-5AC7A0EF0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49" y="1406673"/>
            <a:ext cx="4606087" cy="349035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9FBD604-5909-4D45-BCBD-FE295E593A57}"/>
              </a:ext>
            </a:extLst>
          </p:cNvPr>
          <p:cNvSpPr/>
          <p:nvPr/>
        </p:nvSpPr>
        <p:spPr>
          <a:xfrm>
            <a:off x="7051650" y="936228"/>
            <a:ext cx="4255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不同四极铁上的高阶场影响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8AC0CA-3475-42EF-BF94-E217D7FB4EE7}"/>
              </a:ext>
            </a:extLst>
          </p:cNvPr>
          <p:cNvSpPr txBox="1"/>
          <p:nvPr/>
        </p:nvSpPr>
        <p:spPr>
          <a:xfrm>
            <a:off x="6572251" y="4905810"/>
            <a:ext cx="53506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/>
              <a:t>同样的好场区</a:t>
            </a:r>
            <a:r>
              <a:rPr lang="en-US" altLang="zh-CN" sz="1600" dirty="0"/>
              <a:t>(30 mm)</a:t>
            </a:r>
            <a:r>
              <a:rPr lang="zh-CN" altLang="en-US" sz="1600" dirty="0"/>
              <a:t>和高阶场指标</a:t>
            </a:r>
            <a:r>
              <a:rPr lang="en-US" altLang="zh-CN" sz="1600" dirty="0"/>
              <a:t>(</a:t>
            </a:r>
            <a:r>
              <a:rPr lang="zh-CN" altLang="en-US" sz="1600" dirty="0"/>
              <a:t>≤</a:t>
            </a:r>
            <a:r>
              <a:rPr lang="en-US" altLang="zh-CN" sz="1600" dirty="0"/>
              <a:t>0.05%)</a:t>
            </a:r>
            <a:r>
              <a:rPr lang="zh-CN" altLang="en-US" sz="1600" dirty="0"/>
              <a:t>，不同磁铁上加多极场对动力学孔径的影响也不一样。</a:t>
            </a:r>
            <a:endParaRPr lang="en-US" altLang="zh-CN" sz="1600" dirty="0"/>
          </a:p>
          <a:p>
            <a:pPr algn="l"/>
            <a:r>
              <a:rPr lang="zh-CN" altLang="en-US" sz="1600" dirty="0"/>
              <a:t>这个测试说明</a:t>
            </a:r>
            <a:r>
              <a:rPr lang="en-US" altLang="zh-CN" sz="1600" dirty="0">
                <a:solidFill>
                  <a:srgbClr val="FF0000"/>
                </a:solidFill>
              </a:rPr>
              <a:t>QFFT</a:t>
            </a:r>
            <a:r>
              <a:rPr lang="zh-CN" altLang="en-US" sz="1600" dirty="0">
                <a:solidFill>
                  <a:srgbClr val="FF0000"/>
                </a:solidFill>
              </a:rPr>
              <a:t>的多极场对</a:t>
            </a:r>
            <a:r>
              <a:rPr lang="en-US" altLang="zh-CN" sz="1600" dirty="0">
                <a:solidFill>
                  <a:srgbClr val="FF0000"/>
                </a:solidFill>
              </a:rPr>
              <a:t>DA</a:t>
            </a:r>
            <a:r>
              <a:rPr lang="zh-CN" altLang="en-US" sz="1600" dirty="0">
                <a:solidFill>
                  <a:srgbClr val="FF0000"/>
                </a:solidFill>
              </a:rPr>
              <a:t>的影响更明显</a:t>
            </a:r>
            <a:r>
              <a:rPr lang="zh-CN" altLang="en-US" sz="1600" dirty="0"/>
              <a:t>（这应该与当地的光学函数大小有关，也和主磁场大小本身有关，因为所谓的</a:t>
            </a:r>
            <a:r>
              <a:rPr lang="en-US" altLang="zh-CN" sz="1600" dirty="0"/>
              <a:t>0.05%</a:t>
            </a:r>
            <a:r>
              <a:rPr lang="zh-CN" altLang="en-US" sz="1600" dirty="0"/>
              <a:t>也是相对于主磁场的）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89387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A66D17-D48A-43EA-BF09-A2A0FD1E9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" y="1605117"/>
            <a:ext cx="4303586" cy="327529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D9C6F1C-55C7-4061-8421-097FC7FAFC21}"/>
              </a:ext>
            </a:extLst>
          </p:cNvPr>
          <p:cNvSpPr txBox="1"/>
          <p:nvPr/>
        </p:nvSpPr>
        <p:spPr>
          <a:xfrm>
            <a:off x="401764" y="930211"/>
            <a:ext cx="10799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设置：在所有四极铁和六极铁上加相同水平的高阶场误差；弧区磁铁好场区</a:t>
            </a:r>
            <a:r>
              <a:rPr lang="en-US" altLang="zh-CN" dirty="0"/>
              <a:t>30mm; </a:t>
            </a:r>
            <a:r>
              <a:rPr lang="zh-CN" altLang="en-US" dirty="0"/>
              <a:t>对撞区好场区</a:t>
            </a:r>
            <a:r>
              <a:rPr lang="en-US" altLang="zh-CN" dirty="0"/>
              <a:t>46mm;  </a:t>
            </a:r>
            <a:r>
              <a:rPr lang="zh-CN" altLang="en-US" dirty="0">
                <a:solidFill>
                  <a:srgbClr val="FF0000"/>
                </a:solidFill>
              </a:rPr>
              <a:t>不考虑边缘场和八极铁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FA9713C-B846-40B2-BA3A-70DABD57E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712" y="1660309"/>
            <a:ext cx="4303586" cy="335756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8BB9C6B-DEAA-45B8-9D94-C222614C7CBD}"/>
              </a:ext>
            </a:extLst>
          </p:cNvPr>
          <p:cNvSpPr txBox="1"/>
          <p:nvPr/>
        </p:nvSpPr>
        <p:spPr>
          <a:xfrm>
            <a:off x="1257300" y="5794355"/>
            <a:ext cx="967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可以看到，高阶场最大</a:t>
            </a:r>
            <a:r>
              <a:rPr lang="en-US" altLang="zh-CN" dirty="0">
                <a:solidFill>
                  <a:srgbClr val="FF0000"/>
                </a:solidFill>
              </a:rPr>
              <a:t>1e-4</a:t>
            </a:r>
            <a:r>
              <a:rPr lang="zh-CN" altLang="en-US" dirty="0">
                <a:solidFill>
                  <a:srgbClr val="FF0000"/>
                </a:solidFill>
              </a:rPr>
              <a:t>对</a:t>
            </a:r>
            <a:r>
              <a:rPr lang="en-US" altLang="zh-CN" dirty="0">
                <a:solidFill>
                  <a:srgbClr val="FF0000"/>
                </a:solidFill>
              </a:rPr>
              <a:t>DA</a:t>
            </a:r>
            <a:r>
              <a:rPr lang="zh-CN" altLang="en-US" dirty="0">
                <a:solidFill>
                  <a:srgbClr val="FF0000"/>
                </a:solidFill>
              </a:rPr>
              <a:t>影响不大</a:t>
            </a:r>
            <a:r>
              <a:rPr lang="en-US" altLang="zh-CN" dirty="0">
                <a:solidFill>
                  <a:srgbClr val="FF0000"/>
                </a:solidFill>
              </a:rPr>
              <a:t>;  2e-4</a:t>
            </a:r>
            <a:r>
              <a:rPr lang="zh-CN" altLang="en-US" dirty="0">
                <a:solidFill>
                  <a:srgbClr val="FF0000"/>
                </a:solidFill>
              </a:rPr>
              <a:t>也还好</a:t>
            </a:r>
            <a:r>
              <a:rPr lang="en-US" altLang="zh-CN" dirty="0">
                <a:solidFill>
                  <a:srgbClr val="FF0000"/>
                </a:solidFill>
              </a:rPr>
              <a:t>;  3e-4</a:t>
            </a:r>
            <a:r>
              <a:rPr lang="zh-CN" altLang="en-US" dirty="0">
                <a:solidFill>
                  <a:srgbClr val="FF0000"/>
                </a:solidFill>
              </a:rPr>
              <a:t>影响较大；</a:t>
            </a:r>
            <a:r>
              <a:rPr lang="en-US" altLang="zh-CN" dirty="0">
                <a:solidFill>
                  <a:srgbClr val="FF0000"/>
                </a:solidFill>
              </a:rPr>
              <a:t>6e-4</a:t>
            </a:r>
            <a:r>
              <a:rPr lang="zh-CN" altLang="en-US" dirty="0">
                <a:solidFill>
                  <a:srgbClr val="FF0000"/>
                </a:solidFill>
              </a:rPr>
              <a:t>明显影响</a:t>
            </a:r>
            <a:r>
              <a:rPr lang="en-US" altLang="zh-CN" dirty="0">
                <a:solidFill>
                  <a:srgbClr val="FF0000"/>
                </a:solidFill>
              </a:rPr>
              <a:t>DA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1F69B9E-3E3F-48DC-BBBD-19ED47DC9F48}"/>
              </a:ext>
            </a:extLst>
          </p:cNvPr>
          <p:cNvSpPr/>
          <p:nvPr/>
        </p:nvSpPr>
        <p:spPr>
          <a:xfrm>
            <a:off x="1981200" y="4880412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理想</a:t>
            </a:r>
            <a:r>
              <a:rPr lang="en-US" altLang="zh-CN" dirty="0"/>
              <a:t>lattice</a:t>
            </a:r>
            <a:r>
              <a:rPr lang="zh-CN" altLang="en-US" dirty="0"/>
              <a:t>上加高阶场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E37D16-FD1D-4B92-9107-C431D23B8E8A}"/>
              </a:ext>
            </a:extLst>
          </p:cNvPr>
          <p:cNvSpPr/>
          <p:nvPr/>
        </p:nvSpPr>
        <p:spPr>
          <a:xfrm>
            <a:off x="7134225" y="4968052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误差种子</a:t>
            </a:r>
            <a:r>
              <a:rPr lang="en-US" altLang="zh-CN" dirty="0"/>
              <a:t>(</a:t>
            </a:r>
            <a:r>
              <a:rPr lang="zh-CN" altLang="en-US" dirty="0"/>
              <a:t>取</a:t>
            </a:r>
            <a:r>
              <a:rPr lang="en-US" altLang="zh-CN" dirty="0"/>
              <a:t>rms)</a:t>
            </a:r>
            <a:r>
              <a:rPr lang="zh-CN" altLang="en-US" dirty="0"/>
              <a:t>上加高阶场</a:t>
            </a:r>
          </a:p>
        </p:txBody>
      </p:sp>
    </p:spTree>
    <p:extLst>
      <p:ext uri="{BB962C8B-B14F-4D97-AF65-F5344CB8AC3E}">
        <p14:creationId xmlns:p14="http://schemas.microsoft.com/office/powerpoint/2010/main" val="52141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D9C6F1C-55C7-4061-8421-097FC7FAFC21}"/>
              </a:ext>
            </a:extLst>
          </p:cNvPr>
          <p:cNvSpPr txBox="1"/>
          <p:nvPr/>
        </p:nvSpPr>
        <p:spPr>
          <a:xfrm>
            <a:off x="401764" y="930211"/>
            <a:ext cx="10799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设置：在所有四极铁和六极铁上加相同水平的高阶场误差；弧区磁铁好场区</a:t>
            </a:r>
            <a:r>
              <a:rPr lang="en-US" altLang="zh-CN" dirty="0"/>
              <a:t>30mm; </a:t>
            </a:r>
            <a:r>
              <a:rPr lang="zh-CN" altLang="en-US" dirty="0"/>
              <a:t>对撞区好场区</a:t>
            </a:r>
            <a:r>
              <a:rPr lang="en-US" altLang="zh-CN" dirty="0"/>
              <a:t>46mm;  </a:t>
            </a:r>
            <a:r>
              <a:rPr lang="zh-CN" altLang="en-US" dirty="0">
                <a:solidFill>
                  <a:srgbClr val="FF0000"/>
                </a:solidFill>
              </a:rPr>
              <a:t>考虑边缘场和八极铁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FE16EC-CF55-43B4-933A-35F1945C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37" y="1714500"/>
            <a:ext cx="4333113" cy="34488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B7D47A-BC4D-4C56-A8AC-AD86C6D7C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107" y="1714500"/>
            <a:ext cx="4267200" cy="33473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262B476-B49E-4CE6-9D97-5208326A051C}"/>
              </a:ext>
            </a:extLst>
          </p:cNvPr>
          <p:cNvSpPr txBox="1"/>
          <p:nvPr/>
        </p:nvSpPr>
        <p:spPr>
          <a:xfrm>
            <a:off x="1905000" y="5715000"/>
            <a:ext cx="7391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可以看到，当</a:t>
            </a:r>
            <a:r>
              <a:rPr lang="zh-CN" altLang="en-US" dirty="0">
                <a:solidFill>
                  <a:srgbClr val="0070C0"/>
                </a:solidFill>
              </a:rPr>
              <a:t>考虑</a:t>
            </a:r>
            <a:r>
              <a:rPr lang="en-US" altLang="zh-CN" dirty="0">
                <a:solidFill>
                  <a:srgbClr val="0070C0"/>
                </a:solidFill>
              </a:rPr>
              <a:t>QFFT</a:t>
            </a:r>
            <a:r>
              <a:rPr lang="zh-CN" altLang="en-US" dirty="0">
                <a:solidFill>
                  <a:srgbClr val="0070C0"/>
                </a:solidFill>
              </a:rPr>
              <a:t>的边缘场后，高阶场对</a:t>
            </a:r>
            <a:r>
              <a:rPr lang="en-US" altLang="zh-CN" dirty="0">
                <a:solidFill>
                  <a:srgbClr val="0070C0"/>
                </a:solidFill>
              </a:rPr>
              <a:t>DA</a:t>
            </a:r>
            <a:r>
              <a:rPr lang="zh-CN" altLang="en-US" dirty="0">
                <a:solidFill>
                  <a:srgbClr val="0070C0"/>
                </a:solidFill>
              </a:rPr>
              <a:t>的影响没有这么大了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主要影响</a:t>
            </a:r>
            <a:r>
              <a:rPr lang="en-US" altLang="zh-CN" dirty="0"/>
              <a:t>y</a:t>
            </a:r>
            <a:r>
              <a:rPr lang="zh-CN" altLang="en-US" dirty="0"/>
              <a:t>方向</a:t>
            </a:r>
            <a:r>
              <a:rPr lang="en-US" altLang="zh-CN" dirty="0"/>
              <a:t>DA, </a:t>
            </a:r>
            <a:r>
              <a:rPr lang="zh-CN" altLang="en-US" dirty="0"/>
              <a:t>为尽量不影响</a:t>
            </a:r>
            <a:r>
              <a:rPr lang="en-US" altLang="zh-CN" dirty="0"/>
              <a:t>y</a:t>
            </a:r>
            <a:r>
              <a:rPr lang="zh-CN" altLang="en-US" dirty="0"/>
              <a:t>方向</a:t>
            </a:r>
            <a:r>
              <a:rPr lang="en-US" altLang="zh-CN" dirty="0"/>
              <a:t>DA, </a:t>
            </a:r>
            <a:r>
              <a:rPr lang="zh-CN" altLang="en-US" dirty="0"/>
              <a:t>应</a:t>
            </a:r>
            <a:r>
              <a:rPr lang="zh-CN" altLang="en-US" dirty="0">
                <a:solidFill>
                  <a:srgbClr val="FF0000"/>
                </a:solidFill>
              </a:rPr>
              <a:t>控制高阶场低于</a:t>
            </a:r>
            <a:r>
              <a:rPr lang="en-US" altLang="zh-CN" dirty="0">
                <a:solidFill>
                  <a:srgbClr val="FF0000"/>
                </a:solidFill>
              </a:rPr>
              <a:t>4e-4</a:t>
            </a:r>
            <a:r>
              <a:rPr lang="zh-CN" altLang="en-US" dirty="0">
                <a:solidFill>
                  <a:srgbClr val="FF0000"/>
                </a:solidFill>
              </a:rPr>
              <a:t>（蓝线）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2A0967B-C67D-478E-85A0-2C084BFA6B97}"/>
              </a:ext>
            </a:extLst>
          </p:cNvPr>
          <p:cNvSpPr/>
          <p:nvPr/>
        </p:nvSpPr>
        <p:spPr>
          <a:xfrm>
            <a:off x="1914525" y="5050946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理想</a:t>
            </a:r>
            <a:r>
              <a:rPr lang="en-US" altLang="zh-CN" dirty="0"/>
              <a:t>lattice</a:t>
            </a:r>
            <a:r>
              <a:rPr lang="zh-CN" altLang="en-US" dirty="0"/>
              <a:t>上加高阶场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A9B2DD-3AA8-4B8B-9B61-C73EA5D08F24}"/>
              </a:ext>
            </a:extLst>
          </p:cNvPr>
          <p:cNvSpPr/>
          <p:nvPr/>
        </p:nvSpPr>
        <p:spPr>
          <a:xfrm>
            <a:off x="7030307" y="497863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误差种子</a:t>
            </a:r>
            <a:r>
              <a:rPr lang="en-US" altLang="zh-CN" dirty="0"/>
              <a:t>(</a:t>
            </a:r>
            <a:r>
              <a:rPr lang="zh-CN" altLang="en-US" dirty="0"/>
              <a:t>取</a:t>
            </a:r>
            <a:r>
              <a:rPr lang="en-US" altLang="zh-CN" dirty="0"/>
              <a:t>rms)</a:t>
            </a:r>
            <a:r>
              <a:rPr lang="zh-CN" altLang="en-US" dirty="0"/>
              <a:t>上加高阶场</a:t>
            </a:r>
          </a:p>
        </p:txBody>
      </p:sp>
    </p:spTree>
    <p:extLst>
      <p:ext uri="{BB962C8B-B14F-4D97-AF65-F5344CB8AC3E}">
        <p14:creationId xmlns:p14="http://schemas.microsoft.com/office/powerpoint/2010/main" val="339099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D9C6F1C-55C7-4061-8421-097FC7FAFC21}"/>
              </a:ext>
            </a:extLst>
          </p:cNvPr>
          <p:cNvSpPr txBox="1"/>
          <p:nvPr/>
        </p:nvSpPr>
        <p:spPr>
          <a:xfrm>
            <a:off x="401764" y="930211"/>
            <a:ext cx="10799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设置：在所有四极铁和六极铁上加相同水平的高阶场误差；弧区磁铁好场区</a:t>
            </a:r>
            <a:r>
              <a:rPr lang="en-US" altLang="zh-CN" dirty="0"/>
              <a:t>30mm; </a:t>
            </a:r>
            <a:r>
              <a:rPr lang="zh-CN" altLang="en-US" dirty="0"/>
              <a:t>对撞区好场区</a:t>
            </a:r>
            <a:r>
              <a:rPr lang="en-US" altLang="zh-CN" dirty="0"/>
              <a:t>46mm;  </a:t>
            </a:r>
            <a:r>
              <a:rPr lang="zh-CN" altLang="en-US" dirty="0">
                <a:solidFill>
                  <a:srgbClr val="FF0000"/>
                </a:solidFill>
              </a:rPr>
              <a:t>不考虑边缘场和八极铁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34F50E-CABC-458E-B0F9-B2A5E852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62636"/>
            <a:ext cx="3964922" cy="26604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B5EF8D5-C485-492D-8DCD-1A931E6C3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79" y="1586067"/>
            <a:ext cx="4607625" cy="3091696"/>
          </a:xfrm>
          <a:prstGeom prst="rect">
            <a:avLst/>
          </a:prstGeom>
        </p:spPr>
      </p:pic>
      <p:graphicFrame>
        <p:nvGraphicFramePr>
          <p:cNvPr id="14" name="表格 11">
            <a:extLst>
              <a:ext uri="{FF2B5EF4-FFF2-40B4-BE49-F238E27FC236}">
                <a16:creationId xmlns:a16="http://schemas.microsoft.com/office/drawing/2014/main" id="{FC904B64-73E5-4875-AAC4-BA801C46D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65797"/>
              </p:ext>
            </p:extLst>
          </p:nvPr>
        </p:nvGraphicFramePr>
        <p:xfrm>
          <a:off x="8915400" y="2468881"/>
          <a:ext cx="30599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788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无高阶场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364.4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333.2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-8.6%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312.6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-14.2%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307.3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-15.7%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7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&lt;6e-4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285.0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-21.8%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5249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CB430D40-C138-4091-9C2D-2B45086DBDE1}"/>
              </a:ext>
            </a:extLst>
          </p:cNvPr>
          <p:cNvSpPr txBox="1"/>
          <p:nvPr/>
        </p:nvSpPr>
        <p:spPr>
          <a:xfrm>
            <a:off x="4282391" y="4971253"/>
            <a:ext cx="7900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对于理想</a:t>
            </a:r>
            <a:r>
              <a:rPr lang="en-US" altLang="zh-CN" dirty="0">
                <a:solidFill>
                  <a:srgbClr val="FF0000"/>
                </a:solidFill>
              </a:rPr>
              <a:t>lattice</a:t>
            </a:r>
            <a:r>
              <a:rPr lang="zh-CN" altLang="en-US" dirty="0">
                <a:solidFill>
                  <a:srgbClr val="FF0000"/>
                </a:solidFill>
              </a:rPr>
              <a:t>，若希望托歇克寿命降低少于</a:t>
            </a:r>
            <a:r>
              <a:rPr lang="en-US" altLang="zh-CN" dirty="0">
                <a:solidFill>
                  <a:srgbClr val="FF0000"/>
                </a:solidFill>
              </a:rPr>
              <a:t>10%</a:t>
            </a:r>
            <a:r>
              <a:rPr lang="zh-CN" altLang="en-US" dirty="0">
                <a:solidFill>
                  <a:srgbClr val="FF0000"/>
                </a:solidFill>
              </a:rPr>
              <a:t>，高阶场应该控制在</a:t>
            </a:r>
            <a:r>
              <a:rPr lang="en-US" altLang="zh-CN" dirty="0">
                <a:solidFill>
                  <a:srgbClr val="FF0000"/>
                </a:solidFill>
              </a:rPr>
              <a:t>&lt;0.02%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8F5C2B-27A1-4FB7-9D72-953B8FD1CEDF}"/>
              </a:ext>
            </a:extLst>
          </p:cNvPr>
          <p:cNvSpPr txBox="1"/>
          <p:nvPr/>
        </p:nvSpPr>
        <p:spPr>
          <a:xfrm>
            <a:off x="6629400" y="5390506"/>
            <a:ext cx="556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误差种子的容忍度更高些，高阶场应该控制在</a:t>
            </a:r>
            <a:r>
              <a:rPr lang="en-US" altLang="zh-CN" dirty="0">
                <a:solidFill>
                  <a:srgbClr val="FF0000"/>
                </a:solidFill>
              </a:rPr>
              <a:t>&lt;0.04%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B0464E-081F-49B1-9E80-306D2F1ABD66}"/>
              </a:ext>
            </a:extLst>
          </p:cNvPr>
          <p:cNvSpPr/>
          <p:nvPr/>
        </p:nvSpPr>
        <p:spPr>
          <a:xfrm>
            <a:off x="1013029" y="4409175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理想</a:t>
            </a:r>
            <a:r>
              <a:rPr lang="en-US" altLang="zh-CN" dirty="0"/>
              <a:t>lattice</a:t>
            </a:r>
            <a:r>
              <a:rPr lang="zh-CN" altLang="en-US" dirty="0"/>
              <a:t>上加高阶场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3159CC-B3B0-4C11-BEF3-B226A04AB8EA}"/>
              </a:ext>
            </a:extLst>
          </p:cNvPr>
          <p:cNvSpPr/>
          <p:nvPr/>
        </p:nvSpPr>
        <p:spPr>
          <a:xfrm>
            <a:off x="5086628" y="4409175"/>
            <a:ext cx="131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局部放大</a:t>
            </a:r>
          </a:p>
        </p:txBody>
      </p:sp>
    </p:spTree>
    <p:extLst>
      <p:ext uri="{BB962C8B-B14F-4D97-AF65-F5344CB8AC3E}">
        <p14:creationId xmlns:p14="http://schemas.microsoft.com/office/powerpoint/2010/main" val="387253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D9C6F1C-55C7-4061-8421-097FC7FAFC21}"/>
              </a:ext>
            </a:extLst>
          </p:cNvPr>
          <p:cNvSpPr txBox="1"/>
          <p:nvPr/>
        </p:nvSpPr>
        <p:spPr>
          <a:xfrm>
            <a:off x="401764" y="930211"/>
            <a:ext cx="10799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设置：在</a:t>
            </a:r>
            <a:r>
              <a:rPr lang="zh-CN" altLang="en-US" dirty="0">
                <a:solidFill>
                  <a:srgbClr val="FF0000"/>
                </a:solidFill>
              </a:rPr>
              <a:t>所有</a:t>
            </a:r>
            <a:r>
              <a:rPr lang="zh-CN" altLang="en-US" dirty="0"/>
              <a:t>四极铁和六极铁上加相同水平的高阶场误差；弧区磁铁好场区</a:t>
            </a:r>
            <a:r>
              <a:rPr lang="en-US" altLang="zh-CN" dirty="0"/>
              <a:t>30mm; </a:t>
            </a:r>
            <a:r>
              <a:rPr lang="zh-CN" altLang="en-US" dirty="0"/>
              <a:t>对撞区好场区</a:t>
            </a:r>
            <a:r>
              <a:rPr lang="en-US" altLang="zh-CN" dirty="0"/>
              <a:t>46mm;  </a:t>
            </a:r>
            <a:r>
              <a:rPr lang="zh-CN" altLang="en-US" dirty="0">
                <a:solidFill>
                  <a:srgbClr val="FF0000"/>
                </a:solidFill>
              </a:rPr>
              <a:t>考虑边缘场和八极铁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430D40-C138-4091-9C2D-2B45086DBDE1}"/>
              </a:ext>
            </a:extLst>
          </p:cNvPr>
          <p:cNvSpPr txBox="1"/>
          <p:nvPr/>
        </p:nvSpPr>
        <p:spPr>
          <a:xfrm>
            <a:off x="4061029" y="5096019"/>
            <a:ext cx="7983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对于理想</a:t>
            </a:r>
            <a:r>
              <a:rPr lang="en-US" altLang="zh-CN" dirty="0">
                <a:solidFill>
                  <a:srgbClr val="FF0000"/>
                </a:solidFill>
              </a:rPr>
              <a:t>lattice</a:t>
            </a:r>
            <a:r>
              <a:rPr lang="zh-CN" altLang="en-US" dirty="0">
                <a:solidFill>
                  <a:srgbClr val="FF0000"/>
                </a:solidFill>
              </a:rPr>
              <a:t>，若希望托歇克寿命降低少于</a:t>
            </a:r>
            <a:r>
              <a:rPr lang="en-US" altLang="zh-CN" dirty="0">
                <a:solidFill>
                  <a:srgbClr val="FF0000"/>
                </a:solidFill>
              </a:rPr>
              <a:t>10%</a:t>
            </a:r>
            <a:r>
              <a:rPr lang="zh-CN" altLang="en-US" dirty="0">
                <a:solidFill>
                  <a:srgbClr val="FF0000"/>
                </a:solidFill>
              </a:rPr>
              <a:t>，高阶场应该控制在</a:t>
            </a:r>
            <a:r>
              <a:rPr lang="en-US" altLang="zh-CN" dirty="0">
                <a:solidFill>
                  <a:srgbClr val="FF0000"/>
                </a:solidFill>
              </a:rPr>
              <a:t>&lt;0.02%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8F5C2B-27A1-4FB7-9D72-953B8FD1CEDF}"/>
              </a:ext>
            </a:extLst>
          </p:cNvPr>
          <p:cNvSpPr txBox="1"/>
          <p:nvPr/>
        </p:nvSpPr>
        <p:spPr>
          <a:xfrm>
            <a:off x="6504934" y="5598197"/>
            <a:ext cx="55391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误差种子的容忍度更高些，高阶场应该控制在</a:t>
            </a:r>
            <a:r>
              <a:rPr lang="en-US" altLang="zh-CN" dirty="0">
                <a:solidFill>
                  <a:srgbClr val="FF0000"/>
                </a:solidFill>
              </a:rPr>
              <a:t>&lt;0.1%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B0464E-081F-49B1-9E80-306D2F1ABD66}"/>
              </a:ext>
            </a:extLst>
          </p:cNvPr>
          <p:cNvSpPr/>
          <p:nvPr/>
        </p:nvSpPr>
        <p:spPr>
          <a:xfrm>
            <a:off x="1013029" y="4409175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理想</a:t>
            </a:r>
            <a:r>
              <a:rPr lang="en-US" altLang="zh-CN" dirty="0"/>
              <a:t>lattice</a:t>
            </a:r>
            <a:r>
              <a:rPr lang="zh-CN" altLang="en-US" dirty="0"/>
              <a:t>上加高阶场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3159CC-B3B0-4C11-BEF3-B226A04AB8EA}"/>
              </a:ext>
            </a:extLst>
          </p:cNvPr>
          <p:cNvSpPr/>
          <p:nvPr/>
        </p:nvSpPr>
        <p:spPr>
          <a:xfrm>
            <a:off x="5029200" y="4401770"/>
            <a:ext cx="131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局部放大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06C232-A236-42EB-B561-15F811CA6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12822"/>
            <a:ext cx="3962400" cy="27664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AB928EE-0EF8-473E-9A79-0495C190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446760"/>
            <a:ext cx="4243067" cy="2962415"/>
          </a:xfrm>
          <a:prstGeom prst="rect">
            <a:avLst/>
          </a:prstGeom>
        </p:spPr>
      </p:pic>
      <p:graphicFrame>
        <p:nvGraphicFramePr>
          <p:cNvPr id="22" name="表格 11">
            <a:extLst>
              <a:ext uri="{FF2B5EF4-FFF2-40B4-BE49-F238E27FC236}">
                <a16:creationId xmlns:a16="http://schemas.microsoft.com/office/drawing/2014/main" id="{073C8162-7385-488F-AE6C-DE6C13626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69820"/>
              </p:ext>
            </p:extLst>
          </p:nvPr>
        </p:nvGraphicFramePr>
        <p:xfrm>
          <a:off x="8878363" y="2169633"/>
          <a:ext cx="30599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362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984518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无高阶场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317.2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&lt;2e-4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274.8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-13.4%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266.2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-16.1%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&lt;6e-4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257.1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-18.9%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7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&lt;10e-4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240.0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-24.3%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-1"/>
            <a:ext cx="10972800" cy="792000"/>
          </a:xfrm>
        </p:spPr>
        <p:txBody>
          <a:bodyPr>
            <a:noAutofit/>
          </a:bodyPr>
          <a:lstStyle/>
          <a:p>
            <a:pPr defTabSz="914400"/>
            <a:r>
              <a:rPr lang="zh-CN" altLang="en-US" sz="4800" dirty="0">
                <a:latin typeface="+mj-lt"/>
                <a:ea typeface="华文中宋" panose="02010600040101010101" pitchFamily="2" charset="-122"/>
                <a:cs typeface="+mj-cs"/>
              </a:rPr>
              <a:t>目 录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A580FF-BB41-49AD-BEF0-D9056B89E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280" y="2431029"/>
            <a:ext cx="2033559" cy="216024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D553897-1674-4690-9745-E8264B166BAA}"/>
              </a:ext>
            </a:extLst>
          </p:cNvPr>
          <p:cNvSpPr txBox="1"/>
          <p:nvPr/>
        </p:nvSpPr>
        <p:spPr>
          <a:xfrm>
            <a:off x="3962400" y="1295400"/>
            <a:ext cx="7344816" cy="385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一、误差效应分析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二、误差效应校正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三、高阶场影响分析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四、总结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47A5E12-BDF4-4CE6-9697-54D70A207F4C}"/>
              </a:ext>
            </a:extLst>
          </p:cNvPr>
          <p:cNvSpPr txBox="1"/>
          <p:nvPr/>
        </p:nvSpPr>
        <p:spPr>
          <a:xfrm>
            <a:off x="228600" y="990600"/>
            <a:ext cx="944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/>
              <a:t>既然影响最明显的是超导</a:t>
            </a:r>
            <a:r>
              <a:rPr lang="en-US" altLang="zh-CN" dirty="0"/>
              <a:t>QFFT</a:t>
            </a:r>
            <a:r>
              <a:rPr lang="zh-CN" altLang="en-US" dirty="0"/>
              <a:t>上的高阶场，则</a:t>
            </a:r>
            <a:r>
              <a:rPr lang="zh-CN" altLang="en-US" dirty="0">
                <a:solidFill>
                  <a:srgbClr val="FF0000"/>
                </a:solidFill>
              </a:rPr>
              <a:t>限制其</a:t>
            </a:r>
            <a:r>
              <a:rPr lang="en-US" altLang="zh-CN" dirty="0">
                <a:solidFill>
                  <a:srgbClr val="FF0000"/>
                </a:solidFill>
              </a:rPr>
              <a:t>&lt;2e-4</a:t>
            </a:r>
            <a:r>
              <a:rPr lang="zh-CN" altLang="en-US" dirty="0"/>
              <a:t>，再分析其它磁铁高阶场的影响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013D7B6-24E0-46B4-B32F-A49FE48D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6" y="1534930"/>
            <a:ext cx="3933824" cy="30690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DE0B83-3066-49B9-9D68-E8139A255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26" y="1545860"/>
            <a:ext cx="4088132" cy="305522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2D58535D-0AF8-45E6-9EF9-70B4AC4B8D15}"/>
              </a:ext>
            </a:extLst>
          </p:cNvPr>
          <p:cNvSpPr/>
          <p:nvPr/>
        </p:nvSpPr>
        <p:spPr>
          <a:xfrm>
            <a:off x="28576" y="4667157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Case1: QFFT</a:t>
            </a:r>
            <a:r>
              <a:rPr lang="zh-CN" altLang="en-US" dirty="0"/>
              <a:t>和其它磁铁的高阶场水平一样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61C5821-7590-446F-B18A-B752ADFFAF5F}"/>
              </a:ext>
            </a:extLst>
          </p:cNvPr>
          <p:cNvSpPr/>
          <p:nvPr/>
        </p:nvSpPr>
        <p:spPr>
          <a:xfrm>
            <a:off x="4419600" y="4670337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Case2: QFFT&lt;2e-4;</a:t>
            </a:r>
            <a:r>
              <a:rPr lang="zh-CN" altLang="en-US" dirty="0"/>
              <a:t> 其它磁铁的高阶场水平一样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FBEBA3-D978-4B42-B09E-F5E934DD3F91}"/>
              </a:ext>
            </a:extLst>
          </p:cNvPr>
          <p:cNvSpPr txBox="1"/>
          <p:nvPr/>
        </p:nvSpPr>
        <p:spPr>
          <a:xfrm>
            <a:off x="4059558" y="5221069"/>
            <a:ext cx="807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对</a:t>
            </a:r>
            <a:r>
              <a:rPr lang="en-US" altLang="zh-CN" dirty="0">
                <a:solidFill>
                  <a:srgbClr val="FF0000"/>
                </a:solidFill>
              </a:rPr>
              <a:t>FFT</a:t>
            </a:r>
            <a:r>
              <a:rPr lang="zh-CN" altLang="en-US" dirty="0">
                <a:solidFill>
                  <a:srgbClr val="FF0000"/>
                </a:solidFill>
              </a:rPr>
              <a:t>的高阶场提高要求后，其它磁铁的高阶场可放宽一些，仍保持相当的</a:t>
            </a:r>
            <a:r>
              <a:rPr lang="en-US" altLang="zh-CN" dirty="0">
                <a:solidFill>
                  <a:srgbClr val="FF0000"/>
                </a:solidFill>
              </a:rPr>
              <a:t>DA;</a:t>
            </a:r>
          </a:p>
          <a:p>
            <a:pPr algn="r"/>
            <a:r>
              <a:rPr lang="zh-CN" altLang="en-US" dirty="0">
                <a:solidFill>
                  <a:srgbClr val="FF0000"/>
                </a:solidFill>
              </a:rPr>
              <a:t>比如，</a:t>
            </a:r>
            <a:r>
              <a:rPr lang="en-US" altLang="zh-CN" dirty="0">
                <a:solidFill>
                  <a:srgbClr val="FF0000"/>
                </a:solidFill>
              </a:rPr>
              <a:t>case1 </a:t>
            </a:r>
            <a:r>
              <a:rPr lang="zh-CN" altLang="en-US" dirty="0">
                <a:solidFill>
                  <a:srgbClr val="FF0000"/>
                </a:solidFill>
              </a:rPr>
              <a:t>的 </a:t>
            </a:r>
            <a:r>
              <a:rPr lang="en-US" altLang="zh-CN" dirty="0">
                <a:solidFill>
                  <a:srgbClr val="FF0000"/>
                </a:solidFill>
              </a:rPr>
              <a:t>3e-4</a:t>
            </a:r>
            <a:r>
              <a:rPr lang="zh-CN" altLang="en-US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case2 </a:t>
            </a:r>
            <a:r>
              <a:rPr lang="zh-CN" altLang="en-US" dirty="0">
                <a:solidFill>
                  <a:srgbClr val="FF0000"/>
                </a:solidFill>
              </a:rPr>
              <a:t>的 </a:t>
            </a:r>
            <a:r>
              <a:rPr lang="en-US" altLang="zh-CN" dirty="0">
                <a:solidFill>
                  <a:srgbClr val="FF0000"/>
                </a:solidFill>
              </a:rPr>
              <a:t>5e-4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DA</a:t>
            </a:r>
            <a:r>
              <a:rPr lang="zh-CN" altLang="en-US" dirty="0">
                <a:solidFill>
                  <a:srgbClr val="FF0000"/>
                </a:solidFill>
              </a:rPr>
              <a:t>差不多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400FA2-4045-4877-A343-4081084E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500" y="1534930"/>
            <a:ext cx="3788669" cy="28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47A5E12-BDF4-4CE6-9697-54D70A207F4C}"/>
              </a:ext>
            </a:extLst>
          </p:cNvPr>
          <p:cNvSpPr txBox="1"/>
          <p:nvPr/>
        </p:nvSpPr>
        <p:spPr>
          <a:xfrm>
            <a:off x="228600" y="9906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限制</a:t>
            </a:r>
            <a:r>
              <a:rPr lang="en-US" altLang="zh-CN" dirty="0">
                <a:solidFill>
                  <a:srgbClr val="FF0000"/>
                </a:solidFill>
              </a:rPr>
              <a:t>QFFT</a:t>
            </a:r>
            <a:r>
              <a:rPr lang="zh-CN" altLang="en-US" dirty="0">
                <a:solidFill>
                  <a:srgbClr val="FF0000"/>
                </a:solidFill>
              </a:rPr>
              <a:t>高阶场</a:t>
            </a:r>
            <a:r>
              <a:rPr lang="en-US" altLang="zh-CN" dirty="0">
                <a:solidFill>
                  <a:srgbClr val="FF0000"/>
                </a:solidFill>
              </a:rPr>
              <a:t>&lt;2e-4</a:t>
            </a:r>
            <a:endParaRPr lang="en-US" altLang="zh-CN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58535D-0AF8-45E6-9EF9-70B4AC4B8D15}"/>
              </a:ext>
            </a:extLst>
          </p:cNvPr>
          <p:cNvSpPr/>
          <p:nvPr/>
        </p:nvSpPr>
        <p:spPr>
          <a:xfrm>
            <a:off x="591195" y="4926632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理想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r>
              <a:rPr lang="zh-CN" altLang="en-US" dirty="0"/>
              <a:t>加不同高阶场对</a:t>
            </a:r>
            <a:r>
              <a:rPr lang="en-US" altLang="zh-CN" dirty="0"/>
              <a:t>LMA</a:t>
            </a:r>
            <a:r>
              <a:rPr lang="zh-CN" altLang="en-US" dirty="0"/>
              <a:t>的影响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3F30986-4A23-451F-8DE7-B10520842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5" y="1545860"/>
            <a:ext cx="5040201" cy="3374057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38DB8FE-695A-4341-AF0C-AEBC6BB24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42124"/>
              </p:ext>
            </p:extLst>
          </p:nvPr>
        </p:nvGraphicFramePr>
        <p:xfrm>
          <a:off x="8865328" y="1752600"/>
          <a:ext cx="30599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788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无高阶场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364.4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327.7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-10.1%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328.5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-9.9%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&lt;5e-4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331.5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-9.0%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7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&lt;6e-4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329.6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-9.6%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&lt;1e-3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301.3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-17.3%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48585"/>
                  </a:ext>
                </a:extLst>
              </a:tr>
            </a:tbl>
          </a:graphicData>
        </a:graphic>
      </p:graphicFrame>
      <p:graphicFrame>
        <p:nvGraphicFramePr>
          <p:cNvPr id="15" name="表格 11">
            <a:extLst>
              <a:ext uri="{FF2B5EF4-FFF2-40B4-BE49-F238E27FC236}">
                <a16:creationId xmlns:a16="http://schemas.microsoft.com/office/drawing/2014/main" id="{DD24C8F9-2568-45D1-B39F-71E0E78BA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95919"/>
              </p:ext>
            </p:extLst>
          </p:nvPr>
        </p:nvGraphicFramePr>
        <p:xfrm>
          <a:off x="5467976" y="1752600"/>
          <a:ext cx="30599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788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无高阶场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364.4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333.2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-8.6%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312.6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-14.2%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307.3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-15.7%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7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&lt;6e-4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285.0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-21.8%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5249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9F842051-21AD-4FBB-BC85-98ABE84C3CD6}"/>
              </a:ext>
            </a:extLst>
          </p:cNvPr>
          <p:cNvSpPr/>
          <p:nvPr/>
        </p:nvSpPr>
        <p:spPr>
          <a:xfrm>
            <a:off x="5638960" y="3821259"/>
            <a:ext cx="2641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Case1: QFFT</a:t>
            </a:r>
            <a:r>
              <a:rPr lang="zh-CN" altLang="en-US" dirty="0"/>
              <a:t>和其它磁铁的高阶场水平一样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38A4C04-28D3-42B0-AE88-900E0C96F09C}"/>
              </a:ext>
            </a:extLst>
          </p:cNvPr>
          <p:cNvSpPr/>
          <p:nvPr/>
        </p:nvSpPr>
        <p:spPr>
          <a:xfrm>
            <a:off x="8985614" y="415113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Case2: QFFT&lt;2e-4;</a:t>
            </a:r>
            <a:r>
              <a:rPr lang="zh-CN" altLang="en-US" dirty="0"/>
              <a:t> 其它磁铁的高阶场水平一样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E59000-9215-48B8-A7F5-FE15C9597549}"/>
              </a:ext>
            </a:extLst>
          </p:cNvPr>
          <p:cNvSpPr txBox="1"/>
          <p:nvPr/>
        </p:nvSpPr>
        <p:spPr>
          <a:xfrm>
            <a:off x="6991993" y="5131930"/>
            <a:ext cx="52000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对于</a:t>
            </a:r>
            <a:r>
              <a:rPr lang="en-US" altLang="zh-CN" dirty="0">
                <a:solidFill>
                  <a:srgbClr val="FF0000"/>
                </a:solidFill>
              </a:rPr>
              <a:t>case2: </a:t>
            </a:r>
            <a:r>
              <a:rPr lang="zh-CN" altLang="en-US" dirty="0">
                <a:solidFill>
                  <a:srgbClr val="FF0000"/>
                </a:solidFill>
              </a:rPr>
              <a:t>不同的高阶场大小对</a:t>
            </a:r>
            <a:r>
              <a:rPr lang="en-US" altLang="zh-CN" dirty="0">
                <a:solidFill>
                  <a:srgbClr val="FF0000"/>
                </a:solidFill>
              </a:rPr>
              <a:t>LMA</a:t>
            </a:r>
            <a:r>
              <a:rPr lang="zh-CN" altLang="en-US" dirty="0">
                <a:solidFill>
                  <a:srgbClr val="FF0000"/>
                </a:solidFill>
              </a:rPr>
              <a:t>影响差不多</a:t>
            </a:r>
            <a:r>
              <a:rPr lang="en-US" altLang="zh-CN" dirty="0">
                <a:solidFill>
                  <a:srgbClr val="FF0000"/>
                </a:solidFill>
              </a:rPr>
              <a:t>;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若希望寿命降低少于</a:t>
            </a:r>
            <a:r>
              <a:rPr lang="en-US" altLang="zh-CN" dirty="0">
                <a:solidFill>
                  <a:srgbClr val="FF0000"/>
                </a:solidFill>
              </a:rPr>
              <a:t>10%</a:t>
            </a:r>
            <a:r>
              <a:rPr lang="zh-CN" altLang="en-US" dirty="0">
                <a:solidFill>
                  <a:srgbClr val="FF0000"/>
                </a:solidFill>
              </a:rPr>
              <a:t>，应该控制在</a:t>
            </a:r>
            <a:r>
              <a:rPr lang="en-US" altLang="zh-CN" dirty="0">
                <a:solidFill>
                  <a:srgbClr val="FF0000"/>
                </a:solidFill>
              </a:rPr>
              <a:t>&lt;0.06%</a:t>
            </a:r>
          </a:p>
        </p:txBody>
      </p:sp>
    </p:spTree>
    <p:extLst>
      <p:ext uri="{BB962C8B-B14F-4D97-AF65-F5344CB8AC3E}">
        <p14:creationId xmlns:p14="http://schemas.microsoft.com/office/powerpoint/2010/main" val="262537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高阶场影响分析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47A5E12-BDF4-4CE6-9697-54D70A207F4C}"/>
              </a:ext>
            </a:extLst>
          </p:cNvPr>
          <p:cNvSpPr txBox="1"/>
          <p:nvPr/>
        </p:nvSpPr>
        <p:spPr>
          <a:xfrm>
            <a:off x="228600" y="9906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限制</a:t>
            </a:r>
            <a:r>
              <a:rPr lang="en-US" altLang="zh-CN" dirty="0">
                <a:solidFill>
                  <a:srgbClr val="FF0000"/>
                </a:solidFill>
              </a:rPr>
              <a:t>QFFT</a:t>
            </a:r>
            <a:r>
              <a:rPr lang="zh-CN" altLang="en-US" dirty="0">
                <a:solidFill>
                  <a:srgbClr val="FF0000"/>
                </a:solidFill>
              </a:rPr>
              <a:t>高阶场</a:t>
            </a:r>
            <a:r>
              <a:rPr lang="en-US" altLang="zh-CN" dirty="0">
                <a:solidFill>
                  <a:srgbClr val="FF0000"/>
                </a:solidFill>
              </a:rPr>
              <a:t>&lt;2e-4</a:t>
            </a:r>
            <a:endParaRPr lang="en-US" altLang="zh-CN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58535D-0AF8-45E6-9EF9-70B4AC4B8D15}"/>
              </a:ext>
            </a:extLst>
          </p:cNvPr>
          <p:cNvSpPr/>
          <p:nvPr/>
        </p:nvSpPr>
        <p:spPr>
          <a:xfrm>
            <a:off x="268615" y="4919917"/>
            <a:ext cx="5200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误差种子</a:t>
            </a:r>
            <a:r>
              <a:rPr lang="zh-CN" altLang="en-US" dirty="0"/>
              <a:t>（取平均）加不同高阶场对</a:t>
            </a:r>
            <a:r>
              <a:rPr lang="en-US" altLang="zh-CN" dirty="0"/>
              <a:t>LMA</a:t>
            </a:r>
            <a:r>
              <a:rPr lang="zh-CN" altLang="en-US" dirty="0"/>
              <a:t>的影响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38A4C04-28D3-42B0-AE88-900E0C96F09C}"/>
              </a:ext>
            </a:extLst>
          </p:cNvPr>
          <p:cNvSpPr/>
          <p:nvPr/>
        </p:nvSpPr>
        <p:spPr>
          <a:xfrm>
            <a:off x="7239000" y="415113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Case2: QFFT&lt;2e-4;</a:t>
            </a:r>
            <a:r>
              <a:rPr lang="zh-CN" altLang="en-US" dirty="0"/>
              <a:t> 其它磁铁的高阶场水平一样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E59000-9215-48B8-A7F5-FE15C9597549}"/>
              </a:ext>
            </a:extLst>
          </p:cNvPr>
          <p:cNvSpPr txBox="1"/>
          <p:nvPr/>
        </p:nvSpPr>
        <p:spPr>
          <a:xfrm>
            <a:off x="6248400" y="5078364"/>
            <a:ext cx="54108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对于</a:t>
            </a:r>
            <a:r>
              <a:rPr lang="en-US" altLang="zh-CN" dirty="0">
                <a:solidFill>
                  <a:srgbClr val="FF0000"/>
                </a:solidFill>
              </a:rPr>
              <a:t>case2: </a:t>
            </a:r>
            <a:r>
              <a:rPr lang="zh-CN" altLang="en-US" dirty="0">
                <a:solidFill>
                  <a:srgbClr val="FF0000"/>
                </a:solidFill>
              </a:rPr>
              <a:t>不同的高阶场大小对</a:t>
            </a:r>
            <a:r>
              <a:rPr lang="en-US" altLang="zh-CN" dirty="0">
                <a:solidFill>
                  <a:srgbClr val="FF0000"/>
                </a:solidFill>
              </a:rPr>
              <a:t>LMA</a:t>
            </a:r>
            <a:r>
              <a:rPr lang="zh-CN" altLang="en-US" dirty="0">
                <a:solidFill>
                  <a:srgbClr val="FF0000"/>
                </a:solidFill>
              </a:rPr>
              <a:t>影响差不多</a:t>
            </a:r>
            <a:r>
              <a:rPr lang="en-US" altLang="zh-CN" dirty="0">
                <a:solidFill>
                  <a:srgbClr val="FF0000"/>
                </a:solidFill>
              </a:rPr>
              <a:t>;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且当</a:t>
            </a:r>
            <a:r>
              <a:rPr lang="en-US" altLang="zh-CN" dirty="0">
                <a:solidFill>
                  <a:srgbClr val="FF0000"/>
                </a:solidFill>
              </a:rPr>
              <a:t>QFFT</a:t>
            </a:r>
            <a:r>
              <a:rPr lang="zh-CN" altLang="en-US" dirty="0">
                <a:solidFill>
                  <a:srgbClr val="FF0000"/>
                </a:solidFill>
              </a:rPr>
              <a:t>的高阶场</a:t>
            </a:r>
            <a:r>
              <a:rPr lang="en-US" altLang="zh-CN" dirty="0">
                <a:solidFill>
                  <a:srgbClr val="FF0000"/>
                </a:solidFill>
              </a:rPr>
              <a:t>&lt;2e-4</a:t>
            </a:r>
            <a:r>
              <a:rPr lang="zh-CN" altLang="en-US" dirty="0">
                <a:solidFill>
                  <a:srgbClr val="FF0000"/>
                </a:solidFill>
              </a:rPr>
              <a:t>时，其它磁铁的高阶场对</a:t>
            </a:r>
            <a:r>
              <a:rPr lang="en-US" altLang="zh-CN" dirty="0">
                <a:solidFill>
                  <a:srgbClr val="FF0000"/>
                </a:solidFill>
              </a:rPr>
              <a:t>LMA</a:t>
            </a:r>
            <a:r>
              <a:rPr lang="zh-CN" altLang="en-US" dirty="0">
                <a:solidFill>
                  <a:srgbClr val="FF0000"/>
                </a:solidFill>
              </a:rPr>
              <a:t>影响不大。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CA585A5-5310-458A-9DDF-54F5FEA9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15" y="1729631"/>
            <a:ext cx="5003909" cy="3190286"/>
          </a:xfrm>
          <a:prstGeom prst="rect">
            <a:avLst/>
          </a:prstGeom>
        </p:spPr>
      </p:pic>
      <p:graphicFrame>
        <p:nvGraphicFramePr>
          <p:cNvPr id="20" name="表格 11">
            <a:extLst>
              <a:ext uri="{FF2B5EF4-FFF2-40B4-BE49-F238E27FC236}">
                <a16:creationId xmlns:a16="http://schemas.microsoft.com/office/drawing/2014/main" id="{B5B07266-9885-4E30-9BA8-D6743B44E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39100"/>
              </p:ext>
            </p:extLst>
          </p:nvPr>
        </p:nvGraphicFramePr>
        <p:xfrm>
          <a:off x="6988903" y="1770526"/>
          <a:ext cx="30599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788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962092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无高阶场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289.3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&lt;3e-4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282.8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&lt;4e-4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283.8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-1.9%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&lt;5e-4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283.8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-1.9%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7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&lt;6e-4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283.4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-2.0%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&lt;1e-3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277.5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-4.1%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4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1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  结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A064614-EC5E-4634-9C33-4D47A3E22B4E}"/>
              </a:ext>
            </a:extLst>
          </p:cNvPr>
          <p:cNvSpPr txBox="1"/>
          <p:nvPr/>
        </p:nvSpPr>
        <p:spPr>
          <a:xfrm>
            <a:off x="304800" y="1004950"/>
            <a:ext cx="11430000" cy="349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分析了四极铁和六极铁准直误差的影响：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QFFT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的准直误差（尤其是垂直方向）对闭轨影响最明显；高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处的六极铁（对撞区）准直误差对光学函数影响最明显。</a:t>
            </a:r>
            <a:endParaRPr lang="en-US" altLang="zh-CN" sz="2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基于误差效应分析结果并参考其它装置的误差水平，提出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STCF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的误差参考值。</a:t>
            </a:r>
            <a:endParaRPr lang="en-US" altLang="zh-CN" sz="2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初步布局了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BPM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、校正子和斜四极场。但目前的校正子和斜四极场可能有冗余，有待进一步优化。</a:t>
            </a:r>
            <a:endParaRPr lang="en-US" altLang="zh-CN" sz="2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对闭轨、光学函数、耦合进行了整体校正，校正后动力学孔径恢复得较好，托歇克寿命恢复到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73%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；特别地，对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IP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处的轨道、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en-US" altLang="zh-CN" sz="2000" baseline="-25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和色散进行了校正，校正后基本不会再影响亮度。</a:t>
            </a:r>
            <a:endParaRPr lang="en-US" altLang="zh-CN" sz="2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分析了高阶场对非线性动力学的影响：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QFFT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的影响占主导地位，若控制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QFFT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的高阶场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&lt;2e-4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，其它磁铁的高阶场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&lt;5e-4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，则对</a:t>
            </a:r>
            <a:r>
              <a:rPr lang="en-US" altLang="zh-CN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DA</a:t>
            </a:r>
            <a:r>
              <a:rPr lang="zh-CN" altLang="en-US" sz="2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和托歇克寿命的影响可接受。</a:t>
            </a:r>
            <a:endParaRPr lang="en-US" altLang="zh-CN" sz="2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81F06D-60E3-4B3D-9FBA-868E14223076}"/>
              </a:ext>
            </a:extLst>
          </p:cNvPr>
          <p:cNvSpPr txBox="1"/>
          <p:nvPr/>
        </p:nvSpPr>
        <p:spPr>
          <a:xfrm>
            <a:off x="1524000" y="4536301"/>
            <a:ext cx="6248400" cy="187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  <a:spcAft>
                <a:spcPts val="900"/>
              </a:spcAft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下一步：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继续优化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BPM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、校正子和斜四极场的布局；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考虑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BPM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误差和物理孔径对校正效果的影响；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900"/>
              </a:spcAft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尝试校正非线性动力学，进一步恢复托歇克寿命。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9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24400" y="2862072"/>
            <a:ext cx="3048000" cy="11049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谢 谢！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BFFD5F-13C2-4B03-AC3A-9C1C9613DC20}"/>
              </a:ext>
            </a:extLst>
          </p:cNvPr>
          <p:cNvSpPr txBox="1"/>
          <p:nvPr/>
        </p:nvSpPr>
        <p:spPr>
          <a:xfrm>
            <a:off x="137311" y="907471"/>
            <a:ext cx="359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闭轨存活率分析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FF6973D-65EA-4E2D-8635-F06CDD69E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67" y="2976864"/>
            <a:ext cx="3516894" cy="258251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5B2C176-5B68-47AA-95B6-12F69211158C}"/>
              </a:ext>
            </a:extLst>
          </p:cNvPr>
          <p:cNvSpPr txBox="1"/>
          <p:nvPr/>
        </p:nvSpPr>
        <p:spPr>
          <a:xfrm>
            <a:off x="512474" y="1471935"/>
            <a:ext cx="9317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影响闭轨存活的主要误差源是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四极铁横向准直误差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进一步地，更主要误差源是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两侧的超导四极铁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Q1FFT, Q2FFT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的准直误差；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另外，相对于水平方向，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垂直方向准直误差影响更明显；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要求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Q1FFT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Q2FFT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的准直精度达到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或更高精度。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CCFE015-151A-4201-BAC3-D487E9E88F5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288703" y="2976864"/>
            <a:ext cx="3429000" cy="256410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6FC364E-E498-4BB6-9DED-E97D51A31273}"/>
              </a:ext>
            </a:extLst>
          </p:cNvPr>
          <p:cNvSpPr txBox="1"/>
          <p:nvPr/>
        </p:nvSpPr>
        <p:spPr>
          <a:xfrm>
            <a:off x="485314" y="5678269"/>
            <a:ext cx="360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不同水平的四极铁横向准直误差下的闭轨存活率和首圈成功率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74F2B2F-9E12-40D0-ADB9-060D629D2A6C}"/>
              </a:ext>
            </a:extLst>
          </p:cNvPr>
          <p:cNvSpPr txBox="1"/>
          <p:nvPr/>
        </p:nvSpPr>
        <p:spPr>
          <a:xfrm>
            <a:off x="4455710" y="5669159"/>
            <a:ext cx="328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不同水平的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Q1FFT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Q2FFT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准直误差下的闭轨存活率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3AD9E9C-D391-4180-AD78-BE2F592C6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499" y="2894496"/>
            <a:ext cx="3884880" cy="282285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CCFBF1E-63AD-4A3F-88B5-95E59BF3F821}"/>
              </a:ext>
            </a:extLst>
          </p:cNvPr>
          <p:cNvSpPr txBox="1"/>
          <p:nvPr/>
        </p:nvSpPr>
        <p:spPr>
          <a:xfrm>
            <a:off x="8305800" y="5667774"/>
            <a:ext cx="328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将六极铁强度降低能明显提高闭轨存活率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38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BFFD5F-13C2-4B03-AC3A-9C1C9613DC20}"/>
              </a:ext>
            </a:extLst>
          </p:cNvPr>
          <p:cNvSpPr txBox="1"/>
          <p:nvPr/>
        </p:nvSpPr>
        <p:spPr>
          <a:xfrm>
            <a:off x="152400" y="983850"/>
            <a:ext cx="430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六极铁准直误差影响分析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5B2C176-5B68-47AA-95B6-12F69211158C}"/>
              </a:ext>
            </a:extLst>
          </p:cNvPr>
          <p:cNvSpPr txBox="1"/>
          <p:nvPr/>
        </p:nvSpPr>
        <p:spPr>
          <a:xfrm>
            <a:off x="512474" y="149159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六极铁水平方向准直误差引入正四极场，进而引起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β-beating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、水平色散畸变和工作点偏移；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六极铁垂直方向准直误差引入斜四极场，进而引起横向耦合和垂直色散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1AAA4A2-262E-4A8E-AC77-4D462A38D513}"/>
                  </a:ext>
                </a:extLst>
              </p:cNvPr>
              <p:cNvSpPr txBox="1"/>
              <p:nvPr/>
            </p:nvSpPr>
            <p:spPr>
              <a:xfrm>
                <a:off x="6835672" y="2259848"/>
                <a:ext cx="3919537" cy="6860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1AAA4A2-262E-4A8E-AC77-4D462A38D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2" y="2259848"/>
                <a:ext cx="3919537" cy="686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8B4E711-7AF2-4E9A-B140-AD845C1C09CA}"/>
                  </a:ext>
                </a:extLst>
              </p:cNvPr>
              <p:cNvSpPr txBox="1"/>
              <p:nvPr/>
            </p:nvSpPr>
            <p:spPr>
              <a:xfrm>
                <a:off x="6934200" y="3006242"/>
                <a:ext cx="3919536" cy="738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𝑠𝑞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8B4E711-7AF2-4E9A-B140-AD845C1C0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006242"/>
                <a:ext cx="3919536" cy="73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703DE815-9B03-42E4-8983-8754997E6BC9}"/>
              </a:ext>
            </a:extLst>
          </p:cNvPr>
          <p:cNvSpPr txBox="1"/>
          <p:nvPr/>
        </p:nvSpPr>
        <p:spPr>
          <a:xfrm>
            <a:off x="512474" y="2435567"/>
            <a:ext cx="63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引入的四极场误差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正比于六极铁场强和偏心量；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引起的误差效应如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β-beating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正比于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和当地的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B70D2EFD-460D-41B3-9A2A-67B8FD811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84" y="3733800"/>
            <a:ext cx="2505425" cy="82879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64FA307-FDC0-4288-91A9-B6D07E866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84" y="4634628"/>
            <a:ext cx="1983644" cy="68996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1CB90FE-F1C2-426C-B989-1E34E8197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472" y="3849422"/>
            <a:ext cx="6367928" cy="736785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9EFB990-6602-45C3-95BA-66C776FF46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1472" y="4649884"/>
            <a:ext cx="2572109" cy="9335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8AF64B-977C-43B2-8F42-2EE3BEBB80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472" y="5560226"/>
            <a:ext cx="1822669" cy="796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BFFD5F-13C2-4B03-AC3A-9C1C9613DC20}"/>
              </a:ext>
            </a:extLst>
          </p:cNvPr>
          <p:cNvSpPr txBox="1"/>
          <p:nvPr/>
        </p:nvSpPr>
        <p:spPr>
          <a:xfrm>
            <a:off x="152400" y="983850"/>
            <a:ext cx="430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六极铁准直误差影响分析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6146BB-7EEA-457C-AFE5-A6EEE58F9D2A}"/>
              </a:ext>
            </a:extLst>
          </p:cNvPr>
          <p:cNvSpPr txBox="1"/>
          <p:nvPr/>
        </p:nvSpPr>
        <p:spPr>
          <a:xfrm>
            <a:off x="4191000" y="1058057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Crab_Sext_L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的水平准直误差引起的光学函数扰动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A08CCB-5D78-48A6-BB0D-26CD0FCB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92" y="4121853"/>
            <a:ext cx="2984370" cy="23426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564633-0B7A-41E5-AC2A-4258BAF5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12" y="1447800"/>
            <a:ext cx="3113802" cy="25650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93FD53-88B2-40DC-B2C9-DAECE9B29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482" y="4012841"/>
            <a:ext cx="3158171" cy="25383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FB3652-FE83-47E2-A303-0FD286AB4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429" y="1447800"/>
            <a:ext cx="3229371" cy="26262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22D2D72-A437-4073-8E2A-EF010D459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653" y="1513255"/>
            <a:ext cx="3285288" cy="25608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D1AE3B7-AE80-4816-958A-E4DBB946C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211" y="4045932"/>
            <a:ext cx="3158171" cy="250110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A4D1939-C3BC-4986-88A5-47499EE36866}"/>
              </a:ext>
            </a:extLst>
          </p:cNvPr>
          <p:cNvSpPr txBox="1"/>
          <p:nvPr/>
        </p:nvSpPr>
        <p:spPr>
          <a:xfrm>
            <a:off x="9862941" y="1691733"/>
            <a:ext cx="21931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βy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很大，所以垂直方向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β-beating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和工作点偏移很大；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此处近似消色散，所以引起的色散函数畸变很小。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准直误差引起的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beating@IP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约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49487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误差效应分析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BFFD5F-13C2-4B03-AC3A-9C1C9613DC20}"/>
              </a:ext>
            </a:extLst>
          </p:cNvPr>
          <p:cNvSpPr txBox="1"/>
          <p:nvPr/>
        </p:nvSpPr>
        <p:spPr>
          <a:xfrm>
            <a:off x="152400" y="983850"/>
            <a:ext cx="430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六极铁准直误差影响分析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6146BB-7EEA-457C-AFE5-A6EEE58F9D2A}"/>
              </a:ext>
            </a:extLst>
          </p:cNvPr>
          <p:cNvSpPr txBox="1"/>
          <p:nvPr/>
        </p:nvSpPr>
        <p:spPr>
          <a:xfrm>
            <a:off x="4267199" y="1076183"/>
            <a:ext cx="559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S1CCY_R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的垂直准直误差引起的垂直色散与横向耦合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4D1939-C3BC-4986-88A5-47499EE36866}"/>
              </a:ext>
            </a:extLst>
          </p:cNvPr>
          <p:cNvSpPr txBox="1"/>
          <p:nvPr/>
        </p:nvSpPr>
        <p:spPr>
          <a:xfrm>
            <a:off x="7105558" y="17526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βy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很大，所以引起的耦合驱动项幅值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|C|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很大，也即横向耦合很大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此处有较大的水平色散，所以耦合产生较大的垂直色散；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垂直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准直误差引起的耦合率约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0.5%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为控制六极铁准直误差的影响，要求对撞区的六极铁（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函数大）准直精度达到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；弧区六极铁准直精度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50μm.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6C7F37-EFE8-4D04-BB6C-4D2B757C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792" y="3959427"/>
            <a:ext cx="3332136" cy="252673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D3AF0D9-0A04-4146-B892-208485C21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7" y="1445515"/>
            <a:ext cx="3181118" cy="252673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7E7ACDA-332C-47B4-8150-26C12A045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90" y="3995641"/>
            <a:ext cx="3233745" cy="241633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77BC0F-2064-460E-AC91-D05A6FE1D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792" y="1532219"/>
            <a:ext cx="3463001" cy="25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BFFD5F-13C2-4B03-AC3A-9C1C9613DC20}"/>
              </a:ext>
            </a:extLst>
          </p:cNvPr>
          <p:cNvSpPr txBox="1"/>
          <p:nvPr/>
        </p:nvSpPr>
        <p:spPr>
          <a:xfrm>
            <a:off x="152400" y="983850"/>
            <a:ext cx="430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误差水平参考值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211ABEF-C101-490B-BE33-28D448D7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67655"/>
              </p:ext>
            </p:extLst>
          </p:nvPr>
        </p:nvGraphicFramePr>
        <p:xfrm>
          <a:off x="480339" y="2514600"/>
          <a:ext cx="10972800" cy="1572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169857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940098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112335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355414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76006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62120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Component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Horizontal (</a:t>
                      </a:r>
                      <a:r>
                        <a:rPr lang="en-US" sz="1800" kern="1200" dirty="0" err="1">
                          <a:effectLst/>
                        </a:rPr>
                        <a:t>μm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Vertical (</a:t>
                      </a:r>
                      <a:r>
                        <a:rPr lang="en-US" sz="1800" kern="1200" dirty="0" err="1">
                          <a:effectLst/>
                        </a:rPr>
                        <a:t>μm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Longitudinal (</a:t>
                      </a:r>
                      <a:r>
                        <a:rPr lang="en-US" sz="1800" kern="1200" dirty="0" err="1">
                          <a:effectLst/>
                        </a:rPr>
                        <a:t>μm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Rotation (</a:t>
                      </a:r>
                      <a:r>
                        <a:rPr lang="en-US" sz="1800" kern="1200" dirty="0" err="1">
                          <a:effectLst/>
                        </a:rPr>
                        <a:t>mrad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Main Field Error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637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Dipole 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100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100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0.02%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41991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Quadrupole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0.02%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21761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FFT Doublet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0.02%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85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Arc/IR Sextupole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50 / 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50 / 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0.1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0.02%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45703264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0553EF06-D463-4C5B-9C00-5F7980A30CD5}"/>
              </a:ext>
            </a:extLst>
          </p:cNvPr>
          <p:cNvSpPr txBox="1"/>
          <p:nvPr/>
        </p:nvSpPr>
        <p:spPr>
          <a:xfrm>
            <a:off x="480339" y="1866578"/>
            <a:ext cx="968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参考国际上其它装置的误差水平和相关误差效应分析，设置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STCF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误差水平参考值如下表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A15278-EA01-46FD-83BD-B1B6991D9688}"/>
              </a:ext>
            </a:extLst>
          </p:cNvPr>
          <p:cNvSpPr txBox="1"/>
          <p:nvPr/>
        </p:nvSpPr>
        <p:spPr>
          <a:xfrm>
            <a:off x="524924" y="4365870"/>
            <a:ext cx="355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暂未考虑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BPM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误差和物理孔径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68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71F4753-5187-424E-9AEA-C64DB217BB9E}"/>
              </a:ext>
            </a:extLst>
          </p:cNvPr>
          <p:cNvSpPr txBox="1"/>
          <p:nvPr/>
        </p:nvSpPr>
        <p:spPr>
          <a:xfrm>
            <a:off x="536779" y="1676495"/>
            <a:ext cx="11017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BPM: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每个四极铁旁放一个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（去除部分冗余的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），对撞点两侧放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校正子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旁放水平校正子，每个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旁放垂直校正子；六极铁上绑双向校正子。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斜四极场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六极铁上绑斜四极子；独立校正子上绑斜四极子；在部分四极铁旁放斜四极子。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B0FFT_L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B0FFT_R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两侧各额外添加一个多功能磁铁，可绑校正子和斜四极场。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单环共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287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个水平校正子，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个垂直校正子，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个斜四极场。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C7B8EA-5F9C-4821-974F-3B11E13A06BA}"/>
              </a:ext>
            </a:extLst>
          </p:cNvPr>
          <p:cNvSpPr/>
          <p:nvPr/>
        </p:nvSpPr>
        <p:spPr>
          <a:xfrm>
            <a:off x="536779" y="1021710"/>
            <a:ext cx="4272680" cy="4492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BPM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、校正子与斜四极场布局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EB7F65-A7B6-4924-812D-AA6663E00636}"/>
              </a:ext>
            </a:extLst>
          </p:cNvPr>
          <p:cNvSpPr/>
          <p:nvPr/>
        </p:nvSpPr>
        <p:spPr>
          <a:xfrm>
            <a:off x="536778" y="3748583"/>
            <a:ext cx="2968421" cy="4492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校正步骤与方法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04D561-6183-4372-9906-4EFA33F5819D}"/>
              </a:ext>
            </a:extLst>
          </p:cNvPr>
          <p:cNvSpPr txBox="1"/>
          <p:nvPr/>
        </p:nvSpPr>
        <p:spPr>
          <a:xfrm>
            <a:off x="1066800" y="4466376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轨迹校正：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SVD+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轨迹响应矩阵；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轨道与色散校正：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free steering (DFS)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对撞点轨道校正：带权重的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函数，色散与横向耦合校正：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y*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校正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K-modulation.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1022F63-4E87-49EC-807B-2CCE59DD6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466376"/>
            <a:ext cx="2481846" cy="8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9BB3BD4-215B-48B3-9789-30996899ACFA}"/>
              </a:ext>
            </a:extLst>
          </p:cNvPr>
          <p:cNvSpPr/>
          <p:nvPr/>
        </p:nvSpPr>
        <p:spPr>
          <a:xfrm>
            <a:off x="227848" y="986417"/>
            <a:ext cx="2286751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首圈轨迹校正：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2524124" y="1079522"/>
            <a:ext cx="259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轨迹响应矩阵 </a:t>
            </a:r>
            <a:r>
              <a:rPr lang="en-US" altLang="zh-CN" sz="2000" b="1" dirty="0"/>
              <a:t>+ SVD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21376F-DA82-4CA1-8F0E-9EA4918853FF}"/>
                  </a:ext>
                </a:extLst>
              </p:cNvPr>
              <p:cNvSpPr/>
              <p:nvPr/>
            </p:nvSpPr>
            <p:spPr>
              <a:xfrm>
                <a:off x="5020518" y="1080080"/>
                <a:ext cx="1727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; 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21376F-DA82-4CA1-8F0E-9EA491885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18" y="1080080"/>
                <a:ext cx="1727909" cy="369332"/>
              </a:xfrm>
              <a:prstGeom prst="rect">
                <a:avLst/>
              </a:prstGeom>
              <a:blipFill>
                <a:blip r:embed="rId4"/>
                <a:stretch>
                  <a:fillRect t="-9836" r="-2120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64D67EB6-D095-43B4-AFCF-356CF9AAA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44211"/>
              </p:ext>
            </p:extLst>
          </p:nvPr>
        </p:nvGraphicFramePr>
        <p:xfrm>
          <a:off x="335572" y="4936543"/>
          <a:ext cx="51935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校正前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次校正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次校正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r>
                        <a:rPr lang="zh-CN" altLang="en-US" dirty="0"/>
                        <a:t>轨迹最大值（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Y</a:t>
                      </a:r>
                      <a:r>
                        <a:rPr lang="zh-CN" altLang="en-US" dirty="0"/>
                        <a:t>轨迹最大值（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58.1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825B8EF9-0E4C-4804-9B10-49F86B6A0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13364"/>
              </p:ext>
            </p:extLst>
          </p:nvPr>
        </p:nvGraphicFramePr>
        <p:xfrm>
          <a:off x="5884472" y="4936543"/>
          <a:ext cx="33432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最大值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值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CORx</a:t>
                      </a:r>
                      <a:r>
                        <a:rPr lang="en-US" altLang="zh-CN" dirty="0"/>
                        <a:t> (</a:t>
                      </a:r>
                      <a:r>
                        <a:rPr lang="en-US" altLang="zh-CN" dirty="0" err="1"/>
                        <a:t>μrad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CORy</a:t>
                      </a:r>
                      <a:r>
                        <a:rPr lang="en-US" altLang="zh-CN" dirty="0"/>
                        <a:t> </a:t>
                      </a:r>
                      <a:r>
                        <a:rPr lang="en-US" altLang="zh-CN" baseline="0" dirty="0"/>
                        <a:t>(</a:t>
                      </a:r>
                      <a:r>
                        <a:rPr lang="en-US" altLang="zh-CN" baseline="0" dirty="0" err="1"/>
                        <a:t>μrad</a:t>
                      </a:r>
                      <a:r>
                        <a:rPr lang="en-US" altLang="zh-CN" baseline="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1728D358-D714-47F6-A85B-6B9E4BDC33C3}"/>
              </a:ext>
            </a:extLst>
          </p:cNvPr>
          <p:cNvSpPr/>
          <p:nvPr/>
        </p:nvSpPr>
        <p:spPr>
          <a:xfrm>
            <a:off x="9401604" y="5341177"/>
            <a:ext cx="2567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轨迹校正后，闭轨存活率约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100%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ED23E5-ECBC-4D39-89E1-7C6AE632CCAB}"/>
              </a:ext>
            </a:extLst>
          </p:cNvPr>
          <p:cNvSpPr/>
          <p:nvPr/>
        </p:nvSpPr>
        <p:spPr>
          <a:xfrm>
            <a:off x="7532898" y="1073102"/>
            <a:ext cx="4299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/>
              <a:t>Sextupole</a:t>
            </a:r>
            <a:r>
              <a:rPr lang="en-US" altLang="zh-CN" sz="2000" dirty="0"/>
              <a:t> off;    knobs: correctors</a:t>
            </a:r>
            <a:endParaRPr lang="zh-CN" altLang="en-US" sz="20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B953541-5AC2-48F6-A615-33D7B189E6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4" y="1695520"/>
            <a:ext cx="4803676" cy="264788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3880E59-70E8-406D-9E2C-B8B1E11BE10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464" y="1707591"/>
            <a:ext cx="5126944" cy="26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0208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C0C0C0"/>
        </a:solidFill>
      </a:spPr>
      <a:bodyPr wrap="square" rtlCol="0">
        <a:spAutoFit/>
      </a:bodyPr>
      <a:lstStyle>
        <a:defPPr algn="l">
          <a:defRPr sz="1600" dirty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2703</Words>
  <Application>Microsoft Office PowerPoint</Application>
  <PresentationFormat>宽屏</PresentationFormat>
  <Paragraphs>417</Paragraphs>
  <Slides>24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等线</vt:lpstr>
      <vt:lpstr>等线 Light</vt:lpstr>
      <vt:lpstr>仿宋</vt:lpstr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自定义设计方案</vt:lpstr>
      <vt:lpstr>1_自定义设计方案</vt:lpstr>
      <vt:lpstr>简约主题1</vt:lpstr>
      <vt:lpstr>公式</vt:lpstr>
      <vt:lpstr>STCF对撞环误差效应分析与校正</vt:lpstr>
      <vt:lpstr>目 录</vt:lpstr>
      <vt:lpstr>误差效应分析</vt:lpstr>
      <vt:lpstr>误差效应分析</vt:lpstr>
      <vt:lpstr>误差效应分析</vt:lpstr>
      <vt:lpstr>误差效应分析</vt:lpstr>
      <vt:lpstr>误差效应校正</vt:lpstr>
      <vt:lpstr>误差效应校正</vt:lpstr>
      <vt:lpstr>误差效应校正</vt:lpstr>
      <vt:lpstr>误差效应校正</vt:lpstr>
      <vt:lpstr>误差效应校正</vt:lpstr>
      <vt:lpstr>误差效应校正</vt:lpstr>
      <vt:lpstr>误差效应校正</vt:lpstr>
      <vt:lpstr>误差效应校正</vt:lpstr>
      <vt:lpstr>高阶场影响分析</vt:lpstr>
      <vt:lpstr>高阶场影响分析</vt:lpstr>
      <vt:lpstr>高阶场影响分析</vt:lpstr>
      <vt:lpstr>高阶场影响分析</vt:lpstr>
      <vt:lpstr>高阶场影响分析</vt:lpstr>
      <vt:lpstr>高阶场影响分析</vt:lpstr>
      <vt:lpstr>高阶场影响分析</vt:lpstr>
      <vt:lpstr>高阶场影响分析</vt:lpstr>
      <vt:lpstr>总  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唧瓜唧 瓜</cp:lastModifiedBy>
  <cp:revision>4577</cp:revision>
  <dcterms:created xsi:type="dcterms:W3CDTF">2020-03-23T10:04:00Z</dcterms:created>
  <dcterms:modified xsi:type="dcterms:W3CDTF">2025-07-01T12:46:54Z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28C37E36969441CF8C476DECC049C0B8_12</vt:lpwstr>
  </property>
  <property fmtid="{D5CDD505-2E9C-101B-9397-08002B2CF9AE}" pid="3" name="KSOProductBuildVer">
    <vt:lpwstr>2052-12.1.0.19770</vt:lpwstr>
  </property>
</Properties>
</file>