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7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1" r:id="rId2"/>
    <p:sldMasterId id="2147483719" r:id="rId3"/>
  </p:sldMasterIdLst>
  <p:notesMasterIdLst>
    <p:notesMasterId r:id="rId24"/>
  </p:notesMasterIdLst>
  <p:handoutMasterIdLst>
    <p:handoutMasterId r:id="rId25"/>
  </p:handoutMasterIdLst>
  <p:sldIdLst>
    <p:sldId id="4317" r:id="rId4"/>
    <p:sldId id="4174" r:id="rId5"/>
    <p:sldId id="4325" r:id="rId6"/>
    <p:sldId id="4323" r:id="rId7"/>
    <p:sldId id="4329" r:id="rId8"/>
    <p:sldId id="4330" r:id="rId9"/>
    <p:sldId id="4101" r:id="rId10"/>
    <p:sldId id="4319" r:id="rId11"/>
    <p:sldId id="4327" r:id="rId12"/>
    <p:sldId id="259" r:id="rId13"/>
    <p:sldId id="4332" r:id="rId14"/>
    <p:sldId id="285" r:id="rId15"/>
    <p:sldId id="4340" r:id="rId16"/>
    <p:sldId id="4336" r:id="rId17"/>
    <p:sldId id="4328" r:id="rId18"/>
    <p:sldId id="4342" r:id="rId19"/>
    <p:sldId id="4341" r:id="rId20"/>
    <p:sldId id="4343" r:id="rId21"/>
    <p:sldId id="268" r:id="rId22"/>
    <p:sldId id="409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Yi" initials="Z" lastIdx="1" clrIdx="0">
    <p:extLst>
      <p:ext uri="{19B8F6BF-5375-455C-9EA6-DF929625EA0E}">
        <p15:presenceInfo xmlns:p15="http://schemas.microsoft.com/office/powerpoint/2012/main" userId="ZhouY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9300"/>
    <a:srgbClr val="0E4D92"/>
    <a:srgbClr val="063978"/>
    <a:srgbClr val="180AF4"/>
    <a:srgbClr val="206FB8"/>
    <a:srgbClr val="C4171E"/>
    <a:srgbClr val="0F34A6"/>
    <a:srgbClr val="D0D8E9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90" autoAdjust="0"/>
    <p:restoredTop sz="92226" autoAdjust="0"/>
  </p:normalViewPr>
  <p:slideViewPr>
    <p:cSldViewPr snapToObjects="1">
      <p:cViewPr varScale="1">
        <p:scale>
          <a:sx n="105" d="100"/>
          <a:sy n="105" d="100"/>
        </p:scale>
        <p:origin x="13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95" d="100"/>
          <a:sy n="95" d="100"/>
        </p:scale>
        <p:origin x="358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0F280-C202-459E-9C88-243362EFD57F}" type="datetimeFigureOut">
              <a:rPr lang="zh-CN" altLang="en-US" smtClean="0"/>
              <a:t>2025/7/3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FC674-D29B-42E3-B510-33870CA84A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456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65565-5D00-41A1-A9D4-D472FA0F1665}" type="datetimeFigureOut">
              <a:rPr lang="zh-CN" altLang="en-US" smtClean="0"/>
              <a:t>2025/7/3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7B772-BE26-4EC4-8890-F0A68D4013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0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fld id="{BF176F5C-B021-432C-A718-B7D3623AD2F3}" type="slidenum">
              <a:rPr lang="en-US" altLang="zh-CN" sz="1200" b="0">
                <a:ea typeface="宋体" panose="02010600030101010101" pitchFamily="2" charset="-122"/>
              </a:rPr>
              <a:pPr/>
              <a:t>1</a:t>
            </a:fld>
            <a:endParaRPr lang="en-US" altLang="zh-CN" sz="1200" b="0" dirty="0">
              <a:ea typeface="宋体" panose="02010600030101010101" pitchFamily="2" charset="-122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675261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779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114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167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space charge on luminosity is remarkable (to be investigated)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93DD4-7029-4503-BF9C-CD4B49C2F16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09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83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仅是最简单的围绕IP的运动方程。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偏离这种运动（如运动耦合，色品，阻抗效应等…）将引起不必要的共振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601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strong-strong simulation with two kinds of code simulation is cross-verified, which far exceeds the target brightness under the design parameters without considering the stability.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1ED4B6-1D2A-4679-B54D-6015A98106B9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28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strong-strong simulation with two kinds of code simulation is cross-verified, which far exceeds the target brightness under the design parameters without considering the stability.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1ED4B6-1D2A-4679-B54D-6015A98106B9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431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strong-strong simulation with two kinds of code simulation is cross-verified, which far exceeds the target brightness under the design parameters without considering the stability.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1ED4B6-1D2A-4679-B54D-6015A98106B9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689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93DD4-7029-4503-BF9C-CD4B49C2F16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915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the vertical working point is greater than 0.56, the luminosity performance is ideal.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2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sz="12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sub>
                    </m:sSub>
                    <m:r>
                      <a:rPr lang="en-US" altLang="zh-CN" sz="1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=0.58 can be taken away from the dangerous resonance line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2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sub>
                    </m:sSub>
                    <m:r>
                      <a:rPr lang="en-US" altLang="zh-CN" sz="12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2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2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the vertical working point is greater than 0.56, the luminosity performance is ideal.</a:t>
                </a:r>
              </a:p>
              <a:p>
                <a:r>
                  <a:rPr lang="en-US" altLang="zh-CN" sz="120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〖</a:t>
                </a:r>
                <a:r>
                  <a:rPr lang="en-US" altLang="zh-CN" sz="1200" b="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120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𝑣〗_y</a:t>
                </a:r>
                <a:r>
                  <a:rPr lang="en-US" altLang="zh-CN" sz="1200" b="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=0.58 can be taken away from the dangerous resonance line </a:t>
                </a:r>
                <a:r>
                  <a:rPr lang="en-US" altLang="zh-CN" sz="120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𝑣_y</a:t>
                </a:r>
                <a:r>
                  <a:rPr lang="en-US" altLang="zh-CN" sz="1200" b="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120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𝑣_</a:t>
                </a:r>
                <a:r>
                  <a:rPr lang="en-US" altLang="zh-CN" sz="1200" b="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𝑥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93DD4-7029-4503-BF9C-CD4B49C2F16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353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(to be understand through lattice analysis)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8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038600"/>
            <a:ext cx="8534400" cy="2133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2A97E19-70F5-2C44-6909-E5768AF1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00061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10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804672"/>
            <a:ext cx="2743200" cy="5321492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04672"/>
            <a:ext cx="8026400" cy="5321492"/>
          </a:xfrm>
        </p:spPr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569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A6EBB5-707A-D652-127D-AAB7E999C2ED}"/>
              </a:ext>
            </a:extLst>
          </p:cNvPr>
          <p:cNvSpPr/>
          <p:nvPr userDrawn="1"/>
        </p:nvSpPr>
        <p:spPr>
          <a:xfrm>
            <a:off x="0" y="-3975"/>
            <a:ext cx="12192000" cy="1140465"/>
          </a:xfrm>
          <a:prstGeom prst="rect">
            <a:avLst/>
          </a:prstGeom>
          <a:solidFill>
            <a:srgbClr val="014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D33BE6E-5F4C-23B9-5FFC-F528D91D17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9078" y="0"/>
            <a:ext cx="1329246" cy="1117479"/>
          </a:xfrm>
          <a:prstGeom prst="rect">
            <a:avLst/>
          </a:prstGeom>
        </p:spPr>
      </p:pic>
      <p:sp>
        <p:nvSpPr>
          <p:cNvPr id="28" name="文本占位符 17">
            <a:extLst>
              <a:ext uri="{FF2B5EF4-FFF2-40B4-BE49-F238E27FC236}">
                <a16:creationId xmlns:a16="http://schemas.microsoft.com/office/drawing/2014/main" id="{7019113C-F000-C65A-F8D9-B64B5BE22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0788" y="2789837"/>
            <a:ext cx="4123272" cy="639163"/>
          </a:xfrm>
        </p:spPr>
        <p:txBody>
          <a:bodyPr lIns="0" tIns="0" anchor="t" anchorCtr="0">
            <a:noAutofit/>
          </a:bodyPr>
          <a:lstStyle>
            <a:lvl1pPr marL="0" indent="0" algn="ctr">
              <a:buNone/>
              <a:defRPr sz="4400" b="1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0" name="文本占位符 51">
            <a:extLst>
              <a:ext uri="{FF2B5EF4-FFF2-40B4-BE49-F238E27FC236}">
                <a16:creationId xmlns:a16="http://schemas.microsoft.com/office/drawing/2014/main" id="{ACCC2429-3ED4-C4D6-96AE-1E68B50609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03177" y="2779608"/>
            <a:ext cx="1399199" cy="1298784"/>
          </a:xfrm>
          <a:solidFill>
            <a:srgbClr val="014B96"/>
          </a:solidFill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0" indent="0" algn="ctr" defTabSz="914400" rtl="0" eaLnBrk="1" latinLnBrk="0" hangingPunct="1">
              <a:buNone/>
              <a:defRPr lang="zh-CN" altLang="en-US" sz="3600" b="0" kern="1200" baseline="0" dirty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8358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F661BC-EF68-CDCE-960B-EFDE8F9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D74D92-843C-40CF-660A-58654EBC9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81FD19-93C0-23D1-5D0A-4278E7930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72CC0-F0EE-4404-B198-DC33E4047914}" type="datetimeFigureOut">
              <a:rPr kumimoji="1" lang="ja-JP" altLang="en-US" smtClean="0"/>
              <a:t>2025/7/3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75EC86-8E3E-4ECE-4038-D578C9DD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5DF7D5-F5F6-C97B-8232-9B97B8DA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AF40-1E8B-400D-8CC2-2B7C02926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51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2305C-DFFF-9873-9D6E-340F5F2857D8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5A947-5A81-B018-2660-235B429C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40431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899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7C81022-EB79-4D44-B349-71CEB7845507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0FB030A-8606-2446-851E-73303FB79D3C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DFAFD920-79C3-49C1-A7B3-B6E0382E58A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9E60C2F-EEDE-F44B-803C-5C743D274D6A}"/>
              </a:ext>
            </a:extLst>
          </p:cNvPr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1A995042-2D73-4E98-9461-C210BD068AD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22F33A-A3D1-EBEB-22D6-97506653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95663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287FDD3-CDFA-EF49-A10D-1322C950A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81CDDE9-B88E-234E-A6D4-D842F0AB9A85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9D7FDDD-992B-F946-BDF0-9E13F01559AD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0B5F9426-7A81-445D-91A9-6E9E1149893A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47B504B-FB3C-9B46-81A0-790A36F6F7C0}"/>
              </a:ext>
            </a:extLst>
          </p:cNvPr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3DBB4A54-CEBE-42AD-A072-A39EF13BDFCD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39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5FEE81A-7312-664C-853C-656C8E254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3AC04B3-47FF-B94A-9443-5E2CBAB5FD2F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F6CDD96-2BFD-5F49-94F0-A6C0394071C0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C34E1AA7-BBE3-4066-9647-AD26786FD079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053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C9DDAB7-96A9-334D-9651-A686984A4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37518CB-DF15-E047-BB7E-B5711858249A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41B53DE-DE93-684B-ABFE-870875C29D7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477D0B05-BC85-48E6-89ED-2487897A79B2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3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04672"/>
            <a:ext cx="4011084" cy="63042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04672"/>
            <a:ext cx="6815667" cy="5321492"/>
          </a:xfrm>
        </p:spPr>
        <p:txBody>
          <a:bodyPr/>
          <a:lstStyle>
            <a:lvl1pPr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116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8095"/>
            <a:ext cx="7315200" cy="395947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1983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2D7AB43-CD3F-9040-9832-D80A060C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071" y="3061252"/>
            <a:ext cx="3260034" cy="7686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3586326670"/>
      </p:ext>
    </p:extLst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75BC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8DF42F1-DA7F-6146-AE55-0ABA4F9C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F06F81-F09C-3542-849E-D03F8E742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BB4EB0-D94E-2F49-9268-3DA58B9D1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5A58D-B70D-594F-8BF2-6B6297269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B56B54-DD64-8946-A36D-45C888B31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9329D-8B8F-B64A-BFB9-3BCDC19C7ED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20509"/>
      </p:ext>
    </p:extLst>
  </p:cSld>
  <p:clrMap bg1="lt1" tx1="dk1" bg2="lt2" tx2="dk2" accent1="accent1" accent2="accent2" accent3="accent3" accent4="accent4" accent5="accent5" accent6="accent6" hlink="hlink" folHlink="folHlink"/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F5485827-3A9C-3940-AC12-64CE424C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9201"/>
            <a:ext cx="109728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altLang="zh-C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E0F720-7A08-0D43-A4CF-AEC7139A1146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E4D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A05A0-225C-694D-9D3E-D97BF161FD0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222D797F-6281-4E3F-ACFD-EAA4784CE755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86F3E-4045-B447-BDB8-EF0A8C9C71E0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3EF8756-0108-8C67-4AE7-B69CB40E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2466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lang="en-US" altLang="zh-CN" sz="4000" b="1" kern="1200" dirty="0" smtClean="0">
          <a:solidFill>
            <a:schemeClr val="bg1"/>
          </a:solidFill>
          <a:effectLst/>
          <a:latin typeface="+mj-ea"/>
          <a:ea typeface="+mj-ea"/>
          <a:cs typeface="等线" panose="02010600030101010101" pitchFamily="2" charset="-122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等线" panose="02010600030101010101" pitchFamily="2" charset="-12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0.png"/><Relationship Id="rId7" Type="http://schemas.openxmlformats.org/officeDocument/2006/relationships/image" Target="../media/image271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1.png"/><Relationship Id="rId5" Type="http://schemas.openxmlformats.org/officeDocument/2006/relationships/image" Target="../media/image250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8" Type="http://schemas.openxmlformats.org/officeDocument/2006/relationships/image" Target="../media/image40.png"/><Relationship Id="rId21" Type="http://schemas.openxmlformats.org/officeDocument/2006/relationships/image" Target="../media/image43.png"/><Relationship Id="rId7" Type="http://schemas.openxmlformats.org/officeDocument/2006/relationships/image" Target="../media/image290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23" Type="http://schemas.openxmlformats.org/officeDocument/2006/relationships/image" Target="../media/image45.png"/><Relationship Id="rId19" Type="http://schemas.openxmlformats.org/officeDocument/2006/relationships/image" Target="../media/image41.png"/><Relationship Id="rId9" Type="http://schemas.openxmlformats.org/officeDocument/2006/relationships/image" Target="../media/image38.png"/><Relationship Id="rId2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00575D-01DC-3F0E-6B2B-C1F24EE14184}"/>
              </a:ext>
            </a:extLst>
          </p:cNvPr>
          <p:cNvSpPr/>
          <p:nvPr/>
        </p:nvSpPr>
        <p:spPr>
          <a:xfrm>
            <a:off x="0" y="-13419"/>
            <a:ext cx="12191999" cy="117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graphicFrame>
        <p:nvGraphicFramePr>
          <p:cNvPr id="4101" name="Object 7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公式" r:id="rId4" imgW="114151" imgH="215619" progId="Equation.3">
                  <p:embed/>
                </p:oleObj>
              </mc:Choice>
              <mc:Fallback>
                <p:oleObj name="公式" r:id="rId4" imgW="114151" imgH="215619" progId="Equation.3">
                  <p:embed/>
                  <p:pic>
                    <p:nvPicPr>
                      <p:cNvPr id="410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4E67CFE-7FAD-A401-3A67-C7C5A13A38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64" t="24246" r="5120" b="31144"/>
          <a:stretch/>
        </p:blipFill>
        <p:spPr>
          <a:xfrm>
            <a:off x="2895600" y="129597"/>
            <a:ext cx="5101468" cy="10314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AA18ED7-D9CD-4D94-B948-4D3BA5AF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27" y="1864171"/>
            <a:ext cx="11964353" cy="1031429"/>
          </a:xfrm>
        </p:spPr>
        <p:txBody>
          <a:bodyPr>
            <a:noAutofit/>
          </a:bodyPr>
          <a:lstStyle/>
          <a:p>
            <a:r>
              <a:rPr lang="en-US" altLang="zh-CN" sz="4200" dirty="0">
                <a:solidFill>
                  <a:srgbClr val="C00000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STCF</a:t>
            </a:r>
            <a:r>
              <a:rPr lang="zh-CN" altLang="en-US" sz="4200" dirty="0">
                <a:solidFill>
                  <a:srgbClr val="C00000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束束相互作用研究进展</a:t>
            </a:r>
            <a:endParaRPr lang="en-CN" sz="4200" dirty="0">
              <a:solidFill>
                <a:srgbClr val="C00000"/>
              </a:solidFill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FA4D5C64-541B-4B6A-BE72-A5B129A4B9D6}"/>
              </a:ext>
            </a:extLst>
          </p:cNvPr>
          <p:cNvSpPr txBox="1"/>
          <p:nvPr/>
        </p:nvSpPr>
        <p:spPr>
          <a:xfrm>
            <a:off x="1258421" y="3449122"/>
            <a:ext cx="9753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Sangya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 Li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        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U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niversity of Science and Technology of China</a:t>
            </a:r>
          </a:p>
          <a:p>
            <a:pPr algn="ctr"/>
            <a:endParaRPr lang="en-US" altLang="zh-CN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Collaborators: D. Zhou (KEK), K.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Ohmi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(KEK/IHEP) ,Y. Zhang (IHEP) and Z. Li (IHEP).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STCF accelerator physics team: Ye Zou,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Jingyu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Tang, Qing Luo, Tao Liu, 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Linhao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Zhang, Tianlong He, Weiwei Li, et al.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2" descr="徐小华 @ 中科大">
            <a:extLst>
              <a:ext uri="{FF2B5EF4-FFF2-40B4-BE49-F238E27FC236}">
                <a16:creationId xmlns:a16="http://schemas.microsoft.com/office/drawing/2014/main" id="{763042D6-59E1-4BD5-A336-E23825058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98" y="21847"/>
            <a:ext cx="1297404" cy="129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1C7465-2482-4497-9914-9C34107C15D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4725" y="3321050"/>
            <a:ext cx="4347274" cy="244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04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EAB0195-2E0E-4D20-8F9B-877C4BE5B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"/>
          <a:stretch/>
        </p:blipFill>
        <p:spPr>
          <a:xfrm>
            <a:off x="76200" y="1357274"/>
            <a:ext cx="4062088" cy="3302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6A3972-2763-4F70-A967-C384323191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4716462"/>
                <a:ext cx="12223814" cy="4351338"/>
              </a:xfrm>
            </p:spPr>
            <p:txBody>
              <a:bodyPr/>
              <a:lstStyle/>
              <a:p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X-Z </a:t>
                </a:r>
                <a:r>
                  <a:rPr lang="zh-CN" alt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不稳定性需要被重视。</a:t>
                </a:r>
                <a:endParaRPr lang="en-US" altLang="zh-CN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亮度在以下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3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sz="23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3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3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zh-CN" alt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区间可以稳定在</a:t>
                </a:r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1.2e35 cm</a:t>
                </a:r>
                <a:r>
                  <a:rPr lang="en-US" altLang="zh-CN" sz="23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3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(8.34 </a:t>
                </a:r>
                <a:r>
                  <a:rPr lang="en-US" altLang="zh-CN" sz="23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</a:t>
                </a:r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zh-CN" alt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附近</a:t>
                </a:r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(1) 0.543--0.545,  (2) 0.563--0.565</a:t>
                </a:r>
                <a:r>
                  <a:rPr lang="zh-CN" alt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  <a:endParaRPr lang="en-US" altLang="zh-CN" sz="23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更大的</a:t>
                </a:r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3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3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r>
                      <a:rPr lang="zh-CN" altLang="en-US" sz="23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更小的</m:t>
                    </m:r>
                    <m:sSub>
                      <m:sSubPr>
                        <m:ctrlPr>
                          <a:rPr lang="en-US" altLang="zh-CN" sz="23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altLang="zh-CN" sz="23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3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:r>
                  <a:rPr lang="el-GR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3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altLang="zh-CN" sz="23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↓</a:t>
                </a:r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l-GR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pt-BR" altLang="zh-CN" sz="23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↓</a:t>
                </a:r>
                <a:r>
                  <a:rPr lang="en-US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l-GR" altLang="zh-CN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en-US" altLang="zh-CN" sz="23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en-US" sz="23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↑）可以帮助扩宽高亮度区间，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23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0.0194 &lt; 3</a:t>
                </a:r>
                <a:r>
                  <a:rPr lang="en-US" altLang="zh-CN" sz="2300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altLang="zh-CN" sz="23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3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3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3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(0.0075).</a:t>
                </a:r>
                <a:endParaRPr lang="zh-CN" altLang="en-US" sz="2300" dirty="0"/>
              </a:p>
              <a:p>
                <a:pPr marL="0" indent="0">
                  <a:buNone/>
                </a:pP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6A3972-2763-4F70-A967-C384323191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4716462"/>
                <a:ext cx="12223814" cy="4351338"/>
              </a:xfrm>
              <a:blipFill>
                <a:blip r:embed="rId4"/>
                <a:stretch>
                  <a:fillRect l="-599" t="-1401" r="-2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E368A0DC-D8F2-4EBB-BADB-115C40D4BC99}"/>
              </a:ext>
            </a:extLst>
          </p:cNvPr>
          <p:cNvSpPr/>
          <p:nvPr/>
        </p:nvSpPr>
        <p:spPr>
          <a:xfrm>
            <a:off x="314292" y="950766"/>
            <a:ext cx="4435830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BBWS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BBSS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进行高亮度区域扫描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7DA23A8-EC5A-4660-922F-5DCC803CFA91}"/>
              </a:ext>
            </a:extLst>
          </p:cNvPr>
          <p:cNvSpPr>
            <a:spLocks noGrp="1"/>
          </p:cNvSpPr>
          <p:nvPr/>
        </p:nvSpPr>
        <p:spPr>
          <a:xfrm>
            <a:off x="156667" y="0"/>
            <a:ext cx="11878666" cy="81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不考虑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的束束模拟结果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11518FE-92E1-4C8B-BFD2-D9FE2D55E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952" y="1437386"/>
            <a:ext cx="3810564" cy="30995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DF56C8-7C28-4D72-A8A1-5BB7A645B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079" y="1377325"/>
            <a:ext cx="3810564" cy="3151641"/>
          </a:xfrm>
          <a:prstGeom prst="rect">
            <a:avLst/>
          </a:prstGeom>
        </p:spPr>
      </p:pic>
      <p:cxnSp>
        <p:nvCxnSpPr>
          <p:cNvPr id="11" name="Straight Connector 17">
            <a:extLst>
              <a:ext uri="{FF2B5EF4-FFF2-40B4-BE49-F238E27FC236}">
                <a16:creationId xmlns:a16="http://schemas.microsoft.com/office/drawing/2014/main" id="{CEA3924D-22E0-41F4-BCA5-FF37057A9C5B}"/>
              </a:ext>
            </a:extLst>
          </p:cNvPr>
          <p:cNvCxnSpPr>
            <a:cxnSpLocks/>
          </p:cNvCxnSpPr>
          <p:nvPr/>
        </p:nvCxnSpPr>
        <p:spPr>
          <a:xfrm>
            <a:off x="2533650" y="1295400"/>
            <a:ext cx="0" cy="3352800"/>
          </a:xfrm>
          <a:prstGeom prst="line">
            <a:avLst/>
          </a:prstGeom>
          <a:ln>
            <a:solidFill>
              <a:srgbClr val="FF93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B48A9911-7DBD-4A67-9EA5-D8223EEDFD44}"/>
              </a:ext>
            </a:extLst>
          </p:cNvPr>
          <p:cNvCxnSpPr>
            <a:cxnSpLocks/>
          </p:cNvCxnSpPr>
          <p:nvPr/>
        </p:nvCxnSpPr>
        <p:spPr>
          <a:xfrm>
            <a:off x="6477000" y="1219200"/>
            <a:ext cx="0" cy="3352800"/>
          </a:xfrm>
          <a:prstGeom prst="line">
            <a:avLst/>
          </a:prstGeom>
          <a:ln>
            <a:solidFill>
              <a:srgbClr val="FF93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7">
            <a:extLst>
              <a:ext uri="{FF2B5EF4-FFF2-40B4-BE49-F238E27FC236}">
                <a16:creationId xmlns:a16="http://schemas.microsoft.com/office/drawing/2014/main" id="{8AE7BA40-978B-4F9A-9020-F2DCDFBCF9AE}"/>
              </a:ext>
            </a:extLst>
          </p:cNvPr>
          <p:cNvCxnSpPr>
            <a:cxnSpLocks/>
          </p:cNvCxnSpPr>
          <p:nvPr/>
        </p:nvCxnSpPr>
        <p:spPr>
          <a:xfrm>
            <a:off x="10515600" y="1295400"/>
            <a:ext cx="0" cy="3352800"/>
          </a:xfrm>
          <a:prstGeom prst="line">
            <a:avLst/>
          </a:prstGeom>
          <a:ln>
            <a:solidFill>
              <a:srgbClr val="FF93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3D452E6-501E-4212-803A-50DC404D4132}"/>
                  </a:ext>
                </a:extLst>
              </p:cNvPr>
              <p:cNvSpPr/>
              <p:nvPr/>
            </p:nvSpPr>
            <p:spPr>
              <a:xfrm>
                <a:off x="10841276" y="1078976"/>
                <a:ext cx="1153008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 </m:t>
                    </m:r>
                  </m:oMath>
                </a14:m>
                <a:r>
                  <a:rPr lang="en-US" altLang="zh-CN" dirty="0"/>
                  <a:t>=.</a:t>
                </a:r>
                <a:r>
                  <a:rPr lang="zh-CN" altLang="en-US" dirty="0"/>
                  <a:t>5</a:t>
                </a:r>
                <a:r>
                  <a:rPr lang="en-US" altLang="zh-CN" dirty="0"/>
                  <a:t>80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3D452E6-501E-4212-803A-50DC404D41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1276" y="1078976"/>
                <a:ext cx="1153008" cy="391261"/>
              </a:xfrm>
              <a:prstGeom prst="rect">
                <a:avLst/>
              </a:prstGeom>
              <a:blipFill>
                <a:blip r:embed="rId7"/>
                <a:stretch>
                  <a:fillRect l="-1579" t="-7813" r="-3684" b="-20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6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6A3972-2763-4F70-A967-C384323191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5029200"/>
                <a:ext cx="12223814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sub>
                    </m:sSub>
                    <m:r>
                      <a:rPr lang="en-US" altLang="zh-CN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要求≥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0.56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以免垂直。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考虑到空间电荷带来的频移，</a:t>
                </a:r>
                <a:r>
                  <a:rPr lang="en-US" altLang="zh-CN" sz="2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sub>
                    </m:sSub>
                    <m:r>
                      <a:rPr lang="en-US" altLang="zh-CN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的选择可以稍大一些（</a:t>
                </a:r>
                <a:r>
                  <a:rPr lang="en-US" altLang="zh-CN" sz="2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sub>
                    </m:sSub>
                    <m:r>
                      <a:rPr lang="en-US" altLang="zh-CN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 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=0.58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）。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6A3972-2763-4F70-A967-C384323191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5029200"/>
                <a:ext cx="12223814" cy="4351338"/>
              </a:xfrm>
              <a:blipFill>
                <a:blip r:embed="rId3"/>
                <a:stretch>
                  <a:fillRect l="-898" t="-1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标题 1">
            <a:extLst>
              <a:ext uri="{FF2B5EF4-FFF2-40B4-BE49-F238E27FC236}">
                <a16:creationId xmlns:a16="http://schemas.microsoft.com/office/drawing/2014/main" id="{57DA23A8-EC5A-4660-922F-5DCC803CFA91}"/>
              </a:ext>
            </a:extLst>
          </p:cNvPr>
          <p:cNvSpPr>
            <a:spLocks noGrp="1"/>
          </p:cNvSpPr>
          <p:nvPr/>
        </p:nvSpPr>
        <p:spPr>
          <a:xfrm>
            <a:off x="156667" y="0"/>
            <a:ext cx="11878666" cy="81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不考虑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的束束模拟结果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1DBD67-DBBE-435D-9FA2-650910486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704401"/>
            <a:ext cx="3954404" cy="3019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3FBDDF9-5CAC-4208-91ED-0D73F4F78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1704401"/>
            <a:ext cx="3900310" cy="31109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FA8465-48C3-46D0-AE0E-CE275BC89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01" y="1699208"/>
            <a:ext cx="3900310" cy="302519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6CB4FB5-BDFE-4B64-A904-B025F5618758}"/>
              </a:ext>
            </a:extLst>
          </p:cNvPr>
          <p:cNvSpPr/>
          <p:nvPr/>
        </p:nvSpPr>
        <p:spPr>
          <a:xfrm>
            <a:off x="314292" y="950766"/>
            <a:ext cx="4435830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BBWS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BBSS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进行高亮度区域扫描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158C0A7-141F-47C0-BD92-0668169133BC}"/>
                  </a:ext>
                </a:extLst>
              </p:cNvPr>
              <p:cNvSpPr/>
              <p:nvPr/>
            </p:nvSpPr>
            <p:spPr>
              <a:xfrm>
                <a:off x="10841276" y="1399601"/>
                <a:ext cx="1145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 </m:t>
                    </m:r>
                  </m:oMath>
                </a14:m>
                <a:r>
                  <a:rPr lang="en-US" altLang="zh-CN" dirty="0"/>
                  <a:t>=.</a:t>
                </a:r>
                <a:r>
                  <a:rPr lang="zh-CN" altLang="en-US" dirty="0"/>
                  <a:t>543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158C0A7-141F-47C0-BD92-066816913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1276" y="1399601"/>
                <a:ext cx="1145378" cy="369332"/>
              </a:xfrm>
              <a:prstGeom prst="rect">
                <a:avLst/>
              </a:prstGeom>
              <a:blipFill>
                <a:blip r:embed="rId7"/>
                <a:stretch>
                  <a:fillRect l="-1596" t="-10000" r="-4255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348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4010C9-FF56-6BF5-1B2D-EA7A1C655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696" y="1495572"/>
            <a:ext cx="11378608" cy="5146159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simulation code for circular accelerators.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Beam-beam, Impedance, Space charge, Lattice nonlinearity.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GPU based. Coded by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nvcc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cuda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In cell solver for beam-beam and space charge simulation as is used in BBSS and SCTR,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ranslated to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cuda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tracking is compatible with SAD (using the same functions as APES-T by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Zhiyuan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Li).</a:t>
            </a:r>
          </a:p>
          <a:p>
            <a:pPr algn="l"/>
            <a:endParaRPr lang="en-US" altLang="ja-JP" sz="1800" b="0" i="0" u="none" strike="noStrike" baseline="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ja-JP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Ohmi, SuperKEKB commissioning meeting, </a:t>
            </a:r>
          </a:p>
          <a:p>
            <a:pPr lvl="1"/>
            <a:r>
              <a:rPr lang="en-US" altLang="ja-JP" sz="1400" b="0" i="0" u="none" strike="noStrike" baseline="0" dirty="0">
                <a:solidFill>
                  <a:srgbClr val="2E3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https://kdskek.jp/event/42931/contributions/217875/attachments/157087/200517/SCTR-CUDA_ohmi.pdf</a:t>
            </a:r>
            <a:r>
              <a:rPr lang="en-US" altLang="ja-JP" sz="14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400" b="0" i="0" u="none" strike="noStrike" baseline="0" dirty="0">
                <a:solidFill>
                  <a:srgbClr val="2E3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https://kds.kek.jp/event/43469/contributions/221147/attachments/158719/203383/SCTR-CUDA-BBPIC.pdf</a:t>
            </a:r>
            <a:r>
              <a:rPr lang="en-US" altLang="ja-JP" sz="14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1400" b="0" i="0" u="none" strike="noStrike" baseline="0" dirty="0">
                <a:solidFill>
                  <a:srgbClr val="2E3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https://kds.kek.jp/event/50714/contributions/265273/attachments/178605/237700/Beam-beamFCCeeSKEKB.pdf</a:t>
            </a:r>
            <a:r>
              <a:rPr lang="en-US" altLang="ja-JP" sz="14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BDD2CB-C841-4043-A836-19D456153EA8}"/>
              </a:ext>
            </a:extLst>
          </p:cNvPr>
          <p:cNvSpPr/>
          <p:nvPr/>
        </p:nvSpPr>
        <p:spPr>
          <a:xfrm>
            <a:off x="314292" y="950766"/>
            <a:ext cx="1377300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BBSCL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简介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4E0F786-E28A-45EA-9062-7915F6C622D7}"/>
              </a:ext>
            </a:extLst>
          </p:cNvPr>
          <p:cNvSpPr>
            <a:spLocks noGrp="1"/>
          </p:cNvSpPr>
          <p:nvPr/>
        </p:nvSpPr>
        <p:spPr>
          <a:xfrm>
            <a:off x="156667" y="0"/>
            <a:ext cx="11878666" cy="81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考虑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的束束模拟结果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41B43DF-768B-4D35-A19D-5CDA6D31C525}"/>
              </a:ext>
            </a:extLst>
          </p:cNvPr>
          <p:cNvSpPr txBox="1"/>
          <p:nvPr/>
        </p:nvSpPr>
        <p:spPr>
          <a:xfrm flipH="1">
            <a:off x="10058400" y="858937"/>
            <a:ext cx="254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Page from K. </a:t>
            </a:r>
            <a:r>
              <a:rPr lang="en-US" altLang="zh-CN" dirty="0" err="1"/>
              <a:t>Ohmi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2604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D96221-FD21-457B-8313-E7F77F04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dirty="0"/>
            </a:br>
            <a:r>
              <a:rPr lang="zh-CN" altLang="en-US" dirty="0"/>
              <a:t>：</a:t>
            </a:r>
            <a:endParaRPr lang="en-US" altLang="zh-CN" dirty="0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3C21AEE3-BD8F-465A-AD00-44810F0815F0}"/>
              </a:ext>
            </a:extLst>
          </p:cNvPr>
          <p:cNvSpPr txBox="1">
            <a:spLocks/>
          </p:cNvSpPr>
          <p:nvPr/>
        </p:nvSpPr>
        <p:spPr bwMode="auto">
          <a:xfrm>
            <a:off x="685800" y="4953000"/>
            <a:ext cx="1107472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图示为设计工作点的亮度模拟结果（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.543,.580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）。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V4.2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版本的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，亮度可达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1.e35 cm</a:t>
            </a:r>
            <a:r>
              <a:rPr lang="en-US" altLang="zh-C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(8.34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束束相互作用和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的非线性耦合导致的亮度下降可被进一步探究。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EA3E2473-FA9F-487D-9629-DFF749496E76}"/>
              </a:ext>
            </a:extLst>
          </p:cNvPr>
          <p:cNvSpPr>
            <a:spLocks noGrp="1"/>
          </p:cNvSpPr>
          <p:nvPr/>
        </p:nvSpPr>
        <p:spPr>
          <a:xfrm>
            <a:off x="156667" y="0"/>
            <a:ext cx="11878666" cy="81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考虑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的束束模拟结果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98CC047-D964-4780-8B26-D7017D447BB1}"/>
              </a:ext>
            </a:extLst>
          </p:cNvPr>
          <p:cNvSpPr/>
          <p:nvPr/>
        </p:nvSpPr>
        <p:spPr>
          <a:xfrm>
            <a:off x="314292" y="950766"/>
            <a:ext cx="5099473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BBSCL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BBSS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的束束模拟结果比较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C02E7C5-4097-4BA0-AE78-26348287CE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8" t="1714" b="1845"/>
          <a:stretch/>
        </p:blipFill>
        <p:spPr>
          <a:xfrm>
            <a:off x="314292" y="1798493"/>
            <a:ext cx="3786227" cy="29591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046356-C005-473D-9492-FF573BE07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355" y="1905000"/>
            <a:ext cx="3670445" cy="284182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EBE409-EB8D-4B2E-95A5-68CCF7843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852" y="1835365"/>
            <a:ext cx="4053748" cy="312516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B7A866-118D-40F9-9B62-2F436E37450C}"/>
              </a:ext>
            </a:extLst>
          </p:cNvPr>
          <p:cNvSpPr/>
          <p:nvPr/>
        </p:nvSpPr>
        <p:spPr>
          <a:xfrm>
            <a:off x="10561268" y="1521905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.543,.580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9969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6A3972-2763-4F70-A967-C384323191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0" y="5562600"/>
                <a:ext cx="11430000" cy="4351338"/>
              </a:xfrm>
            </p:spPr>
            <p:txBody>
              <a:bodyPr/>
              <a:lstStyle/>
              <a:p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相干不稳定性出现在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altLang="zh-CN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  <m:r>
                      <a:rPr lang="en-US" altLang="zh-CN" sz="28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 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6.24e10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附近，范围为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],[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]) ~ (0.543, 0.58)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。</a:t>
                </a:r>
                <a:endPara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6A3972-2763-4F70-A967-C384323191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5562600"/>
                <a:ext cx="11430000" cy="4351338"/>
              </a:xfrm>
              <a:blipFill>
                <a:blip r:embed="rId3"/>
                <a:stretch>
                  <a:fillRect l="-960" t="-15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04D96221-FD21-457B-8313-E7F77F04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dirty="0"/>
            </a:br>
            <a:r>
              <a:rPr lang="zh-CN" altLang="en-US" dirty="0"/>
              <a:t>：</a:t>
            </a:r>
            <a:endParaRPr lang="en-US" altLang="zh-CN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4C9807E-7411-45E7-A5CB-F761859046AB}"/>
              </a:ext>
            </a:extLst>
          </p:cNvPr>
          <p:cNvSpPr/>
          <p:nvPr/>
        </p:nvSpPr>
        <p:spPr>
          <a:xfrm>
            <a:off x="327739" y="1353955"/>
            <a:ext cx="11209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不同电流强度下的亮度扫描结果：</a:t>
            </a: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C73395BD-DFDD-4190-A6D6-21B0DC12218B}"/>
              </a:ext>
            </a:extLst>
          </p:cNvPr>
          <p:cNvSpPr txBox="1"/>
          <p:nvPr/>
        </p:nvSpPr>
        <p:spPr>
          <a:xfrm>
            <a:off x="486857" y="192357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BBSCL: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FFCCABC8-BB93-4762-85F0-E0F257BE0875}"/>
              </a:ext>
            </a:extLst>
          </p:cNvPr>
          <p:cNvSpPr>
            <a:spLocks noGrp="1"/>
          </p:cNvSpPr>
          <p:nvPr/>
        </p:nvSpPr>
        <p:spPr>
          <a:xfrm>
            <a:off x="156667" y="0"/>
            <a:ext cx="11878666" cy="81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考虑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的束束模拟结果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16399B7-D00F-427D-A9B1-45E8BFF2609F}"/>
              </a:ext>
            </a:extLst>
          </p:cNvPr>
          <p:cNvSpPr/>
          <p:nvPr/>
        </p:nvSpPr>
        <p:spPr>
          <a:xfrm>
            <a:off x="314292" y="950766"/>
            <a:ext cx="7588359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BBSCL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在不同电流强度下的模拟结果（未考虑空间电荷）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1E89028-EC9D-4A30-A32C-3FF7CA21C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6"/>
          <a:stretch/>
        </p:blipFill>
        <p:spPr>
          <a:xfrm>
            <a:off x="4346851" y="2396722"/>
            <a:ext cx="3498298" cy="28427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1D1E2FD-E989-4876-B964-949F98817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554" y="2426457"/>
            <a:ext cx="3605213" cy="28396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EC66283-84B7-4C99-B408-11C20A90E6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17" t="1896" r="417" b="228"/>
          <a:stretch/>
        </p:blipFill>
        <p:spPr>
          <a:xfrm>
            <a:off x="486857" y="2339315"/>
            <a:ext cx="3688740" cy="2926747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F2074803-78D8-4FD0-B911-B41E3CC8B00B}"/>
              </a:ext>
            </a:extLst>
          </p:cNvPr>
          <p:cNvCxnSpPr/>
          <p:nvPr/>
        </p:nvCxnSpPr>
        <p:spPr>
          <a:xfrm flipH="1">
            <a:off x="9601200" y="4495800"/>
            <a:ext cx="381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C605947F-472D-48F8-B726-7DBBB49B4577}"/>
              </a:ext>
            </a:extLst>
          </p:cNvPr>
          <p:cNvCxnSpPr>
            <a:cxnSpLocks/>
          </p:cNvCxnSpPr>
          <p:nvPr/>
        </p:nvCxnSpPr>
        <p:spPr>
          <a:xfrm>
            <a:off x="11277600" y="4495800"/>
            <a:ext cx="3230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15648216-A6D9-45E9-9699-860DC843CF81}"/>
              </a:ext>
            </a:extLst>
          </p:cNvPr>
          <p:cNvSpPr/>
          <p:nvPr/>
        </p:nvSpPr>
        <p:spPr>
          <a:xfrm>
            <a:off x="10088478" y="4203822"/>
            <a:ext cx="2852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order</a:t>
            </a: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coherent instability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A5F0F6D-341E-4223-852D-0FC815723D75}"/>
              </a:ext>
            </a:extLst>
          </p:cNvPr>
          <p:cNvSpPr/>
          <p:nvPr/>
        </p:nvSpPr>
        <p:spPr>
          <a:xfrm>
            <a:off x="10354740" y="2080213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.543,.580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8886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D96221-FD21-457B-8313-E7F77F04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dirty="0"/>
            </a:br>
            <a:r>
              <a:rPr lang="zh-CN" altLang="en-US" dirty="0"/>
              <a:t>：</a:t>
            </a:r>
            <a:endParaRPr lang="en-US" altLang="zh-CN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86935ED-51B2-40A1-9B36-8265B919C00A}"/>
              </a:ext>
            </a:extLst>
          </p:cNvPr>
          <p:cNvSpPr txBox="1">
            <a:spLocks/>
          </p:cNvSpPr>
          <p:nvPr/>
        </p:nvSpPr>
        <p:spPr>
          <a:xfrm>
            <a:off x="251477" y="73549"/>
            <a:ext cx="10420948" cy="81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altLang="zh-CN" sz="4000" b="1" kern="1200" dirty="0" smtClean="0">
                <a:solidFill>
                  <a:schemeClr val="bg1"/>
                </a:solidFill>
                <a:effectLst/>
                <a:latin typeface="+mj-ea"/>
                <a:ea typeface="+mj-ea"/>
                <a:cs typeface="等线" panose="02010600030101010101" pitchFamily="2" charset="-122"/>
              </a:defRPr>
            </a:lvl1pPr>
            <a:lvl2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2pPr>
            <a:lvl3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3pPr>
            <a:lvl4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4pPr>
            <a:lvl5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考虑多物理效应耦合下的束束模拟结果</a:t>
            </a: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C73395BD-DFDD-4190-A6D6-21B0DC12218B}"/>
              </a:ext>
            </a:extLst>
          </p:cNvPr>
          <p:cNvSpPr txBox="1"/>
          <p:nvPr/>
        </p:nvSpPr>
        <p:spPr>
          <a:xfrm>
            <a:off x="448757" y="142096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BBSCL: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9195AB-9C2B-4DDB-B75E-55D18B0E358C}"/>
              </a:ext>
            </a:extLst>
          </p:cNvPr>
          <p:cNvSpPr/>
          <p:nvPr/>
        </p:nvSpPr>
        <p:spPr>
          <a:xfrm>
            <a:off x="314292" y="950766"/>
            <a:ext cx="4442242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和空间电荷效应的束束模拟结果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08F55E9-2462-43F5-BC31-6084D0AC0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918" y="1817335"/>
            <a:ext cx="4409568" cy="4555038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5F92E8D8-D408-4E6F-9488-A050EDF47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3" y="1834139"/>
            <a:ext cx="3443747" cy="273425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F8D5716-3A30-4779-BE57-68DD625A65FB}"/>
              </a:ext>
            </a:extLst>
          </p:cNvPr>
          <p:cNvSpPr/>
          <p:nvPr/>
        </p:nvSpPr>
        <p:spPr>
          <a:xfrm>
            <a:off x="7618357" y="1140551"/>
            <a:ext cx="4627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 K. </a:t>
            </a:r>
            <a:r>
              <a:rPr lang="en-US" altLang="zh-CN" dirty="0" err="1">
                <a:solidFill>
                  <a:schemeClr val="bg1">
                    <a:lumMod val="50000"/>
                  </a:schemeClr>
                </a:solidFill>
              </a:rPr>
              <a:t>Ohmi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 Beam-beam studies for STCF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，合肥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6A3972-2763-4F70-A967-C384323191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372" y="4648200"/>
                <a:ext cx="7676534" cy="4351338"/>
              </a:xfrm>
            </p:spPr>
            <p:txBody>
              <a:bodyPr/>
              <a:lstStyle/>
              <a:p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在当前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lattice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设计下，</a:t>
                </a:r>
                <a:r>
                  <a:rPr lang="zh-CN" altLang="en-US" sz="2000" dirty="0"/>
                  <a:t>在模拟中观察到了空间电荷效应，但该效应似乎并不严重（空间电荷频移与束束频移相比而言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~−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zh-CN" sz="2000" b="1" dirty="0">
                    <a:solidFill>
                      <a:srgbClr val="0432FF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~−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altLang="zh-CN" sz="2000" dirty="0"/>
                  <a:t>)</a:t>
                </a:r>
                <a:endParaRPr lang="zh-CN" altLang="en-US" sz="2000" dirty="0"/>
              </a:p>
              <a:p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由于空间电荷效应引起的水平频移（正比于流强），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X-Z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不稳定性出现的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区间会相应平移。不带空间电荷效应的最优亮度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=.543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相应的出现在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sz="20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=.545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附近。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16A3972-2763-4F70-A967-C384323191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372" y="4648200"/>
                <a:ext cx="7676534" cy="4351338"/>
              </a:xfrm>
              <a:blipFill>
                <a:blip r:embed="rId5"/>
                <a:stretch>
                  <a:fillRect l="-714" t="-9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F7AF4DF2-324C-481E-B590-CF0DE8990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645" y="2043218"/>
            <a:ext cx="3709988" cy="23431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7458739-FAC2-4F07-9A02-1EC75C870D49}"/>
              </a:ext>
            </a:extLst>
          </p:cNvPr>
          <p:cNvSpPr/>
          <p:nvPr/>
        </p:nvSpPr>
        <p:spPr>
          <a:xfrm>
            <a:off x="2459119" y="1524000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.543,.580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547B1C5A-EEBA-447A-8021-7A6425D8247D}"/>
                  </a:ext>
                </a:extLst>
              </p:cNvPr>
              <p:cNvSpPr/>
              <p:nvPr/>
            </p:nvSpPr>
            <p:spPr>
              <a:xfrm>
                <a:off x="6465349" y="1690187"/>
                <a:ext cx="1153008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 </m:t>
                    </m:r>
                  </m:oMath>
                </a14:m>
                <a:r>
                  <a:rPr lang="en-US" altLang="zh-CN" dirty="0"/>
                  <a:t>=.</a:t>
                </a:r>
                <a:r>
                  <a:rPr lang="zh-CN" altLang="en-US" dirty="0"/>
                  <a:t>5</a:t>
                </a:r>
                <a:r>
                  <a:rPr lang="en-US" altLang="zh-CN" dirty="0"/>
                  <a:t>80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547B1C5A-EEBA-447A-8021-7A6425D824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349" y="1690187"/>
                <a:ext cx="1153008" cy="391261"/>
              </a:xfrm>
              <a:prstGeom prst="rect">
                <a:avLst/>
              </a:prstGeom>
              <a:blipFill>
                <a:blip r:embed="rId7"/>
                <a:stretch>
                  <a:fillRect l="-2116" t="-6250" r="-3704" b="-20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1052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D96221-FD21-457B-8313-E7F77F04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dirty="0"/>
            </a:br>
            <a:r>
              <a:rPr lang="zh-CN" altLang="en-US" dirty="0"/>
              <a:t>：</a:t>
            </a:r>
            <a:endParaRPr lang="en-US" altLang="zh-CN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86935ED-51B2-40A1-9B36-8265B919C00A}"/>
              </a:ext>
            </a:extLst>
          </p:cNvPr>
          <p:cNvSpPr txBox="1">
            <a:spLocks/>
          </p:cNvSpPr>
          <p:nvPr/>
        </p:nvSpPr>
        <p:spPr>
          <a:xfrm>
            <a:off x="251477" y="73549"/>
            <a:ext cx="10420948" cy="81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altLang="zh-CN" sz="4000" b="1" kern="1200" dirty="0" smtClean="0">
                <a:solidFill>
                  <a:schemeClr val="bg1"/>
                </a:solidFill>
                <a:effectLst/>
                <a:latin typeface="+mj-ea"/>
                <a:ea typeface="+mj-ea"/>
                <a:cs typeface="等线" panose="02010600030101010101" pitchFamily="2" charset="-122"/>
              </a:defRPr>
            </a:lvl1pPr>
            <a:lvl2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2pPr>
            <a:lvl3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3pPr>
            <a:lvl4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4pPr>
            <a:lvl5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考虑多物理效应耦合下的束束模拟结果</a:t>
            </a:r>
          </a:p>
        </p:txBody>
      </p:sp>
      <p:sp>
        <p:nvSpPr>
          <p:cNvPr id="17" name="文本框 14">
            <a:extLst>
              <a:ext uri="{FF2B5EF4-FFF2-40B4-BE49-F238E27FC236}">
                <a16:creationId xmlns:a16="http://schemas.microsoft.com/office/drawing/2014/main" id="{C73395BD-DFDD-4190-A6D6-21B0DC12218B}"/>
              </a:ext>
            </a:extLst>
          </p:cNvPr>
          <p:cNvSpPr txBox="1"/>
          <p:nvPr/>
        </p:nvSpPr>
        <p:spPr>
          <a:xfrm>
            <a:off x="448757" y="1371600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设计下，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X-Z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不稳定性的影响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9195AB-9C2B-4DDB-B75E-55D18B0E358C}"/>
              </a:ext>
            </a:extLst>
          </p:cNvPr>
          <p:cNvSpPr/>
          <p:nvPr/>
        </p:nvSpPr>
        <p:spPr>
          <a:xfrm>
            <a:off x="314292" y="950766"/>
            <a:ext cx="4442242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和空间电荷效应的束束模拟结果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6A3972-2763-4F70-A967-C38432319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286" y="4991178"/>
            <a:ext cx="8862714" cy="4351338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结果显示，束束作用和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非线性的共同作用，影响束流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 footprint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的范围和朝向。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空间电荷的加入会使得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X-Z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不稳定性的稳定工作点区间发生偏移，偏移的方向与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的非线性相关。</a:t>
            </a:r>
          </a:p>
        </p:txBody>
      </p:sp>
      <p:pic>
        <p:nvPicPr>
          <p:cNvPr id="11" name="内容占位符 4">
            <a:extLst>
              <a:ext uri="{FF2B5EF4-FFF2-40B4-BE49-F238E27FC236}">
                <a16:creationId xmlns:a16="http://schemas.microsoft.com/office/drawing/2014/main" id="{FF899D03-004E-4180-9AF3-75BE818B7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3962400"/>
            <a:ext cx="3135101" cy="244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36C7AB0-8E9C-4D81-8E38-2E1E04113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7" y="1676400"/>
            <a:ext cx="3204351" cy="24408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EA58011-94F1-409C-A7E7-93C58FE6D6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5"/>
          <a:stretch/>
        </p:blipFill>
        <p:spPr>
          <a:xfrm>
            <a:off x="7728688" y="2056995"/>
            <a:ext cx="4293786" cy="2744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F0A80AA-0274-4265-AC4B-65CA094B67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2"/>
          <a:stretch/>
        </p:blipFill>
        <p:spPr>
          <a:xfrm>
            <a:off x="3801256" y="1976192"/>
            <a:ext cx="3809890" cy="290561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0BC52215-E714-4954-BE41-B25AF0E658DD}"/>
              </a:ext>
            </a:extLst>
          </p:cNvPr>
          <p:cNvSpPr/>
          <p:nvPr/>
        </p:nvSpPr>
        <p:spPr>
          <a:xfrm>
            <a:off x="899308" y="6295963"/>
            <a:ext cx="16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FMA from 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刘涛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1D9D581-9A6B-421C-88F9-0D4F9BB7149D}"/>
              </a:ext>
            </a:extLst>
          </p:cNvPr>
          <p:cNvSpPr/>
          <p:nvPr/>
        </p:nvSpPr>
        <p:spPr>
          <a:xfrm>
            <a:off x="6242595" y="1746125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.543,.580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DE134B0B-A026-42BF-B3EE-FAF48172F278}"/>
                  </a:ext>
                </a:extLst>
              </p:cNvPr>
              <p:cNvSpPr/>
              <p:nvPr/>
            </p:nvSpPr>
            <p:spPr>
              <a:xfrm>
                <a:off x="10875562" y="1753366"/>
                <a:ext cx="1153008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 </m:t>
                    </m:r>
                  </m:oMath>
                </a14:m>
                <a:r>
                  <a:rPr lang="en-US" altLang="zh-CN" dirty="0"/>
                  <a:t>=.</a:t>
                </a:r>
                <a:r>
                  <a:rPr lang="zh-CN" altLang="en-US" dirty="0"/>
                  <a:t>5</a:t>
                </a:r>
                <a:r>
                  <a:rPr lang="en-US" altLang="zh-CN" dirty="0"/>
                  <a:t>80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DE134B0B-A026-42BF-B3EE-FAF48172F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5562" y="1753366"/>
                <a:ext cx="1153008" cy="391261"/>
              </a:xfrm>
              <a:prstGeom prst="rect">
                <a:avLst/>
              </a:prstGeom>
              <a:blipFill>
                <a:blip r:embed="rId7"/>
                <a:stretch>
                  <a:fillRect l="-1587" t="-7813" r="-4233" b="-20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591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31DACA4-A151-4AED-900E-D6FEB9F1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考虑多物理效应耦合下的束束模拟结果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D0752-4025-3348-ACC3-C58C08780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972" y="3714986"/>
            <a:ext cx="3600000" cy="2682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65A93-A42E-D341-94F8-3F552F743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137" y="3733800"/>
            <a:ext cx="3600000" cy="2659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CE057-1FCD-5445-A654-C5F6E9578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07" y="3728265"/>
            <a:ext cx="3600000" cy="267055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9CEEF4F-23EF-4231-BFAB-B721F12E8DC8}"/>
              </a:ext>
            </a:extLst>
          </p:cNvPr>
          <p:cNvSpPr/>
          <p:nvPr/>
        </p:nvSpPr>
        <p:spPr>
          <a:xfrm>
            <a:off x="7955561" y="1028679"/>
            <a:ext cx="4144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Demin Zhou, Collective effects, 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IAC，合肥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1DE6A1BF-35D3-400C-A1CC-DE6B62EFF7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5438" y="1522857"/>
                <a:ext cx="10972800" cy="4906963"/>
              </a:xfrm>
            </p:spPr>
            <p:txBody>
              <a:bodyPr/>
              <a:lstStyle/>
              <a:p>
                <a:pPr marL="360000" lvl="0" indent="-288000" defTabSz="914400" fontAlgn="auto"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zh-CN" altLang="en-US" sz="2400" dirty="0">
                    <a:solidFill>
                      <a:schemeClr val="tx1"/>
                    </a:solidFill>
                    <a:cs typeface="+mn-cs"/>
                  </a:rPr>
                  <a:t>相干 </a:t>
                </a:r>
                <a:r>
                  <a:rPr lang="en-US" altLang="zh-CN" sz="2400" dirty="0">
                    <a:solidFill>
                      <a:schemeClr val="tx1"/>
                    </a:solidFill>
                    <a:cs typeface="+mn-cs"/>
                  </a:rPr>
                  <a:t>X-Z </a:t>
                </a:r>
                <a:r>
                  <a:rPr lang="zh-CN" altLang="en-US" sz="2400" dirty="0">
                    <a:solidFill>
                      <a:schemeClr val="tx1"/>
                    </a:solidFill>
                    <a:cs typeface="+mn-cs"/>
                  </a:rPr>
                  <a:t>不稳定性对亮度性能有显著影响 → 未来</a:t>
                </a:r>
                <a:r>
                  <a:rPr lang="en-US" altLang="zh-CN" sz="2400" dirty="0">
                    <a:solidFill>
                      <a:schemeClr val="tx1"/>
                    </a:solidFill>
                    <a:cs typeface="+mn-cs"/>
                  </a:rPr>
                  <a:t>lattice</a:t>
                </a:r>
                <a:r>
                  <a:rPr lang="zh-CN" altLang="en-US" sz="2400" dirty="0">
                    <a:solidFill>
                      <a:schemeClr val="tx1"/>
                    </a:solidFill>
                    <a:cs typeface="+mn-cs"/>
                  </a:rPr>
                  <a:t>设计考虑将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𝜈</m:t>
                        </m:r>
                      </m:e>
                      <m:sub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cs typeface="+mn-cs"/>
                  </a:rPr>
                  <a:t>从 </a:t>
                </a:r>
                <a:r>
                  <a:rPr lang="en-US" altLang="zh-CN" sz="2400" dirty="0">
                    <a:solidFill>
                      <a:schemeClr val="tx1"/>
                    </a:solidFill>
                    <a:cs typeface="+mn-cs"/>
                  </a:rPr>
                  <a:t>0.019 </a:t>
                </a:r>
                <a:r>
                  <a:rPr lang="zh-CN" altLang="en-US" sz="2400" dirty="0">
                    <a:solidFill>
                      <a:schemeClr val="tx1"/>
                    </a:solidFill>
                    <a:cs typeface="+mn-cs"/>
                  </a:rPr>
                  <a:t>放宽至 </a:t>
                </a:r>
                <a:r>
                  <a:rPr lang="en-US" altLang="zh-CN" sz="2400" dirty="0">
                    <a:solidFill>
                      <a:schemeClr val="tx1"/>
                    </a:solidFill>
                    <a:cs typeface="+mn-cs"/>
                  </a:rPr>
                  <a:t>0.025 </a:t>
                </a:r>
                <a:r>
                  <a:rPr lang="zh-CN" altLang="en-US" sz="2400" dirty="0">
                    <a:solidFill>
                      <a:schemeClr val="tx1"/>
                    </a:solidFill>
                    <a:cs typeface="+mn-cs"/>
                  </a:rPr>
                  <a:t>或将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sub>
                      <m:sup>
                        <m:r>
                          <a:rPr lang="en-US" altLang="zh-CN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sz="2400" dirty="0">
                    <a:cs typeface="+mn-cs"/>
                  </a:rPr>
                  <a:t>从 </a:t>
                </a:r>
                <a:r>
                  <a:rPr lang="en-US" altLang="zh-CN" sz="2400" dirty="0">
                    <a:cs typeface="+mn-cs"/>
                  </a:rPr>
                  <a:t>60 mm</a:t>
                </a:r>
                <a:r>
                  <a:rPr lang="zh-CN" altLang="en-US" sz="2400" dirty="0">
                    <a:cs typeface="+mn-cs"/>
                  </a:rPr>
                  <a:t>减小至</a:t>
                </a:r>
                <a:r>
                  <a:rPr lang="en-US" altLang="zh-CN" sz="2400" dirty="0">
                    <a:cs typeface="+mn-cs"/>
                  </a:rPr>
                  <a:t>40 mm</a:t>
                </a:r>
                <a:r>
                  <a:rPr lang="zh-CN" altLang="en-US" sz="2400" dirty="0">
                    <a:solidFill>
                      <a:schemeClr val="tx1"/>
                    </a:solidFill>
                    <a:cs typeface="+mn-cs"/>
                  </a:rPr>
                  <a:t>。</a:t>
                </a:r>
                <a:endParaRPr lang="en-US" altLang="zh-CN" sz="2200" dirty="0">
                  <a:solidFill>
                    <a:schemeClr val="tx1"/>
                  </a:solidFill>
                  <a:cs typeface="+mn-cs"/>
                </a:endParaRPr>
              </a:p>
              <a:p>
                <a:pPr marL="360000" lvl="0" indent="-288000" defTabSz="914400" fontAlgn="auto"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zh-CN" altLang="en-US" sz="2200" dirty="0">
                    <a:solidFill>
                      <a:schemeClr val="tx1"/>
                    </a:solidFill>
                    <a:cs typeface="+mn-cs"/>
                  </a:rPr>
                  <a:t>纵向阻抗会扩大共振范围（由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𝜈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𝑧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lang="zh-CN" altLang="en-US" sz="2200" dirty="0">
                    <a:solidFill>
                      <a:schemeClr val="tx1"/>
                    </a:solidFill>
                    <a:cs typeface="+mn-cs"/>
                  </a:rPr>
                  <a:t>的展宽导致）但也会降低共振强度（由朗道阻尼影响） → 需要对阻抗进行建模以全面评估阻抗效应。</a:t>
                </a:r>
                <a:endParaRPr lang="en-US" altLang="zh-CN" sz="2200" dirty="0">
                  <a:solidFill>
                    <a:schemeClr val="tx1"/>
                  </a:solidFill>
                  <a:cs typeface="+mn-cs"/>
                </a:endParaRPr>
              </a:p>
              <a:p>
                <a:pPr marL="360000" lvl="0" indent="-288000" defTabSz="914400" fontAlgn="auto"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en-US" altLang="zh-CN" sz="1800" b="1" dirty="0">
                    <a:solidFill>
                      <a:schemeClr val="tx1"/>
                    </a:solidFill>
                    <a:cs typeface="+mn-cs"/>
                  </a:rPr>
                  <a:t>BBWS</a:t>
                </a:r>
                <a:r>
                  <a:rPr lang="en-US" altLang="zh-CN" sz="1800" dirty="0">
                    <a:solidFill>
                      <a:schemeClr val="tx1"/>
                    </a:solidFill>
                    <a:cs typeface="+mn-cs"/>
                  </a:rPr>
                  <a:t>: </a:t>
                </a:r>
                <a:r>
                  <a:rPr lang="zh-CN" altLang="en-US" sz="1800" dirty="0">
                    <a:solidFill>
                      <a:schemeClr val="tx1"/>
                    </a:solidFill>
                    <a:cs typeface="+mn-cs"/>
                  </a:rPr>
                  <a:t>弱强模拟</a:t>
                </a:r>
                <a:r>
                  <a:rPr lang="en-US" altLang="zh-CN" sz="1800" dirty="0">
                    <a:solidFill>
                      <a:schemeClr val="tx1"/>
                    </a:solidFill>
                    <a:cs typeface="+mn-cs"/>
                  </a:rPr>
                  <a:t>; </a:t>
                </a:r>
                <a:r>
                  <a:rPr lang="en-US" altLang="zh-CN" sz="1800" b="1" dirty="0">
                    <a:solidFill>
                      <a:schemeClr val="tx1"/>
                    </a:solidFill>
                    <a:cs typeface="+mn-cs"/>
                  </a:rPr>
                  <a:t>BBSS</a:t>
                </a:r>
                <a:r>
                  <a:rPr lang="zh-CN" altLang="en-US" sz="1800" b="1" dirty="0">
                    <a:solidFill>
                      <a:schemeClr val="tx1"/>
                    </a:solidFill>
                    <a:cs typeface="+mn-cs"/>
                  </a:rPr>
                  <a:t>：</a:t>
                </a:r>
                <a:r>
                  <a:rPr lang="zh-CN" altLang="en-US" sz="1800" dirty="0">
                    <a:solidFill>
                      <a:schemeClr val="tx1"/>
                    </a:solidFill>
                    <a:cs typeface="+mn-cs"/>
                  </a:rPr>
                  <a:t>强强模拟</a:t>
                </a:r>
                <a:r>
                  <a:rPr lang="en-US" altLang="zh-CN" sz="1800" dirty="0">
                    <a:solidFill>
                      <a:schemeClr val="tx1"/>
                    </a:solidFill>
                    <a:cs typeface="+mn-cs"/>
                  </a:rPr>
                  <a:t> </a:t>
                </a:r>
                <a:r>
                  <a:rPr lang="zh-CN" altLang="en-US" sz="1800" dirty="0">
                    <a:solidFill>
                      <a:schemeClr val="tx1"/>
                    </a:solidFill>
                    <a:cs typeface="+mn-cs"/>
                  </a:rPr>
                  <a:t>软高斯</a:t>
                </a:r>
                <a:r>
                  <a:rPr lang="en-US" altLang="zh-CN" sz="1800" dirty="0">
                    <a:solidFill>
                      <a:schemeClr val="tx1"/>
                    </a:solidFill>
                    <a:cs typeface="+mn-cs"/>
                  </a:rPr>
                  <a:t>; </a:t>
                </a:r>
                <a:r>
                  <a:rPr lang="en-US" altLang="zh-CN" sz="1800" b="1" dirty="0">
                    <a:solidFill>
                      <a:schemeClr val="tx1"/>
                    </a:solidFill>
                    <a:cs typeface="+mn-cs"/>
                  </a:rPr>
                  <a:t>BBSCL</a:t>
                </a:r>
                <a:r>
                  <a:rPr lang="en-US" altLang="zh-CN" sz="1800" dirty="0">
                    <a:solidFill>
                      <a:schemeClr val="tx1"/>
                    </a:solidFill>
                    <a:cs typeface="+mn-cs"/>
                  </a:rPr>
                  <a:t>: </a:t>
                </a:r>
                <a:r>
                  <a:rPr lang="zh-CN" altLang="en-US" sz="1800" dirty="0">
                    <a:solidFill>
                      <a:schemeClr val="tx1"/>
                    </a:solidFill>
                    <a:cs typeface="+mn-cs"/>
                  </a:rPr>
                  <a:t>强强模拟</a:t>
                </a:r>
                <a:r>
                  <a:rPr lang="en-US" altLang="zh-CN" sz="1800" dirty="0">
                    <a:solidFill>
                      <a:schemeClr val="tx1"/>
                    </a:solidFill>
                    <a:cs typeface="+mn-cs"/>
                  </a:rPr>
                  <a:t> PIC + SC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1DE6A1BF-35D3-400C-A1CC-DE6B62EFF7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5438" y="1522857"/>
                <a:ext cx="10972800" cy="4906963"/>
              </a:xfrm>
              <a:blipFill>
                <a:blip r:embed="rId5"/>
                <a:stretch>
                  <a:fillRect l="-111" t="-870" r="-32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F10B1078-F5AC-4108-B6C6-8B9F3B4A22C8}"/>
              </a:ext>
            </a:extLst>
          </p:cNvPr>
          <p:cNvSpPr/>
          <p:nvPr/>
        </p:nvSpPr>
        <p:spPr>
          <a:xfrm>
            <a:off x="314292" y="950766"/>
            <a:ext cx="3877985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考虑尾场阻抗对束束相互作用的影响</a:t>
            </a:r>
          </a:p>
        </p:txBody>
      </p:sp>
    </p:spTree>
    <p:extLst>
      <p:ext uri="{BB962C8B-B14F-4D97-AF65-F5344CB8AC3E}">
        <p14:creationId xmlns:p14="http://schemas.microsoft.com/office/powerpoint/2010/main" val="3149503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31DACA4-A151-4AED-900E-D6FEB9F1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考虑多物理效应耦合下的束束模拟结果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10B1078-F5AC-4108-B6C6-8B9F3B4A22C8}"/>
              </a:ext>
            </a:extLst>
          </p:cNvPr>
          <p:cNvSpPr/>
          <p:nvPr/>
        </p:nvSpPr>
        <p:spPr>
          <a:xfrm>
            <a:off x="314292" y="950766"/>
            <a:ext cx="3877985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考虑尾场阻抗对束束相互作用的影响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AB21500-D54E-4CEA-8D3A-7F0A02CBF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43441"/>
            <a:ext cx="3791364" cy="30583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C70093-8454-4F99-A1A4-1D7CFF94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701" y="2082967"/>
            <a:ext cx="3782001" cy="29462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32B089-9DC2-41C2-B549-03CDDCECB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439" y="2126118"/>
            <a:ext cx="3738458" cy="2903082"/>
          </a:xfrm>
          <a:prstGeom prst="rect">
            <a:avLst/>
          </a:prstGeom>
        </p:spPr>
      </p:pic>
      <p:sp>
        <p:nvSpPr>
          <p:cNvPr id="15" name="内容占位符 5">
            <a:extLst>
              <a:ext uri="{FF2B5EF4-FFF2-40B4-BE49-F238E27FC236}">
                <a16:creationId xmlns:a16="http://schemas.microsoft.com/office/drawing/2014/main" id="{CFEDE074-57B3-4709-AE7C-5D5AFC2CA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01" y="5205489"/>
            <a:ext cx="10972800" cy="4906963"/>
          </a:xfrm>
        </p:spPr>
        <p:txBody>
          <a:bodyPr/>
          <a:lstStyle/>
          <a:p>
            <a:pPr marL="360000" lvl="0" indent="-288000" defTabSz="914400" fontAlgn="auto">
              <a:spcBef>
                <a:spcPts val="120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chemeClr val="tx1"/>
                </a:solidFill>
                <a:cs typeface="+mn-cs"/>
              </a:rPr>
              <a:t>上图为</a:t>
            </a:r>
            <a:r>
              <a:rPr lang="en-US" altLang="zh-CN" sz="2400" dirty="0">
                <a:solidFill>
                  <a:schemeClr val="tx1"/>
                </a:solidFill>
                <a:cs typeface="+mn-cs"/>
              </a:rPr>
              <a:t>BBSCL</a:t>
            </a:r>
            <a:r>
              <a:rPr lang="zh-CN" altLang="en-US" sz="2400" dirty="0">
                <a:solidFill>
                  <a:schemeClr val="tx1"/>
                </a:solidFill>
                <a:cs typeface="+mn-cs"/>
              </a:rPr>
              <a:t>在设计工作点的模拟结果。</a:t>
            </a:r>
            <a:endParaRPr lang="en-US" altLang="zh-CN" sz="2200" dirty="0">
              <a:solidFill>
                <a:schemeClr val="tx1"/>
              </a:solidFill>
              <a:cs typeface="+mn-cs"/>
            </a:endParaRPr>
          </a:p>
          <a:p>
            <a:pPr marL="360000" lvl="0" indent="-288000" defTabSz="914400" fontAlgn="auto">
              <a:spcBef>
                <a:spcPts val="1200"/>
              </a:spcBef>
              <a:spcAft>
                <a:spcPts val="0"/>
              </a:spcAft>
            </a:pPr>
            <a:r>
              <a:rPr lang="zh-CN" altLang="en-US" sz="2200" dirty="0">
                <a:solidFill>
                  <a:schemeClr val="tx1"/>
                </a:solidFill>
                <a:cs typeface="+mn-cs"/>
              </a:rPr>
              <a:t>阻抗的加入对亮度的影响较大，这也与</a:t>
            </a:r>
            <a:r>
              <a:rPr lang="en-US" altLang="zh-CN" sz="2200" dirty="0">
                <a:solidFill>
                  <a:schemeClr val="tx1"/>
                </a:solidFill>
                <a:cs typeface="+mn-cs"/>
              </a:rPr>
              <a:t>BBSS</a:t>
            </a:r>
            <a:r>
              <a:rPr lang="zh-CN" altLang="en-US" sz="2200" dirty="0">
                <a:solidFill>
                  <a:schemeClr val="tx1"/>
                </a:solidFill>
                <a:cs typeface="+mn-cs"/>
              </a:rPr>
              <a:t>带阻抗的模拟结果相符。</a:t>
            </a:r>
            <a:endParaRPr lang="en-US" altLang="zh-CN" sz="220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688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CB45B-3507-4461-AF29-CF0CFD14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67" y="-4482"/>
            <a:ext cx="10515600" cy="804672"/>
          </a:xfrm>
        </p:spPr>
        <p:txBody>
          <a:bodyPr/>
          <a:lstStyle/>
          <a:p>
            <a:pPr algn="l"/>
            <a:r>
              <a:rPr lang="zh-CN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总结与展望</a:t>
            </a:r>
            <a:endParaRPr lang="en-US" altLang="zh-CN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AD884A26-B47D-47F0-AB93-51A2D98462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6667" y="990600"/>
                <a:ext cx="12383250" cy="50723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60000" indent="-28800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83A7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48000" indent="-288000" algn="l" defTabSz="914400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  <a:defRPr sz="20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lvl="0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zh-CN" altLang="en-US" sz="24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工作点与亮度</a:t>
                </a:r>
                <a:endParaRPr lang="en-US" altLang="zh-CN" sz="24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630900" lvl="1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CW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对</a:t>
                </a: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STCF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的稳定高亮度区域有显著帮助，但不能抑制</a:t>
                </a:r>
                <a:r>
                  <a:rPr lang="en-US" altLang="zh-CN" sz="19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SBRs 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。</a:t>
                </a:r>
                <a:endParaRPr lang="en-US" altLang="zh-CN" sz="19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630900" lvl="1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且在当前设计工作点下能够达到设计亮度。</a:t>
                </a:r>
                <a:endParaRPr lang="en-US" altLang="zh-CN" sz="19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342900" lvl="0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altLang="zh-CN" sz="24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X-Z</a:t>
                </a:r>
                <a:r>
                  <a:rPr lang="zh-CN" altLang="en-US" sz="24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不稳定性</a:t>
                </a:r>
                <a:endParaRPr lang="en-US" altLang="zh-CN" sz="24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630900" lvl="1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当前</a:t>
                </a: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X-Z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不稳定性对亮度的影响较大，其稳定区间宽度与</a:t>
                </a:r>
                <a:r>
                  <a:rPr lang="en-US" altLang="zh-CN" sz="19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SBRs </a:t>
                </a:r>
                <a:r>
                  <a:rPr lang="zh-CN" altLang="en-US" sz="19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宽带正相关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。</a:t>
                </a:r>
                <a:endParaRPr lang="en-US" altLang="zh-CN" sz="19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630900" lvl="1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需要</a:t>
                </a:r>
                <a:r>
                  <a:rPr lang="zh-CN" altLang="en-US" dirty="0">
                    <a:cs typeface="Times New Roman" panose="02020603050405020304" pitchFamily="18" charset="0"/>
                  </a:rPr>
                  <a:t>更大的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dirty="0"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r>
                      <a:rPr lang="zh-CN" alt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更小的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altLang="zh-CN" dirty="0"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dirty="0"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>
                    <a:cs typeface="Times New Roman" panose="02020603050405020304" pitchFamily="18" charset="0"/>
                  </a:rPr>
                  <a:t>（</a:t>
                </a:r>
                <a:r>
                  <a:rPr lang="el-GR" altLang="zh-CN" dirty="0">
                    <a:cs typeface="Times New Roman" panose="02020603050405020304" pitchFamily="18" charset="0"/>
                  </a:rPr>
                  <a:t>β</a:t>
                </a:r>
                <a:r>
                  <a:rPr lang="en-US" altLang="zh-CN" baseline="30000" dirty="0">
                    <a:cs typeface="Times New Roman" panose="02020603050405020304" pitchFamily="18" charset="0"/>
                  </a:rPr>
                  <a:t>*</a:t>
                </a:r>
                <a:r>
                  <a:rPr lang="en-US" altLang="zh-CN" baseline="-25000" dirty="0">
                    <a:cs typeface="Times New Roman" panose="02020603050405020304" pitchFamily="18" charset="0"/>
                  </a:rPr>
                  <a:t>x</a:t>
                </a:r>
                <a:r>
                  <a:rPr lang="zh-CN" altLang="en-US" dirty="0">
                    <a:cs typeface="Times New Roman" panose="02020603050405020304" pitchFamily="18" charset="0"/>
                  </a:rPr>
                  <a:t>↓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/</a:t>
                </a:r>
                <a:r>
                  <a:rPr lang="el-GR" altLang="zh-CN" dirty="0">
                    <a:cs typeface="Times New Roman" panose="02020603050405020304" pitchFamily="18" charset="0"/>
                  </a:rPr>
                  <a:t>ε</a:t>
                </a:r>
                <a:r>
                  <a:rPr lang="pt-BR" altLang="zh-CN" baseline="-25000" dirty="0">
                    <a:cs typeface="Times New Roman" panose="02020603050405020304" pitchFamily="18" charset="0"/>
                  </a:rPr>
                  <a:t>x</a:t>
                </a:r>
                <a:r>
                  <a:rPr lang="zh-CN" altLang="en-US" dirty="0">
                    <a:cs typeface="Times New Roman" panose="02020603050405020304" pitchFamily="18" charset="0"/>
                  </a:rPr>
                  <a:t>↓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/</a:t>
                </a:r>
                <a:r>
                  <a:rPr lang="el-GR" altLang="zh-CN" dirty="0">
                    <a:cs typeface="Times New Roman" panose="02020603050405020304" pitchFamily="18" charset="0"/>
                  </a:rPr>
                  <a:t>σ</a:t>
                </a:r>
                <a:r>
                  <a:rPr lang="en-US" altLang="zh-CN" baseline="-25000" dirty="0">
                    <a:cs typeface="Times New Roman" panose="02020603050405020304" pitchFamily="18" charset="0"/>
                  </a:rPr>
                  <a:t>z</a:t>
                </a:r>
                <a:r>
                  <a:rPr lang="zh-CN" altLang="en-US" dirty="0">
                    <a:cs typeface="Times New Roman" panose="02020603050405020304" pitchFamily="18" charset="0"/>
                  </a:rPr>
                  <a:t>↑）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来避免</a:t>
                </a: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X-Z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不稳定性。</a:t>
                </a:r>
                <a:endParaRPr lang="en-US" altLang="zh-CN" sz="19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342900" lvl="0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zh-CN" altLang="en-US" sz="24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束束效应与</a:t>
                </a:r>
                <a:r>
                  <a:rPr lang="en-US" altLang="zh-CN" sz="24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lattice</a:t>
                </a:r>
                <a:r>
                  <a:rPr lang="zh-CN" altLang="en-US" sz="24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非线性、空间电荷效应的相互作用</a:t>
                </a:r>
                <a:endParaRPr lang="en-US" altLang="zh-CN" sz="24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630900" lvl="1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在</a:t>
                </a: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BBSCL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下验证了当前设计</a:t>
                </a: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lattice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在考虑</a:t>
                </a: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lattice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非线性与空间电荷后仍能达到设计亮度。</a:t>
                </a:r>
                <a:endParaRPr lang="en-US" altLang="zh-CN" sz="19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630900" lvl="1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X-Z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不稳定性的稳定工作点区间会发生偏移，需要在耦合情况下重新确定工作点。</a:t>
                </a:r>
                <a:endParaRPr lang="en-US" altLang="zh-CN" sz="19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342900" lvl="0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zh-CN" altLang="en-US" sz="24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束束效应与阻抗的相互作用。</a:t>
                </a:r>
                <a:endParaRPr lang="en-US" altLang="zh-CN" sz="24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630900" lvl="1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利用</a:t>
                </a: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BBSS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和</a:t>
                </a: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BBWS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研究了加入简单阻抗模型之后对亮度的影响，阻抗对亮度的影响比较复杂。</a:t>
                </a:r>
                <a:endParaRPr lang="en-US" altLang="zh-CN" sz="19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630900" lvl="1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需要进一步构建宽带纵向和横向阻抗模型以作全面评估。</a:t>
                </a:r>
                <a:endParaRPr lang="en-US" altLang="zh-CN" sz="19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630900" lvl="1" indent="-342900" defTabSz="4572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计划利用</a:t>
                </a: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BBSCL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联合</a:t>
                </a: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lattice+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空间电荷效应</a:t>
                </a:r>
                <a:r>
                  <a:rPr lang="en-US" altLang="zh-CN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+</a:t>
                </a:r>
                <a:r>
                  <a:rPr lang="zh-CN" altLang="en-US" sz="1900" dirty="0">
                    <a:solidFill>
                      <a:prstClr val="black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阻抗进行进一步的模拟研究。</a:t>
                </a:r>
                <a:endParaRPr lang="en-US" altLang="zh-CN" sz="1900" dirty="0">
                  <a:solidFill>
                    <a:prstClr val="black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AD884A26-B47D-47F0-AB93-51A2D9846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67" y="990600"/>
                <a:ext cx="12383250" cy="5072368"/>
              </a:xfrm>
              <a:prstGeom prst="rect">
                <a:avLst/>
              </a:prstGeom>
              <a:blipFill>
                <a:blip r:embed="rId3"/>
                <a:stretch>
                  <a:fillRect l="-689" t="-1563" b="-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CE9E1E00-C18A-4012-A4A1-0755B9EEC4AE}"/>
              </a:ext>
            </a:extLst>
          </p:cNvPr>
          <p:cNvSpPr txBox="1">
            <a:spLocks/>
          </p:cNvSpPr>
          <p:nvPr/>
        </p:nvSpPr>
        <p:spPr>
          <a:xfrm>
            <a:off x="9300825" y="6538912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6C870B-0E1C-4B58-A957-71DD6756DBB7}" type="slidenum">
              <a:rPr lang="en-US" altLang="zh-CN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12142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4CC7FB28-870B-52B0-20CC-33888CA540B3}"/>
              </a:ext>
            </a:extLst>
          </p:cNvPr>
          <p:cNvSpPr txBox="1">
            <a:spLocks/>
          </p:cNvSpPr>
          <p:nvPr/>
        </p:nvSpPr>
        <p:spPr bwMode="auto">
          <a:xfrm>
            <a:off x="1905000" y="1447800"/>
            <a:ext cx="8763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514350">
              <a:lnSpc>
                <a:spcPts val="48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F34A6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蟹腰方案下的束束相互作用</a:t>
            </a:r>
            <a:endParaRPr lang="en-US" altLang="zh-CN" b="1" dirty="0">
              <a:solidFill>
                <a:srgbClr val="0F34A6"/>
              </a:solidFill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pPr marL="603250" indent="-514350">
              <a:lnSpc>
                <a:spcPts val="48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F34A6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束束效应对机器参数的约束</a:t>
            </a:r>
            <a:endParaRPr lang="en-US" altLang="zh-CN" b="1" dirty="0">
              <a:solidFill>
                <a:srgbClr val="0F34A6"/>
              </a:solidFill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pPr marL="603250" indent="-514350">
              <a:lnSpc>
                <a:spcPts val="48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F34A6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不考虑</a:t>
            </a:r>
            <a:r>
              <a:rPr lang="en-US" altLang="zh-CN" b="1" dirty="0">
                <a:solidFill>
                  <a:srgbClr val="0F34A6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lattice</a:t>
            </a:r>
            <a:r>
              <a:rPr lang="zh-CN" altLang="en-US" b="1" dirty="0">
                <a:solidFill>
                  <a:srgbClr val="0F34A6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的束束模拟结果</a:t>
            </a:r>
          </a:p>
          <a:p>
            <a:pPr marL="603250" indent="-514350">
              <a:lnSpc>
                <a:spcPts val="48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F34A6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考虑</a:t>
            </a:r>
            <a:r>
              <a:rPr lang="en-US" altLang="zh-CN" b="1" dirty="0">
                <a:solidFill>
                  <a:srgbClr val="0F34A6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lattice</a:t>
            </a:r>
            <a:r>
              <a:rPr lang="zh-CN" altLang="en-US" b="1" dirty="0">
                <a:solidFill>
                  <a:srgbClr val="0F34A6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的束束模拟结果</a:t>
            </a:r>
            <a:endParaRPr lang="en-US" altLang="zh-CN" b="1" dirty="0">
              <a:solidFill>
                <a:srgbClr val="0F34A6"/>
              </a:solidFill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pPr marL="603250" indent="-514350">
              <a:lnSpc>
                <a:spcPts val="48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F34A6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考虑多物理效应耦合下的束束模拟结果</a:t>
            </a:r>
            <a:endParaRPr lang="en-US" altLang="zh-CN" b="1" dirty="0">
              <a:solidFill>
                <a:srgbClr val="0F34A6"/>
              </a:solidFill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  <a:p>
            <a:pPr marL="603250" indent="-514350">
              <a:lnSpc>
                <a:spcPts val="48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F34A6"/>
                </a:solidFill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总结与展望</a:t>
            </a:r>
            <a:endParaRPr lang="en-US" altLang="zh-CN" b="1" dirty="0">
              <a:solidFill>
                <a:srgbClr val="0F34A6"/>
              </a:solidFill>
              <a:latin typeface="Times New Roman" panose="02020603050405020304" pitchFamily="18" charset="0"/>
              <a:ea typeface="STZhongsong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E330129-5BB7-4AB4-DA9A-E6F02031F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"/>
            <a:ext cx="10972800" cy="792000"/>
          </a:xfrm>
        </p:spPr>
        <p:txBody>
          <a:bodyPr>
            <a:noAutofit/>
          </a:bodyPr>
          <a:lstStyle/>
          <a:p>
            <a:pPr defTabSz="914400"/>
            <a:r>
              <a:rPr lang="zh-CN" altLang="en-US" sz="4800" dirty="0">
                <a:latin typeface="Times New Roman" panose="02020603050405020304" pitchFamily="18" charset="0"/>
                <a:ea typeface="STZhongsong" panose="02010600040101010101" pitchFamily="2" charset="-122"/>
                <a:cs typeface="Times New Roman" panose="02020603050405020304" pitchFamily="18" charset="0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3503380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370E31-CB49-43A2-8631-BF3E872B0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3200400"/>
            <a:ext cx="10585272" cy="1927277"/>
          </a:xfrm>
        </p:spPr>
        <p:txBody>
          <a:bodyPr/>
          <a:lstStyle/>
          <a:p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感谢倾听！</a:t>
            </a:r>
          </a:p>
        </p:txBody>
      </p:sp>
    </p:spTree>
    <p:extLst>
      <p:ext uri="{BB962C8B-B14F-4D97-AF65-F5344CB8AC3E}">
        <p14:creationId xmlns:p14="http://schemas.microsoft.com/office/powerpoint/2010/main" val="2068297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31DACA4-A151-4AED-900E-D6FEB9F1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100" dirty="0"/>
              <a:t>蟹腰方案下的束束相互作用</a:t>
            </a:r>
            <a:endParaRPr lang="zh-CN" alt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AFFF31-2A28-2544-8C9B-A6BDC596C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14" r="27483" b="75041"/>
          <a:stretch/>
        </p:blipFill>
        <p:spPr>
          <a:xfrm>
            <a:off x="502350" y="1905537"/>
            <a:ext cx="8098417" cy="804672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EAFADEFE-7B11-4B71-8608-1360387B5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4" t="33587" r="34989" b="58377"/>
          <a:stretch/>
        </p:blipFill>
        <p:spPr>
          <a:xfrm>
            <a:off x="881194" y="3449667"/>
            <a:ext cx="6781801" cy="45720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9E943C1-0035-4482-BA24-9FCD78ED0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929" r="39273" b="31997"/>
          <a:stretch/>
        </p:blipFill>
        <p:spPr>
          <a:xfrm>
            <a:off x="480228" y="4553647"/>
            <a:ext cx="6781801" cy="91440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1DCD7A86-2F08-4F57-8656-BCB20823D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434" b="11492"/>
          <a:stretch/>
        </p:blipFill>
        <p:spPr>
          <a:xfrm>
            <a:off x="167878" y="5686506"/>
            <a:ext cx="11167634" cy="91440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A583314-0352-41C4-A7C8-1BCCD8F84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28" b="61054"/>
          <a:stretch/>
        </p:blipFill>
        <p:spPr>
          <a:xfrm>
            <a:off x="9144000" y="1568547"/>
            <a:ext cx="2688217" cy="221548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FDAE2E2-86E9-4AEF-A6D8-976FDCF61CFB}"/>
              </a:ext>
            </a:extLst>
          </p:cNvPr>
          <p:cNvSpPr/>
          <p:nvPr/>
        </p:nvSpPr>
        <p:spPr>
          <a:xfrm>
            <a:off x="485144" y="763875"/>
            <a:ext cx="1216405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束束相互作用势：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弱强模型下粒子运动方程：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沙漏效应和蟹腰的影响：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束束共振线：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AACF6A7-38AC-4252-99B9-0C4B10AB899E}"/>
              </a:ext>
            </a:extLst>
          </p:cNvPr>
          <p:cNvSpPr/>
          <p:nvPr/>
        </p:nvSpPr>
        <p:spPr>
          <a:xfrm>
            <a:off x="314292" y="950766"/>
            <a:ext cx="3868367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蟹腰方案下束束共振线（弱强模型）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DBBBD89-6CFA-460C-BE2D-DDD8C2ACE6BA}"/>
              </a:ext>
            </a:extLst>
          </p:cNvPr>
          <p:cNvSpPr/>
          <p:nvPr/>
        </p:nvSpPr>
        <p:spPr>
          <a:xfrm>
            <a:off x="7992137" y="841537"/>
            <a:ext cx="4144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Demin Zhou, Collective effects, 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IAC，合肥</a:t>
            </a:r>
          </a:p>
        </p:txBody>
      </p:sp>
    </p:spTree>
    <p:extLst>
      <p:ext uri="{BB962C8B-B14F-4D97-AF65-F5344CB8AC3E}">
        <p14:creationId xmlns:p14="http://schemas.microsoft.com/office/powerpoint/2010/main" val="3359117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91E979A2-C25D-4250-A533-46D0E8B1F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0426" y="1524000"/>
            <a:ext cx="3896904" cy="3581400"/>
          </a:xfr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CED73C-AA5D-4F43-ACB0-5F1D13DB8FF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52800" y="2286000"/>
            <a:ext cx="2641512" cy="184810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D14AC70-9F6E-4189-BA9A-B8CB671FD1F2}"/>
              </a:ext>
            </a:extLst>
          </p:cNvPr>
          <p:cNvSpPr/>
          <p:nvPr/>
        </p:nvSpPr>
        <p:spPr>
          <a:xfrm>
            <a:off x="3722631" y="5393319"/>
            <a:ext cx="1938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2A2B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STCF </a:t>
            </a:r>
            <a:r>
              <a:rPr lang="zh-CN" altLang="en-US" dirty="0">
                <a:solidFill>
                  <a:srgbClr val="2A2B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对撞环布局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9FDE2339-5A9A-4EB5-B3D0-860BA8790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755848"/>
              </p:ext>
            </p:extLst>
          </p:nvPr>
        </p:nvGraphicFramePr>
        <p:xfrm>
          <a:off x="6520737" y="950766"/>
          <a:ext cx="5613345" cy="5657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2689">
                  <a:extLst>
                    <a:ext uri="{9D8B030D-6E8A-4147-A177-3AD203B41FA5}">
                      <a16:colId xmlns:a16="http://schemas.microsoft.com/office/drawing/2014/main" val="544054491"/>
                    </a:ext>
                  </a:extLst>
                </a:gridCol>
                <a:gridCol w="833987">
                  <a:extLst>
                    <a:ext uri="{9D8B030D-6E8A-4147-A177-3AD203B41FA5}">
                      <a16:colId xmlns:a16="http://schemas.microsoft.com/office/drawing/2014/main" val="930232610"/>
                    </a:ext>
                  </a:extLst>
                </a:gridCol>
                <a:gridCol w="2256669">
                  <a:extLst>
                    <a:ext uri="{9D8B030D-6E8A-4147-A177-3AD203B41FA5}">
                      <a16:colId xmlns:a16="http://schemas.microsoft.com/office/drawing/2014/main" val="441560927"/>
                    </a:ext>
                  </a:extLst>
                </a:gridCol>
              </a:tblGrid>
              <a:tr h="2213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8607826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Optimal beam energy, 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5909409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Circumference, 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860.321</a:t>
                      </a:r>
                      <a:endParaRPr lang="en-US" altLang="zh-CN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7427097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Crossing angle, 2</a:t>
                      </a:r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mrad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altLang="zh-CN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1789060"/>
                  </a:ext>
                </a:extLst>
              </a:tr>
              <a:tr h="43536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Emittance (SR, DW, IBS), </a:t>
                      </a:r>
                      <a:r>
                        <a:rPr lang="el-G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pt-BR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x_DW_IBS</a:t>
                      </a:r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l-GR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pt-BR" altLang="zh-CN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y_DW_IBS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nm/pm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4.63/46.3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573218"/>
                  </a:ext>
                </a:extLst>
              </a:tr>
              <a:tr h="2462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 function at IP, </a:t>
                      </a:r>
                      <a:r>
                        <a:rPr lang="el-GR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l-GR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CN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60/0.8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4103583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size at IP, </a:t>
                      </a:r>
                      <a:r>
                        <a:rPr lang="el-GR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altLang="zh-CN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l-GR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16.67 /0.192 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4663886"/>
                  </a:ext>
                </a:extLst>
              </a:tr>
              <a:tr h="2462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Tune, </a:t>
                      </a:r>
                      <a:r>
                        <a:rPr lang="el-G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n-US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l-GR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n-US" altLang="zh-CN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l-GR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</a:t>
                      </a:r>
                      <a:r>
                        <a:rPr lang="en-US" altLang="zh-CN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30.543/34.58/0.0194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652019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current, 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830976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bunches,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800" u="none" strike="noStrike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688 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0852899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Single-bunch current, I</a:t>
                      </a:r>
                      <a:r>
                        <a:rPr lang="en-US" sz="180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2.91 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7880693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Particles per bunch,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800" u="none" strike="noStrike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800" u="none" strike="noStrike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5.20 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434506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Single-bunch charge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8.34 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3765347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time, </a:t>
                      </a:r>
                      <a:r>
                        <a:rPr lang="el-G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x/</a:t>
                      </a:r>
                      <a:r>
                        <a:rPr lang="el-GR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altLang="zh-CN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y/</a:t>
                      </a:r>
                      <a:r>
                        <a:rPr lang="el-GR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altLang="zh-CN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21.14/ 21.14 </a:t>
                      </a: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10.57 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4924023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Natural bunch length, </a:t>
                      </a:r>
                      <a:r>
                        <a:rPr lang="el-GR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7.21 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8238234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Piwinski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angle,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sz="1800" u="none" strike="noStrike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15.79 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1494622"/>
                  </a:ext>
                </a:extLst>
              </a:tr>
              <a:tr h="2462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Beam-beam parameter, </a:t>
                      </a:r>
                      <a:r>
                        <a:rPr lang="el-GR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ξ</a:t>
                      </a:r>
                      <a:r>
                        <a:rPr lang="en-US" altLang="zh-CN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l-G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ξ</a:t>
                      </a:r>
                      <a:r>
                        <a:rPr lang="en-US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0.0075 /0.114 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1772703"/>
                  </a:ext>
                </a:extLst>
              </a:tr>
              <a:tr h="221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Luminosity, 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8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8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1.2E+35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2655031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C6CB3225-F52C-44F6-8308-58FE1EF7BD5B}"/>
              </a:ext>
            </a:extLst>
          </p:cNvPr>
          <p:cNvSpPr/>
          <p:nvPr/>
        </p:nvSpPr>
        <p:spPr>
          <a:xfrm>
            <a:off x="3413751" y="5902857"/>
            <a:ext cx="2752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最新参数详见邹野的报告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0474419-1015-4365-B24F-6E6943C246D6}"/>
                  </a:ext>
                </a:extLst>
              </p:cNvPr>
              <p:cNvSpPr/>
              <p:nvPr/>
            </p:nvSpPr>
            <p:spPr>
              <a:xfrm>
                <a:off x="215788" y="1611247"/>
                <a:ext cx="2710999" cy="4339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Betatron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resonances: </a:t>
                </a:r>
                <a:r>
                  <a:rPr lang="el-GR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ν</a:t>
                </a:r>
                <a:r>
                  <a:rPr lang="en-US" altLang="zh-C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 </a:t>
                </a:r>
                <a:r>
                  <a:rPr lang="el-GR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ν</a:t>
                </a:r>
                <a:r>
                  <a:rPr lang="en-US" altLang="zh-C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synchro-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betatron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resonances:</a:t>
                </a:r>
                <a:r>
                  <a:rPr lang="el-GR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ν</a:t>
                </a:r>
                <a:r>
                  <a:rPr lang="en-US" altLang="zh-C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频移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l-GR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ξ</a:t>
                </a:r>
                <a:r>
                  <a:rPr lang="en-US" altLang="zh-C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</a:t>
                </a:r>
                <a:r>
                  <a:rPr lang="el-GR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ξ</a:t>
                </a:r>
                <a:r>
                  <a:rPr lang="en-US" altLang="zh-C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X-Z 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不稳定性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altLang="zh-CN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0474419-1015-4365-B24F-6E6943C246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88" y="1611247"/>
                <a:ext cx="2710999" cy="4339650"/>
              </a:xfrm>
              <a:prstGeom prst="rect">
                <a:avLst/>
              </a:prstGeom>
              <a:blipFill>
                <a:blip r:embed="rId4"/>
                <a:stretch>
                  <a:fillRect l="-29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C08E2D43-9CCA-4463-B577-7E420EDCA8DD}"/>
              </a:ext>
            </a:extLst>
          </p:cNvPr>
          <p:cNvSpPr/>
          <p:nvPr/>
        </p:nvSpPr>
        <p:spPr>
          <a:xfrm>
            <a:off x="314292" y="950766"/>
            <a:ext cx="1800493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整体布局与参数</a:t>
            </a:r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0E2D5475-9A1E-49A2-B0FA-814311C00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6" y="0"/>
            <a:ext cx="12210288" cy="80467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束束效应对机器参数的约束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2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35CE7-C6DA-D2A8-A8BB-167F1B099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3AC30C8-A551-478E-955B-1A6E54CF4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27" y="1976470"/>
            <a:ext cx="2992208" cy="98534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5EB5A4B-7828-EC28-9767-8A3AD9ED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6" y="0"/>
            <a:ext cx="12210288" cy="80467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束束效应对机器参数的约束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FD2B104-3296-23F1-AE37-66EE40A75A9D}"/>
              </a:ext>
            </a:extLst>
          </p:cNvPr>
          <p:cNvSpPr/>
          <p:nvPr/>
        </p:nvSpPr>
        <p:spPr>
          <a:xfrm>
            <a:off x="314292" y="1466192"/>
            <a:ext cx="4282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对于具有较大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Piwinski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角的对称碰撞扁束团：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FFEAF-6C8F-4306-60A2-E309EC29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649330"/>
            <a:ext cx="6121727" cy="39646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0CEF048-095D-422B-B436-B3EC68FB0D82}"/>
              </a:ext>
            </a:extLst>
          </p:cNvPr>
          <p:cNvSpPr/>
          <p:nvPr/>
        </p:nvSpPr>
        <p:spPr>
          <a:xfrm>
            <a:off x="314292" y="950766"/>
            <a:ext cx="1813317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/>
              <a:t>亮度与沙漏因子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2C0878-5FA8-458D-8CC6-977AF4BBC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10" y="2245639"/>
            <a:ext cx="1076325" cy="40005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268F6B64-127B-4FC0-9D1A-C39BD68C5729}"/>
              </a:ext>
            </a:extLst>
          </p:cNvPr>
          <p:cNvGrpSpPr/>
          <p:nvPr/>
        </p:nvGrpSpPr>
        <p:grpSpPr>
          <a:xfrm>
            <a:off x="421383" y="2815494"/>
            <a:ext cx="915536" cy="433487"/>
            <a:chOff x="393376" y="2789094"/>
            <a:chExt cx="915536" cy="43348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11FC8C7-9007-4859-9B06-6A2569F30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r="2778" b="-10786"/>
            <a:stretch/>
          </p:blipFill>
          <p:spPr>
            <a:xfrm>
              <a:off x="393376" y="2853249"/>
              <a:ext cx="666750" cy="369332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89BC8FB-8AB9-41DA-853C-C469D6D2188B}"/>
                </a:ext>
              </a:extLst>
            </p:cNvPr>
            <p:cNvSpPr/>
            <p:nvPr/>
          </p:nvSpPr>
          <p:spPr>
            <a:xfrm>
              <a:off x="1060126" y="2789094"/>
              <a:ext cx="2487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E39364E5-C550-454E-8D8E-35D62BBDC995}"/>
              </a:ext>
            </a:extLst>
          </p:cNvPr>
          <p:cNvSpPr/>
          <p:nvPr/>
        </p:nvSpPr>
        <p:spPr>
          <a:xfrm>
            <a:off x="314399" y="3278818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在没有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变换的情况下：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52B89E9-7223-4B39-83F5-8445B7854020}"/>
              </a:ext>
            </a:extLst>
          </p:cNvPr>
          <p:cNvSpPr/>
          <p:nvPr/>
        </p:nvSpPr>
        <p:spPr>
          <a:xfrm>
            <a:off x="314399" y="4549118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变换的情况下：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01CBA2A-61A8-469C-944D-EFD83127B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45" y="4978124"/>
            <a:ext cx="2632479" cy="9291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1C002E7-DA45-4C90-862D-C3B90884DF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46" b="7836"/>
          <a:stretch/>
        </p:blipFill>
        <p:spPr>
          <a:xfrm>
            <a:off x="959663" y="3748207"/>
            <a:ext cx="2850337" cy="706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1519CC-C972-EEAB-9F85-CE427A465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3234" y="5966908"/>
            <a:ext cx="1838300" cy="63169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582B33-17C4-5D0C-C344-7426381C58B2}"/>
              </a:ext>
            </a:extLst>
          </p:cNvPr>
          <p:cNvCxnSpPr>
            <a:cxnSpLocks/>
          </p:cNvCxnSpPr>
          <p:nvPr/>
        </p:nvCxnSpPr>
        <p:spPr>
          <a:xfrm>
            <a:off x="7308000" y="1752600"/>
            <a:ext cx="0" cy="3352800"/>
          </a:xfrm>
          <a:prstGeom prst="line">
            <a:avLst/>
          </a:prstGeom>
          <a:ln>
            <a:solidFill>
              <a:srgbClr val="FF93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矩形 4">
            <a:extLst>
              <a:ext uri="{FF2B5EF4-FFF2-40B4-BE49-F238E27FC236}">
                <a16:creationId xmlns:a16="http://schemas.microsoft.com/office/drawing/2014/main" id="{3F280093-3DB3-0701-88BA-CADEF83D621B}"/>
              </a:ext>
            </a:extLst>
          </p:cNvPr>
          <p:cNvSpPr/>
          <p:nvPr/>
        </p:nvSpPr>
        <p:spPr>
          <a:xfrm>
            <a:off x="7316532" y="3916755"/>
            <a:ext cx="760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STCF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2">
                <a:extLst>
                  <a:ext uri="{FF2B5EF4-FFF2-40B4-BE49-F238E27FC236}">
                    <a16:creationId xmlns:a16="http://schemas.microsoft.com/office/drawing/2014/main" id="{51B4D203-5EA5-2A06-74ED-609C5F783BFE}"/>
                  </a:ext>
                </a:extLst>
              </p:cNvPr>
              <p:cNvSpPr/>
              <p:nvPr/>
            </p:nvSpPr>
            <p:spPr>
              <a:xfrm>
                <a:off x="7010400" y="6006602"/>
                <a:ext cx="43181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采取较小的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zh-CN" altLang="en-US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可以</m:t>
                    </m:r>
                  </m:oMath>
                </a14:m>
                <a:r>
                  <a:rPr lang="zh-CN" altLang="en-US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避免不希望的束束效应</a:t>
                </a:r>
              </a:p>
            </p:txBody>
          </p:sp>
        </mc:Choice>
        <mc:Fallback xmlns="">
          <p:sp>
            <p:nvSpPr>
              <p:cNvPr id="21" name="矩形 12">
                <a:extLst>
                  <a:ext uri="{FF2B5EF4-FFF2-40B4-BE49-F238E27FC236}">
                    <a16:creationId xmlns:a16="http://schemas.microsoft.com/office/drawing/2014/main" id="{51B4D203-5EA5-2A06-74ED-609C5F783B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6006602"/>
                <a:ext cx="4318170" cy="369332"/>
              </a:xfrm>
              <a:prstGeom prst="rect">
                <a:avLst/>
              </a:prstGeom>
              <a:blipFill>
                <a:blip r:embed="rId9"/>
                <a:stretch>
                  <a:fillRect l="-1130" t="-11475" r="-565" b="-213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F2A7729A-3E01-46BC-B20E-1629A76C14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3719" y="2934158"/>
            <a:ext cx="1743075" cy="314325"/>
          </a:xfrm>
          <a:prstGeom prst="rect">
            <a:avLst/>
          </a:prstGeom>
        </p:spPr>
      </p:pic>
      <p:sp>
        <p:nvSpPr>
          <p:cNvPr id="22" name="矩形 12">
            <a:extLst>
              <a:ext uri="{FF2B5EF4-FFF2-40B4-BE49-F238E27FC236}">
                <a16:creationId xmlns:a16="http://schemas.microsoft.com/office/drawing/2014/main" id="{CE1F7486-56EC-481B-8308-65AAF1A7D325}"/>
              </a:ext>
            </a:extLst>
          </p:cNvPr>
          <p:cNvSpPr/>
          <p:nvPr/>
        </p:nvSpPr>
        <p:spPr>
          <a:xfrm>
            <a:off x="6360359" y="5568881"/>
            <a:ext cx="5331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altLang="zh-CN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Dikansky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D. </a:t>
            </a:r>
            <a:r>
              <a:rPr lang="en-US" altLang="zh-CN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Pestrikov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NIM-A 600, 538 (2009).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9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35CE7-C6DA-D2A8-A8BB-167F1B099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EB5A4B-7828-EC28-9767-8A3AD9ED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6" y="0"/>
            <a:ext cx="12210288" cy="80467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束束效应对机器参数的约束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9270828C-5D43-41CC-9CA9-DC753DA29EDE}"/>
                  </a:ext>
                </a:extLst>
              </p:cNvPr>
              <p:cNvSpPr/>
              <p:nvPr/>
            </p:nvSpPr>
            <p:spPr>
              <a:xfrm>
                <a:off x="314292" y="950766"/>
                <a:ext cx="1619098" cy="369332"/>
              </a:xfrm>
              <a:prstGeom prst="rect">
                <a:avLst/>
              </a:prstGeom>
              <a:solidFill>
                <a:srgbClr val="0E4D92"/>
              </a:solidFill>
              <a:effectLst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束束</a:t>
                </a:r>
                <a14:m>
                  <m:oMath xmlns:m="http://schemas.openxmlformats.org/officeDocument/2006/math">
                    <m:r>
                      <a:rPr lang="zh-CN" alt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参数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和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9270828C-5D43-41CC-9CA9-DC753DA29E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92" y="950766"/>
                <a:ext cx="1619098" cy="369332"/>
              </a:xfrm>
              <a:prstGeom prst="rect">
                <a:avLst/>
              </a:prstGeom>
              <a:blipFill>
                <a:blip r:embed="rId2"/>
                <a:stretch>
                  <a:fillRect l="-2214" t="-8955" b="-13433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3556A7-F734-C5AF-FE16-27770B175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553" y="3166712"/>
            <a:ext cx="2788529" cy="2718411"/>
          </a:xfrm>
          <a:prstGeom prst="rect">
            <a:avLst/>
          </a:prstGeom>
        </p:spPr>
      </p:pic>
      <p:sp>
        <p:nvSpPr>
          <p:cNvPr id="4" name="矩形 12">
            <a:extLst>
              <a:ext uri="{FF2B5EF4-FFF2-40B4-BE49-F238E27FC236}">
                <a16:creationId xmlns:a16="http://schemas.microsoft.com/office/drawing/2014/main" id="{CFA0FD60-101E-585F-76D8-73EC8AA99759}"/>
              </a:ext>
            </a:extLst>
          </p:cNvPr>
          <p:cNvSpPr/>
          <p:nvPr/>
        </p:nvSpPr>
        <p:spPr>
          <a:xfrm>
            <a:off x="7644904" y="5917078"/>
            <a:ext cx="4489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zh-CN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Shatilov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Handbook, 3</a:t>
            </a:r>
            <a:r>
              <a:rPr lang="en-US" altLang="zh-CN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edition, Sec. 4.11.1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4">
                <a:extLst>
                  <a:ext uri="{FF2B5EF4-FFF2-40B4-BE49-F238E27FC236}">
                    <a16:creationId xmlns:a16="http://schemas.microsoft.com/office/drawing/2014/main" id="{FE11653A-0242-A5A5-7574-74908D1CE5D3}"/>
                  </a:ext>
                </a:extLst>
              </p:cNvPr>
              <p:cNvSpPr/>
              <p:nvPr/>
            </p:nvSpPr>
            <p:spPr>
              <a:xfrm>
                <a:off x="314292" y="1515245"/>
                <a:ext cx="7000908" cy="4799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更大</a:t>
                </a:r>
                <a14:m>
                  <m:oMath xmlns:m="http://schemas.openxmlformats.org/officeDocument/2006/math">
                    <m:r>
                      <a:rPr lang="zh-CN" altLang="en-US" sz="2000" b="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JP" altLang="zh-CN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≳3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有助于在考虑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lattice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和阻抗效应的情况下，仍然可以找到兼容频移的工作点区域。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水平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(X-Z) synchro-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betatron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resonances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SBRs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）限制了高亮度区域。考虑沙漏效应，</a:t>
                </a:r>
                <a:r>
                  <a:rPr lang="en-JP" altLang="zh-CN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JP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JP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/(</m:t>
                    </m:r>
                    <m:sSubSup>
                      <m:sSubSupPr>
                        <m:ctrlPr>
                          <a:rPr lang="en-JP" altLang="zh-CN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func>
                      <m:funcPr>
                        <m:ctrlPr>
                          <a:rPr lang="en-JP" altLang="zh-CN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altLang="zh-CN" sz="20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≲0.5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zh-CN" alt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垂直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(Y-Z) SBRs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限制</a:t>
                </a:r>
                <a14:m>
                  <m:oMath xmlns:m="http://schemas.openxmlformats.org/officeDocument/2006/math">
                    <m:r>
                      <a:rPr lang="zh-CN" altLang="en-US" sz="2000" b="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了</m:t>
                    </m:r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对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方向工作点的选择，束束极限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JP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≈</m:t>
                    </m:r>
                    <m:sSubSup>
                      <m:sSubSupPr>
                        <m:ctrlPr>
                          <a:rPr lang="en-JP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</m:sSubSup>
                    <m:r>
                      <a:rPr lang="en-US" altLang="zh-CN" sz="2000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≲0.1</m:t>
                    </m:r>
                    <m:r>
                      <a:rPr lang="zh-CN" altLang="en-US" sz="20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。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STCF,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sz="2000" b="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建议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≥0.02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的选择区间有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1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0.5+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altLang="zh-CN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&lt;0.5+2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pPr lvl="1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或者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0.5+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&lt;0.5+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SuperKEKB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类似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" name="矩形 4">
                <a:extLst>
                  <a:ext uri="{FF2B5EF4-FFF2-40B4-BE49-F238E27FC236}">
                    <a16:creationId xmlns:a16="http://schemas.microsoft.com/office/drawing/2014/main" id="{FE11653A-0242-A5A5-7574-74908D1CE5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92" y="1515245"/>
                <a:ext cx="7000908" cy="4799199"/>
              </a:xfrm>
              <a:prstGeom prst="rect">
                <a:avLst/>
              </a:prstGeom>
              <a:blipFill>
                <a:blip r:embed="rId4"/>
                <a:stretch>
                  <a:fillRect l="-784" t="-1017" r="-4443" b="-13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1A39115F-7AA4-47DE-8B6C-9FF33CCDDFD6}"/>
                  </a:ext>
                </a:extLst>
              </p:cNvPr>
              <p:cNvSpPr txBox="1"/>
              <p:nvPr/>
            </p:nvSpPr>
            <p:spPr>
              <a:xfrm>
                <a:off x="7662110" y="2141180"/>
                <a:ext cx="3855369" cy="760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JP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JP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JP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en-JP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𝜋𝛾</m:t>
                          </m:r>
                          <m:sSubSup>
                            <m:sSubSup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JP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JP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JP" i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JP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en-JP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𝜋𝛾</m:t>
                          </m:r>
                          <m:sSubSup>
                            <m:sSubSup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en-JP" dirty="0"/>
              </a:p>
            </p:txBody>
          </p:sp>
        </mc:Choice>
        <mc:Fallback xmlns=""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1A39115F-7AA4-47DE-8B6C-9FF33CCDD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110" y="2141180"/>
                <a:ext cx="3855369" cy="7603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2A76B83B-E2E1-4011-A008-A4CC2E951B7C}"/>
                  </a:ext>
                </a:extLst>
              </p:cNvPr>
              <p:cNvSpPr txBox="1"/>
              <p:nvPr/>
            </p:nvSpPr>
            <p:spPr>
              <a:xfrm>
                <a:off x="7799296" y="3044556"/>
                <a:ext cx="1716291" cy="688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JP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JP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JP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JP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en-JP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m:oMathPara>
                </a14:m>
                <a:endParaRPr lang="en-JP" dirty="0"/>
              </a:p>
            </p:txBody>
          </p:sp>
        </mc:Choice>
        <mc:Fallback xmlns=""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2A76B83B-E2E1-4011-A008-A4CC2E951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296" y="3044556"/>
                <a:ext cx="1716291" cy="6886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A6007E38-7B17-4081-9D84-220729E81825}"/>
                  </a:ext>
                </a:extLst>
              </p:cNvPr>
              <p:cNvSpPr txBox="1"/>
              <p:nvPr/>
            </p:nvSpPr>
            <p:spPr>
              <a:xfrm>
                <a:off x="7685333" y="1313465"/>
                <a:ext cx="3660507" cy="684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JP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JP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JP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en-JP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𝜋𝛾</m:t>
                          </m:r>
                          <m:sSubSup>
                            <m:sSubSup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JP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∗2</m:t>
                              </m:r>
                            </m:sup>
                          </m:sSubSup>
                          <m:d>
                            <m:d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JP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JP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JP" i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JP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en-JP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JP" i="1">
                              <a:latin typeface="Cambria Math" panose="02040503050406030204" pitchFamily="18" charset="0"/>
                            </a:rPr>
                            <m:t>𝜋𝛾</m:t>
                          </m:r>
                          <m:sSubSup>
                            <m:sSubSup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JP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JP" dirty="0"/>
              </a:p>
            </p:txBody>
          </p:sp>
        </mc:Choice>
        <mc:Fallback xmlns=""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A6007E38-7B17-4081-9D84-220729E81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333" y="1313465"/>
                <a:ext cx="3660507" cy="6846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790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B4ED190-9FF4-41F4-ACBE-5E75C213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400" y="1635415"/>
            <a:ext cx="4744096" cy="3887930"/>
          </a:xfrm>
          <a:prstGeom prst="rect">
            <a:avLst/>
          </a:prstGeom>
        </p:spPr>
      </p:pic>
      <p:sp>
        <p:nvSpPr>
          <p:cNvPr id="33" name="文本框 14">
            <a:extLst>
              <a:ext uri="{FF2B5EF4-FFF2-40B4-BE49-F238E27FC236}">
                <a16:creationId xmlns:a16="http://schemas.microsoft.com/office/drawing/2014/main" id="{8D057BCA-7AFA-4FCA-8C21-488835179CB2}"/>
              </a:ext>
            </a:extLst>
          </p:cNvPr>
          <p:cNvSpPr txBox="1"/>
          <p:nvPr/>
        </p:nvSpPr>
        <p:spPr>
          <a:xfrm>
            <a:off x="1143000" y="132459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BBWS: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29">
            <a:extLst>
              <a:ext uri="{FF2B5EF4-FFF2-40B4-BE49-F238E27FC236}">
                <a16:creationId xmlns:a16="http://schemas.microsoft.com/office/drawing/2014/main" id="{FE4D52F5-B67A-4B29-A453-D036B72FD193}"/>
              </a:ext>
            </a:extLst>
          </p:cNvPr>
          <p:cNvSpPr txBox="1"/>
          <p:nvPr/>
        </p:nvSpPr>
        <p:spPr>
          <a:xfrm>
            <a:off x="7924800" y="5376779"/>
            <a:ext cx="1033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OFF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44">
            <a:extLst>
              <a:ext uri="{FF2B5EF4-FFF2-40B4-BE49-F238E27FC236}">
                <a16:creationId xmlns:a16="http://schemas.microsoft.com/office/drawing/2014/main" id="{E203E482-60F2-4590-A4EF-ABF55E22B570}"/>
              </a:ext>
            </a:extLst>
          </p:cNvPr>
          <p:cNvSpPr txBox="1"/>
          <p:nvPr/>
        </p:nvSpPr>
        <p:spPr>
          <a:xfrm>
            <a:off x="3124200" y="5447536"/>
            <a:ext cx="94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CW ON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E581927-04D6-41AC-AC3E-FAAE0B713CAE}"/>
              </a:ext>
            </a:extLst>
          </p:cNvPr>
          <p:cNvSpPr>
            <a:spLocks noGrp="1"/>
          </p:cNvSpPr>
          <p:nvPr/>
        </p:nvSpPr>
        <p:spPr>
          <a:xfrm>
            <a:off x="156667" y="0"/>
            <a:ext cx="11878666" cy="81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不考虑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的束束模拟结果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A0BB1420-7CF9-4BD2-92D2-5D38847EF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529" y="5797882"/>
            <a:ext cx="9829800" cy="4020110"/>
          </a:xfrm>
        </p:spPr>
        <p:txBody>
          <a:bodyPr/>
          <a:lstStyle/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CW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对增加连续的高亮度区域有显著帮助。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SBRs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不能被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抑制。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AF92A08-9577-4932-994A-0FA4C40AD885}"/>
              </a:ext>
            </a:extLst>
          </p:cNvPr>
          <p:cNvSpPr/>
          <p:nvPr/>
        </p:nvSpPr>
        <p:spPr>
          <a:xfrm>
            <a:off x="314292" y="950766"/>
            <a:ext cx="2031325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蟹腰对亮度的影响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9A8F7C-B508-4732-8F7D-6D1EDAC8B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765403"/>
            <a:ext cx="4648200" cy="36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90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14">
            <a:extLst>
              <a:ext uri="{FF2B5EF4-FFF2-40B4-BE49-F238E27FC236}">
                <a16:creationId xmlns:a16="http://schemas.microsoft.com/office/drawing/2014/main" id="{8D057BCA-7AFA-4FCA-8C21-488835179CB2}"/>
              </a:ext>
            </a:extLst>
          </p:cNvPr>
          <p:cNvSpPr txBox="1"/>
          <p:nvPr/>
        </p:nvSpPr>
        <p:spPr>
          <a:xfrm>
            <a:off x="391549" y="12954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BBWS: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29">
                <a:extLst>
                  <a:ext uri="{FF2B5EF4-FFF2-40B4-BE49-F238E27FC236}">
                    <a16:creationId xmlns:a16="http://schemas.microsoft.com/office/drawing/2014/main" id="{6DB32B94-EF32-41A0-B62B-84F7864D35BB}"/>
                  </a:ext>
                </a:extLst>
              </p:cNvPr>
              <p:cNvSpPr txBox="1"/>
              <p:nvPr/>
            </p:nvSpPr>
            <p:spPr>
              <a:xfrm>
                <a:off x="1460282" y="5715000"/>
                <a:ext cx="18986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90%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𝐶𝑊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29">
                <a:extLst>
                  <a:ext uri="{FF2B5EF4-FFF2-40B4-BE49-F238E27FC236}">
                    <a16:creationId xmlns:a16="http://schemas.microsoft.com/office/drawing/2014/main" id="{6DB32B94-EF32-41A0-B62B-84F7864D3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282" y="5715000"/>
                <a:ext cx="189867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标题 1">
            <a:extLst>
              <a:ext uri="{FF2B5EF4-FFF2-40B4-BE49-F238E27FC236}">
                <a16:creationId xmlns:a16="http://schemas.microsoft.com/office/drawing/2014/main" id="{C78AA533-34C7-4B5D-AC57-A0ACE0561374}"/>
              </a:ext>
            </a:extLst>
          </p:cNvPr>
          <p:cNvSpPr>
            <a:spLocks noGrp="1"/>
          </p:cNvSpPr>
          <p:nvPr/>
        </p:nvSpPr>
        <p:spPr>
          <a:xfrm>
            <a:off x="156667" y="0"/>
            <a:ext cx="11878666" cy="81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不考虑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的束束模拟结果</a:t>
            </a:r>
          </a:p>
        </p:txBody>
      </p:sp>
      <p:sp>
        <p:nvSpPr>
          <p:cNvPr id="2" name="矩形 26">
            <a:extLst>
              <a:ext uri="{FF2B5EF4-FFF2-40B4-BE49-F238E27FC236}">
                <a16:creationId xmlns:a16="http://schemas.microsoft.com/office/drawing/2014/main" id="{CCE85957-E0D1-FAB9-7C5B-171B2B0A8B41}"/>
              </a:ext>
            </a:extLst>
          </p:cNvPr>
          <p:cNvSpPr/>
          <p:nvPr/>
        </p:nvSpPr>
        <p:spPr>
          <a:xfrm>
            <a:off x="1223385" y="6162500"/>
            <a:ext cx="11435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弱强模拟结果显示：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80%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CW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足以抑制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BB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引起的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XY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耦合。</a:t>
            </a:r>
            <a:endParaRPr lang="en-US" altLang="zh-CN" sz="2800" dirty="0">
              <a:solidFill>
                <a:prstClr val="black"/>
              </a:solidFill>
              <a:highlight>
                <a:srgbClr val="FFFF00"/>
              </a:highligh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DC466F-FFD8-40B8-820F-2D9CB7A36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14" y="1596447"/>
            <a:ext cx="2612295" cy="20990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9">
                <a:extLst>
                  <a:ext uri="{FF2B5EF4-FFF2-40B4-BE49-F238E27FC236}">
                    <a16:creationId xmlns:a16="http://schemas.microsoft.com/office/drawing/2014/main" id="{698C2D4C-D0EB-4BBC-9522-1A1D3C447DF5}"/>
                  </a:ext>
                </a:extLst>
              </p:cNvPr>
              <p:cNvSpPr txBox="1"/>
              <p:nvPr/>
            </p:nvSpPr>
            <p:spPr>
              <a:xfrm>
                <a:off x="4198983" y="5690778"/>
                <a:ext cx="18986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0%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𝐶𝑊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本框 29">
                <a:extLst>
                  <a:ext uri="{FF2B5EF4-FFF2-40B4-BE49-F238E27FC236}">
                    <a16:creationId xmlns:a16="http://schemas.microsoft.com/office/drawing/2014/main" id="{698C2D4C-D0EB-4BBC-9522-1A1D3C447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983" y="5690778"/>
                <a:ext cx="189867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9">
                <a:extLst>
                  <a:ext uri="{FF2B5EF4-FFF2-40B4-BE49-F238E27FC236}">
                    <a16:creationId xmlns:a16="http://schemas.microsoft.com/office/drawing/2014/main" id="{0A7C91B5-9AC6-478F-B11E-CE84251BA502}"/>
                  </a:ext>
                </a:extLst>
              </p:cNvPr>
              <p:cNvSpPr txBox="1"/>
              <p:nvPr/>
            </p:nvSpPr>
            <p:spPr>
              <a:xfrm>
                <a:off x="6858000" y="5733685"/>
                <a:ext cx="18986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0%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𝐶𝑊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文本框 29">
                <a:extLst>
                  <a:ext uri="{FF2B5EF4-FFF2-40B4-BE49-F238E27FC236}">
                    <a16:creationId xmlns:a16="http://schemas.microsoft.com/office/drawing/2014/main" id="{0A7C91B5-9AC6-478F-B11E-CE84251BA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733685"/>
                <a:ext cx="189867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9">
                <a:extLst>
                  <a:ext uri="{FF2B5EF4-FFF2-40B4-BE49-F238E27FC236}">
                    <a16:creationId xmlns:a16="http://schemas.microsoft.com/office/drawing/2014/main" id="{B6C33818-995F-4E5E-B0B4-E9202723B957}"/>
                  </a:ext>
                </a:extLst>
              </p:cNvPr>
              <p:cNvSpPr txBox="1"/>
              <p:nvPr/>
            </p:nvSpPr>
            <p:spPr>
              <a:xfrm>
                <a:off x="9601200" y="5690778"/>
                <a:ext cx="18986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0%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𝐶𝑊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本框 29">
                <a:extLst>
                  <a:ext uri="{FF2B5EF4-FFF2-40B4-BE49-F238E27FC236}">
                    <a16:creationId xmlns:a16="http://schemas.microsoft.com/office/drawing/2014/main" id="{B6C33818-995F-4E5E-B0B4-E9202723B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0" y="5690778"/>
                <a:ext cx="189867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6126EFA-E8CA-4D0F-BE70-4DEF5C6DC1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12"/>
          <a:stretch/>
        </p:blipFill>
        <p:spPr>
          <a:xfrm>
            <a:off x="975264" y="3657600"/>
            <a:ext cx="2612296" cy="2080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BCE74AC-ED53-41FE-82E1-CD4BA6B52A5F}"/>
                  </a:ext>
                </a:extLst>
              </p:cNvPr>
              <p:cNvSpPr txBox="1"/>
              <p:nvPr/>
            </p:nvSpPr>
            <p:spPr>
              <a:xfrm>
                <a:off x="-374678" y="4444913"/>
                <a:ext cx="1898678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BCE74AC-ED53-41FE-82E1-CD4BA6B52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4678" y="4444913"/>
                <a:ext cx="1898678" cy="391261"/>
              </a:xfrm>
              <a:prstGeom prst="rect">
                <a:avLst/>
              </a:prstGeom>
              <a:blipFill>
                <a:blip r:embed="rId9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29">
                <a:extLst>
                  <a:ext uri="{FF2B5EF4-FFF2-40B4-BE49-F238E27FC236}">
                    <a16:creationId xmlns:a16="http://schemas.microsoft.com/office/drawing/2014/main" id="{1612865E-7140-4E37-AC88-7644E8254C34}"/>
                  </a:ext>
                </a:extLst>
              </p:cNvPr>
              <p:cNvSpPr txBox="1"/>
              <p:nvPr/>
            </p:nvSpPr>
            <p:spPr>
              <a:xfrm>
                <a:off x="-374678" y="2381360"/>
                <a:ext cx="18986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𝑙𝑢𝑚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29">
                <a:extLst>
                  <a:ext uri="{FF2B5EF4-FFF2-40B4-BE49-F238E27FC236}">
                    <a16:creationId xmlns:a16="http://schemas.microsoft.com/office/drawing/2014/main" id="{1612865E-7140-4E37-AC88-7644E8254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4678" y="2381360"/>
                <a:ext cx="189867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CA99BAC-2D8A-442A-A6D3-96CA20C9F0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7600" y="1582140"/>
            <a:ext cx="2667000" cy="20754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47D43B-FA0F-4E39-B7AA-9E005DFF9D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7600" y="3643509"/>
            <a:ext cx="2667000" cy="20808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756BEC-C309-4BC5-B746-6895BDB525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3209" y="1589488"/>
            <a:ext cx="2710791" cy="20613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8F3A7A-162D-4098-A9A4-A8B797CB51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6695" y="3674310"/>
            <a:ext cx="2557314" cy="20682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59C7F60-2EF4-47F1-924F-79E68D107D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2546" y="1596447"/>
            <a:ext cx="2649989" cy="20470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63EEA6-E51A-4471-9B72-693314AC2A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86175" y="3617525"/>
            <a:ext cx="2710791" cy="20974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254EDCF-C729-496A-AB1D-3558020758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199" y="1582140"/>
            <a:ext cx="2667000" cy="207546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7BD3334-6802-4BE5-A3D9-729927E94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9199" y="3643509"/>
            <a:ext cx="2667000" cy="208088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05BFE41-A742-45D0-8391-D14201344365}"/>
              </a:ext>
            </a:extLst>
          </p:cNvPr>
          <p:cNvSpPr/>
          <p:nvPr/>
        </p:nvSpPr>
        <p:spPr>
          <a:xfrm>
            <a:off x="314292" y="950766"/>
            <a:ext cx="2031325" cy="369332"/>
          </a:xfrm>
          <a:prstGeom prst="rect">
            <a:avLst/>
          </a:prstGeom>
          <a:solidFill>
            <a:srgbClr val="0E4D92"/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蟹腰对亮度的影响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44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14">
            <a:extLst>
              <a:ext uri="{FF2B5EF4-FFF2-40B4-BE49-F238E27FC236}">
                <a16:creationId xmlns:a16="http://schemas.microsoft.com/office/drawing/2014/main" id="{8D057BCA-7AFA-4FCA-8C21-488835179CB2}"/>
              </a:ext>
            </a:extLst>
          </p:cNvPr>
          <p:cNvSpPr txBox="1"/>
          <p:nvPr/>
        </p:nvSpPr>
        <p:spPr>
          <a:xfrm>
            <a:off x="533400" y="158224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BBWS: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29">
                <a:extLst>
                  <a:ext uri="{FF2B5EF4-FFF2-40B4-BE49-F238E27FC236}">
                    <a16:creationId xmlns:a16="http://schemas.microsoft.com/office/drawing/2014/main" id="{6DB32B94-EF32-41A0-B62B-84F7864D35BB}"/>
                  </a:ext>
                </a:extLst>
              </p:cNvPr>
              <p:cNvSpPr txBox="1"/>
              <p:nvPr/>
            </p:nvSpPr>
            <p:spPr>
              <a:xfrm>
                <a:off x="2593989" y="5796523"/>
                <a:ext cx="18986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=0.02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29">
                <a:extLst>
                  <a:ext uri="{FF2B5EF4-FFF2-40B4-BE49-F238E27FC236}">
                    <a16:creationId xmlns:a16="http://schemas.microsoft.com/office/drawing/2014/main" id="{6DB32B94-EF32-41A0-B62B-84F7864D3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989" y="5796523"/>
                <a:ext cx="1898678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44">
                <a:extLst>
                  <a:ext uri="{FF2B5EF4-FFF2-40B4-BE49-F238E27FC236}">
                    <a16:creationId xmlns:a16="http://schemas.microsoft.com/office/drawing/2014/main" id="{DD9751F1-0F6B-4F43-B36C-1B30DB305893}"/>
                  </a:ext>
                </a:extLst>
              </p:cNvPr>
              <p:cNvSpPr txBox="1"/>
              <p:nvPr/>
            </p:nvSpPr>
            <p:spPr>
              <a:xfrm>
                <a:off x="5343274" y="5767686"/>
                <a:ext cx="20923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=0.025</a:t>
                </a:r>
                <a:endParaRPr lang="zh-CN" altLang="en-US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44">
                <a:extLst>
                  <a:ext uri="{FF2B5EF4-FFF2-40B4-BE49-F238E27FC236}">
                    <a16:creationId xmlns:a16="http://schemas.microsoft.com/office/drawing/2014/main" id="{DD9751F1-0F6B-4F43-B36C-1B30DB305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74" y="5767686"/>
                <a:ext cx="2092365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45">
                <a:extLst>
                  <a:ext uri="{FF2B5EF4-FFF2-40B4-BE49-F238E27FC236}">
                    <a16:creationId xmlns:a16="http://schemas.microsoft.com/office/drawing/2014/main" id="{676E3613-345B-4DD5-953F-DFB9F8226A2F}"/>
                  </a:ext>
                </a:extLst>
              </p:cNvPr>
              <p:cNvSpPr txBox="1"/>
              <p:nvPr/>
            </p:nvSpPr>
            <p:spPr>
              <a:xfrm>
                <a:off x="8243501" y="5719387"/>
                <a:ext cx="12161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=0.03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45">
                <a:extLst>
                  <a:ext uri="{FF2B5EF4-FFF2-40B4-BE49-F238E27FC236}">
                    <a16:creationId xmlns:a16="http://schemas.microsoft.com/office/drawing/2014/main" id="{676E3613-345B-4DD5-953F-DFB9F8226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501" y="5719387"/>
                <a:ext cx="1216110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A13F0352-5113-496B-A600-3781A08768DC}"/>
                  </a:ext>
                </a:extLst>
              </p:cNvPr>
              <p:cNvSpPr/>
              <p:nvPr/>
            </p:nvSpPr>
            <p:spPr>
              <a:xfrm>
                <a:off x="984805" y="6081438"/>
                <a:ext cx="1143579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defTabSz="457200" fontAlgn="base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较大的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b>
                        <m:r>
                          <a:rPr lang="en-US" altLang="zh-CN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CN" alt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有助于扩大水平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SBR</a:t>
                </a:r>
                <a:r>
                  <a:rPr lang="zh-CN" alt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之间的距离</a:t>
                </a:r>
                <a:endParaRPr lang="en-US" altLang="zh-C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A13F0352-5113-496B-A600-3781A0876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805" y="6081438"/>
                <a:ext cx="11435795" cy="523220"/>
              </a:xfrm>
              <a:prstGeom prst="rect">
                <a:avLst/>
              </a:prstGeom>
              <a:blipFill>
                <a:blip r:embed="rId8"/>
                <a:stretch>
                  <a:fillRect l="-959" t="-14118" b="-3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44CC03F-5541-4594-AC98-CD40AC95B999}"/>
                  </a:ext>
                </a:extLst>
              </p:cNvPr>
              <p:cNvSpPr/>
              <p:nvPr/>
            </p:nvSpPr>
            <p:spPr>
              <a:xfrm>
                <a:off x="314292" y="950766"/>
                <a:ext cx="1841914" cy="369332"/>
              </a:xfrm>
              <a:prstGeom prst="rect">
                <a:avLst/>
              </a:prstGeom>
              <a:solidFill>
                <a:srgbClr val="0E4D92"/>
              </a:solidFill>
              <a:effectLst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对亮度的影响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44CC03F-5541-4594-AC98-CD40AC95B9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92" y="950766"/>
                <a:ext cx="1841914" cy="369332"/>
              </a:xfrm>
              <a:prstGeom prst="rect">
                <a:avLst/>
              </a:prstGeom>
              <a:blipFill>
                <a:blip r:embed="rId9"/>
                <a:stretch>
                  <a:fillRect t="-7463" r="-1623" b="-14925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标题 1">
            <a:extLst>
              <a:ext uri="{FF2B5EF4-FFF2-40B4-BE49-F238E27FC236}">
                <a16:creationId xmlns:a16="http://schemas.microsoft.com/office/drawing/2014/main" id="{9E38D385-3B9E-4FFC-8A74-ABE336277682}"/>
              </a:ext>
            </a:extLst>
          </p:cNvPr>
          <p:cNvSpPr>
            <a:spLocks noGrp="1"/>
          </p:cNvSpPr>
          <p:nvPr/>
        </p:nvSpPr>
        <p:spPr>
          <a:xfrm>
            <a:off x="156667" y="0"/>
            <a:ext cx="11878666" cy="814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83A7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不考虑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的束束模拟结果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9">
                <a:extLst>
                  <a:ext uri="{FF2B5EF4-FFF2-40B4-BE49-F238E27FC236}">
                    <a16:creationId xmlns:a16="http://schemas.microsoft.com/office/drawing/2014/main" id="{65D06A0B-7081-47B9-8D53-F9B7CE630EF0}"/>
                  </a:ext>
                </a:extLst>
              </p:cNvPr>
              <p:cNvSpPr txBox="1"/>
              <p:nvPr/>
            </p:nvSpPr>
            <p:spPr>
              <a:xfrm>
                <a:off x="72042" y="2381360"/>
                <a:ext cx="18986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𝑙𝑢𝑚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9">
                <a:extLst>
                  <a:ext uri="{FF2B5EF4-FFF2-40B4-BE49-F238E27FC236}">
                    <a16:creationId xmlns:a16="http://schemas.microsoft.com/office/drawing/2014/main" id="{65D06A0B-7081-47B9-8D53-F9B7CE630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2" y="2381360"/>
                <a:ext cx="189867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9">
                <a:extLst>
                  <a:ext uri="{FF2B5EF4-FFF2-40B4-BE49-F238E27FC236}">
                    <a16:creationId xmlns:a16="http://schemas.microsoft.com/office/drawing/2014/main" id="{5C6F274A-A159-46DF-9ADD-3B0AFF429504}"/>
                  </a:ext>
                </a:extLst>
              </p:cNvPr>
              <p:cNvSpPr txBox="1"/>
              <p:nvPr/>
            </p:nvSpPr>
            <p:spPr>
              <a:xfrm>
                <a:off x="78439" y="4444913"/>
                <a:ext cx="1898678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9">
                <a:extLst>
                  <a:ext uri="{FF2B5EF4-FFF2-40B4-BE49-F238E27FC236}">
                    <a16:creationId xmlns:a16="http://schemas.microsoft.com/office/drawing/2014/main" id="{5C6F274A-A159-46DF-9ADD-3B0AFF429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9" y="4444913"/>
                <a:ext cx="1898678" cy="391261"/>
              </a:xfrm>
              <a:prstGeom prst="rect">
                <a:avLst/>
              </a:prstGeom>
              <a:blipFill>
                <a:blip r:embed="rId17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6656E582-A97E-4F05-B75B-8340E8A728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85913" y="1602568"/>
            <a:ext cx="2718237" cy="20979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238FE9C-D54B-49B1-AF3F-73250E968A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1363" y="3657600"/>
            <a:ext cx="2718237" cy="21146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402D30-FB16-452F-B830-B3F191D447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16360" y="3581400"/>
            <a:ext cx="2714626" cy="22240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4B443C-A0D5-4F51-AB57-7F333B73A8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02794" y="1524000"/>
            <a:ext cx="2736206" cy="21458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052C1D3-4FA7-400D-9277-2AA2CE40F73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65069" y="1521250"/>
            <a:ext cx="2869531" cy="21793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8CEB37-186E-4B6C-BD79-55506003AF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31731" y="3650859"/>
            <a:ext cx="2714626" cy="21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18500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CF-IAC-Meeting-20241015-rev3.potx" id="{085C9133-315C-4FBB-85D9-619850B0D01D}" vid="{10022AAC-AE9B-412C-A57F-796C28F1CE1C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CF-IAC-Meeting-20241015-rev3.potx" id="{085C9133-315C-4FBB-85D9-619850B0D01D}" vid="{5861FF63-7A0A-4A77-82B6-778E9CDFCD32}"/>
    </a:ext>
  </a:extLst>
</a:theme>
</file>

<file path=ppt/theme/theme3.xml><?xml version="1.0" encoding="utf-8"?>
<a:theme xmlns:a="http://schemas.openxmlformats.org/drawingml/2006/main" name="简约主题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CF-IAC-Meeting-20241015-rev3.potx" id="{085C9133-315C-4FBB-85D9-619850B0D01D}" vid="{65852180-4B43-40E9-8CCA-8CA047582D30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99675</TotalTime>
  <Words>1977</Words>
  <Application>Microsoft Office PowerPoint</Application>
  <PresentationFormat>宽屏</PresentationFormat>
  <Paragraphs>254</Paragraphs>
  <Slides>20</Slides>
  <Notes>13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MS PGothic</vt:lpstr>
      <vt:lpstr>MS PGothic</vt:lpstr>
      <vt:lpstr>DengXian</vt:lpstr>
      <vt:lpstr>DengXian</vt:lpstr>
      <vt:lpstr>等线 Light</vt:lpstr>
      <vt:lpstr>STZhongsong</vt:lpstr>
      <vt:lpstr>楷体</vt:lpstr>
      <vt:lpstr>宋体</vt:lpstr>
      <vt:lpstr>Microsoft YaHei</vt:lpstr>
      <vt:lpstr>Microsoft YaHei</vt:lpstr>
      <vt:lpstr>Arial</vt:lpstr>
      <vt:lpstr>Calibri</vt:lpstr>
      <vt:lpstr>Cambria Math</vt:lpstr>
      <vt:lpstr>Times New Roman</vt:lpstr>
      <vt:lpstr>Wingdings</vt:lpstr>
      <vt:lpstr>自定义设计方案</vt:lpstr>
      <vt:lpstr>1_自定义设计方案</vt:lpstr>
      <vt:lpstr>简约主题1</vt:lpstr>
      <vt:lpstr>公式</vt:lpstr>
      <vt:lpstr>STCF束束相互作用研究进展</vt:lpstr>
      <vt:lpstr>目录</vt:lpstr>
      <vt:lpstr>蟹腰方案下的束束相互作用</vt:lpstr>
      <vt:lpstr>束束效应对机器参数的约束</vt:lpstr>
      <vt:lpstr>束束效应对机器参数的约束</vt:lpstr>
      <vt:lpstr>束束效应对机器参数的约束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：</vt:lpstr>
      <vt:lpstr> ：</vt:lpstr>
      <vt:lpstr> ：</vt:lpstr>
      <vt:lpstr> ：</vt:lpstr>
      <vt:lpstr>考虑多物理效应耦合下的束束模拟结果</vt:lpstr>
      <vt:lpstr>考虑多物理效应耦合下的束束模拟结果</vt:lpstr>
      <vt:lpstr>总结与展望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msi-pc</cp:lastModifiedBy>
  <cp:revision>3512</cp:revision>
  <dcterms:created xsi:type="dcterms:W3CDTF">2020-03-23T10:04:57Z</dcterms:created>
  <dcterms:modified xsi:type="dcterms:W3CDTF">2025-07-03T06:18:36Z</dcterms:modified>
</cp:coreProperties>
</file>