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1" r:id="rId2"/>
    <p:sldMasterId id="2147483719" r:id="rId3"/>
  </p:sldMasterIdLst>
  <p:notesMasterIdLst>
    <p:notesMasterId r:id="rId28"/>
  </p:notesMasterIdLst>
  <p:handoutMasterIdLst>
    <p:handoutMasterId r:id="rId29"/>
  </p:handoutMasterIdLst>
  <p:sldIdLst>
    <p:sldId id="5082" r:id="rId4"/>
    <p:sldId id="5078" r:id="rId5"/>
    <p:sldId id="4335" r:id="rId6"/>
    <p:sldId id="4373" r:id="rId7"/>
    <p:sldId id="4986" r:id="rId8"/>
    <p:sldId id="5099" r:id="rId9"/>
    <p:sldId id="4348" r:id="rId10"/>
    <p:sldId id="5039" r:id="rId11"/>
    <p:sldId id="4322" r:id="rId12"/>
    <p:sldId id="4327" r:id="rId13"/>
    <p:sldId id="5105" r:id="rId14"/>
    <p:sldId id="4995" r:id="rId15"/>
    <p:sldId id="5004" r:id="rId16"/>
    <p:sldId id="4318" r:id="rId17"/>
    <p:sldId id="4323" r:id="rId18"/>
    <p:sldId id="5100" r:id="rId19"/>
    <p:sldId id="4120" r:id="rId20"/>
    <p:sldId id="4377" r:id="rId21"/>
    <p:sldId id="5102" r:id="rId22"/>
    <p:sldId id="280" r:id="rId23"/>
    <p:sldId id="5037" r:id="rId24"/>
    <p:sldId id="5106" r:id="rId25"/>
    <p:sldId id="5013" r:id="rId26"/>
    <p:sldId id="5036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ouYi" initials="Z" lastIdx="1" clrIdx="0">
    <p:extLst>
      <p:ext uri="{19B8F6BF-5375-455C-9EA6-DF929625EA0E}">
        <p15:presenceInfo xmlns:p15="http://schemas.microsoft.com/office/powerpoint/2012/main" userId="ZhouY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4A6"/>
    <a:srgbClr val="063978"/>
    <a:srgbClr val="180AF4"/>
    <a:srgbClr val="68CE83"/>
    <a:srgbClr val="C4171E"/>
    <a:srgbClr val="206FB8"/>
    <a:srgbClr val="D0D8E9"/>
    <a:srgbClr val="941100"/>
    <a:srgbClr val="00CCCC"/>
    <a:srgbClr val="E84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6" autoAdjust="0"/>
    <p:restoredTop sz="91301" autoAdjust="0"/>
  </p:normalViewPr>
  <p:slideViewPr>
    <p:cSldViewPr snapToObjects="1">
      <p:cViewPr varScale="1">
        <p:scale>
          <a:sx n="112" d="100"/>
          <a:sy n="112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95" d="100"/>
          <a:sy n="95" d="100"/>
        </p:scale>
        <p:origin x="358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0F280-C202-459E-9C88-243362EFD57F}" type="datetimeFigureOut">
              <a:rPr lang="zh-CN" altLang="en-US" smtClean="0"/>
              <a:t>2025/7/3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FC674-D29B-42E3-B510-33870CA84A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456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A865565-5D00-41A1-A9D4-D472FA0F1665}" type="datetimeFigureOut">
              <a:rPr lang="zh-CN" altLang="en-US" smtClean="0"/>
              <a:pPr/>
              <a:t>2025/7/3</a:t>
            </a:fld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0197B772-BE26-4EC4-8890-F0A68D40133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4507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have 4 energy point. Luminosity is around 10^35. large  momentum compaction and energy spread. Other energy point lower No more than 1 orders of magnitude.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179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527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707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885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210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734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025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325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710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36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I will introduce our studies about Beam-beam interaction. We know the beam-beam effects constraints the machine parameters, like choice of tunes. Beam-beam limit  tune-shift smaller than 0.1. The Hourglass effect should be smaller than 0.5. This shows that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𝛽</a:t>
                </a:r>
                <a:r>
                  <a:rPr lang="en-JP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_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𝑦^∗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can not be</a:t>
                </a:r>
                <a:r>
                  <a:rPr lang="en-US" altLang="zh-CN" baseline="0" dirty="0"/>
                  <a:t> too small. A larger crossing angle can make 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𝛽</a:t>
                </a:r>
                <a:r>
                  <a:rPr lang="en-JP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_</a:t>
                </a:r>
                <a:r>
                  <a:rPr lang="en-US" altLang="zh-CN" sz="1200" i="0">
                    <a:effectLst/>
                    <a:latin typeface="Cambria Math" panose="02040503050406030204" pitchFamily="18" charset="0"/>
                    <a:ea typeface="DengXian" panose="02010600030101010101" pitchFamily="2" charset="-122"/>
                    <a:cs typeface="Times New Roman" panose="02020603050405020304" pitchFamily="18" charset="0"/>
                  </a:rPr>
                  <a:t>𝑦^∗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smaller. </a:t>
                </a:r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Weak-strong simulations : significant increase of luminosity with crab waist. </a:t>
                </a:r>
                <a:r>
                  <a:rPr lang="en-US" altLang="zh-CN" sz="1200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Synchrobetatron</a:t>
                </a:r>
                <a:r>
                  <a:rPr lang="en-US" altLang="zh-CN" sz="1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resonances and coherent X-Z instability is big issue which will lead to vertical beam</a:t>
                </a:r>
                <a:r>
                  <a:rPr lang="en-US" altLang="zh-CN" sz="1200" baseline="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size blow up, which should be avoided, either by increasing synchrotron tune or reduce beam-beam tune shift in Hor. The working point should be choose to avoid X-Z instabilities which is at integer times of synchrotron tune, close to half-integer, but between once or twice of synchrotron tune.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9066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7B772-BE26-4EC4-8890-F0A68D40133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777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34301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29063F-ABC8-465F-B8CC-E34A8ADB61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B42C29-9A7C-4717-9E7F-4B700683C9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614917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768095"/>
            <a:ext cx="7315200" cy="395947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19834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  <a:prstGeom prst="rect">
            <a:avLst/>
          </a:prstGeom>
        </p:spPr>
        <p:txBody>
          <a:bodyPr/>
          <a:lstStyle>
            <a:lvl1pPr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4104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804672"/>
            <a:ext cx="2743200" cy="5321492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804672"/>
            <a:ext cx="8026400" cy="5321492"/>
          </a:xfrm>
        </p:spPr>
        <p:txBody>
          <a:bodyPr vert="eaVert"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569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4038600"/>
            <a:ext cx="8534400" cy="2133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单击以编辑母版副标题样式</a:t>
            </a:r>
            <a:endParaRPr lang="de-DE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2A97E19-70F5-2C44-6909-E5768AF1F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200061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32305C-DFFF-9873-9D6E-340F5F2857D8}"/>
              </a:ext>
            </a:extLst>
          </p:cNvPr>
          <p:cNvSpPr/>
          <p:nvPr userDrawn="1"/>
        </p:nvSpPr>
        <p:spPr>
          <a:xfrm>
            <a:off x="0" y="-10511"/>
            <a:ext cx="12192000" cy="840828"/>
          </a:xfrm>
          <a:prstGeom prst="rect">
            <a:avLst/>
          </a:prstGeom>
          <a:solidFill>
            <a:srgbClr val="0E4D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5A947-5A81-B018-2660-235B429C8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40431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4899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87C81022-EB79-4D44-B349-71CEB7845507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50FB030A-8606-2446-851E-73303FB79D3C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DFAFD920-79C3-49C1-A7B3-B6E0382E58A6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09E60C2F-EEDE-F44B-803C-5C743D274D6A}"/>
              </a:ext>
            </a:extLst>
          </p:cNvPr>
          <p:cNvSpPr txBox="1"/>
          <p:nvPr/>
        </p:nvSpPr>
        <p:spPr>
          <a:xfrm>
            <a:off x="9956800" y="6629400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Page </a:t>
            </a:r>
            <a:fld id="{1A995042-2D73-4E98-9461-C210BD068AD6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C22F33A-A3D1-EBEB-22D6-97506653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95663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2287FDD3-CDFA-EF49-A10D-1322C950A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F81CDDE9-B88E-234E-A6D4-D842F0AB9A85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99D7FDDD-992B-F946-BDF0-9E13F01559AD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0B5F9426-7A81-445D-91A9-6E9E1149893A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847B504B-FB3C-9B46-81A0-790A36F6F7C0}"/>
              </a:ext>
            </a:extLst>
          </p:cNvPr>
          <p:cNvSpPr txBox="1"/>
          <p:nvPr/>
        </p:nvSpPr>
        <p:spPr>
          <a:xfrm>
            <a:off x="9956800" y="6629400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Page </a:t>
            </a:r>
            <a:fld id="{3DBB4A54-CEBE-42AD-A072-A39EF13BDFCD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  <a:prstGeom prst="rect">
            <a:avLst/>
          </a:prstGeom>
        </p:spPr>
        <p:txBody>
          <a:bodyPr/>
          <a:lstStyle>
            <a:lvl1pPr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18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16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4397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5FEE81A-7312-664C-853C-656C8E254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F3AC04B3-47FF-B94A-9443-5E2CBAB5FD2F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  <a:cs typeface="MS PGothic" charset="0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3F6CDD96-2BFD-5F49-94F0-A6C0394071C0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fld id="{C34E1AA7-BBE3-4066-9647-AD26786FD079}" type="slidenum">
              <a:rPr lang="de-DE" altLang="zh-CN" sz="1200" smtClean="0">
                <a:solidFill>
                  <a:srgbClr val="FFFFFF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51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lang="de-DE" sz="4000" b="1" kern="1200" dirty="0"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等线" panose="02010600030101010101" pitchFamily="2" charset="-122"/>
                <a:ea typeface="等线" panose="02010600030101010101" pitchFamily="2" charset="-122"/>
                <a:cs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0539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C9DDAB7-96A9-334D-9651-A686984A4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37518CB-DF15-E047-BB7E-B5711858249A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031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841B53DE-DE93-684B-ABFE-870875C29D78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477D0B05-BC85-48E6-89ED-2487897A79B2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35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804672"/>
            <a:ext cx="4011084" cy="63042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04672"/>
            <a:ext cx="6815667" cy="5321492"/>
          </a:xfrm>
        </p:spPr>
        <p:txBody>
          <a:bodyPr/>
          <a:lstStyle>
            <a:lvl1pPr>
              <a:defRPr sz="32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>
              <a:defRPr sz="2800"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>
              <a:defRPr sz="2400"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>
              <a:defRPr sz="2000"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2116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2D7AB43-CD3F-9040-9832-D80A060C2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071" y="3061252"/>
            <a:ext cx="3260034" cy="76862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358632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E75BC"/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8DF42F1-DA7F-6146-AE55-0ABA4F9C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F06F81-F09C-3542-849E-D03F8E742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BB4EB0-D94E-2F49-9268-3DA58B9D1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45A58D-B70D-594F-8BF2-6B6297269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B56B54-DD64-8946-A36D-45C888B31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079329D-8B8F-B64A-BFB9-3BCDC19C7ED7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205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>
            <a:extLst>
              <a:ext uri="{FF2B5EF4-FFF2-40B4-BE49-F238E27FC236}">
                <a16:creationId xmlns:a16="http://schemas.microsoft.com/office/drawing/2014/main" id="{F5485827-3A9C-3940-AC12-64CE424C1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765175"/>
          </a:xfrm>
          <a:prstGeom prst="rect">
            <a:avLst/>
          </a:prstGeom>
          <a:gradFill rotWithShape="1">
            <a:gsLst>
              <a:gs pos="0">
                <a:srgbClr val="0031B3"/>
              </a:gs>
              <a:gs pos="5000">
                <a:srgbClr val="0031B3"/>
              </a:gs>
              <a:gs pos="100000">
                <a:srgbClr val="9BC1FF"/>
              </a:gs>
            </a:gsLst>
            <a:lin ang="5400000" scaled="1"/>
          </a:gra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/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altLang="zh-CN">
              <a:solidFill>
                <a:srgbClr val="FFFFFF"/>
              </a:solidFill>
              <a:latin typeface="Calibri" charset="0"/>
              <a:ea typeface="ＭＳ Ｐゴシック" charset="0"/>
              <a:cs typeface="MS PGothic" charset="0"/>
            </a:endParaRP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19201"/>
            <a:ext cx="109728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de-DE" altLang="zh-C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E0F720-7A08-0D43-A4CF-AEC7139A1146}"/>
              </a:ext>
            </a:extLst>
          </p:cNvPr>
          <p:cNvSpPr/>
          <p:nvPr/>
        </p:nvSpPr>
        <p:spPr>
          <a:xfrm>
            <a:off x="0" y="6669088"/>
            <a:ext cx="12192000" cy="215900"/>
          </a:xfrm>
          <a:prstGeom prst="rect">
            <a:avLst/>
          </a:prstGeom>
          <a:solidFill>
            <a:srgbClr val="0E4D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rgbClr val="FFFFFF"/>
              </a:solidFill>
              <a:ea typeface="ＭＳ Ｐゴシック" charset="0"/>
              <a:cs typeface="MS P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9A05A0-225C-694D-9D3E-D97BF161FD08}"/>
              </a:ext>
            </a:extLst>
          </p:cNvPr>
          <p:cNvSpPr txBox="1"/>
          <p:nvPr/>
        </p:nvSpPr>
        <p:spPr>
          <a:xfrm>
            <a:off x="9840384" y="6669088"/>
            <a:ext cx="2133600" cy="203200"/>
          </a:xfrm>
          <a:prstGeom prst="rect">
            <a:avLst/>
          </a:prstGeom>
          <a:noFill/>
        </p:spPr>
        <p:txBody>
          <a:bodyPr lIns="108000" tIns="1080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r>
              <a:rPr lang="de-DE" altLang="zh-CN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fld id="{222D797F-6281-4E3F-ACFD-EAA4784CE755}" type="slidenum">
              <a:rPr lang="de-DE" altLang="zh-CN" sz="1200" smtClean="0">
                <a:solidFill>
                  <a:srgbClr val="FFFFFF"/>
                </a:solidFill>
                <a:latin typeface="Calibri" panose="020F0502020204030204" pitchFamily="34" charset="0"/>
              </a:rPr>
              <a:pPr algn="r" eaLnBrk="1" hangingPunct="1">
                <a:defRPr/>
              </a:pPr>
              <a:t>‹#›</a:t>
            </a:fld>
            <a:endParaRPr lang="de-DE" altLang="zh-CN" sz="12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686F3E-4045-B447-BDB8-EF0A8C9C71E0}"/>
              </a:ext>
            </a:extLst>
          </p:cNvPr>
          <p:cNvSpPr/>
          <p:nvPr userDrawn="1"/>
        </p:nvSpPr>
        <p:spPr>
          <a:xfrm>
            <a:off x="0" y="-10511"/>
            <a:ext cx="12192000" cy="840828"/>
          </a:xfrm>
          <a:prstGeom prst="rect">
            <a:avLst/>
          </a:prstGeom>
          <a:solidFill>
            <a:srgbClr val="0E4D9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>
              <a:ea typeface="微软雅黑" panose="020B0503020204020204" pitchFamily="34" charset="-122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B3EF8756-0108-8C67-4AE7-B69CB40E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12" y="0"/>
            <a:ext cx="10515600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2466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kumimoji="1" lang="en-US" altLang="zh-CN" sz="4000" b="1" kern="1200" dirty="0" smtClean="0">
          <a:solidFill>
            <a:schemeClr val="bg1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2pPr>
      <a:lvl3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3pPr>
      <a:lvl4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4pPr>
      <a:lvl5pPr algn="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楷体" panose="02010609060101010101" pitchFamily="49" charset="-122"/>
          <a:ea typeface="楷体" panose="02010609060101010101" pitchFamily="49" charset="-122"/>
          <a:cs typeface="楷体" charset="0"/>
        </a:defRPr>
      </a:lvl5pPr>
      <a:lvl6pPr marL="4572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em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image" Target="../media/image35.e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5.png"/><Relationship Id="rId5" Type="http://schemas.openxmlformats.org/officeDocument/2006/relationships/image" Target="../media/image50.wmf"/><Relationship Id="rId10" Type="http://schemas.openxmlformats.org/officeDocument/2006/relationships/image" Target="../media/image5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6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2.pn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5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8B887E5-CEF0-4D33-9847-8ED19D4D4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685" y="188640"/>
            <a:ext cx="5218628" cy="1066892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10C111A-65E2-46C5-B0A0-3C2B88301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45" y="2102078"/>
            <a:ext cx="1029714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4800" b="1" dirty="0">
                <a:solidFill>
                  <a:srgbClr val="2E54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STCF</a:t>
            </a:r>
            <a:r>
              <a:rPr lang="zh-CN" altLang="en-US" sz="4800" b="1" dirty="0">
                <a:solidFill>
                  <a:srgbClr val="2E549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对撞环物理设计进展</a:t>
            </a:r>
            <a:endParaRPr lang="zh-CN" altLang="zh-CN" sz="4800" b="1" dirty="0">
              <a:solidFill>
                <a:srgbClr val="2E549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DFFD9E5-7A68-459C-BFD2-40839AB70D62}"/>
              </a:ext>
            </a:extLst>
          </p:cNvPr>
          <p:cNvSpPr txBox="1"/>
          <p:nvPr/>
        </p:nvSpPr>
        <p:spPr>
          <a:xfrm>
            <a:off x="0" y="3717032"/>
            <a:ext cx="12192000" cy="2335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邹野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代表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STCF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对撞环加速器物理组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2025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年超级陶粲装置研讨会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2025.07.03</a:t>
            </a:r>
            <a:endParaRPr lang="en-CN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043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0B647F5-E165-460C-B9DF-F25F5755E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916" y="1166350"/>
            <a:ext cx="8099423" cy="3198753"/>
          </a:xfrm>
        </p:spPr>
        <p:txBody>
          <a:bodyPr/>
          <a:lstStyle/>
          <a:p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Local momentum acceptance (LMA) evaluated by Elegant</a:t>
            </a:r>
          </a:p>
          <a:p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Lower H function to increase LMA by linear optics design</a:t>
            </a:r>
          </a:p>
          <a:p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Integration of FF quadrupole fringe fields significantly degrades LMA</a:t>
            </a:r>
          </a:p>
          <a:p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With octupole compensation, the LMA recovers a lot</a:t>
            </a:r>
          </a:p>
          <a:p>
            <a:r>
              <a:rPr lang="en-US" altLang="zh-CN" sz="18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Touschek lifetime: &gt; 300s with crab sextupoles on and fringe fields compensation with ideal lattice and &gt;220s with errors</a:t>
            </a: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97157D7-4DAB-4C3A-BD1F-43B4CA3EB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LMA </a:t>
            </a:r>
            <a:r>
              <a:rPr lang="zh-CN" altLang="en-US" sz="3200" dirty="0"/>
              <a:t>与</a:t>
            </a:r>
            <a:r>
              <a:rPr lang="en-US" altLang="zh-CN" sz="3200" dirty="0"/>
              <a:t> Touschek </a:t>
            </a:r>
            <a:r>
              <a:rPr lang="zh-CN" altLang="en-US" sz="3200" dirty="0"/>
              <a:t>寿命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2C8F352-6721-4DE2-A265-3CCF21E23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265" y="2005785"/>
            <a:ext cx="3456820" cy="22817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22">
                <a:extLst>
                  <a:ext uri="{FF2B5EF4-FFF2-40B4-BE49-F238E27FC236}">
                    <a16:creationId xmlns:a16="http://schemas.microsoft.com/office/drawing/2014/main" id="{1495FD2F-32B8-418E-AE34-3F067F1F36CF}"/>
                  </a:ext>
                </a:extLst>
              </p:cNvPr>
              <p:cNvSpPr txBox="1"/>
              <p:nvPr/>
            </p:nvSpPr>
            <p:spPr>
              <a:xfrm>
                <a:off x="9126089" y="1016741"/>
                <a:ext cx="2924903" cy="72718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ℋ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dirty="0"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" name="TextBox 22">
                <a:extLst>
                  <a:ext uri="{FF2B5EF4-FFF2-40B4-BE49-F238E27FC236}">
                    <a16:creationId xmlns:a16="http://schemas.microsoft.com/office/drawing/2014/main" id="{1495FD2F-32B8-418E-AE34-3F067F1F3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6089" y="1016741"/>
                <a:ext cx="2924903" cy="7271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597A8589-9A1C-4214-9E61-A8666440D1AD}"/>
              </a:ext>
            </a:extLst>
          </p:cNvPr>
          <p:cNvSpPr txBox="1"/>
          <p:nvPr/>
        </p:nvSpPr>
        <p:spPr>
          <a:xfrm>
            <a:off x="8437737" y="1165933"/>
            <a:ext cx="76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180AF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LMA</a:t>
            </a:r>
            <a:endParaRPr lang="zh-CN" altLang="en-US" dirty="0">
              <a:solidFill>
                <a:srgbClr val="180AF4"/>
              </a:solidFill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9A83FE0-0B23-4423-AD8B-38BEF7F14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AADF04A-605E-40AF-B20D-65E9BD793B09}"/>
              </a:ext>
            </a:extLst>
          </p:cNvPr>
          <p:cNvSpPr txBox="1"/>
          <p:nvPr/>
        </p:nvSpPr>
        <p:spPr>
          <a:xfrm>
            <a:off x="262916" y="5733256"/>
            <a:ext cx="6984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000" indent="-324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Double-checked by Anton </a:t>
            </a:r>
            <a:r>
              <a:rPr lang="en-US" altLang="zh-CN" sz="2000" dirty="0" err="1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Bogomyagkov</a:t>
            </a:r>
            <a:r>
              <a:rPr lang="en-US" altLang="zh-CN" sz="20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from BINP </a:t>
            </a: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BBF37C56-083D-48F9-89E7-6A8AB1B8A8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7620880"/>
              </p:ext>
            </p:extLst>
          </p:nvPr>
        </p:nvGraphicFramePr>
        <p:xfrm>
          <a:off x="908471" y="3568627"/>
          <a:ext cx="6339221" cy="159295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289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8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0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238">
                <a:tc>
                  <a:txBody>
                    <a:bodyPr/>
                    <a:lstStyle/>
                    <a:p>
                      <a:r>
                        <a:rPr lang="en-US" altLang="zh-CN" sz="1600" b="0" dirty="0">
                          <a:solidFill>
                            <a:schemeClr val="bg1"/>
                          </a:solidFill>
                        </a:rPr>
                        <a:t>Touschek  Lifetime (s)</a:t>
                      </a:r>
                      <a:endParaRPr lang="zh-CN" altLang="en-US" sz="1600" b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bg1"/>
                          </a:solidFill>
                        </a:rPr>
                        <a:t>Ideal lattice</a:t>
                      </a:r>
                      <a:endParaRPr lang="en-US" altLang="zh-CN" sz="1600" b="0" dirty="0">
                        <a:solidFill>
                          <a:schemeClr val="bg1"/>
                        </a:solidFill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bg1"/>
                          </a:solidFill>
                        </a:rPr>
                        <a:t>with errors</a:t>
                      </a:r>
                      <a:endParaRPr lang="zh-CN" alt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238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w/o edge effect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180AF4"/>
                          </a:solidFill>
                        </a:rPr>
                        <a:t>351</a:t>
                      </a:r>
                      <a:endParaRPr lang="zh-CN" altLang="en-US" sz="1600" dirty="0">
                        <a:solidFill>
                          <a:srgbClr val="180AF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180AF4"/>
                          </a:solidFill>
                        </a:rPr>
                        <a:t>283</a:t>
                      </a:r>
                      <a:endParaRPr lang="zh-CN" altLang="en-US" sz="1600" dirty="0">
                        <a:solidFill>
                          <a:srgbClr val="180AF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2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w/ edge effect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242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166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2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w/ edge effect and octupoles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180AF4"/>
                          </a:solidFill>
                        </a:rPr>
                        <a:t>309</a:t>
                      </a:r>
                      <a:endParaRPr lang="zh-CN" altLang="en-US" sz="1600" dirty="0">
                        <a:solidFill>
                          <a:srgbClr val="180AF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180AF4"/>
                          </a:solidFill>
                        </a:rPr>
                        <a:t>226</a:t>
                      </a:r>
                      <a:endParaRPr lang="zh-CN" altLang="en-US" sz="1600" dirty="0">
                        <a:solidFill>
                          <a:srgbClr val="180AF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6803898"/>
                  </a:ext>
                </a:extLst>
              </a:tr>
            </a:tbl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id="{4D7A0C93-A84A-432B-BB29-36EC59D9A61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490" y="4437112"/>
            <a:ext cx="3456819" cy="2084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923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31DACA4-A151-4AED-900E-D6FEB9F1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cs typeface="Arial" panose="020B0604020202020204" pitchFamily="34" charset="0"/>
              </a:rPr>
              <a:t>误差分析与校正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539A985-3EAF-489A-B910-CAAAB7F230E0}"/>
              </a:ext>
            </a:extLst>
          </p:cNvPr>
          <p:cNvSpPr txBox="1"/>
          <p:nvPr/>
        </p:nvSpPr>
        <p:spPr>
          <a:xfrm>
            <a:off x="51035" y="967840"/>
            <a:ext cx="11918181" cy="4540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Analyze the errors of the ring and add BPMs and correctors for correction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BPM and corrector layout</a:t>
            </a:r>
            <a:r>
              <a:rPr lang="en-US" altLang="zh-CN" sz="16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lnSpc>
                <a:spcPct val="110000"/>
              </a:lnSpc>
              <a:buFont typeface="等线" panose="02010600030101010101" pitchFamily="2" charset="-122"/>
              <a:buChar char="–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Place BPMs and correctors next to quadrupoles;  405 BPM in each ring.</a:t>
            </a:r>
          </a:p>
          <a:p>
            <a:pPr marL="800100" lvl="1" indent="-342900">
              <a:lnSpc>
                <a:spcPct val="110000"/>
              </a:lnSpc>
              <a:buFont typeface="等线" panose="02010600030101010101" pitchFamily="2" charset="-122"/>
              <a:buChar char="–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QF: 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CORx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;  QD: </a:t>
            </a:r>
            <a:r>
              <a:rPr lang="en-US" altLang="zh-CN" sz="1600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CORy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;  Sextupole: double-plane corrector and skew quadrupole;</a:t>
            </a:r>
          </a:p>
          <a:p>
            <a:pPr marL="342900" indent="-342900">
              <a:lnSpc>
                <a:spcPct val="110000"/>
              </a:lnSpc>
              <a:buFont typeface="等线" panose="02010600030101010101" pitchFamily="2" charset="-122"/>
              <a:buChar char="•"/>
            </a:pPr>
            <a:r>
              <a:rPr lang="en-US" altLang="zh-CN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Misalignment Errors:</a:t>
            </a:r>
          </a:p>
          <a:p>
            <a:pPr marL="800100" lvl="1" indent="-342900">
              <a:lnSpc>
                <a:spcPct val="110000"/>
              </a:lnSpc>
              <a:buFont typeface="等线" panose="02010600030101010101" pitchFamily="2" charset="-122"/>
              <a:buChar char="–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FFT doublet: more strictly than other quadrupoles</a:t>
            </a:r>
          </a:p>
          <a:p>
            <a:pPr marL="800100" lvl="1" indent="-342900">
              <a:lnSpc>
                <a:spcPct val="110000"/>
              </a:lnSpc>
              <a:buFont typeface="等线" panose="02010600030101010101" pitchFamily="2" charset="-122"/>
              <a:buChar char="–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IR sextupoles: more strictly than sextupoles in the Arc</a:t>
            </a:r>
          </a:p>
          <a:p>
            <a:pPr marL="342900" indent="-342900">
              <a:lnSpc>
                <a:spcPct val="110000"/>
              </a:lnSpc>
              <a:buFont typeface="等线" panose="02010600030101010101" pitchFamily="2" charset="-122"/>
              <a:buChar char="•"/>
            </a:pPr>
            <a:r>
              <a:rPr lang="en-US" altLang="zh-CN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Correction strategy</a:t>
            </a:r>
          </a:p>
          <a:p>
            <a:pPr marL="800100" lvl="1" indent="-342900">
              <a:lnSpc>
                <a:spcPct val="110000"/>
              </a:lnSpc>
              <a:buFont typeface="等线" panose="02010600030101010101" pitchFamily="2" charset="-122"/>
              <a:buChar char="–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First turn trajectory correction</a:t>
            </a:r>
          </a:p>
          <a:p>
            <a:pPr marL="800100" lvl="1" indent="-342900">
              <a:lnSpc>
                <a:spcPct val="110000"/>
              </a:lnSpc>
              <a:buFont typeface="等线" panose="02010600030101010101" pitchFamily="2" charset="-122"/>
              <a:buChar char="–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Orbit and dispersion correction the whole ring and IP (SVD+DFS) </a:t>
            </a:r>
          </a:p>
          <a:p>
            <a:pPr marL="800100" lvl="1" indent="-342900">
              <a:lnSpc>
                <a:spcPct val="110000"/>
              </a:lnSpc>
              <a:buFont typeface="等线" panose="02010600030101010101" pitchFamily="2" charset="-122"/>
              <a:buChar char="–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Optics and coupling correction (LOCO)</a:t>
            </a:r>
          </a:p>
          <a:p>
            <a:pPr marL="800100" lvl="1" indent="-342900">
              <a:lnSpc>
                <a:spcPct val="110000"/>
              </a:lnSpc>
              <a:buFont typeface="等线" panose="02010600030101010101" pitchFamily="2" charset="-122"/>
              <a:buChar char="–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β</a:t>
            </a:r>
            <a:r>
              <a:rPr lang="en-US" altLang="zh-CN" sz="1600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y</a:t>
            </a:r>
            <a:r>
              <a:rPr lang="en-US" altLang="zh-CN" sz="1600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*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correction: K-modulation</a:t>
            </a:r>
          </a:p>
          <a:p>
            <a:pPr marL="800100" lvl="1" indent="-342900">
              <a:lnSpc>
                <a:spcPct val="110000"/>
              </a:lnSpc>
              <a:buFont typeface="等线" panose="02010600030101010101" pitchFamily="2" charset="-122"/>
              <a:buChar char="–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lnSpc>
                <a:spcPct val="110000"/>
              </a:lnSpc>
              <a:buFont typeface="等线" panose="02010600030101010101" pitchFamily="2" charset="-122"/>
              <a:buChar char="–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lnSpc>
                <a:spcPct val="110000"/>
              </a:lnSpc>
              <a:buFont typeface="等线" panose="02010600030101010101" pitchFamily="2" charset="-122"/>
              <a:buChar char="–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800100" lvl="1" indent="-342900">
              <a:lnSpc>
                <a:spcPct val="110000"/>
              </a:lnSpc>
              <a:buFont typeface="等线" panose="02010600030101010101" pitchFamily="2" charset="-122"/>
              <a:buChar char="–"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F722E2A-E19E-4E70-A872-CA5875488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6555300C-25EA-468B-838E-74A5B165BE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0256695"/>
                  </p:ext>
                </p:extLst>
              </p:nvPr>
            </p:nvGraphicFramePr>
            <p:xfrm>
              <a:off x="335360" y="4509121"/>
              <a:ext cx="8312799" cy="2044944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20583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1771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439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6409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184007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419636">
                    <a:tc>
                      <a:txBody>
                        <a:bodyPr/>
                        <a:lstStyle/>
                        <a:p>
                          <a:endParaRPr lang="zh-CN" altLang="en-US" sz="1400" b="1" dirty="0">
                            <a:solidFill>
                              <a:schemeClr val="bg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zh-CN" altLang="en-US" sz="1600" b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CN" sz="1600" b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oMath>
                          </a14:m>
                          <a:r>
                            <a:rPr lang="zh-CN" altLang="en-US" sz="16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altLang="zh-CN" sz="1600" b="1" dirty="0">
                              <a:solidFill>
                                <a:schemeClr val="bg1"/>
                              </a:solidFill>
                            </a:rPr>
                            <a:t>(</a:t>
                          </a:r>
                          <a:r>
                            <a:rPr lang="en-US" altLang="zh-CN" sz="1600" b="1" dirty="0" err="1">
                              <a:solidFill>
                                <a:schemeClr val="bg1"/>
                              </a:solidFill>
                            </a:rPr>
                            <a:t>μm</a:t>
                          </a:r>
                          <a:r>
                            <a:rPr lang="en-US" altLang="zh-CN" sz="1600" b="1" dirty="0">
                              <a:solidFill>
                                <a:schemeClr val="bg1"/>
                              </a:solidFill>
                            </a:rPr>
                            <a:t>)</a:t>
                          </a:r>
                          <a:endParaRPr lang="zh-CN" altLang="en-US" sz="1600" b="1" dirty="0">
                            <a:solidFill>
                              <a:schemeClr val="bg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1600" b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CN" sz="1600" b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oMath>
                          </a14:m>
                          <a:r>
                            <a:rPr lang="zh-CN" altLang="en-US" sz="16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altLang="zh-CN" sz="1600" b="1" dirty="0">
                              <a:solidFill>
                                <a:schemeClr val="bg1"/>
                              </a:solidFill>
                            </a:rPr>
                            <a:t>(μm)</a:t>
                          </a:r>
                          <a:endParaRPr lang="zh-CN" altLang="en-US" sz="1600" b="1" dirty="0">
                            <a:solidFill>
                              <a:schemeClr val="bg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1600" b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zh-CN" sz="1600" b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𝐬</m:t>
                              </m:r>
                            </m:oMath>
                          </a14:m>
                          <a:r>
                            <a:rPr lang="zh-CN" altLang="en-US" sz="16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altLang="zh-CN" sz="1600" b="1" dirty="0">
                              <a:solidFill>
                                <a:schemeClr val="bg1"/>
                              </a:solidFill>
                            </a:rPr>
                            <a:t>(μm)</a:t>
                          </a:r>
                          <a:endParaRPr lang="zh-CN" altLang="en-US" sz="1600" b="1" dirty="0">
                            <a:solidFill>
                              <a:schemeClr val="bg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1600" b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CN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b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𝛉</m:t>
                                  </m:r>
                                </m:e>
                                <m:sub>
                                  <m:r>
                                    <a:rPr lang="en-US" altLang="zh-CN" sz="1600" b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600" b="1" dirty="0">
                              <a:solidFill>
                                <a:schemeClr val="bg1"/>
                              </a:solidFill>
                            </a:rPr>
                            <a:t>(</a:t>
                          </a:r>
                          <a:r>
                            <a:rPr lang="en-US" altLang="zh-CN" sz="1600" b="1" dirty="0" err="1">
                              <a:solidFill>
                                <a:schemeClr val="bg1"/>
                              </a:solidFill>
                            </a:rPr>
                            <a:t>mrad</a:t>
                          </a:r>
                          <a:r>
                            <a:rPr lang="en-US" altLang="zh-CN" sz="1600" b="1" dirty="0">
                              <a:solidFill>
                                <a:schemeClr val="bg1"/>
                              </a:solidFill>
                            </a:rPr>
                            <a:t>)</a:t>
                          </a:r>
                          <a:endParaRPr lang="zh-CN" altLang="en-US" sz="1600" b="1" dirty="0">
                            <a:solidFill>
                              <a:schemeClr val="bg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1600" b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CN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b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𝛉</m:t>
                                  </m:r>
                                </m:e>
                                <m:sub>
                                  <m:r>
                                    <a:rPr lang="en-US" altLang="zh-CN" sz="1600" b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600" b="1" dirty="0">
                              <a:solidFill>
                                <a:schemeClr val="bg1"/>
                              </a:solidFill>
                            </a:rPr>
                            <a:t>(</a:t>
                          </a:r>
                          <a:r>
                            <a:rPr lang="en-US" altLang="zh-CN" sz="1600" b="1" dirty="0" err="1">
                              <a:solidFill>
                                <a:schemeClr val="bg1"/>
                              </a:solidFill>
                            </a:rPr>
                            <a:t>mrad</a:t>
                          </a:r>
                          <a:r>
                            <a:rPr lang="en-US" altLang="zh-CN" sz="1600" b="1" dirty="0">
                              <a:solidFill>
                                <a:schemeClr val="bg1"/>
                              </a:solidFill>
                            </a:rPr>
                            <a:t>)</a:t>
                          </a:r>
                          <a:endParaRPr lang="zh-CN" altLang="en-US" sz="1600" b="1" dirty="0">
                            <a:solidFill>
                              <a:schemeClr val="bg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1600" b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CN" sz="16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b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𝛉</m:t>
                                  </m:r>
                                </m:e>
                                <m:sub>
                                  <m:r>
                                    <a:rPr lang="en-US" altLang="zh-CN" sz="1600" b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𝐬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sz="1600" b="1" dirty="0">
                              <a:solidFill>
                                <a:schemeClr val="bg1"/>
                              </a:solidFill>
                            </a:rPr>
                            <a:t> </a:t>
                          </a:r>
                          <a:r>
                            <a:rPr lang="en-US" altLang="zh-CN" sz="1600" b="1" dirty="0">
                              <a:solidFill>
                                <a:schemeClr val="bg1"/>
                              </a:solidFill>
                            </a:rPr>
                            <a:t>(</a:t>
                          </a:r>
                          <a:r>
                            <a:rPr lang="en-US" altLang="zh-CN" sz="1600" b="1" dirty="0" err="1">
                              <a:solidFill>
                                <a:schemeClr val="bg1"/>
                              </a:solidFill>
                            </a:rPr>
                            <a:t>mrad</a:t>
                          </a:r>
                          <a:r>
                            <a:rPr lang="en-US" altLang="zh-CN" sz="1600" b="1" dirty="0">
                              <a:solidFill>
                                <a:schemeClr val="bg1"/>
                              </a:solidFill>
                            </a:rPr>
                            <a:t>)</a:t>
                          </a:r>
                          <a:endParaRPr lang="zh-CN" altLang="en-US" sz="1600" b="1" dirty="0">
                            <a:solidFill>
                              <a:schemeClr val="bg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9737">
                    <a:tc>
                      <a:txBody>
                        <a:bodyPr/>
                        <a:lstStyle/>
                        <a:p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Dipole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26097">
                    <a:tc>
                      <a:txBody>
                        <a:bodyPr/>
                        <a:lstStyle/>
                        <a:p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Quadrupole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50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50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99737">
                    <a:tc>
                      <a:txBody>
                        <a:bodyPr/>
                        <a:lstStyle/>
                        <a:p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FFT doublet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rgbClr val="180AF4"/>
                              </a:solidFill>
                            </a:rPr>
                            <a:t>30</a:t>
                          </a:r>
                          <a:endParaRPr lang="zh-CN" altLang="en-US" sz="16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rgbClr val="180AF4"/>
                              </a:solidFill>
                            </a:rPr>
                            <a:t>30</a:t>
                          </a:r>
                          <a:endParaRPr lang="zh-CN" altLang="en-US" sz="16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68708245"/>
                      </a:ext>
                    </a:extLst>
                  </a:tr>
                  <a:tr h="399737">
                    <a:tc>
                      <a:txBody>
                        <a:bodyPr/>
                        <a:lstStyle/>
                        <a:p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Arc/IR </a:t>
                          </a:r>
                          <a:r>
                            <a:rPr lang="en-US" altLang="zh-CN" sz="1600" b="1" dirty="0" err="1">
                              <a:solidFill>
                                <a:schemeClr val="tx1"/>
                              </a:solidFill>
                            </a:rPr>
                            <a:t>Sextupole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rgbClr val="180AF4"/>
                              </a:solidFill>
                            </a:rPr>
                            <a:t>50/30</a:t>
                          </a:r>
                          <a:endParaRPr lang="zh-CN" altLang="en-US" sz="16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rgbClr val="180AF4"/>
                              </a:solidFill>
                            </a:rPr>
                            <a:t>50/30</a:t>
                          </a:r>
                          <a:endParaRPr lang="zh-CN" altLang="en-US" sz="16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6555300C-25EA-468B-838E-74A5B165BE1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0256695"/>
                  </p:ext>
                </p:extLst>
              </p:nvPr>
            </p:nvGraphicFramePr>
            <p:xfrm>
              <a:off x="335360" y="4509121"/>
              <a:ext cx="8312799" cy="2044944"/>
            </p:xfrm>
            <a:graphic>
              <a:graphicData uri="http://schemas.openxmlformats.org/drawingml/2006/table">
                <a:tbl>
                  <a:tblPr firstRow="1" bandRow="1">
                    <a:tableStyleId>{69012ECD-51FC-41F1-AA8D-1B2483CD663E}</a:tableStyleId>
                  </a:tblPr>
                  <a:tblGrid>
                    <a:gridCol w="205833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1771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439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6409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184007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419636">
                    <a:tc>
                      <a:txBody>
                        <a:bodyPr/>
                        <a:lstStyle/>
                        <a:p>
                          <a:endParaRPr lang="zh-CN" altLang="en-US" sz="1400" b="1" dirty="0">
                            <a:solidFill>
                              <a:schemeClr val="bg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02994" t="-1449" r="-515569" b="-3985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48966" t="-1449" r="-493793" b="-3985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58451" t="-1449" r="-404225" b="-3985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419577" t="-1449" r="-203704" b="-3985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519577" t="-1449" r="-103704" b="-3985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603608" t="-1449" r="-1031" b="-3985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99737">
                    <a:tc>
                      <a:txBody>
                        <a:bodyPr/>
                        <a:lstStyle/>
                        <a:p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Dipole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26097">
                    <a:tc>
                      <a:txBody>
                        <a:bodyPr/>
                        <a:lstStyle/>
                        <a:p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Quadrupole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50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50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99737">
                    <a:tc>
                      <a:txBody>
                        <a:bodyPr/>
                        <a:lstStyle/>
                        <a:p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FFT doublet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rgbClr val="180AF4"/>
                              </a:solidFill>
                            </a:rPr>
                            <a:t>30</a:t>
                          </a:r>
                          <a:endParaRPr lang="zh-CN" altLang="en-US" sz="16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rgbClr val="180AF4"/>
                              </a:solidFill>
                            </a:rPr>
                            <a:t>30</a:t>
                          </a:r>
                          <a:endParaRPr lang="zh-CN" altLang="en-US" sz="16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68708245"/>
                      </a:ext>
                    </a:extLst>
                  </a:tr>
                  <a:tr h="399737">
                    <a:tc>
                      <a:txBody>
                        <a:bodyPr/>
                        <a:lstStyle/>
                        <a:p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Arc/IR </a:t>
                          </a:r>
                          <a:r>
                            <a:rPr lang="en-US" altLang="zh-CN" sz="1600" b="1" dirty="0" err="1">
                              <a:solidFill>
                                <a:schemeClr val="tx1"/>
                              </a:solidFill>
                            </a:rPr>
                            <a:t>Sextupole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rgbClr val="180AF4"/>
                              </a:solidFill>
                            </a:rPr>
                            <a:t>50/30</a:t>
                          </a:r>
                          <a:endParaRPr lang="zh-CN" altLang="en-US" sz="16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1" dirty="0">
                              <a:solidFill>
                                <a:srgbClr val="180AF4"/>
                              </a:solidFill>
                            </a:rPr>
                            <a:t>50/30</a:t>
                          </a:r>
                          <a:endParaRPr lang="zh-CN" altLang="en-US" sz="16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</a:rPr>
                            <a:t>0.1</a:t>
                          </a:r>
                          <a:endParaRPr lang="zh-CN" altLang="en-US" sz="16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05613006-06BB-4487-A783-0F5269C0F894}"/>
              </a:ext>
            </a:extLst>
          </p:cNvPr>
          <p:cNvSpPr txBox="1"/>
          <p:nvPr/>
        </p:nvSpPr>
        <p:spPr>
          <a:xfrm>
            <a:off x="9047057" y="47921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详见杨鹏辉报告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FF94ACF-6224-4DA1-A8B9-678D3F1CF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4352" y="1011717"/>
            <a:ext cx="2448272" cy="19049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2E204C6-63AF-4536-83B8-111DA5CC4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8368" y="2925645"/>
            <a:ext cx="2319976" cy="17250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A028776-01CC-4919-8F4D-478197E135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0224" y="4756865"/>
            <a:ext cx="2376264" cy="18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91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表格 20">
            <a:extLst>
              <a:ext uri="{FF2B5EF4-FFF2-40B4-BE49-F238E27FC236}">
                <a16:creationId xmlns:a16="http://schemas.microsoft.com/office/drawing/2014/main" id="{4F77734B-1FBA-4B41-8CF5-2135ED5CE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103985"/>
              </p:ext>
            </p:extLst>
          </p:nvPr>
        </p:nvGraphicFramePr>
        <p:xfrm>
          <a:off x="479376" y="1412776"/>
          <a:ext cx="11449272" cy="468051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718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6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3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5985">
                <a:tc>
                  <a:txBody>
                    <a:bodyPr/>
                    <a:lstStyle/>
                    <a:p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bg1"/>
                          </a:solidFill>
                        </a:rPr>
                        <a:t>Global 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bg1"/>
                          </a:solidFill>
                        </a:rPr>
                        <a:t>@IP</a:t>
                      </a:r>
                      <a:endParaRPr lang="zh-CN" altLang="en-US" sz="1800" b="0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985">
                <a:tc>
                  <a:txBody>
                    <a:bodyPr/>
                    <a:lstStyle/>
                    <a:p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Hor./Ver. orbit, MAX (</a:t>
                      </a:r>
                      <a:r>
                        <a:rPr lang="en-US" altLang="zh-CN" sz="1800" b="0" dirty="0" err="1">
                          <a:solidFill>
                            <a:schemeClr val="tx1"/>
                          </a:solidFill>
                        </a:rPr>
                        <a:t>μm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371/328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0.52/0.10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9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Hor./Ver. orbit, RMS (</a:t>
                      </a:r>
                      <a:r>
                        <a:rPr lang="en-US" altLang="zh-CN" sz="1800" b="0" dirty="0" err="1">
                          <a:solidFill>
                            <a:schemeClr val="tx1"/>
                          </a:solidFill>
                        </a:rPr>
                        <a:t>μm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48.3/47.6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rgbClr val="180AF4"/>
                          </a:solidFill>
                        </a:rPr>
                        <a:t>0.17/0.034</a:t>
                      </a:r>
                      <a:endParaRPr lang="zh-CN" altLang="en-US" sz="1800" b="0" dirty="0">
                        <a:solidFill>
                          <a:srgbClr val="180AF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6803898"/>
                  </a:ext>
                </a:extLst>
              </a:tr>
              <a:tr h="7443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Hor./Ver. dispersion deviation, MAX (mm)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7.0/1.8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0.81/0.04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988589"/>
                  </a:ext>
                </a:extLst>
              </a:tr>
              <a:tr h="7443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Hor./Ver. dispersion deviation, RMS (mm)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0.48/0.17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0.35/0.014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75959"/>
                  </a:ext>
                </a:extLst>
              </a:tr>
              <a:tr h="4559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Hor./Ver. β-beat, MAX (%)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3.0/3.8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0.12/0.86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3968465"/>
                  </a:ext>
                </a:extLst>
              </a:tr>
              <a:tr h="4559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Hor./Ver. β-beat, RMS (%)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0.13/0.17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rgbClr val="180AF4"/>
                          </a:solidFill>
                        </a:rPr>
                        <a:t>0.04/0.29</a:t>
                      </a:r>
                      <a:endParaRPr lang="zh-CN" altLang="en-US" sz="1800" b="0" dirty="0">
                        <a:solidFill>
                          <a:srgbClr val="180AF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2552782"/>
                  </a:ext>
                </a:extLst>
              </a:tr>
              <a:tr h="4559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Hor./Ver. tune shift, MAX (×10</a:t>
                      </a:r>
                      <a:r>
                        <a:rPr lang="en-US" altLang="zh-CN" sz="1800" b="0" baseline="30000" dirty="0">
                          <a:solidFill>
                            <a:schemeClr val="tx1"/>
                          </a:solidFill>
                        </a:rPr>
                        <a:t>-4</a:t>
                      </a:r>
                      <a:r>
                        <a:rPr lang="zh-CN" altLang="en-US" sz="1800" b="0" dirty="0">
                          <a:solidFill>
                            <a:schemeClr val="tx1"/>
                          </a:solidFill>
                        </a:rPr>
                        <a:t>）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0.21/2.5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3970360"/>
                  </a:ext>
                </a:extLst>
              </a:tr>
              <a:tr h="4559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dirty="0" err="1">
                          <a:solidFill>
                            <a:schemeClr val="tx1"/>
                          </a:solidFill>
                        </a:rPr>
                        <a:t>Couling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 factor MAX/RMS (×10</a:t>
                      </a:r>
                      <a:r>
                        <a:rPr lang="en-US" altLang="zh-CN" sz="1800" b="0" baseline="30000" dirty="0">
                          <a:solidFill>
                            <a:schemeClr val="tx1"/>
                          </a:solidFill>
                        </a:rPr>
                        <a:t>-5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7.9/2.8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0914938"/>
                  </a:ext>
                </a:extLst>
              </a:tr>
            </a:tbl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id="{5EB8D6B1-8B63-41B3-B541-100DCB345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  <p:sp>
        <p:nvSpPr>
          <p:cNvPr id="8" name="标题 2">
            <a:extLst>
              <a:ext uri="{FF2B5EF4-FFF2-40B4-BE49-F238E27FC236}">
                <a16:creationId xmlns:a16="http://schemas.microsoft.com/office/drawing/2014/main" id="{3DA572C2-D570-4D92-A9E5-438BE86CA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12" y="0"/>
            <a:ext cx="10515600" cy="804672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cs typeface="Arial" panose="020B0604020202020204" pitchFamily="34" charset="0"/>
              </a:rPr>
              <a:t>误差分析与校正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ECF276A-AC3D-4B32-9314-404D39E4DA5D}"/>
              </a:ext>
            </a:extLst>
          </p:cNvPr>
          <p:cNvSpPr txBox="1"/>
          <p:nvPr/>
        </p:nvSpPr>
        <p:spPr>
          <a:xfrm>
            <a:off x="9047057" y="47921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详见杨鹏辉报告</a:t>
            </a:r>
          </a:p>
        </p:txBody>
      </p:sp>
    </p:spTree>
    <p:extLst>
      <p:ext uri="{BB962C8B-B14F-4D97-AF65-F5344CB8AC3E}">
        <p14:creationId xmlns:p14="http://schemas.microsoft.com/office/powerpoint/2010/main" val="2252159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19EA704E-DE70-4E6A-A9CB-B11F3470EA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328" y="951754"/>
                <a:ext cx="12124353" cy="2664937"/>
              </a:xfrm>
            </p:spPr>
            <p:txBody>
              <a:bodyPr/>
              <a:lstStyle/>
              <a:p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Damping wiggler </a:t>
                </a:r>
                <a:r>
                  <a:rPr lang="zh-CN" alt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</a:t>
                </a: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DW</a:t>
                </a:r>
                <a:r>
                  <a:rPr lang="zh-CN" alt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）</a:t>
                </a:r>
                <a:endPara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Reducing damping time and emittance control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damping time &lt; 30 </a:t>
                </a:r>
                <a:r>
                  <a:rPr lang="en-US" altLang="zh-CN" sz="1800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ms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sz="1800" i="1" kern="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~ 5 nm rad   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Room temperature DW has been adopted as baseline</a:t>
                </a:r>
                <a14:m>
                  <m:oMath xmlns:m="http://schemas.openxmlformats.org/officeDocument/2006/math">
                    <m:r>
                      <a:rPr lang="en-US" altLang="zh-CN" sz="1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mature technology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 total DW length is proportional to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Su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𝐵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𝑤</m:t>
                        </m:r>
                      </m:sub>
                      <m:sup>
                        <m: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−2</m:t>
                        </m:r>
                      </m:sup>
                    </m:sSubSup>
                  </m:oMath>
                </a14:m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𝐵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is favorable 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1.6 T  -&gt; 1.9 T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76.8 m -&gt; 54.5 m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 period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800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𝜆</m:t>
                        </m:r>
                      </m:e>
                      <m:sub>
                        <m:r>
                          <a:rPr lang="en-US" altLang="zh-CN" sz="1800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affects the field shape,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sz="1800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𝜆</m:t>
                        </m:r>
                      </m:e>
                      <m:sub>
                        <m:r>
                          <a:rPr lang="en-US" altLang="zh-CN" sz="1800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𝑤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is more efficient for damping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0.8m -&gt; 0.6m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An even-pole (2N) with a pole sequence of {+1/4, -3/4, +1, -1, ..., +1, -1, +3/4, -1/4}. </a:t>
                </a:r>
                <a:endPara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/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19EA704E-DE70-4E6A-A9CB-B11F3470EA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328" y="951754"/>
                <a:ext cx="12124353" cy="2664937"/>
              </a:xfrm>
              <a:blipFill>
                <a:blip r:embed="rId3"/>
                <a:stretch>
                  <a:fillRect l="-628" t="-14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id="{C31DACA4-A151-4AED-900E-D6FEB9F18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cs typeface="Arial" panose="020B0604020202020204" pitchFamily="34" charset="0"/>
              </a:rPr>
              <a:t>Damping wiggler </a:t>
            </a:r>
            <a:r>
              <a:rPr lang="zh-CN" altLang="en-US" sz="3200" dirty="0">
                <a:cs typeface="Arial" panose="020B0604020202020204" pitchFamily="34" charset="0"/>
              </a:rPr>
              <a:t>与发射度控制</a:t>
            </a:r>
          </a:p>
        </p:txBody>
      </p:sp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575C9D05-B460-4CA3-8E44-1C06FB7B204C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1497178"/>
              </p:ext>
            </p:extLst>
          </p:nvPr>
        </p:nvGraphicFramePr>
        <p:xfrm>
          <a:off x="8256238" y="3625507"/>
          <a:ext cx="3528392" cy="278552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68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8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191">
                <a:tc>
                  <a:txBody>
                    <a:bodyPr/>
                    <a:lstStyle/>
                    <a:p>
                      <a:pPr indent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Parameter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Value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191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GB" sz="1400" kern="0" dirty="0">
                          <a:effectLst/>
                        </a:rPr>
                        <a:t>Beam energy (GeV)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GB" sz="1400" kern="0" dirty="0">
                          <a:solidFill>
                            <a:srgbClr val="180AF4"/>
                          </a:solidFill>
                          <a:effectLst/>
                        </a:rPr>
                        <a:t>1.0 – 3.5</a:t>
                      </a:r>
                      <a:endParaRPr lang="zh-CN" sz="1400" kern="100" dirty="0">
                        <a:solidFill>
                          <a:srgbClr val="180AF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191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GB" sz="1400" kern="0" dirty="0">
                          <a:effectLst/>
                        </a:rPr>
                        <a:t>Wiggler length (m)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GB" sz="1400" kern="0" dirty="0">
                          <a:solidFill>
                            <a:srgbClr val="180AF4"/>
                          </a:solidFill>
                          <a:effectLst/>
                        </a:rPr>
                        <a:t>4.8</a:t>
                      </a:r>
                      <a:endParaRPr lang="zh-CN" sz="1400" kern="100" dirty="0">
                        <a:solidFill>
                          <a:srgbClr val="180AF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191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GB" sz="1400" kern="0" dirty="0">
                          <a:effectLst/>
                        </a:rPr>
                        <a:t>Peak field (T)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GB" sz="1400" kern="0" dirty="0">
                          <a:solidFill>
                            <a:srgbClr val="180AF4"/>
                          </a:solidFill>
                          <a:effectLst/>
                        </a:rPr>
                        <a:t>1.6</a:t>
                      </a:r>
                      <a:endParaRPr lang="zh-CN" sz="1400" kern="100" dirty="0">
                        <a:solidFill>
                          <a:srgbClr val="180AF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191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GB" sz="1400" kern="0" dirty="0">
                          <a:effectLst/>
                        </a:rPr>
                        <a:t>Period length (m)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GB" sz="1400" kern="0" dirty="0">
                          <a:solidFill>
                            <a:srgbClr val="180AF4"/>
                          </a:solidFill>
                          <a:effectLst/>
                        </a:rPr>
                        <a:t>0.8</a:t>
                      </a:r>
                      <a:endParaRPr lang="zh-CN" sz="1400" kern="100" dirty="0">
                        <a:solidFill>
                          <a:srgbClr val="180AF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191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GB" sz="1400" kern="0" dirty="0">
                          <a:effectLst/>
                        </a:rPr>
                        <a:t>Magnetic gap (mm)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GB" sz="1400" kern="0" dirty="0">
                          <a:solidFill>
                            <a:srgbClr val="180AF4"/>
                          </a:solidFill>
                          <a:effectLst/>
                        </a:rPr>
                        <a:t>50</a:t>
                      </a:r>
                      <a:endParaRPr lang="zh-CN" sz="1400" kern="100" dirty="0">
                        <a:solidFill>
                          <a:srgbClr val="180AF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191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Number of wigglers per ring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GB" sz="1400" kern="0" dirty="0">
                          <a:solidFill>
                            <a:srgbClr val="180AF4"/>
                          </a:solidFill>
                          <a:effectLst/>
                        </a:rPr>
                        <a:t>16</a:t>
                      </a:r>
                      <a:endParaRPr lang="zh-CN" sz="1400" kern="100" dirty="0">
                        <a:solidFill>
                          <a:srgbClr val="180AF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191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Total wiggler length per ring (m)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GB" sz="1400" kern="0" dirty="0">
                          <a:solidFill>
                            <a:srgbClr val="180AF4"/>
                          </a:solidFill>
                          <a:effectLst/>
                        </a:rPr>
                        <a:t>76.8</a:t>
                      </a:r>
                      <a:endParaRPr lang="zh-CN" sz="1400" kern="100" dirty="0">
                        <a:solidFill>
                          <a:srgbClr val="180AF4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3" name="图片 32">
            <a:extLst>
              <a:ext uri="{FF2B5EF4-FFF2-40B4-BE49-F238E27FC236}">
                <a16:creationId xmlns:a16="http://schemas.microsoft.com/office/drawing/2014/main" id="{0FAE5E5B-9E02-4153-A9CA-0C2AAAAC0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F9420E2-0230-4650-95CB-BECFB87E313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5" y="3651219"/>
            <a:ext cx="3905937" cy="287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5AAB27E-7410-412B-95A6-D6A201F29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5348" y="3827674"/>
            <a:ext cx="3761302" cy="256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49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19EA704E-DE70-4E6A-A9CB-B11F3470EA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4780" y="936956"/>
                <a:ext cx="11942439" cy="2836178"/>
              </a:xfrm>
            </p:spPr>
            <p:txBody>
              <a:bodyPr/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4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束束相互作用</a:t>
                </a:r>
                <a:endPara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20000"/>
                  </a:lnSpc>
                </a:pP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Crab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waist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方案可以有效提高峰值亮度，但是无法抑制</a:t>
                </a:r>
                <a:r>
                  <a:rPr lang="en-US" altLang="zh-CN" sz="1800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Synchrobetatron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共振和相干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X-Z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不稳定性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JP" sz="1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/</m:t>
                    </m:r>
                    <m:sSub>
                      <m:sSubPr>
                        <m:ctrlPr>
                          <a:rPr lang="en-JP" sz="1800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≳</m:t>
                    </m:r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JP" sz="1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20000"/>
                  </a:lnSpc>
                </a:pP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相干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X-Z 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不稳定性对亮度性能有显著影响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-&gt; </a:t>
                </a:r>
                <a:r>
                  <a:rPr lang="zh-CN" altLang="en-US" sz="18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考虑增加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18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以及减小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zh-CN" altLang="en-US" sz="18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来抑制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X-Z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不稳定性</a:t>
                </a:r>
                <a:endParaRPr lang="en-US" altLang="zh-CN" sz="1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20000"/>
                  </a:lnSpc>
                </a:pP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工作点选取</a:t>
                </a:r>
                <a:r>
                  <a:rPr lang="en-JP" altLang="zh-CN" sz="180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JP" altLang="zh-CN" sz="18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0.5+</m:t>
                        </m:r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𝑛𝑣</m:t>
                        </m:r>
                      </m:e>
                      <m: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CN" sz="1800" b="0" i="1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&lt;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1800" b="0" i="1" smtClean="0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1800" b="0" i="1" smtClean="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800" b="0" i="1" smtClean="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1800" b="0" i="1" smtClean="0">
                                <a:effectLst/>
                                <a:latin typeface="Cambria Math" panose="02040503050406030204" pitchFamily="18" charset="0"/>
                                <a:ea typeface="DengXian" panose="02010600030101010101" pitchFamily="2" charset="-122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en-US" altLang="zh-CN" sz="1800" b="0" i="1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Times New Roman" panose="02020603050405020304" pitchFamily="18" charset="0"/>
                      </a:rPr>
                      <m:t>&lt;</m:t>
                    </m:r>
                    <m:sSub>
                      <m:sSubPr>
                        <m:ctrlPr>
                          <a:rPr lang="en-JP" altLang="zh-CN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0.5+(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+1)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with 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𝑜𝑟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  2</m:t>
                    </m:r>
                  </m:oMath>
                </a14:m>
                <a:endParaRPr lang="en-US" altLang="zh-CN" sz="1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20000"/>
                  </a:lnSpc>
                </a:pP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纵向阻抗将共振范围变宽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spread) 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同时会降低共振强度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(Landau damping)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强强模拟给出带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Lattice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后亮度会有所降低，仍然可以达到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1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  <a:sym typeface="Symbol" panose="05050102010706020507" pitchFamily="18" charset="2"/>
                  </a:rPr>
                  <a:t>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10</a:t>
                </a:r>
                <a:r>
                  <a:rPr lang="en-US" altLang="zh-CN" sz="1800" baseline="30000" dirty="0">
                    <a:latin typeface="+mj-ea"/>
                    <a:ea typeface="+mj-ea"/>
                    <a:cs typeface="Arial" panose="020B0604020202020204" pitchFamily="34" charset="0"/>
                  </a:rPr>
                  <a:t>35  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cm</a:t>
                </a:r>
                <a:r>
                  <a:rPr lang="en-US" altLang="zh-CN" sz="1800" baseline="30000" dirty="0">
                    <a:latin typeface="+mj-ea"/>
                    <a:ea typeface="+mj-ea"/>
                    <a:cs typeface="Arial" panose="020B0604020202020204" pitchFamily="34" charset="0"/>
                  </a:rPr>
                  <a:t>-2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 s</a:t>
                </a:r>
                <a:r>
                  <a:rPr lang="en-US" altLang="zh-CN" sz="1800" baseline="30000" dirty="0">
                    <a:latin typeface="+mj-ea"/>
                    <a:ea typeface="+mj-ea"/>
                    <a:cs typeface="Arial" panose="020B0604020202020204" pitchFamily="34" charset="0"/>
                  </a:rPr>
                  <a:t>-1 </a:t>
                </a:r>
                <a:endPara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>
                  <a:lnSpc>
                    <a:spcPct val="120000"/>
                  </a:lnSpc>
                </a:pPr>
                <a:endPara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19EA704E-DE70-4E6A-A9CB-B11F3470EA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4780" y="936956"/>
                <a:ext cx="11942439" cy="2836178"/>
              </a:xfrm>
              <a:blipFill>
                <a:blip r:embed="rId3"/>
                <a:stretch>
                  <a:fillRect l="-637" t="-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3140048-4913-A940-B2E1-1AD2BCE1D3D9}"/>
              </a:ext>
            </a:extLst>
          </p:cNvPr>
          <p:cNvSpPr txBox="1"/>
          <p:nvPr/>
        </p:nvSpPr>
        <p:spPr>
          <a:xfrm>
            <a:off x="767408" y="3861541"/>
            <a:ext cx="4874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>
                <a:ea typeface="微软雅黑" panose="020B0503020204020204" pitchFamily="34" charset="-122"/>
              </a:rPr>
              <a:t>Weak-strong simulations with and without CW</a:t>
            </a:r>
          </a:p>
        </p:txBody>
      </p:sp>
      <p:pic>
        <p:nvPicPr>
          <p:cNvPr id="12" name="Picture 11" descr="A close-up of a graph&#10;&#10;Description automatically generated">
            <a:extLst>
              <a:ext uri="{FF2B5EF4-FFF2-40B4-BE49-F238E27FC236}">
                <a16:creationId xmlns:a16="http://schemas.microsoft.com/office/drawing/2014/main" id="{337E1EE2-B89E-924A-90D8-EEBB93D2F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0" y="4255173"/>
            <a:ext cx="5950195" cy="232292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8F77E82-60BC-4C3B-B5D3-BEBD38A9E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3306" y="116632"/>
            <a:ext cx="1258694" cy="549774"/>
          </a:xfrm>
          <a:prstGeom prst="rect">
            <a:avLst/>
          </a:prstGeom>
        </p:spPr>
      </p:pic>
      <p:sp>
        <p:nvSpPr>
          <p:cNvPr id="15" name="标题 2">
            <a:extLst>
              <a:ext uri="{FF2B5EF4-FFF2-40B4-BE49-F238E27FC236}">
                <a16:creationId xmlns:a16="http://schemas.microsoft.com/office/drawing/2014/main" id="{AE3A4D06-0F57-4FAE-B413-5D66A6E7F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0"/>
            <a:ext cx="10515600" cy="804672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cs typeface="Arial" panose="020B0604020202020204" pitchFamily="34" charset="0"/>
              </a:rPr>
              <a:t>束</a:t>
            </a:r>
            <a:r>
              <a:rPr lang="en-US" altLang="zh-CN" sz="3200" dirty="0">
                <a:cs typeface="Arial" panose="020B0604020202020204" pitchFamily="34" charset="0"/>
              </a:rPr>
              <a:t>-</a:t>
            </a:r>
            <a:r>
              <a:rPr lang="zh-CN" altLang="en-US" sz="3200" dirty="0">
                <a:cs typeface="Arial" panose="020B0604020202020204" pitchFamily="34" charset="0"/>
              </a:rPr>
              <a:t>束相互作用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1FCE528-1A40-4B8F-A9A2-F44BCDC1B739}"/>
              </a:ext>
            </a:extLst>
          </p:cNvPr>
          <p:cNvSpPr txBox="1"/>
          <p:nvPr/>
        </p:nvSpPr>
        <p:spPr>
          <a:xfrm>
            <a:off x="9047057" y="47921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详见李桑丫报告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F51445E-1E29-C744-8606-68D4CE607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2595" y="4319280"/>
            <a:ext cx="2793033" cy="20290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8D62A0D-6AD1-F142-81E2-2D32482D54FD}"/>
                  </a:ext>
                </a:extLst>
              </p:cNvPr>
              <p:cNvSpPr txBox="1"/>
              <p:nvPr/>
            </p:nvSpPr>
            <p:spPr>
              <a:xfrm>
                <a:off x="6816080" y="3861541"/>
                <a:ext cx="14343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0" i="1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rgbClr val="180AF4"/>
                    </a:solidFill>
                  </a:rPr>
                  <a:t> </a:t>
                </a:r>
                <a:r>
                  <a:rPr lang="en-US" altLang="zh-CN" dirty="0">
                    <a:solidFill>
                      <a:srgbClr val="180AF4"/>
                    </a:solidFill>
                  </a:rPr>
                  <a:t>= 60 mm</a:t>
                </a:r>
                <a:endParaRPr lang="zh-CN" altLang="en-US" dirty="0">
                  <a:solidFill>
                    <a:srgbClr val="180AF4"/>
                  </a:solidFill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8D62A0D-6AD1-F142-81E2-2D32482D5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080" y="3861541"/>
                <a:ext cx="1434367" cy="369332"/>
              </a:xfrm>
              <a:prstGeom prst="rect">
                <a:avLst/>
              </a:prstGeom>
              <a:blipFill>
                <a:blip r:embed="rId7"/>
                <a:stretch>
                  <a:fillRect l="-877" t="-6452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B88BC4DE-0299-2B40-A244-28ADA58111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6930" y="4288939"/>
            <a:ext cx="2866253" cy="2143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BC9C34D-981F-A24F-8D1F-0171F64980A2}"/>
                  </a:ext>
                </a:extLst>
              </p:cNvPr>
              <p:cNvSpPr txBox="1"/>
              <p:nvPr/>
            </p:nvSpPr>
            <p:spPr>
              <a:xfrm>
                <a:off x="9712872" y="3861541"/>
                <a:ext cx="13910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b="0" i="1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rgbClr val="180AF4"/>
                    </a:solidFill>
                  </a:rPr>
                  <a:t> </a:t>
                </a:r>
                <a:r>
                  <a:rPr lang="en-US" altLang="zh-CN" dirty="0">
                    <a:solidFill>
                      <a:srgbClr val="180AF4"/>
                    </a:solidFill>
                  </a:rPr>
                  <a:t>= 40 mm</a:t>
                </a:r>
                <a:endParaRPr lang="zh-CN" altLang="en-US" dirty="0">
                  <a:solidFill>
                    <a:srgbClr val="180AF4"/>
                  </a:solidFill>
                </a:endParaRPr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BC9C34D-981F-A24F-8D1F-0171F6498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2872" y="3861541"/>
                <a:ext cx="1391086" cy="369332"/>
              </a:xfrm>
              <a:prstGeom prst="rect">
                <a:avLst/>
              </a:prstGeom>
              <a:blipFill>
                <a:blip r:embed="rId9"/>
                <a:stretch>
                  <a:fillRect l="-901" t="-6452" r="-2703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圆角矩形 3">
            <a:extLst>
              <a:ext uri="{FF2B5EF4-FFF2-40B4-BE49-F238E27FC236}">
                <a16:creationId xmlns:a16="http://schemas.microsoft.com/office/drawing/2014/main" id="{E0E8D1CD-4E27-0D4E-BA45-BA7C57929332}"/>
              </a:ext>
            </a:extLst>
          </p:cNvPr>
          <p:cNvSpPr/>
          <p:nvPr/>
        </p:nvSpPr>
        <p:spPr>
          <a:xfrm>
            <a:off x="10488488" y="4653136"/>
            <a:ext cx="144016" cy="1440160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63765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0E64F20-D639-492C-A34A-0B8898E00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束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腔相互作用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A413871-E13E-4D63-85ED-D62D3BBC6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081" y="4227252"/>
            <a:ext cx="2209800" cy="24313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A09E0DA-CF80-4A3B-BFDA-411696D2E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87" y="4173893"/>
            <a:ext cx="2383980" cy="24767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CA8F7-8B3B-441D-B409-208D2C327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896" y="4175393"/>
            <a:ext cx="2246417" cy="247375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8A25151-ABD0-42E5-9621-3E6C51D54CED}"/>
              </a:ext>
            </a:extLst>
          </p:cNvPr>
          <p:cNvSpPr txBox="1"/>
          <p:nvPr/>
        </p:nvSpPr>
        <p:spPr>
          <a:xfrm>
            <a:off x="1289689" y="3867671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1 GeV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233B768-A9CD-481F-B052-064C4AC4CCBE}"/>
              </a:ext>
            </a:extLst>
          </p:cNvPr>
          <p:cNvSpPr txBox="1"/>
          <p:nvPr/>
        </p:nvSpPr>
        <p:spPr>
          <a:xfrm>
            <a:off x="3476297" y="3861191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2 GeV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507AD2E-C94D-4163-A418-3B3A9A282D62}"/>
              </a:ext>
            </a:extLst>
          </p:cNvPr>
          <p:cNvSpPr txBox="1"/>
          <p:nvPr/>
        </p:nvSpPr>
        <p:spPr>
          <a:xfrm>
            <a:off x="5773758" y="3933259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3.5 GeV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BEB4265-19BF-4BE2-92ED-145A95E39F56}"/>
              </a:ext>
            </a:extLst>
          </p:cNvPr>
          <p:cNvSpPr txBox="1"/>
          <p:nvPr/>
        </p:nvSpPr>
        <p:spPr>
          <a:xfrm>
            <a:off x="9047057" y="47921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详见李伟伟报告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C651D8D-0109-4F80-8BF1-960AB0767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184" y="4012161"/>
            <a:ext cx="4107526" cy="24737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9B0AFBB-AFAF-4615-AB71-EAA77BC07C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3554" y="116632"/>
            <a:ext cx="1258694" cy="54977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77619D12-9AC9-A942-B929-7616831C1D77}"/>
              </a:ext>
            </a:extLst>
          </p:cNvPr>
          <p:cNvSpPr txBox="1"/>
          <p:nvPr/>
        </p:nvSpPr>
        <p:spPr>
          <a:xfrm>
            <a:off x="191344" y="1177487"/>
            <a:ext cx="891987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STCF</a:t>
            </a:r>
            <a:r>
              <a:rPr lang="zh-CN" altLang="en-US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选择</a:t>
            </a:r>
            <a:r>
              <a:rPr lang="en-US" altLang="zh-CN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TM020</a:t>
            </a:r>
            <a:r>
              <a:rPr lang="zh-CN" altLang="en-US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高频腔，高品质因子（</a:t>
            </a:r>
            <a:r>
              <a:rPr lang="en-US" altLang="zh-CN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Q</a:t>
            </a:r>
            <a:r>
              <a:rPr lang="zh-CN" altLang="en-US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），低</a:t>
            </a:r>
            <a:r>
              <a:rPr lang="en-US" altLang="zh-CN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R/Q</a:t>
            </a:r>
            <a:r>
              <a:rPr lang="zh-CN" altLang="en-US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值</a:t>
            </a:r>
            <a:endParaRPr lang="en-US" altLang="zh-CN" dirty="0">
              <a:latin typeface="+mn-ea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研究</a:t>
            </a:r>
            <a:r>
              <a:rPr lang="en-US" altLang="zh-CN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TM020</a:t>
            </a:r>
            <a:r>
              <a:rPr lang="zh-CN" altLang="en-US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腔基模和高次模产生的耦合束团不稳定性及其抑制措施</a:t>
            </a:r>
            <a:endParaRPr lang="en-US" altLang="zh-CN" dirty="0">
              <a:latin typeface="+mn-ea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对于基模产生的耦合束团不稳定性，可以通过低电平</a:t>
            </a:r>
            <a:r>
              <a:rPr lang="en-US" altLang="zh-CN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PI</a:t>
            </a:r>
            <a:r>
              <a:rPr lang="zh-CN" altLang="en-US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反馈来进行充分抑制</a:t>
            </a:r>
            <a:endParaRPr lang="en-US" altLang="zh-CN" dirty="0">
              <a:latin typeface="+mn-ea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高次模产生的耦合束团不稳定性增长率超过了阻尼率，需要通过纵向反馈来达到抑制效果（</a:t>
            </a:r>
            <a:r>
              <a:rPr lang="en-US" altLang="zh-CN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1ms</a:t>
            </a:r>
            <a:r>
              <a:rPr lang="zh-CN" altLang="en-US" dirty="0">
                <a:solidFill>
                  <a:schemeClr val="tx1"/>
                </a:solidFill>
                <a:latin typeface="+mn-ea"/>
                <a:cs typeface="Arial" panose="020B0604020202020204" pitchFamily="34" charset="0"/>
              </a:rPr>
              <a:t>）</a:t>
            </a:r>
            <a:endParaRPr lang="en-US" altLang="zh-CN" dirty="0">
              <a:solidFill>
                <a:schemeClr val="tx1"/>
              </a:solidFill>
              <a:latin typeface="+mn-ea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  <a:cs typeface="黑体" panose="02010609060101010101" charset="-122"/>
                <a:sym typeface="+mn-ea"/>
              </a:rPr>
              <a:t>瞬态束流负载效应导致束团质心位置变化约±</a:t>
            </a:r>
            <a:r>
              <a:rPr lang="en-US" altLang="zh-CN" dirty="0">
                <a:latin typeface="+mn-ea"/>
                <a:cs typeface="黑体" panose="02010609060101010101" charset="-122"/>
                <a:sym typeface="+mn-ea"/>
              </a:rPr>
              <a:t>13 </a:t>
            </a:r>
            <a:r>
              <a:rPr lang="en-US" altLang="zh-CN" dirty="0" err="1">
                <a:latin typeface="+mn-ea"/>
                <a:cs typeface="黑体" panose="02010609060101010101" charset="-122"/>
                <a:sym typeface="+mn-ea"/>
              </a:rPr>
              <a:t>ps</a:t>
            </a:r>
            <a:r>
              <a:rPr lang="zh-CN" altLang="en-US" dirty="0">
                <a:latin typeface="+mn-ea"/>
                <a:cs typeface="黑体" panose="02010609060101010101" charset="-122"/>
                <a:sym typeface="+mn-ea"/>
              </a:rPr>
              <a:t>：对亮度影响不大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22CDDAA-BC57-3740-9047-3F728D2424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1221" y="1010053"/>
            <a:ext cx="2685415" cy="283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31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/>
              <a:t>阻抗驱动的集体效应</a:t>
            </a:r>
            <a:endParaRPr lang="en-US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911424" y="6244309"/>
            <a:ext cx="405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ea typeface="微软雅黑" panose="020B0503020204020204" pitchFamily="34" charset="-122"/>
              </a:rPr>
              <a:t>Single bunch current [mA] @ 2 GeV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94627" y="1379105"/>
            <a:ext cx="5790374" cy="17054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lvl="0" indent="-342900">
              <a:lnSpc>
                <a:spcPct val="150000"/>
              </a:lnSpc>
              <a:buFontTx/>
              <a:buChar char="–"/>
            </a:pPr>
            <a:r>
              <a:rPr lang="zh-CN" altLang="en-US" dirty="0">
                <a:latin typeface="+mj-ea"/>
                <a:ea typeface="+mj-ea"/>
                <a:cs typeface="黑体" panose="02010609060101010101" charset="-122"/>
                <a:sym typeface="+mn-ea"/>
              </a:rPr>
              <a:t>采用简单的宽带谐振子（</a:t>
            </a:r>
            <a:r>
              <a:rPr lang="en-US" altLang="zh-CN" dirty="0">
                <a:latin typeface="+mj-ea"/>
                <a:ea typeface="+mj-ea"/>
                <a:cs typeface="黑体" panose="02010609060101010101" charset="-122"/>
                <a:sym typeface="+mn-ea"/>
              </a:rPr>
              <a:t>BBR</a:t>
            </a:r>
            <a:r>
              <a:rPr lang="zh-CN" altLang="en-US" dirty="0">
                <a:latin typeface="+mj-ea"/>
                <a:ea typeface="+mj-ea"/>
                <a:cs typeface="黑体" panose="02010609060101010101" charset="-122"/>
                <a:sym typeface="+mn-ea"/>
              </a:rPr>
              <a:t>）模型估算 </a:t>
            </a:r>
            <a:r>
              <a:rPr lang="en-US" altLang="zh-CN" dirty="0">
                <a:latin typeface="+mj-ea"/>
                <a:ea typeface="+mj-ea"/>
                <a:cs typeface="黑体" panose="02010609060101010101" charset="-122"/>
                <a:sym typeface="+mn-ea"/>
              </a:rPr>
              <a:t>@ 2 GeV</a:t>
            </a:r>
            <a:endParaRPr lang="en-US" altLang="zh-CN" sz="1800" dirty="0">
              <a:latin typeface="+mj-ea"/>
              <a:ea typeface="+mj-ea"/>
              <a:cs typeface="黑体" panose="02010609060101010101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Tx/>
              <a:buChar char="–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rPr>
              <a:t>有效阻抗选取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rPr>
              <a:t>0.2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rPr>
              <a:t>Ω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rPr>
              <a:t>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rPr>
              <a:t>和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rPr>
              <a:t> 0.1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rPr>
              <a:t>Ω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buFontTx/>
              <a:buChar char="–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rPr>
              <a:t>准确计算依赖于具体阻抗建模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pitchFamily="2" charset="-122"/>
            </a:endParaRPr>
          </a:p>
          <a:p>
            <a:pPr marL="342900" indent="-342900" algn="l">
              <a:lnSpc>
                <a:spcPct val="150000"/>
              </a:lnSpc>
              <a:buFontTx/>
              <a:buChar char="–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rPr>
              <a:t>需严格控制阻抗预算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94627" y="959964"/>
            <a:ext cx="4034155" cy="418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2667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rPr>
              <a:t>纵向微波不稳定性</a:t>
            </a:r>
            <a:endParaRPr lang="en-US" altLang="zh-CN" sz="2000" dirty="0">
              <a:solidFill>
                <a:srgbClr val="0F34A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053726" y="1114305"/>
            <a:ext cx="608688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zh-CN" sz="2000" dirty="0">
                <a:solidFill>
                  <a:srgbClr val="0F34A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黑体" panose="02010609060101010101" charset="-122"/>
                <a:sym typeface="+mn-ea"/>
              </a:rPr>
              <a:t>横向耦合模式不稳定性</a:t>
            </a:r>
            <a:r>
              <a:rPr lang="en-US" altLang="zh-CN" sz="2000" dirty="0">
                <a:solidFill>
                  <a:srgbClr val="0F34A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黑体" panose="02010609060101010101" charset="-122"/>
                <a:sym typeface="+mn-ea"/>
              </a:rPr>
              <a:t>TMCI</a:t>
            </a:r>
          </a:p>
        </p:txBody>
      </p:sp>
      <p:graphicFrame>
        <p:nvGraphicFramePr>
          <p:cNvPr id="22" name="对象 -21474825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5417897"/>
              </p:ext>
            </p:extLst>
          </p:nvPr>
        </p:nvGraphicFramePr>
        <p:xfrm>
          <a:off x="6669566" y="1789821"/>
          <a:ext cx="1559560" cy="753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4" r:id="rId4" imgW="1104900" imgH="533400" progId="Equation.DSMT4">
                  <p:embed/>
                </p:oleObj>
              </mc:Choice>
              <mc:Fallback>
                <p:oleObj r:id="rId4" imgW="1104900" imgH="533400" progId="Equation.DSMT4">
                  <p:embed/>
                  <p:pic>
                    <p:nvPicPr>
                      <p:cNvPr id="22" name="对象 -21474825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69566" y="1789821"/>
                        <a:ext cx="1559560" cy="75374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对象 -21474825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1004649"/>
              </p:ext>
            </p:extLst>
          </p:nvPr>
        </p:nvGraphicFramePr>
        <p:xfrm>
          <a:off x="9118126" y="1880944"/>
          <a:ext cx="2186940" cy="485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5" r:id="rId6" imgW="1548765" imgH="342900" progId="Equation.DSMT4">
                  <p:embed/>
                </p:oleObj>
              </mc:Choice>
              <mc:Fallback>
                <p:oleObj r:id="rId6" imgW="1548765" imgH="342900" progId="Equation.DSMT4">
                  <p:embed/>
                  <p:pic>
                    <p:nvPicPr>
                      <p:cNvPr id="24" name="对象 -214748251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118126" y="1880944"/>
                        <a:ext cx="2186940" cy="48514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文本框 25"/>
          <p:cNvSpPr txBox="1"/>
          <p:nvPr/>
        </p:nvSpPr>
        <p:spPr>
          <a:xfrm>
            <a:off x="6374404" y="2505747"/>
            <a:ext cx="5290185" cy="122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266700">
              <a:lnSpc>
                <a:spcPct val="115000"/>
              </a:lnSpc>
              <a:spcAft>
                <a:spcPts val="800"/>
              </a:spcAft>
              <a:buFontTx/>
              <a:buChar char="–"/>
            </a:pPr>
            <a:r>
              <a:rPr lang="zh-CN" altLang="en-US" sz="1800" dirty="0">
                <a:latin typeface="Microsoft YaHei" panose="020B0503020204020204" pitchFamily="34" charset="-122"/>
                <a:ea typeface="Microsoft YaHei" panose="020B0503020204020204" pitchFamily="34" charset="-122"/>
                <a:cs typeface="黑体" panose="02010609060101010101" charset="-122"/>
                <a:sym typeface="+mn-ea"/>
              </a:rPr>
              <a:t>限制单束团流强阈值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pitchFamily="2" charset="-122"/>
            </a:endParaRPr>
          </a:p>
          <a:p>
            <a:pPr marL="342900" indent="-342900" algn="just" defTabSz="266700">
              <a:lnSpc>
                <a:spcPct val="115000"/>
              </a:lnSpc>
              <a:spcAft>
                <a:spcPts val="800"/>
              </a:spcAft>
              <a:buFontTx/>
              <a:buChar char="–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rPr>
              <a:t>准直器起主导作用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pitchFamily="2" charset="-122"/>
            </a:endParaRPr>
          </a:p>
          <a:p>
            <a:pPr marL="342900" indent="-342900" algn="just" defTabSz="266700">
              <a:lnSpc>
                <a:spcPct val="115000"/>
              </a:lnSpc>
              <a:spcAft>
                <a:spcPts val="800"/>
              </a:spcAft>
              <a:buFontTx/>
              <a:buChar char="–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</a:rPr>
              <a:t>后面根据准直器的阻抗模型进行计算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6096000" y="3925108"/>
            <a:ext cx="4058089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pitchFamily="2" charset="-122"/>
                <a:sym typeface="+mn-ea"/>
              </a:rPr>
              <a:t>电阻壁不稳定性</a:t>
            </a:r>
            <a:endParaRPr lang="en-US" altLang="zh-CN" sz="2000" dirty="0">
              <a:solidFill>
                <a:srgbClr val="0F34A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pitchFamily="2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401963" y="4401576"/>
            <a:ext cx="5738648" cy="1125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266700">
              <a:lnSpc>
                <a:spcPct val="115000"/>
              </a:lnSpc>
              <a:spcAft>
                <a:spcPts val="800"/>
              </a:spcAft>
              <a:buFont typeface="微软雅黑" panose="020B0503020204020204" pitchFamily="34" charset="-122"/>
              <a:buChar char="–"/>
            </a:pPr>
            <a:r>
              <a:rPr lang="zh-CN" altLang="en-US" sz="1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假设全环</a:t>
            </a:r>
            <a:r>
              <a:rPr lang="en-US" altLang="zh-CN" sz="1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25 mm</a:t>
            </a:r>
            <a:r>
              <a:rPr lang="zh-CN" altLang="en-US" sz="1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半径铝制真空室 </a:t>
            </a:r>
            <a:r>
              <a:rPr lang="en-US" altLang="zh-CN" sz="1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-&gt; </a:t>
            </a:r>
            <a:r>
              <a:rPr lang="zh-CN" altLang="en-US" sz="18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不稳定增长率1</a:t>
            </a:r>
            <a:r>
              <a:rPr lang="zh-CN" altLang="en-US" sz="18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.6 ms</a:t>
            </a:r>
            <a:r>
              <a:rPr lang="zh-CN" altLang="en-US" sz="1800" baseline="30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-1</a:t>
            </a:r>
          </a:p>
          <a:p>
            <a:pPr marL="342900" indent="-342900" defTabSz="266700">
              <a:lnSpc>
                <a:spcPct val="115000"/>
              </a:lnSpc>
              <a:spcAft>
                <a:spcPts val="800"/>
              </a:spcAft>
              <a:buFont typeface="微软雅黑" panose="020B0503020204020204" pitchFamily="34" charset="-122"/>
              <a:buChar char="–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采用横向逐束团反馈进行抑制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469791" y="1867926"/>
            <a:ext cx="6864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 dirty="0">
                <a:latin typeface="黑体" panose="02010609060101010101" charset="-122"/>
                <a:ea typeface="黑体" panose="02010609060101010101" charset="-122"/>
                <a:cs typeface="等线" panose="02010600030101010101" pitchFamily="2" charset="-122"/>
                <a:sym typeface="+mn-ea"/>
              </a:rPr>
              <a:t>→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A94EE864-300D-F843-818A-F4E857C56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DD1B773-8FFA-4269-85E5-56742E016E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371" y="4100867"/>
            <a:ext cx="2517018" cy="21160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774A49C-C879-4DF9-ABE9-650FED14E1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3040" y="4131033"/>
            <a:ext cx="2495672" cy="20557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B86DF6B-9860-48FC-A802-A5CAD6B3F848}"/>
                  </a:ext>
                </a:extLst>
              </p:cNvPr>
              <p:cNvSpPr txBox="1"/>
              <p:nvPr/>
            </p:nvSpPr>
            <p:spPr>
              <a:xfrm>
                <a:off x="1134226" y="3409691"/>
                <a:ext cx="3168352" cy="826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sSub>
                        <m:sSub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en-US" sz="1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600" i="1">
                                          <a:latin typeface="Cambria Math" panose="02040503050406030204" pitchFamily="18" charset="0"/>
                                        </a:rPr>
                                        <m:t>𝑍</m:t>
                                      </m:r>
                                    </m:e>
                                    <m:sub>
                                      <m:r>
                                        <a:rPr lang="zh-CN" altLang="en-US" sz="1600" i="0">
                                          <a:latin typeface="Cambria Math" panose="02040503050406030204" pitchFamily="18" charset="0"/>
                                        </a:rPr>
                                        <m:t>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zh-CN" altLang="en-US" sz="1600" i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zh-CN" altLang="en-US" sz="1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sz="16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zh-CN" altLang="en-US" sz="1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zh-CN" altLang="en-US" sz="1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b>
                            <m:sSub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sub>
                            <m:sup>
                              <m:r>
                                <a:rPr lang="zh-CN" altLang="en-US" sz="1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zh-CN" altLang="en-U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B86DF6B-9860-48FC-A802-A5CAD6B3F8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226" y="3409691"/>
                <a:ext cx="3168352" cy="8267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F614C45F-E122-4EF0-B2D4-1D1FF91B7349}"/>
              </a:ext>
            </a:extLst>
          </p:cNvPr>
          <p:cNvSpPr txBox="1"/>
          <p:nvPr/>
        </p:nvSpPr>
        <p:spPr>
          <a:xfrm>
            <a:off x="194627" y="3146105"/>
            <a:ext cx="26387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Keil-Schnell-</a:t>
            </a:r>
            <a:r>
              <a:rPr lang="en-US" altLang="zh-CN" sz="1400" dirty="0" err="1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Boussard</a:t>
            </a:r>
            <a:r>
              <a:rPr lang="en-US" altLang="zh-CN" sz="1400" dirty="0">
                <a:effectLst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criterion:</a:t>
            </a:r>
            <a:endParaRPr lang="zh-CN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23C847C-9C4E-4FC3-B679-59D74ADFA007}"/>
              </a:ext>
            </a:extLst>
          </p:cNvPr>
          <p:cNvCxnSpPr>
            <a:cxnSpLocks/>
          </p:cNvCxnSpPr>
          <p:nvPr/>
        </p:nvCxnSpPr>
        <p:spPr>
          <a:xfrm>
            <a:off x="1415480" y="4941168"/>
            <a:ext cx="0" cy="8553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63F4EAAB-0957-4998-AF89-485F6E464C0C}"/>
              </a:ext>
            </a:extLst>
          </p:cNvPr>
          <p:cNvCxnSpPr>
            <a:cxnSpLocks/>
          </p:cNvCxnSpPr>
          <p:nvPr/>
        </p:nvCxnSpPr>
        <p:spPr>
          <a:xfrm>
            <a:off x="4007768" y="4797152"/>
            <a:ext cx="0" cy="9273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A48A98E6-FCB4-4DDD-AD43-11A4B295A7AD}"/>
              </a:ext>
            </a:extLst>
          </p:cNvPr>
          <p:cNvSpPr txBox="1"/>
          <p:nvPr/>
        </p:nvSpPr>
        <p:spPr>
          <a:xfrm>
            <a:off x="9047057" y="47921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详见李伟伟报告</a:t>
            </a:r>
          </a:p>
        </p:txBody>
      </p:sp>
    </p:spTree>
    <p:extLst>
      <p:ext uri="{BB962C8B-B14F-4D97-AF65-F5344CB8AC3E}">
        <p14:creationId xmlns:p14="http://schemas.microsoft.com/office/powerpoint/2010/main" val="2415277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18567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1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束流注入</a:t>
            </a:r>
            <a:r>
              <a:rPr lang="en-US" altLang="zh-CN" sz="3200" b="1" spc="1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zh-CN" altLang="en-US" sz="3200" b="1" spc="1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离轴注入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7328" y="908720"/>
            <a:ext cx="11632155" cy="2698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rgbClr val="0F34A6"/>
                </a:solidFill>
                <a:latin typeface="+mn-ea"/>
                <a:cs typeface="Arial" panose="020B0604020202020204" pitchFamily="34" charset="0"/>
              </a:rPr>
              <a:t>兼容离轴与置换注入的光学设计，前期采用离轴注入，后期切换到置换注入 </a:t>
            </a:r>
            <a:endParaRPr lang="en-US" altLang="zh-CN" sz="2000" dirty="0">
              <a:solidFill>
                <a:srgbClr val="0F34A6"/>
              </a:solidFill>
              <a:latin typeface="+mn-ea"/>
              <a:cs typeface="Arial" panose="020B0604020202020204" pitchFamily="34" charset="0"/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zh-CN" altLang="en-US" dirty="0">
                <a:latin typeface="+mn-ea"/>
                <a:cs typeface="Arial" panose="020B0604020202020204" pitchFamily="34" charset="0"/>
              </a:rPr>
              <a:t>离轴注入</a:t>
            </a:r>
            <a:r>
              <a:rPr lang="en-US" altLang="zh-CN" dirty="0">
                <a:latin typeface="+mn-ea"/>
                <a:cs typeface="Arial" panose="020B0604020202020204" pitchFamily="34" charset="0"/>
              </a:rPr>
              <a:t>: </a:t>
            </a:r>
            <a:r>
              <a:rPr lang="zh-CN" altLang="en-US" dirty="0">
                <a:latin typeface="+mn-ea"/>
                <a:cs typeface="Arial" panose="020B0604020202020204" pitchFamily="34" charset="0"/>
              </a:rPr>
              <a:t>技术成熟，注入器相对简单；需大动力学孔径，造成对撞区束流损失，增大本底</a:t>
            </a:r>
            <a:endParaRPr lang="en-US" altLang="zh-CN" dirty="0">
              <a:latin typeface="+mn-ea"/>
              <a:cs typeface="Arial" panose="020B0604020202020204" pitchFamily="34" charset="0"/>
            </a:endParaRP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切割磁铁</a:t>
            </a:r>
            <a:r>
              <a:rPr lang="en-US" altLang="zh-CN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</a:t>
            </a:r>
            <a:r>
              <a:rPr lang="zh-CN" altLang="en-US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凸轨磁铁</a:t>
            </a:r>
            <a:endParaRPr lang="en-US" altLang="zh-CN" dirty="0">
              <a:solidFill>
                <a:srgbClr val="0F34A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注入效率</a:t>
            </a:r>
            <a:r>
              <a:rPr lang="en-US" altLang="zh-CN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 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~95% (ideal) </a:t>
            </a:r>
            <a:r>
              <a:rPr lang="en-US" altLang="zh-CN" dirty="0">
                <a:latin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~70% (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考虑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septum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漏场和注入位置误差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束流主要损失在对撞点上游超导四极铁处 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需通过束流准直系统准直丢失粒子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endParaRPr lang="en-US" altLang="zh-CN" dirty="0">
              <a:latin typeface="+mn-ea"/>
              <a:cs typeface="Arial" panose="020B0604020202020204" pitchFamily="34" charset="0"/>
            </a:endParaRP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endParaRPr lang="en-US" altLang="zh-CN" dirty="0">
              <a:latin typeface="+mn-ea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D7DCAF6-3D5F-40C8-A4F3-DEFC3F000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572A84A-B88A-404F-8515-6916760D5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192" y="3068960"/>
            <a:ext cx="2448272" cy="191084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EC4AF53-A5DD-4759-A58C-D0C5C4DC5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183" y="3148242"/>
            <a:ext cx="2844447" cy="1689966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DC539968-FEC1-4115-8C59-0EF91407E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160150"/>
              </p:ext>
            </p:extLst>
          </p:nvPr>
        </p:nvGraphicFramePr>
        <p:xfrm>
          <a:off x="8106642" y="2003984"/>
          <a:ext cx="3957320" cy="459213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578100">
                  <a:extLst>
                    <a:ext uri="{9D8B030D-6E8A-4147-A177-3AD203B41FA5}">
                      <a16:colId xmlns:a16="http://schemas.microsoft.com/office/drawing/2014/main" val="2165567227"/>
                    </a:ext>
                  </a:extLst>
                </a:gridCol>
                <a:gridCol w="1379220">
                  <a:extLst>
                    <a:ext uri="{9D8B030D-6E8A-4147-A177-3AD203B41FA5}">
                      <a16:colId xmlns:a16="http://schemas.microsoft.com/office/drawing/2014/main" val="38690918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>
                          <a:effectLst/>
                        </a:rPr>
                        <a:t>参数名称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 dirty="0">
                          <a:effectLst/>
                        </a:rPr>
                        <a:t>数值</a:t>
                      </a:r>
                      <a:endParaRPr lang="zh-CN" sz="1200" b="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08106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>
                          <a:effectLst/>
                        </a:rPr>
                        <a:t>注入点环内</a:t>
                      </a:r>
                      <a:r>
                        <a:rPr lang="en-US" sz="1200" b="0" kern="100">
                          <a:effectLst/>
                        </a:rPr>
                        <a:t>/</a:t>
                      </a:r>
                      <a:r>
                        <a:rPr lang="zh-CN" sz="1200" b="0" kern="100">
                          <a:effectLst/>
                        </a:rPr>
                        <a:t>环外</a:t>
                      </a:r>
                      <a:r>
                        <a:rPr lang="en-US" sz="1200" b="0" kern="100">
                          <a:effectLst/>
                        </a:rPr>
                        <a:t>β</a:t>
                      </a:r>
                      <a:r>
                        <a:rPr lang="en-US" sz="1200" b="0" kern="100" baseline="-25000">
                          <a:effectLst/>
                        </a:rPr>
                        <a:t>x</a:t>
                      </a:r>
                      <a:r>
                        <a:rPr lang="en-US" sz="1200" b="0" kern="100">
                          <a:effectLst/>
                        </a:rPr>
                        <a:t> [m]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00" dirty="0">
                          <a:effectLst/>
                        </a:rPr>
                        <a:t>33.34/11.53</a:t>
                      </a:r>
                      <a:endParaRPr lang="zh-CN" sz="1200" b="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451889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>
                          <a:effectLst/>
                        </a:rPr>
                        <a:t>注入束角度</a:t>
                      </a:r>
                      <a:r>
                        <a:rPr lang="en-US" sz="1200" b="0" kern="100">
                          <a:effectLst/>
                        </a:rPr>
                        <a:t> [mrad]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00" dirty="0">
                          <a:effectLst/>
                        </a:rPr>
                        <a:t>-2.45</a:t>
                      </a:r>
                      <a:endParaRPr lang="zh-CN" sz="1200" b="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3952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>
                          <a:effectLst/>
                        </a:rPr>
                        <a:t>注入点凸轨高度</a:t>
                      </a:r>
                      <a:r>
                        <a:rPr lang="en-US" sz="1200" b="0" kern="100">
                          <a:effectLst/>
                        </a:rPr>
                        <a:t> [mm]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00" dirty="0">
                          <a:effectLst/>
                        </a:rPr>
                        <a:t>3.86</a:t>
                      </a:r>
                      <a:endParaRPr lang="zh-CN" sz="1200" b="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31894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>
                          <a:effectLst/>
                        </a:rPr>
                        <a:t>注入点凸轨角度</a:t>
                      </a:r>
                      <a:r>
                        <a:rPr lang="en-US" sz="1200" b="0" kern="100">
                          <a:effectLst/>
                        </a:rPr>
                        <a:t> [mrad]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00">
                          <a:effectLst/>
                        </a:rPr>
                        <a:t>-2.50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5771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>
                          <a:effectLst/>
                        </a:rPr>
                        <a:t>凸轨回落后注入束位置</a:t>
                      </a:r>
                      <a:r>
                        <a:rPr lang="en-US" sz="1200" b="0" kern="100">
                          <a:effectLst/>
                        </a:rPr>
                        <a:t> [mm]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00">
                          <a:effectLst/>
                        </a:rPr>
                        <a:t>4.36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77092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>
                          <a:effectLst/>
                        </a:rPr>
                        <a:t>凸轨持续时间</a:t>
                      </a:r>
                      <a:r>
                        <a:rPr lang="en-US" sz="1200" b="0" kern="100">
                          <a:effectLst/>
                        </a:rPr>
                        <a:t> [</a:t>
                      </a:r>
                      <a:r>
                        <a:rPr lang="zh-CN" sz="1200" b="0" kern="100">
                          <a:effectLst/>
                        </a:rPr>
                        <a:t>圈</a:t>
                      </a:r>
                      <a:r>
                        <a:rPr lang="en-US" sz="1200" b="0" kern="100">
                          <a:effectLst/>
                        </a:rPr>
                        <a:t>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00">
                          <a:effectLst/>
                        </a:rPr>
                        <a:t>1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9978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>
                          <a:effectLst/>
                        </a:rPr>
                        <a:t>凸轨磁铁长度</a:t>
                      </a:r>
                      <a:r>
                        <a:rPr lang="en-US" sz="1200" b="0" kern="100">
                          <a:effectLst/>
                        </a:rPr>
                        <a:t> [mm]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00">
                          <a:effectLst/>
                        </a:rPr>
                        <a:t>350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57074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>
                          <a:effectLst/>
                        </a:rPr>
                        <a:t>凸轨磁铁最大偏转角度</a:t>
                      </a:r>
                      <a:r>
                        <a:rPr lang="en-US" sz="1200" b="0" kern="100">
                          <a:effectLst/>
                        </a:rPr>
                        <a:t> [mrad]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00">
                          <a:effectLst/>
                        </a:rPr>
                        <a:t>&lt;3.5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1043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>
                          <a:effectLst/>
                        </a:rPr>
                        <a:t>凸轨磁铁磁场强度</a:t>
                      </a:r>
                      <a:r>
                        <a:rPr lang="en-US" sz="1200" b="0" kern="100">
                          <a:effectLst/>
                        </a:rPr>
                        <a:t> [Gs]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00">
                          <a:effectLst/>
                        </a:rPr>
                        <a:t>&lt; 1167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926111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>
                          <a:effectLst/>
                        </a:rPr>
                        <a:t>薄切割板高度</a:t>
                      </a:r>
                      <a:r>
                        <a:rPr lang="en-US" sz="1200" b="0" kern="100">
                          <a:effectLst/>
                        </a:rPr>
                        <a:t> [mm]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00">
                          <a:effectLst/>
                        </a:rPr>
                        <a:t>5.54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26416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>
                          <a:effectLst/>
                        </a:rPr>
                        <a:t>薄切割板厚度</a:t>
                      </a:r>
                      <a:r>
                        <a:rPr lang="en-US" sz="1200" b="0" kern="100">
                          <a:effectLst/>
                        </a:rPr>
                        <a:t> [mm]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00">
                          <a:effectLst/>
                        </a:rPr>
                        <a:t>1.0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456572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>
                          <a:effectLst/>
                        </a:rPr>
                        <a:t>薄切割磁铁机械长度</a:t>
                      </a:r>
                      <a:r>
                        <a:rPr lang="en-US" sz="1200" b="0" kern="100">
                          <a:effectLst/>
                        </a:rPr>
                        <a:t>/</a:t>
                      </a:r>
                      <a:r>
                        <a:rPr lang="zh-CN" sz="1200" b="0" kern="100">
                          <a:effectLst/>
                        </a:rPr>
                        <a:t>有效长度</a:t>
                      </a:r>
                      <a:r>
                        <a:rPr lang="en-US" sz="1200" b="0" kern="100">
                          <a:effectLst/>
                        </a:rPr>
                        <a:t> [mm]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00">
                          <a:effectLst/>
                        </a:rPr>
                        <a:t>0.65/0.6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86123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>
                          <a:effectLst/>
                        </a:rPr>
                        <a:t>薄切割磁铁磁场强度</a:t>
                      </a:r>
                      <a:r>
                        <a:rPr lang="en-US" sz="1200" b="0" kern="100">
                          <a:effectLst/>
                        </a:rPr>
                        <a:t> [Gs]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00">
                          <a:effectLst/>
                        </a:rPr>
                        <a:t>5500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94408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>
                          <a:effectLst/>
                        </a:rPr>
                        <a:t>薄切割磁铁偏转角度</a:t>
                      </a:r>
                      <a:r>
                        <a:rPr lang="en-US" sz="1200" b="0" kern="100">
                          <a:effectLst/>
                        </a:rPr>
                        <a:t> [mrad]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00">
                          <a:effectLst/>
                        </a:rPr>
                        <a:t>28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15511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>
                          <a:effectLst/>
                        </a:rPr>
                        <a:t>厚切割板厚度</a:t>
                      </a:r>
                      <a:r>
                        <a:rPr lang="en-US" sz="1200" b="0" kern="100">
                          <a:effectLst/>
                        </a:rPr>
                        <a:t> [mm]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00">
                          <a:effectLst/>
                        </a:rPr>
                        <a:t>2.0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86521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>
                          <a:effectLst/>
                        </a:rPr>
                        <a:t>厚切割磁铁机械长度</a:t>
                      </a:r>
                      <a:r>
                        <a:rPr lang="en-US" sz="1200" b="0" kern="100">
                          <a:effectLst/>
                        </a:rPr>
                        <a:t>/</a:t>
                      </a:r>
                      <a:r>
                        <a:rPr lang="zh-CN" sz="1200" b="0" kern="100">
                          <a:effectLst/>
                        </a:rPr>
                        <a:t>有效长度</a:t>
                      </a:r>
                      <a:r>
                        <a:rPr lang="en-US" sz="1200" b="0" kern="100">
                          <a:effectLst/>
                        </a:rPr>
                        <a:t> [mm]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00">
                          <a:effectLst/>
                        </a:rPr>
                        <a:t>1.7/1.3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9561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>
                          <a:effectLst/>
                        </a:rPr>
                        <a:t>厚切割磁铁磁场强度</a:t>
                      </a:r>
                      <a:r>
                        <a:rPr lang="en-US" sz="1200" b="0" kern="100">
                          <a:effectLst/>
                        </a:rPr>
                        <a:t> [Gs]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00">
                          <a:effectLst/>
                        </a:rPr>
                        <a:t>9900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297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zh-CN" sz="1200" b="0" kern="100" dirty="0">
                          <a:effectLst/>
                        </a:rPr>
                        <a:t>厚切割磁铁偏转角度</a:t>
                      </a:r>
                      <a:r>
                        <a:rPr lang="en-US" sz="1200" b="0" kern="100" dirty="0">
                          <a:effectLst/>
                        </a:rPr>
                        <a:t> [mrad]</a:t>
                      </a:r>
                      <a:endParaRPr lang="zh-CN" sz="1200" b="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1200" b="0" kern="100" dirty="0">
                          <a:effectLst/>
                        </a:rPr>
                        <a:t>110</a:t>
                      </a:r>
                      <a:endParaRPr lang="zh-CN" sz="1200" b="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42381594"/>
                  </a:ext>
                </a:extLst>
              </a:tr>
            </a:tbl>
          </a:graphicData>
        </a:graphic>
      </p:graphicFrame>
      <p:pic>
        <p:nvPicPr>
          <p:cNvPr id="18" name="图片 17">
            <a:extLst>
              <a:ext uri="{FF2B5EF4-FFF2-40B4-BE49-F238E27FC236}">
                <a16:creationId xmlns:a16="http://schemas.microsoft.com/office/drawing/2014/main" id="{5298EF13-49F2-4BFD-9333-4084AECD9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9431" y="4944374"/>
            <a:ext cx="2691693" cy="16899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127693E-EBE6-46AF-8E87-04A032084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6104" y="4925737"/>
            <a:ext cx="2288448" cy="172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56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8997" y="103769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b="1" spc="1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束流注入</a:t>
            </a:r>
            <a:r>
              <a:rPr lang="en-US" altLang="zh-CN" sz="3200" b="1" spc="1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-</a:t>
            </a:r>
            <a:r>
              <a:rPr lang="zh-CN" altLang="en-US" sz="3200" b="1" spc="113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置换注入</a:t>
            </a:r>
            <a:endParaRPr 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3381" y="980728"/>
            <a:ext cx="1102883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+mn-ea"/>
                <a:cs typeface="Arial" panose="020B0604020202020204" pitchFamily="34" charset="0"/>
              </a:rPr>
              <a:t>置换注入</a:t>
            </a:r>
            <a:r>
              <a:rPr lang="en-US" altLang="zh-CN" sz="2000" dirty="0">
                <a:latin typeface="+mn-ea"/>
                <a:cs typeface="Arial" panose="020B0604020202020204" pitchFamily="34" charset="0"/>
              </a:rPr>
              <a:t>: </a:t>
            </a:r>
            <a:r>
              <a:rPr lang="zh-CN" altLang="en-US" sz="2000" dirty="0">
                <a:latin typeface="+mn-ea"/>
                <a:cs typeface="Arial" panose="020B0604020202020204" pitchFamily="34" charset="0"/>
              </a:rPr>
              <a:t>对动力学孔径需求低，束流本底噪声减少；注入器复杂且造价高</a:t>
            </a:r>
            <a:endParaRPr lang="en-US" altLang="zh-CN" sz="2000" dirty="0">
              <a:latin typeface="+mn-ea"/>
              <a:cs typeface="Arial" panose="020B0604020202020204" pitchFamily="34" charset="0"/>
            </a:endParaRPr>
          </a:p>
          <a:p>
            <a:pPr marL="800100" lvl="1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切割磁铁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+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条带型超快冲击磁铁，与离轴注入采用相同的切割磁铁设计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垂直发射度对注入效率影响较大，小于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15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nmrad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rcRect t="11132"/>
          <a:stretch>
            <a:fillRect/>
          </a:stretch>
        </p:blipFill>
        <p:spPr>
          <a:xfrm>
            <a:off x="3787767" y="2544574"/>
            <a:ext cx="4248472" cy="205434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0283C22-5166-45BD-BBC1-DEAA25112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DFB971-5111-4841-AB39-799077AB2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791" y="4598923"/>
            <a:ext cx="2887323" cy="1915941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81C47BE-5B86-4CBC-898B-518043795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401687"/>
              </p:ext>
            </p:extLst>
          </p:nvPr>
        </p:nvGraphicFramePr>
        <p:xfrm>
          <a:off x="8206564" y="1922543"/>
          <a:ext cx="3833673" cy="4592321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646001">
                  <a:extLst>
                    <a:ext uri="{9D8B030D-6E8A-4147-A177-3AD203B41FA5}">
                      <a16:colId xmlns:a16="http://schemas.microsoft.com/office/drawing/2014/main" val="2358816315"/>
                    </a:ext>
                  </a:extLst>
                </a:gridCol>
                <a:gridCol w="1187672">
                  <a:extLst>
                    <a:ext uri="{9D8B030D-6E8A-4147-A177-3AD203B41FA5}">
                      <a16:colId xmlns:a16="http://schemas.microsoft.com/office/drawing/2014/main" val="38636303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参数名称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数值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10263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冲击磁铁长度</a:t>
                      </a:r>
                      <a:r>
                        <a:rPr lang="en-US" sz="1200" b="0" kern="100">
                          <a:effectLst/>
                        </a:rPr>
                        <a:t> [mm]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kern="100" dirty="0">
                          <a:effectLst/>
                        </a:rPr>
                        <a:t>300</a:t>
                      </a:r>
                      <a:endParaRPr lang="zh-CN" sz="1200" b="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2608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冲击磁铁偏转角度</a:t>
                      </a:r>
                      <a:r>
                        <a:rPr lang="en-US" sz="1200" b="0" kern="100">
                          <a:effectLst/>
                        </a:rPr>
                        <a:t> [mrad]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kern="100">
                          <a:effectLst/>
                        </a:rPr>
                        <a:t>0.5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30835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冲击磁铁极板间距</a:t>
                      </a:r>
                      <a:r>
                        <a:rPr lang="en-US" sz="1200" b="0" kern="100">
                          <a:effectLst/>
                        </a:rPr>
                        <a:t> [mm]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kern="100" dirty="0">
                          <a:effectLst/>
                        </a:rPr>
                        <a:t>12</a:t>
                      </a:r>
                      <a:endParaRPr lang="zh-CN" sz="1200" b="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35360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模块数量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kern="100">
                          <a:effectLst/>
                        </a:rPr>
                        <a:t>5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0649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上升</a:t>
                      </a:r>
                      <a:r>
                        <a:rPr lang="en-US" sz="1200" b="0" kern="100">
                          <a:effectLst/>
                        </a:rPr>
                        <a:t>/</a:t>
                      </a:r>
                      <a:r>
                        <a:rPr lang="zh-CN" sz="1200" b="0" kern="100">
                          <a:effectLst/>
                        </a:rPr>
                        <a:t>平顶</a:t>
                      </a:r>
                      <a:r>
                        <a:rPr lang="en-US" sz="1200" b="0" kern="100">
                          <a:effectLst/>
                        </a:rPr>
                        <a:t>/</a:t>
                      </a:r>
                      <a:r>
                        <a:rPr lang="zh-CN" sz="1200" b="0" kern="100">
                          <a:effectLst/>
                        </a:rPr>
                        <a:t>下降时间</a:t>
                      </a:r>
                      <a:r>
                        <a:rPr lang="en-US" sz="1200" b="0" kern="100">
                          <a:effectLst/>
                        </a:rPr>
                        <a:t> [ns]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kern="100">
                          <a:effectLst/>
                        </a:rPr>
                        <a:t>2/2/2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4775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好场区</a:t>
                      </a:r>
                      <a:r>
                        <a:rPr lang="en-US" sz="1200" b="0" kern="100">
                          <a:effectLst/>
                        </a:rPr>
                        <a:t> [mm]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±</a:t>
                      </a:r>
                      <a:r>
                        <a:rPr lang="en-US" sz="1200" b="0" kern="100">
                          <a:effectLst/>
                        </a:rPr>
                        <a:t>5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10666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注入束进入冲击磁铁的位置</a:t>
                      </a:r>
                      <a:r>
                        <a:rPr lang="en-US" sz="1200" b="0" kern="100">
                          <a:effectLst/>
                        </a:rPr>
                        <a:t> [mm]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kern="100">
                          <a:effectLst/>
                        </a:rPr>
                        <a:t>2.45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8892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电压幅值</a:t>
                      </a:r>
                      <a:r>
                        <a:rPr lang="en-US" sz="1200" b="0" kern="100">
                          <a:effectLst/>
                        </a:rPr>
                        <a:t> [kV]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kern="100">
                          <a:effectLst/>
                        </a:rPr>
                        <a:t>&gt; 17.5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0754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束团注入频率</a:t>
                      </a:r>
                      <a:r>
                        <a:rPr lang="en-US" sz="1200" b="0" kern="100">
                          <a:effectLst/>
                        </a:rPr>
                        <a:t> [Hz]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kern="100">
                          <a:effectLst/>
                        </a:rPr>
                        <a:t>30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2240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薄切割板高度</a:t>
                      </a:r>
                      <a:r>
                        <a:rPr lang="en-US" sz="1200" b="0" kern="100">
                          <a:effectLst/>
                        </a:rPr>
                        <a:t> [mm]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kern="100">
                          <a:effectLst/>
                        </a:rPr>
                        <a:t>5.54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228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薄切割板厚度</a:t>
                      </a:r>
                      <a:r>
                        <a:rPr lang="en-US" sz="1200" b="0" kern="100">
                          <a:effectLst/>
                        </a:rPr>
                        <a:t> [mm]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kern="100">
                          <a:effectLst/>
                        </a:rPr>
                        <a:t>1.0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24652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薄切割磁铁机械长度</a:t>
                      </a:r>
                      <a:r>
                        <a:rPr lang="en-US" sz="1200" b="0" kern="100">
                          <a:effectLst/>
                        </a:rPr>
                        <a:t>/</a:t>
                      </a:r>
                      <a:r>
                        <a:rPr lang="zh-CN" sz="1200" b="0" kern="100">
                          <a:effectLst/>
                        </a:rPr>
                        <a:t>有效长度</a:t>
                      </a:r>
                      <a:r>
                        <a:rPr lang="en-US" sz="1200" b="0" kern="100">
                          <a:effectLst/>
                        </a:rPr>
                        <a:t> [mm]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kern="100">
                          <a:effectLst/>
                        </a:rPr>
                        <a:t>0.65/0.6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20469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薄切割磁铁磁场强度</a:t>
                      </a:r>
                      <a:r>
                        <a:rPr lang="en-US" sz="1200" b="0" kern="100">
                          <a:effectLst/>
                        </a:rPr>
                        <a:t> [Gs]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kern="100">
                          <a:effectLst/>
                        </a:rPr>
                        <a:t>5500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3464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薄切割磁铁偏转角度</a:t>
                      </a:r>
                      <a:r>
                        <a:rPr lang="en-US" sz="1200" b="0" kern="100">
                          <a:effectLst/>
                        </a:rPr>
                        <a:t> [mrad]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kern="100">
                          <a:effectLst/>
                        </a:rPr>
                        <a:t>28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82685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厚切割板厚度</a:t>
                      </a:r>
                      <a:r>
                        <a:rPr lang="en-US" sz="1200" b="0" kern="100">
                          <a:effectLst/>
                        </a:rPr>
                        <a:t> [mm]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kern="100">
                          <a:effectLst/>
                        </a:rPr>
                        <a:t>2.0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6613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厚切割磁铁机械长度</a:t>
                      </a:r>
                      <a:r>
                        <a:rPr lang="en-US" sz="1200" b="0" kern="100">
                          <a:effectLst/>
                        </a:rPr>
                        <a:t>/</a:t>
                      </a:r>
                      <a:r>
                        <a:rPr lang="zh-CN" sz="1200" b="0" kern="100">
                          <a:effectLst/>
                        </a:rPr>
                        <a:t>有效长度</a:t>
                      </a:r>
                      <a:r>
                        <a:rPr lang="en-US" sz="1200" b="0" kern="100">
                          <a:effectLst/>
                        </a:rPr>
                        <a:t> [mm]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kern="100">
                          <a:effectLst/>
                        </a:rPr>
                        <a:t>1.7/1.3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8518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厚切割磁铁磁场强度</a:t>
                      </a:r>
                      <a:r>
                        <a:rPr lang="en-US" sz="1200" b="0" kern="100">
                          <a:effectLst/>
                        </a:rPr>
                        <a:t> [Gs]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kern="100">
                          <a:effectLst/>
                        </a:rPr>
                        <a:t>9900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7210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zh-CN" sz="1200" b="0" kern="100">
                          <a:effectLst/>
                        </a:rPr>
                        <a:t>厚切割磁铁偏转角度</a:t>
                      </a:r>
                      <a:r>
                        <a:rPr lang="en-US" sz="1200" b="0" kern="100">
                          <a:effectLst/>
                        </a:rPr>
                        <a:t> [mrad]</a:t>
                      </a:r>
                      <a:endParaRPr lang="zh-CN" sz="1200" b="0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</a:pPr>
                      <a:r>
                        <a:rPr lang="en-US" sz="1200" b="0" kern="100" dirty="0">
                          <a:effectLst/>
                        </a:rPr>
                        <a:t>110</a:t>
                      </a:r>
                      <a:endParaRPr lang="zh-CN" sz="1200" b="0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华文楷体" panose="0201060004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89684170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43782257-2C1C-4936-9A44-97D2928DD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775" y="2422311"/>
            <a:ext cx="3005474" cy="20543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ADD7464-1470-410A-BF98-FE9B286BD0F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26" y="4521005"/>
            <a:ext cx="2836921" cy="2005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596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2">
            <a:extLst>
              <a:ext uri="{FF2B5EF4-FFF2-40B4-BE49-F238E27FC236}">
                <a16:creationId xmlns:a16="http://schemas.microsoft.com/office/drawing/2014/main" id="{4A75CE93-EDDF-9F46-A245-8945ED68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12" y="0"/>
            <a:ext cx="10515600" cy="804672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cs typeface="Arial" panose="020B0604020202020204" pitchFamily="34" charset="0"/>
              </a:rPr>
              <a:t>束流准直系统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6994EED-ECB6-4E60-ADBE-8B2731AB752B}"/>
              </a:ext>
            </a:extLst>
          </p:cNvPr>
          <p:cNvSpPr txBox="1"/>
          <p:nvPr/>
        </p:nvSpPr>
        <p:spPr>
          <a:xfrm>
            <a:off x="256659" y="1015675"/>
            <a:ext cx="11678681" cy="1066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束流损失问题具有非常大的挑战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(high luminosity, short Touschek lifetime)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束流损失机制研究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 Touschek scattering effect, beam injection, beam-beam effect, beam-gas effect, beam sudden loss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66D3033-4116-5F24-0834-7DEE1D88C1B6}"/>
              </a:ext>
            </a:extLst>
          </p:cNvPr>
          <p:cNvSpPr txBox="1"/>
          <p:nvPr/>
        </p:nvSpPr>
        <p:spPr>
          <a:xfrm>
            <a:off x="475537" y="2120286"/>
            <a:ext cx="111352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Touschek scattering effect: calculate off-momentum optical function and beam size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→ Collimators are favorable to set at large beam size, optimize collimator number, gaps, materials.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CA639EA-7729-415C-A7C9-E6A2AE151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4DEDCA7-7554-4B51-B31C-C4CFCE79208C}"/>
              </a:ext>
            </a:extLst>
          </p:cNvPr>
          <p:cNvSpPr txBox="1"/>
          <p:nvPr/>
        </p:nvSpPr>
        <p:spPr>
          <a:xfrm>
            <a:off x="911424" y="3733042"/>
            <a:ext cx="32403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Off-momentum beam size (-1%) </a:t>
            </a:r>
            <a:endParaRPr lang="zh-CN" altLang="en-US" sz="16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8E10D08-6B87-4DB8-A942-4A9D1AE532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230"/>
          <a:stretch/>
        </p:blipFill>
        <p:spPr>
          <a:xfrm>
            <a:off x="143404" y="4252487"/>
            <a:ext cx="4608512" cy="200549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261BB2D-E752-45AD-A79C-B31FC8B4218E}"/>
              </a:ext>
            </a:extLst>
          </p:cNvPr>
          <p:cNvSpPr txBox="1"/>
          <p:nvPr/>
        </p:nvSpPr>
        <p:spPr>
          <a:xfrm>
            <a:off x="256659" y="2845326"/>
            <a:ext cx="10297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Each ring is equipped with </a:t>
            </a:r>
            <a:r>
              <a:rPr lang="en-US" altLang="zh-CN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11 horizontal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collimators and </a:t>
            </a:r>
            <a:r>
              <a:rPr lang="en-US" altLang="zh-CN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 vertical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collimators.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minimum </a:t>
            </a:r>
            <a:r>
              <a:rPr lang="en-US" altLang="zh-CN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half gap is 7 mm.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719E242-2177-4FD8-94A7-4FA841C9F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864" y="3470990"/>
            <a:ext cx="3079999" cy="2872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表格 18">
                <a:extLst>
                  <a:ext uri="{FF2B5EF4-FFF2-40B4-BE49-F238E27FC236}">
                    <a16:creationId xmlns:a16="http://schemas.microsoft.com/office/drawing/2014/main" id="{D15E707F-9EE2-45EC-AE32-EDF172231F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1961363"/>
                  </p:ext>
                </p:extLst>
              </p:nvPr>
            </p:nvGraphicFramePr>
            <p:xfrm>
              <a:off x="8328248" y="3307008"/>
              <a:ext cx="3368792" cy="3200445"/>
            </p:xfrm>
            <a:graphic>
              <a:graphicData uri="http://schemas.openxmlformats.org/drawingml/2006/table">
                <a:tbl>
                  <a:tblPr>
                    <a:tableStyleId>{6E25E649-3F16-4E02-A733-19D2CDBF48F0}</a:tableStyleId>
                  </a:tblPr>
                  <a:tblGrid>
                    <a:gridCol w="729703">
                      <a:extLst>
                        <a:ext uri="{9D8B030D-6E8A-4147-A177-3AD203B41FA5}">
                          <a16:colId xmlns:a16="http://schemas.microsoft.com/office/drawing/2014/main" val="2655434236"/>
                        </a:ext>
                      </a:extLst>
                    </a:gridCol>
                    <a:gridCol w="648120">
                      <a:extLst>
                        <a:ext uri="{9D8B030D-6E8A-4147-A177-3AD203B41FA5}">
                          <a16:colId xmlns:a16="http://schemas.microsoft.com/office/drawing/2014/main" val="2425797157"/>
                        </a:ext>
                      </a:extLst>
                    </a:gridCol>
                    <a:gridCol w="663656">
                      <a:extLst>
                        <a:ext uri="{9D8B030D-6E8A-4147-A177-3AD203B41FA5}">
                          <a16:colId xmlns:a16="http://schemas.microsoft.com/office/drawing/2014/main" val="2116885013"/>
                        </a:ext>
                      </a:extLst>
                    </a:gridCol>
                    <a:gridCol w="723989">
                      <a:extLst>
                        <a:ext uri="{9D8B030D-6E8A-4147-A177-3AD203B41FA5}">
                          <a16:colId xmlns:a16="http://schemas.microsoft.com/office/drawing/2014/main" val="948869167"/>
                        </a:ext>
                      </a:extLst>
                    </a:gridCol>
                    <a:gridCol w="603324">
                      <a:extLst>
                        <a:ext uri="{9D8B030D-6E8A-4147-A177-3AD203B41FA5}">
                          <a16:colId xmlns:a16="http://schemas.microsoft.com/office/drawing/2014/main" val="2552465256"/>
                        </a:ext>
                      </a:extLst>
                    </a:gridCol>
                  </a:tblGrid>
                  <a:tr h="337192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Collimator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Half gap [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mm]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Half gap [*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20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Position [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m]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20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20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sz="12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12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altLang="zh-CN" sz="12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[m]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86796527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HC1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24.10 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112.62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8.03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284327775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12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36.29 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203.18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7.98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928017491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25.14 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259.15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27.68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248297672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21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23.31 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307.34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161.11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174796276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23.55 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342.05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15.99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201523177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12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28.65 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350.23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15.34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399631216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11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26.09 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394.21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18.91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169101753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23.23 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410.23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18.36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427915268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25.48 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536.91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7.52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576006924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25.47 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631.15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7.57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778565341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HC11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13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24.27 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739.09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61.99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946696834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V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49.38 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282.87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1.53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4187949515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V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34.54 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285.06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1.61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7658592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表格 18">
                <a:extLst>
                  <a:ext uri="{FF2B5EF4-FFF2-40B4-BE49-F238E27FC236}">
                    <a16:creationId xmlns:a16="http://schemas.microsoft.com/office/drawing/2014/main" id="{D15E707F-9EE2-45EC-AE32-EDF172231F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1961363"/>
                  </p:ext>
                </p:extLst>
              </p:nvPr>
            </p:nvGraphicFramePr>
            <p:xfrm>
              <a:off x="8328248" y="3307008"/>
              <a:ext cx="3368792" cy="3200445"/>
            </p:xfrm>
            <a:graphic>
              <a:graphicData uri="http://schemas.openxmlformats.org/drawingml/2006/table">
                <a:tbl>
                  <a:tblPr>
                    <a:tableStyleId>{6E25E649-3F16-4E02-A733-19D2CDBF48F0}</a:tableStyleId>
                  </a:tblPr>
                  <a:tblGrid>
                    <a:gridCol w="729703">
                      <a:extLst>
                        <a:ext uri="{9D8B030D-6E8A-4147-A177-3AD203B41FA5}">
                          <a16:colId xmlns:a16="http://schemas.microsoft.com/office/drawing/2014/main" val="2655434236"/>
                        </a:ext>
                      </a:extLst>
                    </a:gridCol>
                    <a:gridCol w="648120">
                      <a:extLst>
                        <a:ext uri="{9D8B030D-6E8A-4147-A177-3AD203B41FA5}">
                          <a16:colId xmlns:a16="http://schemas.microsoft.com/office/drawing/2014/main" val="2425797157"/>
                        </a:ext>
                      </a:extLst>
                    </a:gridCol>
                    <a:gridCol w="663656">
                      <a:extLst>
                        <a:ext uri="{9D8B030D-6E8A-4147-A177-3AD203B41FA5}">
                          <a16:colId xmlns:a16="http://schemas.microsoft.com/office/drawing/2014/main" val="2116885013"/>
                        </a:ext>
                      </a:extLst>
                    </a:gridCol>
                    <a:gridCol w="723989">
                      <a:extLst>
                        <a:ext uri="{9D8B030D-6E8A-4147-A177-3AD203B41FA5}">
                          <a16:colId xmlns:a16="http://schemas.microsoft.com/office/drawing/2014/main" val="948869167"/>
                        </a:ext>
                      </a:extLst>
                    </a:gridCol>
                    <a:gridCol w="603324">
                      <a:extLst>
                        <a:ext uri="{9D8B030D-6E8A-4147-A177-3AD203B41FA5}">
                          <a16:colId xmlns:a16="http://schemas.microsoft.com/office/drawing/2014/main" val="2552465256"/>
                        </a:ext>
                      </a:extLst>
                    </a:gridCol>
                  </a:tblGrid>
                  <a:tr h="375285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Collimator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Half gap [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mm]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525" marR="9525" marT="9525" marB="0" anchor="ctr">
                        <a:blipFill>
                          <a:blip r:embed="rId5"/>
                          <a:stretch>
                            <a:fillRect l="-207339" t="-9677" r="-201835" b="-77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Position [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m]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525" marR="9525" marT="9525" marB="0" anchor="ctr">
                        <a:blipFill>
                          <a:blip r:embed="rId5"/>
                          <a:stretch>
                            <a:fillRect l="-458586" t="-9677" r="-2020" b="-7725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796527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HC1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24.10 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112.62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8.03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284327775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12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36.29 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203.18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7.98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928017491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25.14 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259.15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27.68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248297672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4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21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23.31 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307.34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161.11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174796276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5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23.55 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342.05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15.99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201523177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6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12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28.65 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350.23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15.34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399631216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11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26.09 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394.21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18.91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169101753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23.23 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410.23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18.36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427915268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9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25.48 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536.91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7.52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576006924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H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25.47 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631.15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7.57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778565341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HC11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13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24.27 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739.09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61.99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946696834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V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>
                              <a:solidFill>
                                <a:schemeClr val="tx1"/>
                              </a:solidFill>
                            </a:rPr>
                            <a:t>49.38 </a:t>
                          </a:r>
                          <a:endParaRPr lang="en-US" altLang="zh-CN" sz="1200" kern="120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282.87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1.53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4187949515"/>
                      </a:ext>
                    </a:extLst>
                  </a:tr>
                  <a:tr h="21732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V</a:t>
                          </a:r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sz="1200" kern="12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en-US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7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34.54 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7620" marR="7620" marT="762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285.06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altLang="zh-CN" sz="1200" kern="1200" dirty="0">
                              <a:solidFill>
                                <a:schemeClr val="tx1"/>
                              </a:solidFill>
                            </a:rPr>
                            <a:t>1.61</a:t>
                          </a:r>
                          <a:endParaRPr lang="en-US" altLang="zh-CN" sz="1200" kern="1200" dirty="0">
                            <a:solidFill>
                              <a:schemeClr val="tx1"/>
                            </a:solidFill>
                            <a:latin typeface="+mn-ea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376585920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44160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>
            <a:extLst>
              <a:ext uri="{FF2B5EF4-FFF2-40B4-BE49-F238E27FC236}">
                <a16:creationId xmlns:a16="http://schemas.microsoft.com/office/drawing/2014/main" id="{EDA6646B-7957-4341-9353-65DEB7348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12" y="0"/>
            <a:ext cx="10515600" cy="804672"/>
          </a:xfrm>
        </p:spPr>
        <p:txBody>
          <a:bodyPr>
            <a:normAutofit/>
          </a:bodyPr>
          <a:lstStyle/>
          <a:p>
            <a:r>
              <a:rPr lang="zh-CN" altLang="en-US" sz="3600" dirty="0">
                <a:cs typeface="Arial" panose="020B0604020202020204" pitchFamily="34" charset="0"/>
              </a:rPr>
              <a:t>设计目标和挑战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5DEBFEF-E682-214C-AA0F-CD8AADD56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251CBAD-D589-4C8B-B22A-92B2503CDB21}"/>
              </a:ext>
            </a:extLst>
          </p:cNvPr>
          <p:cNvSpPr txBox="1"/>
          <p:nvPr/>
        </p:nvSpPr>
        <p:spPr>
          <a:xfrm>
            <a:off x="479376" y="1032975"/>
            <a:ext cx="10225136" cy="1097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8900" indent="-342900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solidFill>
                  <a:srgbClr val="0F34A6"/>
                </a:solidFill>
                <a:latin typeface="+mj-ea"/>
                <a:ea typeface="+mj-ea"/>
                <a:cs typeface="Arial" panose="020B0604020202020204" pitchFamily="34" charset="0"/>
                <a:sym typeface="Symbol" panose="05050102010706020507" pitchFamily="18" charset="2"/>
              </a:rPr>
              <a:t>核心设计目标</a:t>
            </a:r>
            <a:r>
              <a:rPr kumimoji="1" lang="en-US" altLang="zh-CN" sz="2000" dirty="0">
                <a:solidFill>
                  <a:srgbClr val="0F34A6"/>
                </a:solidFill>
                <a:latin typeface="+mj-ea"/>
                <a:ea typeface="+mj-ea"/>
                <a:cs typeface="Arial" panose="020B0604020202020204" pitchFamily="34" charset="0"/>
                <a:sym typeface="Symbol" panose="05050102010706020507" pitchFamily="18" charset="2"/>
              </a:rPr>
              <a:t>:</a:t>
            </a:r>
          </a:p>
          <a:p>
            <a:pPr marL="778950" lvl="1" indent="-285750">
              <a:lnSpc>
                <a:spcPct val="120000"/>
              </a:lnSpc>
              <a:buSzPct val="100000"/>
              <a:buFontTx/>
              <a:buChar char="–"/>
            </a:pPr>
            <a:r>
              <a:rPr kumimoji="1" lang="en-US" altLang="zh-CN" dirty="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  <a:sym typeface="Symbol" panose="05050102010706020507" pitchFamily="18" charset="2"/>
              </a:rPr>
              <a:t>CoM energy: </a:t>
            </a:r>
            <a:r>
              <a:rPr kumimoji="1" lang="en-US" altLang="zh-CN" dirty="0">
                <a:latin typeface="+mj-ea"/>
                <a:ea typeface="+mj-ea"/>
                <a:cs typeface="Arial" panose="020B0604020202020204" pitchFamily="34" charset="0"/>
                <a:sym typeface="Symbol" panose="05050102010706020507" pitchFamily="18" charset="2"/>
              </a:rPr>
              <a:t>2-7 </a:t>
            </a:r>
            <a:r>
              <a:rPr kumimoji="1" lang="en-US" altLang="zh-CN" dirty="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  <a:sym typeface="Symbol" panose="05050102010706020507" pitchFamily="18" charset="2"/>
              </a:rPr>
              <a:t>GeV</a:t>
            </a:r>
            <a:endParaRPr kumimoji="1" lang="en-US" altLang="zh-CN" i="1" dirty="0">
              <a:solidFill>
                <a:schemeClr val="tx1"/>
              </a:solidFill>
              <a:latin typeface="+mj-ea"/>
              <a:ea typeface="+mj-ea"/>
              <a:sym typeface="Symbol" panose="05050102010706020507" pitchFamily="18" charset="2"/>
            </a:endParaRPr>
          </a:p>
          <a:p>
            <a:pPr marL="778950" lvl="1" indent="-285750">
              <a:lnSpc>
                <a:spcPct val="120000"/>
              </a:lnSpc>
              <a:buSzPct val="100000"/>
              <a:buFontTx/>
              <a:buChar char="–"/>
            </a:pPr>
            <a:r>
              <a:rPr lang="en-US" altLang="zh-CN" dirty="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</a:rPr>
              <a:t>Luminosity: </a:t>
            </a:r>
            <a:r>
              <a:rPr lang="en-US" altLang="zh-CN" dirty="0">
                <a:latin typeface="+mj-ea"/>
                <a:ea typeface="+mj-ea"/>
              </a:rPr>
              <a:t>&gt;</a:t>
            </a:r>
            <a:r>
              <a:rPr lang="en-US" altLang="zh-CN" dirty="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</a:rPr>
              <a:t> 0.5</a:t>
            </a:r>
            <a:r>
              <a:rPr lang="en-US" altLang="zh-CN" dirty="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zh-CN" dirty="0">
                <a:latin typeface="+mj-ea"/>
                <a:ea typeface="+mj-ea"/>
                <a:cs typeface="Arial" panose="020B0604020202020204" pitchFamily="34" charset="0"/>
              </a:rPr>
              <a:t>10</a:t>
            </a:r>
            <a:r>
              <a:rPr lang="en-US" altLang="zh-CN" baseline="30000" dirty="0">
                <a:latin typeface="+mj-ea"/>
                <a:ea typeface="+mj-ea"/>
                <a:cs typeface="Arial" panose="020B0604020202020204" pitchFamily="34" charset="0"/>
              </a:rPr>
              <a:t>35</a:t>
            </a:r>
            <a:r>
              <a:rPr lang="en-US" altLang="zh-CN" baseline="30000" dirty="0">
                <a:solidFill>
                  <a:srgbClr val="C00000"/>
                </a:solidFill>
                <a:latin typeface="+mj-ea"/>
                <a:ea typeface="+mj-ea"/>
                <a:cs typeface="Arial" panose="020B0604020202020204" pitchFamily="34" charset="0"/>
              </a:rPr>
              <a:t>  </a:t>
            </a:r>
            <a:r>
              <a:rPr lang="en-US" altLang="zh-CN" dirty="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</a:rPr>
              <a:t>cm</a:t>
            </a:r>
            <a:r>
              <a:rPr lang="en-US" altLang="zh-CN" baseline="30000" dirty="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</a:rPr>
              <a:t>-2</a:t>
            </a:r>
            <a:r>
              <a:rPr lang="en-US" altLang="zh-CN" dirty="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</a:rPr>
              <a:t> s</a:t>
            </a:r>
            <a:r>
              <a:rPr lang="en-US" altLang="zh-CN" baseline="30000" dirty="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</a:rPr>
              <a:t>-1 </a:t>
            </a:r>
            <a:r>
              <a:rPr lang="en-US" altLang="zh-CN" dirty="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</a:rPr>
              <a:t>@ 4 GeV</a:t>
            </a:r>
            <a:endParaRPr kumimoji="1" lang="en-US" altLang="zh-CN" dirty="0">
              <a:solidFill>
                <a:schemeClr val="tx1"/>
              </a:solidFill>
              <a:latin typeface="+mj-ea"/>
              <a:ea typeface="+mj-ea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30A0200-E9EC-46B1-B78B-20A7804E4529}"/>
                  </a:ext>
                </a:extLst>
              </p:cNvPr>
              <p:cNvSpPr txBox="1"/>
              <p:nvPr/>
            </p:nvSpPr>
            <p:spPr>
              <a:xfrm>
                <a:off x="479376" y="2365984"/>
                <a:ext cx="10225136" cy="21260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78900" indent="-342900">
                  <a:lnSpc>
                    <a:spcPct val="120000"/>
                  </a:lnSpc>
                  <a:spcBef>
                    <a:spcPts val="0"/>
                  </a:spcBef>
                  <a:buClrTx/>
                  <a:buSzPct val="100000"/>
                  <a:buFont typeface="Wingdings" panose="05000000000000000000" pitchFamily="2" charset="2"/>
                  <a:buChar char="p"/>
                </a:pPr>
                <a:r>
                  <a:rPr kumimoji="1" lang="zh-CN" altLang="en-US" sz="20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  <a:sym typeface="Symbol" panose="05050102010706020507" pitchFamily="18" charset="2"/>
                  </a:rPr>
                  <a:t>为了实现设计目标</a:t>
                </a:r>
                <a:r>
                  <a:rPr kumimoji="1" lang="en-US" altLang="zh-CN" sz="20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  <a:sym typeface="Symbol" panose="05050102010706020507" pitchFamily="18" charset="2"/>
                  </a:rPr>
                  <a:t>, </a:t>
                </a:r>
                <a:r>
                  <a:rPr kumimoji="1" lang="zh-CN" altLang="en-US" sz="20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  <a:sym typeface="Symbol" panose="05050102010706020507" pitchFamily="18" charset="2"/>
                  </a:rPr>
                  <a:t>对撞环设计需要满足</a:t>
                </a:r>
                <a:r>
                  <a:rPr kumimoji="1" lang="en-US" altLang="zh-CN" sz="20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  <a:sym typeface="Symbol" panose="05050102010706020507" pitchFamily="18" charset="2"/>
                  </a:rPr>
                  <a:t>(@ 4GeV):</a:t>
                </a:r>
              </a:p>
              <a:p>
                <a:pPr marL="778950" lvl="1" indent="-285750">
                  <a:lnSpc>
                    <a:spcPct val="120000"/>
                  </a:lnSpc>
                  <a:buSzPct val="100000"/>
                  <a:buFontTx/>
                  <a:buChar char="–"/>
                </a:pPr>
                <a:r>
                  <a:rPr kumimoji="1" lang="en-US" altLang="zh-CN" dirty="0">
                    <a:solidFill>
                      <a:schemeClr val="tx1"/>
                    </a:solidFill>
                    <a:latin typeface="+mj-ea"/>
                    <a:ea typeface="+mj-ea"/>
                    <a:cs typeface="Arial" panose="020B0604020202020204" pitchFamily="34" charset="0"/>
                    <a:sym typeface="Symbol" panose="05050102010706020507" pitchFamily="18" charset="2"/>
                  </a:rPr>
                  <a:t>Collision scheme: </a:t>
                </a:r>
                <a:r>
                  <a:rPr lang="en-US" altLang="zh-CN" sz="1800" dirty="0">
                    <a:latin typeface="+mj-ea"/>
                    <a:ea typeface="+mj-ea"/>
                  </a:rPr>
                  <a:t>Large Piwinski angle  + Crab-waist</a:t>
                </a:r>
                <a:endParaRPr kumimoji="1" lang="en-US" altLang="zh-CN" i="1" dirty="0">
                  <a:solidFill>
                    <a:schemeClr val="tx1"/>
                  </a:solidFill>
                  <a:latin typeface="+mj-ea"/>
                  <a:ea typeface="+mj-ea"/>
                  <a:sym typeface="Symbol" panose="05050102010706020507" pitchFamily="18" charset="2"/>
                </a:endParaRPr>
              </a:p>
              <a:p>
                <a:pPr marL="778950" lvl="1" indent="-285750">
                  <a:lnSpc>
                    <a:spcPct val="120000"/>
                  </a:lnSpc>
                  <a:buSzPct val="100000"/>
                  <a:buFontTx/>
                  <a:buChar char="–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b="1" i="1" smtClean="0">
                            <a:effectLst/>
                            <a:latin typeface="Cambria Math" panose="02040503050406030204" pitchFamily="18" charset="0"/>
                            <a:ea typeface="+mj-ea"/>
                          </a:rPr>
                        </m:ctrlPr>
                      </m:sSubSupPr>
                      <m:e>
                        <m:r>
                          <a:rPr lang="en-US" altLang="zh-CN" sz="1800" b="1" i="1"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𝜷</m:t>
                        </m:r>
                      </m:e>
                      <m:sub>
                        <m:r>
                          <a:rPr lang="en-US" altLang="zh-CN" sz="1800" b="1" i="1"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𝒚</m:t>
                        </m:r>
                      </m:sub>
                      <m:sup>
                        <m:r>
                          <a:rPr lang="en-US" altLang="zh-CN" sz="1800" b="1" i="1">
                            <a:effectLst/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dirty="0">
                    <a:solidFill>
                      <a:schemeClr val="tx1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: </a:t>
                </a:r>
                <a:r>
                  <a:rPr lang="en-US" altLang="zh-CN" dirty="0">
                    <a:latin typeface="+mj-ea"/>
                    <a:ea typeface="+mj-ea"/>
                  </a:rPr>
                  <a:t>0.6 mm to 1 mm</a:t>
                </a:r>
              </a:p>
              <a:p>
                <a:pPr marL="778950" lvl="1" indent="-285750">
                  <a:lnSpc>
                    <a:spcPct val="120000"/>
                  </a:lnSpc>
                  <a:buSzPct val="100000"/>
                  <a:buFontTx/>
                  <a:buChar char="–"/>
                </a:pPr>
                <a:r>
                  <a:rPr kumimoji="1" lang="en-US" altLang="zh-CN" dirty="0">
                    <a:solidFill>
                      <a:schemeClr val="tx1"/>
                    </a:solidFill>
                    <a:latin typeface="+mj-ea"/>
                    <a:ea typeface="+mj-ea"/>
                    <a:cs typeface="Arial" panose="020B0604020202020204" pitchFamily="34" charset="0"/>
                    <a:sym typeface="Symbol" panose="05050102010706020507" pitchFamily="18" charset="2"/>
                  </a:rPr>
                  <a:t>Current: ~2 A</a:t>
                </a:r>
              </a:p>
              <a:p>
                <a:pPr marL="778950" lvl="1" indent="-285750">
                  <a:lnSpc>
                    <a:spcPct val="120000"/>
                  </a:lnSpc>
                  <a:buSzPct val="100000"/>
                  <a:buFontTx/>
                  <a:buChar char="–"/>
                </a:pPr>
                <a:r>
                  <a:rPr kumimoji="1" lang="en-US" altLang="zh-CN" dirty="0">
                    <a:solidFill>
                      <a:schemeClr val="tx1"/>
                    </a:solidFill>
                    <a:latin typeface="+mj-ea"/>
                    <a:ea typeface="+mj-ea"/>
                    <a:cs typeface="Arial" panose="020B0604020202020204" pitchFamily="34" charset="0"/>
                    <a:sym typeface="Symbol" panose="05050102010706020507" pitchFamily="18" charset="2"/>
                  </a:rPr>
                  <a:t>Horizontal emittance: ~5 nm rad</a:t>
                </a:r>
              </a:p>
              <a:p>
                <a:pPr marL="778950" lvl="1" indent="-285750">
                  <a:lnSpc>
                    <a:spcPct val="120000"/>
                  </a:lnSpc>
                  <a:buSzPct val="100000"/>
                  <a:buFontTx/>
                  <a:buChar char="–"/>
                </a:pPr>
                <a:r>
                  <a:rPr kumimoji="1" lang="en-US" altLang="zh-CN" dirty="0">
                    <a:latin typeface="+mj-ea"/>
                    <a:ea typeface="+mj-ea"/>
                    <a:cs typeface="Arial" panose="020B0604020202020204" pitchFamily="34" charset="0"/>
                    <a:sym typeface="Symbol" panose="05050102010706020507" pitchFamily="18" charset="2"/>
                  </a:rPr>
                  <a:t>Touschek lifetime: &gt; 200 s</a:t>
                </a:r>
                <a:endParaRPr kumimoji="1" lang="en-US" altLang="zh-CN" dirty="0">
                  <a:solidFill>
                    <a:srgbClr val="C00000"/>
                  </a:solidFill>
                  <a:latin typeface="+mj-ea"/>
                  <a:ea typeface="+mj-ea"/>
                  <a:cs typeface="Arial" panose="020B0604020202020204" pitchFamily="34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F30A0200-E9EC-46B1-B78B-20A7804E4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2365984"/>
                <a:ext cx="10225136" cy="2126031"/>
              </a:xfrm>
              <a:prstGeom prst="rect">
                <a:avLst/>
              </a:prstGeom>
              <a:blipFill>
                <a:blip r:embed="rId3"/>
                <a:stretch>
                  <a:fillRect l="-179" b="-42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AFC6B0E3-7887-41E3-92C3-B4C23DD38905}"/>
              </a:ext>
            </a:extLst>
          </p:cNvPr>
          <p:cNvSpPr txBox="1"/>
          <p:nvPr/>
        </p:nvSpPr>
        <p:spPr>
          <a:xfrm>
            <a:off x="479376" y="4492015"/>
            <a:ext cx="11233248" cy="2095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8900" indent="-342900">
              <a:lnSpc>
                <a:spcPct val="120000"/>
              </a:lnSpc>
              <a:spcBef>
                <a:spcPts val="0"/>
              </a:spcBef>
              <a:buClrTx/>
              <a:buSzPct val="100000"/>
              <a:buFont typeface="Wingdings" panose="05000000000000000000" pitchFamily="2" charset="2"/>
              <a:buChar char="p"/>
            </a:pPr>
            <a:r>
              <a:rPr kumimoji="1" lang="zh-CN" altLang="en-US" sz="2000" dirty="0">
                <a:solidFill>
                  <a:srgbClr val="0F34A6"/>
                </a:solidFill>
                <a:latin typeface="+mj-ea"/>
                <a:ea typeface="+mj-ea"/>
                <a:cs typeface="Arial" panose="020B0604020202020204" pitchFamily="34" charset="0"/>
                <a:sym typeface="Symbol" panose="05050102010706020507" pitchFamily="18" charset="2"/>
              </a:rPr>
              <a:t>主要挑战</a:t>
            </a:r>
            <a:r>
              <a:rPr kumimoji="1" lang="en-US" altLang="zh-CN" sz="2000" dirty="0">
                <a:solidFill>
                  <a:srgbClr val="0F34A6"/>
                </a:solidFill>
                <a:latin typeface="+mj-ea"/>
                <a:ea typeface="+mj-ea"/>
                <a:cs typeface="Arial" panose="020B0604020202020204" pitchFamily="34" charset="0"/>
                <a:sym typeface="Symbol" panose="05050102010706020507" pitchFamily="18" charset="2"/>
              </a:rPr>
              <a:t>:</a:t>
            </a:r>
          </a:p>
          <a:p>
            <a:pPr marL="778950" lvl="1" indent="-285750">
              <a:lnSpc>
                <a:spcPct val="120000"/>
              </a:lnSpc>
              <a:buSzPct val="100000"/>
              <a:buFontTx/>
              <a:buChar char="–"/>
            </a:pPr>
            <a:r>
              <a:rPr lang="en-US" altLang="zh-CN" dirty="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</a:rPr>
              <a:t>Very strong nonlinear effect: small dynamic aperture and momentum acceptance</a:t>
            </a:r>
          </a:p>
          <a:p>
            <a:pPr marL="778950" lvl="1" indent="-285750">
              <a:lnSpc>
                <a:spcPct val="120000"/>
              </a:lnSpc>
              <a:buSzPct val="100000"/>
              <a:buFontTx/>
              <a:buChar char="–"/>
            </a:pPr>
            <a:r>
              <a:rPr lang="en-US" altLang="zh-CN" dirty="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</a:rPr>
              <a:t>High current, low energy, small emittance: strong collective effect (Touschek effect, IBS, beam-beam, impedance, etc.)</a:t>
            </a:r>
          </a:p>
          <a:p>
            <a:pPr marL="778950" lvl="1" indent="-285750">
              <a:lnSpc>
                <a:spcPct val="120000"/>
              </a:lnSpc>
              <a:buSzPct val="100000"/>
              <a:buFontTx/>
              <a:buChar char="–"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Interplay of multiple physical processes</a:t>
            </a:r>
            <a:endParaRPr kumimoji="1" lang="en-US" altLang="zh-CN" dirty="0">
              <a:solidFill>
                <a:schemeClr val="tx1"/>
              </a:solidFill>
              <a:latin typeface="+mj-ea"/>
              <a:ea typeface="+mj-ea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778950" lvl="1" indent="-285750">
              <a:lnSpc>
                <a:spcPct val="120000"/>
              </a:lnSpc>
              <a:buSzPct val="100000"/>
              <a:buFontTx/>
              <a:buChar char="–"/>
            </a:pPr>
            <a:r>
              <a:rPr kumimoji="1" lang="en-US" altLang="zh-CN" dirty="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  <a:sym typeface="Symbol" panose="05050102010706020507" pitchFamily="18" charset="2"/>
              </a:rPr>
              <a:t>Very short Touschek lifetime: Large beam loss, large background and SC magnets quenching</a:t>
            </a:r>
            <a:endParaRPr kumimoji="1" lang="en-US" altLang="zh-CN" dirty="0">
              <a:solidFill>
                <a:srgbClr val="C00000"/>
              </a:solidFill>
              <a:latin typeface="+mj-ea"/>
              <a:ea typeface="+mj-ea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0344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id="{2DF07EC1-3C8D-438F-A671-6CD8E61E493F}"/>
              </a:ext>
            </a:extLst>
          </p:cNvPr>
          <p:cNvGrpSpPr/>
          <p:nvPr/>
        </p:nvGrpSpPr>
        <p:grpSpPr>
          <a:xfrm>
            <a:off x="5619987" y="3418513"/>
            <a:ext cx="6408000" cy="2771396"/>
            <a:chOff x="5605200" y="3452400"/>
            <a:chExt cx="6408000" cy="2771396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BE04807F-2A5D-4C64-B1EC-0392698E894E}"/>
                </a:ext>
              </a:extLst>
            </p:cNvPr>
            <p:cNvGrpSpPr/>
            <p:nvPr/>
          </p:nvGrpSpPr>
          <p:grpSpPr>
            <a:xfrm>
              <a:off x="5632710" y="4719480"/>
              <a:ext cx="6362367" cy="1504316"/>
              <a:chOff x="3886200" y="5220801"/>
              <a:chExt cx="6208607" cy="1467961"/>
            </a:xfrm>
          </p:grpSpPr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B3205506-2DFC-4846-A1E2-7BAE33BAB65B}"/>
                  </a:ext>
                </a:extLst>
              </p:cNvPr>
              <p:cNvGrpSpPr/>
              <p:nvPr/>
            </p:nvGrpSpPr>
            <p:grpSpPr>
              <a:xfrm>
                <a:off x="3886200" y="5220801"/>
                <a:ext cx="6208607" cy="1467961"/>
                <a:chOff x="3886200" y="5220801"/>
                <a:chExt cx="6208607" cy="1467961"/>
              </a:xfrm>
            </p:grpSpPr>
            <p:pic>
              <p:nvPicPr>
                <p:cNvPr id="31" name="图片 30">
                  <a:extLst>
                    <a:ext uri="{FF2B5EF4-FFF2-40B4-BE49-F238E27FC236}">
                      <a16:creationId xmlns:a16="http://schemas.microsoft.com/office/drawing/2014/main" id="{612D8F22-A1F4-4EF6-8B8A-8C0102650A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555" t="7409" r="255" b="64980"/>
                <a:stretch/>
              </p:blipFill>
              <p:spPr>
                <a:xfrm>
                  <a:off x="3886200" y="5263518"/>
                  <a:ext cx="6208607" cy="1425244"/>
                </a:xfrm>
                <a:prstGeom prst="rect">
                  <a:avLst/>
                </a:prstGeom>
              </p:spPr>
            </p:pic>
            <p:sp>
              <p:nvSpPr>
                <p:cNvPr id="32" name="矩形 31">
                  <a:extLst>
                    <a:ext uri="{FF2B5EF4-FFF2-40B4-BE49-F238E27FC236}">
                      <a16:creationId xmlns:a16="http://schemas.microsoft.com/office/drawing/2014/main" id="{AE752B54-8163-4339-8730-A7778791A2B5}"/>
                    </a:ext>
                  </a:extLst>
                </p:cNvPr>
                <p:cNvSpPr/>
                <p:nvPr/>
              </p:nvSpPr>
              <p:spPr>
                <a:xfrm>
                  <a:off x="4477512" y="5220801"/>
                  <a:ext cx="170688" cy="826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A994584D-D213-40BB-9335-06D5AA96B93A}"/>
                  </a:ext>
                </a:extLst>
              </p:cNvPr>
              <p:cNvSpPr/>
              <p:nvPr/>
            </p:nvSpPr>
            <p:spPr>
              <a:xfrm>
                <a:off x="9525000" y="5227273"/>
                <a:ext cx="170688" cy="826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49E2AC-E803-4640-9174-5393EB256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34607" b="40708"/>
            <a:stretch/>
          </p:blipFill>
          <p:spPr>
            <a:xfrm>
              <a:off x="5605200" y="3452400"/>
              <a:ext cx="6408000" cy="1332601"/>
            </a:xfrm>
            <a:prstGeom prst="rect">
              <a:avLst/>
            </a:prstGeom>
          </p:spPr>
        </p:pic>
      </p:grpSp>
      <p:sp>
        <p:nvSpPr>
          <p:cNvPr id="6" name="标题 2">
            <a:extLst>
              <a:ext uri="{FF2B5EF4-FFF2-40B4-BE49-F238E27FC236}">
                <a16:creationId xmlns:a16="http://schemas.microsoft.com/office/drawing/2014/main" id="{EBB98D23-02DA-CB71-8D9F-447D7703E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12" y="0"/>
            <a:ext cx="10515600" cy="804672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cs typeface="Arial" panose="020B0604020202020204" pitchFamily="34" charset="0"/>
              </a:rPr>
              <a:t>Touschek </a:t>
            </a:r>
            <a:r>
              <a:rPr lang="zh-CN" altLang="en-US" sz="3200" dirty="0">
                <a:cs typeface="Arial" panose="020B0604020202020204" pitchFamily="34" charset="0"/>
              </a:rPr>
              <a:t>散射准直模拟结果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10ED29B-351D-F011-A289-97A6D7C12088}"/>
              </a:ext>
            </a:extLst>
          </p:cNvPr>
          <p:cNvSpPr txBox="1"/>
          <p:nvPr/>
        </p:nvSpPr>
        <p:spPr>
          <a:xfrm>
            <a:off x="2159288" y="6243011"/>
            <a:ext cx="83336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Beam loss distribution: (left) without collimators; (right) with collimators.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C08271D-E6E8-DB37-1F1B-D870C88A8DEA}"/>
              </a:ext>
            </a:extLst>
          </p:cNvPr>
          <p:cNvSpPr txBox="1"/>
          <p:nvPr/>
        </p:nvSpPr>
        <p:spPr>
          <a:xfrm>
            <a:off x="190005" y="1074513"/>
            <a:ext cx="56740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Without collimators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Approximately </a:t>
            </a: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58.2%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of particle losses occur in </a:t>
            </a: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IR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(370 ~ 380 m);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About </a:t>
            </a: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11.2%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of losses occur in the </a:t>
            </a: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CCX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section upstream of the IR (300 ~ 320 m);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Around </a:t>
            </a: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13.4%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of particle losses happen near the </a:t>
            </a: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crab sextupole magnet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before the IR (270 ~ 290 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0DC5ECE-95EF-B66A-B13F-92AB29B20450}"/>
              </a:ext>
            </a:extLst>
          </p:cNvPr>
          <p:cNvSpPr txBox="1"/>
          <p:nvPr/>
        </p:nvSpPr>
        <p:spPr>
          <a:xfrm>
            <a:off x="5944935" y="1131053"/>
            <a:ext cx="62058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With collimators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Beam loss within ±20 m of the IP is approximately 1.3%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remaining particles not intercepted by the collimators are uniformly distributed in the arc sections and DW regions;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0F34A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The collimation efficiency reaches 97.3%.</a:t>
            </a:r>
            <a:endParaRPr lang="zh-CN" altLang="en-US" sz="1600" dirty="0">
              <a:solidFill>
                <a:srgbClr val="0F34A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D73D336-6778-80DB-CDA0-9ECE5B300E5E}"/>
              </a:ext>
            </a:extLst>
          </p:cNvPr>
          <p:cNvGrpSpPr/>
          <p:nvPr/>
        </p:nvGrpSpPr>
        <p:grpSpPr>
          <a:xfrm>
            <a:off x="30480" y="3456036"/>
            <a:ext cx="6205868" cy="2743200"/>
            <a:chOff x="70131" y="3528903"/>
            <a:chExt cx="6095808" cy="2614816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76E38035-9EE3-81C3-400C-0A1E96CF2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" t="34923" r="485" b="38901"/>
            <a:stretch/>
          </p:blipFill>
          <p:spPr bwMode="auto">
            <a:xfrm>
              <a:off x="70132" y="3528903"/>
              <a:ext cx="6095807" cy="132754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5F9241F6-4A5B-5643-AF07-32C4EAF513CF}"/>
                </a:ext>
              </a:extLst>
            </p:cNvPr>
            <p:cNvGrpSpPr/>
            <p:nvPr/>
          </p:nvGrpSpPr>
          <p:grpSpPr>
            <a:xfrm>
              <a:off x="70131" y="4705200"/>
              <a:ext cx="6095807" cy="1438519"/>
              <a:chOff x="193" y="5257800"/>
              <a:chExt cx="6095807" cy="1438519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DB5B10DA-9C9C-0FE9-5D88-4B5DAFDFE3C1}"/>
                  </a:ext>
                </a:extLst>
              </p:cNvPr>
              <p:cNvGrpSpPr/>
              <p:nvPr/>
            </p:nvGrpSpPr>
            <p:grpSpPr>
              <a:xfrm>
                <a:off x="193" y="5257800"/>
                <a:ext cx="6095807" cy="1438519"/>
                <a:chOff x="193" y="5257800"/>
                <a:chExt cx="6095807" cy="1438519"/>
              </a:xfrm>
            </p:grpSpPr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73C5E102-0196-AD21-98FF-F1FA550D6E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7" t="7349" r="485" b="65000"/>
                <a:stretch/>
              </p:blipFill>
              <p:spPr bwMode="auto">
                <a:xfrm>
                  <a:off x="193" y="5293917"/>
                  <a:ext cx="6095807" cy="14024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13" name="矩形 12">
                  <a:extLst>
                    <a:ext uri="{FF2B5EF4-FFF2-40B4-BE49-F238E27FC236}">
                      <a16:creationId xmlns:a16="http://schemas.microsoft.com/office/drawing/2014/main" id="{356ED818-A8EA-1632-B060-92BD6DE913A1}"/>
                    </a:ext>
                  </a:extLst>
                </p:cNvPr>
                <p:cNvSpPr/>
                <p:nvPr/>
              </p:nvSpPr>
              <p:spPr>
                <a:xfrm>
                  <a:off x="591312" y="5257800"/>
                  <a:ext cx="170688" cy="826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tx1"/>
                    </a:solidFill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5BB77FD-6153-05BD-7E77-EEA9A0DD42CF}"/>
                  </a:ext>
                </a:extLst>
              </p:cNvPr>
              <p:cNvSpPr/>
              <p:nvPr/>
            </p:nvSpPr>
            <p:spPr>
              <a:xfrm>
                <a:off x="5562600" y="5266202"/>
                <a:ext cx="170688" cy="826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8B38B541-9254-DBDC-2694-183B8C574515}"/>
              </a:ext>
            </a:extLst>
          </p:cNvPr>
          <p:cNvSpPr txBox="1"/>
          <p:nvPr/>
        </p:nvSpPr>
        <p:spPr>
          <a:xfrm>
            <a:off x="843672" y="3609206"/>
            <a:ext cx="20707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Without collimators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89514CC-9A70-8E5A-4F27-E9AD15EB3BB7}"/>
              </a:ext>
            </a:extLst>
          </p:cNvPr>
          <p:cNvSpPr txBox="1"/>
          <p:nvPr/>
        </p:nvSpPr>
        <p:spPr>
          <a:xfrm>
            <a:off x="6456040" y="3584871"/>
            <a:ext cx="1666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With collimators</a:t>
            </a:r>
            <a:endParaRPr lang="zh-CN" altLang="en-US" sz="16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7EFDD3B-6179-49E1-8D03-E2638464E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29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BEE37-0D4B-CC2B-E5B6-6FB59F293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F57D272-0250-F0ED-AAAC-F6D01D8C4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  <p:sp>
        <p:nvSpPr>
          <p:cNvPr id="5" name="标题 2">
            <a:extLst>
              <a:ext uri="{FF2B5EF4-FFF2-40B4-BE49-F238E27FC236}">
                <a16:creationId xmlns:a16="http://schemas.microsoft.com/office/drawing/2014/main" id="{326975DA-5810-CCDB-3746-A16CC1879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0"/>
            <a:ext cx="10515600" cy="804672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cs typeface="Arial" panose="020B0604020202020204" pitchFamily="34" charset="0"/>
              </a:rPr>
              <a:t>总结与展望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1">
                <a:extLst>
                  <a:ext uri="{FF2B5EF4-FFF2-40B4-BE49-F238E27FC236}">
                    <a16:creationId xmlns:a16="http://schemas.microsoft.com/office/drawing/2014/main" id="{F36F9876-3679-F3C1-9CA5-1A24D0B76F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3352" y="1052736"/>
                <a:ext cx="11665296" cy="5400600"/>
              </a:xfrm>
            </p:spPr>
            <p:txBody>
              <a:bodyPr/>
              <a:lstStyle/>
              <a:p>
                <a:pPr algn="just"/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STCF </a:t>
                </a:r>
                <a:r>
                  <a:rPr lang="zh-CN" altLang="en-US" sz="1800" dirty="0">
                    <a:latin typeface="+mj-ea"/>
                    <a:ea typeface="+mj-ea"/>
                    <a:cs typeface="Arial" panose="020B0604020202020204" pitchFamily="34" charset="0"/>
                  </a:rPr>
                  <a:t>核心目标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: CoM energy range 2~7 GeV, 0.5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  <a:sym typeface="Symbol" panose="05050102010706020507" pitchFamily="18" charset="2"/>
                  </a:rPr>
                  <a:t>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10</a:t>
                </a:r>
                <a:r>
                  <a:rPr lang="en-US" altLang="zh-CN" sz="1800" baseline="30000" dirty="0">
                    <a:latin typeface="+mj-ea"/>
                    <a:ea typeface="+mj-ea"/>
                    <a:cs typeface="Arial" panose="020B0604020202020204" pitchFamily="34" charset="0"/>
                  </a:rPr>
                  <a:t>35  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cm</a:t>
                </a:r>
                <a:r>
                  <a:rPr lang="en-US" altLang="zh-CN" sz="1800" baseline="30000" dirty="0">
                    <a:latin typeface="+mj-ea"/>
                    <a:ea typeface="+mj-ea"/>
                    <a:cs typeface="Arial" panose="020B0604020202020204" pitchFamily="34" charset="0"/>
                  </a:rPr>
                  <a:t>-2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 s</a:t>
                </a:r>
                <a:r>
                  <a:rPr lang="en-US" altLang="zh-CN" sz="1800" baseline="30000" dirty="0">
                    <a:latin typeface="+mj-ea"/>
                    <a:ea typeface="+mj-ea"/>
                    <a:cs typeface="Arial" panose="020B0604020202020204" pitchFamily="34" charset="0"/>
                  </a:rPr>
                  <a:t>-1 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@ 4 GeV, Touschek lifetime &gt; 200 s</a:t>
                </a:r>
              </a:p>
              <a:p>
                <a:pPr algn="just"/>
                <a:r>
                  <a:rPr lang="en-US" altLang="zh-CN" sz="18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Lattice</a:t>
                </a:r>
                <a:r>
                  <a:rPr lang="zh-CN" altLang="en-US" sz="18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设计和非线性动力学优化</a:t>
                </a:r>
                <a:endParaRPr lang="en-US" altLang="zh-CN" sz="1800" dirty="0">
                  <a:solidFill>
                    <a:srgbClr val="0F34A6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lvl="1" algn="just"/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Lattice</a:t>
                </a:r>
                <a:r>
                  <a:rPr lang="zh-CN" altLang="en-US" sz="1800" dirty="0">
                    <a:latin typeface="+mj-ea"/>
                    <a:ea typeface="+mj-ea"/>
                    <a:cs typeface="Arial" panose="020B0604020202020204" pitchFamily="34" charset="0"/>
                  </a:rPr>
                  <a:t>设计（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V4.3</a:t>
                </a:r>
                <a:r>
                  <a:rPr lang="zh-CN" altLang="en-US" sz="1800" dirty="0">
                    <a:latin typeface="+mj-ea"/>
                    <a:ea typeface="+mj-ea"/>
                    <a:cs typeface="Arial" panose="020B0604020202020204" pitchFamily="34" charset="0"/>
                  </a:rPr>
                  <a:t>）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: </a:t>
                </a:r>
                <a:r>
                  <a:rPr lang="zh-CN" altLang="en-US" sz="1800" dirty="0">
                    <a:latin typeface="+mj-ea"/>
                    <a:ea typeface="+mj-ea"/>
                    <a:cs typeface="Arial" panose="020B0604020202020204" pitchFamily="34" charset="0"/>
                  </a:rPr>
                  <a:t>线性光学和非线性优化</a:t>
                </a:r>
                <a:endParaRPr lang="en-US" altLang="zh-CN" sz="1800" dirty="0"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lvl="1" algn="just"/>
                <a:r>
                  <a:rPr lang="zh-CN" altLang="en-US" sz="1800" dirty="0">
                    <a:latin typeface="+mj-ea"/>
                    <a:ea typeface="+mj-ea"/>
                    <a:cs typeface="Arial" panose="020B0604020202020204" pitchFamily="34" charset="0"/>
                  </a:rPr>
                  <a:t>考虑准则误差和高阶场误差，并进行校正</a:t>
                </a:r>
                <a:endParaRPr lang="en-US" altLang="zh-CN" sz="1800" dirty="0"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lvl="1" algn="just"/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Luminosity: ~1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  <a:sym typeface="Symbol" panose="05050102010706020507" pitchFamily="18" charset="2"/>
                  </a:rPr>
                  <a:t>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10</a:t>
                </a:r>
                <a:r>
                  <a:rPr lang="en-US" altLang="zh-CN" sz="1800" baseline="30000" dirty="0">
                    <a:latin typeface="+mj-ea"/>
                    <a:ea typeface="+mj-ea"/>
                    <a:cs typeface="Arial" panose="020B0604020202020204" pitchFamily="34" charset="0"/>
                  </a:rPr>
                  <a:t>35  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cm</a:t>
                </a:r>
                <a:r>
                  <a:rPr lang="en-US" altLang="zh-CN" sz="1800" baseline="30000" dirty="0">
                    <a:latin typeface="+mj-ea"/>
                    <a:ea typeface="+mj-ea"/>
                    <a:cs typeface="Arial" panose="020B0604020202020204" pitchFamily="34" charset="0"/>
                  </a:rPr>
                  <a:t>-2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 s</a:t>
                </a:r>
                <a:r>
                  <a:rPr lang="en-US" altLang="zh-CN" sz="1800" baseline="30000" dirty="0">
                    <a:latin typeface="+mj-ea"/>
                    <a:ea typeface="+mj-ea"/>
                    <a:cs typeface="Arial" panose="020B0604020202020204" pitchFamily="34" charset="0"/>
                  </a:rPr>
                  <a:t>-1 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@ 4 GeV</a:t>
                </a:r>
              </a:p>
              <a:p>
                <a:pPr lvl="1" algn="just"/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Touschek lifetime: &gt;300 s with ideal lattice and &gt;230 s with errors @ 4 GeV</a:t>
                </a:r>
              </a:p>
              <a:p>
                <a:pPr algn="just"/>
                <a:r>
                  <a:rPr lang="zh-CN" altLang="en-US" sz="18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束流集体效应</a:t>
                </a:r>
                <a:endParaRPr lang="en-US" altLang="zh-CN" sz="1800" dirty="0">
                  <a:solidFill>
                    <a:srgbClr val="0F34A6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lvl="1" algn="just"/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Crab</a:t>
                </a:r>
                <a:r>
                  <a:rPr lang="zh-CN" altLang="en-US" sz="1800" dirty="0">
                    <a:latin typeface="+mj-ea"/>
                    <a:ea typeface="+mj-ea"/>
                    <a:cs typeface="Arial" panose="020B0604020202020204" pitchFamily="34" charset="0"/>
                  </a:rPr>
                  <a:t> 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waist</a:t>
                </a:r>
                <a:r>
                  <a:rPr lang="zh-CN" altLang="en-US" sz="1800" dirty="0">
                    <a:latin typeface="+mj-ea"/>
                    <a:ea typeface="+mj-ea"/>
                    <a:cs typeface="Arial" panose="020B0604020202020204" pitchFamily="34" charset="0"/>
                  </a:rPr>
                  <a:t>方案可以有效提高对撞亮度 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(1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  <a:sym typeface="Symbol" panose="05050102010706020507" pitchFamily="18" charset="2"/>
                  </a:rPr>
                  <a:t>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10</a:t>
                </a:r>
                <a:r>
                  <a:rPr lang="en-US" altLang="zh-CN" sz="1800" baseline="30000" dirty="0">
                    <a:latin typeface="+mj-ea"/>
                    <a:ea typeface="+mj-ea"/>
                    <a:cs typeface="Arial" panose="020B0604020202020204" pitchFamily="34" charset="0"/>
                  </a:rPr>
                  <a:t>35  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cm</a:t>
                </a:r>
                <a:r>
                  <a:rPr lang="en-US" altLang="zh-CN" sz="1800" baseline="30000" dirty="0">
                    <a:latin typeface="+mj-ea"/>
                    <a:ea typeface="+mj-ea"/>
                    <a:cs typeface="Arial" panose="020B0604020202020204" pitchFamily="34" charset="0"/>
                  </a:rPr>
                  <a:t>-2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 s</a:t>
                </a:r>
                <a:r>
                  <a:rPr lang="en-US" altLang="zh-CN" sz="1800" baseline="30000" dirty="0">
                    <a:latin typeface="+mj-ea"/>
                    <a:ea typeface="+mj-ea"/>
                    <a:cs typeface="Arial" panose="020B0604020202020204" pitchFamily="34" charset="0"/>
                  </a:rPr>
                  <a:t>-1 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), </a:t>
                </a:r>
                <a:r>
                  <a:rPr lang="zh-CN" altLang="en-US" sz="1800" dirty="0">
                    <a:latin typeface="+mj-ea"/>
                    <a:ea typeface="+mj-ea"/>
                    <a:cs typeface="Arial" panose="020B0604020202020204" pitchFamily="34" charset="0"/>
                  </a:rPr>
                  <a:t>需要避免出现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X-Z</a:t>
                </a:r>
                <a:r>
                  <a:rPr lang="zh-CN" altLang="en-US" sz="1800" dirty="0">
                    <a:latin typeface="+mj-ea"/>
                    <a:ea typeface="+mj-ea"/>
                    <a:cs typeface="Arial" panose="020B0604020202020204" pitchFamily="34" charset="0"/>
                  </a:rPr>
                  <a:t>不稳定性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=0.0194 &gt; 3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altLang="zh-CN" sz="1800" dirty="0">
                            <a:solidFill>
                              <a:schemeClr val="tx1"/>
                            </a:solidFill>
                            <a:latin typeface="+mj-ea"/>
                            <a:ea typeface="+mj-ea"/>
                            <a:cs typeface="Arial" panose="020B0604020202020204" pitchFamily="34" charset="0"/>
                          </a:rPr>
                          <m:t>ξ</m:t>
                        </m:r>
                      </m:e>
                      <m:sub>
                        <m:r>
                          <a:rPr lang="en-US" altLang="zh-CN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j-ea"/>
                            <a:cs typeface="Times New Roman" panose="020206030504050203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CN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j-ea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CN" sz="1800" dirty="0">
                    <a:solidFill>
                      <a:schemeClr val="tx1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(0.005)), </a:t>
                </a:r>
                <a:r>
                  <a:rPr lang="en-US" altLang="zh-CN" sz="1800" dirty="0">
                    <a:latin typeface="+mj-ea"/>
                    <a:cs typeface="Arial" panose="020B0604020202020204" pitchFamily="34" charset="0"/>
                  </a:rPr>
                  <a:t>smaller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altLang="zh-CN" sz="1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altLang="zh-CN" sz="1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ru-RU" altLang="zh-CN" sz="1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ru-RU" altLang="zh-CN" sz="180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1800" dirty="0">
                    <a:latin typeface="+mj-ea"/>
                    <a:cs typeface="Arial" panose="020B0604020202020204" pitchFamily="34" charset="0"/>
                  </a:rPr>
                  <a:t>  is favorable (40 mm)</a:t>
                </a:r>
                <a:endParaRPr lang="en-US" altLang="zh-CN" sz="1800" dirty="0">
                  <a:solidFill>
                    <a:schemeClr val="tx1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lvl="1" algn="just"/>
                <a:r>
                  <a:rPr lang="zh-CN" altLang="en-US" sz="1800" dirty="0">
                    <a:solidFill>
                      <a:schemeClr val="tx1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模拟中发现空间电荷效应，影响不是很严重</a:t>
                </a:r>
                <a:endParaRPr lang="en-US" altLang="zh-CN" sz="1800" dirty="0">
                  <a:solidFill>
                    <a:schemeClr val="tx1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lvl="1" algn="just"/>
                <a:r>
                  <a:rPr lang="zh-CN" altLang="en-US" sz="1800" dirty="0">
                    <a:solidFill>
                      <a:schemeClr val="tx1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需严格控制阻抗预算</a:t>
                </a:r>
                <a:endParaRPr lang="en-US" altLang="zh-CN" sz="1800" dirty="0">
                  <a:solidFill>
                    <a:schemeClr val="tx1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algn="just"/>
                <a:r>
                  <a:rPr lang="zh-CN" altLang="en-US" sz="20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下一步工作：</a:t>
                </a:r>
                <a:endParaRPr lang="en-US" altLang="zh-CN" sz="2000" dirty="0">
                  <a:solidFill>
                    <a:srgbClr val="0F34A6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lvl="1" algn="just"/>
                <a:r>
                  <a:rPr lang="zh-CN" altLang="en-US" sz="1800" dirty="0">
                    <a:solidFill>
                      <a:schemeClr val="tx1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第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5</a:t>
                </a:r>
                <a:r>
                  <a:rPr lang="zh-CN" altLang="en-US" sz="1800" dirty="0">
                    <a:solidFill>
                      <a:schemeClr val="tx1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版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lattice</a:t>
                </a:r>
                <a:r>
                  <a:rPr lang="zh-CN" altLang="en-US" sz="1800" dirty="0">
                    <a:solidFill>
                      <a:schemeClr val="tx1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设计：减小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CN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800" dirty="0">
                    <a:solidFill>
                      <a:schemeClr val="tx1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，缩短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DW</a:t>
                </a:r>
                <a:r>
                  <a:rPr lang="zh-CN" altLang="en-US" sz="1800" dirty="0">
                    <a:solidFill>
                      <a:schemeClr val="tx1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长度，缩短周长</a:t>
                </a:r>
                <a:endParaRPr lang="en-US" altLang="zh-CN" sz="1800" dirty="0">
                  <a:solidFill>
                    <a:schemeClr val="tx1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lvl="1" algn="just"/>
                <a:r>
                  <a:rPr lang="zh-CN" altLang="en-US" sz="1800" dirty="0">
                    <a:latin typeface="+mj-ea"/>
                    <a:ea typeface="+mj-ea"/>
                    <a:cs typeface="Arial" panose="020B0604020202020204" pitchFamily="34" charset="0"/>
                  </a:rPr>
                  <a:t>继续深入研究束流动力学，进一步提高动力学孔径，动量接受度，从而提高</a:t>
                </a:r>
                <a:r>
                  <a:rPr lang="en-US" altLang="zh-CN" sz="1800" dirty="0">
                    <a:latin typeface="+mj-ea"/>
                    <a:ea typeface="+mj-ea"/>
                    <a:cs typeface="Arial" panose="020B0604020202020204" pitchFamily="34" charset="0"/>
                  </a:rPr>
                  <a:t>Touschek</a:t>
                </a:r>
                <a:r>
                  <a:rPr lang="zh-CN" altLang="en-US" sz="1800" dirty="0">
                    <a:latin typeface="+mj-ea"/>
                    <a:ea typeface="+mj-ea"/>
                    <a:cs typeface="Arial" panose="020B0604020202020204" pitchFamily="34" charset="0"/>
                  </a:rPr>
                  <a:t>寿命</a:t>
                </a:r>
                <a:endParaRPr lang="en-US" altLang="zh-CN" sz="1800" dirty="0">
                  <a:solidFill>
                    <a:schemeClr val="tx1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lvl="1" algn="just"/>
                <a:r>
                  <a:rPr lang="zh-CN" altLang="en-US" sz="1800" dirty="0">
                    <a:latin typeface="+mj-ea"/>
                    <a:ea typeface="+mj-ea"/>
                    <a:cs typeface="Arial" panose="020B0604020202020204" pitchFamily="34" charset="0"/>
                  </a:rPr>
                  <a:t>建立阻抗预算，深入研究束流集体效应</a:t>
                </a:r>
                <a:endParaRPr lang="en-US" altLang="zh-CN" sz="1800" dirty="0"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lvl="1" algn="just"/>
                <a:r>
                  <a:rPr lang="zh-CN" altLang="en-US" sz="1800" dirty="0">
                    <a:solidFill>
                      <a:schemeClr val="tx1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继续研究束流注入引出、束流准直系统</a:t>
                </a:r>
                <a:endParaRPr lang="en-US" altLang="zh-CN" sz="1800" dirty="0">
                  <a:solidFill>
                    <a:schemeClr val="tx1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 marL="0" indent="0" algn="just">
                  <a:lnSpc>
                    <a:spcPct val="150000"/>
                  </a:lnSpc>
                  <a:buNone/>
                </a:pPr>
                <a:endParaRPr lang="en-US" altLang="zh-CN" sz="2000" dirty="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内容占位符 1">
                <a:extLst>
                  <a:ext uri="{FF2B5EF4-FFF2-40B4-BE49-F238E27FC236}">
                    <a16:creationId xmlns:a16="http://schemas.microsoft.com/office/drawing/2014/main" id="{F36F9876-3679-F3C1-9CA5-1A24D0B76F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3352" y="1052736"/>
                <a:ext cx="11665296" cy="5400600"/>
              </a:xfrm>
              <a:blipFill>
                <a:blip r:embed="rId4"/>
                <a:stretch>
                  <a:fillRect l="-435" t="-939" r="-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1852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B3CBFF2-5632-D943-91BD-34D9F689E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周例会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74AF3AC-23B6-6E4C-B7A3-9753CD4FB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1" y="856793"/>
            <a:ext cx="5778758" cy="2918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27C7A8-5BE1-1149-A4F3-0DE31CC16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552" y="3356992"/>
            <a:ext cx="4608512" cy="318008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7DDAA8-94BF-E741-B43D-F79F9EC83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12" y="913964"/>
            <a:ext cx="4752528" cy="57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51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3BDDD52-051C-499B-AF39-413512B53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  <p:sp>
        <p:nvSpPr>
          <p:cNvPr id="7" name="标题 2">
            <a:extLst>
              <a:ext uri="{FF2B5EF4-FFF2-40B4-BE49-F238E27FC236}">
                <a16:creationId xmlns:a16="http://schemas.microsoft.com/office/drawing/2014/main" id="{5394C2F3-6F87-4B0B-9A85-04BE011A4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0"/>
            <a:ext cx="10515600" cy="804672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  <a:endParaRPr lang="zh-CN" altLang="en-US" sz="3200" dirty="0"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83FAAE-4395-4D5C-8BA8-89211D98D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212" y="1135297"/>
            <a:ext cx="3766771" cy="261488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F33A7B4-CBCD-4591-9237-67F7E92179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740" y="4149080"/>
            <a:ext cx="3110810" cy="22301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C47A9A-5160-4D1E-ADF9-AEBBAA085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144" y="4149080"/>
            <a:ext cx="3430908" cy="225291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D1C9198-C5C0-4DFA-9B5A-9D17587F26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239" y="4162716"/>
            <a:ext cx="3249613" cy="22164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D6EB50B-7883-884C-A682-334AE62805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8815" y="1161216"/>
            <a:ext cx="3885480" cy="258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81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">
            <a:extLst>
              <a:ext uri="{FF2B5EF4-FFF2-40B4-BE49-F238E27FC236}">
                <a16:creationId xmlns:a16="http://schemas.microsoft.com/office/drawing/2014/main" id="{259067DD-A36B-409B-A849-FD010B34F969}"/>
              </a:ext>
            </a:extLst>
          </p:cNvPr>
          <p:cNvSpPr txBox="1">
            <a:spLocks/>
          </p:cNvSpPr>
          <p:nvPr/>
        </p:nvSpPr>
        <p:spPr>
          <a:xfrm>
            <a:off x="695400" y="3789040"/>
            <a:ext cx="10515600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kumimoji="1" lang="en-US" altLang="zh-CN" sz="4000" b="1" kern="1200" dirty="0" smtClean="0">
                <a:solidFill>
                  <a:schemeClr val="bg1"/>
                </a:solidFill>
                <a:effectLst/>
                <a:latin typeface="+mj-ea"/>
                <a:ea typeface="+mj-ea"/>
                <a:cs typeface="等线" panose="02010600030101010101" pitchFamily="2" charset="-122"/>
              </a:defRPr>
            </a:lvl1pPr>
            <a:lvl2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2pPr>
            <a:lvl3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3pPr>
            <a:lvl4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4pPr>
            <a:lvl5pPr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charset="0"/>
              </a:defRPr>
            </a:lvl5pPr>
            <a:lvl6pPr marL="4572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zh-CN" altLang="en-US" dirty="0">
                <a:solidFill>
                  <a:srgbClr val="C4171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请各位专家批评指正！</a:t>
            </a:r>
            <a:endParaRPr lang="en-US" altLang="zh-CN" dirty="0">
              <a:solidFill>
                <a:srgbClr val="C4171E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14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947B9E7-623A-48A3-AB9F-AA83A60E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dirty="0">
                <a:cs typeface="Arial" panose="020B0604020202020204" pitchFamily="34" charset="0"/>
              </a:rPr>
              <a:t>关键参数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5">
                <a:extLst>
                  <a:ext uri="{FF2B5EF4-FFF2-40B4-BE49-F238E27FC236}">
                    <a16:creationId xmlns:a16="http://schemas.microsoft.com/office/drawing/2014/main" id="{CE0CE456-F5FD-4C91-A251-016190EDF7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6348470"/>
                  </p:ext>
                </p:extLst>
              </p:nvPr>
            </p:nvGraphicFramePr>
            <p:xfrm>
              <a:off x="518574" y="887890"/>
              <a:ext cx="11154852" cy="5792343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3591399">
                      <a:extLst>
                        <a:ext uri="{9D8B030D-6E8A-4147-A177-3AD203B41FA5}">
                          <a16:colId xmlns:a16="http://schemas.microsoft.com/office/drawing/2014/main" val="2989474850"/>
                        </a:ext>
                      </a:extLst>
                    </a:gridCol>
                    <a:gridCol w="1150241">
                      <a:extLst>
                        <a:ext uri="{9D8B030D-6E8A-4147-A177-3AD203B41FA5}">
                          <a16:colId xmlns:a16="http://schemas.microsoft.com/office/drawing/2014/main" val="1110124278"/>
                        </a:ext>
                      </a:extLst>
                    </a:gridCol>
                    <a:gridCol w="1603303">
                      <a:extLst>
                        <a:ext uri="{9D8B030D-6E8A-4147-A177-3AD203B41FA5}">
                          <a16:colId xmlns:a16="http://schemas.microsoft.com/office/drawing/2014/main" val="3765721177"/>
                        </a:ext>
                      </a:extLst>
                    </a:gridCol>
                    <a:gridCol w="1603303">
                      <a:extLst>
                        <a:ext uri="{9D8B030D-6E8A-4147-A177-3AD203B41FA5}">
                          <a16:colId xmlns:a16="http://schemas.microsoft.com/office/drawing/2014/main" val="2137364959"/>
                        </a:ext>
                      </a:extLst>
                    </a:gridCol>
                    <a:gridCol w="1603303">
                      <a:extLst>
                        <a:ext uri="{9D8B030D-6E8A-4147-A177-3AD203B41FA5}">
                          <a16:colId xmlns:a16="http://schemas.microsoft.com/office/drawing/2014/main" val="1956164772"/>
                        </a:ext>
                      </a:extLst>
                    </a:gridCol>
                    <a:gridCol w="1603303">
                      <a:extLst>
                        <a:ext uri="{9D8B030D-6E8A-4147-A177-3AD203B41FA5}">
                          <a16:colId xmlns:a16="http://schemas.microsoft.com/office/drawing/2014/main" val="2452226730"/>
                        </a:ext>
                      </a:extLst>
                    </a:gridCol>
                  </a:tblGrid>
                  <a:tr h="26723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Parameters 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Units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2 GeV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 GeV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1.5 GeV</a:t>
                          </a:r>
                          <a:endParaRPr lang="en-US" altLang="zh-CN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3.5 GeV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3300938"/>
                      </a:ext>
                    </a:extLst>
                  </a:tr>
                  <a:tr h="26723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ts val="1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Circumference, C</a:t>
                          </a:r>
                          <a:endParaRPr lang="en-US" altLang="zh-CN" sz="14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m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 font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u="none" strike="noStrike" dirty="0">
                              <a:solidFill>
                                <a:srgbClr val="180AF4"/>
                              </a:solidFill>
                              <a:effectLst/>
                            </a:rPr>
                            <a:t>860.321</a:t>
                          </a:r>
                          <a:endParaRPr lang="en-US" altLang="zh-CN" sz="1400" b="1" i="0" u="none" strike="noStrike" dirty="0">
                            <a:solidFill>
                              <a:srgbClr val="180AF4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等线" panose="02010600030101010101" pitchFamily="2" charset="-122"/>
                              <a:ea typeface="等线" panose="02010600030101010101" pitchFamily="2" charset="-122"/>
                            </a:rPr>
                            <a:t>868.719</a:t>
                          </a:r>
                        </a:p>
                      </a:txBody>
                      <a:tcPr marL="6350" marR="6350" marT="6350" marB="0" anchor="ctr"/>
                    </a:tc>
                    <a:tc hMerge="1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1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等线" panose="02010600030101010101" pitchFamily="2" charset="-122"/>
                              <a:ea typeface="等线" panose="02010600030101010101" pitchFamily="2" charset="-122"/>
                            </a:rPr>
                            <a:t>868.719</a:t>
                          </a:r>
                        </a:p>
                      </a:txBody>
                      <a:tcPr marL="6350" marR="6350" marT="6350" marB="0" anchor="ctr"/>
                    </a:tc>
                    <a:extLst>
                      <a:ext uri="{0D108BD9-81ED-4DB2-BD59-A6C34878D82A}">
                        <a16:rowId xmlns:a16="http://schemas.microsoft.com/office/drawing/2014/main" val="4021055581"/>
                      </a:ext>
                    </a:extLst>
                  </a:tr>
                  <a:tr h="267236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Crossing angle, 2</a:t>
                          </a:r>
                          <a14:m>
                            <m:oMath xmlns:m="http://schemas.openxmlformats.org/officeDocument/2006/math">
                              <m:r>
                                <a:rPr lang="ru-RU" altLang="zh-CN" sz="1400" b="0" smtClean="0">
                                  <a:effectLst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endParaRPr lang="en-US" sz="14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 err="1"/>
                            <a:t>mrad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60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ts val="1600"/>
                            </a:lnSpc>
                          </a:pPr>
                          <a:endParaRPr lang="zh-CN" altLang="en-US" dirty="0"/>
                        </a:p>
                      </a:txBody>
                      <a:tcPr anchor="b"/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ts val="1600"/>
                            </a:lnSpc>
                          </a:pPr>
                          <a:endParaRPr lang="zh-CN" altLang="en-US" dirty="0"/>
                        </a:p>
                      </a:txBody>
                      <a:tcPr anchor="b"/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ts val="1600"/>
                            </a:lnSpc>
                          </a:pPr>
                          <a:endParaRPr lang="zh-CN" altLang="en-US" dirty="0"/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2508816186"/>
                      </a:ext>
                    </a:extLst>
                  </a:tr>
                  <a:tr h="267236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Hor. /</a:t>
                          </a:r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Ver. </a:t>
                          </a: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beta function at IP,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ru-RU" altLang="zh-CN" sz="1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altLang="zh-CN" sz="1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ru-RU" altLang="zh-CN" sz="1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ru-RU" altLang="zh-CN" sz="1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  <m:r>
                                <a:rPr lang="en-US" altLang="zh-CN" sz="1400" b="0" smtClean="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Sup>
                                <m:sSubSupPr>
                                  <m:ctrlPr>
                                    <a:rPr lang="ru-RU" altLang="zh-CN" sz="1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ru-RU" altLang="zh-CN" sz="1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ru-RU" altLang="zh-CN" sz="1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ru-RU" altLang="zh-CN" sz="1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altLang="zh-CN" sz="1400" b="0" dirty="0">
                              <a:effectLst/>
                            </a:rPr>
                            <a:t> 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mm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60/0.8              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endParaRPr lang="zh-CN" altLang="en-US" b="0" dirty="0"/>
                        </a:p>
                      </a:txBody>
                      <a:tcPr anchor="b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endParaRPr lang="zh-CN" altLang="en-US" b="0" dirty="0"/>
                        </a:p>
                      </a:txBody>
                      <a:tcPr anchor="b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endParaRPr lang="zh-CN" altLang="en-US" b="0" dirty="0"/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1232463224"/>
                      </a:ext>
                    </a:extLst>
                  </a:tr>
                  <a:tr h="267236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Hor./Ver. </a:t>
                          </a:r>
                          <a:r>
                            <a:rPr lang="en-US" sz="1400" b="0" u="none" strike="noStrike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betatron</a:t>
                          </a: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 tune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30.543/34.58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ts val="1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/>
                            <a:t>30.555/34.57</a:t>
                          </a:r>
                          <a:endParaRPr lang="en-US" altLang="zh-CN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ts val="1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latin typeface="Arial" panose="020B0604020202020204" pitchFamily="34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a:t>32.555/34.570</a:t>
                          </a:r>
                          <a:endParaRPr lang="zh-CN" altLang="en-US" sz="1600" b="0" dirty="0"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b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ts val="1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latin typeface="Arial" panose="020B0604020202020204" pitchFamily="34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a:t>33.555/34.570</a:t>
                          </a:r>
                          <a:endParaRPr lang="zh-CN" altLang="en-US" sz="1600" b="0" dirty="0"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3715304316"/>
                      </a:ext>
                    </a:extLst>
                  </a:tr>
                  <a:tr h="267236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Beam current, I</a:t>
                          </a:r>
                          <a:endParaRPr lang="en-US" sz="14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A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2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1.1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1.7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2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08547126"/>
                      </a:ext>
                    </a:extLst>
                  </a:tr>
                  <a:tr h="267236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Hor. Emittance (SR/DW+IBS)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nm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8.79/4.63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2.2/5.42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4.94/3.82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26.9/26.91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65189037"/>
                      </a:ext>
                    </a:extLst>
                  </a:tr>
                  <a:tr h="267236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Ver. Emittance (</a:t>
                          </a:r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SR/DW+IBS</a:t>
                          </a: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)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pm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00" dirty="0">
                              <a:solidFill>
                                <a:srgbClr val="180AF4"/>
                              </a:solidFill>
                              <a:effectLst/>
                            </a:rPr>
                            <a:t>87.9/46.3</a:t>
                          </a:r>
                          <a:endParaRPr lang="zh-CN" sz="1600" b="1" kern="100" dirty="0">
                            <a:solidFill>
                              <a:srgbClr val="180AF4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</a:rPr>
                            <a:t>330/813</a:t>
                          </a:r>
                          <a:endParaRPr lang="zh-CN" sz="1600" b="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</a:rPr>
                            <a:t>494/382</a:t>
                          </a:r>
                          <a:endParaRPr lang="zh-CN" sz="1600" b="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</a:rPr>
                            <a:t>134.5/134.55</a:t>
                          </a:r>
                          <a:endParaRPr lang="zh-CN" sz="1600" b="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43597203"/>
                      </a:ext>
                    </a:extLst>
                  </a:tr>
                  <a:tr h="267236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ctr" latinLnBrk="0" hangingPunct="1">
                            <a:lnSpc>
                              <a:spcPts val="1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Ratio,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CN" sz="1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zh-CN" sz="1400" b="0" smtClean="0">
                                  <a:effectLst/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400" b="0" i="1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CN" sz="1400" b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oMath>
                          </a14:m>
                          <a:endParaRPr lang="en-US" altLang="zh-CN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%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zh-CN" sz="1400" b="1" kern="100" dirty="0">
                              <a:solidFill>
                                <a:srgbClr val="180AF4"/>
                              </a:solidFill>
                              <a:effectLst/>
                            </a:rPr>
                            <a:t>1</a:t>
                          </a:r>
                          <a:endParaRPr lang="zh-CN" sz="1400" b="1" kern="100" dirty="0">
                            <a:solidFill>
                              <a:srgbClr val="180AF4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zh-CN" sz="1400" b="0" kern="100" dirty="0">
                              <a:effectLst/>
                            </a:rPr>
                            <a:t>15</a:t>
                          </a:r>
                          <a:endParaRPr lang="zh-CN" sz="1400" b="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zh-CN" sz="1400" b="0" kern="100" dirty="0">
                              <a:effectLst/>
                            </a:rPr>
                            <a:t>10</a:t>
                          </a:r>
                          <a:endParaRPr lang="zh-CN" sz="1400" b="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zh-CN" sz="1400" b="0" kern="100" dirty="0">
                              <a:effectLst/>
                            </a:rPr>
                            <a:t>0.5</a:t>
                          </a:r>
                          <a:endParaRPr lang="zh-CN" sz="1400" b="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54790125"/>
                      </a:ext>
                    </a:extLst>
                  </a:tr>
                  <a:tr h="267236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Momentum compaction factor, α</a:t>
                          </a:r>
                          <a:r>
                            <a:rPr lang="en-US" sz="1400" b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</a:rPr>
                            <a:t>p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ts val="1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/>
                            <a:t>10</a:t>
                          </a:r>
                          <a:r>
                            <a:rPr lang="en-US" altLang="zh-CN" sz="1400" b="0" baseline="30000" dirty="0"/>
                            <a:t>-3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1.35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1.26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1.32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1.37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8362848"/>
                      </a:ext>
                    </a:extLst>
                  </a:tr>
                  <a:tr h="267236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Energy spread (DW+IBS)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10</a:t>
                          </a:r>
                          <a:r>
                            <a:rPr lang="en-US" altLang="zh-CN" sz="1400" b="0" baseline="30000" dirty="0"/>
                            <a:t>-4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7.8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6.18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6.93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10.02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91086266"/>
                      </a:ext>
                    </a:extLst>
                  </a:tr>
                  <a:tr h="267236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Energy loss per turn (SR+DW), U</a:t>
                          </a:r>
                          <a:r>
                            <a:rPr lang="en-US" sz="1400" b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keV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543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106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267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1494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4836031"/>
                      </a:ext>
                    </a:extLst>
                  </a:tr>
                  <a:tr h="267236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SR power per beam (SR+DW), P</a:t>
                          </a:r>
                          <a:endParaRPr lang="en-US" sz="14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MW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1.086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0.117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0.453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2.988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40671242"/>
                      </a:ext>
                    </a:extLst>
                  </a:tr>
                  <a:tr h="267236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RF voltage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MV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2.5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0.75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1.2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6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0839184"/>
                      </a:ext>
                    </a:extLst>
                  </a:tr>
                  <a:tr h="267236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Synchrotron tune,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400" b="0" i="1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b="0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altLang="zh-CN" sz="1400" b="0" u="none" strike="noStrike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0.0194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0.0146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0.0154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0.0228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72071674"/>
                      </a:ext>
                    </a:extLst>
                  </a:tr>
                  <a:tr h="267236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0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  <m:sub>
                                    <m:r>
                                      <a:rPr lang="en-US" altLang="zh-CN" sz="1400" b="0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𝑅𝐹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%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1.68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1.44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1.35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1.88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18976451"/>
                      </a:ext>
                    </a:extLst>
                  </a:tr>
                  <a:tr h="267236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Bunch length (Nature/0.1</a:t>
                          </a:r>
                          <a:r>
                            <a:rPr lang="el-GR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Ω</a:t>
                          </a: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+IBS)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mm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7.21/8.70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6.62/9.79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7.89/8.56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8.26/8.89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953305"/>
                      </a:ext>
                    </a:extLst>
                  </a:tr>
                  <a:tr h="267236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Hor./Ver. beam-beam parameter, </a:t>
                          </a:r>
                          <a:r>
                            <a:rPr lang="el-GR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ξ</a:t>
                          </a:r>
                          <a:r>
                            <a:rPr lang="en-US" sz="1400" b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</a:rPr>
                            <a:t>x</a:t>
                          </a:r>
                          <a:r>
                            <a:rPr lang="en-US" sz="1400" b="0" u="none" strike="noStrike" baseline="0" dirty="0">
                              <a:solidFill>
                                <a:srgbClr val="000000"/>
                              </a:solidFill>
                              <a:effectLst/>
                            </a:rPr>
                            <a:t>/</a:t>
                          </a:r>
                          <a:r>
                            <a:rPr lang="el-GR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ξ</a:t>
                          </a:r>
                          <a:r>
                            <a:rPr lang="en-US" altLang="zh-CN" sz="1400" b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</a:rPr>
                            <a:t>y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0.005/0.095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0.005/0.023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0.004/0.033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0.003/0.032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40562581"/>
                      </a:ext>
                    </a:extLst>
                  </a:tr>
                  <a:tr h="267236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Luminosity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cm</a:t>
                          </a:r>
                          <a:r>
                            <a:rPr lang="en-US" altLang="zh-CN" sz="1400" b="0" baseline="30000" dirty="0"/>
                            <a:t>-2</a:t>
                          </a:r>
                          <a:r>
                            <a:rPr lang="en-US" altLang="zh-CN" sz="1400" b="0" dirty="0"/>
                            <a:t>s</a:t>
                          </a:r>
                          <a:r>
                            <a:rPr lang="en-US" altLang="zh-CN" sz="1400" b="0" baseline="30000" dirty="0"/>
                            <a:t>-1</a:t>
                          </a:r>
                          <a:endParaRPr lang="zh-CN" altLang="en-US" sz="1400" b="0" baseline="300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9.4E+34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</a:rPr>
                            <a:t>6.19E+33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</a:rPr>
                            <a:t>2.09E+34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</a:rPr>
                            <a:t>4.48E+34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45697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5">
                <a:extLst>
                  <a:ext uri="{FF2B5EF4-FFF2-40B4-BE49-F238E27FC236}">
                    <a16:creationId xmlns:a16="http://schemas.microsoft.com/office/drawing/2014/main" id="{CE0CE456-F5FD-4C91-A251-016190EDF7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6348470"/>
                  </p:ext>
                </p:extLst>
              </p:nvPr>
            </p:nvGraphicFramePr>
            <p:xfrm>
              <a:off x="518574" y="887890"/>
              <a:ext cx="11154852" cy="5792343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3591399">
                      <a:extLst>
                        <a:ext uri="{9D8B030D-6E8A-4147-A177-3AD203B41FA5}">
                          <a16:colId xmlns:a16="http://schemas.microsoft.com/office/drawing/2014/main" val="2989474850"/>
                        </a:ext>
                      </a:extLst>
                    </a:gridCol>
                    <a:gridCol w="1150241">
                      <a:extLst>
                        <a:ext uri="{9D8B030D-6E8A-4147-A177-3AD203B41FA5}">
                          <a16:colId xmlns:a16="http://schemas.microsoft.com/office/drawing/2014/main" val="1110124278"/>
                        </a:ext>
                      </a:extLst>
                    </a:gridCol>
                    <a:gridCol w="1603303">
                      <a:extLst>
                        <a:ext uri="{9D8B030D-6E8A-4147-A177-3AD203B41FA5}">
                          <a16:colId xmlns:a16="http://schemas.microsoft.com/office/drawing/2014/main" val="3765721177"/>
                        </a:ext>
                      </a:extLst>
                    </a:gridCol>
                    <a:gridCol w="1603303">
                      <a:extLst>
                        <a:ext uri="{9D8B030D-6E8A-4147-A177-3AD203B41FA5}">
                          <a16:colId xmlns:a16="http://schemas.microsoft.com/office/drawing/2014/main" val="2137364959"/>
                        </a:ext>
                      </a:extLst>
                    </a:gridCol>
                    <a:gridCol w="1603303">
                      <a:extLst>
                        <a:ext uri="{9D8B030D-6E8A-4147-A177-3AD203B41FA5}">
                          <a16:colId xmlns:a16="http://schemas.microsoft.com/office/drawing/2014/main" val="1956164772"/>
                        </a:ext>
                      </a:extLst>
                    </a:gridCol>
                    <a:gridCol w="1603303">
                      <a:extLst>
                        <a:ext uri="{9D8B030D-6E8A-4147-A177-3AD203B41FA5}">
                          <a16:colId xmlns:a16="http://schemas.microsoft.com/office/drawing/2014/main" val="2452226730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Parameters 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200" b="0" dirty="0"/>
                            <a:t>Units</a:t>
                          </a:r>
                          <a:endParaRPr lang="zh-CN" altLang="en-US" sz="12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2 GeV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 GeV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1.5 GeV</a:t>
                          </a:r>
                          <a:endParaRPr lang="en-US" altLang="zh-CN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3.5 GeV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6330093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ctr" latinLnBrk="0" hangingPunct="1">
                            <a:lnSpc>
                              <a:spcPts val="1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Circumference, C</a:t>
                          </a:r>
                          <a:endParaRPr lang="en-US" altLang="zh-CN" sz="14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m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 font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u="none" strike="noStrike" dirty="0">
                              <a:solidFill>
                                <a:srgbClr val="180AF4"/>
                              </a:solidFill>
                              <a:effectLst/>
                            </a:rPr>
                            <a:t>860.321</a:t>
                          </a:r>
                          <a:endParaRPr lang="en-US" altLang="zh-CN" sz="1400" b="1" i="0" u="none" strike="noStrike" dirty="0">
                            <a:solidFill>
                              <a:srgbClr val="180AF4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等线" panose="02010600030101010101" pitchFamily="2" charset="-122"/>
                              <a:ea typeface="等线" panose="02010600030101010101" pitchFamily="2" charset="-122"/>
                            </a:rPr>
                            <a:t>868.719</a:t>
                          </a:r>
                        </a:p>
                      </a:txBody>
                      <a:tcPr marL="6350" marR="6350" marT="6350" marB="0" anchor="ctr"/>
                    </a:tc>
                    <a:tc hMerge="1">
                      <a:txBody>
                        <a:bodyPr/>
                        <a:lstStyle/>
                        <a:p>
                          <a:pPr algn="ctr" fontAlgn="ctr"/>
                          <a:r>
                            <a:rPr lang="en-US" altLang="zh-CN" sz="1100" b="1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等线" panose="02010600030101010101" pitchFamily="2" charset="-122"/>
                              <a:ea typeface="等线" panose="02010600030101010101" pitchFamily="2" charset="-122"/>
                            </a:rPr>
                            <a:t>868.719</a:t>
                          </a:r>
                        </a:p>
                      </a:txBody>
                      <a:tcPr marL="6350" marR="6350" marT="6350" marB="0" anchor="ctr"/>
                    </a:tc>
                    <a:extLst>
                      <a:ext uri="{0D108BD9-81ED-4DB2-BD59-A6C34878D82A}">
                        <a16:rowId xmlns:a16="http://schemas.microsoft.com/office/drawing/2014/main" val="402105558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3"/>
                          <a:stretch>
                            <a:fillRect l="-170" t="-202000" r="-211375" b="-162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 err="1"/>
                            <a:t>mrad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60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ts val="1600"/>
                            </a:lnSpc>
                          </a:pPr>
                          <a:endParaRPr lang="zh-CN" altLang="en-US" dirty="0"/>
                        </a:p>
                      </a:txBody>
                      <a:tcPr anchor="b"/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ts val="1600"/>
                            </a:lnSpc>
                          </a:pPr>
                          <a:endParaRPr lang="zh-CN" altLang="en-US" dirty="0"/>
                        </a:p>
                      </a:txBody>
                      <a:tcPr anchor="b"/>
                    </a:tc>
                    <a:tc hMerge="1">
                      <a:txBody>
                        <a:bodyPr/>
                        <a:lstStyle/>
                        <a:p>
                          <a:pPr>
                            <a:lnSpc>
                              <a:spcPts val="1600"/>
                            </a:lnSpc>
                          </a:pPr>
                          <a:endParaRPr lang="zh-CN" altLang="en-US" dirty="0"/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250881618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3"/>
                          <a:stretch>
                            <a:fillRect l="-170" t="-302000" r="-211375" b="-152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mm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4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60/0.8              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endParaRPr lang="zh-CN" altLang="en-US" b="0" dirty="0"/>
                        </a:p>
                      </a:txBody>
                      <a:tcPr anchor="b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endParaRPr lang="zh-CN" altLang="en-US" b="0" dirty="0"/>
                        </a:p>
                      </a:txBody>
                      <a:tcPr anchor="b"/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endParaRPr lang="zh-CN" altLang="en-US" b="0" dirty="0"/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1232463224"/>
                      </a:ext>
                    </a:extLst>
                  </a:tr>
                  <a:tr h="305181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Hor./Ver. </a:t>
                          </a:r>
                          <a:r>
                            <a:rPr lang="en-US" sz="1400" b="0" u="none" strike="noStrike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betatron</a:t>
                          </a: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 tune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30.543/34.58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ts val="1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/>
                            <a:t>30.555/34.57</a:t>
                          </a:r>
                          <a:endParaRPr lang="en-US" altLang="zh-CN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ts val="1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latin typeface="Arial" panose="020B0604020202020204" pitchFamily="34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a:t>32.555/34.570</a:t>
                          </a:r>
                          <a:endParaRPr lang="zh-CN" altLang="en-US" sz="1600" b="0" dirty="0"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b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ts val="1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600" b="0" dirty="0">
                              <a:latin typeface="Arial" panose="020B0604020202020204" pitchFamily="34" charset="0"/>
                              <a:ea typeface="微软雅黑" panose="020B0503020204020204" pitchFamily="34" charset="-122"/>
                              <a:cs typeface="Arial" panose="020B0604020202020204" pitchFamily="34" charset="0"/>
                            </a:rPr>
                            <a:t>33.555/34.570</a:t>
                          </a:r>
                          <a:endParaRPr lang="zh-CN" altLang="en-US" sz="1600" b="0" dirty="0"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371530431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Beam current, I</a:t>
                          </a:r>
                          <a:endParaRPr lang="en-US" sz="14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A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2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1.1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1.7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2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0854712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Hor. Emittance (SR/DW+IBS)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nm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8.79/4.63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2.2/5.42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4.94/3.82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26.9/26.91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65189037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Ver. Emittance (</a:t>
                          </a:r>
                          <a:r>
                            <a:rPr lang="en-US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SR/DW+IBS</a:t>
                          </a: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)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pm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1" kern="100" dirty="0">
                              <a:solidFill>
                                <a:srgbClr val="180AF4"/>
                              </a:solidFill>
                              <a:effectLst/>
                            </a:rPr>
                            <a:t>87.9/46.3</a:t>
                          </a:r>
                          <a:endParaRPr lang="zh-CN" sz="1600" b="1" kern="100" dirty="0">
                            <a:solidFill>
                              <a:srgbClr val="180AF4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</a:rPr>
                            <a:t>330/813</a:t>
                          </a:r>
                          <a:endParaRPr lang="zh-CN" sz="1600" b="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</a:rPr>
                            <a:t>494/382</a:t>
                          </a:r>
                          <a:endParaRPr lang="zh-CN" sz="1600" b="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400" b="0" kern="100" dirty="0">
                              <a:effectLst/>
                            </a:rPr>
                            <a:t>134.5/134.55</a:t>
                          </a:r>
                          <a:endParaRPr lang="zh-CN" sz="1600" b="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43597203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3"/>
                          <a:stretch>
                            <a:fillRect l="-170" t="-802000" r="-211375" b="-1026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%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zh-CN" sz="1400" b="1" kern="100" dirty="0">
                              <a:solidFill>
                                <a:srgbClr val="180AF4"/>
                              </a:solidFill>
                              <a:effectLst/>
                            </a:rPr>
                            <a:t>1</a:t>
                          </a:r>
                          <a:endParaRPr lang="zh-CN" sz="1400" b="1" kern="100" dirty="0">
                            <a:solidFill>
                              <a:srgbClr val="180AF4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zh-CN" sz="1400" b="0" kern="100" dirty="0">
                              <a:effectLst/>
                            </a:rPr>
                            <a:t>15</a:t>
                          </a:r>
                          <a:endParaRPr lang="zh-CN" sz="1400" b="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zh-CN" sz="1400" b="0" kern="100" dirty="0">
                              <a:effectLst/>
                            </a:rPr>
                            <a:t>10</a:t>
                          </a:r>
                          <a:endParaRPr lang="zh-CN" sz="1400" b="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altLang="zh-CN" sz="1400" b="0" kern="100" dirty="0">
                              <a:effectLst/>
                            </a:rPr>
                            <a:t>0.5</a:t>
                          </a:r>
                          <a:endParaRPr lang="zh-CN" sz="1400" b="0" kern="100" dirty="0"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85479012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Momentum compaction factor, α</a:t>
                          </a:r>
                          <a:r>
                            <a:rPr lang="en-US" sz="1400" b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</a:rPr>
                            <a:t>p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ts val="18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b="0" dirty="0"/>
                            <a:t>10</a:t>
                          </a:r>
                          <a:r>
                            <a:rPr lang="en-US" altLang="zh-CN" sz="1400" b="0" baseline="30000" dirty="0"/>
                            <a:t>-3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1.35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1.26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1.32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1.37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836284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Energy spread (DW+IBS)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10</a:t>
                          </a:r>
                          <a:r>
                            <a:rPr lang="en-US" altLang="zh-CN" sz="1400" b="0" baseline="30000" dirty="0"/>
                            <a:t>-4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7.8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6.18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6.93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10.02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91086266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l" fontAlgn="ctr"/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Energy loss per turn (SR+DW), U</a:t>
                          </a:r>
                          <a:r>
                            <a:rPr lang="en-US" sz="1400" b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</a:rPr>
                            <a:t>0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keV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543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106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267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1494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483603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SR power per beam (SR+DW), P</a:t>
                          </a:r>
                          <a:endParaRPr lang="en-US" sz="1400" b="0" i="1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MW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1.086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0.117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0.453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2.988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40671242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RF voltage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MV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2.5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0.75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1.2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6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0839184"/>
                      </a:ext>
                    </a:extLst>
                  </a:tr>
                  <a:tr h="30518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3"/>
                          <a:stretch>
                            <a:fillRect l="-170" t="-1404000" r="-211375" b="-4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0.0194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0.0146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0.0154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0.0228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72071674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350" marR="6350" marT="6350" marB="0" anchor="ctr">
                        <a:blipFill>
                          <a:blip r:embed="rId3"/>
                          <a:stretch>
                            <a:fillRect l="-170" t="-1504000" r="-211375" b="-3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%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1.68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1.44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1.35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1.88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1897645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Bunch length (Nature/0.1</a:t>
                          </a:r>
                          <a:r>
                            <a:rPr lang="el-GR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Ω</a:t>
                          </a: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+IBS)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mm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7.21/8.70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6.62/9.79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7.89/8.56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8.26/8.89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4953305"/>
                      </a:ext>
                    </a:extLst>
                  </a:tr>
                  <a:tr h="305181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Hor./Ver. beam-beam parameter, </a:t>
                          </a:r>
                          <a:r>
                            <a:rPr lang="el-GR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ξ</a:t>
                          </a:r>
                          <a:r>
                            <a:rPr lang="en-US" sz="1400" b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</a:rPr>
                            <a:t>x</a:t>
                          </a:r>
                          <a:r>
                            <a:rPr lang="en-US" sz="1400" b="0" u="none" strike="noStrike" baseline="0" dirty="0">
                              <a:solidFill>
                                <a:srgbClr val="000000"/>
                              </a:solidFill>
                              <a:effectLst/>
                            </a:rPr>
                            <a:t>/</a:t>
                          </a:r>
                          <a:r>
                            <a:rPr lang="el-GR" altLang="zh-CN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ξ</a:t>
                          </a:r>
                          <a:r>
                            <a:rPr lang="en-US" altLang="zh-CN" sz="1400" b="0" u="none" strike="noStrike" baseline="-25000" dirty="0">
                              <a:solidFill>
                                <a:srgbClr val="000000"/>
                              </a:solidFill>
                              <a:effectLst/>
                            </a:rPr>
                            <a:t>y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0.005/0.095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0.005/0.023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0.004/0.033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0.003/0.032</a:t>
                          </a:r>
                          <a:endParaRPr lang="zh-CN" altLang="en-US" sz="1400" b="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4056258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ts val="1800"/>
                            </a:lnSpc>
                          </a:pPr>
                          <a:r>
                            <a:rPr lang="en-US" sz="1400" b="0" u="none" strike="noStrike" dirty="0">
                              <a:solidFill>
                                <a:srgbClr val="000000"/>
                              </a:solidFill>
                              <a:effectLst/>
                            </a:rPr>
                            <a:t>Luminosity</a:t>
                          </a:r>
                          <a:endParaRPr lang="en-US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marL="6350" marR="6350" marT="635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/>
                            <a:t>cm</a:t>
                          </a:r>
                          <a:r>
                            <a:rPr lang="en-US" altLang="zh-CN" sz="1400" b="0" baseline="30000" dirty="0"/>
                            <a:t>-2</a:t>
                          </a:r>
                          <a:r>
                            <a:rPr lang="en-US" altLang="zh-CN" sz="1400" b="0" dirty="0"/>
                            <a:t>s</a:t>
                          </a:r>
                          <a:r>
                            <a:rPr lang="en-US" altLang="zh-CN" sz="1400" b="0" baseline="30000" dirty="0"/>
                            <a:t>-1</a:t>
                          </a:r>
                          <a:endParaRPr lang="zh-CN" altLang="en-US" sz="1400" b="0" baseline="300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1" dirty="0">
                              <a:solidFill>
                                <a:srgbClr val="180AF4"/>
                              </a:solidFill>
                            </a:rPr>
                            <a:t>9.4E+34</a:t>
                          </a:r>
                          <a:endParaRPr lang="zh-CN" altLang="en-US" sz="1400" b="1" dirty="0">
                            <a:solidFill>
                              <a:srgbClr val="180AF4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</a:rPr>
                            <a:t>6.19E+33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</a:rPr>
                            <a:t>2.09E+34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ts val="1800"/>
                            </a:lnSpc>
                          </a:pPr>
                          <a:r>
                            <a:rPr lang="en-US" altLang="zh-CN" sz="1400" b="0" dirty="0">
                              <a:solidFill>
                                <a:schemeClr val="tx1"/>
                              </a:solidFill>
                            </a:rPr>
                            <a:t>4.48E+34</a:t>
                          </a:r>
                          <a:endParaRPr lang="zh-CN" altLang="en-US" sz="1400" b="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456970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88857C80-07C0-47A0-82B6-A85355FE0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7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0E64F20-D639-492C-A34A-0B8898E00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>
                <a:cs typeface="Arial" panose="020B0604020202020204" pitchFamily="34" charset="0"/>
              </a:rPr>
              <a:t>Lattice</a:t>
            </a:r>
            <a:r>
              <a:rPr lang="zh-CN" altLang="en-US" sz="3200" dirty="0">
                <a:cs typeface="Arial" panose="020B0604020202020204" pitchFamily="34" charset="0"/>
              </a:rPr>
              <a:t>布局和光学函数</a:t>
            </a:r>
            <a:r>
              <a:rPr lang="en-US" altLang="zh-CN" sz="3200" dirty="0">
                <a:cs typeface="Arial" panose="020B0604020202020204" pitchFamily="34" charset="0"/>
              </a:rPr>
              <a:t> (V4.3) </a:t>
            </a:r>
            <a:endParaRPr lang="zh-CN" altLang="en-US" sz="3200" dirty="0">
              <a:cs typeface="Arial" panose="020B0604020202020204" pitchFamily="34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4C45ED3-86B4-4A98-813B-9C8405769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992632"/>
            <a:ext cx="5294717" cy="39629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DB1701-D7A2-486C-99AC-69443E8C0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D0ACB1D-A284-496D-A0AF-C4413F70E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052736"/>
            <a:ext cx="5793982" cy="53307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15">
                <a:extLst>
                  <a:ext uri="{FF2B5EF4-FFF2-40B4-BE49-F238E27FC236}">
                    <a16:creationId xmlns:a16="http://schemas.microsoft.com/office/drawing/2014/main" id="{46A100BD-7512-40FD-9CBE-3B33BF2C10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13432" y="2264523"/>
                <a:ext cx="4118472" cy="2460622"/>
              </a:xfrm>
            </p:spPr>
            <p:txBody>
              <a:bodyPr>
                <a:normAutofit fontScale="92500"/>
              </a:bodyPr>
              <a:lstStyle/>
              <a:p>
                <a:pPr>
                  <a:lnSpc>
                    <a:spcPts val="2200"/>
                  </a:lnSpc>
                  <a:spcBef>
                    <a:spcPts val="0"/>
                  </a:spcBef>
                </a:pPr>
                <a:r>
                  <a:rPr kumimoji="1" lang="zh-CN" altLang="en-US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周长</a:t>
                </a:r>
                <a:r>
                  <a:rPr kumimoji="1" lang="en-US" altLang="zh-CN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: 860.321 m</a:t>
                </a:r>
              </a:p>
              <a:p>
                <a:pPr>
                  <a:lnSpc>
                    <a:spcPts val="2200"/>
                  </a:lnSpc>
                  <a:spcBef>
                    <a:spcPts val="0"/>
                  </a:spcBef>
                </a:pPr>
                <a:r>
                  <a:rPr kumimoji="1" lang="zh-CN" altLang="en-US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对撞区</a:t>
                </a:r>
                <a:r>
                  <a:rPr kumimoji="1" lang="en-US" altLang="zh-CN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: 2</a:t>
                </a:r>
                <a:r>
                  <a:rPr kumimoji="1" lang="zh-CN" altLang="en-US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𝜃 </a:t>
                </a:r>
                <a:r>
                  <a:rPr kumimoji="1" lang="en-US" altLang="zh-CN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= 60 mrad, L* =0.9 m,</a:t>
                </a:r>
              </a:p>
              <a:p>
                <a:pPr marL="457200" lvl="1" indent="0">
                  <a:lnSpc>
                    <a:spcPts val="2200"/>
                  </a:lnSpc>
                  <a:spcBef>
                    <a:spcPts val="0"/>
                  </a:spcBef>
                  <a:buNone/>
                </a:pPr>
                <a:r>
                  <a:rPr kumimoji="1" lang="en-US" altLang="zh-CN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i="1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bSupPr>
                      <m:e>
                        <m:r>
                          <a:rPr kumimoji="1" lang="en-US" altLang="zh-CN" sz="1600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1600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𝑦</m:t>
                        </m:r>
                      </m:sub>
                      <m:sup>
                        <m:r>
                          <a:rPr kumimoji="1" lang="en-US" altLang="zh-CN" sz="1600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∗</m:t>
                        </m:r>
                      </m:sup>
                    </m:sSubSup>
                  </m:oMath>
                </a14:m>
                <a:r>
                  <a:rPr kumimoji="1" lang="zh-CN" altLang="en-US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= 0.8</a:t>
                </a:r>
                <a:r>
                  <a:rPr kumimoji="1" lang="zh-CN" altLang="en-US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mm</a:t>
                </a:r>
                <a:r>
                  <a:rPr kumimoji="1" lang="zh-CN" altLang="en-US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，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i="1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</m:ctrlPr>
                      </m:sSubSupPr>
                      <m:e>
                        <m:r>
                          <a:rPr kumimoji="1" lang="en-US" altLang="zh-CN" sz="1600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𝛽</m:t>
                        </m:r>
                      </m:e>
                      <m:sub>
                        <m:r>
                          <a:rPr kumimoji="1" lang="en-US" altLang="zh-CN" sz="1600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𝑥</m:t>
                        </m:r>
                      </m:sub>
                      <m:sup>
                        <m:r>
                          <a:rPr kumimoji="1" lang="en-US" altLang="zh-CN" sz="1600" smtClean="0">
                            <a:solidFill>
                              <a:srgbClr val="0F34A6"/>
                            </a:solidFill>
                            <a:latin typeface="Cambria Math" panose="02040503050406030204" pitchFamily="18" charset="0"/>
                            <a:ea typeface="+mj-ea"/>
                          </a:rPr>
                          <m:t>∗</m:t>
                        </m:r>
                      </m:sup>
                    </m:sSubSup>
                  </m:oMath>
                </a14:m>
                <a:r>
                  <a:rPr kumimoji="1" lang="en-US" altLang="zh-CN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 = 60 mm</a:t>
                </a:r>
              </a:p>
              <a:p>
                <a:pPr>
                  <a:lnSpc>
                    <a:spcPts val="2200"/>
                  </a:lnSpc>
                  <a:spcBef>
                    <a:spcPts val="0"/>
                  </a:spcBef>
                </a:pPr>
                <a:r>
                  <a:rPr kumimoji="1" lang="zh-CN" altLang="en-US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弧区：四个长弧区</a:t>
                </a:r>
                <a:r>
                  <a:rPr kumimoji="1" lang="en-US" altLang="zh-CN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(60°) </a:t>
                </a:r>
                <a:r>
                  <a:rPr kumimoji="1" lang="zh-CN" altLang="en-US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和两个短弧区</a:t>
                </a:r>
                <a:r>
                  <a:rPr kumimoji="1" lang="en-US" altLang="zh-CN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(30°)</a:t>
                </a:r>
              </a:p>
              <a:p>
                <a:pPr>
                  <a:lnSpc>
                    <a:spcPts val="2200"/>
                  </a:lnSpc>
                  <a:spcBef>
                    <a:spcPts val="0"/>
                  </a:spcBef>
                </a:pPr>
                <a:r>
                  <a:rPr kumimoji="1" lang="zh-CN" altLang="en-US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阻尼扭摆器：降低阻尼时间，控制发射度</a:t>
                </a:r>
                <a:endParaRPr kumimoji="1" lang="en-US" altLang="zh-CN" sz="1600" dirty="0">
                  <a:solidFill>
                    <a:srgbClr val="0F34A6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>
                  <a:lnSpc>
                    <a:spcPts val="2200"/>
                  </a:lnSpc>
                  <a:spcBef>
                    <a:spcPts val="0"/>
                  </a:spcBef>
                </a:pPr>
                <a:r>
                  <a:rPr kumimoji="1" lang="zh-CN" altLang="en-US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束流注入：离轴与置换注入，兼容性布局</a:t>
                </a:r>
                <a:endParaRPr kumimoji="1" lang="en-US" altLang="zh-CN" sz="1600" dirty="0">
                  <a:solidFill>
                    <a:srgbClr val="0F34A6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>
                  <a:lnSpc>
                    <a:spcPts val="2200"/>
                  </a:lnSpc>
                  <a:spcBef>
                    <a:spcPts val="0"/>
                  </a:spcBef>
                </a:pPr>
                <a:r>
                  <a:rPr kumimoji="1" lang="zh-CN" altLang="en-US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高频系统：</a:t>
                </a:r>
                <a:r>
                  <a:rPr kumimoji="1" lang="en-US" altLang="zh-CN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TM020</a:t>
                </a:r>
                <a:r>
                  <a:rPr kumimoji="1" lang="zh-CN" altLang="en-US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高频腔</a:t>
                </a:r>
                <a:endParaRPr kumimoji="1" lang="en-US" altLang="zh-CN" sz="1600" dirty="0">
                  <a:solidFill>
                    <a:srgbClr val="0F34A6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  <a:p>
                <a:pPr>
                  <a:lnSpc>
                    <a:spcPts val="2200"/>
                  </a:lnSpc>
                  <a:spcBef>
                    <a:spcPts val="0"/>
                  </a:spcBef>
                </a:pPr>
                <a:r>
                  <a:rPr kumimoji="1" lang="zh-CN" altLang="en-US" sz="1600" dirty="0">
                    <a:solidFill>
                      <a:srgbClr val="0F34A6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束流准直系统：减小本底，保护超导磁铁</a:t>
                </a:r>
                <a:endParaRPr kumimoji="1" lang="en-US" altLang="zh-CN" sz="1600" dirty="0">
                  <a:solidFill>
                    <a:srgbClr val="0F34A6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内容占位符 15">
                <a:extLst>
                  <a:ext uri="{FF2B5EF4-FFF2-40B4-BE49-F238E27FC236}">
                    <a16:creationId xmlns:a16="http://schemas.microsoft.com/office/drawing/2014/main" id="{46A100BD-7512-40FD-9CBE-3B33BF2C10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3432" y="2264523"/>
                <a:ext cx="4118472" cy="2460622"/>
              </a:xfrm>
              <a:blipFill>
                <a:blip r:embed="rId6"/>
                <a:stretch>
                  <a:fillRect l="-615" r="-3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2627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图片 260">
            <a:extLst>
              <a:ext uri="{FF2B5EF4-FFF2-40B4-BE49-F238E27FC236}">
                <a16:creationId xmlns:a16="http://schemas.microsoft.com/office/drawing/2014/main" id="{F362C9EF-0997-475B-A520-C841BDB2A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76" y="5118854"/>
            <a:ext cx="12192000" cy="1519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21826" y="855390"/>
                <a:ext cx="12140995" cy="4906963"/>
              </a:xfrm>
            </p:spPr>
            <p:txBody>
              <a:bodyPr/>
              <a:lstStyle/>
              <a:p>
                <a:r>
                  <a:rPr lang="en-US" altLang="zh-CN" sz="2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Modular design </a:t>
                </a:r>
                <a:r>
                  <a:rPr lang="en-US" altLang="zh-CN" sz="22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 flexible for </a:t>
                </a:r>
                <a:r>
                  <a:rPr lang="en-US" altLang="zh-CN" sz="2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optics adjustment and local chromaticity correction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Final Focus Telescope (FFT), Chromaticity Correction (CCY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CCX), and Crab Sextupoles (CS)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FFT: small </a:t>
                </a:r>
                <a:r>
                  <a:rPr lang="el-GR" altLang="zh-CN" sz="1800" i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β</a:t>
                </a:r>
                <a:r>
                  <a:rPr lang="el-GR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function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 dirty="0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800" i="1" dirty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1800" b="0" i="1" dirty="0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sz="1800" b="0" i="1" dirty="0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=0.8 mm,</a:t>
                </a:r>
                <a:r>
                  <a:rPr lang="zh-CN" altLang="en-US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 dirty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800" i="1" dirty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1800" b="0" i="1" dirty="0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CN" sz="1800" i="1" dirty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1800" i="1" dirty="0">
                        <a:solidFill>
                          <a:srgbClr val="180AF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=60 mm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 and bunch size at IP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i="1" dirty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zh-CN" altLang="en-US" sz="1800" i="1" dirty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 190 nm,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i="1" dirty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dirty="0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zh-CN" altLang="en-US" sz="1800" i="1" dirty="0">
                        <a:solidFill>
                          <a:srgbClr val="180AF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=17 </a:t>
                </a:r>
                <a:r>
                  <a:rPr lang="el-GR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μ</a:t>
                </a:r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 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CCY/CCX: sextupole pairs, </a:t>
                </a:r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large </a:t>
                </a:r>
                <a:r>
                  <a:rPr lang="en-US" altLang="zh-CN" sz="1800" i="1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β</a:t>
                </a:r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large dispersion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exact –I map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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reduce sextupole strength</a:t>
                </a:r>
                <a:r>
                  <a:rPr lang="el-GR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sz="1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CS: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phase advance to IP </a:t>
                </a:r>
                <a:r>
                  <a:rPr lang="el-GR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</a:t>
                </a:r>
                <a:r>
                  <a:rPr lang="zh-CN" altLang="en-US" sz="1800" i="1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</a:t>
                </a:r>
                <a:r>
                  <a:rPr lang="zh-CN" altLang="el-GR" sz="1800" i="1" baseline="-250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𝑥</a:t>
                </a:r>
                <a:r>
                  <a:rPr lang="zh-CN" altLang="el-GR" sz="1800" i="1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l-GR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 </a:t>
                </a:r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</a:t>
                </a:r>
                <a:r>
                  <a:rPr lang="el-GR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π, </a:t>
                </a:r>
                <a:r>
                  <a:rPr lang="zh-CN" altLang="en-US" sz="1800" i="1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</a:t>
                </a:r>
                <a:r>
                  <a:rPr lang="zh-CN" altLang="el-GR" sz="1800" i="1" baseline="-250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𝑦</a:t>
                </a:r>
                <a:r>
                  <a:rPr lang="zh-CN" altLang="el-GR" sz="1800" i="1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l-GR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 </a:t>
                </a:r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5.5</a:t>
                </a:r>
                <a:r>
                  <a:rPr lang="el-GR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π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);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</a:t>
                </a:r>
                <a:r>
                  <a:rPr lang="en-US" altLang="zh-CN" sz="1800" baseline="-250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y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&gt;&gt; </a:t>
                </a:r>
                <a:r>
                  <a:rPr lang="en-US" altLang="zh-CN" sz="1800" baseline="-250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x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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reduce sextupole strength</a:t>
                </a:r>
                <a:r>
                  <a:rPr lang="el-GR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</a:t>
                </a:r>
                <a:r>
                  <a:rPr lang="en-US" altLang="zh-CN" sz="1800" i="1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k</a:t>
                </a:r>
                <a:r>
                  <a:rPr lang="en-US" altLang="zh-CN" sz="1800" i="1" baseline="-250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=16.94 m</a:t>
                </a:r>
                <a:r>
                  <a:rPr lang="en-US" altLang="zh-CN" sz="1800" baseline="300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-3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IR Bending angle 60°: weak bending magnet (B0) closest to IP, to avoid synchrotron radiation at IP</a:t>
                </a:r>
                <a:endPara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826" y="855390"/>
                <a:ext cx="12140995" cy="4906963"/>
              </a:xfrm>
              <a:blipFill>
                <a:blip r:embed="rId3"/>
                <a:stretch>
                  <a:fillRect l="-603" t="-8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ED760864-16D8-4F1D-94D9-52D4DA617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06" y="3212976"/>
            <a:ext cx="11862374" cy="201420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cs typeface="Arial" panose="020B0604020202020204" pitchFamily="34" charset="0"/>
              </a:rPr>
              <a:t>对撞区光学设计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26BCE920-3C71-4493-9A10-996589CA72DD}"/>
              </a:ext>
            </a:extLst>
          </p:cNvPr>
          <p:cNvCxnSpPr/>
          <p:nvPr/>
        </p:nvCxnSpPr>
        <p:spPr>
          <a:xfrm>
            <a:off x="2135560" y="3863656"/>
            <a:ext cx="0" cy="228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74F028FC-A524-48E3-96C9-C78515D46885}"/>
              </a:ext>
            </a:extLst>
          </p:cNvPr>
          <p:cNvSpPr txBox="1"/>
          <p:nvPr/>
        </p:nvSpPr>
        <p:spPr>
          <a:xfrm>
            <a:off x="1559496" y="350172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ea typeface="微软雅黑" panose="020B0503020204020204" pitchFamily="34" charset="-122"/>
              </a:rPr>
              <a:t>Crab sext.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25A09B48-33A5-4863-BF37-2D771F96BC50}"/>
              </a:ext>
            </a:extLst>
          </p:cNvPr>
          <p:cNvCxnSpPr/>
          <p:nvPr/>
        </p:nvCxnSpPr>
        <p:spPr>
          <a:xfrm>
            <a:off x="10128448" y="3882485"/>
            <a:ext cx="0" cy="228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057B7F1F-ED89-48FF-9D5C-0D5821EE42E3}"/>
              </a:ext>
            </a:extLst>
          </p:cNvPr>
          <p:cNvSpPr txBox="1"/>
          <p:nvPr/>
        </p:nvSpPr>
        <p:spPr>
          <a:xfrm>
            <a:off x="9510330" y="343659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ea typeface="微软雅黑" panose="020B0503020204020204" pitchFamily="34" charset="-122"/>
              </a:rPr>
              <a:t>Crab sext.</a:t>
            </a:r>
            <a:endParaRPr lang="zh-CN" altLang="en-US" dirty="0">
              <a:ea typeface="微软雅黑" panose="020B0503020204020204" pitchFamily="34" charset="-122"/>
            </a:endParaRPr>
          </a:p>
        </p:txBody>
      </p:sp>
      <p:pic>
        <p:nvPicPr>
          <p:cNvPr id="133" name="图片 132">
            <a:extLst>
              <a:ext uri="{FF2B5EF4-FFF2-40B4-BE49-F238E27FC236}">
                <a16:creationId xmlns:a16="http://schemas.microsoft.com/office/drawing/2014/main" id="{9CC3B333-6A12-4CBF-A168-8F0FFF40C7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FF4953A-8DD8-445B-A6CB-30427E2E37D5}"/>
              </a:ext>
            </a:extLst>
          </p:cNvPr>
          <p:cNvSpPr txBox="1"/>
          <p:nvPr/>
        </p:nvSpPr>
        <p:spPr>
          <a:xfrm>
            <a:off x="5951694" y="3617438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ea typeface="微软雅黑" panose="020B0503020204020204" pitchFamily="34" charset="-122"/>
              </a:rPr>
              <a:t>IP</a:t>
            </a:r>
            <a:endParaRPr lang="zh-CN" altLang="en-US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文本框 131">
                <a:extLst>
                  <a:ext uri="{FF2B5EF4-FFF2-40B4-BE49-F238E27FC236}">
                    <a16:creationId xmlns:a16="http://schemas.microsoft.com/office/drawing/2014/main" id="{8C2F6324-524D-44A3-8BAD-7C041268E79C}"/>
                  </a:ext>
                </a:extLst>
              </p:cNvPr>
              <p:cNvSpPr txBox="1"/>
              <p:nvPr/>
            </p:nvSpPr>
            <p:spPr>
              <a:xfrm>
                <a:off x="10520793" y="3687689"/>
                <a:ext cx="1453924" cy="5456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2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kumimoji="1" lang="en-US" altLang="zh-CN" sz="12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kumimoji="1" lang="en-US" altLang="zh-CN" sz="12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kumimoji="1" lang="en-US" altLang="zh-CN" sz="1200" b="0" i="1" smtClean="0">
                          <a:latin typeface="Cambria Math" panose="02040503050406030204" pitchFamily="18" charset="0"/>
                        </a:rPr>
                        <m:t>=±</m:t>
                      </m:r>
                      <m:f>
                        <m:fPr>
                          <m:ctrlP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sSubSup>
                            <m:sSubSupPr>
                              <m:ctrlP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zh-CN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y</m:t>
                              </m:r>
                            </m:sub>
                            <m:sup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b>
                            <m:sSubPr>
                              <m:ctrlP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ad>
                        <m:radPr>
                          <m:degHide m:val="on"/>
                          <m:ctrlPr>
                            <a:rPr kumimoji="1" lang="en-US" altLang="zh-CN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1" lang="en-US" altLang="zh-CN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num>
                            <m:den>
                              <m:sSub>
                                <m:sSubPr>
                                  <m:ctrlP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kumimoji="1" lang="en-US" altLang="zh-CN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kumimoji="1" lang="zh-CN" altLang="en-US" sz="1200" dirty="0"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32" name="文本框 131">
                <a:extLst>
                  <a:ext uri="{FF2B5EF4-FFF2-40B4-BE49-F238E27FC236}">
                    <a16:creationId xmlns:a16="http://schemas.microsoft.com/office/drawing/2014/main" id="{8C2F6324-524D-44A3-8BAD-7C041268E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0793" y="3687689"/>
                <a:ext cx="1453924" cy="54566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星形: 五角 133">
            <a:extLst>
              <a:ext uri="{FF2B5EF4-FFF2-40B4-BE49-F238E27FC236}">
                <a16:creationId xmlns:a16="http://schemas.microsoft.com/office/drawing/2014/main" id="{2625FAD7-AC65-4EA1-AC71-9EDD32F426FF}"/>
              </a:ext>
            </a:extLst>
          </p:cNvPr>
          <p:cNvSpPr/>
          <p:nvPr/>
        </p:nvSpPr>
        <p:spPr>
          <a:xfrm>
            <a:off x="197193" y="5831973"/>
            <a:ext cx="184497" cy="2266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90E930F-F559-41AB-8E43-A332DC626AD3}"/>
              </a:ext>
            </a:extLst>
          </p:cNvPr>
          <p:cNvSpPr txBox="1"/>
          <p:nvPr/>
        </p:nvSpPr>
        <p:spPr>
          <a:xfrm>
            <a:off x="8975854" y="47258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详见张林浩报告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3676" y="957786"/>
                <a:ext cx="12140995" cy="4906963"/>
              </a:xfrm>
            </p:spPr>
            <p:txBody>
              <a:bodyPr/>
              <a:lstStyle/>
              <a:p>
                <a:r>
                  <a:rPr lang="en-US" altLang="zh-CN" sz="2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Modular design </a:t>
                </a:r>
                <a:r>
                  <a:rPr lang="en-US" altLang="zh-CN" sz="22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 flexible for </a:t>
                </a:r>
                <a:r>
                  <a:rPr lang="en-US" altLang="zh-CN" sz="22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optics adjustment and local chromaticity correction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Final Focus Telescope (FFT), Chromaticity Correction (CCY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CCX), and Crab Sextupoles (CS)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FFT: small </a:t>
                </a:r>
                <a:r>
                  <a:rPr lang="el-GR" altLang="zh-CN" sz="1800" i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β</a:t>
                </a:r>
                <a:r>
                  <a:rPr lang="el-GR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function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 dirty="0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800" i="1" dirty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1800" b="0" i="1" dirty="0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altLang="zh-CN" sz="1800" b="0" i="1" dirty="0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=0.8 mm,</a:t>
                </a:r>
                <a:r>
                  <a:rPr lang="zh-CN" altLang="en-US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 dirty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1800" i="1" dirty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1800" b="0" i="1" dirty="0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altLang="zh-CN" sz="1800" i="1" dirty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CN" sz="1800" i="1" dirty="0">
                        <a:solidFill>
                          <a:srgbClr val="180AF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=60 mm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 and bunch size at IP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i="1" dirty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zh-CN" altLang="en-US" sz="1800" i="1" dirty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 190 nm,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i="1" dirty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dirty="0" smtClean="0">
                            <a:solidFill>
                              <a:srgbClr val="180AF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zh-CN" altLang="en-US" sz="1800" i="1" dirty="0">
                        <a:solidFill>
                          <a:srgbClr val="180AF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=17 </a:t>
                </a:r>
                <a:r>
                  <a:rPr lang="el-GR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μ</a:t>
                </a:r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 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CCY/CCX: sextupole pairs, </a:t>
                </a:r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large </a:t>
                </a:r>
                <a:r>
                  <a:rPr lang="en-US" altLang="zh-CN" sz="1800" i="1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β</a:t>
                </a:r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large dispersion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</a:t>
                </a:r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exact –I map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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reduce sextupole strength</a:t>
                </a:r>
                <a:r>
                  <a:rPr lang="el-GR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endParaRPr lang="en-US" altLang="zh-CN" sz="1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CS:</a:t>
                </a:r>
                <a:r>
                  <a:rPr lang="zh-CN" altLang="en-US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phase advance to IP </a:t>
                </a:r>
                <a:r>
                  <a:rPr lang="el-GR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</a:t>
                </a:r>
                <a:r>
                  <a:rPr lang="zh-CN" altLang="en-US" sz="1800" i="1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</a:t>
                </a:r>
                <a:r>
                  <a:rPr lang="zh-CN" altLang="el-GR" sz="1800" i="1" baseline="-250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𝑥</a:t>
                </a:r>
                <a:r>
                  <a:rPr lang="zh-CN" altLang="el-GR" sz="1800" i="1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l-GR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 </a:t>
                </a:r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6</a:t>
                </a:r>
                <a:r>
                  <a:rPr lang="el-GR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π, </a:t>
                </a:r>
                <a:r>
                  <a:rPr lang="zh-CN" altLang="en-US" sz="1800" i="1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</a:t>
                </a:r>
                <a:r>
                  <a:rPr lang="zh-CN" altLang="el-GR" sz="1800" i="1" baseline="-250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𝑦</a:t>
                </a:r>
                <a:r>
                  <a:rPr lang="zh-CN" altLang="el-GR" sz="1800" i="1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l-GR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= </a:t>
                </a:r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5.5</a:t>
                </a:r>
                <a:r>
                  <a:rPr lang="el-GR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π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);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</a:t>
                </a:r>
                <a:r>
                  <a:rPr lang="en-US" altLang="zh-CN" sz="1800" baseline="-250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y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&gt;&gt; </a:t>
                </a:r>
                <a:r>
                  <a:rPr lang="en-US" altLang="zh-CN" sz="1800" baseline="-250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x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Symbol" panose="05050102010706020507" pitchFamily="18" charset="2"/>
                  </a:rPr>
                  <a:t>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reduce sextupole strength</a:t>
                </a:r>
                <a:r>
                  <a:rPr lang="el-GR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(</a:t>
                </a:r>
                <a:r>
                  <a:rPr lang="en-US" altLang="zh-CN" sz="1800" i="1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k</a:t>
                </a:r>
                <a:r>
                  <a:rPr lang="en-US" altLang="zh-CN" sz="1800" i="1" baseline="-250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r>
                  <a:rPr lang="en-US" altLang="zh-CN" sz="18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=16.94 m</a:t>
                </a:r>
                <a:r>
                  <a:rPr lang="en-US" altLang="zh-CN" sz="1800" baseline="30000" dirty="0">
                    <a:solidFill>
                      <a:srgbClr val="180AF4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-3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)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IR Bending angle 60°: weak bending magnet (B0) closest to IP, to avoid synchrotron radiation at IP</a:t>
                </a:r>
                <a:endPara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76" y="957786"/>
                <a:ext cx="12140995" cy="4906963"/>
              </a:xfrm>
              <a:blipFill>
                <a:blip r:embed="rId2"/>
                <a:stretch>
                  <a:fillRect l="-603" t="-9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cs typeface="Arial" panose="020B0604020202020204" pitchFamily="34" charset="0"/>
              </a:rPr>
              <a:t>对撞区光学设计</a:t>
            </a:r>
          </a:p>
        </p:txBody>
      </p:sp>
      <p:pic>
        <p:nvPicPr>
          <p:cNvPr id="133" name="图片 132">
            <a:extLst>
              <a:ext uri="{FF2B5EF4-FFF2-40B4-BE49-F238E27FC236}">
                <a16:creationId xmlns:a16="http://schemas.microsoft.com/office/drawing/2014/main" id="{9CC3B333-6A12-4CBF-A168-8F0FFF40C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C0B8C1-32A1-47A8-B929-663B512FF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3388415"/>
            <a:ext cx="5133414" cy="32000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407CE01-38F5-47D6-9747-3DDE96877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064" y="3579469"/>
            <a:ext cx="4176464" cy="308546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CCE2066-7443-4FB2-91D2-4364EEE53281}"/>
              </a:ext>
            </a:extLst>
          </p:cNvPr>
          <p:cNvSpPr txBox="1"/>
          <p:nvPr/>
        </p:nvSpPr>
        <p:spPr>
          <a:xfrm>
            <a:off x="7859876" y="3213756"/>
            <a:ext cx="2016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Final Focus Telescope </a:t>
            </a:r>
            <a:endParaRPr lang="zh-CN" altLang="en-US" sz="1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5647345-AF4B-478B-9C4A-4E5465EAA877}"/>
              </a:ext>
            </a:extLst>
          </p:cNvPr>
          <p:cNvSpPr txBox="1"/>
          <p:nvPr/>
        </p:nvSpPr>
        <p:spPr>
          <a:xfrm>
            <a:off x="8975854" y="47258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详见张林浩报告</a:t>
            </a:r>
          </a:p>
        </p:txBody>
      </p:sp>
    </p:spTree>
    <p:extLst>
      <p:ext uri="{BB962C8B-B14F-4D97-AF65-F5344CB8AC3E}">
        <p14:creationId xmlns:p14="http://schemas.microsoft.com/office/powerpoint/2010/main" val="1829051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0E64F20-D639-492C-A34A-0B8898E00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非对撞区光学设计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500D90A4-7FB2-4DA9-8A5B-BAC2CE9C84CE}"/>
              </a:ext>
            </a:extLst>
          </p:cNvPr>
          <p:cNvSpPr txBox="1"/>
          <p:nvPr/>
        </p:nvSpPr>
        <p:spPr>
          <a:xfrm>
            <a:off x="1364220" y="591629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弧区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内容占位符 15">
            <a:extLst>
              <a:ext uri="{FF2B5EF4-FFF2-40B4-BE49-F238E27FC236}">
                <a16:creationId xmlns:a16="http://schemas.microsoft.com/office/drawing/2014/main" id="{2226CC93-8C30-4018-85B2-FD48A815C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007647"/>
            <a:ext cx="11403538" cy="2524467"/>
          </a:xfrm>
        </p:spPr>
        <p:txBody>
          <a:bodyPr/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弧区采用标准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FODO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单元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 90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° phase advances, 40 pairs of sextupoles (20 SDs+20 SFs), exact -I map</a:t>
            </a:r>
          </a:p>
          <a:p>
            <a:pPr lvl="1"/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也在考虑具有更高灵活度的弧区结构（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optional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 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可以在更大范围调节发射度和动量压缩因子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常温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Damping wiggler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：采用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triplet cell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，可以灵活调节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DW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长度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beta X/Y </a:t>
            </a: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交叉段采用两组弯转磁铁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水平分离约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 m</a:t>
            </a:r>
          </a:p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注入段采用离轴与置换兼容的光学设计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51ED039-827F-4F94-B7C0-8110ABA0F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F6F55A1-39A0-4B48-9C10-670B8DDE906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3833003"/>
            <a:ext cx="2796772" cy="19446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B2CF9F3-3131-42F6-A742-51704F46D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639" y="3859271"/>
            <a:ext cx="2803073" cy="187282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F595989-4ECE-49BD-8577-2DAEEDC422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2024" y="3825363"/>
            <a:ext cx="2679841" cy="196564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DE538A1-E40A-4065-94FE-7A19B6083AFB}"/>
              </a:ext>
            </a:extLst>
          </p:cNvPr>
          <p:cNvSpPr txBox="1"/>
          <p:nvPr/>
        </p:nvSpPr>
        <p:spPr>
          <a:xfrm>
            <a:off x="3893007" y="5902766"/>
            <a:ext cx="2160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Damping wiggler</a:t>
            </a:r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段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0BBE1CC-A427-48E1-B4C4-7E500EAD70F8}"/>
              </a:ext>
            </a:extLst>
          </p:cNvPr>
          <p:cNvSpPr txBox="1"/>
          <p:nvPr/>
        </p:nvSpPr>
        <p:spPr>
          <a:xfrm>
            <a:off x="7464152" y="5916297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交叉段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F65E6DA-E44D-4114-A74B-CC82F8A30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3133" y="1988840"/>
            <a:ext cx="2448272" cy="191084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A54E088-12A9-486B-8C66-16E0106629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1388" y="3990957"/>
            <a:ext cx="2547260" cy="174114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0A2AACCA-70D9-4949-BDE1-0E885C8C0608}"/>
              </a:ext>
            </a:extLst>
          </p:cNvPr>
          <p:cNvSpPr txBox="1"/>
          <p:nvPr/>
        </p:nvSpPr>
        <p:spPr>
          <a:xfrm>
            <a:off x="9912424" y="5902766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上图：离轴注入</a:t>
            </a:r>
            <a:endParaRPr kumimoji="1"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下图：置换注入</a:t>
            </a:r>
          </a:p>
        </p:txBody>
      </p:sp>
    </p:spTree>
    <p:extLst>
      <p:ext uri="{BB962C8B-B14F-4D97-AF65-F5344CB8AC3E}">
        <p14:creationId xmlns:p14="http://schemas.microsoft.com/office/powerpoint/2010/main" val="1876431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56063-9E13-8D60-7F25-3E6C0F13B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图片 137">
            <a:extLst>
              <a:ext uri="{FF2B5EF4-FFF2-40B4-BE49-F238E27FC236}">
                <a16:creationId xmlns:a16="http://schemas.microsoft.com/office/drawing/2014/main" id="{278E4845-6793-4F8D-A52E-5B93EDF9E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9641"/>
            <a:ext cx="12192000" cy="1519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AB5C71A3-A941-1DF6-A8D4-9A399338E1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7271" y="921304"/>
                <a:ext cx="11359114" cy="2092901"/>
              </a:xfrm>
            </p:spPr>
            <p:txBody>
              <a:bodyPr/>
              <a:lstStyle/>
              <a:p>
                <a:r>
                  <a:rPr lang="en-US" altLang="zh-CN" sz="2000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Local chromaticity correction (up to 3</a:t>
                </a:r>
                <a:r>
                  <a:rPr lang="en-US" altLang="zh-CN" sz="2000" baseline="30000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rd </a:t>
                </a:r>
                <a:r>
                  <a:rPr lang="en-US" altLang="zh-CN" sz="2000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order) </a:t>
                </a:r>
                <a:r>
                  <a:rPr lang="en-US" altLang="zh-CN" sz="2000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 pitchFamily="2" charset="2"/>
                  </a:rPr>
                  <a:t> to increase momentum bandwidth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r>
                  <a:rPr lang="en-US" altLang="zh-CN" sz="1800" baseline="30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-order chromaticity: S1CCY and S1CCX main </a:t>
                </a:r>
                <a:r>
                  <a:rPr lang="en-US" altLang="zh-CN" sz="1800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sextupole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pairs with -I map;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r>
                  <a:rPr lang="en-US" altLang="zh-CN" sz="1800" baseline="30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nd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-order chromaticity: fine-tuning phase advance of S1CCY and S1CCX to IP;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r>
                  <a:rPr lang="en-US" altLang="zh-CN" sz="1800" baseline="30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rd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-order chromaticity: SY3 and SX3 at the 1</a:t>
                </a:r>
                <a:r>
                  <a:rPr lang="en-US" altLang="zh-CN" sz="1800" baseline="30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st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and 2</a:t>
                </a:r>
                <a:r>
                  <a:rPr lang="en-US" altLang="zh-CN" sz="1800" baseline="30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nd</a:t>
                </a:r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image points of the IP.</a:t>
                </a:r>
              </a:p>
              <a:p>
                <a:r>
                  <a:rPr lang="en-US" altLang="zh-CN" sz="2000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Optimize Montague function at IP and CS to enhance off-momentum beam dynamics</a:t>
                </a:r>
              </a:p>
              <a:p>
                <a:r>
                  <a:rPr lang="en-US" altLang="zh-CN" sz="2000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Optimize the </a:t>
                </a:r>
                <a:r>
                  <a:rPr lang="zh-CN" altLang="en-US" sz="2000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map between CRAB sextupoles</a:t>
                </a:r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as linear as possible with </a:t>
                </a:r>
                <a14:m>
                  <m:oMath xmlns:m="http://schemas.openxmlformats.org/officeDocument/2006/math">
                    <m:r>
                      <a:rPr lang="en-US" altLang="zh-C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varying</a:t>
                </a:r>
              </a:p>
              <a:p>
                <a:endPara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AB5C71A3-A941-1DF6-A8D4-9A399338E1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271" y="921304"/>
                <a:ext cx="11359114" cy="2092901"/>
              </a:xfrm>
              <a:blipFill>
                <a:blip r:embed="rId3"/>
                <a:stretch>
                  <a:fillRect l="-483" t="-1458" b="-64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id="{D2F0BD2E-33B8-0A6F-13A2-907E95C91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>
                <a:cs typeface="Arial" panose="020B0604020202020204" pitchFamily="34" charset="0"/>
              </a:rPr>
              <a:t>非线性优化策略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B5EC372-7E25-F8F7-7121-B994F863A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37" y="4466821"/>
            <a:ext cx="2492840" cy="213018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86C2EAB-C89A-1173-4751-7BF63C905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  <p:pic>
        <p:nvPicPr>
          <p:cNvPr id="143" name="图片 142">
            <a:extLst>
              <a:ext uri="{FF2B5EF4-FFF2-40B4-BE49-F238E27FC236}">
                <a16:creationId xmlns:a16="http://schemas.microsoft.com/office/drawing/2014/main" id="{6DFA2CB4-C93E-4541-B864-FF2914D40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23" y="4578627"/>
            <a:ext cx="2380001" cy="2085453"/>
          </a:xfrm>
          <a:prstGeom prst="rect">
            <a:avLst/>
          </a:prstGeom>
        </p:spPr>
      </p:pic>
      <p:pic>
        <p:nvPicPr>
          <p:cNvPr id="144" name="图片 143">
            <a:extLst>
              <a:ext uri="{FF2B5EF4-FFF2-40B4-BE49-F238E27FC236}">
                <a16:creationId xmlns:a16="http://schemas.microsoft.com/office/drawing/2014/main" id="{93F79098-FC1E-4782-9BE9-5E38130290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2177" y="4548031"/>
            <a:ext cx="2536514" cy="2092901"/>
          </a:xfrm>
          <a:prstGeom prst="rect">
            <a:avLst/>
          </a:prstGeom>
        </p:spPr>
      </p:pic>
      <p:pic>
        <p:nvPicPr>
          <p:cNvPr id="145" name="图片 144">
            <a:extLst>
              <a:ext uri="{FF2B5EF4-FFF2-40B4-BE49-F238E27FC236}">
                <a16:creationId xmlns:a16="http://schemas.microsoft.com/office/drawing/2014/main" id="{91D00F36-EC1F-4C9E-9625-199DD965A2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4204" y="4631389"/>
            <a:ext cx="2267950" cy="1980252"/>
          </a:xfrm>
          <a:prstGeom prst="rect">
            <a:avLst/>
          </a:prstGeom>
        </p:spPr>
      </p:pic>
      <p:sp>
        <p:nvSpPr>
          <p:cNvPr id="7" name="星形: 五角 6">
            <a:extLst>
              <a:ext uri="{FF2B5EF4-FFF2-40B4-BE49-F238E27FC236}">
                <a16:creationId xmlns:a16="http://schemas.microsoft.com/office/drawing/2014/main" id="{8C853185-F238-45D5-AFAD-3B7A310F17E3}"/>
              </a:ext>
            </a:extLst>
          </p:cNvPr>
          <p:cNvSpPr/>
          <p:nvPr/>
        </p:nvSpPr>
        <p:spPr>
          <a:xfrm>
            <a:off x="191344" y="3693372"/>
            <a:ext cx="184497" cy="22661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1B3F9B1-345A-4C68-AB54-EA010C985496}"/>
              </a:ext>
            </a:extLst>
          </p:cNvPr>
          <p:cNvSpPr/>
          <p:nvPr/>
        </p:nvSpPr>
        <p:spPr>
          <a:xfrm>
            <a:off x="2925543" y="4119307"/>
            <a:ext cx="574280" cy="34036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67" name="椭圆 266">
            <a:extLst>
              <a:ext uri="{FF2B5EF4-FFF2-40B4-BE49-F238E27FC236}">
                <a16:creationId xmlns:a16="http://schemas.microsoft.com/office/drawing/2014/main" id="{86BFF450-E2BD-47F2-AB7D-D45C08E6A31A}"/>
              </a:ext>
            </a:extLst>
          </p:cNvPr>
          <p:cNvSpPr/>
          <p:nvPr/>
        </p:nvSpPr>
        <p:spPr>
          <a:xfrm>
            <a:off x="4241672" y="4141415"/>
            <a:ext cx="574280" cy="340365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68" name="椭圆 267">
            <a:extLst>
              <a:ext uri="{FF2B5EF4-FFF2-40B4-BE49-F238E27FC236}">
                <a16:creationId xmlns:a16="http://schemas.microsoft.com/office/drawing/2014/main" id="{2F0D9451-66B0-4D14-80D6-8AEDF9AC22D4}"/>
              </a:ext>
            </a:extLst>
          </p:cNvPr>
          <p:cNvSpPr/>
          <p:nvPr/>
        </p:nvSpPr>
        <p:spPr>
          <a:xfrm>
            <a:off x="5669700" y="4159727"/>
            <a:ext cx="574280" cy="340365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69" name="椭圆 268">
            <a:extLst>
              <a:ext uri="{FF2B5EF4-FFF2-40B4-BE49-F238E27FC236}">
                <a16:creationId xmlns:a16="http://schemas.microsoft.com/office/drawing/2014/main" id="{54929805-27AD-449F-AEA0-CD7AAFC027BD}"/>
              </a:ext>
            </a:extLst>
          </p:cNvPr>
          <p:cNvSpPr/>
          <p:nvPr/>
        </p:nvSpPr>
        <p:spPr>
          <a:xfrm>
            <a:off x="7193712" y="4126974"/>
            <a:ext cx="574280" cy="340365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F26676B2-0473-42C8-B0CD-801670774A70}"/>
              </a:ext>
            </a:extLst>
          </p:cNvPr>
          <p:cNvSpPr/>
          <p:nvPr/>
        </p:nvSpPr>
        <p:spPr>
          <a:xfrm>
            <a:off x="2285771" y="4204266"/>
            <a:ext cx="416108" cy="214664"/>
          </a:xfrm>
          <a:prstGeom prst="round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270" name="矩形: 圆角 269">
            <a:extLst>
              <a:ext uri="{FF2B5EF4-FFF2-40B4-BE49-F238E27FC236}">
                <a16:creationId xmlns:a16="http://schemas.microsoft.com/office/drawing/2014/main" id="{C7FCF58F-3B8F-4A02-8A94-C2118EB179C8}"/>
              </a:ext>
            </a:extLst>
          </p:cNvPr>
          <p:cNvSpPr/>
          <p:nvPr/>
        </p:nvSpPr>
        <p:spPr>
          <a:xfrm>
            <a:off x="5053547" y="4204265"/>
            <a:ext cx="416108" cy="214664"/>
          </a:xfrm>
          <a:prstGeom prst="round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2BE9E8A-E0A5-4750-8194-2E918A8A4490}"/>
              </a:ext>
            </a:extLst>
          </p:cNvPr>
          <p:cNvSpPr txBox="1"/>
          <p:nvPr/>
        </p:nvSpPr>
        <p:spPr>
          <a:xfrm>
            <a:off x="8975854" y="47258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详见张林浩报告</a:t>
            </a:r>
          </a:p>
        </p:txBody>
      </p:sp>
    </p:spTree>
    <p:extLst>
      <p:ext uri="{BB962C8B-B14F-4D97-AF65-F5344CB8AC3E}">
        <p14:creationId xmlns:p14="http://schemas.microsoft.com/office/powerpoint/2010/main" val="4059045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322362" y="1019414"/>
                <a:ext cx="11606286" cy="3570325"/>
              </a:xfrm>
            </p:spPr>
            <p:txBody>
              <a:bodyPr/>
              <a:lstStyle/>
              <a:p>
                <a:r>
                  <a:rPr lang="en-US" altLang="zh-CN" sz="2000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MADX/SAD for the lattice design, </a:t>
                </a:r>
                <a:r>
                  <a:rPr lang="en-US" altLang="zh-CN" sz="2000" b="1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PAMKIT </a:t>
                </a:r>
                <a:r>
                  <a:rPr lang="en-US" altLang="zh-CN" sz="2000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for global nonlinear optimization</a:t>
                </a:r>
              </a:p>
              <a:p>
                <a:r>
                  <a:rPr lang="en-US" altLang="zh-CN" sz="2000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Optimization procedure: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Variables: sextupole strengths (IR: 6 pairs, arcs: 40 pairs)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Constraints: first-order chromaticity and key resonance driving terms 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Objectives: dynamic aperture and momentum acceptance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During optimization, crab sextupoles always on</a:t>
                </a:r>
              </a:p>
              <a:p>
                <a:pPr lvl="1"/>
                <a:r>
                  <a:rPr lang="en-US" altLang="zh-CN" sz="1800" dirty="0">
                    <a:latin typeface="+mn-ea"/>
                    <a:ea typeface="+mn-ea"/>
                  </a:rPr>
                  <a:t>On-momentum DA: </a:t>
                </a:r>
                <a:r>
                  <a:rPr lang="pt-BR" altLang="zh-CN" sz="1800" dirty="0">
                    <a:latin typeface="+mn-ea"/>
                    <a:ea typeface="+mn-ea"/>
                  </a:rPr>
                  <a:t>Hor. &gt; 30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 smtClean="0"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lang="zh-CN" altLang="en-US" sz="1800" i="1" dirty="0" smtClean="0">
                            <a:latin typeface="Cambria Math" panose="02040503050406030204" pitchFamily="18" charset="0"/>
                            <a:ea typeface="+mn-ea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pt-BR" altLang="zh-CN" sz="1800" dirty="0">
                    <a:latin typeface="+mn-ea"/>
                    <a:ea typeface="+mn-ea"/>
                  </a:rPr>
                  <a:t>,Ver. &gt;120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lang="zh-CN" altLang="en-US" sz="1800" i="1" dirty="0">
                            <a:latin typeface="Cambria Math" panose="02040503050406030204" pitchFamily="18" charset="0"/>
                            <a:ea typeface="+mn-ea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+mn-ea"/>
                    <a:ea typeface="+mn-ea"/>
                  </a:rPr>
                  <a:t>; off-momentum DA: &gt;</a:t>
                </a:r>
                <a:r>
                  <a:rPr lang="pt-BR" altLang="zh-CN" sz="1800" dirty="0">
                    <a:latin typeface="+mn-ea"/>
                    <a:ea typeface="+mn-ea"/>
                  </a:rPr>
                  <a:t>15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lang="zh-CN" altLang="en-US" sz="1800" i="1" dirty="0">
                            <a:latin typeface="Cambria Math" panose="02040503050406030204" pitchFamily="18" charset="0"/>
                            <a:ea typeface="+mn-ea"/>
                          </a:rPr>
                          <m:t>𝜎</m:t>
                        </m:r>
                      </m:e>
                      <m:sub>
                        <m:r>
                          <a:rPr lang="en-US" altLang="zh-CN" sz="1800" i="1" dirty="0"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pt-BR" altLang="zh-CN" sz="1800" dirty="0">
                    <a:latin typeface="+mn-ea"/>
                    <a:ea typeface="+mn-ea"/>
                  </a:rPr>
                  <a:t> @ 10</a:t>
                </a:r>
                <a:r>
                  <a:rPr lang="en-US" altLang="zh-CN" sz="1800" dirty="0">
                    <a:latin typeface="+mn-ea"/>
                    <a:ea typeface="+mn-ea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latin typeface="Cambria Math" panose="02040503050406030204" pitchFamily="18" charset="0"/>
                            <a:ea typeface="+mn-ea"/>
                          </a:rPr>
                        </m:ctrlPr>
                      </m:sSubPr>
                      <m:e>
                        <m:r>
                          <a:rPr lang="zh-CN" altLang="en-US" sz="1800" i="1" dirty="0">
                            <a:latin typeface="Cambria Math" panose="02040503050406030204" pitchFamily="18" charset="0"/>
                            <a:ea typeface="+mn-ea"/>
                          </a:rPr>
                          <m:t>𝜎</m:t>
                        </m:r>
                      </m:e>
                      <m:sub>
                        <m:r>
                          <a:rPr lang="zh-CN" altLang="en-US" sz="1800" i="1" dirty="0" smtClean="0">
                            <a:latin typeface="Cambria Math" panose="02040503050406030204" pitchFamily="18" charset="0"/>
                            <a:ea typeface="+mn-ea"/>
                          </a:rPr>
                          <m:t>𝛿</m:t>
                        </m:r>
                      </m:sub>
                    </m:sSub>
                    <m:r>
                      <a:rPr lang="zh-CN" altLang="pt-BR" sz="1800" i="1" dirty="0">
                        <a:latin typeface="Cambria Math" panose="02040503050406030204" pitchFamily="18" charset="0"/>
                        <a:ea typeface="+mn-ea"/>
                      </a:rPr>
                      <m:t> </m:t>
                    </m:r>
                  </m:oMath>
                </a14:m>
                <a:endParaRPr lang="en-US" altLang="zh-CN" sz="1800" dirty="0">
                  <a:latin typeface="+mn-ea"/>
                  <a:ea typeface="+mn-ea"/>
                </a:endParaRPr>
              </a:p>
              <a:p>
                <a:r>
                  <a:rPr lang="en-US" altLang="zh-CN" sz="2000" dirty="0">
                    <a:solidFill>
                      <a:srgbClr val="0F34A6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Fringe fields effects:</a:t>
                </a:r>
              </a:p>
              <a:p>
                <a:pPr lvl="1"/>
                <a:r>
                  <a:rPr lang="en-US" altLang="zh-CN" sz="1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add octupole coils near FF quadrupole magnets</a:t>
                </a:r>
              </a:p>
              <a:p>
                <a:pPr lvl="1"/>
                <a:r>
                  <a:rPr lang="en-US" altLang="zh-CN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On-momentum DA: </a:t>
                </a:r>
                <a:r>
                  <a:rPr lang="pt-BR" altLang="zh-CN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Hor. &gt; 25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pt-BR" altLang="zh-CN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,Ver. &gt;</a:t>
                </a:r>
                <a:r>
                  <a:rPr lang="pt-BR" altLang="zh-CN" sz="12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80</a:t>
                </a:r>
                <a:r>
                  <a:rPr lang="pt-BR" altLang="zh-CN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zh-CN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; off-momentum DA: &gt;</a:t>
                </a:r>
                <a:r>
                  <a:rPr lang="pt-BR" altLang="zh-CN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10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zh-CN" sz="1800" i="1" dirty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pt-BR" altLang="zh-CN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@ 10</a:t>
                </a:r>
                <a:r>
                  <a:rPr lang="en-US" altLang="zh-CN" sz="1800" dirty="0"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zh-CN" altLang="en-US" sz="1800" i="1" dirty="0" smtClean="0">
                            <a:latin typeface="Cambria Math" panose="02040503050406030204" pitchFamily="18" charset="0"/>
                          </a:rPr>
                          <m:t>𝛿</m:t>
                        </m:r>
                      </m:sub>
                    </m:sSub>
                    <m:r>
                      <a:rPr lang="zh-CN" altLang="pt-BR" sz="1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1800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endParaRPr lang="en-US" altLang="zh-CN" sz="2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2362" y="1019414"/>
                <a:ext cx="11606286" cy="3570325"/>
              </a:xfrm>
              <a:blipFill>
                <a:blip r:embed="rId3"/>
                <a:stretch>
                  <a:fillRect l="-437" t="-10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9FBB3A3F-985A-4413-BB7B-6AB5CABF5E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2987" y="116632"/>
            <a:ext cx="1258694" cy="549774"/>
          </a:xfrm>
          <a:prstGeom prst="rect">
            <a:avLst/>
          </a:prstGeom>
        </p:spPr>
      </p:pic>
      <p:sp>
        <p:nvSpPr>
          <p:cNvPr id="10" name="标题 2">
            <a:extLst>
              <a:ext uri="{FF2B5EF4-FFF2-40B4-BE49-F238E27FC236}">
                <a16:creationId xmlns:a16="http://schemas.microsoft.com/office/drawing/2014/main" id="{45840B7A-EBC0-480E-AAE2-CE25C830F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0"/>
            <a:ext cx="10515600" cy="804863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cs typeface="Arial" panose="020B0604020202020204" pitchFamily="34" charset="0"/>
              </a:rPr>
              <a:t>非线性优化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5C90745-0982-4375-B2AA-173DABC4A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423" y="4697003"/>
            <a:ext cx="2827068" cy="1758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40299DB-EF40-4ACF-8AA5-94D8FB3A2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16" y="4697003"/>
            <a:ext cx="3129269" cy="189826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69FDFEF-4FB7-E841-A11B-842B5681749E}"/>
              </a:ext>
            </a:extLst>
          </p:cNvPr>
          <p:cNvSpPr txBox="1"/>
          <p:nvPr/>
        </p:nvSpPr>
        <p:spPr>
          <a:xfrm>
            <a:off x="8975854" y="47258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详见张林浩报告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7F9CC02-CBE8-B84D-9DCA-9D19B0B43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7926" y="4670982"/>
            <a:ext cx="2664946" cy="18578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4B95E5-2BFC-764B-86B5-099DE75C23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3077" y="4633581"/>
            <a:ext cx="2868215" cy="196323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25*180"/>
  <p:tag name="TABLE_ENDDRAG_RECT" val="29*24*225*180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eFACT2025_STCF collider ring physics design.pptx" id="{331F372F-879C-4B80-95AF-946415F2AACA}" vid="{42729E10-5B50-4EC0-BAE0-69BD9EDABA04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eFACT2025_STCF collider ring physics design.pptx" id="{331F372F-879C-4B80-95AF-946415F2AACA}" vid="{98AFE632-2952-45D1-9583-CD593F0979AE}"/>
    </a:ext>
  </a:extLst>
</a:theme>
</file>

<file path=ppt/theme/theme3.xml><?xml version="1.0" encoding="utf-8"?>
<a:theme xmlns:a="http://schemas.openxmlformats.org/drawingml/2006/main" name="简约主题1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eFACT2025_STCF collider ring physics design.pptx" id="{331F372F-879C-4B80-95AF-946415F2AACA}" vid="{1B9BEF26-F83E-48DB-B461-04CEBAD4FE08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eeFACT2025_STCF collider ring physics design</Template>
  <TotalTime>25972</TotalTime>
  <Words>3101</Words>
  <Application>Microsoft Macintosh PowerPoint</Application>
  <PresentationFormat>宽屏</PresentationFormat>
  <Paragraphs>549</Paragraphs>
  <Slides>24</Slides>
  <Notes>13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等线</vt:lpstr>
      <vt:lpstr>等线 Light</vt:lpstr>
      <vt:lpstr>黑体</vt:lpstr>
      <vt:lpstr>楷体</vt:lpstr>
      <vt:lpstr>微软雅黑</vt:lpstr>
      <vt:lpstr>微软雅黑</vt:lpstr>
      <vt:lpstr>Arial</vt:lpstr>
      <vt:lpstr>Calibri</vt:lpstr>
      <vt:lpstr>Cambria Math</vt:lpstr>
      <vt:lpstr>Times New Roman</vt:lpstr>
      <vt:lpstr>Wingdings</vt:lpstr>
      <vt:lpstr>自定义设计方案</vt:lpstr>
      <vt:lpstr>1_自定义设计方案</vt:lpstr>
      <vt:lpstr>简约主题1</vt:lpstr>
      <vt:lpstr>Equation.DSMT4</vt:lpstr>
      <vt:lpstr>PowerPoint 演示文稿</vt:lpstr>
      <vt:lpstr>设计目标和挑战</vt:lpstr>
      <vt:lpstr>关键参数</vt:lpstr>
      <vt:lpstr>Lattice布局和光学函数 (V4.3) </vt:lpstr>
      <vt:lpstr>对撞区光学设计</vt:lpstr>
      <vt:lpstr>对撞区光学设计</vt:lpstr>
      <vt:lpstr>非对撞区光学设计</vt:lpstr>
      <vt:lpstr>非线性优化策略</vt:lpstr>
      <vt:lpstr>非线性优化</vt:lpstr>
      <vt:lpstr>LMA 与 Touschek 寿命</vt:lpstr>
      <vt:lpstr>误差分析与校正</vt:lpstr>
      <vt:lpstr>误差分析与校正</vt:lpstr>
      <vt:lpstr>Damping wiggler 与发射度控制</vt:lpstr>
      <vt:lpstr>束-束相互作用</vt:lpstr>
      <vt:lpstr>束-腔相互作用</vt:lpstr>
      <vt:lpstr>阻抗驱动的集体效应</vt:lpstr>
      <vt:lpstr>PowerPoint 演示文稿</vt:lpstr>
      <vt:lpstr>PowerPoint 演示文稿</vt:lpstr>
      <vt:lpstr>束流准直系统</vt:lpstr>
      <vt:lpstr>Touschek 散射准直模拟结果</vt:lpstr>
      <vt:lpstr>总结与展望</vt:lpstr>
      <vt:lpstr>周例会</vt:lpstr>
      <vt:lpstr>Acknowledgments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design of the STCF Collider rings</dc:title>
  <dc:creator>dell</dc:creator>
  <cp:lastModifiedBy>Microsoft Office User</cp:lastModifiedBy>
  <cp:revision>511</cp:revision>
  <dcterms:created xsi:type="dcterms:W3CDTF">2025-05-26T13:13:47Z</dcterms:created>
  <dcterms:modified xsi:type="dcterms:W3CDTF">2025-07-03T03:26:15Z</dcterms:modified>
</cp:coreProperties>
</file>