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4"/>
  </p:notesMasterIdLst>
  <p:sldIdLst>
    <p:sldId id="311" r:id="rId2"/>
    <p:sldId id="448" r:id="rId3"/>
    <p:sldId id="449" r:id="rId4"/>
    <p:sldId id="436" r:id="rId5"/>
    <p:sldId id="444" r:id="rId6"/>
    <p:sldId id="459" r:id="rId7"/>
    <p:sldId id="450" r:id="rId8"/>
    <p:sldId id="447" r:id="rId9"/>
    <p:sldId id="453" r:id="rId10"/>
    <p:sldId id="455" r:id="rId11"/>
    <p:sldId id="451" r:id="rId12"/>
    <p:sldId id="458" r:id="rId13"/>
    <p:sldId id="445" r:id="rId14"/>
    <p:sldId id="460" r:id="rId15"/>
    <p:sldId id="472" r:id="rId16"/>
    <p:sldId id="473" r:id="rId17"/>
    <p:sldId id="475" r:id="rId18"/>
    <p:sldId id="474" r:id="rId19"/>
    <p:sldId id="452" r:id="rId20"/>
    <p:sldId id="443" r:id="rId21"/>
    <p:sldId id="476" r:id="rId22"/>
    <p:sldId id="441" r:id="rId23"/>
    <p:sldId id="464" r:id="rId24"/>
    <p:sldId id="478" r:id="rId25"/>
    <p:sldId id="467" r:id="rId26"/>
    <p:sldId id="522" r:id="rId27"/>
    <p:sldId id="468" r:id="rId28"/>
    <p:sldId id="437" r:id="rId29"/>
    <p:sldId id="438" r:id="rId30"/>
    <p:sldId id="462" r:id="rId31"/>
    <p:sldId id="463" r:id="rId32"/>
    <p:sldId id="47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F5F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652" autoAdjust="0"/>
  </p:normalViewPr>
  <p:slideViewPr>
    <p:cSldViewPr>
      <p:cViewPr varScale="1">
        <p:scale>
          <a:sx n="86" d="100"/>
          <a:sy n="86" d="100"/>
        </p:scale>
        <p:origin x="100" y="3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18459-3B3C-4E8F-8446-C6929B6329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9E04F62-1B54-4AD1-B35E-F14515392DC2}">
      <dgm:prSet/>
      <dgm:spPr/>
      <dgm:t>
        <a:bodyPr/>
        <a:lstStyle/>
        <a:p>
          <a:r>
            <a:rPr lang="zh-CN"/>
            <a:t>缪子探测器介绍</a:t>
          </a:r>
        </a:p>
      </dgm:t>
    </dgm:pt>
    <dgm:pt modelId="{6F277CB9-78CF-45B7-8CB4-FE479BDE6C95}" type="parTrans" cxnId="{9C44A81A-109D-4B9E-A6C6-385E73F876AE}">
      <dgm:prSet/>
      <dgm:spPr/>
      <dgm:t>
        <a:bodyPr/>
        <a:lstStyle/>
        <a:p>
          <a:endParaRPr lang="zh-CN" altLang="en-US"/>
        </a:p>
      </dgm:t>
    </dgm:pt>
    <dgm:pt modelId="{C694A34A-1E7D-40F0-8803-D6DC04677C68}" type="sibTrans" cxnId="{9C44A81A-109D-4B9E-A6C6-385E73F876AE}">
      <dgm:prSet/>
      <dgm:spPr/>
      <dgm:t>
        <a:bodyPr/>
        <a:lstStyle/>
        <a:p>
          <a:endParaRPr lang="zh-CN" altLang="en-US"/>
        </a:p>
      </dgm:t>
    </dgm:pt>
    <dgm:pt modelId="{0194F8B4-DDF5-47E6-89AF-D4AC6B636771}">
      <dgm:prSet/>
      <dgm:spPr/>
      <dgm:t>
        <a:bodyPr/>
        <a:lstStyle/>
        <a:p>
          <a:r>
            <a:rPr lang="en-US" altLang="zh-CN" dirty="0"/>
            <a:t>OSCAR</a:t>
          </a:r>
          <a:r>
            <a:rPr lang="zh-CN" altLang="en-US" dirty="0"/>
            <a:t>软件框架下</a:t>
          </a:r>
          <a:r>
            <a:rPr lang="zh-CN" dirty="0"/>
            <a:t>缪子探测器的模拟</a:t>
          </a:r>
        </a:p>
      </dgm:t>
    </dgm:pt>
    <dgm:pt modelId="{6850F983-9733-4A87-8D54-12218E7BC4C4}" type="parTrans" cxnId="{1859F69F-ECF0-45FD-8E7A-3F74887D22CD}">
      <dgm:prSet/>
      <dgm:spPr/>
      <dgm:t>
        <a:bodyPr/>
        <a:lstStyle/>
        <a:p>
          <a:endParaRPr lang="zh-CN" altLang="en-US"/>
        </a:p>
      </dgm:t>
    </dgm:pt>
    <dgm:pt modelId="{C5784F09-9931-42B7-8E2A-DAA5AB54E1C9}" type="sibTrans" cxnId="{1859F69F-ECF0-45FD-8E7A-3F74887D22CD}">
      <dgm:prSet/>
      <dgm:spPr/>
      <dgm:t>
        <a:bodyPr/>
        <a:lstStyle/>
        <a:p>
          <a:endParaRPr lang="zh-CN" altLang="en-US"/>
        </a:p>
      </dgm:t>
    </dgm:pt>
    <dgm:pt modelId="{C614D79C-6E2A-49E6-B8FC-D0E3404B62F4}">
      <dgm:prSet/>
      <dgm:spPr/>
      <dgm:t>
        <a:bodyPr/>
        <a:lstStyle/>
        <a:p>
          <a:r>
            <a:rPr lang="zh-CN" dirty="0"/>
            <a:t>重建</a:t>
          </a:r>
          <a:r>
            <a:rPr lang="zh-CN" altLang="en-US" dirty="0"/>
            <a:t>鉴别算法的研究</a:t>
          </a:r>
          <a:endParaRPr lang="zh-CN" dirty="0"/>
        </a:p>
      </dgm:t>
    </dgm:pt>
    <dgm:pt modelId="{EDEB5BA4-8954-453A-9984-06435488EFAB}" type="parTrans" cxnId="{1A84600D-3F37-4706-A5C9-47ADA5393C17}">
      <dgm:prSet/>
      <dgm:spPr/>
      <dgm:t>
        <a:bodyPr/>
        <a:lstStyle/>
        <a:p>
          <a:endParaRPr lang="zh-CN" altLang="en-US"/>
        </a:p>
      </dgm:t>
    </dgm:pt>
    <dgm:pt modelId="{B0752B19-33B7-4DF3-894C-68C9C6273494}" type="sibTrans" cxnId="{1A84600D-3F37-4706-A5C9-47ADA5393C17}">
      <dgm:prSet/>
      <dgm:spPr/>
      <dgm:t>
        <a:bodyPr/>
        <a:lstStyle/>
        <a:p>
          <a:endParaRPr lang="zh-CN" altLang="en-US"/>
        </a:p>
      </dgm:t>
    </dgm:pt>
    <dgm:pt modelId="{EAA46082-7BCA-47E2-B87D-9FF2AE0DD7B3}">
      <dgm:prSet/>
      <dgm:spPr/>
      <dgm:t>
        <a:bodyPr/>
        <a:lstStyle/>
        <a:p>
          <a:r>
            <a:rPr lang="zh-CN" dirty="0"/>
            <a:t>总结</a:t>
          </a:r>
          <a:r>
            <a:rPr lang="zh-CN" altLang="en-US" dirty="0"/>
            <a:t>与计划</a:t>
          </a:r>
          <a:endParaRPr lang="zh-CN" dirty="0"/>
        </a:p>
      </dgm:t>
    </dgm:pt>
    <dgm:pt modelId="{29C1C79C-6B74-4833-8ABD-4F521CF44881}" type="parTrans" cxnId="{D8F5168E-71A0-4138-AA1B-5E9B2D471A3E}">
      <dgm:prSet/>
      <dgm:spPr/>
      <dgm:t>
        <a:bodyPr/>
        <a:lstStyle/>
        <a:p>
          <a:endParaRPr lang="zh-CN" altLang="en-US"/>
        </a:p>
      </dgm:t>
    </dgm:pt>
    <dgm:pt modelId="{3D045568-2A8D-4508-A138-1293C183414A}" type="sibTrans" cxnId="{D8F5168E-71A0-4138-AA1B-5E9B2D471A3E}">
      <dgm:prSet/>
      <dgm:spPr/>
      <dgm:t>
        <a:bodyPr/>
        <a:lstStyle/>
        <a:p>
          <a:endParaRPr lang="zh-CN" altLang="en-US"/>
        </a:p>
      </dgm:t>
    </dgm:pt>
    <dgm:pt modelId="{48340982-8184-4676-A765-97EE2B2C442A}" type="pres">
      <dgm:prSet presAssocID="{59D18459-3B3C-4E8F-8446-C6929B6329C5}" presName="linear" presStyleCnt="0">
        <dgm:presLayoutVars>
          <dgm:animLvl val="lvl"/>
          <dgm:resizeHandles val="exact"/>
        </dgm:presLayoutVars>
      </dgm:prSet>
      <dgm:spPr/>
    </dgm:pt>
    <dgm:pt modelId="{87C52E64-A9BB-43D6-A712-F21044404A1F}" type="pres">
      <dgm:prSet presAssocID="{A9E04F62-1B54-4AD1-B35E-F14515392D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7C0C2E-BBC6-4A29-95BC-4E3DF219DF9F}" type="pres">
      <dgm:prSet presAssocID="{C694A34A-1E7D-40F0-8803-D6DC04677C68}" presName="spacer" presStyleCnt="0"/>
      <dgm:spPr/>
    </dgm:pt>
    <dgm:pt modelId="{C6713D7C-45BC-469C-9C51-4E8C6C350251}" type="pres">
      <dgm:prSet presAssocID="{0194F8B4-DDF5-47E6-89AF-D4AC6B6367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2D90EA-4BC9-4DDD-B4F5-7CF1363FB72E}" type="pres">
      <dgm:prSet presAssocID="{C5784F09-9931-42B7-8E2A-DAA5AB54E1C9}" presName="spacer" presStyleCnt="0"/>
      <dgm:spPr/>
    </dgm:pt>
    <dgm:pt modelId="{763232BF-CFCC-4A8F-9977-B17007B8BE7B}" type="pres">
      <dgm:prSet presAssocID="{C614D79C-6E2A-49E6-B8FC-D0E3404B62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0F4A63-651C-4C90-84C9-F227899E3FFE}" type="pres">
      <dgm:prSet presAssocID="{B0752B19-33B7-4DF3-894C-68C9C6273494}" presName="spacer" presStyleCnt="0"/>
      <dgm:spPr/>
    </dgm:pt>
    <dgm:pt modelId="{428972D1-5AE1-4E4C-B61A-D49ED9FE3F0D}" type="pres">
      <dgm:prSet presAssocID="{EAA46082-7BCA-47E2-B87D-9FF2AE0DD7B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84600D-3F37-4706-A5C9-47ADA5393C17}" srcId="{59D18459-3B3C-4E8F-8446-C6929B6329C5}" destId="{C614D79C-6E2A-49E6-B8FC-D0E3404B62F4}" srcOrd="2" destOrd="0" parTransId="{EDEB5BA4-8954-453A-9984-06435488EFAB}" sibTransId="{B0752B19-33B7-4DF3-894C-68C9C6273494}"/>
    <dgm:cxn modelId="{9C44A81A-109D-4B9E-A6C6-385E73F876AE}" srcId="{59D18459-3B3C-4E8F-8446-C6929B6329C5}" destId="{A9E04F62-1B54-4AD1-B35E-F14515392DC2}" srcOrd="0" destOrd="0" parTransId="{6F277CB9-78CF-45B7-8CB4-FE479BDE6C95}" sibTransId="{C694A34A-1E7D-40F0-8803-D6DC04677C68}"/>
    <dgm:cxn modelId="{011E9C36-66C0-4CEC-81FD-39EFE61535CD}" type="presOf" srcId="{A9E04F62-1B54-4AD1-B35E-F14515392DC2}" destId="{87C52E64-A9BB-43D6-A712-F21044404A1F}" srcOrd="0" destOrd="0" presId="urn:microsoft.com/office/officeart/2005/8/layout/vList2"/>
    <dgm:cxn modelId="{98A3DC44-2D8D-4B36-BA67-C78ED70E2CCD}" type="presOf" srcId="{59D18459-3B3C-4E8F-8446-C6929B6329C5}" destId="{48340982-8184-4676-A765-97EE2B2C442A}" srcOrd="0" destOrd="0" presId="urn:microsoft.com/office/officeart/2005/8/layout/vList2"/>
    <dgm:cxn modelId="{19B93965-6BC4-438B-A0B9-4761E8B89FF5}" type="presOf" srcId="{0194F8B4-DDF5-47E6-89AF-D4AC6B636771}" destId="{C6713D7C-45BC-469C-9C51-4E8C6C350251}" srcOrd="0" destOrd="0" presId="urn:microsoft.com/office/officeart/2005/8/layout/vList2"/>
    <dgm:cxn modelId="{D8F5168E-71A0-4138-AA1B-5E9B2D471A3E}" srcId="{59D18459-3B3C-4E8F-8446-C6929B6329C5}" destId="{EAA46082-7BCA-47E2-B87D-9FF2AE0DD7B3}" srcOrd="3" destOrd="0" parTransId="{29C1C79C-6B74-4833-8ABD-4F521CF44881}" sibTransId="{3D045568-2A8D-4508-A138-1293C183414A}"/>
    <dgm:cxn modelId="{1859F69F-ECF0-45FD-8E7A-3F74887D22CD}" srcId="{59D18459-3B3C-4E8F-8446-C6929B6329C5}" destId="{0194F8B4-DDF5-47E6-89AF-D4AC6B636771}" srcOrd="1" destOrd="0" parTransId="{6850F983-9733-4A87-8D54-12218E7BC4C4}" sibTransId="{C5784F09-9931-42B7-8E2A-DAA5AB54E1C9}"/>
    <dgm:cxn modelId="{7AD4FCBB-52D8-466D-8CB0-20673A76A310}" type="presOf" srcId="{C614D79C-6E2A-49E6-B8FC-D0E3404B62F4}" destId="{763232BF-CFCC-4A8F-9977-B17007B8BE7B}" srcOrd="0" destOrd="0" presId="urn:microsoft.com/office/officeart/2005/8/layout/vList2"/>
    <dgm:cxn modelId="{A2E535F7-D205-4168-AD81-162141D86D17}" type="presOf" srcId="{EAA46082-7BCA-47E2-B87D-9FF2AE0DD7B3}" destId="{428972D1-5AE1-4E4C-B61A-D49ED9FE3F0D}" srcOrd="0" destOrd="0" presId="urn:microsoft.com/office/officeart/2005/8/layout/vList2"/>
    <dgm:cxn modelId="{873C44FA-C2B6-46E6-9061-3B34850EF6DB}" type="presParOf" srcId="{48340982-8184-4676-A765-97EE2B2C442A}" destId="{87C52E64-A9BB-43D6-A712-F21044404A1F}" srcOrd="0" destOrd="0" presId="urn:microsoft.com/office/officeart/2005/8/layout/vList2"/>
    <dgm:cxn modelId="{0FD46FE4-922B-4467-B9BD-A88FA70C0473}" type="presParOf" srcId="{48340982-8184-4676-A765-97EE2B2C442A}" destId="{B77C0C2E-BBC6-4A29-95BC-4E3DF219DF9F}" srcOrd="1" destOrd="0" presId="urn:microsoft.com/office/officeart/2005/8/layout/vList2"/>
    <dgm:cxn modelId="{5A677E6F-1411-468F-A633-3723634229BC}" type="presParOf" srcId="{48340982-8184-4676-A765-97EE2B2C442A}" destId="{C6713D7C-45BC-469C-9C51-4E8C6C350251}" srcOrd="2" destOrd="0" presId="urn:microsoft.com/office/officeart/2005/8/layout/vList2"/>
    <dgm:cxn modelId="{0E7023C2-0D48-4E21-96ED-1F8049A1B35B}" type="presParOf" srcId="{48340982-8184-4676-A765-97EE2B2C442A}" destId="{682D90EA-4BC9-4DDD-B4F5-7CF1363FB72E}" srcOrd="3" destOrd="0" presId="urn:microsoft.com/office/officeart/2005/8/layout/vList2"/>
    <dgm:cxn modelId="{D94CF6CD-E6AF-4934-8D38-071FE76DB889}" type="presParOf" srcId="{48340982-8184-4676-A765-97EE2B2C442A}" destId="{763232BF-CFCC-4A8F-9977-B17007B8BE7B}" srcOrd="4" destOrd="0" presId="urn:microsoft.com/office/officeart/2005/8/layout/vList2"/>
    <dgm:cxn modelId="{066D6ADB-57FF-46D7-8D4F-7CE882DAD15F}" type="presParOf" srcId="{48340982-8184-4676-A765-97EE2B2C442A}" destId="{5F0F4A63-651C-4C90-84C9-F227899E3FFE}" srcOrd="5" destOrd="0" presId="urn:microsoft.com/office/officeart/2005/8/layout/vList2"/>
    <dgm:cxn modelId="{A7EEE4E9-D5D6-41AA-B755-7FFF97CC8EE5}" type="presParOf" srcId="{48340982-8184-4676-A765-97EE2B2C442A}" destId="{428972D1-5AE1-4E4C-B61A-D49ED9FE3F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18459-3B3C-4E8F-8446-C6929B6329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9E04F62-1B54-4AD1-B35E-F14515392DC2}">
      <dgm:prSet/>
      <dgm:spPr/>
      <dgm:t>
        <a:bodyPr/>
        <a:lstStyle/>
        <a:p>
          <a:r>
            <a:rPr lang="zh-CN" dirty="0">
              <a:solidFill>
                <a:srgbClr val="FFC000"/>
              </a:solidFill>
            </a:rPr>
            <a:t>缪子探测器介绍</a:t>
          </a:r>
        </a:p>
      </dgm:t>
    </dgm:pt>
    <dgm:pt modelId="{6F277CB9-78CF-45B7-8CB4-FE479BDE6C95}" type="parTrans" cxnId="{9C44A81A-109D-4B9E-A6C6-385E73F876AE}">
      <dgm:prSet/>
      <dgm:spPr/>
      <dgm:t>
        <a:bodyPr/>
        <a:lstStyle/>
        <a:p>
          <a:endParaRPr lang="zh-CN" altLang="en-US"/>
        </a:p>
      </dgm:t>
    </dgm:pt>
    <dgm:pt modelId="{C694A34A-1E7D-40F0-8803-D6DC04677C68}" type="sibTrans" cxnId="{9C44A81A-109D-4B9E-A6C6-385E73F876AE}">
      <dgm:prSet/>
      <dgm:spPr/>
      <dgm:t>
        <a:bodyPr/>
        <a:lstStyle/>
        <a:p>
          <a:endParaRPr lang="zh-CN" altLang="en-US"/>
        </a:p>
      </dgm:t>
    </dgm:pt>
    <dgm:pt modelId="{0194F8B4-DDF5-47E6-89AF-D4AC6B636771}">
      <dgm:prSet/>
      <dgm:spPr/>
      <dgm:t>
        <a:bodyPr/>
        <a:lstStyle/>
        <a:p>
          <a:r>
            <a:rPr lang="en-US" altLang="zh-CN" dirty="0"/>
            <a:t>OSCAR</a:t>
          </a:r>
          <a:r>
            <a:rPr lang="zh-CN" altLang="en-US" dirty="0"/>
            <a:t>软件框架下</a:t>
          </a:r>
          <a:r>
            <a:rPr lang="zh-CN" dirty="0"/>
            <a:t>缪子探测器的模拟</a:t>
          </a:r>
        </a:p>
      </dgm:t>
    </dgm:pt>
    <dgm:pt modelId="{6850F983-9733-4A87-8D54-12218E7BC4C4}" type="parTrans" cxnId="{1859F69F-ECF0-45FD-8E7A-3F74887D22CD}">
      <dgm:prSet/>
      <dgm:spPr/>
      <dgm:t>
        <a:bodyPr/>
        <a:lstStyle/>
        <a:p>
          <a:endParaRPr lang="zh-CN" altLang="en-US"/>
        </a:p>
      </dgm:t>
    </dgm:pt>
    <dgm:pt modelId="{C5784F09-9931-42B7-8E2A-DAA5AB54E1C9}" type="sibTrans" cxnId="{1859F69F-ECF0-45FD-8E7A-3F74887D22CD}">
      <dgm:prSet/>
      <dgm:spPr/>
      <dgm:t>
        <a:bodyPr/>
        <a:lstStyle/>
        <a:p>
          <a:endParaRPr lang="zh-CN" altLang="en-US"/>
        </a:p>
      </dgm:t>
    </dgm:pt>
    <dgm:pt modelId="{C614D79C-6E2A-49E6-B8FC-D0E3404B62F4}">
      <dgm:prSet/>
      <dgm:spPr/>
      <dgm:t>
        <a:bodyPr/>
        <a:lstStyle/>
        <a:p>
          <a:r>
            <a:rPr lang="zh-CN" dirty="0"/>
            <a:t>重建</a:t>
          </a:r>
          <a:r>
            <a:rPr lang="zh-CN" altLang="en-US" dirty="0"/>
            <a:t>鉴别算法的研究</a:t>
          </a:r>
          <a:endParaRPr lang="zh-CN" dirty="0"/>
        </a:p>
      </dgm:t>
    </dgm:pt>
    <dgm:pt modelId="{EDEB5BA4-8954-453A-9984-06435488EFAB}" type="parTrans" cxnId="{1A84600D-3F37-4706-A5C9-47ADA5393C17}">
      <dgm:prSet/>
      <dgm:spPr/>
      <dgm:t>
        <a:bodyPr/>
        <a:lstStyle/>
        <a:p>
          <a:endParaRPr lang="zh-CN" altLang="en-US"/>
        </a:p>
      </dgm:t>
    </dgm:pt>
    <dgm:pt modelId="{B0752B19-33B7-4DF3-894C-68C9C6273494}" type="sibTrans" cxnId="{1A84600D-3F37-4706-A5C9-47ADA5393C17}">
      <dgm:prSet/>
      <dgm:spPr/>
      <dgm:t>
        <a:bodyPr/>
        <a:lstStyle/>
        <a:p>
          <a:endParaRPr lang="zh-CN" altLang="en-US"/>
        </a:p>
      </dgm:t>
    </dgm:pt>
    <dgm:pt modelId="{EAA46082-7BCA-47E2-B87D-9FF2AE0DD7B3}">
      <dgm:prSet/>
      <dgm:spPr/>
      <dgm:t>
        <a:bodyPr/>
        <a:lstStyle/>
        <a:p>
          <a:r>
            <a:rPr lang="zh-CN" dirty="0"/>
            <a:t>总结</a:t>
          </a:r>
          <a:r>
            <a:rPr lang="zh-CN" altLang="en-US" dirty="0"/>
            <a:t>与计划</a:t>
          </a:r>
          <a:endParaRPr lang="zh-CN" dirty="0"/>
        </a:p>
      </dgm:t>
    </dgm:pt>
    <dgm:pt modelId="{29C1C79C-6B74-4833-8ABD-4F521CF44881}" type="parTrans" cxnId="{D8F5168E-71A0-4138-AA1B-5E9B2D471A3E}">
      <dgm:prSet/>
      <dgm:spPr/>
      <dgm:t>
        <a:bodyPr/>
        <a:lstStyle/>
        <a:p>
          <a:endParaRPr lang="zh-CN" altLang="en-US"/>
        </a:p>
      </dgm:t>
    </dgm:pt>
    <dgm:pt modelId="{3D045568-2A8D-4508-A138-1293C183414A}" type="sibTrans" cxnId="{D8F5168E-71A0-4138-AA1B-5E9B2D471A3E}">
      <dgm:prSet/>
      <dgm:spPr/>
      <dgm:t>
        <a:bodyPr/>
        <a:lstStyle/>
        <a:p>
          <a:endParaRPr lang="zh-CN" altLang="en-US"/>
        </a:p>
      </dgm:t>
    </dgm:pt>
    <dgm:pt modelId="{48340982-8184-4676-A765-97EE2B2C442A}" type="pres">
      <dgm:prSet presAssocID="{59D18459-3B3C-4E8F-8446-C6929B6329C5}" presName="linear" presStyleCnt="0">
        <dgm:presLayoutVars>
          <dgm:animLvl val="lvl"/>
          <dgm:resizeHandles val="exact"/>
        </dgm:presLayoutVars>
      </dgm:prSet>
      <dgm:spPr/>
    </dgm:pt>
    <dgm:pt modelId="{87C52E64-A9BB-43D6-A712-F21044404A1F}" type="pres">
      <dgm:prSet presAssocID="{A9E04F62-1B54-4AD1-B35E-F14515392D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7C0C2E-BBC6-4A29-95BC-4E3DF219DF9F}" type="pres">
      <dgm:prSet presAssocID="{C694A34A-1E7D-40F0-8803-D6DC04677C68}" presName="spacer" presStyleCnt="0"/>
      <dgm:spPr/>
    </dgm:pt>
    <dgm:pt modelId="{C6713D7C-45BC-469C-9C51-4E8C6C350251}" type="pres">
      <dgm:prSet presAssocID="{0194F8B4-DDF5-47E6-89AF-D4AC6B6367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2D90EA-4BC9-4DDD-B4F5-7CF1363FB72E}" type="pres">
      <dgm:prSet presAssocID="{C5784F09-9931-42B7-8E2A-DAA5AB54E1C9}" presName="spacer" presStyleCnt="0"/>
      <dgm:spPr/>
    </dgm:pt>
    <dgm:pt modelId="{763232BF-CFCC-4A8F-9977-B17007B8BE7B}" type="pres">
      <dgm:prSet presAssocID="{C614D79C-6E2A-49E6-B8FC-D0E3404B62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0F4A63-651C-4C90-84C9-F227899E3FFE}" type="pres">
      <dgm:prSet presAssocID="{B0752B19-33B7-4DF3-894C-68C9C6273494}" presName="spacer" presStyleCnt="0"/>
      <dgm:spPr/>
    </dgm:pt>
    <dgm:pt modelId="{428972D1-5AE1-4E4C-B61A-D49ED9FE3F0D}" type="pres">
      <dgm:prSet presAssocID="{EAA46082-7BCA-47E2-B87D-9FF2AE0DD7B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84600D-3F37-4706-A5C9-47ADA5393C17}" srcId="{59D18459-3B3C-4E8F-8446-C6929B6329C5}" destId="{C614D79C-6E2A-49E6-B8FC-D0E3404B62F4}" srcOrd="2" destOrd="0" parTransId="{EDEB5BA4-8954-453A-9984-06435488EFAB}" sibTransId="{B0752B19-33B7-4DF3-894C-68C9C6273494}"/>
    <dgm:cxn modelId="{9C44A81A-109D-4B9E-A6C6-385E73F876AE}" srcId="{59D18459-3B3C-4E8F-8446-C6929B6329C5}" destId="{A9E04F62-1B54-4AD1-B35E-F14515392DC2}" srcOrd="0" destOrd="0" parTransId="{6F277CB9-78CF-45B7-8CB4-FE479BDE6C95}" sibTransId="{C694A34A-1E7D-40F0-8803-D6DC04677C68}"/>
    <dgm:cxn modelId="{011E9C36-66C0-4CEC-81FD-39EFE61535CD}" type="presOf" srcId="{A9E04F62-1B54-4AD1-B35E-F14515392DC2}" destId="{87C52E64-A9BB-43D6-A712-F21044404A1F}" srcOrd="0" destOrd="0" presId="urn:microsoft.com/office/officeart/2005/8/layout/vList2"/>
    <dgm:cxn modelId="{98A3DC44-2D8D-4B36-BA67-C78ED70E2CCD}" type="presOf" srcId="{59D18459-3B3C-4E8F-8446-C6929B6329C5}" destId="{48340982-8184-4676-A765-97EE2B2C442A}" srcOrd="0" destOrd="0" presId="urn:microsoft.com/office/officeart/2005/8/layout/vList2"/>
    <dgm:cxn modelId="{19B93965-6BC4-438B-A0B9-4761E8B89FF5}" type="presOf" srcId="{0194F8B4-DDF5-47E6-89AF-D4AC6B636771}" destId="{C6713D7C-45BC-469C-9C51-4E8C6C350251}" srcOrd="0" destOrd="0" presId="urn:microsoft.com/office/officeart/2005/8/layout/vList2"/>
    <dgm:cxn modelId="{D8F5168E-71A0-4138-AA1B-5E9B2D471A3E}" srcId="{59D18459-3B3C-4E8F-8446-C6929B6329C5}" destId="{EAA46082-7BCA-47E2-B87D-9FF2AE0DD7B3}" srcOrd="3" destOrd="0" parTransId="{29C1C79C-6B74-4833-8ABD-4F521CF44881}" sibTransId="{3D045568-2A8D-4508-A138-1293C183414A}"/>
    <dgm:cxn modelId="{1859F69F-ECF0-45FD-8E7A-3F74887D22CD}" srcId="{59D18459-3B3C-4E8F-8446-C6929B6329C5}" destId="{0194F8B4-DDF5-47E6-89AF-D4AC6B636771}" srcOrd="1" destOrd="0" parTransId="{6850F983-9733-4A87-8D54-12218E7BC4C4}" sibTransId="{C5784F09-9931-42B7-8E2A-DAA5AB54E1C9}"/>
    <dgm:cxn modelId="{7AD4FCBB-52D8-466D-8CB0-20673A76A310}" type="presOf" srcId="{C614D79C-6E2A-49E6-B8FC-D0E3404B62F4}" destId="{763232BF-CFCC-4A8F-9977-B17007B8BE7B}" srcOrd="0" destOrd="0" presId="urn:microsoft.com/office/officeart/2005/8/layout/vList2"/>
    <dgm:cxn modelId="{A2E535F7-D205-4168-AD81-162141D86D17}" type="presOf" srcId="{EAA46082-7BCA-47E2-B87D-9FF2AE0DD7B3}" destId="{428972D1-5AE1-4E4C-B61A-D49ED9FE3F0D}" srcOrd="0" destOrd="0" presId="urn:microsoft.com/office/officeart/2005/8/layout/vList2"/>
    <dgm:cxn modelId="{873C44FA-C2B6-46E6-9061-3B34850EF6DB}" type="presParOf" srcId="{48340982-8184-4676-A765-97EE2B2C442A}" destId="{87C52E64-A9BB-43D6-A712-F21044404A1F}" srcOrd="0" destOrd="0" presId="urn:microsoft.com/office/officeart/2005/8/layout/vList2"/>
    <dgm:cxn modelId="{0FD46FE4-922B-4467-B9BD-A88FA70C0473}" type="presParOf" srcId="{48340982-8184-4676-A765-97EE2B2C442A}" destId="{B77C0C2E-BBC6-4A29-95BC-4E3DF219DF9F}" srcOrd="1" destOrd="0" presId="urn:microsoft.com/office/officeart/2005/8/layout/vList2"/>
    <dgm:cxn modelId="{5A677E6F-1411-468F-A633-3723634229BC}" type="presParOf" srcId="{48340982-8184-4676-A765-97EE2B2C442A}" destId="{C6713D7C-45BC-469C-9C51-4E8C6C350251}" srcOrd="2" destOrd="0" presId="urn:microsoft.com/office/officeart/2005/8/layout/vList2"/>
    <dgm:cxn modelId="{0E7023C2-0D48-4E21-96ED-1F8049A1B35B}" type="presParOf" srcId="{48340982-8184-4676-A765-97EE2B2C442A}" destId="{682D90EA-4BC9-4DDD-B4F5-7CF1363FB72E}" srcOrd="3" destOrd="0" presId="urn:microsoft.com/office/officeart/2005/8/layout/vList2"/>
    <dgm:cxn modelId="{D94CF6CD-E6AF-4934-8D38-071FE76DB889}" type="presParOf" srcId="{48340982-8184-4676-A765-97EE2B2C442A}" destId="{763232BF-CFCC-4A8F-9977-B17007B8BE7B}" srcOrd="4" destOrd="0" presId="urn:microsoft.com/office/officeart/2005/8/layout/vList2"/>
    <dgm:cxn modelId="{066D6ADB-57FF-46D7-8D4F-7CE882DAD15F}" type="presParOf" srcId="{48340982-8184-4676-A765-97EE2B2C442A}" destId="{5F0F4A63-651C-4C90-84C9-F227899E3FFE}" srcOrd="5" destOrd="0" presId="urn:microsoft.com/office/officeart/2005/8/layout/vList2"/>
    <dgm:cxn modelId="{A7EEE4E9-D5D6-41AA-B755-7FFF97CC8EE5}" type="presParOf" srcId="{48340982-8184-4676-A765-97EE2B2C442A}" destId="{428972D1-5AE1-4E4C-B61A-D49ED9FE3F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D18459-3B3C-4E8F-8446-C6929B6329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9E04F62-1B54-4AD1-B35E-F14515392DC2}">
      <dgm:prSet/>
      <dgm:spPr/>
      <dgm:t>
        <a:bodyPr/>
        <a:lstStyle/>
        <a:p>
          <a:r>
            <a:rPr lang="zh-CN"/>
            <a:t>缪子探测器介绍</a:t>
          </a:r>
        </a:p>
      </dgm:t>
    </dgm:pt>
    <dgm:pt modelId="{6F277CB9-78CF-45B7-8CB4-FE479BDE6C95}" type="parTrans" cxnId="{9C44A81A-109D-4B9E-A6C6-385E73F876AE}">
      <dgm:prSet/>
      <dgm:spPr/>
      <dgm:t>
        <a:bodyPr/>
        <a:lstStyle/>
        <a:p>
          <a:endParaRPr lang="zh-CN" altLang="en-US"/>
        </a:p>
      </dgm:t>
    </dgm:pt>
    <dgm:pt modelId="{C694A34A-1E7D-40F0-8803-D6DC04677C68}" type="sibTrans" cxnId="{9C44A81A-109D-4B9E-A6C6-385E73F876AE}">
      <dgm:prSet/>
      <dgm:spPr/>
      <dgm:t>
        <a:bodyPr/>
        <a:lstStyle/>
        <a:p>
          <a:endParaRPr lang="zh-CN" altLang="en-US"/>
        </a:p>
      </dgm:t>
    </dgm:pt>
    <dgm:pt modelId="{0194F8B4-DDF5-47E6-89AF-D4AC6B636771}">
      <dgm:prSet/>
      <dgm:spPr/>
      <dgm:t>
        <a:bodyPr/>
        <a:lstStyle/>
        <a:p>
          <a:r>
            <a:rPr lang="en-US" altLang="zh-CN" dirty="0">
              <a:solidFill>
                <a:srgbClr val="FFC000"/>
              </a:solidFill>
            </a:rPr>
            <a:t>OSCAR</a:t>
          </a:r>
          <a:r>
            <a:rPr lang="zh-CN" altLang="en-US" dirty="0">
              <a:solidFill>
                <a:srgbClr val="FFC000"/>
              </a:solidFill>
            </a:rPr>
            <a:t>软件框架下</a:t>
          </a:r>
          <a:r>
            <a:rPr lang="zh-CN" dirty="0">
              <a:solidFill>
                <a:srgbClr val="FFC000"/>
              </a:solidFill>
            </a:rPr>
            <a:t>缪子探测器的模拟</a:t>
          </a:r>
        </a:p>
      </dgm:t>
    </dgm:pt>
    <dgm:pt modelId="{6850F983-9733-4A87-8D54-12218E7BC4C4}" type="parTrans" cxnId="{1859F69F-ECF0-45FD-8E7A-3F74887D22CD}">
      <dgm:prSet/>
      <dgm:spPr/>
      <dgm:t>
        <a:bodyPr/>
        <a:lstStyle/>
        <a:p>
          <a:endParaRPr lang="zh-CN" altLang="en-US"/>
        </a:p>
      </dgm:t>
    </dgm:pt>
    <dgm:pt modelId="{C5784F09-9931-42B7-8E2A-DAA5AB54E1C9}" type="sibTrans" cxnId="{1859F69F-ECF0-45FD-8E7A-3F74887D22CD}">
      <dgm:prSet/>
      <dgm:spPr/>
      <dgm:t>
        <a:bodyPr/>
        <a:lstStyle/>
        <a:p>
          <a:endParaRPr lang="zh-CN" altLang="en-US"/>
        </a:p>
      </dgm:t>
    </dgm:pt>
    <dgm:pt modelId="{C614D79C-6E2A-49E6-B8FC-D0E3404B62F4}">
      <dgm:prSet/>
      <dgm:spPr/>
      <dgm:t>
        <a:bodyPr/>
        <a:lstStyle/>
        <a:p>
          <a:r>
            <a:rPr lang="zh-CN" dirty="0"/>
            <a:t>重建</a:t>
          </a:r>
          <a:r>
            <a:rPr lang="zh-CN" altLang="en-US" dirty="0"/>
            <a:t>鉴别算法的研究</a:t>
          </a:r>
          <a:endParaRPr lang="zh-CN" dirty="0"/>
        </a:p>
      </dgm:t>
    </dgm:pt>
    <dgm:pt modelId="{EDEB5BA4-8954-453A-9984-06435488EFAB}" type="parTrans" cxnId="{1A84600D-3F37-4706-A5C9-47ADA5393C17}">
      <dgm:prSet/>
      <dgm:spPr/>
      <dgm:t>
        <a:bodyPr/>
        <a:lstStyle/>
        <a:p>
          <a:endParaRPr lang="zh-CN" altLang="en-US"/>
        </a:p>
      </dgm:t>
    </dgm:pt>
    <dgm:pt modelId="{B0752B19-33B7-4DF3-894C-68C9C6273494}" type="sibTrans" cxnId="{1A84600D-3F37-4706-A5C9-47ADA5393C17}">
      <dgm:prSet/>
      <dgm:spPr/>
      <dgm:t>
        <a:bodyPr/>
        <a:lstStyle/>
        <a:p>
          <a:endParaRPr lang="zh-CN" altLang="en-US"/>
        </a:p>
      </dgm:t>
    </dgm:pt>
    <dgm:pt modelId="{EAA46082-7BCA-47E2-B87D-9FF2AE0DD7B3}">
      <dgm:prSet/>
      <dgm:spPr/>
      <dgm:t>
        <a:bodyPr/>
        <a:lstStyle/>
        <a:p>
          <a:r>
            <a:rPr lang="zh-CN" dirty="0"/>
            <a:t>总结</a:t>
          </a:r>
          <a:r>
            <a:rPr lang="zh-CN" altLang="en-US" dirty="0"/>
            <a:t>与计划</a:t>
          </a:r>
          <a:endParaRPr lang="zh-CN" dirty="0"/>
        </a:p>
      </dgm:t>
    </dgm:pt>
    <dgm:pt modelId="{29C1C79C-6B74-4833-8ABD-4F521CF44881}" type="parTrans" cxnId="{D8F5168E-71A0-4138-AA1B-5E9B2D471A3E}">
      <dgm:prSet/>
      <dgm:spPr/>
      <dgm:t>
        <a:bodyPr/>
        <a:lstStyle/>
        <a:p>
          <a:endParaRPr lang="zh-CN" altLang="en-US"/>
        </a:p>
      </dgm:t>
    </dgm:pt>
    <dgm:pt modelId="{3D045568-2A8D-4508-A138-1293C183414A}" type="sibTrans" cxnId="{D8F5168E-71A0-4138-AA1B-5E9B2D471A3E}">
      <dgm:prSet/>
      <dgm:spPr/>
      <dgm:t>
        <a:bodyPr/>
        <a:lstStyle/>
        <a:p>
          <a:endParaRPr lang="zh-CN" altLang="en-US"/>
        </a:p>
      </dgm:t>
    </dgm:pt>
    <dgm:pt modelId="{48340982-8184-4676-A765-97EE2B2C442A}" type="pres">
      <dgm:prSet presAssocID="{59D18459-3B3C-4E8F-8446-C6929B6329C5}" presName="linear" presStyleCnt="0">
        <dgm:presLayoutVars>
          <dgm:animLvl val="lvl"/>
          <dgm:resizeHandles val="exact"/>
        </dgm:presLayoutVars>
      </dgm:prSet>
      <dgm:spPr/>
    </dgm:pt>
    <dgm:pt modelId="{87C52E64-A9BB-43D6-A712-F21044404A1F}" type="pres">
      <dgm:prSet presAssocID="{A9E04F62-1B54-4AD1-B35E-F14515392D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7C0C2E-BBC6-4A29-95BC-4E3DF219DF9F}" type="pres">
      <dgm:prSet presAssocID="{C694A34A-1E7D-40F0-8803-D6DC04677C68}" presName="spacer" presStyleCnt="0"/>
      <dgm:spPr/>
    </dgm:pt>
    <dgm:pt modelId="{C6713D7C-45BC-469C-9C51-4E8C6C350251}" type="pres">
      <dgm:prSet presAssocID="{0194F8B4-DDF5-47E6-89AF-D4AC6B6367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2D90EA-4BC9-4DDD-B4F5-7CF1363FB72E}" type="pres">
      <dgm:prSet presAssocID="{C5784F09-9931-42B7-8E2A-DAA5AB54E1C9}" presName="spacer" presStyleCnt="0"/>
      <dgm:spPr/>
    </dgm:pt>
    <dgm:pt modelId="{763232BF-CFCC-4A8F-9977-B17007B8BE7B}" type="pres">
      <dgm:prSet presAssocID="{C614D79C-6E2A-49E6-B8FC-D0E3404B62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0F4A63-651C-4C90-84C9-F227899E3FFE}" type="pres">
      <dgm:prSet presAssocID="{B0752B19-33B7-4DF3-894C-68C9C6273494}" presName="spacer" presStyleCnt="0"/>
      <dgm:spPr/>
    </dgm:pt>
    <dgm:pt modelId="{428972D1-5AE1-4E4C-B61A-D49ED9FE3F0D}" type="pres">
      <dgm:prSet presAssocID="{EAA46082-7BCA-47E2-B87D-9FF2AE0DD7B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84600D-3F37-4706-A5C9-47ADA5393C17}" srcId="{59D18459-3B3C-4E8F-8446-C6929B6329C5}" destId="{C614D79C-6E2A-49E6-B8FC-D0E3404B62F4}" srcOrd="2" destOrd="0" parTransId="{EDEB5BA4-8954-453A-9984-06435488EFAB}" sibTransId="{B0752B19-33B7-4DF3-894C-68C9C6273494}"/>
    <dgm:cxn modelId="{9C44A81A-109D-4B9E-A6C6-385E73F876AE}" srcId="{59D18459-3B3C-4E8F-8446-C6929B6329C5}" destId="{A9E04F62-1B54-4AD1-B35E-F14515392DC2}" srcOrd="0" destOrd="0" parTransId="{6F277CB9-78CF-45B7-8CB4-FE479BDE6C95}" sibTransId="{C694A34A-1E7D-40F0-8803-D6DC04677C68}"/>
    <dgm:cxn modelId="{011E9C36-66C0-4CEC-81FD-39EFE61535CD}" type="presOf" srcId="{A9E04F62-1B54-4AD1-B35E-F14515392DC2}" destId="{87C52E64-A9BB-43D6-A712-F21044404A1F}" srcOrd="0" destOrd="0" presId="urn:microsoft.com/office/officeart/2005/8/layout/vList2"/>
    <dgm:cxn modelId="{98A3DC44-2D8D-4B36-BA67-C78ED70E2CCD}" type="presOf" srcId="{59D18459-3B3C-4E8F-8446-C6929B6329C5}" destId="{48340982-8184-4676-A765-97EE2B2C442A}" srcOrd="0" destOrd="0" presId="urn:microsoft.com/office/officeart/2005/8/layout/vList2"/>
    <dgm:cxn modelId="{19B93965-6BC4-438B-A0B9-4761E8B89FF5}" type="presOf" srcId="{0194F8B4-DDF5-47E6-89AF-D4AC6B636771}" destId="{C6713D7C-45BC-469C-9C51-4E8C6C350251}" srcOrd="0" destOrd="0" presId="urn:microsoft.com/office/officeart/2005/8/layout/vList2"/>
    <dgm:cxn modelId="{D8F5168E-71A0-4138-AA1B-5E9B2D471A3E}" srcId="{59D18459-3B3C-4E8F-8446-C6929B6329C5}" destId="{EAA46082-7BCA-47E2-B87D-9FF2AE0DD7B3}" srcOrd="3" destOrd="0" parTransId="{29C1C79C-6B74-4833-8ABD-4F521CF44881}" sibTransId="{3D045568-2A8D-4508-A138-1293C183414A}"/>
    <dgm:cxn modelId="{1859F69F-ECF0-45FD-8E7A-3F74887D22CD}" srcId="{59D18459-3B3C-4E8F-8446-C6929B6329C5}" destId="{0194F8B4-DDF5-47E6-89AF-D4AC6B636771}" srcOrd="1" destOrd="0" parTransId="{6850F983-9733-4A87-8D54-12218E7BC4C4}" sibTransId="{C5784F09-9931-42B7-8E2A-DAA5AB54E1C9}"/>
    <dgm:cxn modelId="{7AD4FCBB-52D8-466D-8CB0-20673A76A310}" type="presOf" srcId="{C614D79C-6E2A-49E6-B8FC-D0E3404B62F4}" destId="{763232BF-CFCC-4A8F-9977-B17007B8BE7B}" srcOrd="0" destOrd="0" presId="urn:microsoft.com/office/officeart/2005/8/layout/vList2"/>
    <dgm:cxn modelId="{A2E535F7-D205-4168-AD81-162141D86D17}" type="presOf" srcId="{EAA46082-7BCA-47E2-B87D-9FF2AE0DD7B3}" destId="{428972D1-5AE1-4E4C-B61A-D49ED9FE3F0D}" srcOrd="0" destOrd="0" presId="urn:microsoft.com/office/officeart/2005/8/layout/vList2"/>
    <dgm:cxn modelId="{873C44FA-C2B6-46E6-9061-3B34850EF6DB}" type="presParOf" srcId="{48340982-8184-4676-A765-97EE2B2C442A}" destId="{87C52E64-A9BB-43D6-A712-F21044404A1F}" srcOrd="0" destOrd="0" presId="urn:microsoft.com/office/officeart/2005/8/layout/vList2"/>
    <dgm:cxn modelId="{0FD46FE4-922B-4467-B9BD-A88FA70C0473}" type="presParOf" srcId="{48340982-8184-4676-A765-97EE2B2C442A}" destId="{B77C0C2E-BBC6-4A29-95BC-4E3DF219DF9F}" srcOrd="1" destOrd="0" presId="urn:microsoft.com/office/officeart/2005/8/layout/vList2"/>
    <dgm:cxn modelId="{5A677E6F-1411-468F-A633-3723634229BC}" type="presParOf" srcId="{48340982-8184-4676-A765-97EE2B2C442A}" destId="{C6713D7C-45BC-469C-9C51-4E8C6C350251}" srcOrd="2" destOrd="0" presId="urn:microsoft.com/office/officeart/2005/8/layout/vList2"/>
    <dgm:cxn modelId="{0E7023C2-0D48-4E21-96ED-1F8049A1B35B}" type="presParOf" srcId="{48340982-8184-4676-A765-97EE2B2C442A}" destId="{682D90EA-4BC9-4DDD-B4F5-7CF1363FB72E}" srcOrd="3" destOrd="0" presId="urn:microsoft.com/office/officeart/2005/8/layout/vList2"/>
    <dgm:cxn modelId="{D94CF6CD-E6AF-4934-8D38-071FE76DB889}" type="presParOf" srcId="{48340982-8184-4676-A765-97EE2B2C442A}" destId="{763232BF-CFCC-4A8F-9977-B17007B8BE7B}" srcOrd="4" destOrd="0" presId="urn:microsoft.com/office/officeart/2005/8/layout/vList2"/>
    <dgm:cxn modelId="{066D6ADB-57FF-46D7-8D4F-7CE882DAD15F}" type="presParOf" srcId="{48340982-8184-4676-A765-97EE2B2C442A}" destId="{5F0F4A63-651C-4C90-84C9-F227899E3FFE}" srcOrd="5" destOrd="0" presId="urn:microsoft.com/office/officeart/2005/8/layout/vList2"/>
    <dgm:cxn modelId="{A7EEE4E9-D5D6-41AA-B755-7FFF97CC8EE5}" type="presParOf" srcId="{48340982-8184-4676-A765-97EE2B2C442A}" destId="{428972D1-5AE1-4E4C-B61A-D49ED9FE3F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D18459-3B3C-4E8F-8446-C6929B6329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9E04F62-1B54-4AD1-B35E-F14515392DC2}">
      <dgm:prSet/>
      <dgm:spPr/>
      <dgm:t>
        <a:bodyPr/>
        <a:lstStyle/>
        <a:p>
          <a:r>
            <a:rPr lang="zh-CN"/>
            <a:t>缪子探测器介绍</a:t>
          </a:r>
        </a:p>
      </dgm:t>
    </dgm:pt>
    <dgm:pt modelId="{6F277CB9-78CF-45B7-8CB4-FE479BDE6C95}" type="parTrans" cxnId="{9C44A81A-109D-4B9E-A6C6-385E73F876AE}">
      <dgm:prSet/>
      <dgm:spPr/>
      <dgm:t>
        <a:bodyPr/>
        <a:lstStyle/>
        <a:p>
          <a:endParaRPr lang="zh-CN" altLang="en-US"/>
        </a:p>
      </dgm:t>
    </dgm:pt>
    <dgm:pt modelId="{C694A34A-1E7D-40F0-8803-D6DC04677C68}" type="sibTrans" cxnId="{9C44A81A-109D-4B9E-A6C6-385E73F876AE}">
      <dgm:prSet/>
      <dgm:spPr/>
      <dgm:t>
        <a:bodyPr/>
        <a:lstStyle/>
        <a:p>
          <a:endParaRPr lang="zh-CN" altLang="en-US"/>
        </a:p>
      </dgm:t>
    </dgm:pt>
    <dgm:pt modelId="{0194F8B4-DDF5-47E6-89AF-D4AC6B636771}">
      <dgm:prSet/>
      <dgm:spPr/>
      <dgm:t>
        <a:bodyPr/>
        <a:lstStyle/>
        <a:p>
          <a:r>
            <a:rPr lang="en-US" altLang="zh-CN" dirty="0"/>
            <a:t>OSCAR</a:t>
          </a:r>
          <a:r>
            <a:rPr lang="zh-CN" altLang="en-US" dirty="0"/>
            <a:t>软件框架下</a:t>
          </a:r>
          <a:r>
            <a:rPr lang="zh-CN" dirty="0"/>
            <a:t>缪子探测器的模拟</a:t>
          </a:r>
        </a:p>
      </dgm:t>
    </dgm:pt>
    <dgm:pt modelId="{6850F983-9733-4A87-8D54-12218E7BC4C4}" type="parTrans" cxnId="{1859F69F-ECF0-45FD-8E7A-3F74887D22CD}">
      <dgm:prSet/>
      <dgm:spPr/>
      <dgm:t>
        <a:bodyPr/>
        <a:lstStyle/>
        <a:p>
          <a:endParaRPr lang="zh-CN" altLang="en-US"/>
        </a:p>
      </dgm:t>
    </dgm:pt>
    <dgm:pt modelId="{C5784F09-9931-42B7-8E2A-DAA5AB54E1C9}" type="sibTrans" cxnId="{1859F69F-ECF0-45FD-8E7A-3F74887D22CD}">
      <dgm:prSet/>
      <dgm:spPr/>
      <dgm:t>
        <a:bodyPr/>
        <a:lstStyle/>
        <a:p>
          <a:endParaRPr lang="zh-CN" altLang="en-US"/>
        </a:p>
      </dgm:t>
    </dgm:pt>
    <dgm:pt modelId="{C614D79C-6E2A-49E6-B8FC-D0E3404B62F4}">
      <dgm:prSet/>
      <dgm:spPr/>
      <dgm:t>
        <a:bodyPr/>
        <a:lstStyle/>
        <a:p>
          <a:r>
            <a:rPr lang="zh-CN" dirty="0">
              <a:solidFill>
                <a:srgbClr val="FFC000"/>
              </a:solidFill>
            </a:rPr>
            <a:t>重建</a:t>
          </a:r>
          <a:r>
            <a:rPr lang="zh-CN" altLang="en-US" dirty="0">
              <a:solidFill>
                <a:srgbClr val="FFC000"/>
              </a:solidFill>
            </a:rPr>
            <a:t>鉴别算法的研究</a:t>
          </a:r>
          <a:endParaRPr lang="zh-CN" dirty="0">
            <a:solidFill>
              <a:srgbClr val="FFC000"/>
            </a:solidFill>
          </a:endParaRPr>
        </a:p>
      </dgm:t>
    </dgm:pt>
    <dgm:pt modelId="{EDEB5BA4-8954-453A-9984-06435488EFAB}" type="parTrans" cxnId="{1A84600D-3F37-4706-A5C9-47ADA5393C17}">
      <dgm:prSet/>
      <dgm:spPr/>
      <dgm:t>
        <a:bodyPr/>
        <a:lstStyle/>
        <a:p>
          <a:endParaRPr lang="zh-CN" altLang="en-US"/>
        </a:p>
      </dgm:t>
    </dgm:pt>
    <dgm:pt modelId="{B0752B19-33B7-4DF3-894C-68C9C6273494}" type="sibTrans" cxnId="{1A84600D-3F37-4706-A5C9-47ADA5393C17}">
      <dgm:prSet/>
      <dgm:spPr/>
      <dgm:t>
        <a:bodyPr/>
        <a:lstStyle/>
        <a:p>
          <a:endParaRPr lang="zh-CN" altLang="en-US"/>
        </a:p>
      </dgm:t>
    </dgm:pt>
    <dgm:pt modelId="{EAA46082-7BCA-47E2-B87D-9FF2AE0DD7B3}">
      <dgm:prSet/>
      <dgm:spPr/>
      <dgm:t>
        <a:bodyPr/>
        <a:lstStyle/>
        <a:p>
          <a:r>
            <a:rPr lang="zh-CN" dirty="0"/>
            <a:t>总结</a:t>
          </a:r>
          <a:r>
            <a:rPr lang="zh-CN" altLang="en-US" dirty="0"/>
            <a:t>与计划</a:t>
          </a:r>
          <a:endParaRPr lang="zh-CN" dirty="0"/>
        </a:p>
      </dgm:t>
    </dgm:pt>
    <dgm:pt modelId="{29C1C79C-6B74-4833-8ABD-4F521CF44881}" type="parTrans" cxnId="{D8F5168E-71A0-4138-AA1B-5E9B2D471A3E}">
      <dgm:prSet/>
      <dgm:spPr/>
      <dgm:t>
        <a:bodyPr/>
        <a:lstStyle/>
        <a:p>
          <a:endParaRPr lang="zh-CN" altLang="en-US"/>
        </a:p>
      </dgm:t>
    </dgm:pt>
    <dgm:pt modelId="{3D045568-2A8D-4508-A138-1293C183414A}" type="sibTrans" cxnId="{D8F5168E-71A0-4138-AA1B-5E9B2D471A3E}">
      <dgm:prSet/>
      <dgm:spPr/>
      <dgm:t>
        <a:bodyPr/>
        <a:lstStyle/>
        <a:p>
          <a:endParaRPr lang="zh-CN" altLang="en-US"/>
        </a:p>
      </dgm:t>
    </dgm:pt>
    <dgm:pt modelId="{48340982-8184-4676-A765-97EE2B2C442A}" type="pres">
      <dgm:prSet presAssocID="{59D18459-3B3C-4E8F-8446-C6929B6329C5}" presName="linear" presStyleCnt="0">
        <dgm:presLayoutVars>
          <dgm:animLvl val="lvl"/>
          <dgm:resizeHandles val="exact"/>
        </dgm:presLayoutVars>
      </dgm:prSet>
      <dgm:spPr/>
    </dgm:pt>
    <dgm:pt modelId="{87C52E64-A9BB-43D6-A712-F21044404A1F}" type="pres">
      <dgm:prSet presAssocID="{A9E04F62-1B54-4AD1-B35E-F14515392D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7C0C2E-BBC6-4A29-95BC-4E3DF219DF9F}" type="pres">
      <dgm:prSet presAssocID="{C694A34A-1E7D-40F0-8803-D6DC04677C68}" presName="spacer" presStyleCnt="0"/>
      <dgm:spPr/>
    </dgm:pt>
    <dgm:pt modelId="{C6713D7C-45BC-469C-9C51-4E8C6C350251}" type="pres">
      <dgm:prSet presAssocID="{0194F8B4-DDF5-47E6-89AF-D4AC6B6367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2D90EA-4BC9-4DDD-B4F5-7CF1363FB72E}" type="pres">
      <dgm:prSet presAssocID="{C5784F09-9931-42B7-8E2A-DAA5AB54E1C9}" presName="spacer" presStyleCnt="0"/>
      <dgm:spPr/>
    </dgm:pt>
    <dgm:pt modelId="{763232BF-CFCC-4A8F-9977-B17007B8BE7B}" type="pres">
      <dgm:prSet presAssocID="{C614D79C-6E2A-49E6-B8FC-D0E3404B62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0F4A63-651C-4C90-84C9-F227899E3FFE}" type="pres">
      <dgm:prSet presAssocID="{B0752B19-33B7-4DF3-894C-68C9C6273494}" presName="spacer" presStyleCnt="0"/>
      <dgm:spPr/>
    </dgm:pt>
    <dgm:pt modelId="{428972D1-5AE1-4E4C-B61A-D49ED9FE3F0D}" type="pres">
      <dgm:prSet presAssocID="{EAA46082-7BCA-47E2-B87D-9FF2AE0DD7B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84600D-3F37-4706-A5C9-47ADA5393C17}" srcId="{59D18459-3B3C-4E8F-8446-C6929B6329C5}" destId="{C614D79C-6E2A-49E6-B8FC-D0E3404B62F4}" srcOrd="2" destOrd="0" parTransId="{EDEB5BA4-8954-453A-9984-06435488EFAB}" sibTransId="{B0752B19-33B7-4DF3-894C-68C9C6273494}"/>
    <dgm:cxn modelId="{9C44A81A-109D-4B9E-A6C6-385E73F876AE}" srcId="{59D18459-3B3C-4E8F-8446-C6929B6329C5}" destId="{A9E04F62-1B54-4AD1-B35E-F14515392DC2}" srcOrd="0" destOrd="0" parTransId="{6F277CB9-78CF-45B7-8CB4-FE479BDE6C95}" sibTransId="{C694A34A-1E7D-40F0-8803-D6DC04677C68}"/>
    <dgm:cxn modelId="{011E9C36-66C0-4CEC-81FD-39EFE61535CD}" type="presOf" srcId="{A9E04F62-1B54-4AD1-B35E-F14515392DC2}" destId="{87C52E64-A9BB-43D6-A712-F21044404A1F}" srcOrd="0" destOrd="0" presId="urn:microsoft.com/office/officeart/2005/8/layout/vList2"/>
    <dgm:cxn modelId="{98A3DC44-2D8D-4B36-BA67-C78ED70E2CCD}" type="presOf" srcId="{59D18459-3B3C-4E8F-8446-C6929B6329C5}" destId="{48340982-8184-4676-A765-97EE2B2C442A}" srcOrd="0" destOrd="0" presId="urn:microsoft.com/office/officeart/2005/8/layout/vList2"/>
    <dgm:cxn modelId="{19B93965-6BC4-438B-A0B9-4761E8B89FF5}" type="presOf" srcId="{0194F8B4-DDF5-47E6-89AF-D4AC6B636771}" destId="{C6713D7C-45BC-469C-9C51-4E8C6C350251}" srcOrd="0" destOrd="0" presId="urn:microsoft.com/office/officeart/2005/8/layout/vList2"/>
    <dgm:cxn modelId="{D8F5168E-71A0-4138-AA1B-5E9B2D471A3E}" srcId="{59D18459-3B3C-4E8F-8446-C6929B6329C5}" destId="{EAA46082-7BCA-47E2-B87D-9FF2AE0DD7B3}" srcOrd="3" destOrd="0" parTransId="{29C1C79C-6B74-4833-8ABD-4F521CF44881}" sibTransId="{3D045568-2A8D-4508-A138-1293C183414A}"/>
    <dgm:cxn modelId="{1859F69F-ECF0-45FD-8E7A-3F74887D22CD}" srcId="{59D18459-3B3C-4E8F-8446-C6929B6329C5}" destId="{0194F8B4-DDF5-47E6-89AF-D4AC6B636771}" srcOrd="1" destOrd="0" parTransId="{6850F983-9733-4A87-8D54-12218E7BC4C4}" sibTransId="{C5784F09-9931-42B7-8E2A-DAA5AB54E1C9}"/>
    <dgm:cxn modelId="{7AD4FCBB-52D8-466D-8CB0-20673A76A310}" type="presOf" srcId="{C614D79C-6E2A-49E6-B8FC-D0E3404B62F4}" destId="{763232BF-CFCC-4A8F-9977-B17007B8BE7B}" srcOrd="0" destOrd="0" presId="urn:microsoft.com/office/officeart/2005/8/layout/vList2"/>
    <dgm:cxn modelId="{A2E535F7-D205-4168-AD81-162141D86D17}" type="presOf" srcId="{EAA46082-7BCA-47E2-B87D-9FF2AE0DD7B3}" destId="{428972D1-5AE1-4E4C-B61A-D49ED9FE3F0D}" srcOrd="0" destOrd="0" presId="urn:microsoft.com/office/officeart/2005/8/layout/vList2"/>
    <dgm:cxn modelId="{873C44FA-C2B6-46E6-9061-3B34850EF6DB}" type="presParOf" srcId="{48340982-8184-4676-A765-97EE2B2C442A}" destId="{87C52E64-A9BB-43D6-A712-F21044404A1F}" srcOrd="0" destOrd="0" presId="urn:microsoft.com/office/officeart/2005/8/layout/vList2"/>
    <dgm:cxn modelId="{0FD46FE4-922B-4467-B9BD-A88FA70C0473}" type="presParOf" srcId="{48340982-8184-4676-A765-97EE2B2C442A}" destId="{B77C0C2E-BBC6-4A29-95BC-4E3DF219DF9F}" srcOrd="1" destOrd="0" presId="urn:microsoft.com/office/officeart/2005/8/layout/vList2"/>
    <dgm:cxn modelId="{5A677E6F-1411-468F-A633-3723634229BC}" type="presParOf" srcId="{48340982-8184-4676-A765-97EE2B2C442A}" destId="{C6713D7C-45BC-469C-9C51-4E8C6C350251}" srcOrd="2" destOrd="0" presId="urn:microsoft.com/office/officeart/2005/8/layout/vList2"/>
    <dgm:cxn modelId="{0E7023C2-0D48-4E21-96ED-1F8049A1B35B}" type="presParOf" srcId="{48340982-8184-4676-A765-97EE2B2C442A}" destId="{682D90EA-4BC9-4DDD-B4F5-7CF1363FB72E}" srcOrd="3" destOrd="0" presId="urn:microsoft.com/office/officeart/2005/8/layout/vList2"/>
    <dgm:cxn modelId="{D94CF6CD-E6AF-4934-8D38-071FE76DB889}" type="presParOf" srcId="{48340982-8184-4676-A765-97EE2B2C442A}" destId="{763232BF-CFCC-4A8F-9977-B17007B8BE7B}" srcOrd="4" destOrd="0" presId="urn:microsoft.com/office/officeart/2005/8/layout/vList2"/>
    <dgm:cxn modelId="{066D6ADB-57FF-46D7-8D4F-7CE882DAD15F}" type="presParOf" srcId="{48340982-8184-4676-A765-97EE2B2C442A}" destId="{5F0F4A63-651C-4C90-84C9-F227899E3FFE}" srcOrd="5" destOrd="0" presId="urn:microsoft.com/office/officeart/2005/8/layout/vList2"/>
    <dgm:cxn modelId="{A7EEE4E9-D5D6-41AA-B755-7FFF97CC8EE5}" type="presParOf" srcId="{48340982-8184-4676-A765-97EE2B2C442A}" destId="{428972D1-5AE1-4E4C-B61A-D49ED9FE3F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18459-3B3C-4E8F-8446-C6929B6329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9E04F62-1B54-4AD1-B35E-F14515392DC2}">
      <dgm:prSet/>
      <dgm:spPr/>
      <dgm:t>
        <a:bodyPr/>
        <a:lstStyle/>
        <a:p>
          <a:r>
            <a:rPr lang="zh-CN"/>
            <a:t>缪子探测器介绍</a:t>
          </a:r>
        </a:p>
      </dgm:t>
    </dgm:pt>
    <dgm:pt modelId="{6F277CB9-78CF-45B7-8CB4-FE479BDE6C95}" type="parTrans" cxnId="{9C44A81A-109D-4B9E-A6C6-385E73F876AE}">
      <dgm:prSet/>
      <dgm:spPr/>
      <dgm:t>
        <a:bodyPr/>
        <a:lstStyle/>
        <a:p>
          <a:endParaRPr lang="zh-CN" altLang="en-US"/>
        </a:p>
      </dgm:t>
    </dgm:pt>
    <dgm:pt modelId="{C694A34A-1E7D-40F0-8803-D6DC04677C68}" type="sibTrans" cxnId="{9C44A81A-109D-4B9E-A6C6-385E73F876AE}">
      <dgm:prSet/>
      <dgm:spPr/>
      <dgm:t>
        <a:bodyPr/>
        <a:lstStyle/>
        <a:p>
          <a:endParaRPr lang="zh-CN" altLang="en-US"/>
        </a:p>
      </dgm:t>
    </dgm:pt>
    <dgm:pt modelId="{0194F8B4-DDF5-47E6-89AF-D4AC6B636771}">
      <dgm:prSet/>
      <dgm:spPr/>
      <dgm:t>
        <a:bodyPr/>
        <a:lstStyle/>
        <a:p>
          <a:r>
            <a:rPr lang="en-US" altLang="zh-CN" dirty="0"/>
            <a:t>OSCAR</a:t>
          </a:r>
          <a:r>
            <a:rPr lang="zh-CN" altLang="en-US" dirty="0"/>
            <a:t>软件框架下</a:t>
          </a:r>
          <a:r>
            <a:rPr lang="zh-CN" dirty="0"/>
            <a:t>缪子探测器的模拟</a:t>
          </a:r>
        </a:p>
      </dgm:t>
    </dgm:pt>
    <dgm:pt modelId="{6850F983-9733-4A87-8D54-12218E7BC4C4}" type="parTrans" cxnId="{1859F69F-ECF0-45FD-8E7A-3F74887D22CD}">
      <dgm:prSet/>
      <dgm:spPr/>
      <dgm:t>
        <a:bodyPr/>
        <a:lstStyle/>
        <a:p>
          <a:endParaRPr lang="zh-CN" altLang="en-US"/>
        </a:p>
      </dgm:t>
    </dgm:pt>
    <dgm:pt modelId="{C5784F09-9931-42B7-8E2A-DAA5AB54E1C9}" type="sibTrans" cxnId="{1859F69F-ECF0-45FD-8E7A-3F74887D22CD}">
      <dgm:prSet/>
      <dgm:spPr/>
      <dgm:t>
        <a:bodyPr/>
        <a:lstStyle/>
        <a:p>
          <a:endParaRPr lang="zh-CN" altLang="en-US"/>
        </a:p>
      </dgm:t>
    </dgm:pt>
    <dgm:pt modelId="{C614D79C-6E2A-49E6-B8FC-D0E3404B62F4}">
      <dgm:prSet/>
      <dgm:spPr/>
      <dgm:t>
        <a:bodyPr/>
        <a:lstStyle/>
        <a:p>
          <a:r>
            <a:rPr lang="zh-CN" dirty="0"/>
            <a:t>重建</a:t>
          </a:r>
          <a:r>
            <a:rPr lang="zh-CN" altLang="en-US" dirty="0"/>
            <a:t>鉴别算法的研究</a:t>
          </a:r>
          <a:endParaRPr lang="zh-CN" dirty="0"/>
        </a:p>
      </dgm:t>
    </dgm:pt>
    <dgm:pt modelId="{EDEB5BA4-8954-453A-9984-06435488EFAB}" type="parTrans" cxnId="{1A84600D-3F37-4706-A5C9-47ADA5393C17}">
      <dgm:prSet/>
      <dgm:spPr/>
      <dgm:t>
        <a:bodyPr/>
        <a:lstStyle/>
        <a:p>
          <a:endParaRPr lang="zh-CN" altLang="en-US"/>
        </a:p>
      </dgm:t>
    </dgm:pt>
    <dgm:pt modelId="{B0752B19-33B7-4DF3-894C-68C9C6273494}" type="sibTrans" cxnId="{1A84600D-3F37-4706-A5C9-47ADA5393C17}">
      <dgm:prSet/>
      <dgm:spPr/>
      <dgm:t>
        <a:bodyPr/>
        <a:lstStyle/>
        <a:p>
          <a:endParaRPr lang="zh-CN" altLang="en-US"/>
        </a:p>
      </dgm:t>
    </dgm:pt>
    <dgm:pt modelId="{EAA46082-7BCA-47E2-B87D-9FF2AE0DD7B3}">
      <dgm:prSet/>
      <dgm:spPr/>
      <dgm:t>
        <a:bodyPr/>
        <a:lstStyle/>
        <a:p>
          <a:r>
            <a:rPr lang="zh-CN" dirty="0">
              <a:solidFill>
                <a:srgbClr val="FFC000"/>
              </a:solidFill>
            </a:rPr>
            <a:t>总结</a:t>
          </a:r>
          <a:r>
            <a:rPr lang="zh-CN" altLang="en-US" dirty="0">
              <a:solidFill>
                <a:srgbClr val="FFC000"/>
              </a:solidFill>
            </a:rPr>
            <a:t>与计划</a:t>
          </a:r>
          <a:endParaRPr lang="zh-CN" dirty="0">
            <a:solidFill>
              <a:srgbClr val="FFC000"/>
            </a:solidFill>
          </a:endParaRPr>
        </a:p>
      </dgm:t>
    </dgm:pt>
    <dgm:pt modelId="{29C1C79C-6B74-4833-8ABD-4F521CF44881}" type="parTrans" cxnId="{D8F5168E-71A0-4138-AA1B-5E9B2D471A3E}">
      <dgm:prSet/>
      <dgm:spPr/>
      <dgm:t>
        <a:bodyPr/>
        <a:lstStyle/>
        <a:p>
          <a:endParaRPr lang="zh-CN" altLang="en-US"/>
        </a:p>
      </dgm:t>
    </dgm:pt>
    <dgm:pt modelId="{3D045568-2A8D-4508-A138-1293C183414A}" type="sibTrans" cxnId="{D8F5168E-71A0-4138-AA1B-5E9B2D471A3E}">
      <dgm:prSet/>
      <dgm:spPr/>
      <dgm:t>
        <a:bodyPr/>
        <a:lstStyle/>
        <a:p>
          <a:endParaRPr lang="zh-CN" altLang="en-US"/>
        </a:p>
      </dgm:t>
    </dgm:pt>
    <dgm:pt modelId="{48340982-8184-4676-A765-97EE2B2C442A}" type="pres">
      <dgm:prSet presAssocID="{59D18459-3B3C-4E8F-8446-C6929B6329C5}" presName="linear" presStyleCnt="0">
        <dgm:presLayoutVars>
          <dgm:animLvl val="lvl"/>
          <dgm:resizeHandles val="exact"/>
        </dgm:presLayoutVars>
      </dgm:prSet>
      <dgm:spPr/>
    </dgm:pt>
    <dgm:pt modelId="{87C52E64-A9BB-43D6-A712-F21044404A1F}" type="pres">
      <dgm:prSet presAssocID="{A9E04F62-1B54-4AD1-B35E-F14515392D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7C0C2E-BBC6-4A29-95BC-4E3DF219DF9F}" type="pres">
      <dgm:prSet presAssocID="{C694A34A-1E7D-40F0-8803-D6DC04677C68}" presName="spacer" presStyleCnt="0"/>
      <dgm:spPr/>
    </dgm:pt>
    <dgm:pt modelId="{C6713D7C-45BC-469C-9C51-4E8C6C350251}" type="pres">
      <dgm:prSet presAssocID="{0194F8B4-DDF5-47E6-89AF-D4AC6B6367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2D90EA-4BC9-4DDD-B4F5-7CF1363FB72E}" type="pres">
      <dgm:prSet presAssocID="{C5784F09-9931-42B7-8E2A-DAA5AB54E1C9}" presName="spacer" presStyleCnt="0"/>
      <dgm:spPr/>
    </dgm:pt>
    <dgm:pt modelId="{763232BF-CFCC-4A8F-9977-B17007B8BE7B}" type="pres">
      <dgm:prSet presAssocID="{C614D79C-6E2A-49E6-B8FC-D0E3404B62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0F4A63-651C-4C90-84C9-F227899E3FFE}" type="pres">
      <dgm:prSet presAssocID="{B0752B19-33B7-4DF3-894C-68C9C6273494}" presName="spacer" presStyleCnt="0"/>
      <dgm:spPr/>
    </dgm:pt>
    <dgm:pt modelId="{428972D1-5AE1-4E4C-B61A-D49ED9FE3F0D}" type="pres">
      <dgm:prSet presAssocID="{EAA46082-7BCA-47E2-B87D-9FF2AE0DD7B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84600D-3F37-4706-A5C9-47ADA5393C17}" srcId="{59D18459-3B3C-4E8F-8446-C6929B6329C5}" destId="{C614D79C-6E2A-49E6-B8FC-D0E3404B62F4}" srcOrd="2" destOrd="0" parTransId="{EDEB5BA4-8954-453A-9984-06435488EFAB}" sibTransId="{B0752B19-33B7-4DF3-894C-68C9C6273494}"/>
    <dgm:cxn modelId="{9C44A81A-109D-4B9E-A6C6-385E73F876AE}" srcId="{59D18459-3B3C-4E8F-8446-C6929B6329C5}" destId="{A9E04F62-1B54-4AD1-B35E-F14515392DC2}" srcOrd="0" destOrd="0" parTransId="{6F277CB9-78CF-45B7-8CB4-FE479BDE6C95}" sibTransId="{C694A34A-1E7D-40F0-8803-D6DC04677C68}"/>
    <dgm:cxn modelId="{011E9C36-66C0-4CEC-81FD-39EFE61535CD}" type="presOf" srcId="{A9E04F62-1B54-4AD1-B35E-F14515392DC2}" destId="{87C52E64-A9BB-43D6-A712-F21044404A1F}" srcOrd="0" destOrd="0" presId="urn:microsoft.com/office/officeart/2005/8/layout/vList2"/>
    <dgm:cxn modelId="{98A3DC44-2D8D-4B36-BA67-C78ED70E2CCD}" type="presOf" srcId="{59D18459-3B3C-4E8F-8446-C6929B6329C5}" destId="{48340982-8184-4676-A765-97EE2B2C442A}" srcOrd="0" destOrd="0" presId="urn:microsoft.com/office/officeart/2005/8/layout/vList2"/>
    <dgm:cxn modelId="{19B93965-6BC4-438B-A0B9-4761E8B89FF5}" type="presOf" srcId="{0194F8B4-DDF5-47E6-89AF-D4AC6B636771}" destId="{C6713D7C-45BC-469C-9C51-4E8C6C350251}" srcOrd="0" destOrd="0" presId="urn:microsoft.com/office/officeart/2005/8/layout/vList2"/>
    <dgm:cxn modelId="{D8F5168E-71A0-4138-AA1B-5E9B2D471A3E}" srcId="{59D18459-3B3C-4E8F-8446-C6929B6329C5}" destId="{EAA46082-7BCA-47E2-B87D-9FF2AE0DD7B3}" srcOrd="3" destOrd="0" parTransId="{29C1C79C-6B74-4833-8ABD-4F521CF44881}" sibTransId="{3D045568-2A8D-4508-A138-1293C183414A}"/>
    <dgm:cxn modelId="{1859F69F-ECF0-45FD-8E7A-3F74887D22CD}" srcId="{59D18459-3B3C-4E8F-8446-C6929B6329C5}" destId="{0194F8B4-DDF5-47E6-89AF-D4AC6B636771}" srcOrd="1" destOrd="0" parTransId="{6850F983-9733-4A87-8D54-12218E7BC4C4}" sibTransId="{C5784F09-9931-42B7-8E2A-DAA5AB54E1C9}"/>
    <dgm:cxn modelId="{7AD4FCBB-52D8-466D-8CB0-20673A76A310}" type="presOf" srcId="{C614D79C-6E2A-49E6-B8FC-D0E3404B62F4}" destId="{763232BF-CFCC-4A8F-9977-B17007B8BE7B}" srcOrd="0" destOrd="0" presId="urn:microsoft.com/office/officeart/2005/8/layout/vList2"/>
    <dgm:cxn modelId="{A2E535F7-D205-4168-AD81-162141D86D17}" type="presOf" srcId="{EAA46082-7BCA-47E2-B87D-9FF2AE0DD7B3}" destId="{428972D1-5AE1-4E4C-B61A-D49ED9FE3F0D}" srcOrd="0" destOrd="0" presId="urn:microsoft.com/office/officeart/2005/8/layout/vList2"/>
    <dgm:cxn modelId="{873C44FA-C2B6-46E6-9061-3B34850EF6DB}" type="presParOf" srcId="{48340982-8184-4676-A765-97EE2B2C442A}" destId="{87C52E64-A9BB-43D6-A712-F21044404A1F}" srcOrd="0" destOrd="0" presId="urn:microsoft.com/office/officeart/2005/8/layout/vList2"/>
    <dgm:cxn modelId="{0FD46FE4-922B-4467-B9BD-A88FA70C0473}" type="presParOf" srcId="{48340982-8184-4676-A765-97EE2B2C442A}" destId="{B77C0C2E-BBC6-4A29-95BC-4E3DF219DF9F}" srcOrd="1" destOrd="0" presId="urn:microsoft.com/office/officeart/2005/8/layout/vList2"/>
    <dgm:cxn modelId="{5A677E6F-1411-468F-A633-3723634229BC}" type="presParOf" srcId="{48340982-8184-4676-A765-97EE2B2C442A}" destId="{C6713D7C-45BC-469C-9C51-4E8C6C350251}" srcOrd="2" destOrd="0" presId="urn:microsoft.com/office/officeart/2005/8/layout/vList2"/>
    <dgm:cxn modelId="{0E7023C2-0D48-4E21-96ED-1F8049A1B35B}" type="presParOf" srcId="{48340982-8184-4676-A765-97EE2B2C442A}" destId="{682D90EA-4BC9-4DDD-B4F5-7CF1363FB72E}" srcOrd="3" destOrd="0" presId="urn:microsoft.com/office/officeart/2005/8/layout/vList2"/>
    <dgm:cxn modelId="{D94CF6CD-E6AF-4934-8D38-071FE76DB889}" type="presParOf" srcId="{48340982-8184-4676-A765-97EE2B2C442A}" destId="{763232BF-CFCC-4A8F-9977-B17007B8BE7B}" srcOrd="4" destOrd="0" presId="urn:microsoft.com/office/officeart/2005/8/layout/vList2"/>
    <dgm:cxn modelId="{066D6ADB-57FF-46D7-8D4F-7CE882DAD15F}" type="presParOf" srcId="{48340982-8184-4676-A765-97EE2B2C442A}" destId="{5F0F4A63-651C-4C90-84C9-F227899E3FFE}" srcOrd="5" destOrd="0" presId="urn:microsoft.com/office/officeart/2005/8/layout/vList2"/>
    <dgm:cxn modelId="{A7EEE4E9-D5D6-41AA-B755-7FFF97CC8EE5}" type="presParOf" srcId="{48340982-8184-4676-A765-97EE2B2C442A}" destId="{428972D1-5AE1-4E4C-B61A-D49ED9FE3F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2E64-A9BB-43D6-A712-F21044404A1F}">
      <dsp:nvSpPr>
        <dsp:cNvPr id="0" name=""/>
        <dsp:cNvSpPr/>
      </dsp:nvSpPr>
      <dsp:spPr>
        <a:xfrm>
          <a:off x="0" y="1080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/>
            <a:t>缪子探测器介绍</a:t>
          </a:r>
        </a:p>
      </dsp:txBody>
      <dsp:txXfrm>
        <a:off x="48833" y="59642"/>
        <a:ext cx="10417934" cy="902684"/>
      </dsp:txXfrm>
    </dsp:sp>
    <dsp:sp modelId="{C6713D7C-45BC-469C-9C51-4E8C6C350251}">
      <dsp:nvSpPr>
        <dsp:cNvPr id="0" name=""/>
        <dsp:cNvSpPr/>
      </dsp:nvSpPr>
      <dsp:spPr>
        <a:xfrm>
          <a:off x="0" y="112059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800" kern="1200" dirty="0"/>
            <a:t>OSCAR</a:t>
          </a:r>
          <a:r>
            <a:rPr lang="zh-CN" altLang="en-US" sz="3800" kern="1200" dirty="0"/>
            <a:t>软件框架下</a:t>
          </a:r>
          <a:r>
            <a:rPr lang="zh-CN" sz="3800" kern="1200" dirty="0"/>
            <a:t>缪子探测器的模拟</a:t>
          </a:r>
        </a:p>
      </dsp:txBody>
      <dsp:txXfrm>
        <a:off x="48833" y="1169432"/>
        <a:ext cx="10417934" cy="902684"/>
      </dsp:txXfrm>
    </dsp:sp>
    <dsp:sp modelId="{763232BF-CFCC-4A8F-9977-B17007B8BE7B}">
      <dsp:nvSpPr>
        <dsp:cNvPr id="0" name=""/>
        <dsp:cNvSpPr/>
      </dsp:nvSpPr>
      <dsp:spPr>
        <a:xfrm>
          <a:off x="0" y="223038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重建</a:t>
          </a:r>
          <a:r>
            <a:rPr lang="zh-CN" altLang="en-US" sz="3800" kern="1200" dirty="0"/>
            <a:t>鉴别算法的研究</a:t>
          </a:r>
          <a:endParaRPr lang="zh-CN" sz="3800" kern="1200" dirty="0"/>
        </a:p>
      </dsp:txBody>
      <dsp:txXfrm>
        <a:off x="48833" y="2279222"/>
        <a:ext cx="10417934" cy="902684"/>
      </dsp:txXfrm>
    </dsp:sp>
    <dsp:sp modelId="{428972D1-5AE1-4E4C-B61A-D49ED9FE3F0D}">
      <dsp:nvSpPr>
        <dsp:cNvPr id="0" name=""/>
        <dsp:cNvSpPr/>
      </dsp:nvSpPr>
      <dsp:spPr>
        <a:xfrm>
          <a:off x="0" y="334017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总结</a:t>
          </a:r>
          <a:r>
            <a:rPr lang="zh-CN" altLang="en-US" sz="3800" kern="1200" dirty="0"/>
            <a:t>与计划</a:t>
          </a:r>
          <a:endParaRPr lang="zh-CN" sz="3800" kern="1200" dirty="0"/>
        </a:p>
      </dsp:txBody>
      <dsp:txXfrm>
        <a:off x="48833" y="3389012"/>
        <a:ext cx="10417934" cy="902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2E64-A9BB-43D6-A712-F21044404A1F}">
      <dsp:nvSpPr>
        <dsp:cNvPr id="0" name=""/>
        <dsp:cNvSpPr/>
      </dsp:nvSpPr>
      <dsp:spPr>
        <a:xfrm>
          <a:off x="0" y="1080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>
              <a:solidFill>
                <a:srgbClr val="FFC000"/>
              </a:solidFill>
            </a:rPr>
            <a:t>缪子探测器介绍</a:t>
          </a:r>
        </a:p>
      </dsp:txBody>
      <dsp:txXfrm>
        <a:off x="48833" y="59642"/>
        <a:ext cx="10417934" cy="902684"/>
      </dsp:txXfrm>
    </dsp:sp>
    <dsp:sp modelId="{C6713D7C-45BC-469C-9C51-4E8C6C350251}">
      <dsp:nvSpPr>
        <dsp:cNvPr id="0" name=""/>
        <dsp:cNvSpPr/>
      </dsp:nvSpPr>
      <dsp:spPr>
        <a:xfrm>
          <a:off x="0" y="112059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800" kern="1200" dirty="0"/>
            <a:t>OSCAR</a:t>
          </a:r>
          <a:r>
            <a:rPr lang="zh-CN" altLang="en-US" sz="3800" kern="1200" dirty="0"/>
            <a:t>软件框架下</a:t>
          </a:r>
          <a:r>
            <a:rPr lang="zh-CN" sz="3800" kern="1200" dirty="0"/>
            <a:t>缪子探测器的模拟</a:t>
          </a:r>
        </a:p>
      </dsp:txBody>
      <dsp:txXfrm>
        <a:off x="48833" y="1169432"/>
        <a:ext cx="10417934" cy="902684"/>
      </dsp:txXfrm>
    </dsp:sp>
    <dsp:sp modelId="{763232BF-CFCC-4A8F-9977-B17007B8BE7B}">
      <dsp:nvSpPr>
        <dsp:cNvPr id="0" name=""/>
        <dsp:cNvSpPr/>
      </dsp:nvSpPr>
      <dsp:spPr>
        <a:xfrm>
          <a:off x="0" y="223038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重建</a:t>
          </a:r>
          <a:r>
            <a:rPr lang="zh-CN" altLang="en-US" sz="3800" kern="1200" dirty="0"/>
            <a:t>鉴别算法的研究</a:t>
          </a:r>
          <a:endParaRPr lang="zh-CN" sz="3800" kern="1200" dirty="0"/>
        </a:p>
      </dsp:txBody>
      <dsp:txXfrm>
        <a:off x="48833" y="2279222"/>
        <a:ext cx="10417934" cy="902684"/>
      </dsp:txXfrm>
    </dsp:sp>
    <dsp:sp modelId="{428972D1-5AE1-4E4C-B61A-D49ED9FE3F0D}">
      <dsp:nvSpPr>
        <dsp:cNvPr id="0" name=""/>
        <dsp:cNvSpPr/>
      </dsp:nvSpPr>
      <dsp:spPr>
        <a:xfrm>
          <a:off x="0" y="334017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总结</a:t>
          </a:r>
          <a:r>
            <a:rPr lang="zh-CN" altLang="en-US" sz="3800" kern="1200" dirty="0"/>
            <a:t>与计划</a:t>
          </a:r>
          <a:endParaRPr lang="zh-CN" sz="3800" kern="1200" dirty="0"/>
        </a:p>
      </dsp:txBody>
      <dsp:txXfrm>
        <a:off x="48833" y="3389012"/>
        <a:ext cx="10417934" cy="902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2E64-A9BB-43D6-A712-F21044404A1F}">
      <dsp:nvSpPr>
        <dsp:cNvPr id="0" name=""/>
        <dsp:cNvSpPr/>
      </dsp:nvSpPr>
      <dsp:spPr>
        <a:xfrm>
          <a:off x="0" y="1080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/>
            <a:t>缪子探测器介绍</a:t>
          </a:r>
        </a:p>
      </dsp:txBody>
      <dsp:txXfrm>
        <a:off x="48833" y="59642"/>
        <a:ext cx="10417934" cy="902684"/>
      </dsp:txXfrm>
    </dsp:sp>
    <dsp:sp modelId="{C6713D7C-45BC-469C-9C51-4E8C6C350251}">
      <dsp:nvSpPr>
        <dsp:cNvPr id="0" name=""/>
        <dsp:cNvSpPr/>
      </dsp:nvSpPr>
      <dsp:spPr>
        <a:xfrm>
          <a:off x="0" y="112059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800" kern="1200" dirty="0">
              <a:solidFill>
                <a:srgbClr val="FFC000"/>
              </a:solidFill>
            </a:rPr>
            <a:t>OSCAR</a:t>
          </a:r>
          <a:r>
            <a:rPr lang="zh-CN" altLang="en-US" sz="3800" kern="1200" dirty="0">
              <a:solidFill>
                <a:srgbClr val="FFC000"/>
              </a:solidFill>
            </a:rPr>
            <a:t>软件框架下</a:t>
          </a:r>
          <a:r>
            <a:rPr lang="zh-CN" sz="3800" kern="1200" dirty="0">
              <a:solidFill>
                <a:srgbClr val="FFC000"/>
              </a:solidFill>
            </a:rPr>
            <a:t>缪子探测器的模拟</a:t>
          </a:r>
        </a:p>
      </dsp:txBody>
      <dsp:txXfrm>
        <a:off x="48833" y="1169432"/>
        <a:ext cx="10417934" cy="902684"/>
      </dsp:txXfrm>
    </dsp:sp>
    <dsp:sp modelId="{763232BF-CFCC-4A8F-9977-B17007B8BE7B}">
      <dsp:nvSpPr>
        <dsp:cNvPr id="0" name=""/>
        <dsp:cNvSpPr/>
      </dsp:nvSpPr>
      <dsp:spPr>
        <a:xfrm>
          <a:off x="0" y="223038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重建</a:t>
          </a:r>
          <a:r>
            <a:rPr lang="zh-CN" altLang="en-US" sz="3800" kern="1200" dirty="0"/>
            <a:t>鉴别算法的研究</a:t>
          </a:r>
          <a:endParaRPr lang="zh-CN" sz="3800" kern="1200" dirty="0"/>
        </a:p>
      </dsp:txBody>
      <dsp:txXfrm>
        <a:off x="48833" y="2279222"/>
        <a:ext cx="10417934" cy="902684"/>
      </dsp:txXfrm>
    </dsp:sp>
    <dsp:sp modelId="{428972D1-5AE1-4E4C-B61A-D49ED9FE3F0D}">
      <dsp:nvSpPr>
        <dsp:cNvPr id="0" name=""/>
        <dsp:cNvSpPr/>
      </dsp:nvSpPr>
      <dsp:spPr>
        <a:xfrm>
          <a:off x="0" y="334017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总结</a:t>
          </a:r>
          <a:r>
            <a:rPr lang="zh-CN" altLang="en-US" sz="3800" kern="1200" dirty="0"/>
            <a:t>与计划</a:t>
          </a:r>
          <a:endParaRPr lang="zh-CN" sz="3800" kern="1200" dirty="0"/>
        </a:p>
      </dsp:txBody>
      <dsp:txXfrm>
        <a:off x="48833" y="3389012"/>
        <a:ext cx="10417934" cy="902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2E64-A9BB-43D6-A712-F21044404A1F}">
      <dsp:nvSpPr>
        <dsp:cNvPr id="0" name=""/>
        <dsp:cNvSpPr/>
      </dsp:nvSpPr>
      <dsp:spPr>
        <a:xfrm>
          <a:off x="0" y="1080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/>
            <a:t>缪子探测器介绍</a:t>
          </a:r>
        </a:p>
      </dsp:txBody>
      <dsp:txXfrm>
        <a:off x="48833" y="59642"/>
        <a:ext cx="10417934" cy="902684"/>
      </dsp:txXfrm>
    </dsp:sp>
    <dsp:sp modelId="{C6713D7C-45BC-469C-9C51-4E8C6C350251}">
      <dsp:nvSpPr>
        <dsp:cNvPr id="0" name=""/>
        <dsp:cNvSpPr/>
      </dsp:nvSpPr>
      <dsp:spPr>
        <a:xfrm>
          <a:off x="0" y="112059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800" kern="1200" dirty="0"/>
            <a:t>OSCAR</a:t>
          </a:r>
          <a:r>
            <a:rPr lang="zh-CN" altLang="en-US" sz="3800" kern="1200" dirty="0"/>
            <a:t>软件框架下</a:t>
          </a:r>
          <a:r>
            <a:rPr lang="zh-CN" sz="3800" kern="1200" dirty="0"/>
            <a:t>缪子探测器的模拟</a:t>
          </a:r>
        </a:p>
      </dsp:txBody>
      <dsp:txXfrm>
        <a:off x="48833" y="1169432"/>
        <a:ext cx="10417934" cy="902684"/>
      </dsp:txXfrm>
    </dsp:sp>
    <dsp:sp modelId="{763232BF-CFCC-4A8F-9977-B17007B8BE7B}">
      <dsp:nvSpPr>
        <dsp:cNvPr id="0" name=""/>
        <dsp:cNvSpPr/>
      </dsp:nvSpPr>
      <dsp:spPr>
        <a:xfrm>
          <a:off x="0" y="223038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>
              <a:solidFill>
                <a:srgbClr val="FFC000"/>
              </a:solidFill>
            </a:rPr>
            <a:t>重建</a:t>
          </a:r>
          <a:r>
            <a:rPr lang="zh-CN" altLang="en-US" sz="3800" kern="1200" dirty="0">
              <a:solidFill>
                <a:srgbClr val="FFC000"/>
              </a:solidFill>
            </a:rPr>
            <a:t>鉴别算法的研究</a:t>
          </a:r>
          <a:endParaRPr lang="zh-CN" sz="3800" kern="1200" dirty="0">
            <a:solidFill>
              <a:srgbClr val="FFC000"/>
            </a:solidFill>
          </a:endParaRPr>
        </a:p>
      </dsp:txBody>
      <dsp:txXfrm>
        <a:off x="48833" y="2279222"/>
        <a:ext cx="10417934" cy="902684"/>
      </dsp:txXfrm>
    </dsp:sp>
    <dsp:sp modelId="{428972D1-5AE1-4E4C-B61A-D49ED9FE3F0D}">
      <dsp:nvSpPr>
        <dsp:cNvPr id="0" name=""/>
        <dsp:cNvSpPr/>
      </dsp:nvSpPr>
      <dsp:spPr>
        <a:xfrm>
          <a:off x="0" y="334017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总结</a:t>
          </a:r>
          <a:r>
            <a:rPr lang="zh-CN" altLang="en-US" sz="3800" kern="1200" dirty="0"/>
            <a:t>与计划</a:t>
          </a:r>
          <a:endParaRPr lang="zh-CN" sz="3800" kern="1200" dirty="0"/>
        </a:p>
      </dsp:txBody>
      <dsp:txXfrm>
        <a:off x="48833" y="3389012"/>
        <a:ext cx="10417934" cy="902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2E64-A9BB-43D6-A712-F21044404A1F}">
      <dsp:nvSpPr>
        <dsp:cNvPr id="0" name=""/>
        <dsp:cNvSpPr/>
      </dsp:nvSpPr>
      <dsp:spPr>
        <a:xfrm>
          <a:off x="0" y="1080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/>
            <a:t>缪子探测器介绍</a:t>
          </a:r>
        </a:p>
      </dsp:txBody>
      <dsp:txXfrm>
        <a:off x="48833" y="59642"/>
        <a:ext cx="10417934" cy="902684"/>
      </dsp:txXfrm>
    </dsp:sp>
    <dsp:sp modelId="{C6713D7C-45BC-469C-9C51-4E8C6C350251}">
      <dsp:nvSpPr>
        <dsp:cNvPr id="0" name=""/>
        <dsp:cNvSpPr/>
      </dsp:nvSpPr>
      <dsp:spPr>
        <a:xfrm>
          <a:off x="0" y="112059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800" kern="1200" dirty="0"/>
            <a:t>OSCAR</a:t>
          </a:r>
          <a:r>
            <a:rPr lang="zh-CN" altLang="en-US" sz="3800" kern="1200" dirty="0"/>
            <a:t>软件框架下</a:t>
          </a:r>
          <a:r>
            <a:rPr lang="zh-CN" sz="3800" kern="1200" dirty="0"/>
            <a:t>缪子探测器的模拟</a:t>
          </a:r>
        </a:p>
      </dsp:txBody>
      <dsp:txXfrm>
        <a:off x="48833" y="1169432"/>
        <a:ext cx="10417934" cy="902684"/>
      </dsp:txXfrm>
    </dsp:sp>
    <dsp:sp modelId="{763232BF-CFCC-4A8F-9977-B17007B8BE7B}">
      <dsp:nvSpPr>
        <dsp:cNvPr id="0" name=""/>
        <dsp:cNvSpPr/>
      </dsp:nvSpPr>
      <dsp:spPr>
        <a:xfrm>
          <a:off x="0" y="223038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重建</a:t>
          </a:r>
          <a:r>
            <a:rPr lang="zh-CN" altLang="en-US" sz="3800" kern="1200" dirty="0"/>
            <a:t>鉴别算法的研究</a:t>
          </a:r>
          <a:endParaRPr lang="zh-CN" sz="3800" kern="1200" dirty="0"/>
        </a:p>
      </dsp:txBody>
      <dsp:txXfrm>
        <a:off x="48833" y="2279222"/>
        <a:ext cx="10417934" cy="902684"/>
      </dsp:txXfrm>
    </dsp:sp>
    <dsp:sp modelId="{428972D1-5AE1-4E4C-B61A-D49ED9FE3F0D}">
      <dsp:nvSpPr>
        <dsp:cNvPr id="0" name=""/>
        <dsp:cNvSpPr/>
      </dsp:nvSpPr>
      <dsp:spPr>
        <a:xfrm>
          <a:off x="0" y="3340179"/>
          <a:ext cx="10515600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>
              <a:solidFill>
                <a:srgbClr val="FFC000"/>
              </a:solidFill>
            </a:rPr>
            <a:t>总结</a:t>
          </a:r>
          <a:r>
            <a:rPr lang="zh-CN" altLang="en-US" sz="3800" kern="1200" dirty="0">
              <a:solidFill>
                <a:srgbClr val="FFC000"/>
              </a:solidFill>
            </a:rPr>
            <a:t>与计划</a:t>
          </a:r>
          <a:endParaRPr lang="zh-CN" sz="3800" kern="1200" dirty="0">
            <a:solidFill>
              <a:srgbClr val="FFC000"/>
            </a:solidFill>
          </a:endParaRPr>
        </a:p>
      </dsp:txBody>
      <dsp:txXfrm>
        <a:off x="48833" y="3389012"/>
        <a:ext cx="10417934" cy="902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19417-EE43-4305-9334-1BBA28F4A112}" type="datetimeFigureOut">
              <a:rPr lang="zh-CN" altLang="en-US" smtClean="0"/>
              <a:t>2025/7/3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D6516-85B0-487C-A986-E195991929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B1-6FB4-4D82-8DE8-2EC641B8949D}" type="datetime1">
              <a:rPr lang="zh-CN" altLang="en-US" smtClean="0"/>
              <a:t>2025/7/3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4AA2-096C-42B3-9796-228BF2FD7F8C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7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974-5EFF-4DB9-84B3-EB0A93EC1CF3}" type="datetime1">
              <a:rPr lang="zh-CN" altLang="en-US" smtClean="0"/>
              <a:t>2025/7/3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BD3-E450-430C-A362-6E2F42019C41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62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A279-E05A-45C3-B2DA-FEFE99116811}" type="datetime1">
              <a:rPr lang="zh-CN" altLang="en-US" smtClean="0"/>
              <a:t>2025/7/3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BDA7-1B02-4EBD-A9B8-F2DE601F0702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098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AB1E-FBA5-462E-BC0D-120A4AD7769B}" type="datetime1">
              <a:rPr lang="zh-CN" altLang="en-US" smtClean="0"/>
              <a:pPr/>
              <a:t>2025/7/3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883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05B-5CD8-4D5A-BC57-E0741A4C62D9}" type="datetime1">
              <a:rPr lang="zh-CN" altLang="en-US" smtClean="0"/>
              <a:t>2025/7/3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531-EFFB-4132-8CCB-78526F630312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24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8A30-B9DD-4C80-954E-935FD7BC20DA}" type="datetime1">
              <a:rPr lang="zh-CN" altLang="en-US" smtClean="0"/>
              <a:t>2025/7/3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623-300E-4293-A809-4638BD16FE8E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17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4298-2FBE-4A6B-A69B-D759F888A6BB}" type="datetime1">
              <a:rPr lang="zh-CN" altLang="en-US" smtClean="0"/>
              <a:t>2025/7/3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A7B8-9500-457A-86E9-6273E096DE9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50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FA12-599C-47B8-99B3-2BDC91B5E0DC}" type="datetime1">
              <a:rPr lang="zh-CN" altLang="en-US" smtClean="0"/>
              <a:t>2025/7/3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DC61-A4FF-40F0-9C3E-5C20A7DEF06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13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76D8-2134-4AC4-A5C0-3D3385721235}" type="datetime1">
              <a:rPr lang="zh-CN" altLang="en-US" smtClean="0"/>
              <a:t>2025/7/3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04B8-9FE5-48A4-9AA0-3235B1FBEDC1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104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7AE-6F34-4DBA-B3BF-7314B6CD72A2}" type="datetime1">
              <a:rPr lang="zh-CN" altLang="en-US" smtClean="0"/>
              <a:t>2025/7/3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E6CD-9CE0-47FE-81D0-C4CCB5383BC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831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9F7-10A7-4D1D-9678-56C258815BC4}" type="datetime1">
              <a:rPr lang="zh-CN" altLang="en-US" smtClean="0"/>
              <a:t>2025/7/3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C526-515B-4D89-85BD-6D8F93FB361C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628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073A-4A89-490A-902D-11880C63D7AA}" type="datetime1">
              <a:rPr lang="zh-CN" altLang="en-US" smtClean="0"/>
              <a:t>2025/7/3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2D0A-C5C3-4159-8757-A23EBDF00E9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959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C62F74-9D10-43AF-BAE3-2F747D10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98712" y="2425701"/>
            <a:ext cx="8994576" cy="1470025"/>
          </a:xfrm>
        </p:spPr>
        <p:txBody>
          <a:bodyPr anchor="ctr"/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缪子探测器的模拟与重建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5116512"/>
            <a:ext cx="6400800" cy="99060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报告人：刘昱林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软件组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55CDEE-D83E-4085-AB7A-171BEECF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EAF-47F1-46A5-B615-C62F5C2F65F8}" type="datetime1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2025/7/3</a:t>
            </a:fld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990C3EF-B9B3-47CB-86BC-6485F7DD4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37885"/>
            <a:ext cx="6400800" cy="6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核探测与核电子学国家重点实验室</a:t>
            </a:r>
          </a:p>
          <a:p>
            <a:r>
              <a:rPr lang="zh-CN" altLang="en-US" sz="16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中国科学技术大学</a:t>
            </a:r>
            <a:endParaRPr lang="en-US" altLang="zh-CN" sz="160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缪子探测器模拟与数字化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199" y="1484784"/>
            <a:ext cx="5619588" cy="5138855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缪子探测器的模拟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对缪子探测器进行模拟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当粒子穿过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的工作气体或塑闪时，记录粒子在这个灵敏体积内产生的所有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的信息，并与第一个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相关联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如果入射粒子在灵敏体积内产生了一些次级粒子，也将它们的每个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与入射粒子的第一个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相关联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的数字化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的入射角及与最近读出条的位置关系，读取数字化参数，将每个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信息转换为读出条信号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添加信号传输过程及电子学响应误差，得到数字化信号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数字化参数是通过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Garfield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模拟产生的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塑闪的数字化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将所有相关联的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视为一个集合，计算它们的沉积能量、位置等信息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读取数字化参数将它们转化为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的信号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信号模拟电子学波形，在时间上进行叠加，产生数字化信号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数字化参数和波形是使用独立的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模拟产生的，并与实验结果进行了对比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10</a:t>
            </a:fld>
            <a:endParaRPr lang="en-US" altLang="zh-CN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09F39F8-3F4E-49F6-990D-91CE6B0A8128}"/>
              </a:ext>
            </a:extLst>
          </p:cNvPr>
          <p:cNvGrpSpPr/>
          <p:nvPr/>
        </p:nvGrpSpPr>
        <p:grpSpPr>
          <a:xfrm>
            <a:off x="6714123" y="1705001"/>
            <a:ext cx="2664296" cy="1654132"/>
            <a:chOff x="1043608" y="3900078"/>
            <a:chExt cx="2664296" cy="1654132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108FDDA-7749-4C10-842B-097BD0CECE36}"/>
                </a:ext>
              </a:extLst>
            </p:cNvPr>
            <p:cNvGrpSpPr/>
            <p:nvPr/>
          </p:nvGrpSpPr>
          <p:grpSpPr>
            <a:xfrm>
              <a:off x="1043608" y="4221088"/>
              <a:ext cx="1800200" cy="1036712"/>
              <a:chOff x="899592" y="4221088"/>
              <a:chExt cx="1800200" cy="1036712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0272F1C7-F503-4936-B4A8-89B394C90846}"/>
                  </a:ext>
                </a:extLst>
              </p:cNvPr>
              <p:cNvGrpSpPr/>
              <p:nvPr/>
            </p:nvGrpSpPr>
            <p:grpSpPr>
              <a:xfrm>
                <a:off x="899592" y="4221088"/>
                <a:ext cx="1800200" cy="1036712"/>
                <a:chOff x="899592" y="4221088"/>
                <a:chExt cx="1800200" cy="1036712"/>
              </a:xfrm>
            </p:grpSpPr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4BE5B7E8-187F-4436-BE74-CE75DC23FC77}"/>
                    </a:ext>
                  </a:extLst>
                </p:cNvPr>
                <p:cNvGrpSpPr/>
                <p:nvPr/>
              </p:nvGrpSpPr>
              <p:grpSpPr>
                <a:xfrm>
                  <a:off x="899592" y="4509120"/>
                  <a:ext cx="1800200" cy="350762"/>
                  <a:chOff x="971600" y="4365104"/>
                  <a:chExt cx="1800200" cy="350762"/>
                </a:xfrm>
              </p:grpSpPr>
              <p:sp>
                <p:nvSpPr>
                  <p:cNvPr id="24" name="矩形 23">
                    <a:extLst>
                      <a:ext uri="{FF2B5EF4-FFF2-40B4-BE49-F238E27FC236}">
                        <a16:creationId xmlns:a16="http://schemas.microsoft.com/office/drawing/2014/main" id="{19C8E816-FCB0-4944-AA69-0E4B67018E8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971600" y="4670147"/>
                    <a:ext cx="1800200" cy="45719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800" b="0" i="0" u="none" strike="noStrike" cap="none" normalizeH="0" baseline="-25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itchFamily="2" charset="-122"/>
                    </a:endParaRPr>
                  </a:p>
                </p:txBody>
              </p:sp>
              <p:grpSp>
                <p:nvGrpSpPr>
                  <p:cNvPr id="25" name="组合 24">
                    <a:extLst>
                      <a:ext uri="{FF2B5EF4-FFF2-40B4-BE49-F238E27FC236}">
                        <a16:creationId xmlns:a16="http://schemas.microsoft.com/office/drawing/2014/main" id="{4ADDFC91-E07A-46D6-9000-3DC24800483E}"/>
                      </a:ext>
                    </a:extLst>
                  </p:cNvPr>
                  <p:cNvGrpSpPr/>
                  <p:nvPr/>
                </p:nvGrpSpPr>
                <p:grpSpPr>
                  <a:xfrm>
                    <a:off x="971600" y="4365104"/>
                    <a:ext cx="1800200" cy="328809"/>
                    <a:chOff x="1013520" y="4320000"/>
                    <a:chExt cx="1800200" cy="328809"/>
                  </a:xfrm>
                </p:grpSpPr>
                <p:sp>
                  <p:nvSpPr>
                    <p:cNvPr id="26" name="矩形 25">
                      <a:extLst>
                        <a:ext uri="{FF2B5EF4-FFF2-40B4-BE49-F238E27FC236}">
                          <a16:creationId xmlns:a16="http://schemas.microsoft.com/office/drawing/2014/main" id="{417DC759-6876-4F4C-8D4A-C3ADB98E146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15616" y="4320000"/>
                      <a:ext cx="72008" cy="4571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horz" wrap="square" lIns="91440" tIns="45720" rIns="91440" bIns="45720" numCol="1" rtlCol="0" anchor="t" anchorCtr="0" compatLnSpc="1"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7" name="矩形 26">
                      <a:extLst>
                        <a:ext uri="{FF2B5EF4-FFF2-40B4-BE49-F238E27FC236}">
                          <a16:creationId xmlns:a16="http://schemas.microsoft.com/office/drawing/2014/main" id="{B3F15F6F-0335-4C7A-838F-01EEB766919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68016" y="4320000"/>
                      <a:ext cx="72008" cy="4571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horz" wrap="square" lIns="91440" tIns="45720" rIns="91440" bIns="45720" numCol="1" rtlCol="0" anchor="t" anchorCtr="0" compatLnSpc="1"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8" name="矩形 27">
                      <a:extLst>
                        <a:ext uri="{FF2B5EF4-FFF2-40B4-BE49-F238E27FC236}">
                          <a16:creationId xmlns:a16="http://schemas.microsoft.com/office/drawing/2014/main" id="{D72CE83C-2867-4996-B5EE-A5FACC6442C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420416" y="4320000"/>
                      <a:ext cx="72008" cy="4571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horz" wrap="square" lIns="91440" tIns="45720" rIns="91440" bIns="45720" numCol="1" rtlCol="0" anchor="t" anchorCtr="0" compatLnSpc="1"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9" name="矩形 28">
                      <a:extLst>
                        <a:ext uri="{FF2B5EF4-FFF2-40B4-BE49-F238E27FC236}">
                          <a16:creationId xmlns:a16="http://schemas.microsoft.com/office/drawing/2014/main" id="{978447DB-2EC1-4F3F-B110-A05BDBE194D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572816" y="4320000"/>
                      <a:ext cx="72008" cy="4571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horz" wrap="square" lIns="91440" tIns="45720" rIns="91440" bIns="45720" numCol="1" rtlCol="0" anchor="t" anchorCtr="0" compatLnSpc="1"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0" name="矩形 29">
                      <a:extLst>
                        <a:ext uri="{FF2B5EF4-FFF2-40B4-BE49-F238E27FC236}">
                          <a16:creationId xmlns:a16="http://schemas.microsoft.com/office/drawing/2014/main" id="{1A2576F1-086A-4266-A16A-4E0B94F6547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725216" y="4320000"/>
                      <a:ext cx="72008" cy="4571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horz" wrap="square" lIns="91440" tIns="45720" rIns="91440" bIns="45720" numCol="1" rtlCol="0" anchor="t" anchorCtr="0" compatLnSpc="1"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" name="矩形 30">
                      <a:extLst>
                        <a:ext uri="{FF2B5EF4-FFF2-40B4-BE49-F238E27FC236}">
                          <a16:creationId xmlns:a16="http://schemas.microsoft.com/office/drawing/2014/main" id="{85BB0589-A16A-49E9-B76B-0D168F24F34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7616" y="4320000"/>
                      <a:ext cx="72008" cy="4571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horz" wrap="square" lIns="91440" tIns="45720" rIns="91440" bIns="45720" numCol="1" rtlCol="0" anchor="t" anchorCtr="0" compatLnSpc="1"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2" name="矩形 31">
                      <a:extLst>
                        <a:ext uri="{FF2B5EF4-FFF2-40B4-BE49-F238E27FC236}">
                          <a16:creationId xmlns:a16="http://schemas.microsoft.com/office/drawing/2014/main" id="{C51D8F83-DE23-47FE-ABAF-F4053D8B8C8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30016" y="4320000"/>
                      <a:ext cx="72008" cy="4571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horz" wrap="square" lIns="91440" tIns="45720" rIns="91440" bIns="45720" numCol="1" rtlCol="0" anchor="t" anchorCtr="0" compatLnSpc="1"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3" name="矩形 32">
                      <a:extLst>
                        <a:ext uri="{FF2B5EF4-FFF2-40B4-BE49-F238E27FC236}">
                          <a16:creationId xmlns:a16="http://schemas.microsoft.com/office/drawing/2014/main" id="{1EC229E5-10B3-4EF0-B4CA-21F68D6E6EA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82416" y="4320000"/>
                      <a:ext cx="72008" cy="4571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horz" wrap="square" lIns="91440" tIns="45720" rIns="91440" bIns="45720" numCol="1" rtlCol="0" anchor="t" anchorCtr="0" compatLnSpc="1"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4" name="矩形 33">
                      <a:extLst>
                        <a:ext uri="{FF2B5EF4-FFF2-40B4-BE49-F238E27FC236}">
                          <a16:creationId xmlns:a16="http://schemas.microsoft.com/office/drawing/2014/main" id="{7EB1A56F-4948-406C-88A7-D70F6E094C2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34816" y="4320000"/>
                      <a:ext cx="72008" cy="4571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horz" wrap="square" lIns="91440" tIns="45720" rIns="91440" bIns="45720" numCol="1" rtlCol="0" anchor="t" anchorCtr="0" compatLnSpc="1"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5" name="矩形 34">
                      <a:extLst>
                        <a:ext uri="{FF2B5EF4-FFF2-40B4-BE49-F238E27FC236}">
                          <a16:creationId xmlns:a16="http://schemas.microsoft.com/office/drawing/2014/main" id="{AFA82295-26A7-469C-B88C-2762BBDBD78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487216" y="4320000"/>
                      <a:ext cx="72008" cy="4571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horz" wrap="square" lIns="91440" tIns="45720" rIns="91440" bIns="45720" numCol="1" rtlCol="0" anchor="t" anchorCtr="0" compatLnSpc="1"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6" name="矩形 35">
                      <a:extLst>
                        <a:ext uri="{FF2B5EF4-FFF2-40B4-BE49-F238E27FC236}">
                          <a16:creationId xmlns:a16="http://schemas.microsoft.com/office/drawing/2014/main" id="{24B919D5-B0E8-402E-AA0B-FDF51774F57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639616" y="4320000"/>
                      <a:ext cx="72008" cy="4571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horz" wrap="square" lIns="91440" tIns="45720" rIns="91440" bIns="45720" numCol="1" rtlCol="0" anchor="t" anchorCtr="0" compatLnSpc="1"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p:txBody>
                </p:sp>
                <p:grpSp>
                  <p:nvGrpSpPr>
                    <p:cNvPr id="37" name="组合 36">
                      <a:extLst>
                        <a:ext uri="{FF2B5EF4-FFF2-40B4-BE49-F238E27FC236}">
                          <a16:creationId xmlns:a16="http://schemas.microsoft.com/office/drawing/2014/main" id="{CB107EF8-C1FD-405A-802D-24F6991304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3520" y="4341347"/>
                      <a:ext cx="1800200" cy="307462"/>
                      <a:chOff x="1043608" y="4463401"/>
                      <a:chExt cx="1800200" cy="307462"/>
                    </a:xfrm>
                  </p:grpSpPr>
                  <p:sp>
                    <p:nvSpPr>
                      <p:cNvPr id="38" name="矩形 37">
                        <a:extLst>
                          <a:ext uri="{FF2B5EF4-FFF2-40B4-BE49-F238E27FC236}">
                            <a16:creationId xmlns:a16="http://schemas.microsoft.com/office/drawing/2014/main" id="{35D7B1E8-5F22-470B-8EEB-55EDE7971B5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043608" y="4509120"/>
                        <a:ext cx="1800200" cy="216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vert="horz" wrap="square" lIns="91440" tIns="45720" rIns="91440" bIns="45720" numCol="1" rtlCol="0" anchor="t" anchorCtr="0" compatLnSpc="1"/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zh-CN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39" name="矩形 38">
                        <a:extLst>
                          <a:ext uri="{FF2B5EF4-FFF2-40B4-BE49-F238E27FC236}">
                            <a16:creationId xmlns:a16="http://schemas.microsoft.com/office/drawing/2014/main" id="{F3DD2367-13CB-46A7-9B21-139A9FBD4CB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043608" y="4463401"/>
                        <a:ext cx="1800200" cy="4571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vert="horz" wrap="square" lIns="91440" tIns="45720" rIns="91440" bIns="45720" numCol="1" rtlCol="0" anchor="t" anchorCtr="0" compatLnSpc="1"/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zh-CN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40" name="矩形 39">
                        <a:extLst>
                          <a:ext uri="{FF2B5EF4-FFF2-40B4-BE49-F238E27FC236}">
                            <a16:creationId xmlns:a16="http://schemas.microsoft.com/office/drawing/2014/main" id="{3BE43E31-7B76-41B9-A1B4-C3C04097073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043608" y="4725144"/>
                        <a:ext cx="1800200" cy="4571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vert="horz" wrap="square" lIns="91440" tIns="45720" rIns="91440" bIns="45720" numCol="1" rtlCol="0" anchor="t" anchorCtr="0" compatLnSpc="1"/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zh-CN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22" name="直接箭头连接符 21">
                  <a:extLst>
                    <a:ext uri="{FF2B5EF4-FFF2-40B4-BE49-F238E27FC236}">
                      <a16:creationId xmlns:a16="http://schemas.microsoft.com/office/drawing/2014/main" id="{FA27886C-781C-4C64-AA5E-FD38FAD0939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30896" y="4221088"/>
                  <a:ext cx="914400" cy="103671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1937B7AA-976F-4A46-B96E-CC4BE7AB4356}"/>
                    </a:ext>
                  </a:extLst>
                </p:cNvPr>
                <p:cNvSpPr/>
                <p:nvPr/>
              </p:nvSpPr>
              <p:spPr bwMode="auto">
                <a:xfrm>
                  <a:off x="2022769" y="4664989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078A4E05-0622-4E2E-B7C6-F5C5B476172A}"/>
                  </a:ext>
                </a:extLst>
              </p:cNvPr>
              <p:cNvSpPr/>
              <p:nvPr/>
            </p:nvSpPr>
            <p:spPr bwMode="auto">
              <a:xfrm rot="10800000">
                <a:off x="1950595" y="4530097"/>
                <a:ext cx="188404" cy="140922"/>
              </a:xfrm>
              <a:prstGeom prst="triangle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CCAF7E16-BA3E-4EC6-AE90-EAEF6192C19C}"/>
                  </a:ext>
                </a:extLst>
              </p:cNvPr>
              <p:cNvSpPr/>
              <p:nvPr/>
            </p:nvSpPr>
            <p:spPr bwMode="auto">
              <a:xfrm>
                <a:off x="1950595" y="4708040"/>
                <a:ext cx="188404" cy="140922"/>
              </a:xfrm>
              <a:prstGeom prst="triangle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A25E962-4212-4587-A6BE-2580062F79D3}"/>
                </a:ext>
              </a:extLst>
            </p:cNvPr>
            <p:cNvSpPr txBox="1"/>
            <p:nvPr/>
          </p:nvSpPr>
          <p:spPr bwMode="auto">
            <a:xfrm>
              <a:off x="1393054" y="5245215"/>
              <a:ext cx="1101307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RPC</a:t>
              </a:r>
              <a:r>
                <a:rPr lang="zh-CN" altLang="en-US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信号模拟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02BE4A5-EFBC-45C0-A937-F5F7718B230E}"/>
                </a:ext>
              </a:extLst>
            </p:cNvPr>
            <p:cNvSpPr txBox="1"/>
            <p:nvPr/>
          </p:nvSpPr>
          <p:spPr bwMode="auto">
            <a:xfrm>
              <a:off x="3009010" y="4542174"/>
              <a:ext cx="698894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zh-CN" altLang="en-US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工作气体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C92637D-7ABF-44BF-9194-F5CCD6188EF5}"/>
                </a:ext>
              </a:extLst>
            </p:cNvPr>
            <p:cNvSpPr txBox="1"/>
            <p:nvPr/>
          </p:nvSpPr>
          <p:spPr bwMode="auto">
            <a:xfrm>
              <a:off x="2465130" y="3900078"/>
              <a:ext cx="1087760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zh-CN" altLang="en-US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带电粒子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49064E4-F798-4E4B-BD0C-CD3868F38CF5}"/>
                </a:ext>
              </a:extLst>
            </p:cNvPr>
            <p:cNvSpPr txBox="1"/>
            <p:nvPr/>
          </p:nvSpPr>
          <p:spPr bwMode="auto">
            <a:xfrm>
              <a:off x="1617948" y="3900078"/>
              <a:ext cx="746956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zh-CN" altLang="en-US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电子雪崩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9855232-12DF-4D5E-8701-53F7FDC1AFDE}"/>
                </a:ext>
              </a:extLst>
            </p:cNvPr>
            <p:cNvCxnSpPr>
              <a:cxnSpLocks/>
              <a:endCxn id="40" idx="3"/>
            </p:cNvCxnSpPr>
            <p:nvPr/>
          </p:nvCxnSpPr>
          <p:spPr bwMode="auto">
            <a:xfrm flipH="1" flipV="1">
              <a:off x="2843808" y="4815070"/>
              <a:ext cx="215335" cy="186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BD6C556A-D020-4586-9E31-DDB2EB7F8B40}"/>
                </a:ext>
              </a:extLst>
            </p:cNvPr>
            <p:cNvCxnSpPr>
              <a:cxnSpLocks/>
              <a:stCxn id="10" idx="1"/>
            </p:cNvCxnSpPr>
            <p:nvPr/>
          </p:nvCxnSpPr>
          <p:spPr bwMode="auto">
            <a:xfrm flipH="1">
              <a:off x="2871170" y="4678622"/>
              <a:ext cx="137840" cy="10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0617A1C-D2B4-4C00-9FEC-818523F4633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24946" y="4393591"/>
              <a:ext cx="300118" cy="986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2343C93-5A9E-4A19-870C-5B3375CFEC9E}"/>
                </a:ext>
              </a:extLst>
            </p:cNvPr>
            <p:cNvCxnSpPr>
              <a:cxnSpLocks/>
              <a:stCxn id="13" idx="2"/>
            </p:cNvCxnSpPr>
            <p:nvPr/>
          </p:nvCxnSpPr>
          <p:spPr bwMode="auto">
            <a:xfrm>
              <a:off x="1991426" y="4172973"/>
              <a:ext cx="175359" cy="307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C88D9E1-0CEC-4B73-B228-0C0B50745E22}"/>
              </a:ext>
            </a:extLst>
          </p:cNvPr>
          <p:cNvGrpSpPr/>
          <p:nvPr/>
        </p:nvGrpSpPr>
        <p:grpSpPr>
          <a:xfrm>
            <a:off x="9704609" y="1780767"/>
            <a:ext cx="2426248" cy="1527199"/>
            <a:chOff x="5075773" y="3894722"/>
            <a:chExt cx="2426248" cy="1527199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CC076C6B-102F-4EC6-858F-4AF015579031}"/>
                </a:ext>
              </a:extLst>
            </p:cNvPr>
            <p:cNvGrpSpPr/>
            <p:nvPr/>
          </p:nvGrpSpPr>
          <p:grpSpPr>
            <a:xfrm>
              <a:off x="5197893" y="4208217"/>
              <a:ext cx="1643813" cy="1213704"/>
              <a:chOff x="5148064" y="4172973"/>
              <a:chExt cx="1643813" cy="1213704"/>
            </a:xfrm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5058545-6C8E-4547-94AC-FD2BA402670E}"/>
                  </a:ext>
                </a:extLst>
              </p:cNvPr>
              <p:cNvSpPr/>
              <p:nvPr/>
            </p:nvSpPr>
            <p:spPr bwMode="auto">
              <a:xfrm>
                <a:off x="5148064" y="4495445"/>
                <a:ext cx="1405136" cy="21259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E5B677C3-28D4-4394-8285-9A1266CA7DDD}"/>
                  </a:ext>
                </a:extLst>
              </p:cNvPr>
              <p:cNvSpPr txBox="1"/>
              <p:nvPr/>
            </p:nvSpPr>
            <p:spPr bwMode="auto">
              <a:xfrm>
                <a:off x="5290300" y="5077682"/>
                <a:ext cx="1501577" cy="308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spAutoFit/>
              </a:bodyPr>
              <a:lstStyle/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SzPct val="90000"/>
                </a:pPr>
                <a:r>
                  <a:rPr lang="zh-CN" altLang="en-US" sz="1200" kern="0" baseline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塑闪信号模拟</a:t>
                </a:r>
              </a:p>
            </p:txBody>
          </p: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EBB6A2F7-C898-4A8F-91CD-30E5099C83C3}"/>
                  </a:ext>
                </a:extLst>
              </p:cNvPr>
              <p:cNvCxnSpPr/>
              <p:nvPr/>
            </p:nvCxnSpPr>
            <p:spPr bwMode="auto">
              <a:xfrm flipH="1">
                <a:off x="5508106" y="4172973"/>
                <a:ext cx="648070" cy="8651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CEC367D6-405A-4282-8C3F-54FA2F0A141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932931" y="4530097"/>
                <a:ext cx="108158" cy="8074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B9256AE4-24B5-4305-B8CA-431230CB74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98852" y="4600558"/>
                <a:ext cx="108158" cy="8074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6F36C40F-362E-4FA4-9D74-1AD4E82247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693750" y="4542174"/>
                <a:ext cx="149176" cy="111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D3A92F7C-CE85-41ED-BEB8-FDA105E4F2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630940" y="4640928"/>
                <a:ext cx="149176" cy="111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3001669-7F58-490C-B462-DB1B2DEB0941}"/>
                </a:ext>
              </a:extLst>
            </p:cNvPr>
            <p:cNvSpPr txBox="1"/>
            <p:nvPr/>
          </p:nvSpPr>
          <p:spPr bwMode="auto">
            <a:xfrm>
              <a:off x="6803127" y="4483249"/>
              <a:ext cx="698894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zh-CN" altLang="en-US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塑闪条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7ABAD56-573B-46D8-9CC5-9788266FD3D7}"/>
                </a:ext>
              </a:extLst>
            </p:cNvPr>
            <p:cNvSpPr txBox="1"/>
            <p:nvPr/>
          </p:nvSpPr>
          <p:spPr bwMode="auto">
            <a:xfrm>
              <a:off x="5985263" y="3894722"/>
              <a:ext cx="1087760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zh-CN" altLang="en-US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带电粒子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77C28AC-5AF5-400D-B474-990D701C5D2A}"/>
                </a:ext>
              </a:extLst>
            </p:cNvPr>
            <p:cNvSpPr txBox="1"/>
            <p:nvPr/>
          </p:nvSpPr>
          <p:spPr bwMode="auto">
            <a:xfrm>
              <a:off x="5075773" y="4149327"/>
              <a:ext cx="763791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zh-CN" altLang="en-US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次级粒子</a:t>
              </a: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88B57E51-B173-4EEA-AEC9-CB129F06AAC7}"/>
                </a:ext>
              </a:extLst>
            </p:cNvPr>
            <p:cNvCxnSpPr>
              <a:stCxn id="43" idx="1"/>
            </p:cNvCxnSpPr>
            <p:nvPr/>
          </p:nvCxnSpPr>
          <p:spPr bwMode="auto">
            <a:xfrm flipH="1">
              <a:off x="6603029" y="4619697"/>
              <a:ext cx="200098" cy="263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E4F2AA33-3910-489B-95C1-66FF506BCF46}"/>
                </a:ext>
              </a:extLst>
            </p:cNvPr>
            <p:cNvCxnSpPr>
              <a:cxnSpLocks/>
              <a:endCxn id="48" idx="0"/>
            </p:cNvCxnSpPr>
            <p:nvPr/>
          </p:nvCxnSpPr>
          <p:spPr bwMode="auto">
            <a:xfrm>
              <a:off x="5680769" y="4408684"/>
              <a:ext cx="219692" cy="1220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FF137D46-5F62-450A-8366-F95B832C6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827" y="3648338"/>
            <a:ext cx="1085408" cy="105273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97F0D43-B8FD-400D-9156-C978B27C2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475" y="3552101"/>
            <a:ext cx="1774558" cy="1128196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25579442-D3D1-4042-9523-5DE56275F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3126" y="4915056"/>
            <a:ext cx="1806819" cy="1310289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ED47605B-8CC9-4EC2-8BED-A1DE05A7D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75" y="5000009"/>
            <a:ext cx="1431151" cy="103052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040CA31-D39A-46E2-9226-BAC8FA0317CF}"/>
              </a:ext>
            </a:extLst>
          </p:cNvPr>
          <p:cNvSpPr txBox="1"/>
          <p:nvPr/>
        </p:nvSpPr>
        <p:spPr>
          <a:xfrm>
            <a:off x="6746248" y="4035997"/>
            <a:ext cx="1431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数字化参数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C7C609B-B884-4F7D-8C7C-5537BE6ADF33}"/>
              </a:ext>
            </a:extLst>
          </p:cNvPr>
          <p:cNvSpPr txBox="1"/>
          <p:nvPr/>
        </p:nvSpPr>
        <p:spPr>
          <a:xfrm>
            <a:off x="6746248" y="5407189"/>
            <a:ext cx="1431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塑闪数字化参数</a:t>
            </a:r>
          </a:p>
        </p:txBody>
      </p:sp>
    </p:spTree>
    <p:extLst>
      <p:ext uri="{BB962C8B-B14F-4D97-AF65-F5344CB8AC3E}">
        <p14:creationId xmlns:p14="http://schemas.microsoft.com/office/powerpoint/2010/main" val="7094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B73909B8-3EC1-4A55-ABE2-57A1868C4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5519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0801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重建算法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5159897" y="2070777"/>
            <a:ext cx="6128900" cy="3950511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重建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和时间等信息将数字化数据进行关联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，根据两端数字化信号的时间对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位置和时间进行重建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对于塑闪，根据两个交叉条的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位置进行重建，再通过位置反推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12</a:t>
            </a:fld>
            <a:endParaRPr lang="en-US" altLang="zh-CN" dirty="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C84832E-644B-49F4-882B-F62FB8A31B60}"/>
              </a:ext>
            </a:extLst>
          </p:cNvPr>
          <p:cNvGrpSpPr/>
          <p:nvPr/>
        </p:nvGrpSpPr>
        <p:grpSpPr>
          <a:xfrm>
            <a:off x="1196501" y="2070777"/>
            <a:ext cx="2891253" cy="3319594"/>
            <a:chOff x="1771756" y="2132816"/>
            <a:chExt cx="3381611" cy="2799496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8F1AC7C0-184B-421E-A4D7-39BAC9A8026F}"/>
                </a:ext>
              </a:extLst>
            </p:cNvPr>
            <p:cNvSpPr/>
            <p:nvPr/>
          </p:nvSpPr>
          <p:spPr>
            <a:xfrm>
              <a:off x="2999295" y="2132816"/>
              <a:ext cx="912341" cy="36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Hit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重建</a:t>
              </a: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D64E1C7-65C6-4FB0-8DF2-4FCD11E9438A}"/>
                </a:ext>
              </a:extLst>
            </p:cNvPr>
            <p:cNvSpPr/>
            <p:nvPr/>
          </p:nvSpPr>
          <p:spPr>
            <a:xfrm>
              <a:off x="2593651" y="2739837"/>
              <a:ext cx="1736584" cy="36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track/cluster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分辨</a:t>
              </a: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82BF51DD-5709-41B3-AA7B-35B3D1CD3CDC}"/>
                </a:ext>
              </a:extLst>
            </p:cNvPr>
            <p:cNvSpPr/>
            <p:nvPr/>
          </p:nvSpPr>
          <p:spPr>
            <a:xfrm>
              <a:off x="1991549" y="3346858"/>
              <a:ext cx="1204202" cy="36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track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重建</a:t>
              </a: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35CF5F6D-67D3-4301-9C81-DC717DBBF8AB}"/>
                </a:ext>
              </a:extLst>
            </p:cNvPr>
            <p:cNvSpPr/>
            <p:nvPr/>
          </p:nvSpPr>
          <p:spPr>
            <a:xfrm>
              <a:off x="3723378" y="3346858"/>
              <a:ext cx="1204202" cy="36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cluster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重建</a:t>
              </a: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4F0FE84-8574-4C31-B0A9-68385EC438A7}"/>
                </a:ext>
              </a:extLst>
            </p:cNvPr>
            <p:cNvSpPr/>
            <p:nvPr/>
          </p:nvSpPr>
          <p:spPr>
            <a:xfrm>
              <a:off x="1771756" y="3953878"/>
              <a:ext cx="1655775" cy="36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track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信息提取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6FFCFB87-AB88-4C57-AA9D-25ECDAB7E57D}"/>
                </a:ext>
              </a:extLst>
            </p:cNvPr>
            <p:cNvSpPr/>
            <p:nvPr/>
          </p:nvSpPr>
          <p:spPr>
            <a:xfrm>
              <a:off x="3497592" y="3953878"/>
              <a:ext cx="1655775" cy="36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cluster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信息提取</a:t>
              </a: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D2E8237A-6DDD-4FB7-9BA5-4542A80D97E9}"/>
                </a:ext>
              </a:extLst>
            </p:cNvPr>
            <p:cNvSpPr/>
            <p:nvPr/>
          </p:nvSpPr>
          <p:spPr>
            <a:xfrm>
              <a:off x="2879401" y="4572312"/>
              <a:ext cx="1152128" cy="36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粒子鉴别</a:t>
              </a:r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BF08595A-398E-4FF1-94C0-E5BA3C101CFF}"/>
                </a:ext>
              </a:extLst>
            </p:cNvPr>
            <p:cNvCxnSpPr>
              <a:cxnSpLocks/>
            </p:cNvCxnSpPr>
            <p:nvPr/>
          </p:nvCxnSpPr>
          <p:spPr>
            <a:xfrm>
              <a:off x="3455465" y="2492816"/>
              <a:ext cx="6478" cy="2470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907C8166-010A-4FBA-8D5C-62AB75F8C1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3651" y="3099838"/>
              <a:ext cx="868292" cy="2470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3958DDAB-3F0A-4DD1-A381-01C3A193B8F8}"/>
                </a:ext>
              </a:extLst>
            </p:cNvPr>
            <p:cNvCxnSpPr>
              <a:cxnSpLocks/>
            </p:cNvCxnSpPr>
            <p:nvPr/>
          </p:nvCxnSpPr>
          <p:spPr>
            <a:xfrm>
              <a:off x="3461943" y="3099838"/>
              <a:ext cx="863536" cy="2470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76521718-381B-4015-8819-337EA5FB729F}"/>
                </a:ext>
              </a:extLst>
            </p:cNvPr>
            <p:cNvCxnSpPr>
              <a:cxnSpLocks/>
            </p:cNvCxnSpPr>
            <p:nvPr/>
          </p:nvCxnSpPr>
          <p:spPr>
            <a:xfrm>
              <a:off x="2593651" y="3706859"/>
              <a:ext cx="5993" cy="2470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BE0245F8-BEA3-4DEE-92B5-B0A1E84054B6}"/>
                </a:ext>
              </a:extLst>
            </p:cNvPr>
            <p:cNvCxnSpPr>
              <a:cxnSpLocks/>
            </p:cNvCxnSpPr>
            <p:nvPr/>
          </p:nvCxnSpPr>
          <p:spPr>
            <a:xfrm>
              <a:off x="4325479" y="3706859"/>
              <a:ext cx="0" cy="2470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4D7A5956-7017-4824-91AC-C62668055FE1}"/>
                </a:ext>
              </a:extLst>
            </p:cNvPr>
            <p:cNvCxnSpPr>
              <a:cxnSpLocks/>
            </p:cNvCxnSpPr>
            <p:nvPr/>
          </p:nvCxnSpPr>
          <p:spPr>
            <a:xfrm>
              <a:off x="2599644" y="4313879"/>
              <a:ext cx="855823" cy="2584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815D45A3-F4C2-410C-8EC1-64E213E67D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5466" y="4313879"/>
              <a:ext cx="870013" cy="2584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AB5EFD8E-DDBD-4A2F-B8AF-78E4D8F17FD3}"/>
              </a:ext>
            </a:extLst>
          </p:cNvPr>
          <p:cNvSpPr txBox="1"/>
          <p:nvPr/>
        </p:nvSpPr>
        <p:spPr>
          <a:xfrm>
            <a:off x="1920380" y="5696816"/>
            <a:ext cx="186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缪子探测器重建流程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451B72B-0C6C-4D4A-BC14-41880BE2D10C}"/>
              </a:ext>
            </a:extLst>
          </p:cNvPr>
          <p:cNvGrpSpPr/>
          <p:nvPr/>
        </p:nvGrpSpPr>
        <p:grpSpPr>
          <a:xfrm>
            <a:off x="5944664" y="4215187"/>
            <a:ext cx="2538583" cy="1041471"/>
            <a:chOff x="5383628" y="4046236"/>
            <a:chExt cx="2538583" cy="1041471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3FF136A6-40EB-4124-80E1-91DAC96A3FE1}"/>
                </a:ext>
              </a:extLst>
            </p:cNvPr>
            <p:cNvGrpSpPr/>
            <p:nvPr/>
          </p:nvGrpSpPr>
          <p:grpSpPr>
            <a:xfrm>
              <a:off x="5624642" y="4050995"/>
              <a:ext cx="1800200" cy="1036712"/>
              <a:chOff x="1542579" y="4015331"/>
              <a:chExt cx="1800200" cy="1036712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3AFFD852-562D-4540-9ED2-16B4CA3D8A51}"/>
                  </a:ext>
                </a:extLst>
              </p:cNvPr>
              <p:cNvSpPr/>
              <p:nvPr/>
            </p:nvSpPr>
            <p:spPr bwMode="auto">
              <a:xfrm flipV="1">
                <a:off x="1542579" y="4293096"/>
                <a:ext cx="1800200" cy="45719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E47F9718-04E4-4B10-BD16-918D607ECAA1}"/>
                  </a:ext>
                </a:extLst>
              </p:cNvPr>
              <p:cNvGrpSpPr/>
              <p:nvPr/>
            </p:nvGrpSpPr>
            <p:grpSpPr>
              <a:xfrm>
                <a:off x="1542579" y="4324710"/>
                <a:ext cx="1800200" cy="307462"/>
                <a:chOff x="1043608" y="4463401"/>
                <a:chExt cx="1800200" cy="307462"/>
              </a:xfrm>
            </p:grpSpPr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12A06A08-5C57-467B-8558-5CA065D8356A}"/>
                    </a:ext>
                  </a:extLst>
                </p:cNvPr>
                <p:cNvSpPr/>
                <p:nvPr/>
              </p:nvSpPr>
              <p:spPr bwMode="auto">
                <a:xfrm>
                  <a:off x="1043608" y="4509120"/>
                  <a:ext cx="1800200" cy="21602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62" name="矩形 61">
                  <a:extLst>
                    <a:ext uri="{FF2B5EF4-FFF2-40B4-BE49-F238E27FC236}">
                      <a16:creationId xmlns:a16="http://schemas.microsoft.com/office/drawing/2014/main" id="{BF41D7CF-CCF7-4893-832C-91E5ECCDCEA1}"/>
                    </a:ext>
                  </a:extLst>
                </p:cNvPr>
                <p:cNvSpPr/>
                <p:nvPr/>
              </p:nvSpPr>
              <p:spPr bwMode="auto">
                <a:xfrm>
                  <a:off x="1043608" y="4463401"/>
                  <a:ext cx="1800200" cy="4571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15D481DB-304D-4485-8E1A-7F81C5D0FAAC}"/>
                    </a:ext>
                  </a:extLst>
                </p:cNvPr>
                <p:cNvSpPr/>
                <p:nvPr/>
              </p:nvSpPr>
              <p:spPr bwMode="auto">
                <a:xfrm>
                  <a:off x="1043608" y="4725144"/>
                  <a:ext cx="1800200" cy="4571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41837AD5-B908-4671-84F7-AC916B74FE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173883" y="4015331"/>
                <a:ext cx="914400" cy="103671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sp>
            <p:nvSpPr>
              <p:cNvPr id="60" name="星形: 五角 59">
                <a:extLst>
                  <a:ext uri="{FF2B5EF4-FFF2-40B4-BE49-F238E27FC236}">
                    <a16:creationId xmlns:a16="http://schemas.microsoft.com/office/drawing/2014/main" id="{649D4F37-D797-4A6C-A271-07EA3DD124D9}"/>
                  </a:ext>
                </a:extLst>
              </p:cNvPr>
              <p:cNvSpPr/>
              <p:nvPr/>
            </p:nvSpPr>
            <p:spPr bwMode="auto">
              <a:xfrm>
                <a:off x="2595079" y="4411129"/>
                <a:ext cx="156162" cy="127221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21ECDE93-8A41-4534-9003-BD4404EF34CC}"/>
                </a:ext>
              </a:extLst>
            </p:cNvPr>
            <p:cNvSpPr txBox="1"/>
            <p:nvPr/>
          </p:nvSpPr>
          <p:spPr>
            <a:xfrm>
              <a:off x="7459331" y="4046236"/>
              <a:ext cx="462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DBF96360-FAE7-4FF0-8187-82ED9DA230FC}"/>
                </a:ext>
              </a:extLst>
            </p:cNvPr>
            <p:cNvSpPr txBox="1"/>
            <p:nvPr/>
          </p:nvSpPr>
          <p:spPr>
            <a:xfrm>
              <a:off x="5383628" y="4069772"/>
              <a:ext cx="462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ED14C389-D4AA-42B0-911E-C51061AB1AF6}"/>
              </a:ext>
            </a:extLst>
          </p:cNvPr>
          <p:cNvGrpSpPr/>
          <p:nvPr/>
        </p:nvGrpSpPr>
        <p:grpSpPr>
          <a:xfrm>
            <a:off x="8648520" y="3867289"/>
            <a:ext cx="1742804" cy="1624129"/>
            <a:chOff x="8847972" y="3871637"/>
            <a:chExt cx="1742804" cy="1624129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C452731B-D934-4D43-8321-70559FAA1AF3}"/>
                </a:ext>
              </a:extLst>
            </p:cNvPr>
            <p:cNvGrpSpPr/>
            <p:nvPr/>
          </p:nvGrpSpPr>
          <p:grpSpPr>
            <a:xfrm>
              <a:off x="9185640" y="3871637"/>
              <a:ext cx="1405136" cy="1405136"/>
              <a:chOff x="2684449" y="4832303"/>
              <a:chExt cx="1405136" cy="1405136"/>
            </a:xfrm>
          </p:grpSpPr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C92B24E3-DFC3-4679-B8DA-767573D19F6C}"/>
                  </a:ext>
                </a:extLst>
              </p:cNvPr>
              <p:cNvSpPr/>
              <p:nvPr/>
            </p:nvSpPr>
            <p:spPr bwMode="auto">
              <a:xfrm>
                <a:off x="2684449" y="5236596"/>
                <a:ext cx="1405136" cy="21259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7609E4FD-9034-478F-AEA9-D9E9A29E6C71}"/>
                  </a:ext>
                </a:extLst>
              </p:cNvPr>
              <p:cNvSpPr/>
              <p:nvPr/>
            </p:nvSpPr>
            <p:spPr bwMode="auto">
              <a:xfrm rot="5400000">
                <a:off x="3112543" y="5428573"/>
                <a:ext cx="1405136" cy="21259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66" name="星形: 五角 65">
              <a:extLst>
                <a:ext uri="{FF2B5EF4-FFF2-40B4-BE49-F238E27FC236}">
                  <a16:creationId xmlns:a16="http://schemas.microsoft.com/office/drawing/2014/main" id="{9833AB0A-7916-4E58-A741-04323000FC70}"/>
                </a:ext>
              </a:extLst>
            </p:cNvPr>
            <p:cNvSpPr/>
            <p:nvPr/>
          </p:nvSpPr>
          <p:spPr bwMode="auto">
            <a:xfrm>
              <a:off x="10215661" y="4342482"/>
              <a:ext cx="156162" cy="127221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40A04AB9-141C-4194-A9E9-23191D8F7B31}"/>
                </a:ext>
              </a:extLst>
            </p:cNvPr>
            <p:cNvSpPr txBox="1"/>
            <p:nvPr/>
          </p:nvSpPr>
          <p:spPr>
            <a:xfrm>
              <a:off x="8847972" y="4087898"/>
              <a:ext cx="462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49910071-B264-45B5-B2FC-4DE7EB6EB533}"/>
                </a:ext>
              </a:extLst>
            </p:cNvPr>
            <p:cNvSpPr txBox="1"/>
            <p:nvPr/>
          </p:nvSpPr>
          <p:spPr>
            <a:xfrm>
              <a:off x="9850562" y="5218767"/>
              <a:ext cx="462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484F92F3-9D7D-44BD-8D01-4445596C92AB}"/>
              </a:ext>
            </a:extLst>
          </p:cNvPr>
          <p:cNvSpPr txBox="1"/>
          <p:nvPr/>
        </p:nvSpPr>
        <p:spPr>
          <a:xfrm>
            <a:off x="7316259" y="5670805"/>
            <a:ext cx="23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和塑闪的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重建</a:t>
            </a:r>
          </a:p>
        </p:txBody>
      </p:sp>
    </p:spTree>
    <p:extLst>
      <p:ext uri="{BB962C8B-B14F-4D97-AF65-F5344CB8AC3E}">
        <p14:creationId xmlns:p14="http://schemas.microsoft.com/office/powerpoint/2010/main" val="177343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重建算法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13</a:t>
            </a:fld>
            <a:endParaRPr lang="en-US" altLang="zh-CN" dirty="0"/>
          </a:p>
        </p:txBody>
      </p:sp>
      <p:grpSp>
        <p:nvGrpSpPr>
          <p:cNvPr id="7197" name="组合 7196">
            <a:extLst>
              <a:ext uri="{FF2B5EF4-FFF2-40B4-BE49-F238E27FC236}">
                <a16:creationId xmlns:a16="http://schemas.microsoft.com/office/drawing/2014/main" id="{2E7D85FA-D4C5-4661-A480-F9CBBB1AA56F}"/>
              </a:ext>
            </a:extLst>
          </p:cNvPr>
          <p:cNvGrpSpPr/>
          <p:nvPr/>
        </p:nvGrpSpPr>
        <p:grpSpPr>
          <a:xfrm>
            <a:off x="5182121" y="1669955"/>
            <a:ext cx="3744416" cy="3546154"/>
            <a:chOff x="12055310" y="1842955"/>
            <a:chExt cx="4371503" cy="4140038"/>
          </a:xfrm>
        </p:grpSpPr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91D08010-14F3-4825-85D4-BD1A287A2FF6}"/>
                </a:ext>
              </a:extLst>
            </p:cNvPr>
            <p:cNvCxnSpPr/>
            <p:nvPr/>
          </p:nvCxnSpPr>
          <p:spPr bwMode="auto">
            <a:xfrm>
              <a:off x="15928585" y="5723063"/>
              <a:ext cx="42440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AE20A25F-A1BE-4084-8D7F-B368F96E3EFF}"/>
                </a:ext>
              </a:extLst>
            </p:cNvPr>
            <p:cNvCxnSpPr/>
            <p:nvPr/>
          </p:nvCxnSpPr>
          <p:spPr bwMode="auto">
            <a:xfrm flipV="1">
              <a:off x="15928585" y="5277050"/>
              <a:ext cx="0" cy="4460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C161081-A384-4389-9A7E-ADBCFDD58D7C}"/>
                </a:ext>
              </a:extLst>
            </p:cNvPr>
            <p:cNvSpPr txBox="1"/>
            <p:nvPr/>
          </p:nvSpPr>
          <p:spPr bwMode="auto">
            <a:xfrm>
              <a:off x="16181794" y="5710098"/>
              <a:ext cx="245019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endParaRPr lang="zh-CN" altLang="en-US" sz="10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25E5C3EC-E2E8-42B0-8AB4-7BEEFE9D94A3}"/>
                </a:ext>
              </a:extLst>
            </p:cNvPr>
            <p:cNvSpPr txBox="1"/>
            <p:nvPr/>
          </p:nvSpPr>
          <p:spPr bwMode="auto">
            <a:xfrm>
              <a:off x="15683393" y="5245445"/>
              <a:ext cx="215064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y</a:t>
              </a:r>
              <a:endParaRPr lang="zh-CN" altLang="en-US" sz="10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73B86A4-6062-4C94-AE2F-57D164BA4391}"/>
                </a:ext>
              </a:extLst>
            </p:cNvPr>
            <p:cNvSpPr txBox="1"/>
            <p:nvPr/>
          </p:nvSpPr>
          <p:spPr bwMode="auto">
            <a:xfrm>
              <a:off x="13323500" y="5030433"/>
              <a:ext cx="779174" cy="360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MDC</a:t>
              </a:r>
              <a:endPara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C71599B-2749-412E-B72D-CC11F9A8A835}"/>
                </a:ext>
              </a:extLst>
            </p:cNvPr>
            <p:cNvSpPr txBox="1"/>
            <p:nvPr/>
          </p:nvSpPr>
          <p:spPr bwMode="auto">
            <a:xfrm>
              <a:off x="12728146" y="2740189"/>
              <a:ext cx="682589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MUD</a:t>
              </a:r>
              <a:endPara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2390A2B-E470-4FCE-AC8C-8830AA36C76F}"/>
                </a:ext>
              </a:extLst>
            </p:cNvPr>
            <p:cNvSpPr txBox="1"/>
            <p:nvPr/>
          </p:nvSpPr>
          <p:spPr bwMode="auto">
            <a:xfrm>
              <a:off x="14600555" y="5172990"/>
              <a:ext cx="407258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IP</a:t>
              </a:r>
              <a:endParaRPr lang="zh-CN" altLang="en-US" sz="10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9F57C83A-D616-4FA6-9E4C-2B0D3B6B122D}"/>
                </a:ext>
              </a:extLst>
            </p:cNvPr>
            <p:cNvSpPr/>
            <p:nvPr/>
          </p:nvSpPr>
          <p:spPr>
            <a:xfrm>
              <a:off x="14070047" y="4557970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596E028-FBE2-4B0F-8AAB-1B96AB14AA41}"/>
                </a:ext>
              </a:extLst>
            </p:cNvPr>
            <p:cNvSpPr/>
            <p:nvPr/>
          </p:nvSpPr>
          <p:spPr>
            <a:xfrm>
              <a:off x="13464939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464328C5-B1E3-4D9D-932A-436D554D9358}"/>
                </a:ext>
              </a:extLst>
            </p:cNvPr>
            <p:cNvSpPr/>
            <p:nvPr/>
          </p:nvSpPr>
          <p:spPr>
            <a:xfrm>
              <a:off x="13733229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286DDC9F-F01E-4636-A44A-AC1596ABD202}"/>
                </a:ext>
              </a:extLst>
            </p:cNvPr>
            <p:cNvSpPr/>
            <p:nvPr/>
          </p:nvSpPr>
          <p:spPr>
            <a:xfrm>
              <a:off x="14001519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E8007FA2-7050-46E8-ADCC-AC7F1173DB98}"/>
                </a:ext>
              </a:extLst>
            </p:cNvPr>
            <p:cNvSpPr/>
            <p:nvPr/>
          </p:nvSpPr>
          <p:spPr>
            <a:xfrm>
              <a:off x="14269809" y="3705348"/>
              <a:ext cx="216024" cy="5918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F7672706-228E-4739-9466-817C403BF694}"/>
                </a:ext>
              </a:extLst>
            </p:cNvPr>
            <p:cNvSpPr/>
            <p:nvPr/>
          </p:nvSpPr>
          <p:spPr>
            <a:xfrm>
              <a:off x="14538099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4A00C64B-5FDE-4D28-9D26-A70D7284173E}"/>
                </a:ext>
              </a:extLst>
            </p:cNvPr>
            <p:cNvSpPr/>
            <p:nvPr/>
          </p:nvSpPr>
          <p:spPr>
            <a:xfrm>
              <a:off x="14809105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DC4AE1F9-3262-4CC8-B024-314A9634C25F}"/>
                </a:ext>
              </a:extLst>
            </p:cNvPr>
            <p:cNvSpPr/>
            <p:nvPr/>
          </p:nvSpPr>
          <p:spPr>
            <a:xfrm>
              <a:off x="15080111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70690CC4-A705-4C44-BA81-CB287C9B21C3}"/>
                </a:ext>
              </a:extLst>
            </p:cNvPr>
            <p:cNvSpPr/>
            <p:nvPr/>
          </p:nvSpPr>
          <p:spPr>
            <a:xfrm>
              <a:off x="15351254" y="3705348"/>
              <a:ext cx="216024" cy="5918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68" name="梯形 7167">
              <a:extLst>
                <a:ext uri="{FF2B5EF4-FFF2-40B4-BE49-F238E27FC236}">
                  <a16:creationId xmlns:a16="http://schemas.microsoft.com/office/drawing/2014/main" id="{B94D0CB9-0571-43AC-90AE-F694200EE625}"/>
                </a:ext>
              </a:extLst>
            </p:cNvPr>
            <p:cNvSpPr/>
            <p:nvPr/>
          </p:nvSpPr>
          <p:spPr>
            <a:xfrm flipV="1">
              <a:off x="13110428" y="2081467"/>
              <a:ext cx="3071366" cy="1363151"/>
            </a:xfrm>
            <a:prstGeom prst="trapezoid">
              <a:avLst>
                <a:gd name="adj" fmla="val 3064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1D5F952C-0062-4903-9652-2D1840EBCAC3}"/>
                </a:ext>
              </a:extLst>
            </p:cNvPr>
            <p:cNvSpPr/>
            <p:nvPr/>
          </p:nvSpPr>
          <p:spPr>
            <a:xfrm>
              <a:off x="15622397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69" name="椭圆 7168">
              <a:extLst>
                <a:ext uri="{FF2B5EF4-FFF2-40B4-BE49-F238E27FC236}">
                  <a16:creationId xmlns:a16="http://schemas.microsoft.com/office/drawing/2014/main" id="{69B33B0B-15B7-484C-875F-B61F1EB3C354}"/>
                </a:ext>
              </a:extLst>
            </p:cNvPr>
            <p:cNvSpPr/>
            <p:nvPr/>
          </p:nvSpPr>
          <p:spPr>
            <a:xfrm>
              <a:off x="14610111" y="509803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70" name="弧形 7169">
              <a:extLst>
                <a:ext uri="{FF2B5EF4-FFF2-40B4-BE49-F238E27FC236}">
                  <a16:creationId xmlns:a16="http://schemas.microsoft.com/office/drawing/2014/main" id="{38A04793-3BB0-4CD1-8BE1-6F5D4CA19341}"/>
                </a:ext>
              </a:extLst>
            </p:cNvPr>
            <p:cNvSpPr/>
            <p:nvPr/>
          </p:nvSpPr>
          <p:spPr>
            <a:xfrm>
              <a:off x="12055310" y="1842955"/>
              <a:ext cx="3511968" cy="3511968"/>
            </a:xfrm>
            <a:prstGeom prst="arc">
              <a:avLst>
                <a:gd name="adj1" fmla="val 21297688"/>
                <a:gd name="adj2" fmla="val 3695816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174" name="直接连接符 7173">
              <a:extLst>
                <a:ext uri="{FF2B5EF4-FFF2-40B4-BE49-F238E27FC236}">
                  <a16:creationId xmlns:a16="http://schemas.microsoft.com/office/drawing/2014/main" id="{D0E958B2-853D-4107-A449-CBC9E0F4565F}"/>
                </a:ext>
              </a:extLst>
            </p:cNvPr>
            <p:cNvCxnSpPr>
              <a:stCxn id="7170" idx="2"/>
            </p:cNvCxnSpPr>
            <p:nvPr/>
          </p:nvCxnSpPr>
          <p:spPr>
            <a:xfrm flipH="1" flipV="1">
              <a:off x="13949253" y="2081467"/>
              <a:ext cx="697312" cy="3062076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6" name="直接连接符 7175">
              <a:extLst>
                <a:ext uri="{FF2B5EF4-FFF2-40B4-BE49-F238E27FC236}">
                  <a16:creationId xmlns:a16="http://schemas.microsoft.com/office/drawing/2014/main" id="{C2B412EE-56BF-4D19-B136-8FD06D918B1C}"/>
                </a:ext>
              </a:extLst>
            </p:cNvPr>
            <p:cNvCxnSpPr>
              <a:stCxn id="7170" idx="0"/>
            </p:cNvCxnSpPr>
            <p:nvPr/>
          </p:nvCxnSpPr>
          <p:spPr>
            <a:xfrm flipH="1" flipV="1">
              <a:off x="15455633" y="2081467"/>
              <a:ext cx="104860" cy="13632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0" name="直接连接符 7179">
              <a:extLst>
                <a:ext uri="{FF2B5EF4-FFF2-40B4-BE49-F238E27FC236}">
                  <a16:creationId xmlns:a16="http://schemas.microsoft.com/office/drawing/2014/main" id="{7864B856-ED8B-47C4-80D9-83DF28D135A5}"/>
                </a:ext>
              </a:extLst>
            </p:cNvPr>
            <p:cNvCxnSpPr>
              <a:cxnSpLocks/>
            </p:cNvCxnSpPr>
            <p:nvPr/>
          </p:nvCxnSpPr>
          <p:spPr>
            <a:xfrm>
              <a:off x="13464939" y="3284984"/>
              <a:ext cx="23734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6" name="直接连接符 7185">
              <a:extLst>
                <a:ext uri="{FF2B5EF4-FFF2-40B4-BE49-F238E27FC236}">
                  <a16:creationId xmlns:a16="http://schemas.microsoft.com/office/drawing/2014/main" id="{A64B2556-3056-4E71-8CD2-6C98EFD49C97}"/>
                </a:ext>
              </a:extLst>
            </p:cNvPr>
            <p:cNvCxnSpPr>
              <a:cxnSpLocks/>
            </p:cNvCxnSpPr>
            <p:nvPr/>
          </p:nvCxnSpPr>
          <p:spPr>
            <a:xfrm>
              <a:off x="13450677" y="3140968"/>
              <a:ext cx="23877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CF5D7E85-7F5C-45E6-93F2-AC3842792B2E}"/>
                </a:ext>
              </a:extLst>
            </p:cNvPr>
            <p:cNvCxnSpPr>
              <a:cxnSpLocks/>
            </p:cNvCxnSpPr>
            <p:nvPr/>
          </p:nvCxnSpPr>
          <p:spPr>
            <a:xfrm>
              <a:off x="13395695" y="2996952"/>
              <a:ext cx="25654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CF0CD06E-5A63-4B9A-A762-802EEBC99B47}"/>
                </a:ext>
              </a:extLst>
            </p:cNvPr>
            <p:cNvCxnSpPr>
              <a:cxnSpLocks/>
            </p:cNvCxnSpPr>
            <p:nvPr/>
          </p:nvCxnSpPr>
          <p:spPr>
            <a:xfrm>
              <a:off x="13357342" y="2852936"/>
              <a:ext cx="26037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7BD2D163-DD43-4817-9001-615A5CE5D58F}"/>
                </a:ext>
              </a:extLst>
            </p:cNvPr>
            <p:cNvCxnSpPr>
              <a:cxnSpLocks/>
            </p:cNvCxnSpPr>
            <p:nvPr/>
          </p:nvCxnSpPr>
          <p:spPr>
            <a:xfrm>
              <a:off x="13302197" y="2708920"/>
              <a:ext cx="2658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3D6A7931-D44C-4577-A4DB-3746045255F8}"/>
                </a:ext>
              </a:extLst>
            </p:cNvPr>
            <p:cNvCxnSpPr>
              <a:cxnSpLocks/>
            </p:cNvCxnSpPr>
            <p:nvPr/>
          </p:nvCxnSpPr>
          <p:spPr>
            <a:xfrm>
              <a:off x="13251683" y="2564904"/>
              <a:ext cx="27673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E265594A-B3DC-4A99-9861-80BA48D6C69C}"/>
                </a:ext>
              </a:extLst>
            </p:cNvPr>
            <p:cNvCxnSpPr>
              <a:cxnSpLocks/>
            </p:cNvCxnSpPr>
            <p:nvPr/>
          </p:nvCxnSpPr>
          <p:spPr>
            <a:xfrm>
              <a:off x="13202704" y="2420888"/>
              <a:ext cx="28714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B852C9D9-D226-42A8-A193-19B2AFBA791C}"/>
                </a:ext>
              </a:extLst>
            </p:cNvPr>
            <p:cNvCxnSpPr>
              <a:cxnSpLocks/>
            </p:cNvCxnSpPr>
            <p:nvPr/>
          </p:nvCxnSpPr>
          <p:spPr>
            <a:xfrm>
              <a:off x="13179670" y="2276872"/>
              <a:ext cx="2932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CCD6941B-353A-4B45-A3B7-9E0B86415FFA}"/>
                </a:ext>
              </a:extLst>
            </p:cNvPr>
            <p:cNvSpPr/>
            <p:nvPr/>
          </p:nvSpPr>
          <p:spPr>
            <a:xfrm>
              <a:off x="15420599" y="325534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B56238DA-8B81-49D3-82FF-7F454AC722F1}"/>
                </a:ext>
              </a:extLst>
            </p:cNvPr>
            <p:cNvSpPr/>
            <p:nvPr/>
          </p:nvSpPr>
          <p:spPr>
            <a:xfrm>
              <a:off x="15534671" y="306709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B53756D2-2B45-46B6-B0E6-D05A9F6FF85E}"/>
                </a:ext>
              </a:extLst>
            </p:cNvPr>
            <p:cNvSpPr/>
            <p:nvPr/>
          </p:nvSpPr>
          <p:spPr>
            <a:xfrm>
              <a:off x="15527886" y="291671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9C9AD8ED-33FC-4A7F-877C-9DCE13E85CA4}"/>
                </a:ext>
              </a:extLst>
            </p:cNvPr>
            <p:cNvSpPr/>
            <p:nvPr/>
          </p:nvSpPr>
          <p:spPr>
            <a:xfrm>
              <a:off x="15547582" y="278668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92705F4E-2649-4B38-938A-B0C06BC4A1CD}"/>
                </a:ext>
              </a:extLst>
            </p:cNvPr>
            <p:cNvSpPr/>
            <p:nvPr/>
          </p:nvSpPr>
          <p:spPr>
            <a:xfrm>
              <a:off x="15491886" y="264695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44E96416-9879-4AB8-A304-88DC91942B05}"/>
                </a:ext>
              </a:extLst>
            </p:cNvPr>
            <p:cNvSpPr/>
            <p:nvPr/>
          </p:nvSpPr>
          <p:spPr>
            <a:xfrm>
              <a:off x="15498671" y="248909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1D8345B0-BFF2-4EEE-B368-E567E48EB83E}"/>
                </a:ext>
              </a:extLst>
            </p:cNvPr>
            <p:cNvSpPr/>
            <p:nvPr/>
          </p:nvSpPr>
          <p:spPr>
            <a:xfrm>
              <a:off x="15490190" y="234701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37AF4875-B4FE-4470-A215-75C52B010C43}"/>
                </a:ext>
              </a:extLst>
            </p:cNvPr>
            <p:cNvSpPr/>
            <p:nvPr/>
          </p:nvSpPr>
          <p:spPr>
            <a:xfrm>
              <a:off x="15517435" y="220783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B3133ADC-3D70-47E8-B682-D14AC305D87C}"/>
                </a:ext>
              </a:extLst>
            </p:cNvPr>
            <p:cNvSpPr/>
            <p:nvPr/>
          </p:nvSpPr>
          <p:spPr>
            <a:xfrm>
              <a:off x="15481435" y="342276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F811F50C-C01A-4288-A18E-79914FADD073}"/>
                </a:ext>
              </a:extLst>
            </p:cNvPr>
            <p:cNvSpPr/>
            <p:nvPr/>
          </p:nvSpPr>
          <p:spPr>
            <a:xfrm>
              <a:off x="14152295" y="340243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D9296DF7-6D5C-4A38-B577-1D512AE47449}"/>
                </a:ext>
              </a:extLst>
            </p:cNvPr>
            <p:cNvSpPr/>
            <p:nvPr/>
          </p:nvSpPr>
          <p:spPr>
            <a:xfrm>
              <a:off x="14305821" y="323523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35BC54FA-4A7E-4BEF-9556-432C838A0B89}"/>
                </a:ext>
              </a:extLst>
            </p:cNvPr>
            <p:cNvSpPr/>
            <p:nvPr/>
          </p:nvSpPr>
          <p:spPr>
            <a:xfrm>
              <a:off x="14071470" y="311407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454008E1-45B1-4AB9-A06B-2BE6C3EC84E5}"/>
                </a:ext>
              </a:extLst>
            </p:cNvPr>
            <p:cNvSpPr/>
            <p:nvPr/>
          </p:nvSpPr>
          <p:spPr>
            <a:xfrm>
              <a:off x="14268379" y="29385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D3C2C65C-055A-48BE-B251-4DA0C57B84B8}"/>
                </a:ext>
              </a:extLst>
            </p:cNvPr>
            <p:cNvSpPr/>
            <p:nvPr/>
          </p:nvSpPr>
          <p:spPr>
            <a:xfrm>
              <a:off x="13986435" y="295271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F5BFC307-889D-4763-B11F-FD3BDB9C6BF9}"/>
                </a:ext>
              </a:extLst>
            </p:cNvPr>
            <p:cNvSpPr/>
            <p:nvPr/>
          </p:nvSpPr>
          <p:spPr>
            <a:xfrm>
              <a:off x="13894134" y="281429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F84E68CC-23B4-4EC5-A4A9-8F58EF98DAD7}"/>
                </a:ext>
              </a:extLst>
            </p:cNvPr>
            <p:cNvSpPr/>
            <p:nvPr/>
          </p:nvSpPr>
          <p:spPr>
            <a:xfrm>
              <a:off x="14175240" y="282467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CEF4917B-0A62-4F15-AC6B-5EF88384862B}"/>
                </a:ext>
              </a:extLst>
            </p:cNvPr>
            <p:cNvSpPr/>
            <p:nvPr/>
          </p:nvSpPr>
          <p:spPr>
            <a:xfrm>
              <a:off x="14325585" y="282268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AC94CD56-2B6F-4896-8685-90C4B4EE9DDB}"/>
                </a:ext>
              </a:extLst>
            </p:cNvPr>
            <p:cNvSpPr/>
            <p:nvPr/>
          </p:nvSpPr>
          <p:spPr>
            <a:xfrm>
              <a:off x="14154224" y="266554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DB858352-5F44-4F11-91C7-80F5046D4C34}"/>
                </a:ext>
              </a:extLst>
            </p:cNvPr>
            <p:cNvSpPr/>
            <p:nvPr/>
          </p:nvSpPr>
          <p:spPr>
            <a:xfrm>
              <a:off x="13975952" y="266348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3D762275-FC96-4A09-B57B-4148727FE045}"/>
                </a:ext>
              </a:extLst>
            </p:cNvPr>
            <p:cNvSpPr/>
            <p:nvPr/>
          </p:nvSpPr>
          <p:spPr>
            <a:xfrm>
              <a:off x="14152295" y="250641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13F169E2-EF64-4910-AE64-8C1FF0D4D71C}"/>
                </a:ext>
              </a:extLst>
            </p:cNvPr>
            <p:cNvSpPr/>
            <p:nvPr/>
          </p:nvSpPr>
          <p:spPr>
            <a:xfrm>
              <a:off x="13950435" y="236675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37AACDBB-DF2F-4597-8692-F48DD7DB51A8}"/>
                </a:ext>
              </a:extLst>
            </p:cNvPr>
            <p:cNvSpPr/>
            <p:nvPr/>
          </p:nvSpPr>
          <p:spPr>
            <a:xfrm>
              <a:off x="13728555" y="267556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F81C3BB3-D045-4ABF-BE37-34621396FB15}"/>
                </a:ext>
              </a:extLst>
            </p:cNvPr>
            <p:cNvSpPr txBox="1"/>
            <p:nvPr/>
          </p:nvSpPr>
          <p:spPr bwMode="auto">
            <a:xfrm>
              <a:off x="12721392" y="3808817"/>
              <a:ext cx="682589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ECAL</a:t>
              </a:r>
              <a:endPara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7195" name="文本框 7194">
              <a:extLst>
                <a:ext uri="{FF2B5EF4-FFF2-40B4-BE49-F238E27FC236}">
                  <a16:creationId xmlns:a16="http://schemas.microsoft.com/office/drawing/2014/main" id="{9AC28D86-BD45-4D69-A72A-5C2B3F3A9AA4}"/>
                </a:ext>
              </a:extLst>
            </p:cNvPr>
            <p:cNvSpPr txBox="1"/>
            <p:nvPr/>
          </p:nvSpPr>
          <p:spPr>
            <a:xfrm>
              <a:off x="15443869" y="4503027"/>
              <a:ext cx="869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track</a:t>
              </a:r>
            </a:p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seed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F6AA4D65-0C96-4279-A157-273165773DDF}"/>
                </a:ext>
              </a:extLst>
            </p:cNvPr>
            <p:cNvSpPr txBox="1"/>
            <p:nvPr/>
          </p:nvSpPr>
          <p:spPr>
            <a:xfrm>
              <a:off x="13638883" y="4364416"/>
              <a:ext cx="899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cluster</a:t>
              </a:r>
            </a:p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seed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98" name="文本框 7197">
            <a:extLst>
              <a:ext uri="{FF2B5EF4-FFF2-40B4-BE49-F238E27FC236}">
                <a16:creationId xmlns:a16="http://schemas.microsoft.com/office/drawing/2014/main" id="{D73C9C75-5B05-4841-AE75-B3F587CFCF88}"/>
              </a:ext>
            </a:extLst>
          </p:cNvPr>
          <p:cNvSpPr txBox="1"/>
          <p:nvPr/>
        </p:nvSpPr>
        <p:spPr>
          <a:xfrm>
            <a:off x="6745578" y="532771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粒子重建示意图</a:t>
            </a:r>
          </a:p>
        </p:txBody>
      </p:sp>
      <p:sp>
        <p:nvSpPr>
          <p:cNvPr id="7200" name="文本框 7199">
            <a:extLst>
              <a:ext uri="{FF2B5EF4-FFF2-40B4-BE49-F238E27FC236}">
                <a16:creationId xmlns:a16="http://schemas.microsoft.com/office/drawing/2014/main" id="{60C8FCF5-365A-4AF8-8EBB-D5BF9CB37C20}"/>
              </a:ext>
            </a:extLst>
          </p:cNvPr>
          <p:cNvSpPr txBox="1"/>
          <p:nvPr/>
        </p:nvSpPr>
        <p:spPr>
          <a:xfrm>
            <a:off x="10128448" y="5327718"/>
            <a:ext cx="172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鉴别参数</a:t>
            </a:r>
          </a:p>
        </p:txBody>
      </p:sp>
      <p:sp>
        <p:nvSpPr>
          <p:cNvPr id="73" name="Rectangle 10">
            <a:extLst>
              <a:ext uri="{FF2B5EF4-FFF2-40B4-BE49-F238E27FC236}">
                <a16:creationId xmlns:a16="http://schemas.microsoft.com/office/drawing/2014/main" id="{37F6ADF0-AF5E-478D-85D4-ED25B700DC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4773011" cy="4351338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Track/Cluster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分辨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外推径迹作为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 seed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 Shower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与外推径迹匹配，如果存在未匹配成功的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shower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，作为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cluster seed</a:t>
            </a: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Track/Cluster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重建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计算每层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点连线和外推径迹在这一层的击中到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点连线的夹角，关联小于角度窗口的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重建角度窗口为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12.5°</a:t>
            </a: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Cluster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重建是计算与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shower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点连线的夹角，角度窗口为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30°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重建算法中，采用了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100ns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的时间窗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鉴别参数计算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入射深度，每层击中数，匹配距离等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447D13-12CD-F20D-B329-40E8E857A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576" y="1728052"/>
            <a:ext cx="2142635" cy="35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0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多变量分析方法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730408" cy="4351338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缪子探测器的粒子鉴别采用多变量分析（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MVA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）的方法，例如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Likelihood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MLP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Boosting Decision Tree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提升树算法）是一种统计学习方法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以分类树（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Decision Tree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）为基本分类器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原理：训练出一个初始基本分类器，后续训练新分类器时对样本分布进行调整，使先前分类错误的样本受到更大的关注，最终所有分类器加权结合输出结果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计算信号效率时需要指定对本底的拒绝率，对应一个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 Cut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BDT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输出大于此值时认为是信号，否则是本底</a:t>
            </a:r>
          </a:p>
          <a:p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14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512C84-5E07-4DA7-9461-62D0327DA879}"/>
              </a:ext>
            </a:extLst>
          </p:cNvPr>
          <p:cNvSpPr txBox="1"/>
          <p:nvPr/>
        </p:nvSpPr>
        <p:spPr bwMode="auto">
          <a:xfrm>
            <a:off x="8580094" y="5697766"/>
            <a:ext cx="1590766" cy="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altLang="zh-CN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BDT</a:t>
            </a: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输出分布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A9FD305-683C-43AC-A6C2-69524228C103}"/>
              </a:ext>
            </a:extLst>
          </p:cNvPr>
          <p:cNvGrpSpPr/>
          <p:nvPr/>
        </p:nvGrpSpPr>
        <p:grpSpPr>
          <a:xfrm>
            <a:off x="7980597" y="3413054"/>
            <a:ext cx="2330189" cy="2284146"/>
            <a:chOff x="3196592" y="3429000"/>
            <a:chExt cx="2330189" cy="228414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D32B675-142A-4B03-8298-C2085B7B5257}"/>
                </a:ext>
              </a:extLst>
            </p:cNvPr>
            <p:cNvGrpSpPr/>
            <p:nvPr/>
          </p:nvGrpSpPr>
          <p:grpSpPr>
            <a:xfrm>
              <a:off x="3196592" y="3429000"/>
              <a:ext cx="2280571" cy="2284146"/>
              <a:chOff x="8569614" y="1682166"/>
              <a:chExt cx="2280571" cy="2284146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CD1111FC-C96E-49D2-83CA-F8F9B7609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69614" y="2153784"/>
                <a:ext cx="2209019" cy="1812528"/>
              </a:xfrm>
              <a:prstGeom prst="rect">
                <a:avLst/>
              </a:prstGeom>
            </p:spPr>
          </p:pic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3B5D8947-F535-4F6D-B920-100D6E3F5B9C}"/>
                  </a:ext>
                </a:extLst>
              </p:cNvPr>
              <p:cNvCxnSpPr/>
              <p:nvPr/>
            </p:nvCxnSpPr>
            <p:spPr bwMode="auto">
              <a:xfrm flipV="1">
                <a:off x="10044608" y="2137533"/>
                <a:ext cx="0" cy="179552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5DBB448-E8A5-4C39-A534-AD041EB39B72}"/>
                  </a:ext>
                </a:extLst>
              </p:cNvPr>
              <p:cNvSpPr txBox="1"/>
              <p:nvPr/>
            </p:nvSpPr>
            <p:spPr bwMode="auto">
              <a:xfrm>
                <a:off x="10044172" y="1682166"/>
                <a:ext cx="806013" cy="308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spAutoFit/>
              </a:bodyPr>
              <a:lstStyle/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SzPct val="90000"/>
                </a:pPr>
                <a:r>
                  <a:rPr lang="en-US" altLang="zh-CN" sz="1200" kern="0" baseline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BDT Cut</a:t>
                </a:r>
                <a:endParaRPr lang="zh-CN" altLang="en-US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7DC9BE2B-B01E-4EA7-A9F9-B9D25BD38731}"/>
                  </a:ext>
                </a:extLst>
              </p:cNvPr>
              <p:cNvCxnSpPr/>
              <p:nvPr/>
            </p:nvCxnSpPr>
            <p:spPr bwMode="auto">
              <a:xfrm flipH="1">
                <a:off x="10044608" y="1974910"/>
                <a:ext cx="144016" cy="12936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D9E18C4-00EC-4892-956D-B4E199D413CA}"/>
                </a:ext>
              </a:extLst>
            </p:cNvPr>
            <p:cNvSpPr txBox="1"/>
            <p:nvPr/>
          </p:nvSpPr>
          <p:spPr bwMode="auto">
            <a:xfrm>
              <a:off x="4846586" y="4392506"/>
              <a:ext cx="680195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000" b="1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muon</a:t>
              </a:r>
              <a:endParaRPr lang="zh-CN" altLang="en-US" sz="1000" b="1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63B1773-4D6B-4BCB-A573-9B0FB7509430}"/>
                </a:ext>
              </a:extLst>
            </p:cNvPr>
            <p:cNvSpPr txBox="1"/>
            <p:nvPr/>
          </p:nvSpPr>
          <p:spPr bwMode="auto">
            <a:xfrm>
              <a:off x="3321428" y="4393421"/>
              <a:ext cx="680195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000" b="1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pion</a:t>
              </a:r>
              <a:endParaRPr lang="zh-CN" altLang="en-US" sz="1000" b="1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3979E3C4-7215-404A-8B44-A0C61F6C5CDB}"/>
              </a:ext>
            </a:extLst>
          </p:cNvPr>
          <p:cNvSpPr txBox="1"/>
          <p:nvPr/>
        </p:nvSpPr>
        <p:spPr bwMode="auto">
          <a:xfrm>
            <a:off x="5334617" y="5699519"/>
            <a:ext cx="1032566" cy="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altLang="zh-CN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BDT</a:t>
            </a: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结构</a:t>
            </a:r>
          </a:p>
        </p:txBody>
      </p:sp>
      <p:pic>
        <p:nvPicPr>
          <p:cNvPr id="33" name="Picture 2" descr="The schematic of Gradient Boosting Decision Tree (GBDT) | Download High ...">
            <a:extLst>
              <a:ext uri="{FF2B5EF4-FFF2-40B4-BE49-F238E27FC236}">
                <a16:creationId xmlns:a16="http://schemas.microsoft.com/office/drawing/2014/main" id="{79B6EDE8-43D8-4A00-B496-3CF69DB1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29" y="4067770"/>
            <a:ext cx="2538816" cy="13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AF09D3F-F0BD-4231-A949-3845BD356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994" y="3902243"/>
            <a:ext cx="2435926" cy="1795523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103B7D71-A812-4281-97E2-D85E00AA5ABF}"/>
              </a:ext>
            </a:extLst>
          </p:cNvPr>
          <p:cNvSpPr txBox="1"/>
          <p:nvPr/>
        </p:nvSpPr>
        <p:spPr bwMode="auto">
          <a:xfrm>
            <a:off x="1438425" y="5663944"/>
            <a:ext cx="1979712" cy="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三种多变量分析方法比较</a:t>
            </a:r>
          </a:p>
        </p:txBody>
      </p:sp>
    </p:spTree>
    <p:extLst>
      <p:ext uri="{BB962C8B-B14F-4D97-AF65-F5344CB8AC3E}">
        <p14:creationId xmlns:p14="http://schemas.microsoft.com/office/powerpoint/2010/main" val="272013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70069-7E66-1287-E338-BBA4B7DC4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89D10C6E-27FE-A1C9-F5D5-B08ACBA47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>
            <a:extLst>
              <a:ext uri="{FF2B5EF4-FFF2-40B4-BE49-F238E27FC236}">
                <a16:creationId xmlns:a16="http://schemas.microsoft.com/office/drawing/2014/main" id="{E14678E0-F106-8447-8335-758671002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鉴别算法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84F1AFD1-1F23-0C83-E614-799858E0BC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在鉴别粒子前需要预先进行训练，包括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Train/Test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两个部分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Train: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使用模拟数据对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进行训练，得到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模型权重文件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模型对新的模拟数据进行测试，测试的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结果可以用于计算对应本底拒绝率的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 cut</a:t>
            </a: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Identify: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对粒子进行鉴别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为了平衡数据储存和鉴别效率，开发了分区域训练算法。它根据动量、角度、电荷将粒子划分为不同的区域，对每个区域单独进行训练和鉴别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5B5A141-79C2-5F7A-2BE6-45B8949E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7042CC-5A38-8786-42C7-8E9DFE93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15</a:t>
            </a:fld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32B38CB-0CDB-21A8-78FD-73AF6014DCEE}"/>
              </a:ext>
            </a:extLst>
          </p:cNvPr>
          <p:cNvGrpSpPr/>
          <p:nvPr/>
        </p:nvGrpSpPr>
        <p:grpSpPr>
          <a:xfrm>
            <a:off x="7409492" y="3921453"/>
            <a:ext cx="1947997" cy="1615983"/>
            <a:chOff x="555260" y="3051443"/>
            <a:chExt cx="3528391" cy="2833168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18DD43ED-80C4-7799-BCED-F351F9738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60" y="3051443"/>
              <a:ext cx="3528391" cy="2833168"/>
            </a:xfrm>
            <a:prstGeom prst="rect">
              <a:avLst/>
            </a:prstGeom>
          </p:spPr>
        </p:pic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DC0C064-4359-567F-D818-118F583E7B2D}"/>
                </a:ext>
              </a:extLst>
            </p:cNvPr>
            <p:cNvCxnSpPr>
              <a:cxnSpLocks/>
              <a:stCxn id="43" idx="0"/>
            </p:cNvCxnSpPr>
            <p:nvPr/>
          </p:nvCxnSpPr>
          <p:spPr bwMode="auto">
            <a:xfrm>
              <a:off x="2319456" y="3051443"/>
              <a:ext cx="0" cy="14302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2864E59B-F991-D1C4-5682-249F76D80A8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19456" y="3129385"/>
              <a:ext cx="1116125" cy="13386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FFBA7539-3F1C-3BB9-E836-4BDDE966C29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19456" y="3257593"/>
              <a:ext cx="1656184" cy="12104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2B9DEBA3-A05E-783A-A378-C5078995837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19456" y="3862810"/>
              <a:ext cx="1656184" cy="61891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5A68E1E5-3E81-4EDD-76E0-3FDF1F6CC812}"/>
              </a:ext>
            </a:extLst>
          </p:cNvPr>
          <p:cNvSpPr txBox="1"/>
          <p:nvPr/>
        </p:nvSpPr>
        <p:spPr>
          <a:xfrm>
            <a:off x="8902980" y="5823957"/>
            <a:ext cx="172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分区域训练算法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0FCAF09-EC1D-7DD5-F08E-33D0CA6619C2}"/>
              </a:ext>
            </a:extLst>
          </p:cNvPr>
          <p:cNvGrpSpPr/>
          <p:nvPr/>
        </p:nvGrpSpPr>
        <p:grpSpPr>
          <a:xfrm>
            <a:off x="888336" y="3635577"/>
            <a:ext cx="5904953" cy="2187733"/>
            <a:chOff x="490761" y="3390871"/>
            <a:chExt cx="5904953" cy="2187733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698FA9C-9E1B-14F4-11EB-0A44022D3443}"/>
                </a:ext>
              </a:extLst>
            </p:cNvPr>
            <p:cNvSpPr/>
            <p:nvPr/>
          </p:nvSpPr>
          <p:spPr bwMode="auto">
            <a:xfrm>
              <a:off x="587939" y="3768725"/>
              <a:ext cx="108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MC Mu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40012E2-4542-3B31-898F-5ADEB1C908EB}"/>
                </a:ext>
              </a:extLst>
            </p:cNvPr>
            <p:cNvSpPr/>
            <p:nvPr/>
          </p:nvSpPr>
          <p:spPr bwMode="auto">
            <a:xfrm>
              <a:off x="587939" y="4147865"/>
              <a:ext cx="108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MC Pi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23087CD8-B07C-5E95-2528-AB0C76FADD1B}"/>
                </a:ext>
              </a:extLst>
            </p:cNvPr>
            <p:cNvSpPr/>
            <p:nvPr/>
          </p:nvSpPr>
          <p:spPr bwMode="auto">
            <a:xfrm>
              <a:off x="2065979" y="3956073"/>
              <a:ext cx="108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Train BDT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8F79D1F-DCF6-24B1-75DF-7C02BFECC077}"/>
                </a:ext>
              </a:extLst>
            </p:cNvPr>
            <p:cNvSpPr/>
            <p:nvPr/>
          </p:nvSpPr>
          <p:spPr bwMode="auto">
            <a:xfrm>
              <a:off x="3499515" y="3963991"/>
              <a:ext cx="108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Weight</a:t>
              </a: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164C0E0-2BCC-8B6C-3F68-392DB4469BC4}"/>
                </a:ext>
              </a:extLst>
            </p:cNvPr>
            <p:cNvSpPr/>
            <p:nvPr/>
          </p:nvSpPr>
          <p:spPr bwMode="auto">
            <a:xfrm>
              <a:off x="2065979" y="5097934"/>
              <a:ext cx="108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Test DATA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CE7752-AD07-3CA3-ACA3-C1EF54E2CD7D}"/>
                </a:ext>
              </a:extLst>
            </p:cNvPr>
            <p:cNvSpPr/>
            <p:nvPr/>
          </p:nvSpPr>
          <p:spPr bwMode="auto">
            <a:xfrm>
              <a:off x="3544019" y="5091368"/>
              <a:ext cx="108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BDT Cut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C4630E8-896F-8C13-ED5F-26D20D692E12}"/>
                </a:ext>
              </a:extLst>
            </p:cNvPr>
            <p:cNvSpPr/>
            <p:nvPr/>
          </p:nvSpPr>
          <p:spPr bwMode="auto">
            <a:xfrm>
              <a:off x="587939" y="4874116"/>
              <a:ext cx="108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MC Mu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EAF139B-C632-6767-B0C6-B6581F6490EB}"/>
                </a:ext>
              </a:extLst>
            </p:cNvPr>
            <p:cNvSpPr/>
            <p:nvPr/>
          </p:nvSpPr>
          <p:spPr bwMode="auto">
            <a:xfrm>
              <a:off x="587939" y="5265857"/>
              <a:ext cx="108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MC Pi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3852AA39-7C75-3138-6B62-EB08B5BE4A4C}"/>
                </a:ext>
              </a:extLst>
            </p:cNvPr>
            <p:cNvSpPr/>
            <p:nvPr/>
          </p:nvSpPr>
          <p:spPr bwMode="auto">
            <a:xfrm>
              <a:off x="5075260" y="4498059"/>
              <a:ext cx="108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Identify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5CD850C8-F729-28C9-E766-1BB75B83A57F}"/>
                </a:ext>
              </a:extLst>
            </p:cNvPr>
            <p:cNvSpPr/>
            <p:nvPr/>
          </p:nvSpPr>
          <p:spPr bwMode="auto">
            <a:xfrm>
              <a:off x="5080735" y="3778750"/>
              <a:ext cx="108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Data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53B0CCAA-AA4C-7CE6-BBDF-20783399C1A0}"/>
                </a:ext>
              </a:extLst>
            </p:cNvPr>
            <p:cNvSpPr/>
            <p:nvPr/>
          </p:nvSpPr>
          <p:spPr bwMode="auto">
            <a:xfrm>
              <a:off x="5075538" y="5199111"/>
              <a:ext cx="108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7FF2318D-F5BE-EB0A-6366-D394687689F2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 bwMode="auto">
            <a:xfrm>
              <a:off x="1667939" y="3894725"/>
              <a:ext cx="398040" cy="1873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CB142602-BBAC-EA39-C53E-E98D71575ABD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 bwMode="auto">
            <a:xfrm flipV="1">
              <a:off x="1667939" y="4082073"/>
              <a:ext cx="398040" cy="191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A1264C0F-AA9D-E535-2427-51CB1D7CD79C}"/>
                </a:ext>
              </a:extLst>
            </p:cNvPr>
            <p:cNvCxnSpPr>
              <a:stCxn id="18" idx="3"/>
              <a:endCxn id="16" idx="1"/>
            </p:cNvCxnSpPr>
            <p:nvPr/>
          </p:nvCxnSpPr>
          <p:spPr bwMode="auto">
            <a:xfrm>
              <a:off x="1667939" y="5000116"/>
              <a:ext cx="398040" cy="2238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2ABA2178-DDE1-E1C6-B6CC-03AA8004C41C}"/>
                </a:ext>
              </a:extLst>
            </p:cNvPr>
            <p:cNvCxnSpPr>
              <a:stCxn id="19" idx="3"/>
              <a:endCxn id="16" idx="1"/>
            </p:cNvCxnSpPr>
            <p:nvPr/>
          </p:nvCxnSpPr>
          <p:spPr bwMode="auto">
            <a:xfrm flipV="1">
              <a:off x="1667939" y="5223934"/>
              <a:ext cx="398040" cy="1679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EE93034D-2632-B18B-4CC1-B0DFBE8E4D68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 bwMode="auto">
            <a:xfrm>
              <a:off x="3145979" y="4082073"/>
              <a:ext cx="353536" cy="79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654AD1A5-8AF9-071A-491F-71D5C690EEEE}"/>
                </a:ext>
              </a:extLst>
            </p:cNvPr>
            <p:cNvCxnSpPr>
              <a:stCxn id="16" idx="3"/>
              <a:endCxn id="17" idx="1"/>
            </p:cNvCxnSpPr>
            <p:nvPr/>
          </p:nvCxnSpPr>
          <p:spPr bwMode="auto">
            <a:xfrm flipV="1">
              <a:off x="3145979" y="5217368"/>
              <a:ext cx="398040" cy="65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8B73076A-48F9-1D0B-D8C1-A1CA9616A6E6}"/>
                </a:ext>
              </a:extLst>
            </p:cNvPr>
            <p:cNvCxnSpPr>
              <a:stCxn id="14" idx="3"/>
              <a:endCxn id="22" idx="1"/>
            </p:cNvCxnSpPr>
            <p:nvPr/>
          </p:nvCxnSpPr>
          <p:spPr bwMode="auto">
            <a:xfrm>
              <a:off x="4579515" y="4089991"/>
              <a:ext cx="495745" cy="5340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830CEDC4-4292-4764-D7B1-C2C6A3D78B4A}"/>
                </a:ext>
              </a:extLst>
            </p:cNvPr>
            <p:cNvCxnSpPr>
              <a:stCxn id="17" idx="3"/>
              <a:endCxn id="22" idx="1"/>
            </p:cNvCxnSpPr>
            <p:nvPr/>
          </p:nvCxnSpPr>
          <p:spPr bwMode="auto">
            <a:xfrm flipV="1">
              <a:off x="4624019" y="4624059"/>
              <a:ext cx="451241" cy="5933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1B8AC252-9BB2-1709-BE27-AA8C7FF26FBF}"/>
                </a:ext>
              </a:extLst>
            </p:cNvPr>
            <p:cNvCxnSpPr>
              <a:stCxn id="50" idx="2"/>
              <a:endCxn id="22" idx="0"/>
            </p:cNvCxnSpPr>
            <p:nvPr/>
          </p:nvCxnSpPr>
          <p:spPr bwMode="auto">
            <a:xfrm flipH="1">
              <a:off x="5615260" y="4030750"/>
              <a:ext cx="5475" cy="4673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29B0148D-FA49-5C1B-B208-8E1070C458BF}"/>
                </a:ext>
              </a:extLst>
            </p:cNvPr>
            <p:cNvCxnSpPr>
              <a:stCxn id="22" idx="2"/>
              <a:endCxn id="51" idx="0"/>
            </p:cNvCxnSpPr>
            <p:nvPr/>
          </p:nvCxnSpPr>
          <p:spPr bwMode="auto">
            <a:xfrm>
              <a:off x="5615260" y="4750059"/>
              <a:ext cx="278" cy="449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AA663DF7-1E37-B598-0CF8-7E061716854B}"/>
                </a:ext>
              </a:extLst>
            </p:cNvPr>
            <p:cNvSpPr/>
            <p:nvPr/>
          </p:nvSpPr>
          <p:spPr bwMode="auto">
            <a:xfrm>
              <a:off x="490761" y="3390871"/>
              <a:ext cx="4162951" cy="10896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Train Process</a:t>
              </a:r>
              <a:endParaRPr kumimoji="0" lang="zh-CN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4D9BA6B7-1352-6D68-B5F7-3A28010B7C54}"/>
                </a:ext>
              </a:extLst>
            </p:cNvPr>
            <p:cNvSpPr/>
            <p:nvPr/>
          </p:nvSpPr>
          <p:spPr bwMode="auto">
            <a:xfrm>
              <a:off x="490761" y="4525866"/>
              <a:ext cx="4162952" cy="105273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Test Process</a:t>
              </a:r>
              <a:endParaRPr kumimoji="0" lang="zh-CN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68" name="矩形: 圆角 7167">
              <a:extLst>
                <a:ext uri="{FF2B5EF4-FFF2-40B4-BE49-F238E27FC236}">
                  <a16:creationId xmlns:a16="http://schemas.microsoft.com/office/drawing/2014/main" id="{06492999-7998-1AFB-4860-6A7BD9846CE5}"/>
                </a:ext>
              </a:extLst>
            </p:cNvPr>
            <p:cNvSpPr/>
            <p:nvPr/>
          </p:nvSpPr>
          <p:spPr bwMode="auto">
            <a:xfrm>
              <a:off x="4698216" y="3390872"/>
              <a:ext cx="1697498" cy="2187732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Identify Process</a:t>
              </a:r>
              <a:endParaRPr kumimoji="0" lang="zh-CN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69" name="直接箭头连接符 7168">
              <a:extLst>
                <a:ext uri="{FF2B5EF4-FFF2-40B4-BE49-F238E27FC236}">
                  <a16:creationId xmlns:a16="http://schemas.microsoft.com/office/drawing/2014/main" id="{CE7D5FA2-5AF9-4763-0F9E-FDC4BB0FEDEB}"/>
                </a:ext>
              </a:extLst>
            </p:cNvPr>
            <p:cNvCxnSpPr>
              <a:stCxn id="14" idx="2"/>
              <a:endCxn id="16" idx="0"/>
            </p:cNvCxnSpPr>
            <p:nvPr/>
          </p:nvCxnSpPr>
          <p:spPr bwMode="auto">
            <a:xfrm flipH="1">
              <a:off x="2605979" y="4215991"/>
              <a:ext cx="1433536" cy="8819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70" name="文本框 7169">
            <a:extLst>
              <a:ext uri="{FF2B5EF4-FFF2-40B4-BE49-F238E27FC236}">
                <a16:creationId xmlns:a16="http://schemas.microsoft.com/office/drawing/2014/main" id="{38939BF9-3C87-317B-D78D-B92715E71577}"/>
              </a:ext>
            </a:extLst>
          </p:cNvPr>
          <p:cNvSpPr txBox="1"/>
          <p:nvPr/>
        </p:nvSpPr>
        <p:spPr>
          <a:xfrm>
            <a:off x="2264534" y="592958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训练、测试及鉴别流程</a:t>
            </a:r>
          </a:p>
        </p:txBody>
      </p:sp>
      <p:grpSp>
        <p:nvGrpSpPr>
          <p:cNvPr id="7182" name="组合 7181">
            <a:extLst>
              <a:ext uri="{FF2B5EF4-FFF2-40B4-BE49-F238E27FC236}">
                <a16:creationId xmlns:a16="http://schemas.microsoft.com/office/drawing/2014/main" id="{7A18B228-11E5-4026-2CD8-4F6C7802B087}"/>
              </a:ext>
            </a:extLst>
          </p:cNvPr>
          <p:cNvGrpSpPr/>
          <p:nvPr/>
        </p:nvGrpSpPr>
        <p:grpSpPr>
          <a:xfrm>
            <a:off x="9585050" y="3913009"/>
            <a:ext cx="2308750" cy="1574308"/>
            <a:chOff x="6529461" y="526368"/>
            <a:chExt cx="5088167" cy="3469558"/>
          </a:xfrm>
        </p:grpSpPr>
        <p:pic>
          <p:nvPicPr>
            <p:cNvPr id="7171" name="图片 7170">
              <a:extLst>
                <a:ext uri="{FF2B5EF4-FFF2-40B4-BE49-F238E27FC236}">
                  <a16:creationId xmlns:a16="http://schemas.microsoft.com/office/drawing/2014/main" id="{0951EA7E-F24D-5CFA-452F-A13741B8C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9461" y="526368"/>
              <a:ext cx="5088167" cy="3469558"/>
            </a:xfrm>
            <a:prstGeom prst="rect">
              <a:avLst/>
            </a:prstGeom>
          </p:spPr>
        </p:pic>
        <p:cxnSp>
          <p:nvCxnSpPr>
            <p:cNvPr id="7173" name="直接连接符 7172">
              <a:extLst>
                <a:ext uri="{FF2B5EF4-FFF2-40B4-BE49-F238E27FC236}">
                  <a16:creationId xmlns:a16="http://schemas.microsoft.com/office/drawing/2014/main" id="{5325C944-0188-C87F-A33A-AA3018756883}"/>
                </a:ext>
              </a:extLst>
            </p:cNvPr>
            <p:cNvCxnSpPr/>
            <p:nvPr/>
          </p:nvCxnSpPr>
          <p:spPr>
            <a:xfrm>
              <a:off x="6746583" y="2348880"/>
              <a:ext cx="43432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4" name="直接连接符 7173">
              <a:extLst>
                <a:ext uri="{FF2B5EF4-FFF2-40B4-BE49-F238E27FC236}">
                  <a16:creationId xmlns:a16="http://schemas.microsoft.com/office/drawing/2014/main" id="{82AC05CF-9845-0E56-1662-568AA943C051}"/>
                </a:ext>
              </a:extLst>
            </p:cNvPr>
            <p:cNvCxnSpPr/>
            <p:nvPr/>
          </p:nvCxnSpPr>
          <p:spPr>
            <a:xfrm>
              <a:off x="6773689" y="3140968"/>
              <a:ext cx="43432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5" name="直接连接符 7174">
              <a:extLst>
                <a:ext uri="{FF2B5EF4-FFF2-40B4-BE49-F238E27FC236}">
                  <a16:creationId xmlns:a16="http://schemas.microsoft.com/office/drawing/2014/main" id="{C405138E-6642-BAFB-9688-53AE2DDA82BF}"/>
                </a:ext>
              </a:extLst>
            </p:cNvPr>
            <p:cNvCxnSpPr>
              <a:cxnSpLocks/>
            </p:cNvCxnSpPr>
            <p:nvPr/>
          </p:nvCxnSpPr>
          <p:spPr>
            <a:xfrm>
              <a:off x="7176120" y="860650"/>
              <a:ext cx="0" cy="14882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0" name="直接连接符 7179">
              <a:extLst>
                <a:ext uri="{FF2B5EF4-FFF2-40B4-BE49-F238E27FC236}">
                  <a16:creationId xmlns:a16="http://schemas.microsoft.com/office/drawing/2014/main" id="{69355136-466F-9246-040B-AB9F36688751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870539"/>
              <a:ext cx="0" cy="14882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1" name="直接连接符 7180">
              <a:extLst>
                <a:ext uri="{FF2B5EF4-FFF2-40B4-BE49-F238E27FC236}">
                  <a16:creationId xmlns:a16="http://schemas.microsoft.com/office/drawing/2014/main" id="{25B99316-F802-B52F-72CB-D257B47F0059}"/>
                </a:ext>
              </a:extLst>
            </p:cNvPr>
            <p:cNvCxnSpPr>
              <a:cxnSpLocks/>
            </p:cNvCxnSpPr>
            <p:nvPr/>
          </p:nvCxnSpPr>
          <p:spPr>
            <a:xfrm>
              <a:off x="7608168" y="2348880"/>
              <a:ext cx="0" cy="14882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3" name="文本框 7182">
            <a:extLst>
              <a:ext uri="{FF2B5EF4-FFF2-40B4-BE49-F238E27FC236}">
                <a16:creationId xmlns:a16="http://schemas.microsoft.com/office/drawing/2014/main" id="{7B929007-C8BA-742B-590D-BE71531B528C}"/>
              </a:ext>
            </a:extLst>
          </p:cNvPr>
          <p:cNvSpPr txBox="1"/>
          <p:nvPr/>
        </p:nvSpPr>
        <p:spPr>
          <a:xfrm>
            <a:off x="11206486" y="5429714"/>
            <a:ext cx="759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Momentum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4" name="文本框 7183">
            <a:extLst>
              <a:ext uri="{FF2B5EF4-FFF2-40B4-BE49-F238E27FC236}">
                <a16:creationId xmlns:a16="http://schemas.microsoft.com/office/drawing/2014/main" id="{EBC24BB8-8353-EE2F-B0D6-83F26B69B797}"/>
              </a:ext>
            </a:extLst>
          </p:cNvPr>
          <p:cNvSpPr txBox="1"/>
          <p:nvPr/>
        </p:nvSpPr>
        <p:spPr>
          <a:xfrm>
            <a:off x="9435023" y="3858188"/>
            <a:ext cx="759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Theta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56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鉴别效果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6769968" cy="4351338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使用重建鉴别算法对</a:t>
            </a:r>
            <a:r>
              <a:rPr lang="el-GR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µ/π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neutral/γ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的鉴别效率进行扫描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角度范围：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20~160°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，动量范围：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400~2500MeV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16</a:t>
            </a:fld>
            <a:endParaRPr lang="en-US" altLang="zh-CN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06549ED-F53B-D8A0-07CD-70725853C092}"/>
              </a:ext>
            </a:extLst>
          </p:cNvPr>
          <p:cNvGrpSpPr/>
          <p:nvPr/>
        </p:nvGrpSpPr>
        <p:grpSpPr>
          <a:xfrm>
            <a:off x="1127448" y="2780928"/>
            <a:ext cx="5418776" cy="3064900"/>
            <a:chOff x="6416907" y="3352446"/>
            <a:chExt cx="4135956" cy="2339328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910B6E1-4D3A-4CA7-833F-B2C6AB805F17}"/>
                </a:ext>
              </a:extLst>
            </p:cNvPr>
            <p:cNvSpPr txBox="1"/>
            <p:nvPr/>
          </p:nvSpPr>
          <p:spPr>
            <a:xfrm>
              <a:off x="8542126" y="5078477"/>
              <a:ext cx="2010737" cy="33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momentum (MeV)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8D08B59-1414-4ED9-9F73-4C20138151D0}"/>
                </a:ext>
              </a:extLst>
            </p:cNvPr>
            <p:cNvSpPr txBox="1"/>
            <p:nvPr/>
          </p:nvSpPr>
          <p:spPr>
            <a:xfrm>
              <a:off x="6779930" y="5414775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有本底，</a:t>
              </a:r>
              <a:r>
                <a:rPr lang="el-GR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µ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el-GR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/π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鉴别效率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@supp=30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1712EBF-4365-CC07-9A02-E2E6D4798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2064" y="3430239"/>
              <a:ext cx="2451810" cy="1671859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9742C92-E5C3-4EB1-A36D-6501DC5E7FEE}"/>
                </a:ext>
              </a:extLst>
            </p:cNvPr>
            <p:cNvSpPr txBox="1"/>
            <p:nvPr/>
          </p:nvSpPr>
          <p:spPr>
            <a:xfrm>
              <a:off x="6416907" y="3352446"/>
              <a:ext cx="726045" cy="33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theta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1CE1CF-DDC6-4E1F-B791-13B69245512C}"/>
              </a:ext>
            </a:extLst>
          </p:cNvPr>
          <p:cNvGrpSpPr/>
          <p:nvPr/>
        </p:nvGrpSpPr>
        <p:grpSpPr>
          <a:xfrm>
            <a:off x="7474341" y="3483582"/>
            <a:ext cx="3149559" cy="2123039"/>
            <a:chOff x="6301150" y="2869553"/>
            <a:chExt cx="3965827" cy="267326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D8BD887-DCBB-49F5-934B-5973F507E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4778" y="3016738"/>
              <a:ext cx="3047885" cy="218978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50610FA-242A-42E0-8CB4-E59EDC79262E}"/>
                </a:ext>
              </a:extLst>
            </p:cNvPr>
            <p:cNvSpPr txBox="1"/>
            <p:nvPr/>
          </p:nvSpPr>
          <p:spPr>
            <a:xfrm>
              <a:off x="6301150" y="2869553"/>
              <a:ext cx="891543" cy="35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theta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9734B85-57A8-4384-957F-4528DD0D892C}"/>
                </a:ext>
              </a:extLst>
            </p:cNvPr>
            <p:cNvSpPr txBox="1"/>
            <p:nvPr/>
          </p:nvSpPr>
          <p:spPr>
            <a:xfrm>
              <a:off x="8256240" y="5206520"/>
              <a:ext cx="2010737" cy="33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momentum (MeV)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F5AFD36-2AFE-4554-9FB4-5A69AE13FE01}"/>
              </a:ext>
            </a:extLst>
          </p:cNvPr>
          <p:cNvGrpSpPr/>
          <p:nvPr/>
        </p:nvGrpSpPr>
        <p:grpSpPr>
          <a:xfrm>
            <a:off x="7474341" y="1350088"/>
            <a:ext cx="3116758" cy="2102014"/>
            <a:chOff x="1291278" y="2904551"/>
            <a:chExt cx="3911886" cy="263826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FB899C4-0B6B-443F-838D-F1919A52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9761" y="3027161"/>
              <a:ext cx="3047885" cy="2179359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F6F5089-D457-4716-8EF8-3C9452705DAA}"/>
                </a:ext>
              </a:extLst>
            </p:cNvPr>
            <p:cNvSpPr txBox="1"/>
            <p:nvPr/>
          </p:nvSpPr>
          <p:spPr>
            <a:xfrm>
              <a:off x="3192427" y="5206520"/>
              <a:ext cx="2010737" cy="33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momentum (MeV)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382ABD3-A208-4672-8155-2CAE74032209}"/>
                </a:ext>
              </a:extLst>
            </p:cNvPr>
            <p:cNvSpPr txBox="1"/>
            <p:nvPr/>
          </p:nvSpPr>
          <p:spPr>
            <a:xfrm>
              <a:off x="1291278" y="2904551"/>
              <a:ext cx="885032" cy="35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theta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435C6F4A-8A1C-47FA-A04A-785CCD713639}"/>
              </a:ext>
            </a:extLst>
          </p:cNvPr>
          <p:cNvSpPr txBox="1"/>
          <p:nvPr/>
        </p:nvSpPr>
        <p:spPr>
          <a:xfrm>
            <a:off x="7448221" y="564108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无本底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有本底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neutral/</a:t>
            </a:r>
            <a:r>
              <a:rPr lang="el-GR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γ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的鉴别效率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@ supp=30</a:t>
            </a:r>
          </a:p>
        </p:txBody>
      </p:sp>
    </p:spTree>
    <p:extLst>
      <p:ext uri="{BB962C8B-B14F-4D97-AF65-F5344CB8AC3E}">
        <p14:creationId xmlns:p14="http://schemas.microsoft.com/office/powerpoint/2010/main" val="303402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结构优化进展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针对桶部和端盖交界处效率下降的问题，开展对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结构优化的研究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通过对探测器覆盖、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轭铁厚度等方面进行优化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目前该工作还在进行中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17</a:t>
            </a:fld>
            <a:endParaRPr lang="en-US" altLang="zh-CN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F8633A9-9C3D-9E76-5793-D993BCA5C255}"/>
              </a:ext>
            </a:extLst>
          </p:cNvPr>
          <p:cNvGrpSpPr/>
          <p:nvPr/>
        </p:nvGrpSpPr>
        <p:grpSpPr>
          <a:xfrm>
            <a:off x="1348496" y="3089373"/>
            <a:ext cx="3212270" cy="2190407"/>
            <a:chOff x="7176120" y="2609340"/>
            <a:chExt cx="3212270" cy="219040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0560AB5-1688-9ED5-0CAB-096F265DB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6120" y="2609340"/>
              <a:ext cx="3212270" cy="219040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F49E82A-9E6C-5717-58B2-B55920FEC8BC}"/>
                </a:ext>
              </a:extLst>
            </p:cNvPr>
            <p:cNvSpPr/>
            <p:nvPr/>
          </p:nvSpPr>
          <p:spPr>
            <a:xfrm>
              <a:off x="7608168" y="3645024"/>
              <a:ext cx="792088" cy="7200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521BFC4-7959-552E-61DD-B2E0FECE62C0}"/>
              </a:ext>
            </a:extLst>
          </p:cNvPr>
          <p:cNvGrpSpPr/>
          <p:nvPr/>
        </p:nvGrpSpPr>
        <p:grpSpPr>
          <a:xfrm>
            <a:off x="5426643" y="3571074"/>
            <a:ext cx="2449488" cy="1319225"/>
            <a:chOff x="838200" y="8325545"/>
            <a:chExt cx="4249688" cy="259229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FB0D651-DE13-AF75-840C-BE6440115910}"/>
                </a:ext>
              </a:extLst>
            </p:cNvPr>
            <p:cNvSpPr/>
            <p:nvPr/>
          </p:nvSpPr>
          <p:spPr>
            <a:xfrm>
              <a:off x="3429882" y="8325547"/>
              <a:ext cx="380564" cy="259229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RPC</a:t>
              </a:r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4FC1FFB-0844-C3D2-68DA-D29792826E54}"/>
                </a:ext>
              </a:extLst>
            </p:cNvPr>
            <p:cNvSpPr/>
            <p:nvPr/>
          </p:nvSpPr>
          <p:spPr>
            <a:xfrm>
              <a:off x="838200" y="9308721"/>
              <a:ext cx="2591682" cy="4447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RPC</a:t>
              </a:r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C07A569-DE01-F8EA-9F7C-62AAB30106AD}"/>
                </a:ext>
              </a:extLst>
            </p:cNvPr>
            <p:cNvSpPr/>
            <p:nvPr/>
          </p:nvSpPr>
          <p:spPr>
            <a:xfrm>
              <a:off x="838200" y="8325545"/>
              <a:ext cx="2576281" cy="9831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PS</a:t>
              </a:r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F595D8C-7811-93AB-9B3F-493C32C7E925}"/>
                </a:ext>
              </a:extLst>
            </p:cNvPr>
            <p:cNvSpPr/>
            <p:nvPr/>
          </p:nvSpPr>
          <p:spPr>
            <a:xfrm>
              <a:off x="3810445" y="8325548"/>
              <a:ext cx="1277443" cy="2592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PS</a:t>
              </a:r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F375CCF-39E9-AC20-DDC6-E5BCEA8A2A3B}"/>
              </a:ext>
            </a:extLst>
          </p:cNvPr>
          <p:cNvGrpSpPr/>
          <p:nvPr/>
        </p:nvGrpSpPr>
        <p:grpSpPr>
          <a:xfrm>
            <a:off x="8612439" y="3571073"/>
            <a:ext cx="2449488" cy="1319226"/>
            <a:chOff x="8270286" y="3661054"/>
            <a:chExt cx="2449488" cy="131922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95187A5-FEFD-31FA-E17B-AB9BEFBC506C}"/>
                </a:ext>
              </a:extLst>
            </p:cNvPr>
            <p:cNvSpPr/>
            <p:nvPr/>
          </p:nvSpPr>
          <p:spPr>
            <a:xfrm>
              <a:off x="9755235" y="4161396"/>
              <a:ext cx="228231" cy="81888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RPC</a:t>
              </a:r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0220637-E820-ECDE-183E-71A1CC19E78D}"/>
                </a:ext>
              </a:extLst>
            </p:cNvPr>
            <p:cNvSpPr/>
            <p:nvPr/>
          </p:nvSpPr>
          <p:spPr>
            <a:xfrm>
              <a:off x="8270286" y="4161396"/>
              <a:ext cx="1493826" cy="2263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RPC</a:t>
              </a:r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A6FFAE3-10D4-5885-20E7-BE84001725C2}"/>
                </a:ext>
              </a:extLst>
            </p:cNvPr>
            <p:cNvSpPr/>
            <p:nvPr/>
          </p:nvSpPr>
          <p:spPr>
            <a:xfrm>
              <a:off x="8270286" y="3661055"/>
              <a:ext cx="1484949" cy="5003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PS</a:t>
              </a:r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B1D3BB8-F086-3847-0014-27EC46F19A24}"/>
                </a:ext>
              </a:extLst>
            </p:cNvPr>
            <p:cNvSpPr/>
            <p:nvPr/>
          </p:nvSpPr>
          <p:spPr>
            <a:xfrm>
              <a:off x="9983466" y="3661057"/>
              <a:ext cx="736308" cy="13192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PS</a:t>
              </a:r>
              <a:endParaRPr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0134C28-EBC0-A2F8-365F-A775E997107D}"/>
                </a:ext>
              </a:extLst>
            </p:cNvPr>
            <p:cNvSpPr/>
            <p:nvPr/>
          </p:nvSpPr>
          <p:spPr>
            <a:xfrm>
              <a:off x="9764112" y="3661054"/>
              <a:ext cx="210477" cy="5003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PS</a:t>
              </a:r>
              <a:endParaRPr lang="zh-CN" altLang="en-US" dirty="0"/>
            </a:p>
          </p:txBody>
        </p:sp>
      </p:grpSp>
      <p:sp>
        <p:nvSpPr>
          <p:cNvPr id="20" name="箭头: 右 19">
            <a:extLst>
              <a:ext uri="{FF2B5EF4-FFF2-40B4-BE49-F238E27FC236}">
                <a16:creationId xmlns:a16="http://schemas.microsoft.com/office/drawing/2014/main" id="{F8B920E6-C0D6-C117-A528-2F0E1AF160EE}"/>
              </a:ext>
            </a:extLst>
          </p:cNvPr>
          <p:cNvSpPr/>
          <p:nvPr/>
        </p:nvSpPr>
        <p:spPr>
          <a:xfrm>
            <a:off x="8161134" y="3822651"/>
            <a:ext cx="318864" cy="723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B7388BD-FD67-6BC1-916D-B86B7B9F3F4A}"/>
              </a:ext>
            </a:extLst>
          </p:cNvPr>
          <p:cNvSpPr txBox="1"/>
          <p:nvPr/>
        </p:nvSpPr>
        <p:spPr>
          <a:xfrm>
            <a:off x="1199456" y="29969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theta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A1FDF36-7807-7E00-AA57-6873B24539A8}"/>
              </a:ext>
            </a:extLst>
          </p:cNvPr>
          <p:cNvSpPr txBox="1"/>
          <p:nvPr/>
        </p:nvSpPr>
        <p:spPr>
          <a:xfrm>
            <a:off x="3523354" y="523370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momentum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AB383CE-413E-46AD-99BB-80DF4C68192A}"/>
              </a:ext>
            </a:extLst>
          </p:cNvPr>
          <p:cNvSpPr txBox="1"/>
          <p:nvPr/>
        </p:nvSpPr>
        <p:spPr>
          <a:xfrm>
            <a:off x="1991544" y="566124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桶部和端盖交界处效率下降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5ACD6E4-F7F2-391E-9340-BA080DD83EB6}"/>
              </a:ext>
            </a:extLst>
          </p:cNvPr>
          <p:cNvSpPr txBox="1"/>
          <p:nvPr/>
        </p:nvSpPr>
        <p:spPr>
          <a:xfrm>
            <a:off x="5835524" y="5113639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现在的探测器覆盖情况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D273D04-1BEE-6409-0B16-7DE7C6DF12DF}"/>
              </a:ext>
            </a:extLst>
          </p:cNvPr>
          <p:cNvSpPr txBox="1"/>
          <p:nvPr/>
        </p:nvSpPr>
        <p:spPr>
          <a:xfrm>
            <a:off x="9082100" y="5113639"/>
            <a:ext cx="1910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修改后的探测器覆盖情况</a:t>
            </a:r>
          </a:p>
        </p:txBody>
      </p:sp>
    </p:spTree>
    <p:extLst>
      <p:ext uri="{BB962C8B-B14F-4D97-AF65-F5344CB8AC3E}">
        <p14:creationId xmlns:p14="http://schemas.microsoft.com/office/powerpoint/2010/main" val="121336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自重建算法开发进展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约有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的中性强子无法在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中产生足够的能量沉积，需要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有一定的自重建能力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目前一个基于层次聚类的算法基本完成，还需要对聚类结果进行评估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18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C46F58-838E-4C55-4BAE-9DA716672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79" y="3295896"/>
            <a:ext cx="4114822" cy="185167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5CCD57EC-EAEC-1E18-9281-3FD3E53262D3}"/>
              </a:ext>
            </a:extLst>
          </p:cNvPr>
          <p:cNvGrpSpPr/>
          <p:nvPr/>
        </p:nvGrpSpPr>
        <p:grpSpPr>
          <a:xfrm>
            <a:off x="6888088" y="2882799"/>
            <a:ext cx="3969333" cy="2460269"/>
            <a:chOff x="1061166" y="3124008"/>
            <a:chExt cx="4986763" cy="309089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A24CB72-4222-6E8A-F7A7-3583D2043CBF}"/>
                </a:ext>
              </a:extLst>
            </p:cNvPr>
            <p:cNvGrpSpPr/>
            <p:nvPr/>
          </p:nvGrpSpPr>
          <p:grpSpPr>
            <a:xfrm>
              <a:off x="1061166" y="3124008"/>
              <a:ext cx="4986763" cy="3090891"/>
              <a:chOff x="1003024" y="2438855"/>
              <a:chExt cx="4986763" cy="309089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86C1831-2692-30C9-B6BD-CC578AC6EA31}"/>
                  </a:ext>
                </a:extLst>
              </p:cNvPr>
              <p:cNvSpPr txBox="1"/>
              <p:nvPr/>
            </p:nvSpPr>
            <p:spPr>
              <a:xfrm>
                <a:off x="4621635" y="5241714"/>
                <a:ext cx="1368152" cy="28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theta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570A3CD-06A4-AA34-CBDD-BF7CB4FF22D0}"/>
                  </a:ext>
                </a:extLst>
              </p:cNvPr>
              <p:cNvSpPr txBox="1"/>
              <p:nvPr/>
            </p:nvSpPr>
            <p:spPr>
              <a:xfrm>
                <a:off x="1003024" y="2438855"/>
                <a:ext cx="1368152" cy="28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phi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E6C13F2-DDFB-9F45-A450-DB0A8D8F7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8744" y="3348130"/>
              <a:ext cx="3756539" cy="267663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AD94823-5DF0-0595-4BA1-E7422466BFBF}"/>
              </a:ext>
            </a:extLst>
          </p:cNvPr>
          <p:cNvSpPr txBox="1"/>
          <p:nvPr/>
        </p:nvSpPr>
        <p:spPr>
          <a:xfrm>
            <a:off x="7896200" y="556690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击中的角度分布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F84C46C-6B35-4513-3194-73DD8D0D2C21}"/>
              </a:ext>
            </a:extLst>
          </p:cNvPr>
          <p:cNvSpPr txBox="1"/>
          <p:nvPr/>
        </p:nvSpPr>
        <p:spPr>
          <a:xfrm>
            <a:off x="2819028" y="551430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层次聚类算法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BFB1F63-E4E9-471F-BE26-25A5E57077FF}"/>
              </a:ext>
            </a:extLst>
          </p:cNvPr>
          <p:cNvSpPr/>
          <p:nvPr/>
        </p:nvSpPr>
        <p:spPr>
          <a:xfrm>
            <a:off x="8256240" y="3861048"/>
            <a:ext cx="720080" cy="5040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C312ED2-6ED8-59CB-D795-3E475F88B717}"/>
              </a:ext>
            </a:extLst>
          </p:cNvPr>
          <p:cNvSpPr txBox="1"/>
          <p:nvPr/>
        </p:nvSpPr>
        <p:spPr>
          <a:xfrm>
            <a:off x="10344472" y="393305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cluster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F112EC1-4D0C-FDE2-89B5-B0EF95F13650}"/>
              </a:ext>
            </a:extLst>
          </p:cNvPr>
          <p:cNvCxnSpPr>
            <a:stCxn id="14" idx="1"/>
          </p:cNvCxnSpPr>
          <p:nvPr/>
        </p:nvCxnSpPr>
        <p:spPr>
          <a:xfrm flipH="1">
            <a:off x="9048328" y="4071556"/>
            <a:ext cx="1296144" cy="5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B73909B8-3EC1-4A55-ABE2-57A1868C4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2600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499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B73909B8-3EC1-4A55-ABE2-57A1868C4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0672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10961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总结与计划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报告总结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开发了精细的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几何，以及对应的模拟算法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和塑闪的数字化参数进行了模拟，并开发了数字化的算法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开发了带电粒子和中性粒子的分辨和重建算法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训练、测试及鉴别流程，以及分区域训练算法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开发了从几何构建、模拟、数字化到重建鉴别的整个流程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未来计划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优化带电粒子及中性粒子重建算法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结构设计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自重建算法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开发物理分析算法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73268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45AF8-DC0D-FB90-CEC9-4C7FAF663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32807997-F236-9DFD-0650-E805D4E64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>
            <a:extLst>
              <a:ext uri="{FF2B5EF4-FFF2-40B4-BE49-F238E27FC236}">
                <a16:creationId xmlns:a16="http://schemas.microsoft.com/office/drawing/2014/main" id="{0C437549-9513-0A28-2110-28792B8A6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总结与计划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AA8A30C7-64FC-C8ED-CE75-EE484D1C0E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报告总结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开发了精细的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几何，以及对应的模拟算法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和塑闪的数字化参数进行了模拟，并开发了数字化的算法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开发了带电粒子和中性粒子的分辨和重建算法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训练、测试及鉴别流程，以及分区域训练算法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开发了从几何构建、模拟、数字化到重建鉴别的整个流程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未来计划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优化带电粒子及中性粒子重建算法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结构设计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自重建算法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开发物理分析算法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4EC53B1-576A-7497-1D77-C6874F92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2498B4-2360-3D71-5394-1A23753D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21</a:t>
            </a:fld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8EA5D7-13D4-12BD-2BE0-3D61D2BEB385}"/>
              </a:ext>
            </a:extLst>
          </p:cNvPr>
          <p:cNvSpPr txBox="1"/>
          <p:nvPr/>
        </p:nvSpPr>
        <p:spPr bwMode="auto">
          <a:xfrm>
            <a:off x="8904312" y="4941168"/>
            <a:ext cx="1944216" cy="8145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altLang="zh-CN" sz="4000" kern="0" baseline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Thanks!</a:t>
            </a:r>
            <a:endParaRPr lang="zh-CN" altLang="en-US" sz="4000" kern="0" baseline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92933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7AE08F-97A9-45CA-B4E8-2927F837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79576" y="2564905"/>
            <a:ext cx="7772400" cy="1470025"/>
          </a:xfrm>
        </p:spPr>
        <p:txBody>
          <a:bodyPr anchor="ctr"/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Backup</a:t>
            </a:r>
            <a:endParaRPr lang="zh-CN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23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物理需求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23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C7D5873-12CD-4746-8530-0A9F60EE9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844" y="2469399"/>
            <a:ext cx="3444821" cy="280815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DF07C4-B3C5-4DE1-B94C-A373C4C2FE34}"/>
              </a:ext>
            </a:extLst>
          </p:cNvPr>
          <p:cNvSpPr txBox="1"/>
          <p:nvPr/>
        </p:nvSpPr>
        <p:spPr bwMode="auto">
          <a:xfrm>
            <a:off x="2454990" y="5388090"/>
            <a:ext cx="1434861" cy="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带电粒子动量分布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9B3A2A2-0DC9-498B-A363-543E0E92BA45}"/>
              </a:ext>
            </a:extLst>
          </p:cNvPr>
          <p:cNvGrpSpPr/>
          <p:nvPr/>
        </p:nvGrpSpPr>
        <p:grpSpPr>
          <a:xfrm>
            <a:off x="6168008" y="2469399"/>
            <a:ext cx="3998059" cy="3117146"/>
            <a:chOff x="5791069" y="1301510"/>
            <a:chExt cx="2895731" cy="237103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3B1CA44-0E7E-4FFA-976C-32A5E26CA1EF}"/>
                </a:ext>
              </a:extLst>
            </p:cNvPr>
            <p:cNvSpPr txBox="1"/>
            <p:nvPr/>
          </p:nvSpPr>
          <p:spPr bwMode="auto">
            <a:xfrm>
              <a:off x="6508656" y="3363551"/>
              <a:ext cx="2109123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STCF</a:t>
              </a:r>
              <a:r>
                <a:rPr lang="zh-CN" altLang="en-US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谱仪本底计数率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8A326-6611-416E-838E-FC10B749D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52" r="68281"/>
            <a:stretch/>
          </p:blipFill>
          <p:spPr>
            <a:xfrm>
              <a:off x="5791069" y="1301510"/>
              <a:ext cx="2895731" cy="2047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838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95C1F-A54C-7CF5-9CAF-46832FB1A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4EF0CC34-E673-9A1C-BC34-4A29356B5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>
            <a:extLst>
              <a:ext uri="{FF2B5EF4-FFF2-40B4-BE49-F238E27FC236}">
                <a16:creationId xmlns:a16="http://schemas.microsoft.com/office/drawing/2014/main" id="{C3CD0172-015F-FBEC-4713-365569CD0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Sub-area training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A3BF3BB5-E58F-EED2-243C-EC6466172F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使用单一权重文件对所有动量、角度的粒子进行鉴别存在很大误差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需要按照粒子的角度、动量、电荷等划分不同区域，分别训练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按角度划分为：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20-37deg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37-50deg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50-90deg</a:t>
            </a: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按动量划分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20-50deg: 400-800MeV, 800-2500MeV</a:t>
            </a: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50-90deg: 400-600MeV, 600-1000MeV, 1000-2500MeV</a:t>
            </a: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按电荷划分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此外，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 Cut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的计算也是按照角度动量分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分区域训练相比全区域的结果，在低动量和大角度有较大提升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057D670-EAAE-4A9F-897F-0B03211B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Yulin Liu, USTC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DC6CF0-7514-8974-4CAE-46123A9A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24</a:t>
            </a:fld>
            <a:endParaRPr lang="en-US" altLang="zh-CN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8DC37D4-C93D-5671-72E2-1CC7F4F9747A}"/>
              </a:ext>
            </a:extLst>
          </p:cNvPr>
          <p:cNvGrpSpPr/>
          <p:nvPr/>
        </p:nvGrpSpPr>
        <p:grpSpPr>
          <a:xfrm>
            <a:off x="1520782" y="4382419"/>
            <a:ext cx="1756082" cy="1456778"/>
            <a:chOff x="555260" y="3051443"/>
            <a:chExt cx="3528391" cy="283316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F4C5F9E-7131-913A-9145-2791636DE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60" y="3051443"/>
              <a:ext cx="3528391" cy="2833168"/>
            </a:xfrm>
            <a:prstGeom prst="rect">
              <a:avLst/>
            </a:prstGeom>
          </p:spPr>
        </p:pic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7CAE62B-A025-E83F-15C3-EB4459D246FE}"/>
                </a:ext>
              </a:extLst>
            </p:cNvPr>
            <p:cNvCxnSpPr>
              <a:cxnSpLocks/>
              <a:stCxn id="18" idx="0"/>
            </p:cNvCxnSpPr>
            <p:nvPr/>
          </p:nvCxnSpPr>
          <p:spPr bwMode="auto">
            <a:xfrm>
              <a:off x="2319456" y="3051443"/>
              <a:ext cx="0" cy="14302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FF2DD22-979F-36A5-9B23-1240A731F6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19456" y="3129385"/>
              <a:ext cx="1116125" cy="13386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BB7D6FB-5DF2-17D6-D501-9FE380419B4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19456" y="3257593"/>
              <a:ext cx="1656184" cy="12104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CF76D9E-176C-C995-895F-DC036A70886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19456" y="3862810"/>
              <a:ext cx="1656184" cy="61891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613E1082-0A84-CBDA-95A0-324B83BC8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265" y="4125095"/>
            <a:ext cx="2165447" cy="13456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5E4E8C9-ABE2-43DA-0EA0-89823A194B16}"/>
              </a:ext>
            </a:extLst>
          </p:cNvPr>
          <p:cNvSpPr txBox="1"/>
          <p:nvPr/>
        </p:nvSpPr>
        <p:spPr>
          <a:xfrm>
            <a:off x="2892981" y="5943579"/>
            <a:ext cx="215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训练区域划分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DBB34BD0-AB88-4B94-7188-EEB0DD1EE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877" y="2333868"/>
            <a:ext cx="2172990" cy="133686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F60E406-F3F8-CA49-26AA-EC018CCC6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917" y="2333868"/>
            <a:ext cx="2172990" cy="14069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9B624B-DEFE-11B8-1761-FFAE7150CD1C}"/>
              </a:ext>
            </a:extLst>
          </p:cNvPr>
          <p:cNvSpPr txBox="1"/>
          <p:nvPr/>
        </p:nvSpPr>
        <p:spPr>
          <a:xfrm>
            <a:off x="7863607" y="4382419"/>
            <a:ext cx="194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comparison</a:t>
            </a:r>
          </a:p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Sub-area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left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right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difference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below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325414-2CB3-6587-90A6-458EF2990737}"/>
              </a:ext>
            </a:extLst>
          </p:cNvPr>
          <p:cNvSpPr txBox="1"/>
          <p:nvPr/>
        </p:nvSpPr>
        <p:spPr>
          <a:xfrm>
            <a:off x="9024895" y="3640124"/>
            <a:ext cx="59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theta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3D4DCAA-A3B4-ADD2-F6CA-05C40BA317B8}"/>
              </a:ext>
            </a:extLst>
          </p:cNvPr>
          <p:cNvSpPr txBox="1"/>
          <p:nvPr/>
        </p:nvSpPr>
        <p:spPr>
          <a:xfrm>
            <a:off x="11402375" y="3655933"/>
            <a:ext cx="59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theta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5047490-B177-4583-7235-7FBB1FF4306B}"/>
              </a:ext>
            </a:extLst>
          </p:cNvPr>
          <p:cNvSpPr txBox="1"/>
          <p:nvPr/>
        </p:nvSpPr>
        <p:spPr>
          <a:xfrm>
            <a:off x="11337552" y="5442908"/>
            <a:ext cx="59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theta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3FD6C78-285F-1C31-8B8C-116344A461CF}"/>
              </a:ext>
            </a:extLst>
          </p:cNvPr>
          <p:cNvSpPr txBox="1"/>
          <p:nvPr/>
        </p:nvSpPr>
        <p:spPr>
          <a:xfrm>
            <a:off x="7349827" y="2087474"/>
            <a:ext cx="104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momentum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B19117F-FB89-7308-8B12-5FDDF45B642E}"/>
              </a:ext>
            </a:extLst>
          </p:cNvPr>
          <p:cNvSpPr txBox="1"/>
          <p:nvPr/>
        </p:nvSpPr>
        <p:spPr>
          <a:xfrm>
            <a:off x="9592237" y="2068881"/>
            <a:ext cx="104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momentum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34D0CD3-5E44-3CC4-6C25-3DBEDAC14CDD}"/>
              </a:ext>
            </a:extLst>
          </p:cNvPr>
          <p:cNvSpPr txBox="1"/>
          <p:nvPr/>
        </p:nvSpPr>
        <p:spPr>
          <a:xfrm>
            <a:off x="9553613" y="3908098"/>
            <a:ext cx="104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momentum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F044B61-8AD3-F686-FCBE-7659D32926DF}"/>
              </a:ext>
            </a:extLst>
          </p:cNvPr>
          <p:cNvGrpSpPr/>
          <p:nvPr/>
        </p:nvGrpSpPr>
        <p:grpSpPr>
          <a:xfrm>
            <a:off x="3289845" y="4330905"/>
            <a:ext cx="2562608" cy="1797252"/>
            <a:chOff x="3289845" y="4330905"/>
            <a:chExt cx="2562608" cy="1797252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D11D42F-25D1-8343-7F18-BCB7866DD5F0}"/>
                </a:ext>
              </a:extLst>
            </p:cNvPr>
            <p:cNvGrpSpPr/>
            <p:nvPr/>
          </p:nvGrpSpPr>
          <p:grpSpPr>
            <a:xfrm>
              <a:off x="3460759" y="4330905"/>
              <a:ext cx="2391694" cy="1700390"/>
              <a:chOff x="4684414" y="3068960"/>
              <a:chExt cx="3985011" cy="2833168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E30D77AB-18E0-7BF1-8201-6912E9447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4414" y="3068960"/>
                <a:ext cx="3985011" cy="2833168"/>
              </a:xfrm>
              <a:prstGeom prst="rect">
                <a:avLst/>
              </a:prstGeom>
            </p:spPr>
          </p:pic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5E18B838-F4B2-32D9-973F-A5F3887B2C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725818" y="3545625"/>
                <a:ext cx="0" cy="20162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25D01B9E-D21A-FC02-5D3F-266FE17FE5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10120" y="3512803"/>
                <a:ext cx="0" cy="20162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EC280ED9-C855-C930-95FB-850C102517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919856" y="3512803"/>
                <a:ext cx="0" cy="20162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81ABD47E-2A85-6D27-21F3-50321525EF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287808" y="4841769"/>
                <a:ext cx="63204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5E88D2BF-2A02-4D49-183A-71B5C672C5B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919856" y="5057793"/>
                <a:ext cx="80596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964CB1F8-565D-B230-F1D7-C7476654AB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919856" y="4697753"/>
                <a:ext cx="80596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7B1B5D45-A6EE-67E3-40D8-9F4001F60E44}"/>
                </a:ext>
              </a:extLst>
            </p:cNvPr>
            <p:cNvSpPr txBox="1"/>
            <p:nvPr/>
          </p:nvSpPr>
          <p:spPr>
            <a:xfrm>
              <a:off x="3289845" y="4346482"/>
              <a:ext cx="10489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momentum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5D6C67F-732D-1F9C-4FE1-FC05D65E8CDF}"/>
                </a:ext>
              </a:extLst>
            </p:cNvPr>
            <p:cNvSpPr txBox="1"/>
            <p:nvPr/>
          </p:nvSpPr>
          <p:spPr>
            <a:xfrm>
              <a:off x="5254431" y="5851158"/>
              <a:ext cx="598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theta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961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缪子重建鉴别算法调研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缪子探测器重建与鉴别的研究内容包括：使用外推径迹对带电粒子进行重建、对</a:t>
            </a:r>
            <a:r>
              <a:rPr lang="el-GR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µ/π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簇射击中分布进行研究、结合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信息对中性强子进行重建、优化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粒子鉴别等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缪子重建鉴别算法主要分为四步：寻找种子、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关联、径迹拟合、鉴别参数计算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寻找种子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外推径迹（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BelleII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本身击中作为种子，用于宇宙线重建及探测器对齐中（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计算每层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和径迹在这层交点的距离，小于窗口的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被关联</a:t>
            </a: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：窗口大小选择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240-320mm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，这是统计了每层的窗口大小，取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𝜎</a:t>
            </a:r>
          </a:p>
          <a:p>
            <a:pPr lvl="1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BelleII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：窗口为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25cm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或外推径迹交点的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𝜎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除此之外，为了节省计算资源，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BelleII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还进行了预筛选：外推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必须关联至少两个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、外推预测的层数和测量到的层数之差要小于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径迹拟合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桶部分为𝑟𝜑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𝑟𝑧，端盖分为𝑧𝑥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𝑧𝑦分别拟合，最后合为三维径迹（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kalman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滤波进行二次外推（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BelleII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鉴别参数计算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入射深度，每层击中数，匹配距离等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使用多变量分析进行鉴别</a:t>
            </a:r>
          </a:p>
          <a:p>
            <a:pPr lvl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28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重建算法存在的问题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构建一个没有端盖，由一个长桶部覆盖了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20~160°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范围的几何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之前算法中使用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300mm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的距离窗口会导致角度较小时无法关联大量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更改窗口为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12.5°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角度窗口（粒子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入射时约等于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410mm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距离窗）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26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81BC74-B810-44EA-BCC7-6E785923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169092"/>
            <a:ext cx="4022663" cy="215372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429196A-C2AB-4D9D-92A2-25341B1D5EDD}"/>
              </a:ext>
            </a:extLst>
          </p:cNvPr>
          <p:cNvSpPr txBox="1"/>
          <p:nvPr/>
        </p:nvSpPr>
        <p:spPr>
          <a:xfrm>
            <a:off x="6938964" y="572655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外推径迹在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第一层上的击中与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MUDhit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Theta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角的残差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1AA619-2EE3-4F38-BEF6-6589E64B0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2985639"/>
            <a:ext cx="3505769" cy="233717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7B4A9EF-A9F2-43D3-8D67-84EDF241D9B7}"/>
              </a:ext>
            </a:extLst>
          </p:cNvPr>
          <p:cNvSpPr txBox="1"/>
          <p:nvPr/>
        </p:nvSpPr>
        <p:spPr>
          <a:xfrm>
            <a:off x="1918135" y="572655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外推径迹在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第一层上的击中与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MUDhit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之间沿着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轴方向距离的残差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448FE2-FB6F-46E1-8964-B21269DDE194}"/>
              </a:ext>
            </a:extLst>
          </p:cNvPr>
          <p:cNvSpPr txBox="1"/>
          <p:nvPr/>
        </p:nvSpPr>
        <p:spPr>
          <a:xfrm>
            <a:off x="4870463" y="481192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轴夹角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E41613A-D3F0-4701-AC26-93D8E4C6F0E1}"/>
              </a:ext>
            </a:extLst>
          </p:cNvPr>
          <p:cNvSpPr txBox="1"/>
          <p:nvPr/>
        </p:nvSpPr>
        <p:spPr>
          <a:xfrm>
            <a:off x="9901720" y="481192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轴夹角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B9617A5-11D3-4DDA-949D-B897BC792259}"/>
              </a:ext>
            </a:extLst>
          </p:cNvPr>
          <p:cNvSpPr txBox="1"/>
          <p:nvPr/>
        </p:nvSpPr>
        <p:spPr>
          <a:xfrm>
            <a:off x="623392" y="453492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距离残差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4931BF8-C127-489D-AB4C-3ABB3FC269D4}"/>
              </a:ext>
            </a:extLst>
          </p:cNvPr>
          <p:cNvSpPr txBox="1"/>
          <p:nvPr/>
        </p:nvSpPr>
        <p:spPr>
          <a:xfrm>
            <a:off x="6134863" y="439611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角度残差</a:t>
            </a:r>
          </a:p>
        </p:txBody>
      </p:sp>
    </p:spTree>
    <p:extLst>
      <p:ext uri="{BB962C8B-B14F-4D97-AF65-F5344CB8AC3E}">
        <p14:creationId xmlns:p14="http://schemas.microsoft.com/office/powerpoint/2010/main" val="1765828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分区域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全区域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将每个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的值相减，分别画了结果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的图和结果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的图，否则不易分辨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在低动量和大角度处提升明显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27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4E831B3-1219-408D-93EA-8F4FA8BC2EFD}"/>
              </a:ext>
            </a:extLst>
          </p:cNvPr>
          <p:cNvSpPr txBox="1"/>
          <p:nvPr/>
        </p:nvSpPr>
        <p:spPr bwMode="auto">
          <a:xfrm>
            <a:off x="2498644" y="5351758"/>
            <a:ext cx="2232248" cy="54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altLang="zh-CN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mu+/pi+@supp=30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altLang="zh-CN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diff&gt;0</a:t>
            </a:r>
            <a:endParaRPr lang="zh-CN" altLang="en-US" sz="1200" kern="0" baseline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53D8762-D5EE-4B02-B24A-712D84123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2852936"/>
            <a:ext cx="3678496" cy="228588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6F84891-FA3F-4658-AB2B-05E121D7B2B9}"/>
              </a:ext>
            </a:extLst>
          </p:cNvPr>
          <p:cNvSpPr txBox="1"/>
          <p:nvPr/>
        </p:nvSpPr>
        <p:spPr bwMode="auto">
          <a:xfrm>
            <a:off x="6506970" y="5351758"/>
            <a:ext cx="2232248" cy="54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altLang="zh-CN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mu+/pi+@supp=30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altLang="zh-CN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diff&lt;0</a:t>
            </a:r>
            <a:endParaRPr lang="zh-CN" altLang="en-US" sz="1200" kern="0" baseline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8993DC2-C0F5-46CB-95F9-3E4A8E5DF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094" y="2852936"/>
            <a:ext cx="3718001" cy="22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mu-/pi-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鉴别效率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28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31CF51-1E28-41A3-8FD9-A5C7F2E11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3068960"/>
            <a:ext cx="3624296" cy="25202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7F68249-F218-4D4C-AE74-78F1BA4B0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104" y="3068960"/>
            <a:ext cx="3701661" cy="25202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FC381DF-2C9A-48F1-87CB-FDEAA25AAE66}"/>
              </a:ext>
            </a:extLst>
          </p:cNvPr>
          <p:cNvSpPr txBox="1"/>
          <p:nvPr/>
        </p:nvSpPr>
        <p:spPr>
          <a:xfrm>
            <a:off x="7978768" y="574460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带本底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D26C1D-63E0-4585-BF17-A8690ED0228D}"/>
              </a:ext>
            </a:extLst>
          </p:cNvPr>
          <p:cNvSpPr txBox="1"/>
          <p:nvPr/>
        </p:nvSpPr>
        <p:spPr>
          <a:xfrm>
            <a:off x="3389563" y="574460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无本底</a:t>
            </a:r>
          </a:p>
        </p:txBody>
      </p:sp>
    </p:spTree>
    <p:extLst>
      <p:ext uri="{BB962C8B-B14F-4D97-AF65-F5344CB8AC3E}">
        <p14:creationId xmlns:p14="http://schemas.microsoft.com/office/powerpoint/2010/main" val="2742387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中性粒子按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能量分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29</a:t>
            </a:fld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735D5A-7832-4005-B333-8B7C40EA9B67}"/>
              </a:ext>
            </a:extLst>
          </p:cNvPr>
          <p:cNvSpPr txBox="1"/>
          <p:nvPr/>
        </p:nvSpPr>
        <p:spPr>
          <a:xfrm>
            <a:off x="7981474" y="51644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带本底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C7C0D9-C1BA-4929-8987-713D33F02D6C}"/>
              </a:ext>
            </a:extLst>
          </p:cNvPr>
          <p:cNvSpPr txBox="1"/>
          <p:nvPr/>
        </p:nvSpPr>
        <p:spPr>
          <a:xfrm>
            <a:off x="3392269" y="51644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无本底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D198D8-6F99-4901-8B92-A00AB6B1C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726" y="2780928"/>
            <a:ext cx="3086179" cy="22284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4341B0-277F-4657-A703-62C11265A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787" y="2780928"/>
            <a:ext cx="3075704" cy="222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B73909B8-3EC1-4A55-ABE2-57A1868C4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8757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74925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整体鉴别效率图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无本底，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mu/pi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30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6DAB94E-9F39-4758-98BD-355E723EE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367" y="2705532"/>
            <a:ext cx="4532930" cy="28116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1C92C22-69B5-41D1-9FE0-AAEC6A37E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975" y="2731141"/>
            <a:ext cx="4395605" cy="28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33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整体鉴别效率图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有本底，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mu/pi</a:t>
            </a: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31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936E0A-F0F0-4B73-8276-F75A71241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652639"/>
            <a:ext cx="4114800" cy="26973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B22F01-368F-4D75-AAC4-52739CD64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242" y="2652640"/>
            <a:ext cx="4153950" cy="26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5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中性粒子能量分布图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32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513551-EC2C-FFDA-468A-4A51C5EB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2627204"/>
            <a:ext cx="3799970" cy="24208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830245-9C72-A93C-17A6-6E86969CA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2677993"/>
            <a:ext cx="3950986" cy="241618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352BC6E-421B-27CA-724E-0EEA6FE98A8A}"/>
              </a:ext>
            </a:extLst>
          </p:cNvPr>
          <p:cNvSpPr txBox="1"/>
          <p:nvPr/>
        </p:nvSpPr>
        <p:spPr>
          <a:xfrm>
            <a:off x="2423592" y="522920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中性强子（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n, KL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F2C2B1-4227-6FB1-06D4-E9DB5D1F28AF}"/>
              </a:ext>
            </a:extLst>
          </p:cNvPr>
          <p:cNvSpPr txBox="1"/>
          <p:nvPr/>
        </p:nvSpPr>
        <p:spPr>
          <a:xfrm>
            <a:off x="7608168" y="5220069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gamma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903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缪子探测器介绍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686084"/>
            <a:ext cx="6481936" cy="4351338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缪子探测器的性能要求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µ/π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粒子鉴别：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µ/π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压制率为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eff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π→µ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&lt;1/30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）条件下，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1-2GeV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鉴别效率好于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中性强子（包括中子、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）的鉴别：约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中性强子无法在电磁量能器（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）中产生大量能量沉积，因此需要缪子探测器提供一定的中性强子的鉴别能力</a:t>
            </a:r>
          </a:p>
          <a:p>
            <a:pPr lvl="1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4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5C3C38F-BFD3-4813-A3A0-874EDFBA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61" y="3168065"/>
            <a:ext cx="2607980" cy="21134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6204E4-540F-4175-9D73-1A1791028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3168065"/>
            <a:ext cx="2722238" cy="239695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FEAD136-65EA-4C84-B5FE-86939CFFC2DF}"/>
              </a:ext>
            </a:extLst>
          </p:cNvPr>
          <p:cNvSpPr txBox="1"/>
          <p:nvPr/>
        </p:nvSpPr>
        <p:spPr bwMode="auto">
          <a:xfrm>
            <a:off x="2476686" y="5528179"/>
            <a:ext cx="3204964" cy="62517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缪子探测器位于探测谱仪的最外层</a:t>
            </a:r>
            <a:endParaRPr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zh-CN" altLang="en-US" sz="1400" kern="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覆盖了接近全空间的范围（</a:t>
            </a:r>
            <a:r>
              <a:rPr lang="en-US" altLang="zh-CN" sz="1400" kern="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94%×4π</a:t>
            </a:r>
            <a:r>
              <a:rPr lang="zh-CN" altLang="en-US" sz="1400" kern="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）</a:t>
            </a:r>
            <a:endParaRPr lang="en-US" altLang="zh-CN" sz="1400" kern="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784A9DA-0844-453D-A1D0-132E539A9E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7219" b="1"/>
          <a:stretch/>
        </p:blipFill>
        <p:spPr>
          <a:xfrm>
            <a:off x="7536160" y="1371665"/>
            <a:ext cx="3897829" cy="47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缪子探测器的原理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5</a:t>
            </a:fld>
            <a:endParaRPr lang="en-US" altLang="zh-CN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4739108-99AF-4C36-B391-2E86FE8727AC}"/>
              </a:ext>
            </a:extLst>
          </p:cNvPr>
          <p:cNvSpPr txBox="1">
            <a:spLocks noChangeArrowheads="1"/>
          </p:cNvSpPr>
          <p:nvPr/>
        </p:nvSpPr>
        <p:spPr>
          <a:xfrm>
            <a:off x="1171188" y="1978676"/>
            <a:ext cx="3741187" cy="418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l-GR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的质量相近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l-GR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=105.66MeV</a:t>
            </a: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l-GR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=139.57MeV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/dx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等粒子鉴别方法无法对大动量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进行鉴别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l-GR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l-GR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与物质的相互作用不同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只有电离过程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除了电离过程，还存在强相互作用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让粒子穿过吸收体，使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发生强相互作用，与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在探测器上产生的信号会有区别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7054DD3-7582-414F-BE27-A829ED5750EB}"/>
              </a:ext>
            </a:extLst>
          </p:cNvPr>
          <p:cNvGrpSpPr/>
          <p:nvPr/>
        </p:nvGrpSpPr>
        <p:grpSpPr>
          <a:xfrm>
            <a:off x="8271383" y="2014225"/>
            <a:ext cx="2529027" cy="3880609"/>
            <a:chOff x="4753462" y="1600980"/>
            <a:chExt cx="2532676" cy="3886208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8A46785-345F-4423-9D97-A946C5E2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462" y="1600980"/>
              <a:ext cx="2532676" cy="365604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30F5C86-70BD-44EF-8884-2FF6F9A41C72}"/>
                </a:ext>
              </a:extLst>
            </p:cNvPr>
            <p:cNvSpPr txBox="1"/>
            <p:nvPr/>
          </p:nvSpPr>
          <p:spPr bwMode="auto">
            <a:xfrm>
              <a:off x="5364088" y="5178193"/>
              <a:ext cx="1533872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DTOF </a:t>
              </a:r>
              <a:r>
                <a:rPr lang="el-GR" altLang="zh-CN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µ/π</a:t>
              </a:r>
              <a:r>
                <a:rPr lang="zh-CN" altLang="en-US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鉴别能力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4AD8F44-91E5-47FF-8966-0D93590190C7}"/>
              </a:ext>
            </a:extLst>
          </p:cNvPr>
          <p:cNvGrpSpPr/>
          <p:nvPr/>
        </p:nvGrpSpPr>
        <p:grpSpPr>
          <a:xfrm>
            <a:off x="5583767" y="4138112"/>
            <a:ext cx="2186979" cy="1837472"/>
            <a:chOff x="4790089" y="4449600"/>
            <a:chExt cx="2186979" cy="183747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AE8D3C1-5B59-4FD3-A8A6-0999DFFC8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89" y="4449600"/>
              <a:ext cx="2016224" cy="156843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C8CBD99-3822-4AAE-9B99-B47D5EF32BBB}"/>
                </a:ext>
              </a:extLst>
            </p:cNvPr>
            <p:cNvSpPr txBox="1"/>
            <p:nvPr/>
          </p:nvSpPr>
          <p:spPr bwMode="auto">
            <a:xfrm>
              <a:off x="5067935" y="5978077"/>
              <a:ext cx="1909133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zh-CN" altLang="en-US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不同粒子与探测器的反应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8B26DA6-D775-4C0C-8362-E27F2DFAD32A}"/>
              </a:ext>
            </a:extLst>
          </p:cNvPr>
          <p:cNvGrpSpPr/>
          <p:nvPr/>
        </p:nvGrpSpPr>
        <p:grpSpPr>
          <a:xfrm>
            <a:off x="5446942" y="1771944"/>
            <a:ext cx="2460631" cy="2246063"/>
            <a:chOff x="4705728" y="1982993"/>
            <a:chExt cx="2460631" cy="224606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281B137-022E-412F-A2EC-5CF8046C2537}"/>
                </a:ext>
              </a:extLst>
            </p:cNvPr>
            <p:cNvGrpSpPr/>
            <p:nvPr/>
          </p:nvGrpSpPr>
          <p:grpSpPr>
            <a:xfrm>
              <a:off x="4705728" y="1982993"/>
              <a:ext cx="2460631" cy="2246063"/>
              <a:chOff x="4066865" y="3464220"/>
              <a:chExt cx="2219635" cy="2026082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BB3E4B14-34B4-4425-B9E7-CFD99EC52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6865" y="3464220"/>
                <a:ext cx="2219635" cy="1790950"/>
              </a:xfrm>
              <a:prstGeom prst="rect">
                <a:avLst/>
              </a:prstGeom>
            </p:spPr>
          </p:pic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0787F78-73B7-4B24-A7BF-4162791AB975}"/>
                  </a:ext>
                </a:extLst>
              </p:cNvPr>
              <p:cNvSpPr txBox="1"/>
              <p:nvPr/>
            </p:nvSpPr>
            <p:spPr bwMode="auto">
              <a:xfrm>
                <a:off x="4477139" y="5181307"/>
                <a:ext cx="1656184" cy="308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spAutoFit/>
              </a:bodyPr>
              <a:lstStyle/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SzPct val="90000"/>
                </a:pPr>
                <a:r>
                  <a:rPr lang="en-US" altLang="zh-CN" sz="1200" kern="0" baseline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MDC </a:t>
                </a:r>
                <a:r>
                  <a:rPr lang="en-US" altLang="zh-CN" sz="1200" kern="0" baseline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dE</a:t>
                </a:r>
                <a:r>
                  <a:rPr lang="en-US" altLang="zh-CN" sz="1200" kern="0" baseline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/dx</a:t>
                </a:r>
                <a:r>
                  <a:rPr lang="zh-CN" altLang="en-US" sz="1200" kern="0" baseline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鉴别能力</a:t>
                </a:r>
              </a:p>
            </p:txBody>
          </p:sp>
        </p:grp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32CB877B-F2D2-44C4-9F8B-4B62E5AB52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8160" y="3178639"/>
              <a:ext cx="72008" cy="3600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094654E-46FC-4C35-AB16-7CEF14E7F313}"/>
                </a:ext>
              </a:extLst>
            </p:cNvPr>
            <p:cNvSpPr txBox="1"/>
            <p:nvPr/>
          </p:nvSpPr>
          <p:spPr bwMode="auto">
            <a:xfrm>
              <a:off x="5294144" y="2890607"/>
              <a:ext cx="648072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l-GR" altLang="zh-CN" sz="1200" kern="0" baseline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µ</a:t>
              </a:r>
              <a:r>
                <a:rPr lang="en-US" altLang="zh-CN" sz="1200" kern="0" baseline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l-GR" altLang="zh-CN" sz="1200" kern="0" baseline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π</a:t>
              </a:r>
              <a:endParaRPr lang="zh-CN" altLang="en-US" sz="1200" kern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92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缪子探测器的设计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26165" y="1664926"/>
            <a:ext cx="10238903" cy="4351338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缪子探测器通常结构为多层灵敏探测器与轭铁的结合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轭铁作为吸收体用来吸收粒子的能量，同时也负责为超导磁铁提供磁回路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对撞物理实验上常用于缪子探测器的灵敏探测器有：阻性板室（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）、塑料闪烁体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灵敏探测器的选择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受本底影响小，但对中性强子不够灵敏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塑闪相反，对中性强子敏感，但受本底影响较大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综合两种探测器的优缺点，提出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3RPC+7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塑闪的混合式设计，开展研究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6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22445E-AA08-425B-8D1C-093EF3AD8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387" y="1640289"/>
            <a:ext cx="3328133" cy="20044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E471E0-7DA4-4B27-BFE6-74B818FA2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118" y="3674914"/>
            <a:ext cx="3333162" cy="18715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1FA737-354B-46E9-8FF2-13E09EA0D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530" y="3872320"/>
            <a:ext cx="2215833" cy="9275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3665191-4CEB-4AE5-8DEF-2940A18D74C3}"/>
              </a:ext>
            </a:extLst>
          </p:cNvPr>
          <p:cNvSpPr txBox="1"/>
          <p:nvPr/>
        </p:nvSpPr>
        <p:spPr bwMode="auto">
          <a:xfrm>
            <a:off x="826165" y="4181602"/>
            <a:ext cx="1247198" cy="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altLang="zh-CN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RPC</a:t>
            </a: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探测器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236CF14-8958-4AE2-86DA-ED2B6793D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808" y="5283567"/>
            <a:ext cx="2476764" cy="8916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229DCA7-1A7B-465F-A987-458862E944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0750" y="5293447"/>
            <a:ext cx="1576285" cy="8916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2B2565D-C98A-4050-9F5A-378A65C3ECDD}"/>
              </a:ext>
            </a:extLst>
          </p:cNvPr>
          <p:cNvSpPr txBox="1"/>
          <p:nvPr/>
        </p:nvSpPr>
        <p:spPr bwMode="auto">
          <a:xfrm>
            <a:off x="823135" y="5546501"/>
            <a:ext cx="1247198" cy="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塑闪探测器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7FD814C-C157-4877-9FAE-31E20CA4F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848" y="3834153"/>
            <a:ext cx="1563047" cy="105668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E64CE13-6A52-41AB-B175-E1D57F067EF8}"/>
              </a:ext>
            </a:extLst>
          </p:cNvPr>
          <p:cNvSpPr txBox="1"/>
          <p:nvPr/>
        </p:nvSpPr>
        <p:spPr>
          <a:xfrm>
            <a:off x="9077370" y="5781108"/>
            <a:ext cx="2667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缪子探测器设计示意图</a:t>
            </a:r>
          </a:p>
        </p:txBody>
      </p:sp>
    </p:spTree>
    <p:extLst>
      <p:ext uri="{BB962C8B-B14F-4D97-AF65-F5344CB8AC3E}">
        <p14:creationId xmlns:p14="http://schemas.microsoft.com/office/powerpoint/2010/main" val="358164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B73909B8-3EC1-4A55-ABE2-57A1868C4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428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3086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缪子探测器软件开发进展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OSCAR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软件框架的缪子探测器的模拟、重建与鉴别算法的开发进展如图所示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目前基本实现整个模拟、数字化、重建与鉴别的全流程算法</a:t>
            </a:r>
          </a:p>
          <a:p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8</a:t>
            </a:fld>
            <a:endParaRPr lang="en-US" altLang="zh-CN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F9BA1AA-BE27-4A1E-9652-FCE9BB731D26}"/>
              </a:ext>
            </a:extLst>
          </p:cNvPr>
          <p:cNvGrpSpPr/>
          <p:nvPr/>
        </p:nvGrpSpPr>
        <p:grpSpPr>
          <a:xfrm>
            <a:off x="1019436" y="2708920"/>
            <a:ext cx="10153128" cy="3363624"/>
            <a:chOff x="755576" y="2414050"/>
            <a:chExt cx="7765131" cy="3363624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8586E950-3AFE-4775-9204-0814F1C5CE06}"/>
                </a:ext>
              </a:extLst>
            </p:cNvPr>
            <p:cNvSpPr/>
            <p:nvPr/>
          </p:nvSpPr>
          <p:spPr bwMode="auto">
            <a:xfrm>
              <a:off x="7021610" y="2463646"/>
              <a:ext cx="554623" cy="2593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61F4F57-1219-43B6-B2DA-C2D3D3A5780B}"/>
                </a:ext>
              </a:extLst>
            </p:cNvPr>
            <p:cNvSpPr txBox="1"/>
            <p:nvPr/>
          </p:nvSpPr>
          <p:spPr bwMode="auto">
            <a:xfrm>
              <a:off x="7718275" y="2414050"/>
              <a:ext cx="802432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zh-CN" altLang="en-US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未完成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A2CEE2F-BAE2-418D-BDCA-F751E60C1885}"/>
                </a:ext>
              </a:extLst>
            </p:cNvPr>
            <p:cNvGrpSpPr/>
            <p:nvPr/>
          </p:nvGrpSpPr>
          <p:grpSpPr>
            <a:xfrm>
              <a:off x="755576" y="2857371"/>
              <a:ext cx="7366601" cy="2920303"/>
              <a:chOff x="755232" y="1674972"/>
              <a:chExt cx="7366601" cy="3019370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1D809818-D760-4835-90CA-B0EC545983C9}"/>
                  </a:ext>
                </a:extLst>
              </p:cNvPr>
              <p:cNvGrpSpPr/>
              <p:nvPr/>
            </p:nvGrpSpPr>
            <p:grpSpPr>
              <a:xfrm>
                <a:off x="755232" y="1674972"/>
                <a:ext cx="7366601" cy="3019370"/>
                <a:chOff x="755232" y="1674972"/>
                <a:chExt cx="7366601" cy="3019370"/>
              </a:xfrm>
            </p:grpSpPr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6FD9E773-4EE3-45D1-B9E6-065F1407C031}"/>
                    </a:ext>
                  </a:extLst>
                </p:cNvPr>
                <p:cNvSpPr/>
                <p:nvPr/>
              </p:nvSpPr>
              <p:spPr bwMode="auto">
                <a:xfrm>
                  <a:off x="755232" y="1674973"/>
                  <a:ext cx="1222710" cy="949524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通用服务</a:t>
                  </a:r>
                  <a:endParaRPr kumimoji="0" lang="en-US" altLang="zh-CN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产生子</a:t>
                  </a:r>
                  <a:endPara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DD4hep</a:t>
                  </a: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几何</a:t>
                  </a:r>
                  <a:endParaRPr kumimoji="0" lang="en-US" altLang="zh-CN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……</a:t>
                  </a:r>
                  <a:endPara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矩形: 圆角 14">
                  <a:extLst>
                    <a:ext uri="{FF2B5EF4-FFF2-40B4-BE49-F238E27FC236}">
                      <a16:creationId xmlns:a16="http://schemas.microsoft.com/office/drawing/2014/main" id="{C58BD572-4CB2-4E5D-A225-3FF80CB664F2}"/>
                    </a:ext>
                  </a:extLst>
                </p:cNvPr>
                <p:cNvSpPr/>
                <p:nvPr/>
              </p:nvSpPr>
              <p:spPr bwMode="auto">
                <a:xfrm>
                  <a:off x="2721016" y="2270790"/>
                  <a:ext cx="1152128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信号事例模拟</a:t>
                  </a:r>
                </a:p>
              </p:txBody>
            </p:sp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E2A257AD-E49B-4C14-9DD3-545CE82CC82D}"/>
                    </a:ext>
                  </a:extLst>
                </p:cNvPr>
                <p:cNvSpPr/>
                <p:nvPr/>
              </p:nvSpPr>
              <p:spPr bwMode="auto">
                <a:xfrm>
                  <a:off x="2721016" y="1674972"/>
                  <a:ext cx="1152128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本底事例模拟</a:t>
                  </a:r>
                </a:p>
              </p:txBody>
            </p:sp>
            <p:sp>
              <p:nvSpPr>
                <p:cNvPr id="17" name="矩形: 圆角 16">
                  <a:extLst>
                    <a:ext uri="{FF2B5EF4-FFF2-40B4-BE49-F238E27FC236}">
                      <a16:creationId xmlns:a16="http://schemas.microsoft.com/office/drawing/2014/main" id="{73D72FC9-606D-4429-A0C5-CABEB3EEB9E3}"/>
                    </a:ext>
                  </a:extLst>
                </p:cNvPr>
                <p:cNvSpPr/>
                <p:nvPr/>
              </p:nvSpPr>
              <p:spPr bwMode="auto">
                <a:xfrm>
                  <a:off x="5007937" y="1966008"/>
                  <a:ext cx="853212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事例混合</a:t>
                  </a:r>
                </a:p>
              </p:txBody>
            </p:sp>
            <p:sp>
              <p:nvSpPr>
                <p:cNvPr id="18" name="矩形: 圆角 17">
                  <a:extLst>
                    <a:ext uri="{FF2B5EF4-FFF2-40B4-BE49-F238E27FC236}">
                      <a16:creationId xmlns:a16="http://schemas.microsoft.com/office/drawing/2014/main" id="{0D923859-6E45-46C1-B6F7-77C57CF95735}"/>
                    </a:ext>
                  </a:extLst>
                </p:cNvPr>
                <p:cNvSpPr/>
                <p:nvPr/>
              </p:nvSpPr>
              <p:spPr bwMode="auto">
                <a:xfrm>
                  <a:off x="7315635" y="1965782"/>
                  <a:ext cx="720080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数字化</a:t>
                  </a:r>
                </a:p>
              </p:txBody>
            </p:sp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590397B7-AB01-40BF-BE8E-B4CD03C0851C}"/>
                    </a:ext>
                  </a:extLst>
                </p:cNvPr>
                <p:cNvSpPr/>
                <p:nvPr/>
              </p:nvSpPr>
              <p:spPr bwMode="auto">
                <a:xfrm>
                  <a:off x="7233981" y="2932249"/>
                  <a:ext cx="887852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径迹外推</a:t>
                  </a:r>
                </a:p>
              </p:txBody>
            </p:sp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197428DB-89C3-472B-8BA9-6FD9DE47E0E3}"/>
                    </a:ext>
                  </a:extLst>
                </p:cNvPr>
                <p:cNvSpPr/>
                <p:nvPr/>
              </p:nvSpPr>
              <p:spPr bwMode="auto">
                <a:xfrm>
                  <a:off x="4611183" y="2924846"/>
                  <a:ext cx="1646719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带电粒子</a:t>
                  </a:r>
                  <a:r>
                    <a:rPr kumimoji="0" lang="en-US" altLang="zh-CN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track</a:t>
                  </a: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重建</a:t>
                  </a:r>
                </a:p>
              </p:txBody>
            </p:sp>
            <p:sp>
              <p:nvSpPr>
                <p:cNvPr id="21" name="矩形: 圆角 20">
                  <a:extLst>
                    <a:ext uri="{FF2B5EF4-FFF2-40B4-BE49-F238E27FC236}">
                      <a16:creationId xmlns:a16="http://schemas.microsoft.com/office/drawing/2014/main" id="{0963EB0A-34B5-453B-A499-31E16A7641D6}"/>
                    </a:ext>
                  </a:extLst>
                </p:cNvPr>
                <p:cNvSpPr/>
                <p:nvPr/>
              </p:nvSpPr>
              <p:spPr bwMode="auto">
                <a:xfrm>
                  <a:off x="2625129" y="3255998"/>
                  <a:ext cx="962424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特征变量提取</a:t>
                  </a:r>
                </a:p>
              </p:txBody>
            </p:sp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id="{20F5D886-AAFC-4383-90C3-E1939B3846E2}"/>
                    </a:ext>
                  </a:extLst>
                </p:cNvPr>
                <p:cNvSpPr/>
                <p:nvPr/>
              </p:nvSpPr>
              <p:spPr bwMode="auto">
                <a:xfrm>
                  <a:off x="1061396" y="3255998"/>
                  <a:ext cx="854448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BDT</a:t>
                  </a: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训练</a:t>
                  </a:r>
                </a:p>
              </p:txBody>
            </p:sp>
            <p:sp>
              <p:nvSpPr>
                <p:cNvPr id="23" name="矩形: 圆角 22">
                  <a:extLst>
                    <a:ext uri="{FF2B5EF4-FFF2-40B4-BE49-F238E27FC236}">
                      <a16:creationId xmlns:a16="http://schemas.microsoft.com/office/drawing/2014/main" id="{B642A8AE-E706-45B0-99B7-2F08B90FD2CB}"/>
                    </a:ext>
                  </a:extLst>
                </p:cNvPr>
                <p:cNvSpPr/>
                <p:nvPr/>
              </p:nvSpPr>
              <p:spPr bwMode="auto">
                <a:xfrm>
                  <a:off x="1003510" y="4330100"/>
                  <a:ext cx="971252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Weight/Data</a:t>
                  </a:r>
                  <a:endPara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矩形: 圆角 23">
                  <a:extLst>
                    <a:ext uri="{FF2B5EF4-FFF2-40B4-BE49-F238E27FC236}">
                      <a16:creationId xmlns:a16="http://schemas.microsoft.com/office/drawing/2014/main" id="{8AA610FD-ED68-4876-A3B3-BD448D5DB351}"/>
                    </a:ext>
                  </a:extLst>
                </p:cNvPr>
                <p:cNvSpPr/>
                <p:nvPr/>
              </p:nvSpPr>
              <p:spPr bwMode="auto">
                <a:xfrm>
                  <a:off x="2679118" y="4334342"/>
                  <a:ext cx="854448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粒子</a:t>
                  </a: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鉴别</a:t>
                  </a:r>
                </a:p>
              </p:txBody>
            </p:sp>
            <p:sp>
              <p:nvSpPr>
                <p:cNvPr id="25" name="矩形: 圆角 24">
                  <a:extLst>
                    <a:ext uri="{FF2B5EF4-FFF2-40B4-BE49-F238E27FC236}">
                      <a16:creationId xmlns:a16="http://schemas.microsoft.com/office/drawing/2014/main" id="{E04C0226-7009-4CC0-8C5D-1EE27579329A}"/>
                    </a:ext>
                  </a:extLst>
                </p:cNvPr>
                <p:cNvSpPr/>
                <p:nvPr/>
              </p:nvSpPr>
              <p:spPr bwMode="auto">
                <a:xfrm>
                  <a:off x="7220625" y="4329646"/>
                  <a:ext cx="898522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物理</a:t>
                  </a: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分析</a:t>
                  </a:r>
                </a:p>
              </p:txBody>
            </p:sp>
            <p:sp>
              <p:nvSpPr>
                <p:cNvPr id="26" name="矩形: 圆角 25">
                  <a:extLst>
                    <a:ext uri="{FF2B5EF4-FFF2-40B4-BE49-F238E27FC236}">
                      <a16:creationId xmlns:a16="http://schemas.microsoft.com/office/drawing/2014/main" id="{2532F2CE-82D2-4F97-806A-BA7CE722616B}"/>
                    </a:ext>
                  </a:extLst>
                </p:cNvPr>
                <p:cNvSpPr/>
                <p:nvPr/>
              </p:nvSpPr>
              <p:spPr bwMode="auto">
                <a:xfrm>
                  <a:off x="4611182" y="3585855"/>
                  <a:ext cx="1646720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中性强子</a:t>
                  </a:r>
                  <a:r>
                    <a:rPr kumimoji="0" lang="en-US" altLang="zh-CN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cluster</a:t>
                  </a:r>
                  <a:r>
                    <a:rPr kumimoji="0" lang="zh-CN" altLang="en-US" sz="12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重建</a:t>
                  </a:r>
                </a:p>
              </p:txBody>
            </p:sp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C2F75429-C752-4B40-BAE8-F2E6491D3829}"/>
                    </a:ext>
                  </a:extLst>
                </p:cNvPr>
                <p:cNvCxnSpPr>
                  <a:cxnSpLocks/>
                  <a:stCxn id="14" idx="3"/>
                  <a:endCxn id="15" idx="1"/>
                </p:cNvCxnSpPr>
                <p:nvPr/>
              </p:nvCxnSpPr>
              <p:spPr bwMode="auto">
                <a:xfrm>
                  <a:off x="1977942" y="2149735"/>
                  <a:ext cx="743074" cy="30105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28" name="直接箭头连接符 27">
                  <a:extLst>
                    <a:ext uri="{FF2B5EF4-FFF2-40B4-BE49-F238E27FC236}">
                      <a16:creationId xmlns:a16="http://schemas.microsoft.com/office/drawing/2014/main" id="{36A559B9-227D-4441-9BC5-1DB59B7CBFD6}"/>
                    </a:ext>
                  </a:extLst>
                </p:cNvPr>
                <p:cNvCxnSpPr>
                  <a:cxnSpLocks/>
                  <a:stCxn id="14" idx="3"/>
                  <a:endCxn id="16" idx="1"/>
                </p:cNvCxnSpPr>
                <p:nvPr/>
              </p:nvCxnSpPr>
              <p:spPr bwMode="auto">
                <a:xfrm flipV="1">
                  <a:off x="1977942" y="1854973"/>
                  <a:ext cx="743074" cy="29476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29" name="直接箭头连接符 28">
                  <a:extLst>
                    <a:ext uri="{FF2B5EF4-FFF2-40B4-BE49-F238E27FC236}">
                      <a16:creationId xmlns:a16="http://schemas.microsoft.com/office/drawing/2014/main" id="{FB83D17A-0437-4F54-8BEF-E536E086D19E}"/>
                    </a:ext>
                  </a:extLst>
                </p:cNvPr>
                <p:cNvCxnSpPr>
                  <a:cxnSpLocks/>
                  <a:stCxn id="16" idx="3"/>
                  <a:endCxn id="17" idx="1"/>
                </p:cNvCxnSpPr>
                <p:nvPr/>
              </p:nvCxnSpPr>
              <p:spPr bwMode="auto">
                <a:xfrm>
                  <a:off x="3873144" y="1854973"/>
                  <a:ext cx="1134793" cy="29103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30" name="直接箭头连接符 29">
                  <a:extLst>
                    <a:ext uri="{FF2B5EF4-FFF2-40B4-BE49-F238E27FC236}">
                      <a16:creationId xmlns:a16="http://schemas.microsoft.com/office/drawing/2014/main" id="{901EB828-D514-409F-BBC0-8E182DD1E46A}"/>
                    </a:ext>
                  </a:extLst>
                </p:cNvPr>
                <p:cNvCxnSpPr>
                  <a:cxnSpLocks/>
                  <a:stCxn id="15" idx="3"/>
                  <a:endCxn id="17" idx="1"/>
                </p:cNvCxnSpPr>
                <p:nvPr/>
              </p:nvCxnSpPr>
              <p:spPr bwMode="auto">
                <a:xfrm flipV="1">
                  <a:off x="3873144" y="2146008"/>
                  <a:ext cx="1134793" cy="30478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31" name="直接箭头连接符 30">
                  <a:extLst>
                    <a:ext uri="{FF2B5EF4-FFF2-40B4-BE49-F238E27FC236}">
                      <a16:creationId xmlns:a16="http://schemas.microsoft.com/office/drawing/2014/main" id="{7271F469-6860-4F5A-9520-21BD22031F15}"/>
                    </a:ext>
                  </a:extLst>
                </p:cNvPr>
                <p:cNvCxnSpPr>
                  <a:cxnSpLocks/>
                  <a:stCxn id="17" idx="3"/>
                  <a:endCxn id="18" idx="1"/>
                </p:cNvCxnSpPr>
                <p:nvPr/>
              </p:nvCxnSpPr>
              <p:spPr bwMode="auto">
                <a:xfrm flipV="1">
                  <a:off x="5861149" y="2145781"/>
                  <a:ext cx="1454486" cy="22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32" name="直接箭头连接符 31">
                  <a:extLst>
                    <a:ext uri="{FF2B5EF4-FFF2-40B4-BE49-F238E27FC236}">
                      <a16:creationId xmlns:a16="http://schemas.microsoft.com/office/drawing/2014/main" id="{94A8D313-D869-4A66-BEC6-C53C53FACBC1}"/>
                    </a:ext>
                  </a:extLst>
                </p:cNvPr>
                <p:cNvCxnSpPr>
                  <a:cxnSpLocks/>
                  <a:stCxn id="18" idx="2"/>
                  <a:endCxn id="13" idx="0"/>
                </p:cNvCxnSpPr>
                <p:nvPr/>
              </p:nvCxnSpPr>
              <p:spPr bwMode="auto">
                <a:xfrm flipH="1">
                  <a:off x="5434542" y="2325781"/>
                  <a:ext cx="2241133" cy="44867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33" name="直接箭头连接符 32">
                  <a:extLst>
                    <a:ext uri="{FF2B5EF4-FFF2-40B4-BE49-F238E27FC236}">
                      <a16:creationId xmlns:a16="http://schemas.microsoft.com/office/drawing/2014/main" id="{21133B03-9CEC-40E3-9F85-7E355E304B6B}"/>
                    </a:ext>
                  </a:extLst>
                </p:cNvPr>
                <p:cNvCxnSpPr>
                  <a:cxnSpLocks/>
                  <a:stCxn id="17" idx="2"/>
                  <a:endCxn id="13" idx="0"/>
                </p:cNvCxnSpPr>
                <p:nvPr/>
              </p:nvCxnSpPr>
              <p:spPr bwMode="auto">
                <a:xfrm flipH="1">
                  <a:off x="5434542" y="2326008"/>
                  <a:ext cx="1" cy="44844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34" name="直接箭头连接符 33">
                  <a:extLst>
                    <a:ext uri="{FF2B5EF4-FFF2-40B4-BE49-F238E27FC236}">
                      <a16:creationId xmlns:a16="http://schemas.microsoft.com/office/drawing/2014/main" id="{40351809-08C1-4988-A6FC-7035359B0176}"/>
                    </a:ext>
                  </a:extLst>
                </p:cNvPr>
                <p:cNvCxnSpPr>
                  <a:cxnSpLocks/>
                  <a:stCxn id="19" idx="1"/>
                  <a:endCxn id="20" idx="3"/>
                </p:cNvCxnSpPr>
                <p:nvPr/>
              </p:nvCxnSpPr>
              <p:spPr bwMode="auto">
                <a:xfrm flipH="1" flipV="1">
                  <a:off x="6257902" y="3104846"/>
                  <a:ext cx="976079" cy="740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35" name="直接箭头连接符 34">
                  <a:extLst>
                    <a:ext uri="{FF2B5EF4-FFF2-40B4-BE49-F238E27FC236}">
                      <a16:creationId xmlns:a16="http://schemas.microsoft.com/office/drawing/2014/main" id="{EFA19512-421D-44EC-829A-C966A984E266}"/>
                    </a:ext>
                  </a:extLst>
                </p:cNvPr>
                <p:cNvCxnSpPr>
                  <a:cxnSpLocks/>
                  <a:stCxn id="20" idx="1"/>
                  <a:endCxn id="21" idx="3"/>
                </p:cNvCxnSpPr>
                <p:nvPr/>
              </p:nvCxnSpPr>
              <p:spPr bwMode="auto">
                <a:xfrm flipH="1">
                  <a:off x="3587553" y="3104846"/>
                  <a:ext cx="1023630" cy="33115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36" name="直接箭头连接符 35">
                  <a:extLst>
                    <a:ext uri="{FF2B5EF4-FFF2-40B4-BE49-F238E27FC236}">
                      <a16:creationId xmlns:a16="http://schemas.microsoft.com/office/drawing/2014/main" id="{98F9A922-485B-471B-A363-83C652DA67AB}"/>
                    </a:ext>
                  </a:extLst>
                </p:cNvPr>
                <p:cNvCxnSpPr>
                  <a:cxnSpLocks/>
                  <a:stCxn id="26" idx="1"/>
                  <a:endCxn id="21" idx="3"/>
                </p:cNvCxnSpPr>
                <p:nvPr/>
              </p:nvCxnSpPr>
              <p:spPr bwMode="auto">
                <a:xfrm flipH="1" flipV="1">
                  <a:off x="3587553" y="3435998"/>
                  <a:ext cx="1023629" cy="32985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37" name="直接箭头连接符 36">
                  <a:extLst>
                    <a:ext uri="{FF2B5EF4-FFF2-40B4-BE49-F238E27FC236}">
                      <a16:creationId xmlns:a16="http://schemas.microsoft.com/office/drawing/2014/main" id="{EA6B4ECE-0B92-496D-9E7A-62A771904AC3}"/>
                    </a:ext>
                  </a:extLst>
                </p:cNvPr>
                <p:cNvCxnSpPr>
                  <a:cxnSpLocks/>
                  <a:stCxn id="21" idx="1"/>
                  <a:endCxn id="22" idx="3"/>
                </p:cNvCxnSpPr>
                <p:nvPr/>
              </p:nvCxnSpPr>
              <p:spPr bwMode="auto">
                <a:xfrm flipH="1">
                  <a:off x="1915844" y="3435998"/>
                  <a:ext cx="709285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38" name="直接箭头连接符 37">
                  <a:extLst>
                    <a:ext uri="{FF2B5EF4-FFF2-40B4-BE49-F238E27FC236}">
                      <a16:creationId xmlns:a16="http://schemas.microsoft.com/office/drawing/2014/main" id="{A0ED1C8F-365F-4E1E-9F92-EDCBF36BC161}"/>
                    </a:ext>
                  </a:extLst>
                </p:cNvPr>
                <p:cNvCxnSpPr>
                  <a:cxnSpLocks/>
                  <a:stCxn id="22" idx="2"/>
                  <a:endCxn id="23" idx="0"/>
                </p:cNvCxnSpPr>
                <p:nvPr/>
              </p:nvCxnSpPr>
              <p:spPr bwMode="auto">
                <a:xfrm>
                  <a:off x="1488620" y="3615998"/>
                  <a:ext cx="516" cy="71410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39" name="直接箭头连接符 38">
                  <a:extLst>
                    <a:ext uri="{FF2B5EF4-FFF2-40B4-BE49-F238E27FC236}">
                      <a16:creationId xmlns:a16="http://schemas.microsoft.com/office/drawing/2014/main" id="{4472C7BD-F199-47D5-9435-F0FC8E7997B3}"/>
                    </a:ext>
                  </a:extLst>
                </p:cNvPr>
                <p:cNvCxnSpPr>
                  <a:cxnSpLocks/>
                  <a:stCxn id="23" idx="3"/>
                  <a:endCxn id="24" idx="1"/>
                </p:cNvCxnSpPr>
                <p:nvPr/>
              </p:nvCxnSpPr>
              <p:spPr bwMode="auto">
                <a:xfrm>
                  <a:off x="1974762" y="4510100"/>
                  <a:ext cx="704356" cy="424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40" name="直接箭头连接符 39">
                  <a:extLst>
                    <a:ext uri="{FF2B5EF4-FFF2-40B4-BE49-F238E27FC236}">
                      <a16:creationId xmlns:a16="http://schemas.microsoft.com/office/drawing/2014/main" id="{EF36F09C-C541-4D1C-8213-5FB25FB2F892}"/>
                    </a:ext>
                  </a:extLst>
                </p:cNvPr>
                <p:cNvCxnSpPr>
                  <a:cxnSpLocks/>
                  <a:stCxn id="21" idx="2"/>
                  <a:endCxn id="24" idx="0"/>
                </p:cNvCxnSpPr>
                <p:nvPr/>
              </p:nvCxnSpPr>
              <p:spPr bwMode="auto">
                <a:xfrm>
                  <a:off x="3106341" y="3615998"/>
                  <a:ext cx="1" cy="71834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  <p:cxnSp>
              <p:nvCxnSpPr>
                <p:cNvPr id="41" name="直接箭头连接符 40">
                  <a:extLst>
                    <a:ext uri="{FF2B5EF4-FFF2-40B4-BE49-F238E27FC236}">
                      <a16:creationId xmlns:a16="http://schemas.microsoft.com/office/drawing/2014/main" id="{D62516B6-9F6C-4B63-9E4C-2ADAFB1541C9}"/>
                    </a:ext>
                  </a:extLst>
                </p:cNvPr>
                <p:cNvCxnSpPr>
                  <a:cxnSpLocks/>
                  <a:stCxn id="24" idx="3"/>
                  <a:endCxn id="25" idx="1"/>
                </p:cNvCxnSpPr>
                <p:nvPr/>
              </p:nvCxnSpPr>
              <p:spPr bwMode="auto">
                <a:xfrm flipV="1">
                  <a:off x="3533566" y="4509646"/>
                  <a:ext cx="3687059" cy="469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/>
                </a:ln>
              </p:spPr>
            </p:cxnSp>
            <p:sp>
              <p:nvSpPr>
                <p:cNvPr id="42" name="矩形: 圆角 41">
                  <a:extLst>
                    <a:ext uri="{FF2B5EF4-FFF2-40B4-BE49-F238E27FC236}">
                      <a16:creationId xmlns:a16="http://schemas.microsoft.com/office/drawing/2014/main" id="{ED40B076-A8BE-456B-A11C-4829A9158AB0}"/>
                    </a:ext>
                  </a:extLst>
                </p:cNvPr>
                <p:cNvSpPr/>
                <p:nvPr/>
              </p:nvSpPr>
              <p:spPr bwMode="auto">
                <a:xfrm>
                  <a:off x="7231749" y="3585855"/>
                  <a:ext cx="887852" cy="360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200" dirty="0" err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Ecal</a:t>
                  </a: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信息</a:t>
                  </a:r>
                  <a:endPara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43" name="直接箭头连接符 42">
                  <a:extLst>
                    <a:ext uri="{FF2B5EF4-FFF2-40B4-BE49-F238E27FC236}">
                      <a16:creationId xmlns:a16="http://schemas.microsoft.com/office/drawing/2014/main" id="{18CFA162-525E-4C28-9687-61E02381D46A}"/>
                    </a:ext>
                  </a:extLst>
                </p:cNvPr>
                <p:cNvCxnSpPr>
                  <a:cxnSpLocks/>
                  <a:stCxn id="42" idx="1"/>
                  <a:endCxn id="26" idx="3"/>
                </p:cNvCxnSpPr>
                <p:nvPr/>
              </p:nvCxnSpPr>
              <p:spPr bwMode="auto">
                <a:xfrm flipH="1">
                  <a:off x="6257902" y="3765855"/>
                  <a:ext cx="97384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</p:spPr>
            </p:cxnSp>
          </p:grp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5AFED0CB-256C-4A14-88B4-028611F0B60C}"/>
                  </a:ext>
                </a:extLst>
              </p:cNvPr>
              <p:cNvSpPr/>
              <p:nvPr/>
            </p:nvSpPr>
            <p:spPr bwMode="auto">
              <a:xfrm>
                <a:off x="4433616" y="2774455"/>
                <a:ext cx="2001852" cy="134629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4466D86B-0EE3-4C89-8833-0A0794DB0D71}"/>
              </a:ext>
            </a:extLst>
          </p:cNvPr>
          <p:cNvCxnSpPr>
            <a:stCxn id="42" idx="1"/>
            <a:endCxn id="20" idx="3"/>
          </p:cNvCxnSpPr>
          <p:nvPr/>
        </p:nvCxnSpPr>
        <p:spPr>
          <a:xfrm flipH="1" flipV="1">
            <a:off x="8214333" y="4535200"/>
            <a:ext cx="1273332" cy="639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9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F42AB579-D12C-C41A-4761-0FAC93882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319" y="1890607"/>
            <a:ext cx="2105862" cy="1648503"/>
          </a:xfrm>
          <a:prstGeom prst="rect">
            <a:avLst/>
          </a:prstGeom>
        </p:spPr>
      </p:pic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缪子探测器的几何建模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9</a:t>
            </a:fld>
            <a:endParaRPr lang="en-US" altLang="zh-CN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D1E98FD-4EE3-4AE1-8B0C-BE4B1B965A86}"/>
              </a:ext>
            </a:extLst>
          </p:cNvPr>
          <p:cNvSpPr txBox="1">
            <a:spLocks noChangeArrowheads="1"/>
          </p:cNvSpPr>
          <p:nvPr/>
        </p:nvSpPr>
        <p:spPr>
          <a:xfrm>
            <a:off x="711850" y="1966207"/>
            <a:ext cx="4424381" cy="40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构建几何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是一个探测器几何描述软件包，包括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cpp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两部分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：提供构建几何所需的参数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cpp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：根据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给出的参数进行几何建模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缪子探测器的几何建模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分为桶部和端盖两部分，均为轭铁与探测器的夹层结构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和塑闪精细结构及电子学结构进行建模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采用双端读出，塑闪采用交叉读出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对极头等磁回路相关结构进行建模</a:t>
            </a:r>
          </a:p>
          <a:p>
            <a:pPr lvl="1"/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27CFE02-9200-4AA2-B18C-87B1D0CFA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574" y="4050460"/>
            <a:ext cx="1909617" cy="15505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F6AD47-46D5-4038-9A3B-A79B96715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302" y="1890607"/>
            <a:ext cx="2311214" cy="198884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69B5E04-8F61-489C-8869-41242EF2C1F4}"/>
              </a:ext>
            </a:extLst>
          </p:cNvPr>
          <p:cNvSpPr txBox="1"/>
          <p:nvPr/>
        </p:nvSpPr>
        <p:spPr bwMode="auto">
          <a:xfrm>
            <a:off x="9537817" y="5662630"/>
            <a:ext cx="1656184" cy="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altLang="zh-CN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STCF</a:t>
            </a: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整体几何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A5574D8-F608-4527-992F-46B9FB7E0BA3}"/>
              </a:ext>
            </a:extLst>
          </p:cNvPr>
          <p:cNvSpPr txBox="1"/>
          <p:nvPr/>
        </p:nvSpPr>
        <p:spPr bwMode="auto">
          <a:xfrm>
            <a:off x="8153400" y="1924707"/>
            <a:ext cx="936104" cy="54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缪子探测器桶部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DCA710C-9FD8-4F81-920A-09E103942612}"/>
              </a:ext>
            </a:extLst>
          </p:cNvPr>
          <p:cNvSpPr txBox="1"/>
          <p:nvPr/>
        </p:nvSpPr>
        <p:spPr bwMode="auto">
          <a:xfrm>
            <a:off x="8162485" y="3063022"/>
            <a:ext cx="936104" cy="54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缪子探测器端盖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D086154-3420-4ADE-943D-E5CB64F50D13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 flipV="1">
            <a:off x="6816080" y="2147485"/>
            <a:ext cx="1337320" cy="51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DEA29C4-029E-4703-986B-5DE8780C837A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9089504" y="2199238"/>
            <a:ext cx="1110952" cy="31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E13F5A9-8172-40C7-B431-9B8A6FCFFD4D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 flipV="1">
            <a:off x="7599600" y="3063022"/>
            <a:ext cx="562885" cy="2745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4FF1D33-2B3F-4A19-8E7E-03EC19FEE0F7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 flipV="1">
            <a:off x="9098589" y="2695040"/>
            <a:ext cx="741827" cy="642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FAB637B-AE1C-4958-90FC-CA1742670465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 flipV="1">
            <a:off x="5985134" y="3249396"/>
            <a:ext cx="2177351" cy="881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529C95C-ACB9-4407-B0C7-8A40E8B408FE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 flipV="1">
            <a:off x="9098589" y="2473768"/>
            <a:ext cx="2181987" cy="8637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8E621DAB-2FFC-46DC-9AC1-F3A842AF8598}"/>
              </a:ext>
            </a:extLst>
          </p:cNvPr>
          <p:cNvSpPr/>
          <p:nvPr/>
        </p:nvSpPr>
        <p:spPr>
          <a:xfrm>
            <a:off x="1031292" y="5260361"/>
            <a:ext cx="3846474" cy="642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通过更改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文件，可以轻松更改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的几何结构，比如层数、探测器种类、读出方式等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CEF8FC-0D36-9F96-9E4B-06455EA6C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31" y="4083135"/>
            <a:ext cx="1449697" cy="16530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F7432213-3F70-76D6-B337-3D5A936CA5E9}"/>
              </a:ext>
            </a:extLst>
          </p:cNvPr>
          <p:cNvSpPr txBox="1"/>
          <p:nvPr/>
        </p:nvSpPr>
        <p:spPr>
          <a:xfrm>
            <a:off x="6400507" y="5694626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极头建模</a:t>
            </a:r>
          </a:p>
        </p:txBody>
      </p:sp>
    </p:spTree>
    <p:extLst>
      <p:ext uri="{BB962C8B-B14F-4D97-AF65-F5344CB8AC3E}">
        <p14:creationId xmlns:p14="http://schemas.microsoft.com/office/powerpoint/2010/main" val="3058505277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46322</TotalTime>
  <Words>2524</Words>
  <Application>Microsoft Office PowerPoint</Application>
  <PresentationFormat>宽屏</PresentationFormat>
  <Paragraphs>401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等线</vt:lpstr>
      <vt:lpstr>微软雅黑</vt:lpstr>
      <vt:lpstr>Arial</vt:lpstr>
      <vt:lpstr>Calibri</vt:lpstr>
      <vt:lpstr>Calibri Light</vt:lpstr>
      <vt:lpstr>默认设计模板</vt:lpstr>
      <vt:lpstr>STCF缪子探测器的模拟与重建</vt:lpstr>
      <vt:lpstr>目录</vt:lpstr>
      <vt:lpstr>目录</vt:lpstr>
      <vt:lpstr>STCF缪子探测器介绍</vt:lpstr>
      <vt:lpstr>缪子探测器的原理</vt:lpstr>
      <vt:lpstr>缪子探测器的设计</vt:lpstr>
      <vt:lpstr>目录</vt:lpstr>
      <vt:lpstr>缪子探测器软件开发进展</vt:lpstr>
      <vt:lpstr>缪子探测器的几何建模</vt:lpstr>
      <vt:lpstr>缪子探测器模拟与数字化</vt:lpstr>
      <vt:lpstr>目录</vt:lpstr>
      <vt:lpstr>重建算法</vt:lpstr>
      <vt:lpstr>重建算法</vt:lpstr>
      <vt:lpstr>多变量分析方法</vt:lpstr>
      <vt:lpstr>鉴别算法</vt:lpstr>
      <vt:lpstr>鉴别效果</vt:lpstr>
      <vt:lpstr>MUD结构优化进展</vt:lpstr>
      <vt:lpstr>MUD自重建算法开发进展</vt:lpstr>
      <vt:lpstr>目录</vt:lpstr>
      <vt:lpstr>总结与计划</vt:lpstr>
      <vt:lpstr>总结与计划</vt:lpstr>
      <vt:lpstr>Backup</vt:lpstr>
      <vt:lpstr>物理需求</vt:lpstr>
      <vt:lpstr>Sub-area training</vt:lpstr>
      <vt:lpstr>缪子重建鉴别算法调研</vt:lpstr>
      <vt:lpstr>重建算法存在的问题</vt:lpstr>
      <vt:lpstr>分区域-全区域</vt:lpstr>
      <vt:lpstr>mu-/pi-鉴别效率</vt:lpstr>
      <vt:lpstr>中性粒子按ECAL能量分bin</vt:lpstr>
      <vt:lpstr>整体鉴别效率图</vt:lpstr>
      <vt:lpstr>整体鉴别效率图</vt:lpstr>
      <vt:lpstr>中性粒子能量分布图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超级陶粲装置上MUD探测器 的设计与模拟重建研究</dc:title>
  <dc:creator>幻 梦澄</dc:creator>
  <cp:lastModifiedBy>梦澄 幻</cp:lastModifiedBy>
  <cp:revision>659</cp:revision>
  <cp:lastPrinted>2024-02-15T04:14:47Z</cp:lastPrinted>
  <dcterms:created xsi:type="dcterms:W3CDTF">2024-02-15T04:14:47Z</dcterms:created>
  <dcterms:modified xsi:type="dcterms:W3CDTF">2025-07-03T14:14:31Z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2052-0.0.0.0</vt:lpwstr>
  </property>
</Properties>
</file>