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72" r:id="rId2"/>
    <p:sldId id="273" r:id="rId3"/>
    <p:sldId id="274" r:id="rId4"/>
    <p:sldId id="275" r:id="rId5"/>
    <p:sldId id="301" r:id="rId6"/>
    <p:sldId id="300" r:id="rId7"/>
    <p:sldId id="276" r:id="rId8"/>
    <p:sldId id="277" r:id="rId9"/>
    <p:sldId id="278" r:id="rId10"/>
    <p:sldId id="310" r:id="rId11"/>
    <p:sldId id="280" r:id="rId12"/>
    <p:sldId id="286" r:id="rId13"/>
    <p:sldId id="305" r:id="rId14"/>
    <p:sldId id="306" r:id="rId15"/>
    <p:sldId id="279" r:id="rId16"/>
    <p:sldId id="312" r:id="rId17"/>
    <p:sldId id="311" r:id="rId18"/>
    <p:sldId id="281" r:id="rId19"/>
    <p:sldId id="282" r:id="rId20"/>
    <p:sldId id="283" r:id="rId21"/>
    <p:sldId id="313" r:id="rId22"/>
    <p:sldId id="315" r:id="rId23"/>
    <p:sldId id="289" r:id="rId24"/>
    <p:sldId id="285" r:id="rId25"/>
    <p:sldId id="293" r:id="rId26"/>
    <p:sldId id="302" r:id="rId27"/>
    <p:sldId id="303" r:id="rId28"/>
    <p:sldId id="294" r:id="rId29"/>
    <p:sldId id="295" r:id="rId30"/>
    <p:sldId id="304" r:id="rId31"/>
    <p:sldId id="317" r:id="rId32"/>
    <p:sldId id="318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 autoAdjust="0"/>
  </p:normalViewPr>
  <p:slideViewPr>
    <p:cSldViewPr snapToGrid="0">
      <p:cViewPr varScale="1">
        <p:scale>
          <a:sx n="88" d="100"/>
          <a:sy n="88" d="100"/>
        </p:scale>
        <p:origin x="255" y="3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2BB2-5BCA-44C3-8A1E-9079A68E1EC6}" type="datetimeFigureOut">
              <a:rPr lang="zh-CN" altLang="en-US" smtClean="0"/>
              <a:t>2025/7/3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D44B5-B3DF-49C5-BDB2-620683DEF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3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494" y="1737467"/>
            <a:ext cx="7028796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322" y="4806175"/>
            <a:ext cx="5795140" cy="17487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B3467D3-DD50-4144-90CB-298AEFFB59A2}"/>
              </a:ext>
            </a:extLst>
          </p:cNvPr>
          <p:cNvCxnSpPr>
            <a:cxnSpLocks/>
          </p:cNvCxnSpPr>
          <p:nvPr userDrawn="1"/>
        </p:nvCxnSpPr>
        <p:spPr>
          <a:xfrm>
            <a:off x="335674" y="4535945"/>
            <a:ext cx="8128437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A3A4465E-1BB9-40F4-9A8A-6F0C24D0E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6212577"/>
            <a:ext cx="12192000" cy="6632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3D98E6-20F3-43A8-870D-625465E75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632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6046A0F-FD26-406C-823C-CCA0E0802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663295"/>
            <a:ext cx="12192000" cy="663295"/>
          </a:xfrm>
          <a:prstGeom prst="rect">
            <a:avLst/>
          </a:prstGeom>
        </p:spPr>
      </p:pic>
      <p:pic>
        <p:nvPicPr>
          <p:cNvPr id="22" name="图片 21" descr="C:\Users\xin\Desktop\中科大.png中科大">
            <a:extLst>
              <a:ext uri="{FF2B5EF4-FFF2-40B4-BE49-F238E27FC236}">
                <a16:creationId xmlns:a16="http://schemas.microsoft.com/office/drawing/2014/main" id="{FA3ED171-6FFB-418E-9284-8C07D40FE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552794" y="449845"/>
            <a:ext cx="3523130" cy="352313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00" sy="1000" algn="ctr" rotWithShape="0">
              <a:srgbClr val="000000"/>
            </a:outerShdw>
            <a:reflection stA="5000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6164207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EBB75-D6BE-4D75-932E-157869E9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EB1826-BAFE-4D34-A76B-F859D58E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760DA2-81EF-49AF-8228-81145866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2C6-DA02-428D-84D9-CF9AB5A2B498}" type="datetimeFigureOut">
              <a:rPr lang="zh-CN" altLang="en-US" smtClean="0"/>
              <a:t>2025/7/3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5644F3-3E9C-4A17-A2FA-AAF11BEE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1B7DD2-1AAB-4723-98DC-744F6F71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6CA8-4F24-4BA2-B02F-4AF2E1F3B1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07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C38462B-63BA-4043-82A7-86610CF48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317"/>
          <a:stretch/>
        </p:blipFill>
        <p:spPr>
          <a:xfrm>
            <a:off x="0" y="6492874"/>
            <a:ext cx="12192001" cy="365126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1A1C7-6230-4ABB-B4C3-24574E98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6492872"/>
            <a:ext cx="2743200" cy="365125"/>
          </a:xfrm>
        </p:spPr>
        <p:txBody>
          <a:bodyPr/>
          <a:lstStyle/>
          <a:p>
            <a:fld id="{A53AE944-49D0-4AE5-AAA9-405F2D902A30}" type="datetime1">
              <a:rPr lang="zh-CN" altLang="en-US" smtClean="0"/>
              <a:t>2025/7/3</a:t>
            </a:fld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CE12E-BAAF-49CF-A6E8-3E6D8BFD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F907A1-EC79-478E-A9B5-EA6F27AC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CE1E2A8-3F51-45FA-8392-CF008AEA3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978025"/>
            <a:ext cx="10082212" cy="43354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2280930F-04EE-4005-85CC-A7C1A9F9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7119445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948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E63446-6CB9-4704-9BF4-0BC08EB8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2025/7/3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306C5C-B68F-4E34-87CE-1009C158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A47445-A88D-4F78-BAD7-C58622E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90F9698-2361-499A-A229-2D2BA8B19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985963"/>
            <a:ext cx="4690843" cy="43195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31D5BF2-755F-4373-8DAC-8FA4C51BF6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45470" y="1985963"/>
            <a:ext cx="4690843" cy="43195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11421F72-ADAC-444A-A396-9D19D1BD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6977555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731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B96327-8670-4693-8CCA-121C4A31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2025/7/3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5321BF-CA76-404F-9BC0-0B8A1195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636C8C-5DFB-4AE8-8FF6-670CEE90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C4706F4-E446-452D-BAB2-99C8B5ED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6993320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20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E43DC0-EC27-4BDF-A9B0-66F0E39D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2025/7/3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6BEF3-0A4E-4364-AD33-0C65FB14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893CCF-9BE7-47D4-B68C-B0F2F8B8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竖排文字占位符 6">
            <a:extLst>
              <a:ext uri="{FF2B5EF4-FFF2-40B4-BE49-F238E27FC236}">
                <a16:creationId xmlns:a16="http://schemas.microsoft.com/office/drawing/2014/main" id="{AF394BB3-75A9-4FF4-9A52-7499B2E83C02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1055688" y="1985963"/>
            <a:ext cx="10082212" cy="431958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467CFE1-97D1-439D-9A96-22EB29E9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7190389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407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9D88D4-25D5-4AE2-8254-1C757866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2025/7/3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1C9B36-E5E0-49C8-807D-459F256C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699114-93F0-4089-8DE9-1A4CF4DF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40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DEBB8F9-503F-4936-A9F4-7EB5067E0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65317"/>
          <a:stretch/>
        </p:blipFill>
        <p:spPr>
          <a:xfrm>
            <a:off x="0" y="6492874"/>
            <a:ext cx="12192001" cy="3651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14" y="400979"/>
            <a:ext cx="674516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fld id="{A53AE944-49D0-4AE5-AAA9-405F2D902A30}" type="datetime1">
              <a:rPr lang="zh-CN" altLang="en-US" smtClean="0"/>
              <a:pPr/>
              <a:t>2025/7/3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4928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933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2508245-EF5F-4D76-A7AB-A082A6F51668}"/>
              </a:ext>
            </a:extLst>
          </p:cNvPr>
          <p:cNvCxnSpPr>
            <a:cxnSpLocks/>
          </p:cNvCxnSpPr>
          <p:nvPr userDrawn="1"/>
        </p:nvCxnSpPr>
        <p:spPr>
          <a:xfrm>
            <a:off x="306114" y="1269124"/>
            <a:ext cx="11579772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图片 14" descr="C:\Users\xin\Desktop\中科大.png中科大">
            <a:extLst>
              <a:ext uri="{FF2B5EF4-FFF2-40B4-BE49-F238E27FC236}">
                <a16:creationId xmlns:a16="http://schemas.microsoft.com/office/drawing/2014/main" id="{4B8A370C-2279-4257-85A4-D244AEA3790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59486" y="33455"/>
            <a:ext cx="1126400" cy="11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9.png"/><Relationship Id="rId12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11" Type="http://schemas.openxmlformats.org/officeDocument/2006/relationships/image" Target="../media/image610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0.png"/><Relationship Id="rId5" Type="http://schemas.openxmlformats.org/officeDocument/2006/relationships/image" Target="../media/image240.png"/><Relationship Id="rId4" Type="http://schemas.openxmlformats.org/officeDocument/2006/relationships/image" Target="../media/image2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58.png"/><Relationship Id="rId5" Type="http://schemas.openxmlformats.org/officeDocument/2006/relationships/image" Target="../media/image53.png"/><Relationship Id="rId10" Type="http://schemas.openxmlformats.org/officeDocument/2006/relationships/image" Target="../media/image54.png"/><Relationship Id="rId9" Type="http://schemas.openxmlformats.org/officeDocument/2006/relationships/image" Target="../media/image5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78.png"/><Relationship Id="rId7" Type="http://schemas.openxmlformats.org/officeDocument/2006/relationships/image" Target="../media/image160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F3356-6E02-4D01-9613-98975ECB44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zh-CN" sz="4400" dirty="0"/>
              <a:t>Electromagnetic Calorimeter </a:t>
            </a:r>
            <a:br>
              <a:rPr lang="en-US" altLang="zh-CN" sz="4400" dirty="0"/>
            </a:br>
            <a:r>
              <a:rPr lang="en-US" altLang="zh-CN" sz="4400" dirty="0"/>
              <a:t>Software for Super Tau-Charm </a:t>
            </a:r>
            <a:br>
              <a:rPr lang="en-US" altLang="zh-CN" sz="4400" dirty="0"/>
            </a:br>
            <a:r>
              <a:rPr lang="en-US" altLang="zh-CN" sz="4400" dirty="0"/>
              <a:t>Facility</a:t>
            </a:r>
            <a:endParaRPr lang="zh-CN" altLang="en-US" sz="4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1064DB-1726-42DE-B36F-9C74C4CFD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2322" y="4806174"/>
            <a:ext cx="5795140" cy="1861325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/>
              <a:t>Bo Wang</a:t>
            </a:r>
          </a:p>
          <a:p>
            <a:r>
              <a:rPr lang="en-US" altLang="zh-CN" dirty="0"/>
              <a:t>University of Science and Technology of China</a:t>
            </a:r>
          </a:p>
          <a:p>
            <a:r>
              <a:rPr lang="en-US" altLang="zh-CN" dirty="0"/>
              <a:t>State Key Laboratory of Particle Detection and Electronics</a:t>
            </a:r>
          </a:p>
          <a:p>
            <a:r>
              <a:rPr lang="en-US" altLang="zh-CN" dirty="0"/>
              <a:t>(On behalf of the STCF ECAL working group) </a:t>
            </a:r>
          </a:p>
          <a:p>
            <a:r>
              <a:rPr lang="zh-CN" altLang="en-US"/>
              <a:t>超级</a:t>
            </a:r>
            <a:r>
              <a:rPr lang="zh-CN" altLang="en-US" dirty="0"/>
              <a:t>陶粲装置研讨会</a:t>
            </a:r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月</a:t>
            </a:r>
            <a:r>
              <a:rPr lang="en-US" altLang="zh-CN" dirty="0"/>
              <a:t>4</a:t>
            </a:r>
            <a:r>
              <a:rPr lang="zh-CN" altLang="en-US" dirty="0"/>
              <a:t>日</a:t>
            </a:r>
            <a:r>
              <a:rPr lang="en-US" altLang="zh-CN" dirty="0"/>
              <a:t>, 2025, </a:t>
            </a:r>
            <a:r>
              <a:rPr lang="zh-CN" altLang="en-US" dirty="0"/>
              <a:t>湘潭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541AC20-9ABA-51EA-38BA-B6364C295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566" cy="214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6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A957683-17A7-4D11-B08D-064B9FDAC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Digitization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E5F293-B928-4176-8695-B1C9DC28D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01A4109D-C60D-4D8D-8F58-95F801A7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1" y="85669"/>
            <a:ext cx="7119445" cy="6232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Digitization Algorithm</a:t>
            </a:r>
            <a:endParaRPr lang="zh-CN" altLang="en-US" dirty="0"/>
          </a:p>
        </p:txBody>
      </p:sp>
      <p:sp>
        <p:nvSpPr>
          <p:cNvPr id="8" name="标题 5">
            <a:extLst>
              <a:ext uri="{FF2B5EF4-FFF2-40B4-BE49-F238E27FC236}">
                <a16:creationId xmlns:a16="http://schemas.microsoft.com/office/drawing/2014/main" id="{022693DC-C191-4E42-8C47-C9D5B4292B95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Waveform check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2368F701-523A-45FA-8742-CCD53E3B8B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886" y="4460806"/>
                <a:ext cx="2743199" cy="1743028"/>
              </a:xfrm>
              <a:prstGeom prst="roundRect">
                <a:avLst>
                  <a:gd name="adj" fmla="val 0"/>
                </a:avLst>
              </a:prstGeom>
              <a:ln w="38100">
                <a:solidFill>
                  <a:schemeClr val="accent1"/>
                </a:solidFill>
              </a:ln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𝐬𝐡𝐚𝐩𝐢𝐧𝐠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+mj-lt"/>
                  </a:rPr>
                  <a:t>100 ns</a:t>
                </a:r>
              </a:p>
              <a:p>
                <a:pPr marL="1800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𝐂𝐬𝐈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latin typeface="+mj-lt"/>
                  </a:rPr>
                  <a:t>30 ns</a:t>
                </a:r>
              </a:p>
              <a:p>
                <a:pPr marL="1800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𝐧𝐨𝐢𝐬𝐞</m:t>
                        </m:r>
                      </m:sub>
                      <m:sup/>
                    </m:sSubSup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&lt; 1.0 MeV</a:t>
                </a:r>
              </a:p>
              <a:p>
                <a:pPr marL="18000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L.Y. </a:t>
                </a:r>
                <a:r>
                  <a:rPr lang="en-US" altLang="zh-CN" dirty="0"/>
                  <a:t>&gt; 100 </a:t>
                </a:r>
                <a:r>
                  <a:rPr lang="en-US" altLang="zh-CN" dirty="0" err="1"/>
                  <a:t>p.e.</a:t>
                </a:r>
                <a:r>
                  <a:rPr lang="en-US" altLang="zh-CN" dirty="0"/>
                  <a:t>/MeV</a:t>
                </a:r>
              </a:p>
            </p:txBody>
          </p:sp>
        </mc:Choice>
        <mc:Fallback xmlns="">
          <p:sp>
            <p:nvSpPr>
              <p:cNvPr id="9" name="内容占位符 2">
                <a:extLst>
                  <a:ext uri="{FF2B5EF4-FFF2-40B4-BE49-F238E27FC236}">
                    <a16:creationId xmlns:a16="http://schemas.microsoft.com/office/drawing/2014/main" id="{2368F701-523A-45FA-8742-CCD53E3B8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86" y="4460806"/>
                <a:ext cx="2743199" cy="1743028"/>
              </a:xfrm>
              <a:prstGeom prst="roundRect">
                <a:avLst>
                  <a:gd name="adj" fmla="val 0"/>
                </a:avLst>
              </a:prstGeom>
              <a:blipFill>
                <a:blip r:embed="rId2"/>
                <a:stretch>
                  <a:fillRect l="-1535" t="-2055" b="-753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组合 9">
            <a:extLst>
              <a:ext uri="{FF2B5EF4-FFF2-40B4-BE49-F238E27FC236}">
                <a16:creationId xmlns:a16="http://schemas.microsoft.com/office/drawing/2014/main" id="{512C5692-8CF9-4D78-8418-D7E6219839E0}"/>
              </a:ext>
            </a:extLst>
          </p:cNvPr>
          <p:cNvGrpSpPr/>
          <p:nvPr/>
        </p:nvGrpSpPr>
        <p:grpSpPr>
          <a:xfrm>
            <a:off x="1421891" y="1553076"/>
            <a:ext cx="3746000" cy="2715284"/>
            <a:chOff x="2210793" y="2014182"/>
            <a:chExt cx="3733683" cy="2473231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807B4C4-6E79-4776-97BB-81C97BF6600E}"/>
                </a:ext>
              </a:extLst>
            </p:cNvPr>
            <p:cNvGrpSpPr/>
            <p:nvPr/>
          </p:nvGrpSpPr>
          <p:grpSpPr>
            <a:xfrm>
              <a:off x="2210793" y="2014182"/>
              <a:ext cx="3733683" cy="2467477"/>
              <a:chOff x="1448793" y="2014182"/>
              <a:chExt cx="4638330" cy="3065331"/>
            </a:xfrm>
          </p:grpSpPr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DB914A9D-0C0B-4676-8E59-0239DFB4AD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448793" y="2014182"/>
                <a:ext cx="4638330" cy="3065331"/>
              </a:xfrm>
              <a:prstGeom prst="rect">
                <a:avLst/>
              </a:prstGeom>
            </p:spPr>
          </p:pic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47158B12-F9DC-4A7C-8CF4-44CF4CAAEF82}"/>
                  </a:ext>
                </a:extLst>
              </p:cNvPr>
              <p:cNvCxnSpPr/>
              <p:nvPr/>
            </p:nvCxnSpPr>
            <p:spPr>
              <a:xfrm flipV="1">
                <a:off x="2464686" y="2103089"/>
                <a:ext cx="0" cy="23785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BB10F29F-D551-46F9-A7B7-723A38DF609D}"/>
                  </a:ext>
                </a:extLst>
              </p:cNvPr>
              <p:cNvCxnSpPr/>
              <p:nvPr/>
            </p:nvCxnSpPr>
            <p:spPr>
              <a:xfrm flipV="1">
                <a:off x="3216336" y="2103089"/>
                <a:ext cx="0" cy="2378580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本框 11">
                  <a:extLst>
                    <a:ext uri="{FF2B5EF4-FFF2-40B4-BE49-F238E27FC236}">
                      <a16:creationId xmlns:a16="http://schemas.microsoft.com/office/drawing/2014/main" id="{01BFC063-D2AA-4987-BC98-DD4CBF4FA18C}"/>
                    </a:ext>
                  </a:extLst>
                </p:cNvPr>
                <p:cNvSpPr txBox="1"/>
                <p:nvPr/>
              </p:nvSpPr>
              <p:spPr>
                <a:xfrm>
                  <a:off x="3003652" y="3503110"/>
                  <a:ext cx="654844" cy="340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𝐂𝐬𝐈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0" name="文本框 29">
                  <a:extLst>
                    <a:ext uri="{FF2B5EF4-FFF2-40B4-BE49-F238E27FC236}">
                      <a16:creationId xmlns:a16="http://schemas.microsoft.com/office/drawing/2014/main" id="{81A51BCD-5CBA-4F60-83CA-5F4AD2C42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652" y="3503110"/>
                  <a:ext cx="654844" cy="34024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本框 12">
                  <a:extLst>
                    <a:ext uri="{FF2B5EF4-FFF2-40B4-BE49-F238E27FC236}">
                      <a16:creationId xmlns:a16="http://schemas.microsoft.com/office/drawing/2014/main" id="{3033E138-BBBF-4011-B1E3-9EF7BAD5BC75}"/>
                    </a:ext>
                  </a:extLst>
                </p:cNvPr>
                <p:cNvSpPr txBox="1"/>
                <p:nvPr/>
              </p:nvSpPr>
              <p:spPr>
                <a:xfrm>
                  <a:off x="4173492" y="3503110"/>
                  <a:ext cx="654844" cy="36609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𝐬𝐡𝐚𝐩𝐢𝐧𝐠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1" name="文本框 30">
                  <a:extLst>
                    <a:ext uri="{FF2B5EF4-FFF2-40B4-BE49-F238E27FC236}">
                      <a16:creationId xmlns:a16="http://schemas.microsoft.com/office/drawing/2014/main" id="{4B8CC6BE-08B0-4518-A2D2-BBA17B0BA8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492" y="3503110"/>
                  <a:ext cx="654844" cy="366095"/>
                </a:xfrm>
                <a:prstGeom prst="rect">
                  <a:avLst/>
                </a:prstGeom>
                <a:blipFill>
                  <a:blip r:embed="rId9"/>
                  <a:stretch>
                    <a:fillRect r="-34247" b="-1219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本框 13">
                  <a:extLst>
                    <a:ext uri="{FF2B5EF4-FFF2-40B4-BE49-F238E27FC236}">
                      <a16:creationId xmlns:a16="http://schemas.microsoft.com/office/drawing/2014/main" id="{E486AF20-94C2-4DFF-B7DC-15BEBE62AA2D}"/>
                    </a:ext>
                  </a:extLst>
                </p:cNvPr>
                <p:cNvSpPr txBox="1"/>
                <p:nvPr/>
              </p:nvSpPr>
              <p:spPr>
                <a:xfrm>
                  <a:off x="2476002" y="4147167"/>
                  <a:ext cx="654844" cy="3402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US" altLang="zh-CN" sz="2400" b="1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𝐬𝐡𝐨𝐰𝐞𝐫</m:t>
                            </m:r>
                          </m:sub>
                        </m:sSub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32" name="文本框 31">
                  <a:extLst>
                    <a:ext uri="{FF2B5EF4-FFF2-40B4-BE49-F238E27FC236}">
                      <a16:creationId xmlns:a16="http://schemas.microsoft.com/office/drawing/2014/main" id="{9ED9ABDD-6787-4CD4-AD27-9423BFF4ED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6002" y="4147167"/>
                  <a:ext cx="654844" cy="340246"/>
                </a:xfrm>
                <a:prstGeom prst="rect">
                  <a:avLst/>
                </a:prstGeom>
                <a:blipFill>
                  <a:blip r:embed="rId10"/>
                  <a:stretch>
                    <a:fillRect r="-25342" b="-133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8613703A-EFFE-4204-B837-14C37F1CDDE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54257" y="4460806"/>
                <a:ext cx="2743199" cy="1743028"/>
              </a:xfrm>
              <a:prstGeom prst="roundRect">
                <a:avLst>
                  <a:gd name="adj" fmla="val 0"/>
                </a:avLst>
              </a:prstGeom>
              <a:ln w="38100">
                <a:solidFill>
                  <a:schemeClr val="accent1"/>
                </a:solidFill>
              </a:ln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b="1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800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𝐬𝐡𝐚𝐩𝐢𝐧𝐠</m:t>
                        </m:r>
                      </m:sub>
                    </m:sSub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rgbClr val="C00000"/>
                    </a:solidFill>
                    <a:latin typeface="+mj-lt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+mj-lt"/>
                  </a:rPr>
                  <a:t>100 </a:t>
                </a:r>
                <a:r>
                  <a:rPr lang="en-US" altLang="zh-CN" dirty="0">
                    <a:latin typeface="+mj-lt"/>
                  </a:rPr>
                  <a:t>ns</a:t>
                </a:r>
              </a:p>
              <a:p>
                <a:pPr marL="1800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</m:e>
                      <m:sub>
                        <m:r>
                          <a:rPr lang="en-US" altLang="zh-CN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𝐂𝐬𝐈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altLang="zh-CN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  <a:latin typeface="+mj-lt"/>
                  </a:rPr>
                  <a:t>30</a:t>
                </a:r>
                <a:r>
                  <a:rPr lang="en-US" altLang="zh-CN" dirty="0">
                    <a:latin typeface="+mj-lt"/>
                  </a:rPr>
                  <a:t> ns + 85ns</a:t>
                </a:r>
              </a:p>
              <a:p>
                <a:pPr marL="180000">
                  <a:buFont typeface="Wingdings" panose="05000000000000000000" pitchFamily="2" charset="2"/>
                  <a:buChar char="p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𝐧𝐨𝐢𝐬𝐞</m:t>
                        </m:r>
                      </m:sub>
                      <m:sup/>
                    </m:sSubSup>
                    <m:r>
                      <a:rPr lang="en-US" altLang="zh-CN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&lt;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0.4 </a:t>
                </a:r>
                <a:r>
                  <a:rPr lang="en-US" altLang="zh-CN" dirty="0"/>
                  <a:t>MeV</a:t>
                </a:r>
              </a:p>
              <a:p>
                <a:pPr marL="180000">
                  <a:buFont typeface="Wingdings" panose="05000000000000000000" pitchFamily="2" charset="2"/>
                  <a:buChar char="p"/>
                </a:pPr>
                <a:r>
                  <a:rPr lang="en-US" altLang="zh-CN" dirty="0">
                    <a:solidFill>
                      <a:schemeClr val="tx1"/>
                    </a:solidFill>
                  </a:rPr>
                  <a:t>L.Y. </a:t>
                </a:r>
                <a:r>
                  <a:rPr lang="en-US" altLang="zh-CN" dirty="0"/>
                  <a:t>&gt;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300</a:t>
                </a:r>
                <a:r>
                  <a:rPr lang="en-US" altLang="zh-CN" dirty="0"/>
                  <a:t> </a:t>
                </a:r>
                <a:r>
                  <a:rPr lang="en-US" altLang="zh-CN" dirty="0" err="1"/>
                  <a:t>p.e.</a:t>
                </a:r>
                <a:r>
                  <a:rPr lang="en-US" altLang="zh-CN" dirty="0"/>
                  <a:t>/MeV</a:t>
                </a:r>
              </a:p>
              <a:p>
                <a:pPr marL="180000">
                  <a:buFont typeface="Wingdings" panose="05000000000000000000" pitchFamily="2" charset="2"/>
                  <a:buChar char="p"/>
                </a:pPr>
                <a:endParaRPr lang="en-US" altLang="zh-CN" dirty="0"/>
              </a:p>
              <a:p>
                <a:pPr marL="180000">
                  <a:buFont typeface="Wingdings" panose="05000000000000000000" pitchFamily="2" charset="2"/>
                  <a:buChar char="p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20" name="内容占位符 2">
                <a:extLst>
                  <a:ext uri="{FF2B5EF4-FFF2-40B4-BE49-F238E27FC236}">
                    <a16:creationId xmlns:a16="http://schemas.microsoft.com/office/drawing/2014/main" id="{8613703A-EFFE-4204-B837-14C37F1CDD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4257" y="4460806"/>
                <a:ext cx="2743199" cy="1743028"/>
              </a:xfrm>
              <a:prstGeom prst="roundRect">
                <a:avLst>
                  <a:gd name="adj" fmla="val 0"/>
                </a:avLst>
              </a:prstGeom>
              <a:blipFill>
                <a:blip r:embed="rId11"/>
                <a:stretch>
                  <a:fillRect l="-1535" t="-2397" b="-7534"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 20">
            <a:extLst>
              <a:ext uri="{FF2B5EF4-FFF2-40B4-BE49-F238E27FC236}">
                <a16:creationId xmlns:a16="http://schemas.microsoft.com/office/drawing/2014/main" id="{6CF7A4F1-4868-43C7-8974-70A5A852D003}"/>
              </a:ext>
            </a:extLst>
          </p:cNvPr>
          <p:cNvSpPr/>
          <p:nvPr/>
        </p:nvSpPr>
        <p:spPr>
          <a:xfrm>
            <a:off x="3334437" y="5198786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39368D0-8C95-4466-A6B4-0DC3829750A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79703" y="1920195"/>
            <a:ext cx="4925811" cy="362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721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79A164-C7B0-4882-8619-4DA790D3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Digitization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B23827-0BAB-458D-AB26-B432A96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7E5CD53-A0B0-4454-9284-D57BD956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1" y="85669"/>
            <a:ext cx="7119445" cy="6232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Digitization Algorithm</a:t>
            </a:r>
            <a:endParaRPr lang="zh-CN" altLang="en-US" dirty="0"/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7F60B545-1C12-4DD1-96DD-C05F6DE75DCB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Waveform fitting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CFEC76E-816D-40AC-8ABA-56EE482C61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1"/>
          <a:stretch/>
        </p:blipFill>
        <p:spPr>
          <a:xfrm>
            <a:off x="8153399" y="4431732"/>
            <a:ext cx="2853182" cy="19861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653C790-43D9-4924-9D8F-DAB7C4C10E7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4893" y="1433184"/>
                <a:ext cx="10082212" cy="4335463"/>
              </a:xfrm>
            </p:spPr>
            <p:txBody>
              <a:bodyPr/>
              <a:lstStyle/>
              <a:p>
                <a:r>
                  <a:rPr lang="en-US" altLang="zh-CN" dirty="0"/>
                  <a:t>Template fit to extract Amplitude and Time</a:t>
                </a:r>
              </a:p>
              <a:p>
                <a:pPr lvl="1"/>
                <a:r>
                  <a:rPr lang="en-US" altLang="zh-CN" dirty="0"/>
                  <a:t>Find the points around amplitude peak to do the template fitting</a:t>
                </a:r>
              </a:p>
              <a:p>
                <a:pPr lvl="1"/>
                <a:r>
                  <a:rPr lang="en-US" altLang="zh-CN" dirty="0"/>
                  <a:t>Template shape function: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)= </m:t>
                    </m:r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d>
                      <m:dPr>
                        <m:ctrlPr>
                          <a:rPr lang="zh-CN" altLang="zh-CN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𝜏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𝑝</m:t>
                    </m:r>
                  </m:oMath>
                </a14:m>
                <a:endParaRPr lang="en-US" altLang="zh-CN" i="1" dirty="0">
                  <a:solidFill>
                    <a:srgbClr val="000000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𝐴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∙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∙</m:t>
                        </m:r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−1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∙</m:t>
                        </m:r>
                        <m:d>
                          <m:d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𝐴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∙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Apply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</m:t>
                        </m:r>
                      </m:den>
                    </m:f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=0, </m:t>
                    </m:r>
                    <m:f>
                      <m:f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r>
                          <a:rPr lang="zh-CN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𝜏</m:t>
                        </m:r>
                      </m:den>
                    </m:f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a typeface="黑体" panose="02010609060101010101" pitchFamily="49" charset="-122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𝑡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>
                    <a:ea typeface="黑体" panose="02010609060101010101" pitchFamily="49" charset="-122"/>
                  </a:rPr>
                  <a:t> are from readout waveform; the electronics foundation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in digitization is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/>
                  <a:t>;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𝐴</m:t>
                    </m:r>
                  </m:oMath>
                </a14:m>
                <a:r>
                  <a:rPr lang="en-US" altLang="zh-CN" dirty="0">
                    <a:ea typeface="黑体" panose="02010609060101010101" pitchFamily="49" charset="-122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𝜏</m:t>
                    </m:r>
                  </m:oMath>
                </a14:m>
                <a:r>
                  <a:rPr lang="en-US" altLang="zh-CN" dirty="0">
                    <a:ea typeface="黑体" panose="02010609060101010101" pitchFamily="49" charset="-122"/>
                  </a:rPr>
                  <a:t> are the amplitude and time from fitting result;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altLang="zh-CN" dirty="0"/>
                  <a:t> is the noise covariance matrix.</a:t>
                </a:r>
              </a:p>
              <a:p>
                <a:r>
                  <a:rPr lang="en-US" altLang="zh-CN" dirty="0"/>
                  <a:t>Pipeline fit for pile-up recovery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653C790-43D9-4924-9D8F-DAB7C4C10E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4893" y="1433184"/>
                <a:ext cx="10082212" cy="4335463"/>
              </a:xfrm>
              <a:blipFill>
                <a:blip r:embed="rId3"/>
                <a:stretch>
                  <a:fillRect l="-1028" t="-23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22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FA777F9-A283-47F4-BCDD-727B9BE2C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High background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95DC677-BED5-4FFC-9796-0676AA42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ED9117F-04A1-41B4-9B9F-31F9DA7929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76553"/>
            <a:ext cx="5060731" cy="4728998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Luminosity-related Background</a:t>
            </a:r>
          </a:p>
          <a:p>
            <a:pPr lvl="1"/>
            <a:r>
              <a:rPr lang="en-US" altLang="zh-CN" dirty="0"/>
              <a:t>Radiative </a:t>
            </a:r>
            <a:r>
              <a:rPr lang="en-US" altLang="zh-CN" dirty="0" err="1"/>
              <a:t>BhaBha</a:t>
            </a:r>
            <a:r>
              <a:rPr lang="en-US" altLang="zh-CN" dirty="0"/>
              <a:t> Scattering (RBB)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lvl="1"/>
            <a:r>
              <a:rPr lang="en-US" altLang="zh-CN" dirty="0">
                <a:ea typeface="微软雅黑" panose="020B0503020204020204" pitchFamily="34" charset="-122"/>
              </a:rPr>
              <a:t>Two Photon Process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endParaRPr lang="en-US" altLang="zh-CN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7030A0"/>
                </a:solidFill>
              </a:rPr>
              <a:t>Variation of the background counting rate with polar angle</a:t>
            </a:r>
          </a:p>
          <a:p>
            <a:pPr marL="457200" lvl="1" indent="0">
              <a:buNone/>
            </a:pPr>
            <a:r>
              <a:rPr lang="en-US" altLang="zh-CN" b="1" dirty="0"/>
              <a:t>Counting rate reaches the order of MHz</a:t>
            </a:r>
            <a:endParaRPr lang="en-US" altLang="zh-CN" b="1" dirty="0">
              <a:ea typeface="微软雅黑" panose="020B0503020204020204" pitchFamily="34" charset="-122"/>
            </a:endParaRPr>
          </a:p>
          <a:p>
            <a:pPr lvl="1"/>
            <a:endParaRPr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D7A8659-C67B-44F3-89A2-D7E35FE1318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45470" y="1576553"/>
            <a:ext cx="5060730" cy="4728998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Single-beam related Background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1"/>
            <a:r>
              <a:rPr lang="en-US" altLang="zh-CN" dirty="0" err="1">
                <a:ea typeface="微软雅黑" panose="020B0503020204020204" pitchFamily="34" charset="-122"/>
              </a:rPr>
              <a:t>Thouschek</a:t>
            </a:r>
            <a:r>
              <a:rPr lang="en-US" altLang="zh-CN" dirty="0">
                <a:ea typeface="微软雅黑" panose="020B0503020204020204" pitchFamily="34" charset="-122"/>
              </a:rPr>
              <a:t> Effect</a:t>
            </a:r>
          </a:p>
          <a:p>
            <a:pPr lvl="1"/>
            <a:r>
              <a:rPr lang="en-US" altLang="zh-CN" dirty="0">
                <a:ea typeface="微软雅黑" panose="020B0503020204020204" pitchFamily="34" charset="-122"/>
              </a:rPr>
              <a:t>Coulomb Scattering</a:t>
            </a:r>
          </a:p>
          <a:p>
            <a:pPr lvl="1"/>
            <a:r>
              <a:rPr lang="en-US" altLang="zh-CN" dirty="0">
                <a:ea typeface="微软雅黑" panose="020B0503020204020204" pitchFamily="34" charset="-122"/>
              </a:rPr>
              <a:t>Bremsstrahlung</a:t>
            </a:r>
          </a:p>
          <a:p>
            <a:pPr lvl="1"/>
            <a:endParaRPr lang="en-US" altLang="zh-CN" dirty="0">
              <a:ea typeface="微软雅黑" panose="020B0503020204020204" pitchFamily="34" charset="-122"/>
            </a:endParaRPr>
          </a:p>
          <a:p>
            <a:pPr lvl="1"/>
            <a:endParaRPr lang="en-US" altLang="zh-CN" dirty="0">
              <a:ea typeface="微软雅黑" panose="020B0503020204020204" pitchFamily="34" charset="-122"/>
            </a:endParaRP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>
              <a:solidFill>
                <a:srgbClr val="7030A0"/>
              </a:solidFill>
            </a:endParaRPr>
          </a:p>
          <a:p>
            <a:pPr marL="457200" lvl="1" indent="0">
              <a:buNone/>
            </a:pPr>
            <a:r>
              <a:rPr lang="en-US" altLang="zh-CN" dirty="0">
                <a:solidFill>
                  <a:srgbClr val="7030A0"/>
                </a:solidFill>
              </a:rPr>
              <a:t>Momentum distribution of background particles</a:t>
            </a:r>
          </a:p>
          <a:p>
            <a:pPr marL="457200" lvl="1" indent="0">
              <a:buNone/>
            </a:pPr>
            <a:r>
              <a:rPr lang="en-US" altLang="zh-CN" b="1" dirty="0"/>
              <a:t>Most background particles concentrate in the low momentum region </a:t>
            </a:r>
          </a:p>
          <a:p>
            <a:pPr lvl="1"/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3A21DBA7-8B89-4F34-9285-54153770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Challenges of high background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BFD1DD5-012C-41BE-BA95-932B559A0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087009" y="2672254"/>
            <a:ext cx="3665073" cy="23763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F32506A-6CB7-43C4-A512-B907BDD75E8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9627" y="2463261"/>
            <a:ext cx="4149703" cy="30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21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1163E7D-8CDB-487E-8049-37EEE686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Pile-up recovery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B7C6DB-DC06-4BE1-A6F7-BE016381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55434CE-E338-49B9-8B0F-137948EF872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3931" y="1609921"/>
            <a:ext cx="4768170" cy="1492647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/>
              <a:t>Pile-up is superimposed on the signal waveform</a:t>
            </a:r>
          </a:p>
          <a:p>
            <a:pPr lvl="1"/>
            <a:r>
              <a:rPr lang="en-US" altLang="zh-CN" dirty="0"/>
              <a:t>Inaccurate fit results of amplitude and time</a:t>
            </a:r>
          </a:p>
          <a:p>
            <a:pPr lvl="1"/>
            <a:r>
              <a:rPr lang="en-US" altLang="zh-CN" dirty="0"/>
              <a:t>Larger resolution of energy and time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02004B7-6E78-4005-A0A9-4E1E785825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08092" y="3224524"/>
            <a:ext cx="4285593" cy="2746283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543BA37-2998-40F8-8BD3-4EA6AFB3FA88}"/>
              </a:ext>
            </a:extLst>
          </p:cNvPr>
          <p:cNvSpPr txBox="1"/>
          <p:nvPr/>
        </p:nvSpPr>
        <p:spPr>
          <a:xfrm>
            <a:off x="306114" y="5970807"/>
            <a:ext cx="549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cs typeface="Arial" panose="020B0604020202020204" pitchFamily="34" charset="0"/>
              </a:rPr>
              <a:t>The amplitude of signal is distorted</a:t>
            </a:r>
            <a:endParaRPr lang="en-US" altLang="zh-CN" sz="2000" dirty="0"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5E8A0531-87FF-4906-8F69-E7B67AFEAB7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9901" y="1609920"/>
                <a:ext cx="5034870" cy="317979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Pipeline fitting method</a:t>
                </a:r>
              </a:p>
              <a:p>
                <a:pPr lvl="1"/>
                <a:r>
                  <a:rPr lang="en-US" altLang="zh-CN" dirty="0"/>
                  <a:t>Real-time online processing</a:t>
                </a:r>
              </a:p>
              <a:p>
                <a:pPr lvl="1"/>
                <a:r>
                  <a:rPr lang="en-US" altLang="zh-CN" dirty="0"/>
                  <a:t>Template fit once for each fitting</a:t>
                </a:r>
              </a:p>
              <a:p>
                <a:pPr lvl="1"/>
                <a:r>
                  <a:rPr lang="en-US" altLang="zh-CN" dirty="0"/>
                  <a:t>Fit successful 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Remove template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Ongoing processing</a:t>
                </a:r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en-US" altLang="zh-CN" dirty="0"/>
                  <a:t>Multi-template fit</a:t>
                </a:r>
              </a:p>
              <a:p>
                <a:pPr lvl="1"/>
                <a:r>
                  <a:rPr lang="en-US" altLang="zh-CN" dirty="0"/>
                  <a:t>Has been used to study the capability for pile-up recovery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8" name="内容占位符 3">
                <a:extLst>
                  <a:ext uri="{FF2B5EF4-FFF2-40B4-BE49-F238E27FC236}">
                    <a16:creationId xmlns:a16="http://schemas.microsoft.com/office/drawing/2014/main" id="{5E8A0531-87FF-4906-8F69-E7B67AFEA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9901" y="1609920"/>
                <a:ext cx="5034870" cy="3179794"/>
              </a:xfrm>
              <a:prstGeom prst="rect">
                <a:avLst/>
              </a:prstGeom>
              <a:blipFill>
                <a:blip r:embed="rId3"/>
                <a:stretch>
                  <a:fillRect l="-1695" t="-4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标题 5">
            <a:extLst>
              <a:ext uri="{FF2B5EF4-FFF2-40B4-BE49-F238E27FC236}">
                <a16:creationId xmlns:a16="http://schemas.microsoft.com/office/drawing/2014/main" id="{D0B65B58-FC67-4E71-850D-1DEEC61EBC42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Digitization Algorithm</a:t>
            </a:r>
            <a:endParaRPr lang="zh-CN" altLang="en-US" dirty="0"/>
          </a:p>
        </p:txBody>
      </p:sp>
      <p:sp>
        <p:nvSpPr>
          <p:cNvPr id="12" name="标题 5">
            <a:extLst>
              <a:ext uri="{FF2B5EF4-FFF2-40B4-BE49-F238E27FC236}">
                <a16:creationId xmlns:a16="http://schemas.microsoft.com/office/drawing/2014/main" id="{193037F7-3DB2-4F65-8C8E-600A44C0EE2B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Pile-up recovery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4D31149B-FF99-44AF-B406-43ED9339EC1C}"/>
              </a:ext>
            </a:extLst>
          </p:cNvPr>
          <p:cNvSpPr/>
          <p:nvPr/>
        </p:nvSpPr>
        <p:spPr>
          <a:xfrm>
            <a:off x="5574875" y="3429000"/>
            <a:ext cx="1151128" cy="623289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F5EF82B-BDE3-48A9-BD0C-447BE03E651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5736" y="4643395"/>
            <a:ext cx="2743200" cy="178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21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31163E7D-8CDB-487E-8049-37EEE6865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Digitization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B7C6DB-DC06-4BE1-A6F7-BE016381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12" name="标题 5">
            <a:extLst>
              <a:ext uri="{FF2B5EF4-FFF2-40B4-BE49-F238E27FC236}">
                <a16:creationId xmlns:a16="http://schemas.microsoft.com/office/drawing/2014/main" id="{45529133-957A-4FBA-B219-B85D9A583033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754617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Pipeline fit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3">
                <a:extLst>
                  <a:ext uri="{FF2B5EF4-FFF2-40B4-BE49-F238E27FC236}">
                    <a16:creationId xmlns:a16="http://schemas.microsoft.com/office/drawing/2014/main" id="{DC920821-4AED-4340-9CDC-A335DDB96E1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6686" y="1569527"/>
                <a:ext cx="5791201" cy="4923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Pipeline fitting method</a:t>
                </a:r>
              </a:p>
              <a:p>
                <a:pPr lvl="1"/>
                <a:r>
                  <a:rPr lang="en-US" altLang="zh-CN" dirty="0"/>
                  <a:t>Real-time online processing</a:t>
                </a:r>
              </a:p>
              <a:p>
                <a:pPr lvl="1"/>
                <a:r>
                  <a:rPr lang="en-US" altLang="zh-CN" dirty="0"/>
                  <a:t>Template fit once for each fitting</a:t>
                </a:r>
              </a:p>
              <a:p>
                <a:pPr lvl="2"/>
                <a:r>
                  <a:rPr lang="en-US" altLang="zh-CN" dirty="0"/>
                  <a:t>Each fitting begin with different ADC point</a:t>
                </a:r>
              </a:p>
              <a:p>
                <a:pPr lvl="2"/>
                <a:r>
                  <a:rPr lang="en-US" altLang="zh-CN" dirty="0"/>
                  <a:t>Add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one more fitting </a:t>
                </a:r>
                <a:r>
                  <a:rPr lang="en-US" altLang="zh-CN" dirty="0"/>
                  <a:t>between two ADC points</a:t>
                </a:r>
              </a:p>
              <a:p>
                <a:pPr lvl="1"/>
                <a:r>
                  <a:rPr lang="en-US" altLang="zh-CN" dirty="0"/>
                  <a:t>Fit successful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𝑡h𝑟</m:t>
                        </m:r>
                      </m:sub>
                    </m:sSub>
                  </m:oMath>
                </a14:m>
                <a:endParaRPr lang="en-US" altLang="zh-CN" dirty="0"/>
              </a:p>
              <a:p>
                <a:pPr lvl="2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△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&lt;12.5/2</m:t>
                    </m:r>
                  </m:oMath>
                </a14:m>
                <a:endParaRPr lang="en-US" altLang="zh-CN" dirty="0"/>
              </a:p>
              <a:p>
                <a:pPr lvl="2">
                  <a:buClr>
                    <a:schemeClr val="tx1"/>
                  </a:buCl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𝑛𝑑𝑓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US" altLang="zh-CN" dirty="0"/>
                  <a:t>:</a:t>
                </a:r>
              </a:p>
              <a:p>
                <a:pPr marL="914400" lvl="2" indent="0">
                  <a:buNone/>
                </a:pPr>
                <a:r>
                  <a:rPr lang="en-US" altLang="zh-CN" dirty="0"/>
                  <a:t>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𝜒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p>
                    </m:sSup>
                    <m:r>
                      <m:rPr>
                        <m:lit/>
                      </m:rP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/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𝑛𝑑𝑓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=[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𝐴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∙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∙</m:t>
                        </m:r>
                        <m:sSubSup>
                          <m:sSubSup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−1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∙</m:t>
                        </m:r>
                        <m:d>
                          <m:dPr>
                            <m:ctrlPr>
                              <a:rPr lang="zh-CN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𝐴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∙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]</m:t>
                        </m:r>
                      </m:e>
                    </m:nary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/(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𝑛</m:t>
                        </m:r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−2</m:t>
                        </m:r>
                      </m:e>
                    </m:d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bSupPr>
                          <m:e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𝑛𝑜𝑠</m:t>
                            </m:r>
                          </m:sub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𝐴</m:t>
                                </m:r>
                                <m:r>
                                  <a:rPr lang="en-US" altLang="zh-CN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∙0.01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b="0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b="0" dirty="0"/>
                  <a:t> </a:t>
                </a:r>
                <a:r>
                  <a:rPr lang="en-US" altLang="zh-CN" b="0" dirty="0">
                    <a:solidFill>
                      <a:srgbClr val="FF0000"/>
                    </a:solidFill>
                  </a:rPr>
                  <a:t>Cache and compared with next fit</a:t>
                </a:r>
              </a:p>
              <a:p>
                <a:pPr marL="457200" lvl="1" indent="0">
                  <a:buNone/>
                </a:pPr>
                <a:r>
                  <a:rPr lang="en-US" altLang="zh-CN" b="0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Remove template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 Ongoing processing</a:t>
                </a:r>
              </a:p>
            </p:txBody>
          </p:sp>
        </mc:Choice>
        <mc:Fallback xmlns="">
          <p:sp>
            <p:nvSpPr>
              <p:cNvPr id="15" name="内容占位符 3">
                <a:extLst>
                  <a:ext uri="{FF2B5EF4-FFF2-40B4-BE49-F238E27FC236}">
                    <a16:creationId xmlns:a16="http://schemas.microsoft.com/office/drawing/2014/main" id="{DC920821-4AED-4340-9CDC-A335DDB96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86" y="1569527"/>
                <a:ext cx="5791201" cy="4923346"/>
              </a:xfrm>
              <a:prstGeom prst="rect">
                <a:avLst/>
              </a:prstGeom>
              <a:blipFill>
                <a:blip r:embed="rId2"/>
                <a:stretch>
                  <a:fillRect l="-1579" t="-33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26C3ED23-5DE3-4897-AE04-AFA88F994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37" y="1804845"/>
            <a:ext cx="4278480" cy="4160526"/>
          </a:xfrm>
          <a:prstGeom prst="rect">
            <a:avLst/>
          </a:prstGeom>
        </p:spPr>
      </p:pic>
      <p:sp>
        <p:nvSpPr>
          <p:cNvPr id="13" name="标题 5">
            <a:extLst>
              <a:ext uri="{FF2B5EF4-FFF2-40B4-BE49-F238E27FC236}">
                <a16:creationId xmlns:a16="http://schemas.microsoft.com/office/drawing/2014/main" id="{6C39B19F-BF3C-4859-95CD-52CC291901AC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Digitization Algorithm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804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8B59C758-1EEB-4A6A-889E-0FCB7D5B72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2" t="5843"/>
          <a:stretch/>
        </p:blipFill>
        <p:spPr>
          <a:xfrm>
            <a:off x="7425559" y="1710559"/>
            <a:ext cx="4327100" cy="3458245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1843F996-4B5C-423C-A8D9-D4C22E501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Reconstruction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BB287D-3F49-4F08-9BB5-A376919A8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7B1256-D565-491E-B418-4E8C748A2C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411015"/>
            <a:ext cx="10082212" cy="4902474"/>
          </a:xfrm>
        </p:spPr>
        <p:txBody>
          <a:bodyPr/>
          <a:lstStyle/>
          <a:p>
            <a:r>
              <a:rPr lang="en-US" altLang="zh-CN" dirty="0"/>
              <a:t>A complete reconstruction algorithm of ECAL is developed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F6258D8-CAFE-43D0-8CBD-749461149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Reconstruction Algorithm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B9F79FB-CA77-4724-A9F3-918E10708341}"/>
              </a:ext>
            </a:extLst>
          </p:cNvPr>
          <p:cNvSpPr/>
          <p:nvPr/>
        </p:nvSpPr>
        <p:spPr>
          <a:xfrm>
            <a:off x="1561104" y="3008691"/>
            <a:ext cx="1774542" cy="606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solidFill>
                  <a:srgbClr val="FFFF00"/>
                </a:solidFill>
              </a:rPr>
              <a:t>ECALRecAlg</a:t>
            </a: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090ACADB-59D5-4D6B-B8B3-B6FBB0DA552B}"/>
              </a:ext>
            </a:extLst>
          </p:cNvPr>
          <p:cNvSpPr/>
          <p:nvPr/>
        </p:nvSpPr>
        <p:spPr>
          <a:xfrm>
            <a:off x="3642989" y="2056216"/>
            <a:ext cx="395610" cy="3845403"/>
          </a:xfrm>
          <a:prstGeom prst="leftBrace">
            <a:avLst>
              <a:gd name="adj1" fmla="val 8333"/>
              <a:gd name="adj2" fmla="val 32728"/>
            </a:avLst>
          </a:prstGeom>
          <a:ln w="31750">
            <a:solidFill>
              <a:srgbClr val="FF0000"/>
            </a:solidFill>
            <a:bevel/>
            <a:headEnd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C62BEE4A-DA1F-481A-8D78-EC63EEAA5EDA}"/>
              </a:ext>
            </a:extLst>
          </p:cNvPr>
          <p:cNvSpPr/>
          <p:nvPr/>
        </p:nvSpPr>
        <p:spPr>
          <a:xfrm>
            <a:off x="4306600" y="1956701"/>
            <a:ext cx="1723703" cy="509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Cluster</a:t>
            </a:r>
            <a:r>
              <a:rPr lang="en-US" altLang="zh-CN" b="1" dirty="0">
                <a:solidFill>
                  <a:schemeClr val="tx1"/>
                </a:solidFill>
              </a:rPr>
              <a:t> search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539F171-F839-42AB-8C9E-43B0805E484C}"/>
              </a:ext>
            </a:extLst>
          </p:cNvPr>
          <p:cNvSpPr/>
          <p:nvPr/>
        </p:nvSpPr>
        <p:spPr>
          <a:xfrm>
            <a:off x="4306600" y="3070067"/>
            <a:ext cx="1746404" cy="5441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Seed search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5D07CF4-B939-46AD-89AC-E48F0011D860}"/>
              </a:ext>
            </a:extLst>
          </p:cNvPr>
          <p:cNvSpPr/>
          <p:nvPr/>
        </p:nvSpPr>
        <p:spPr>
          <a:xfrm>
            <a:off x="4306600" y="4241175"/>
            <a:ext cx="1723703" cy="636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Clusters split into </a:t>
            </a:r>
            <a:r>
              <a:rPr lang="en-US" altLang="zh-CN" b="1" dirty="0">
                <a:solidFill>
                  <a:srgbClr val="FF0000"/>
                </a:solidFill>
              </a:rPr>
              <a:t>Showers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64979C-39DE-4218-93A7-0A9EDE731762}"/>
              </a:ext>
            </a:extLst>
          </p:cNvPr>
          <p:cNvSpPr/>
          <p:nvPr/>
        </p:nvSpPr>
        <p:spPr>
          <a:xfrm>
            <a:off x="4071021" y="5504854"/>
            <a:ext cx="2471676" cy="7935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Calculation and correction of shower energy and position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12" name="箭头: 下 9">
            <a:extLst>
              <a:ext uri="{FF2B5EF4-FFF2-40B4-BE49-F238E27FC236}">
                <a16:creationId xmlns:a16="http://schemas.microsoft.com/office/drawing/2014/main" id="{DF85202C-AB1C-4DE0-A90B-1FA84FE3279A}"/>
              </a:ext>
            </a:extLst>
          </p:cNvPr>
          <p:cNvSpPr/>
          <p:nvPr/>
        </p:nvSpPr>
        <p:spPr>
          <a:xfrm>
            <a:off x="5033994" y="2502462"/>
            <a:ext cx="173421" cy="532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下 10">
            <a:extLst>
              <a:ext uri="{FF2B5EF4-FFF2-40B4-BE49-F238E27FC236}">
                <a16:creationId xmlns:a16="http://schemas.microsoft.com/office/drawing/2014/main" id="{3FA04C9B-37A1-4F19-8F08-D2150091E2F1}"/>
              </a:ext>
            </a:extLst>
          </p:cNvPr>
          <p:cNvSpPr/>
          <p:nvPr/>
        </p:nvSpPr>
        <p:spPr>
          <a:xfrm>
            <a:off x="5013747" y="3669195"/>
            <a:ext cx="173421" cy="532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箭头: 下 11">
            <a:extLst>
              <a:ext uri="{FF2B5EF4-FFF2-40B4-BE49-F238E27FC236}">
                <a16:creationId xmlns:a16="http://schemas.microsoft.com/office/drawing/2014/main" id="{F32B5E30-53D7-4F15-B016-0BEFE59A98AB}"/>
              </a:ext>
            </a:extLst>
          </p:cNvPr>
          <p:cNvSpPr/>
          <p:nvPr/>
        </p:nvSpPr>
        <p:spPr>
          <a:xfrm>
            <a:off x="5013747" y="4932119"/>
            <a:ext cx="173421" cy="532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7">
            <a:extLst>
              <a:ext uri="{FF2B5EF4-FFF2-40B4-BE49-F238E27FC236}">
                <a16:creationId xmlns:a16="http://schemas.microsoft.com/office/drawing/2014/main" id="{6512339A-E78E-4E58-91E1-B65404C73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2" y="3975189"/>
            <a:ext cx="3527092" cy="206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3">
                <a:extLst>
                  <a:ext uri="{FF2B5EF4-FFF2-40B4-BE49-F238E27FC236}">
                    <a16:creationId xmlns:a16="http://schemas.microsoft.com/office/drawing/2014/main" id="{BD38D874-60E3-432F-80CF-5A018B6616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528" y="6061232"/>
                <a:ext cx="3858225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l-GR" altLang="zh-CN" sz="2000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altLang="zh-CN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altLang="zh-C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p>
                    </m:sSup>
                    <m:r>
                      <a:rPr lang="en-US" altLang="zh-CN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Cluster (two photons)  </a:t>
                </a:r>
                <a:endParaRPr lang="zh-CN" altLang="en-US" sz="2000" dirty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文本框 13">
                <a:extLst>
                  <a:ext uri="{FF2B5EF4-FFF2-40B4-BE49-F238E27FC236}">
                    <a16:creationId xmlns:a16="http://schemas.microsoft.com/office/drawing/2014/main" id="{BD38D874-60E3-432F-80CF-5A018B66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528" y="6061232"/>
                <a:ext cx="3858225" cy="400110"/>
              </a:xfrm>
              <a:prstGeom prst="rect">
                <a:avLst/>
              </a:prstGeom>
              <a:blipFill>
                <a:blip r:embed="rId4"/>
                <a:stretch>
                  <a:fillRect t="-7576" b="-257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圆角矩形 13">
            <a:extLst>
              <a:ext uri="{FF2B5EF4-FFF2-40B4-BE49-F238E27FC236}">
                <a16:creationId xmlns:a16="http://schemas.microsoft.com/office/drawing/2014/main" id="{816D7DED-F629-4D8A-96EB-4EB9E83BB1C2}"/>
              </a:ext>
            </a:extLst>
          </p:cNvPr>
          <p:cNvSpPr/>
          <p:nvPr/>
        </p:nvSpPr>
        <p:spPr>
          <a:xfrm>
            <a:off x="2276434" y="3862669"/>
            <a:ext cx="808589" cy="37850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endParaRPr lang="zh-CN" alt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721B1A5-0BC7-4AB4-AC1D-896493BE7928}"/>
                  </a:ext>
                </a:extLst>
              </p:cNvPr>
              <p:cNvSpPr/>
              <p:nvPr/>
            </p:nvSpPr>
            <p:spPr>
              <a:xfrm>
                <a:off x="7053943" y="4756162"/>
                <a:ext cx="496989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Energy distribution of 1GeV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𝛾</m:t>
                    </m:r>
                  </m:oMath>
                </a14:m>
                <a:r>
                  <a:rPr lang="en-US" altLang="zh-CN" dirty="0">
                    <a:solidFill>
                      <a:srgbClr val="00B0F0"/>
                    </a:solidFill>
                    <a:cs typeface="Arial" panose="020B0604020202020204" pitchFamily="34" charset="0"/>
                  </a:rPr>
                  <a:t> with background </a:t>
                </a:r>
                <a:endParaRPr lang="zh-CN" altLang="en-US" dirty="0">
                  <a:solidFill>
                    <a:srgbClr val="00B0F0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9721B1A5-0BC7-4AB4-AC1D-896493BE79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3943" y="4756162"/>
                <a:ext cx="4969895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254121E-C1F2-4975-B458-44957CA1707D}"/>
                  </a:ext>
                </a:extLst>
              </p:cNvPr>
              <p:cNvSpPr/>
              <p:nvPr/>
            </p:nvSpPr>
            <p:spPr>
              <a:xfrm>
                <a:off x="7886732" y="5221387"/>
                <a:ext cx="3324436" cy="1039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Fitted by Crystal Ball function 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 resolution defined by </a:t>
                </a:r>
              </a:p>
              <a:p>
                <a:pPr algn="ctr"/>
                <a:r>
                  <a:rPr lang="en-US" altLang="zh-CN" dirty="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𝐹𝑊𝐻𝑀</m:t>
                        </m:r>
                      </m:num>
                      <m:den>
                        <m:r>
                          <a:rPr lang="en-US" altLang="zh-CN" i="1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Arial" panose="020B0604020202020204" pitchFamily="34" charset="0"/>
                          </a:rPr>
                          <m:t>2.355</m:t>
                        </m:r>
                      </m:den>
                    </m:f>
                  </m:oMath>
                </a14:m>
                <a:endParaRPr lang="zh-CN" altLang="en-US" sz="24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2254121E-C1F2-4975-B458-44957CA170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732" y="5221387"/>
                <a:ext cx="3324436" cy="1039900"/>
              </a:xfrm>
              <a:prstGeom prst="rect">
                <a:avLst/>
              </a:prstGeom>
              <a:blipFill>
                <a:blip r:embed="rId6"/>
                <a:stretch>
                  <a:fillRect l="-1284" t="-3529" r="-1468" b="-5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0801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CF15EE-DEF0-400D-B80B-DA0E4BB56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2025/7/3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171B807-CD23-4B4C-8937-B1DE9BBB3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Reconstruction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24FED-5E8E-4DC3-92C6-0BFE1DDD2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0E6E5E9-7432-465B-9D89-A1658855D0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8750" y="1691974"/>
            <a:ext cx="4320353" cy="623290"/>
          </a:xfrm>
        </p:spPr>
        <p:txBody>
          <a:bodyPr/>
          <a:lstStyle/>
          <a:p>
            <a:r>
              <a:rPr lang="en-US" altLang="zh-CN" dirty="0"/>
              <a:t>No Time information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F4C8AC8-F9B6-4EC9-AC22-1FA4EBCF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Reconstruction Algorithm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DB9D4A1-991C-431F-B70E-6509E196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828" y="2315264"/>
            <a:ext cx="2320318" cy="21388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4">
                <a:extLst>
                  <a:ext uri="{FF2B5EF4-FFF2-40B4-BE49-F238E27FC236}">
                    <a16:creationId xmlns:a16="http://schemas.microsoft.com/office/drawing/2014/main" id="{F06FBF8C-99D5-41B7-B1AA-E33CDC9114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33241" y="1686170"/>
                <a:ext cx="5366133" cy="458850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Digi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Hit</a:t>
                </a:r>
              </a:p>
              <a:p>
                <a:pPr lvl="1"/>
                <a:r>
                  <a:rPr lang="en-US" altLang="zh-CN" dirty="0"/>
                  <a:t>The Digi with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max energy </a:t>
                </a:r>
                <a:r>
                  <a:rPr lang="en-US" altLang="zh-CN" dirty="0"/>
                  <a:t>will be chosen as the Hit to reconstruct the shower</a:t>
                </a:r>
                <a:endParaRPr lang="zh-CN" altLang="en-US" dirty="0"/>
              </a:p>
              <a:p>
                <a:r>
                  <a:rPr lang="en-US" altLang="zh-CN" dirty="0"/>
                  <a:t>Hit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CN" dirty="0"/>
                  <a:t>Cluster</a:t>
                </a:r>
              </a:p>
              <a:p>
                <a:pPr lvl="1"/>
                <a:r>
                  <a:rPr lang="en-US" altLang="zh-CN" dirty="0"/>
                  <a:t>The connected ignited crystals will be treated as a Cluster</a:t>
                </a:r>
              </a:p>
              <a:p>
                <a:r>
                  <a:rPr lang="en-US" altLang="zh-CN" dirty="0"/>
                  <a:t>Background</a:t>
                </a:r>
              </a:p>
              <a:p>
                <a:pPr lvl="1"/>
                <a:r>
                  <a:rPr lang="en-US" altLang="zh-CN" dirty="0"/>
                  <a:t>Affects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signal</a:t>
                </a:r>
                <a:r>
                  <a:rPr lang="en-US" altLang="zh-CN" dirty="0"/>
                  <a:t> resolution</a:t>
                </a:r>
              </a:p>
              <a:p>
                <a:pPr lvl="1"/>
                <a:r>
                  <a:rPr lang="en-US" altLang="zh-CN" dirty="0"/>
                  <a:t>A large number of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fake</a:t>
                </a:r>
                <a:r>
                  <a:rPr lang="en-US" altLang="zh-CN" dirty="0"/>
                  <a:t> photons</a:t>
                </a:r>
              </a:p>
              <a:p>
                <a:pPr lvl="1"/>
                <a:r>
                  <a:rPr lang="en-US" altLang="zh-CN" dirty="0"/>
                  <a:t>Affects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70C0"/>
                    </a:solidFill>
                  </a:rPr>
                  <a:t> mass </a:t>
                </a:r>
                <a:r>
                  <a:rPr lang="en-US" altLang="zh-CN" dirty="0"/>
                  <a:t>resolution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8" name="内容占位符 4">
                <a:extLst>
                  <a:ext uri="{FF2B5EF4-FFF2-40B4-BE49-F238E27FC236}">
                    <a16:creationId xmlns:a16="http://schemas.microsoft.com/office/drawing/2014/main" id="{F06FBF8C-99D5-41B7-B1AA-E33CDC911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3241" y="1686170"/>
                <a:ext cx="5366133" cy="4588505"/>
              </a:xfrm>
              <a:prstGeom prst="rect">
                <a:avLst/>
              </a:prstGeom>
              <a:blipFill>
                <a:blip r:embed="rId3"/>
                <a:stretch>
                  <a:fillRect l="-2045" t="-2394" r="-1136" b="-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内容占位符 10">
            <a:extLst>
              <a:ext uri="{FF2B5EF4-FFF2-40B4-BE49-F238E27FC236}">
                <a16:creationId xmlns:a16="http://schemas.microsoft.com/office/drawing/2014/main" id="{B0B45C83-1854-4264-A167-E3349C77F3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36" y="2315264"/>
            <a:ext cx="2746548" cy="20407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8C6B47C-D933-42EE-A2D5-C9CD07505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823" y="4542737"/>
            <a:ext cx="2714155" cy="185201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F5E6FFC-048D-4AFB-AF15-363F36DD3E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007" y="4539504"/>
            <a:ext cx="2714155" cy="1855245"/>
          </a:xfrm>
          <a:prstGeom prst="rect">
            <a:avLst/>
          </a:prstGeom>
        </p:spPr>
      </p:pic>
      <p:sp>
        <p:nvSpPr>
          <p:cNvPr id="12" name="内容占位符 4">
            <a:extLst>
              <a:ext uri="{FF2B5EF4-FFF2-40B4-BE49-F238E27FC236}">
                <a16:creationId xmlns:a16="http://schemas.microsoft.com/office/drawing/2014/main" id="{C0072D58-89ED-4EAA-9AD0-C89CFD7533C2}"/>
              </a:ext>
            </a:extLst>
          </p:cNvPr>
          <p:cNvSpPr txBox="1">
            <a:spLocks/>
          </p:cNvSpPr>
          <p:nvPr/>
        </p:nvSpPr>
        <p:spPr>
          <a:xfrm>
            <a:off x="1860638" y="4714873"/>
            <a:ext cx="1282380" cy="52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w/o </a:t>
            </a:r>
            <a:r>
              <a:rPr lang="en-US" altLang="zh-CN" dirty="0" err="1"/>
              <a:t>bkg</a:t>
            </a:r>
            <a:endParaRPr lang="zh-CN" altLang="en-US" dirty="0"/>
          </a:p>
        </p:txBody>
      </p:sp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B4244070-1535-44EE-BE13-69830D4AB7BA}"/>
              </a:ext>
            </a:extLst>
          </p:cNvPr>
          <p:cNvSpPr txBox="1">
            <a:spLocks/>
          </p:cNvSpPr>
          <p:nvPr/>
        </p:nvSpPr>
        <p:spPr>
          <a:xfrm>
            <a:off x="4514822" y="4714873"/>
            <a:ext cx="1282380" cy="451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dirty="0"/>
              <a:t>w </a:t>
            </a:r>
            <a:r>
              <a:rPr lang="en-US" altLang="zh-CN" sz="2600" dirty="0" err="1"/>
              <a:t>bkg</a:t>
            </a:r>
            <a:endParaRPr lang="zh-CN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05674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50DD362-6AFC-463A-B080-6C1490F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894" y="1542608"/>
            <a:ext cx="2954987" cy="2211995"/>
          </a:xfrm>
          <a:prstGeom prst="rect">
            <a:avLst/>
          </a:prstGeom>
        </p:spPr>
      </p:pic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CED502A-FAFA-4D5B-8977-DC12C57E7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2025/7/3</a:t>
            </a:fld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9697E4E-8024-485D-B77B-213FC75E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FE0072F0-8132-4FBD-AB28-DE9F433F8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Reconstruction Algorithm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4D0B618B-B36E-4DFB-BA9E-EDCD6FF107F7}"/>
              </a:ext>
            </a:extLst>
          </p:cNvPr>
          <p:cNvSpPr txBox="1">
            <a:spLocks/>
          </p:cNvSpPr>
          <p:nvPr/>
        </p:nvSpPr>
        <p:spPr>
          <a:xfrm>
            <a:off x="647700" y="1698499"/>
            <a:ext cx="5534847" cy="2037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Add Time information of Digi</a:t>
            </a:r>
          </a:p>
          <a:p>
            <a:pPr lvl="1">
              <a:buClr>
                <a:schemeClr val="tx1"/>
              </a:buClr>
            </a:pPr>
            <a:r>
              <a:rPr lang="en-US" altLang="zh-CN" dirty="0">
                <a:solidFill>
                  <a:srgbClr val="0070C0"/>
                </a:solidFill>
              </a:rPr>
              <a:t>Seed finding </a:t>
            </a:r>
            <a:r>
              <a:rPr lang="en-US" altLang="zh-CN" dirty="0"/>
              <a:t>in 3D space with timing information</a:t>
            </a:r>
          </a:p>
          <a:p>
            <a:pPr lvl="1"/>
            <a:r>
              <a:rPr lang="en-US" altLang="zh-CN" dirty="0"/>
              <a:t>Add </a:t>
            </a:r>
            <a:r>
              <a:rPr lang="en-US" altLang="zh-CN" dirty="0">
                <a:solidFill>
                  <a:srgbClr val="0070C0"/>
                </a:solidFill>
              </a:rPr>
              <a:t>time selection </a:t>
            </a:r>
            <a:r>
              <a:rPr lang="en-US" altLang="zh-CN" dirty="0"/>
              <a:t>while reconstructing Cluster</a:t>
            </a:r>
          </a:p>
          <a:p>
            <a:pPr lvl="1"/>
            <a:endParaRPr lang="en-US" altLang="zh-CN" dirty="0"/>
          </a:p>
        </p:txBody>
      </p:sp>
      <p:sp>
        <p:nvSpPr>
          <p:cNvPr id="11" name="页脚占位符 2">
            <a:extLst>
              <a:ext uri="{FF2B5EF4-FFF2-40B4-BE49-F238E27FC236}">
                <a16:creationId xmlns:a16="http://schemas.microsoft.com/office/drawing/2014/main" id="{BA7DC8CF-DB2D-4862-A3B5-DB1BD10F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2873"/>
            <a:ext cx="4114800" cy="365125"/>
          </a:xfrm>
        </p:spPr>
        <p:txBody>
          <a:bodyPr/>
          <a:lstStyle/>
          <a:p>
            <a:r>
              <a:rPr lang="en-US" altLang="zh-CN" dirty="0"/>
              <a:t>Reconstruction</a:t>
            </a:r>
          </a:p>
        </p:txBody>
      </p:sp>
      <p:grpSp>
        <p:nvGrpSpPr>
          <p:cNvPr id="168" name="组合 167">
            <a:extLst>
              <a:ext uri="{FF2B5EF4-FFF2-40B4-BE49-F238E27FC236}">
                <a16:creationId xmlns:a16="http://schemas.microsoft.com/office/drawing/2014/main" id="{5F1C74BB-42AF-40F0-B9D2-3A28C2205951}"/>
              </a:ext>
            </a:extLst>
          </p:cNvPr>
          <p:cNvGrpSpPr/>
          <p:nvPr/>
        </p:nvGrpSpPr>
        <p:grpSpPr>
          <a:xfrm>
            <a:off x="648401" y="3944076"/>
            <a:ext cx="5108765" cy="2024181"/>
            <a:chOff x="1451235" y="1900462"/>
            <a:chExt cx="9237956" cy="3581704"/>
          </a:xfrm>
        </p:grpSpPr>
        <p:grpSp>
          <p:nvGrpSpPr>
            <p:cNvPr id="169" name="组合 168">
              <a:extLst>
                <a:ext uri="{FF2B5EF4-FFF2-40B4-BE49-F238E27FC236}">
                  <a16:creationId xmlns:a16="http://schemas.microsoft.com/office/drawing/2014/main" id="{C5A8F3AC-FF91-4BB0-A30B-75A37A8B6B55}"/>
                </a:ext>
              </a:extLst>
            </p:cNvPr>
            <p:cNvGrpSpPr/>
            <p:nvPr/>
          </p:nvGrpSpPr>
          <p:grpSpPr>
            <a:xfrm>
              <a:off x="7607521" y="1900462"/>
              <a:ext cx="3081670" cy="3194030"/>
              <a:chOff x="2580598" y="2594096"/>
              <a:chExt cx="3081670" cy="3194030"/>
            </a:xfrm>
            <a:solidFill>
              <a:srgbClr val="0066CC">
                <a:alpha val="50196"/>
              </a:srgbClr>
            </a:solidFill>
          </p:grpSpPr>
          <p:grpSp>
            <p:nvGrpSpPr>
              <p:cNvPr id="232" name="组合 231">
                <a:extLst>
                  <a:ext uri="{FF2B5EF4-FFF2-40B4-BE49-F238E27FC236}">
                    <a16:creationId xmlns:a16="http://schemas.microsoft.com/office/drawing/2014/main" id="{31FC7BCC-C326-415F-8376-D14FB3DDE74B}"/>
                  </a:ext>
                </a:extLst>
              </p:cNvPr>
              <p:cNvGrpSpPr/>
              <p:nvPr/>
            </p:nvGrpSpPr>
            <p:grpSpPr>
              <a:xfrm>
                <a:off x="2580598" y="4997667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57" name="立方体 256">
                  <a:extLst>
                    <a:ext uri="{FF2B5EF4-FFF2-40B4-BE49-F238E27FC236}">
                      <a16:creationId xmlns:a16="http://schemas.microsoft.com/office/drawing/2014/main" id="{D3C3D506-5705-49B1-A872-A21557CE4A4F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8" name="立方体 257">
                  <a:extLst>
                    <a:ext uri="{FF2B5EF4-FFF2-40B4-BE49-F238E27FC236}">
                      <a16:creationId xmlns:a16="http://schemas.microsoft.com/office/drawing/2014/main" id="{FC82EF6B-4301-41C1-91C9-D5A931EE1BCD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9" name="立方体 258">
                  <a:extLst>
                    <a:ext uri="{FF2B5EF4-FFF2-40B4-BE49-F238E27FC236}">
                      <a16:creationId xmlns:a16="http://schemas.microsoft.com/office/drawing/2014/main" id="{A278A483-841D-4CC1-B76C-E2547992DE84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60" name="立方体 259">
                  <a:extLst>
                    <a:ext uri="{FF2B5EF4-FFF2-40B4-BE49-F238E27FC236}">
                      <a16:creationId xmlns:a16="http://schemas.microsoft.com/office/drawing/2014/main" id="{575D2D72-B2EA-44E6-9C9C-7EEC287A55C5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61" name="立方体 260">
                  <a:extLst>
                    <a:ext uri="{FF2B5EF4-FFF2-40B4-BE49-F238E27FC236}">
                      <a16:creationId xmlns:a16="http://schemas.microsoft.com/office/drawing/2014/main" id="{8FC39321-075F-4A8D-825F-78A11581E685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33" name="组合 232">
                <a:extLst>
                  <a:ext uri="{FF2B5EF4-FFF2-40B4-BE49-F238E27FC236}">
                    <a16:creationId xmlns:a16="http://schemas.microsoft.com/office/drawing/2014/main" id="{A649CD70-3CAA-4570-9C3E-C66FF9233D1A}"/>
                  </a:ext>
                </a:extLst>
              </p:cNvPr>
              <p:cNvGrpSpPr/>
              <p:nvPr/>
            </p:nvGrpSpPr>
            <p:grpSpPr>
              <a:xfrm>
                <a:off x="2580598" y="4393323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52" name="立方体 251">
                  <a:extLst>
                    <a:ext uri="{FF2B5EF4-FFF2-40B4-BE49-F238E27FC236}">
                      <a16:creationId xmlns:a16="http://schemas.microsoft.com/office/drawing/2014/main" id="{1877D615-DC73-4651-AC0C-1F8C8E85AFAF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3" name="立方体 252">
                  <a:extLst>
                    <a:ext uri="{FF2B5EF4-FFF2-40B4-BE49-F238E27FC236}">
                      <a16:creationId xmlns:a16="http://schemas.microsoft.com/office/drawing/2014/main" id="{6248AF0D-AB16-4EC8-92B7-3D2747426E5F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4" name="立方体 253">
                  <a:extLst>
                    <a:ext uri="{FF2B5EF4-FFF2-40B4-BE49-F238E27FC236}">
                      <a16:creationId xmlns:a16="http://schemas.microsoft.com/office/drawing/2014/main" id="{62BD2F37-DE6D-4DE7-9A3F-E708D319F655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5" name="立方体 254">
                  <a:extLst>
                    <a:ext uri="{FF2B5EF4-FFF2-40B4-BE49-F238E27FC236}">
                      <a16:creationId xmlns:a16="http://schemas.microsoft.com/office/drawing/2014/main" id="{49355B64-3940-46AA-B5F6-0D10EAE02915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6" name="立方体 255">
                  <a:extLst>
                    <a:ext uri="{FF2B5EF4-FFF2-40B4-BE49-F238E27FC236}">
                      <a16:creationId xmlns:a16="http://schemas.microsoft.com/office/drawing/2014/main" id="{CFC55063-8B8E-436C-AB08-6E1DA587B109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34" name="组合 233">
                <a:extLst>
                  <a:ext uri="{FF2B5EF4-FFF2-40B4-BE49-F238E27FC236}">
                    <a16:creationId xmlns:a16="http://schemas.microsoft.com/office/drawing/2014/main" id="{50004609-8A4C-497E-B0B0-F7171787FAE3}"/>
                  </a:ext>
                </a:extLst>
              </p:cNvPr>
              <p:cNvGrpSpPr/>
              <p:nvPr/>
            </p:nvGrpSpPr>
            <p:grpSpPr>
              <a:xfrm>
                <a:off x="2580598" y="3788327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47" name="立方体 246">
                  <a:extLst>
                    <a:ext uri="{FF2B5EF4-FFF2-40B4-BE49-F238E27FC236}">
                      <a16:creationId xmlns:a16="http://schemas.microsoft.com/office/drawing/2014/main" id="{98D43D3A-B15A-4CA8-A012-543E6AF76194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8" name="立方体 247">
                  <a:extLst>
                    <a:ext uri="{FF2B5EF4-FFF2-40B4-BE49-F238E27FC236}">
                      <a16:creationId xmlns:a16="http://schemas.microsoft.com/office/drawing/2014/main" id="{9E0AEAE0-9A15-470A-A9A8-C9C5B0A83AF9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9" name="立方体 248">
                  <a:extLst>
                    <a:ext uri="{FF2B5EF4-FFF2-40B4-BE49-F238E27FC236}">
                      <a16:creationId xmlns:a16="http://schemas.microsoft.com/office/drawing/2014/main" id="{A83CD538-EAAC-43D6-A5F8-F29B2DD7E49D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0" name="立方体 249">
                  <a:extLst>
                    <a:ext uri="{FF2B5EF4-FFF2-40B4-BE49-F238E27FC236}">
                      <a16:creationId xmlns:a16="http://schemas.microsoft.com/office/drawing/2014/main" id="{1EC3D0A7-DB1F-4BFC-A2D0-196E17AF794A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51" name="立方体 250">
                  <a:extLst>
                    <a:ext uri="{FF2B5EF4-FFF2-40B4-BE49-F238E27FC236}">
                      <a16:creationId xmlns:a16="http://schemas.microsoft.com/office/drawing/2014/main" id="{9A4C67A7-BE31-4315-AE0E-111627153CC4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35" name="组合 234">
                <a:extLst>
                  <a:ext uri="{FF2B5EF4-FFF2-40B4-BE49-F238E27FC236}">
                    <a16:creationId xmlns:a16="http://schemas.microsoft.com/office/drawing/2014/main" id="{E421DE6E-0B30-4266-BB51-5CAC7A3A3894}"/>
                  </a:ext>
                </a:extLst>
              </p:cNvPr>
              <p:cNvGrpSpPr/>
              <p:nvPr/>
            </p:nvGrpSpPr>
            <p:grpSpPr>
              <a:xfrm>
                <a:off x="2580598" y="3193124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42" name="立方体 241">
                  <a:extLst>
                    <a:ext uri="{FF2B5EF4-FFF2-40B4-BE49-F238E27FC236}">
                      <a16:creationId xmlns:a16="http://schemas.microsoft.com/office/drawing/2014/main" id="{7A14E638-5897-49C3-A9EE-EC142E0824D3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3" name="立方体 242">
                  <a:extLst>
                    <a:ext uri="{FF2B5EF4-FFF2-40B4-BE49-F238E27FC236}">
                      <a16:creationId xmlns:a16="http://schemas.microsoft.com/office/drawing/2014/main" id="{DB27A8DC-0E57-489D-92FF-1E42AE3F13B3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4" name="立方体 243">
                  <a:extLst>
                    <a:ext uri="{FF2B5EF4-FFF2-40B4-BE49-F238E27FC236}">
                      <a16:creationId xmlns:a16="http://schemas.microsoft.com/office/drawing/2014/main" id="{A1F69BB0-FE68-4FC7-ACC6-DFBBE553234E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5" name="立方体 244">
                  <a:extLst>
                    <a:ext uri="{FF2B5EF4-FFF2-40B4-BE49-F238E27FC236}">
                      <a16:creationId xmlns:a16="http://schemas.microsoft.com/office/drawing/2014/main" id="{7E4C10FD-6D76-4344-AA61-02B648D21D36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6" name="立方体 245">
                  <a:extLst>
                    <a:ext uri="{FF2B5EF4-FFF2-40B4-BE49-F238E27FC236}">
                      <a16:creationId xmlns:a16="http://schemas.microsoft.com/office/drawing/2014/main" id="{89065F1B-FF4F-4BCD-A5E9-0A360B05B437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36" name="组合 235">
                <a:extLst>
                  <a:ext uri="{FF2B5EF4-FFF2-40B4-BE49-F238E27FC236}">
                    <a16:creationId xmlns:a16="http://schemas.microsoft.com/office/drawing/2014/main" id="{A98ABF90-13D6-4AD4-98B3-1F8E89234645}"/>
                  </a:ext>
                </a:extLst>
              </p:cNvPr>
              <p:cNvGrpSpPr/>
              <p:nvPr/>
            </p:nvGrpSpPr>
            <p:grpSpPr>
              <a:xfrm>
                <a:off x="2580598" y="2594096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37" name="立方体 236">
                  <a:extLst>
                    <a:ext uri="{FF2B5EF4-FFF2-40B4-BE49-F238E27FC236}">
                      <a16:creationId xmlns:a16="http://schemas.microsoft.com/office/drawing/2014/main" id="{3D1BCB8F-69C0-4EEC-A08C-EB7EA97FAFC6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38" name="立方体 237">
                  <a:extLst>
                    <a:ext uri="{FF2B5EF4-FFF2-40B4-BE49-F238E27FC236}">
                      <a16:creationId xmlns:a16="http://schemas.microsoft.com/office/drawing/2014/main" id="{45F6C22B-29A2-40DF-8722-20CE4E5F9B91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39" name="立方体 238">
                  <a:extLst>
                    <a:ext uri="{FF2B5EF4-FFF2-40B4-BE49-F238E27FC236}">
                      <a16:creationId xmlns:a16="http://schemas.microsoft.com/office/drawing/2014/main" id="{8E6AFFBA-8E6D-45CE-92B8-6EC5766B91A1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0" name="立方体 239">
                  <a:extLst>
                    <a:ext uri="{FF2B5EF4-FFF2-40B4-BE49-F238E27FC236}">
                      <a16:creationId xmlns:a16="http://schemas.microsoft.com/office/drawing/2014/main" id="{99BEA644-AF6D-40FB-8ECC-CDC75F4DDFC3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41" name="立方体 240">
                  <a:extLst>
                    <a:ext uri="{FF2B5EF4-FFF2-40B4-BE49-F238E27FC236}">
                      <a16:creationId xmlns:a16="http://schemas.microsoft.com/office/drawing/2014/main" id="{1AFFA6C4-EB1B-40D6-92CB-9F4BE57E5038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170" name="组合 169">
              <a:extLst>
                <a:ext uri="{FF2B5EF4-FFF2-40B4-BE49-F238E27FC236}">
                  <a16:creationId xmlns:a16="http://schemas.microsoft.com/office/drawing/2014/main" id="{986FE494-A9CB-4443-BFDE-54F75B1179BD}"/>
                </a:ext>
              </a:extLst>
            </p:cNvPr>
            <p:cNvGrpSpPr/>
            <p:nvPr/>
          </p:nvGrpSpPr>
          <p:grpSpPr>
            <a:xfrm>
              <a:off x="4529378" y="2107992"/>
              <a:ext cx="3081670" cy="3194030"/>
              <a:chOff x="2580598" y="2594096"/>
              <a:chExt cx="3081670" cy="3194030"/>
            </a:xfrm>
            <a:solidFill>
              <a:srgbClr val="0066CC">
                <a:alpha val="50196"/>
              </a:srgbClr>
            </a:solidFill>
          </p:grpSpPr>
          <p:grpSp>
            <p:nvGrpSpPr>
              <p:cNvPr id="202" name="组合 201">
                <a:extLst>
                  <a:ext uri="{FF2B5EF4-FFF2-40B4-BE49-F238E27FC236}">
                    <a16:creationId xmlns:a16="http://schemas.microsoft.com/office/drawing/2014/main" id="{9B20E74F-8EAF-4F6D-8FC1-1A1DD52895C5}"/>
                  </a:ext>
                </a:extLst>
              </p:cNvPr>
              <p:cNvGrpSpPr/>
              <p:nvPr/>
            </p:nvGrpSpPr>
            <p:grpSpPr>
              <a:xfrm>
                <a:off x="2580598" y="4997667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27" name="立方体 226">
                  <a:extLst>
                    <a:ext uri="{FF2B5EF4-FFF2-40B4-BE49-F238E27FC236}">
                      <a16:creationId xmlns:a16="http://schemas.microsoft.com/office/drawing/2014/main" id="{6F9EA810-4B30-402C-AFB9-F27212805B83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8" name="立方体 227">
                  <a:extLst>
                    <a:ext uri="{FF2B5EF4-FFF2-40B4-BE49-F238E27FC236}">
                      <a16:creationId xmlns:a16="http://schemas.microsoft.com/office/drawing/2014/main" id="{2549340E-C61B-437B-A782-AAFC05A78D7B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9" name="立方体 228">
                  <a:extLst>
                    <a:ext uri="{FF2B5EF4-FFF2-40B4-BE49-F238E27FC236}">
                      <a16:creationId xmlns:a16="http://schemas.microsoft.com/office/drawing/2014/main" id="{20708289-AA7D-4E69-8253-AE56F3B35D57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30" name="立方体 229">
                  <a:extLst>
                    <a:ext uri="{FF2B5EF4-FFF2-40B4-BE49-F238E27FC236}">
                      <a16:creationId xmlns:a16="http://schemas.microsoft.com/office/drawing/2014/main" id="{0AE371D0-394B-46C0-AF29-CD9602A7DD19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31" name="立方体 230">
                  <a:extLst>
                    <a:ext uri="{FF2B5EF4-FFF2-40B4-BE49-F238E27FC236}">
                      <a16:creationId xmlns:a16="http://schemas.microsoft.com/office/drawing/2014/main" id="{A19C1DDD-23FE-461F-B1DE-10D04D81CCBE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03" name="组合 202">
                <a:extLst>
                  <a:ext uri="{FF2B5EF4-FFF2-40B4-BE49-F238E27FC236}">
                    <a16:creationId xmlns:a16="http://schemas.microsoft.com/office/drawing/2014/main" id="{5BAF5F12-7963-442A-AFA6-8F1A9A647B55}"/>
                  </a:ext>
                </a:extLst>
              </p:cNvPr>
              <p:cNvGrpSpPr/>
              <p:nvPr/>
            </p:nvGrpSpPr>
            <p:grpSpPr>
              <a:xfrm>
                <a:off x="2580598" y="4393323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22" name="立方体 221">
                  <a:extLst>
                    <a:ext uri="{FF2B5EF4-FFF2-40B4-BE49-F238E27FC236}">
                      <a16:creationId xmlns:a16="http://schemas.microsoft.com/office/drawing/2014/main" id="{5CC91953-79D3-4EC0-98D5-3DAB1D6001A1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3" name="立方体 222">
                  <a:extLst>
                    <a:ext uri="{FF2B5EF4-FFF2-40B4-BE49-F238E27FC236}">
                      <a16:creationId xmlns:a16="http://schemas.microsoft.com/office/drawing/2014/main" id="{573C5062-0B7D-47BA-8FB2-232FA9A9D8B5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4" name="立方体 223">
                  <a:extLst>
                    <a:ext uri="{FF2B5EF4-FFF2-40B4-BE49-F238E27FC236}">
                      <a16:creationId xmlns:a16="http://schemas.microsoft.com/office/drawing/2014/main" id="{660D156A-AFA7-42BF-BA3B-A5A721DA3E4A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5" name="立方体 224">
                  <a:extLst>
                    <a:ext uri="{FF2B5EF4-FFF2-40B4-BE49-F238E27FC236}">
                      <a16:creationId xmlns:a16="http://schemas.microsoft.com/office/drawing/2014/main" id="{7C5E007B-9BF6-4814-A58D-6625CE304B1D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6" name="立方体 225">
                  <a:extLst>
                    <a:ext uri="{FF2B5EF4-FFF2-40B4-BE49-F238E27FC236}">
                      <a16:creationId xmlns:a16="http://schemas.microsoft.com/office/drawing/2014/main" id="{B9459BCA-347A-4552-817E-E5F867BD2AC1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04" name="组合 203">
                <a:extLst>
                  <a:ext uri="{FF2B5EF4-FFF2-40B4-BE49-F238E27FC236}">
                    <a16:creationId xmlns:a16="http://schemas.microsoft.com/office/drawing/2014/main" id="{FEA5BBD5-E90D-4D3F-AF02-3D7BB448BB45}"/>
                  </a:ext>
                </a:extLst>
              </p:cNvPr>
              <p:cNvGrpSpPr/>
              <p:nvPr/>
            </p:nvGrpSpPr>
            <p:grpSpPr>
              <a:xfrm>
                <a:off x="2580598" y="3788327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17" name="立方体 216">
                  <a:extLst>
                    <a:ext uri="{FF2B5EF4-FFF2-40B4-BE49-F238E27FC236}">
                      <a16:creationId xmlns:a16="http://schemas.microsoft.com/office/drawing/2014/main" id="{BDC1A04D-D589-4BA3-9082-44F583799451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8" name="立方体 217">
                  <a:extLst>
                    <a:ext uri="{FF2B5EF4-FFF2-40B4-BE49-F238E27FC236}">
                      <a16:creationId xmlns:a16="http://schemas.microsoft.com/office/drawing/2014/main" id="{8372C50C-BD88-4F24-81E5-4282ADF733D9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9" name="立方体 218">
                  <a:extLst>
                    <a:ext uri="{FF2B5EF4-FFF2-40B4-BE49-F238E27FC236}">
                      <a16:creationId xmlns:a16="http://schemas.microsoft.com/office/drawing/2014/main" id="{9C9FA358-062C-490E-AB50-0738FAC7A764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0" name="立方体 219">
                  <a:extLst>
                    <a:ext uri="{FF2B5EF4-FFF2-40B4-BE49-F238E27FC236}">
                      <a16:creationId xmlns:a16="http://schemas.microsoft.com/office/drawing/2014/main" id="{352CF788-AD4C-4008-A964-31FE10A97A48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21" name="立方体 220">
                  <a:extLst>
                    <a:ext uri="{FF2B5EF4-FFF2-40B4-BE49-F238E27FC236}">
                      <a16:creationId xmlns:a16="http://schemas.microsoft.com/office/drawing/2014/main" id="{57026CA9-4263-4BF0-B75D-24AB4B7674B4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05" name="组合 204">
                <a:extLst>
                  <a:ext uri="{FF2B5EF4-FFF2-40B4-BE49-F238E27FC236}">
                    <a16:creationId xmlns:a16="http://schemas.microsoft.com/office/drawing/2014/main" id="{60A4A0C7-5E78-4583-B965-C1E09432C3A0}"/>
                  </a:ext>
                </a:extLst>
              </p:cNvPr>
              <p:cNvGrpSpPr/>
              <p:nvPr/>
            </p:nvGrpSpPr>
            <p:grpSpPr>
              <a:xfrm>
                <a:off x="2580598" y="3193124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12" name="立方体 211">
                  <a:extLst>
                    <a:ext uri="{FF2B5EF4-FFF2-40B4-BE49-F238E27FC236}">
                      <a16:creationId xmlns:a16="http://schemas.microsoft.com/office/drawing/2014/main" id="{FC2013A7-88BD-4732-94ED-EA017CA98681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3" name="立方体 212">
                  <a:extLst>
                    <a:ext uri="{FF2B5EF4-FFF2-40B4-BE49-F238E27FC236}">
                      <a16:creationId xmlns:a16="http://schemas.microsoft.com/office/drawing/2014/main" id="{E6F4535D-9295-473D-A203-949448B459F8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4" name="立方体 213">
                  <a:extLst>
                    <a:ext uri="{FF2B5EF4-FFF2-40B4-BE49-F238E27FC236}">
                      <a16:creationId xmlns:a16="http://schemas.microsoft.com/office/drawing/2014/main" id="{C1B19E52-E2EE-4DFE-B987-45AE7D440BDE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5" name="立方体 214">
                  <a:extLst>
                    <a:ext uri="{FF2B5EF4-FFF2-40B4-BE49-F238E27FC236}">
                      <a16:creationId xmlns:a16="http://schemas.microsoft.com/office/drawing/2014/main" id="{89D879F3-087B-40F9-8C83-FE409C9C6614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6" name="立方体 215">
                  <a:extLst>
                    <a:ext uri="{FF2B5EF4-FFF2-40B4-BE49-F238E27FC236}">
                      <a16:creationId xmlns:a16="http://schemas.microsoft.com/office/drawing/2014/main" id="{24DBF206-9EF0-40D7-899A-093B15D1C9FD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206" name="组合 205">
                <a:extLst>
                  <a:ext uri="{FF2B5EF4-FFF2-40B4-BE49-F238E27FC236}">
                    <a16:creationId xmlns:a16="http://schemas.microsoft.com/office/drawing/2014/main" id="{0E4E6E3E-D289-46FA-875B-131D34CB62C3}"/>
                  </a:ext>
                </a:extLst>
              </p:cNvPr>
              <p:cNvGrpSpPr/>
              <p:nvPr/>
            </p:nvGrpSpPr>
            <p:grpSpPr>
              <a:xfrm>
                <a:off x="2580598" y="2594096"/>
                <a:ext cx="3081670" cy="790459"/>
                <a:chOff x="2328350" y="2530364"/>
                <a:chExt cx="3081670" cy="790459"/>
              </a:xfrm>
              <a:grpFill/>
            </p:grpSpPr>
            <p:sp>
              <p:nvSpPr>
                <p:cNvPr id="207" name="立方体 206">
                  <a:extLst>
                    <a:ext uri="{FF2B5EF4-FFF2-40B4-BE49-F238E27FC236}">
                      <a16:creationId xmlns:a16="http://schemas.microsoft.com/office/drawing/2014/main" id="{79F9EA2B-E6D9-47D3-ADCE-563353EC9895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8" name="立方体 207">
                  <a:extLst>
                    <a:ext uri="{FF2B5EF4-FFF2-40B4-BE49-F238E27FC236}">
                      <a16:creationId xmlns:a16="http://schemas.microsoft.com/office/drawing/2014/main" id="{03031DCA-EA96-4534-B069-FD21B90BF108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9" name="立方体 208">
                  <a:extLst>
                    <a:ext uri="{FF2B5EF4-FFF2-40B4-BE49-F238E27FC236}">
                      <a16:creationId xmlns:a16="http://schemas.microsoft.com/office/drawing/2014/main" id="{F45680C7-F85A-459A-B925-3E6DE289719C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0" name="立方体 209">
                  <a:extLst>
                    <a:ext uri="{FF2B5EF4-FFF2-40B4-BE49-F238E27FC236}">
                      <a16:creationId xmlns:a16="http://schemas.microsoft.com/office/drawing/2014/main" id="{03E8E79B-C8A2-4C8D-ADEC-A69E26D63311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11" name="立方体 210">
                  <a:extLst>
                    <a:ext uri="{FF2B5EF4-FFF2-40B4-BE49-F238E27FC236}">
                      <a16:creationId xmlns:a16="http://schemas.microsoft.com/office/drawing/2014/main" id="{6C608114-10D3-46A2-A823-2A2B8E72F4AF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  <p:grpSp>
          <p:nvGrpSpPr>
            <p:cNvPr id="171" name="组合 170">
              <a:extLst>
                <a:ext uri="{FF2B5EF4-FFF2-40B4-BE49-F238E27FC236}">
                  <a16:creationId xmlns:a16="http://schemas.microsoft.com/office/drawing/2014/main" id="{0FAC0CF8-6872-4B59-B74A-5EBB4E89746D}"/>
                </a:ext>
              </a:extLst>
            </p:cNvPr>
            <p:cNvGrpSpPr/>
            <p:nvPr/>
          </p:nvGrpSpPr>
          <p:grpSpPr>
            <a:xfrm>
              <a:off x="1451235" y="2288136"/>
              <a:ext cx="3081670" cy="3194030"/>
              <a:chOff x="2580598" y="2594096"/>
              <a:chExt cx="3081670" cy="3194030"/>
            </a:xfrm>
          </p:grpSpPr>
          <p:grpSp>
            <p:nvGrpSpPr>
              <p:cNvPr id="172" name="组合 171">
                <a:extLst>
                  <a:ext uri="{FF2B5EF4-FFF2-40B4-BE49-F238E27FC236}">
                    <a16:creationId xmlns:a16="http://schemas.microsoft.com/office/drawing/2014/main" id="{A4C2E184-594D-474A-9B61-F0BDBAD15712}"/>
                  </a:ext>
                </a:extLst>
              </p:cNvPr>
              <p:cNvGrpSpPr/>
              <p:nvPr/>
            </p:nvGrpSpPr>
            <p:grpSpPr>
              <a:xfrm>
                <a:off x="2580598" y="4997667"/>
                <a:ext cx="3081670" cy="790459"/>
                <a:chOff x="2328350" y="2530364"/>
                <a:chExt cx="3081670" cy="790459"/>
              </a:xfrm>
            </p:grpSpPr>
            <p:sp>
              <p:nvSpPr>
                <p:cNvPr id="197" name="立方体 196">
                  <a:extLst>
                    <a:ext uri="{FF2B5EF4-FFF2-40B4-BE49-F238E27FC236}">
                      <a16:creationId xmlns:a16="http://schemas.microsoft.com/office/drawing/2014/main" id="{25FB5986-83FD-4667-867D-25DDE07096B1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8" name="立方体 197">
                  <a:extLst>
                    <a:ext uri="{FF2B5EF4-FFF2-40B4-BE49-F238E27FC236}">
                      <a16:creationId xmlns:a16="http://schemas.microsoft.com/office/drawing/2014/main" id="{8348421D-AD47-433B-AACC-7B2F9B856D79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9" name="立方体 198">
                  <a:extLst>
                    <a:ext uri="{FF2B5EF4-FFF2-40B4-BE49-F238E27FC236}">
                      <a16:creationId xmlns:a16="http://schemas.microsoft.com/office/drawing/2014/main" id="{6940D805-0D1D-4A74-B66A-A2599AB6D0CC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0" name="立方体 199">
                  <a:extLst>
                    <a:ext uri="{FF2B5EF4-FFF2-40B4-BE49-F238E27FC236}">
                      <a16:creationId xmlns:a16="http://schemas.microsoft.com/office/drawing/2014/main" id="{04B91F64-6FF8-4AD2-9B21-F3326D78703D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201" name="立方体 200">
                  <a:extLst>
                    <a:ext uri="{FF2B5EF4-FFF2-40B4-BE49-F238E27FC236}">
                      <a16:creationId xmlns:a16="http://schemas.microsoft.com/office/drawing/2014/main" id="{A32C2CEB-B048-4226-8FB1-D10E2F33FA55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73" name="组合 172">
                <a:extLst>
                  <a:ext uri="{FF2B5EF4-FFF2-40B4-BE49-F238E27FC236}">
                    <a16:creationId xmlns:a16="http://schemas.microsoft.com/office/drawing/2014/main" id="{46C3BB88-90F7-4D97-8001-12BA00F0E855}"/>
                  </a:ext>
                </a:extLst>
              </p:cNvPr>
              <p:cNvGrpSpPr/>
              <p:nvPr/>
            </p:nvGrpSpPr>
            <p:grpSpPr>
              <a:xfrm>
                <a:off x="2580598" y="4393323"/>
                <a:ext cx="3081670" cy="790459"/>
                <a:chOff x="2328350" y="2530364"/>
                <a:chExt cx="3081670" cy="790459"/>
              </a:xfrm>
            </p:grpSpPr>
            <p:sp>
              <p:nvSpPr>
                <p:cNvPr id="192" name="立方体 191">
                  <a:extLst>
                    <a:ext uri="{FF2B5EF4-FFF2-40B4-BE49-F238E27FC236}">
                      <a16:creationId xmlns:a16="http://schemas.microsoft.com/office/drawing/2014/main" id="{FE5127B0-D5CB-4890-ABC8-24EC318AAE00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3" name="立方体 192">
                  <a:extLst>
                    <a:ext uri="{FF2B5EF4-FFF2-40B4-BE49-F238E27FC236}">
                      <a16:creationId xmlns:a16="http://schemas.microsoft.com/office/drawing/2014/main" id="{F4333AFC-1BDD-4D9D-91FF-76664AD311AF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4" name="立方体 193">
                  <a:extLst>
                    <a:ext uri="{FF2B5EF4-FFF2-40B4-BE49-F238E27FC236}">
                      <a16:creationId xmlns:a16="http://schemas.microsoft.com/office/drawing/2014/main" id="{F19C2B08-7CD0-4E9D-88A0-BB709A39DD2E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5" name="立方体 194">
                  <a:extLst>
                    <a:ext uri="{FF2B5EF4-FFF2-40B4-BE49-F238E27FC236}">
                      <a16:creationId xmlns:a16="http://schemas.microsoft.com/office/drawing/2014/main" id="{C9D30126-61D0-446E-9F93-51857D8DE98A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6" name="立方体 195">
                  <a:extLst>
                    <a:ext uri="{FF2B5EF4-FFF2-40B4-BE49-F238E27FC236}">
                      <a16:creationId xmlns:a16="http://schemas.microsoft.com/office/drawing/2014/main" id="{B4DB86C7-F93E-44F9-8453-463AB96EC51E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74" name="组合 173">
                <a:extLst>
                  <a:ext uri="{FF2B5EF4-FFF2-40B4-BE49-F238E27FC236}">
                    <a16:creationId xmlns:a16="http://schemas.microsoft.com/office/drawing/2014/main" id="{CE657D09-577D-427B-83B2-029F2D4F47EA}"/>
                  </a:ext>
                </a:extLst>
              </p:cNvPr>
              <p:cNvGrpSpPr/>
              <p:nvPr/>
            </p:nvGrpSpPr>
            <p:grpSpPr>
              <a:xfrm>
                <a:off x="2580598" y="3788327"/>
                <a:ext cx="3081670" cy="790459"/>
                <a:chOff x="2328350" y="2530364"/>
                <a:chExt cx="3081670" cy="790459"/>
              </a:xfrm>
            </p:grpSpPr>
            <p:sp>
              <p:nvSpPr>
                <p:cNvPr id="187" name="立方体 186">
                  <a:extLst>
                    <a:ext uri="{FF2B5EF4-FFF2-40B4-BE49-F238E27FC236}">
                      <a16:creationId xmlns:a16="http://schemas.microsoft.com/office/drawing/2014/main" id="{1CD7A5B9-510C-431B-B795-122F92648CF0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8" name="立方体 187">
                  <a:extLst>
                    <a:ext uri="{FF2B5EF4-FFF2-40B4-BE49-F238E27FC236}">
                      <a16:creationId xmlns:a16="http://schemas.microsoft.com/office/drawing/2014/main" id="{1B2D4918-3743-47D1-A9E2-A9431EC0705E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9" name="立方体 188">
                  <a:extLst>
                    <a:ext uri="{FF2B5EF4-FFF2-40B4-BE49-F238E27FC236}">
                      <a16:creationId xmlns:a16="http://schemas.microsoft.com/office/drawing/2014/main" id="{060AF48D-FE2F-48F4-8BA8-B36BCF74E4C9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0" name="立方体 189">
                  <a:extLst>
                    <a:ext uri="{FF2B5EF4-FFF2-40B4-BE49-F238E27FC236}">
                      <a16:creationId xmlns:a16="http://schemas.microsoft.com/office/drawing/2014/main" id="{E7E30E87-403B-4774-81A7-CBD97B2E122A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91" name="立方体 190">
                  <a:extLst>
                    <a:ext uri="{FF2B5EF4-FFF2-40B4-BE49-F238E27FC236}">
                      <a16:creationId xmlns:a16="http://schemas.microsoft.com/office/drawing/2014/main" id="{D48EF934-7009-4340-9C69-2DAD6EDD0AC4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75" name="组合 174">
                <a:extLst>
                  <a:ext uri="{FF2B5EF4-FFF2-40B4-BE49-F238E27FC236}">
                    <a16:creationId xmlns:a16="http://schemas.microsoft.com/office/drawing/2014/main" id="{8C223464-D9A7-4DAA-AC8F-730A348121C7}"/>
                  </a:ext>
                </a:extLst>
              </p:cNvPr>
              <p:cNvGrpSpPr/>
              <p:nvPr/>
            </p:nvGrpSpPr>
            <p:grpSpPr>
              <a:xfrm>
                <a:off x="2580598" y="3193124"/>
                <a:ext cx="3081670" cy="790459"/>
                <a:chOff x="2328350" y="2530364"/>
                <a:chExt cx="3081670" cy="790459"/>
              </a:xfrm>
            </p:grpSpPr>
            <p:sp>
              <p:nvSpPr>
                <p:cNvPr id="182" name="立方体 181">
                  <a:extLst>
                    <a:ext uri="{FF2B5EF4-FFF2-40B4-BE49-F238E27FC236}">
                      <a16:creationId xmlns:a16="http://schemas.microsoft.com/office/drawing/2014/main" id="{8856CA51-0E6B-4E32-B532-32978C6DF484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3" name="立方体 182">
                  <a:extLst>
                    <a:ext uri="{FF2B5EF4-FFF2-40B4-BE49-F238E27FC236}">
                      <a16:creationId xmlns:a16="http://schemas.microsoft.com/office/drawing/2014/main" id="{60673A42-F233-4DD2-9C50-D56E8AF5BD65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4" name="立方体 183">
                  <a:extLst>
                    <a:ext uri="{FF2B5EF4-FFF2-40B4-BE49-F238E27FC236}">
                      <a16:creationId xmlns:a16="http://schemas.microsoft.com/office/drawing/2014/main" id="{9B66C9C6-4E9B-4490-9E90-93B9C65D19B7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5" name="立方体 184">
                  <a:extLst>
                    <a:ext uri="{FF2B5EF4-FFF2-40B4-BE49-F238E27FC236}">
                      <a16:creationId xmlns:a16="http://schemas.microsoft.com/office/drawing/2014/main" id="{ACFBB00A-E209-4BFC-B6E3-679C93840DB6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6" name="立方体 185">
                  <a:extLst>
                    <a:ext uri="{FF2B5EF4-FFF2-40B4-BE49-F238E27FC236}">
                      <a16:creationId xmlns:a16="http://schemas.microsoft.com/office/drawing/2014/main" id="{A0B370F2-A95D-426C-9727-2C97E75722F6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  <p:grpSp>
            <p:nvGrpSpPr>
              <p:cNvPr id="176" name="组合 175">
                <a:extLst>
                  <a:ext uri="{FF2B5EF4-FFF2-40B4-BE49-F238E27FC236}">
                    <a16:creationId xmlns:a16="http://schemas.microsoft.com/office/drawing/2014/main" id="{8748D00D-4EB0-424D-93D0-7173CF971EA9}"/>
                  </a:ext>
                </a:extLst>
              </p:cNvPr>
              <p:cNvGrpSpPr/>
              <p:nvPr/>
            </p:nvGrpSpPr>
            <p:grpSpPr>
              <a:xfrm>
                <a:off x="2580598" y="2594096"/>
                <a:ext cx="3081670" cy="790459"/>
                <a:chOff x="2328350" y="2530364"/>
                <a:chExt cx="3081670" cy="790459"/>
              </a:xfrm>
            </p:grpSpPr>
            <p:sp>
              <p:nvSpPr>
                <p:cNvPr id="177" name="立方体 176">
                  <a:extLst>
                    <a:ext uri="{FF2B5EF4-FFF2-40B4-BE49-F238E27FC236}">
                      <a16:creationId xmlns:a16="http://schemas.microsoft.com/office/drawing/2014/main" id="{53648E37-5191-40E6-9918-D3EE185277FF}"/>
                    </a:ext>
                  </a:extLst>
                </p:cNvPr>
                <p:cNvSpPr/>
                <p:nvPr/>
              </p:nvSpPr>
              <p:spPr>
                <a:xfrm>
                  <a:off x="2328350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78" name="立方体 177">
                  <a:extLst>
                    <a:ext uri="{FF2B5EF4-FFF2-40B4-BE49-F238E27FC236}">
                      <a16:creationId xmlns:a16="http://schemas.microsoft.com/office/drawing/2014/main" id="{B5A6CC33-C2E3-4B47-A8A7-F9607BA6177D}"/>
                    </a:ext>
                  </a:extLst>
                </p:cNvPr>
                <p:cNvSpPr/>
                <p:nvPr/>
              </p:nvSpPr>
              <p:spPr>
                <a:xfrm>
                  <a:off x="2906419" y="2530366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79" name="立方体 178">
                  <a:extLst>
                    <a:ext uri="{FF2B5EF4-FFF2-40B4-BE49-F238E27FC236}">
                      <a16:creationId xmlns:a16="http://schemas.microsoft.com/office/drawing/2014/main" id="{21A8B267-962A-44D8-BFD5-385841A274A5}"/>
                    </a:ext>
                  </a:extLst>
                </p:cNvPr>
                <p:cNvSpPr/>
                <p:nvPr/>
              </p:nvSpPr>
              <p:spPr>
                <a:xfrm>
                  <a:off x="3484488" y="2530366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0" name="立方体 179">
                  <a:extLst>
                    <a:ext uri="{FF2B5EF4-FFF2-40B4-BE49-F238E27FC236}">
                      <a16:creationId xmlns:a16="http://schemas.microsoft.com/office/drawing/2014/main" id="{DC5542A0-8F3A-4ABE-BEC4-CBBA8E31F300}"/>
                    </a:ext>
                  </a:extLst>
                </p:cNvPr>
                <p:cNvSpPr/>
                <p:nvPr/>
              </p:nvSpPr>
              <p:spPr>
                <a:xfrm>
                  <a:off x="4066562" y="2530365"/>
                  <a:ext cx="769394" cy="790457"/>
                </a:xfrm>
                <a:prstGeom prst="cube">
                  <a:avLst/>
                </a:prstGeom>
                <a:solidFill>
                  <a:srgbClr val="0066CC">
                    <a:alpha val="50196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  <p:sp>
              <p:nvSpPr>
                <p:cNvPr id="181" name="立方体 180">
                  <a:extLst>
                    <a:ext uri="{FF2B5EF4-FFF2-40B4-BE49-F238E27FC236}">
                      <a16:creationId xmlns:a16="http://schemas.microsoft.com/office/drawing/2014/main" id="{32AC4A42-4DEC-4EC4-8E98-940EF1BA5ED2}"/>
                    </a:ext>
                  </a:extLst>
                </p:cNvPr>
                <p:cNvSpPr/>
                <p:nvPr/>
              </p:nvSpPr>
              <p:spPr>
                <a:xfrm>
                  <a:off x="4640626" y="2530364"/>
                  <a:ext cx="769394" cy="790457"/>
                </a:xfrm>
                <a:prstGeom prst="cube">
                  <a:avLst/>
                </a:prstGeom>
                <a:no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黑体" panose="02010609060101010101" pitchFamily="49" charset="-122"/>
                    <a:cs typeface="+mn-cs"/>
                  </a:endParaRPr>
                </a:p>
              </p:txBody>
            </p:sp>
          </p:grpSp>
        </p:grpSp>
      </p:grpSp>
      <p:pic>
        <p:nvPicPr>
          <p:cNvPr id="106" name="图片 105">
            <a:extLst>
              <a:ext uri="{FF2B5EF4-FFF2-40B4-BE49-F238E27FC236}">
                <a16:creationId xmlns:a16="http://schemas.microsoft.com/office/drawing/2014/main" id="{78AF00D0-BD11-4DAB-96DE-0715F9F31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06" y="4159893"/>
            <a:ext cx="2646448" cy="1917667"/>
          </a:xfrm>
          <a:prstGeom prst="rect">
            <a:avLst/>
          </a:prstGeom>
        </p:spPr>
      </p:pic>
      <p:pic>
        <p:nvPicPr>
          <p:cNvPr id="107" name="图片 106">
            <a:extLst>
              <a:ext uri="{FF2B5EF4-FFF2-40B4-BE49-F238E27FC236}">
                <a16:creationId xmlns:a16="http://schemas.microsoft.com/office/drawing/2014/main" id="{B23EDDCB-B09A-4F95-A495-663F90586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162" y="4193269"/>
            <a:ext cx="2652378" cy="1917666"/>
          </a:xfrm>
          <a:prstGeom prst="rect">
            <a:avLst/>
          </a:prstGeom>
        </p:spPr>
      </p:pic>
      <p:sp>
        <p:nvSpPr>
          <p:cNvPr id="10" name="内容占位符 4">
            <a:extLst>
              <a:ext uri="{FF2B5EF4-FFF2-40B4-BE49-F238E27FC236}">
                <a16:creationId xmlns:a16="http://schemas.microsoft.com/office/drawing/2014/main" id="{589E0961-B44B-4E99-9C9F-1CCC87134D9A}"/>
              </a:ext>
            </a:extLst>
          </p:cNvPr>
          <p:cNvSpPr txBox="1">
            <a:spLocks/>
          </p:cNvSpPr>
          <p:nvPr/>
        </p:nvSpPr>
        <p:spPr>
          <a:xfrm>
            <a:off x="10226720" y="3836312"/>
            <a:ext cx="1032543" cy="4467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w </a:t>
            </a:r>
            <a:r>
              <a:rPr lang="en-US" altLang="zh-CN" dirty="0" err="1"/>
              <a:t>bkg</a:t>
            </a:r>
            <a:endParaRPr lang="zh-CN" altLang="en-US" dirty="0"/>
          </a:p>
        </p:txBody>
      </p:sp>
      <p:sp>
        <p:nvSpPr>
          <p:cNvPr id="109" name="内容占位符 4">
            <a:extLst>
              <a:ext uri="{FF2B5EF4-FFF2-40B4-BE49-F238E27FC236}">
                <a16:creationId xmlns:a16="http://schemas.microsoft.com/office/drawing/2014/main" id="{160AD645-EBCD-458D-ADF4-789F3A9D019D}"/>
              </a:ext>
            </a:extLst>
          </p:cNvPr>
          <p:cNvSpPr txBox="1">
            <a:spLocks/>
          </p:cNvSpPr>
          <p:nvPr/>
        </p:nvSpPr>
        <p:spPr>
          <a:xfrm>
            <a:off x="7216840" y="3795222"/>
            <a:ext cx="1282380" cy="528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w/o </a:t>
            </a:r>
            <a:r>
              <a:rPr lang="en-US" altLang="zh-CN" dirty="0" err="1"/>
              <a:t>bkg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72B3F7B-7C73-436A-886F-B066B169E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4766" y="1542607"/>
            <a:ext cx="3058774" cy="22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00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41439CF3-D4A6-4E8A-AF0C-D523707D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Reconstruction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2F65AA-6D46-41D7-87ED-3674DDB91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E085862-7525-42D3-98D6-8B35A63AF2D9}"/>
                  </a:ext>
                </a:extLst>
              </p:cNvPr>
              <p:cNvSpPr/>
              <p:nvPr/>
            </p:nvSpPr>
            <p:spPr>
              <a:xfrm>
                <a:off x="2141986" y="5122289"/>
                <a:ext cx="2887214" cy="118054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2.03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@ 1 GeV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4.16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@ 0.1 GeV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With background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Meet the requirement</a:t>
                </a: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AE085862-7525-42D3-98D6-8B35A63AF2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986" y="5122289"/>
                <a:ext cx="2887214" cy="1180540"/>
              </a:xfrm>
              <a:prstGeom prst="rect">
                <a:avLst/>
              </a:prstGeom>
              <a:blipFill>
                <a:blip r:embed="rId2"/>
                <a:stretch>
                  <a:fillRect l="-1050" t="-2551" b="-8163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F6928065-4B88-42B6-A710-5BD279B20DF3}"/>
              </a:ext>
            </a:extLst>
          </p:cNvPr>
          <p:cNvSpPr/>
          <p:nvPr/>
        </p:nvSpPr>
        <p:spPr>
          <a:xfrm>
            <a:off x="7544256" y="5121798"/>
            <a:ext cx="2624000" cy="10089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altLang="zh-CN" dirty="0"/>
              <a:t>Good energy linearity in the energy range of </a:t>
            </a:r>
            <a:r>
              <a:rPr lang="en-US" altLang="zh-CN" dirty="0">
                <a:solidFill>
                  <a:srgbClr val="FF0000"/>
                </a:solidFill>
              </a:rPr>
              <a:t>100 MeV ~ 3.5 GeV</a:t>
            </a:r>
          </a:p>
        </p:txBody>
      </p:sp>
      <p:sp>
        <p:nvSpPr>
          <p:cNvPr id="15" name="标题 5">
            <a:extLst>
              <a:ext uri="{FF2B5EF4-FFF2-40B4-BE49-F238E27FC236}">
                <a16:creationId xmlns:a16="http://schemas.microsoft.com/office/drawing/2014/main" id="{FDA620CB-C6D8-4CC2-85D4-4324B361BB83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Reconstruction Performance</a:t>
            </a:r>
            <a:endParaRPr lang="zh-CN" altLang="en-US" dirty="0"/>
          </a:p>
        </p:txBody>
      </p:sp>
      <p:sp>
        <p:nvSpPr>
          <p:cNvPr id="16" name="标题 5">
            <a:extLst>
              <a:ext uri="{FF2B5EF4-FFF2-40B4-BE49-F238E27FC236}">
                <a16:creationId xmlns:a16="http://schemas.microsoft.com/office/drawing/2014/main" id="{AF0D07E4-6ECC-4072-85A5-CE49A5BF2DDE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Energy Reconstruction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4FBFD5-01A0-483B-86FD-C843B942F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660" y="1509521"/>
            <a:ext cx="4345081" cy="336444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AF2A5FD-F29C-4853-B598-F933566B6E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85" y="1509521"/>
            <a:ext cx="4505156" cy="336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30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712F9E8-A997-4716-AB28-1C4CF1A9E2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846" y="1637903"/>
            <a:ext cx="4114800" cy="3200400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23DFDCD-70CB-4B66-BB3B-18A84F7A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Reconstruction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0712032-6A5C-471D-B3A5-4441088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8EE883-379B-42DF-B081-235C40E0C774}"/>
                  </a:ext>
                </a:extLst>
              </p:cNvPr>
              <p:cNvSpPr/>
              <p:nvPr/>
            </p:nvSpPr>
            <p:spPr>
              <a:xfrm>
                <a:off x="4445343" y="5034643"/>
                <a:ext cx="3301312" cy="1208415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130</m:t>
                    </m:r>
                  </m:oMath>
                </a14:m>
                <a:r>
                  <a:rPr lang="en-US" altLang="zh-CN" dirty="0"/>
                  <a:t> ps @ 1 GeV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Fitted with Gaussian function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With background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Meet the requirement</a:t>
                </a:r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9B8EE883-379B-42DF-B081-235C40E0C7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343" y="5034643"/>
                <a:ext cx="3301312" cy="1208415"/>
              </a:xfrm>
              <a:prstGeom prst="rect">
                <a:avLst/>
              </a:prstGeom>
              <a:blipFill>
                <a:blip r:embed="rId3"/>
                <a:stretch>
                  <a:fillRect l="-919" t="-1500" b="-700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标题 5">
            <a:extLst>
              <a:ext uri="{FF2B5EF4-FFF2-40B4-BE49-F238E27FC236}">
                <a16:creationId xmlns:a16="http://schemas.microsoft.com/office/drawing/2014/main" id="{ABA1738C-65E6-4C65-82F5-4387450D6715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Reconstruction Performance</a:t>
            </a:r>
            <a:endParaRPr lang="zh-CN" altLang="en-US" dirty="0"/>
          </a:p>
        </p:txBody>
      </p:sp>
      <p:sp>
        <p:nvSpPr>
          <p:cNvPr id="12" name="标题 5">
            <a:extLst>
              <a:ext uri="{FF2B5EF4-FFF2-40B4-BE49-F238E27FC236}">
                <a16:creationId xmlns:a16="http://schemas.microsoft.com/office/drawing/2014/main" id="{F807D226-3A46-464D-9D55-F1C16F43FE91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Time Reconstruction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2B9E4823-C542-47F9-BBBF-9D48B484594E}"/>
              </a:ext>
            </a:extLst>
          </p:cNvPr>
          <p:cNvSpPr txBox="1">
            <a:spLocks/>
          </p:cNvSpPr>
          <p:nvPr/>
        </p:nvSpPr>
        <p:spPr>
          <a:xfrm>
            <a:off x="3962101" y="1835897"/>
            <a:ext cx="1571596" cy="518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/>
              <a:t>1 GeV</a:t>
            </a:r>
            <a:r>
              <a:rPr lang="zh-CN" altLang="en-US" dirty="0"/>
              <a:t>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CD8AB62-A93B-4037-81B8-36EEC0D80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354" y="1767710"/>
            <a:ext cx="4114800" cy="294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5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8367B1D8-8477-43F6-AE47-286860C4D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45" y="3177334"/>
            <a:ext cx="4197828" cy="3136155"/>
          </a:xfrm>
          <a:prstGeom prst="rect">
            <a:avLst/>
          </a:prstGeom>
        </p:spPr>
      </p:pic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58F9B69-1FEE-4628-8A31-7D54EB8A957F}"/>
              </a:ext>
            </a:extLst>
          </p:cNvPr>
          <p:cNvCxnSpPr/>
          <p:nvPr/>
        </p:nvCxnSpPr>
        <p:spPr>
          <a:xfrm flipH="1" flipV="1">
            <a:off x="5118849" y="4801316"/>
            <a:ext cx="2880360" cy="384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648A32-230B-4E4A-9950-0B94518D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Super Tau-Charm Facility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9D2520-65B5-4A29-AD38-24A2D8C0E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E477E72B-0746-4915-996C-49377C0E8B82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688" y="1474077"/>
                <a:ext cx="10082212" cy="4839412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rgbClr val="002060"/>
                    </a:solidFill>
                  </a:rPr>
                  <a:t>Electron-positron collider experiment </a:t>
                </a:r>
              </a:p>
              <a:p>
                <a:r>
                  <a:rPr lang="en-US" altLang="zh-CN" dirty="0">
                    <a:solidFill>
                      <a:srgbClr val="002060"/>
                    </a:solidFill>
                  </a:rPr>
                  <a:t>High luminosity</a:t>
                </a:r>
                <a:r>
                  <a:rPr lang="zh-CN" altLang="en-US" dirty="0">
                    <a:solidFill>
                      <a:srgbClr val="002060"/>
                    </a:solidFill>
                  </a:rPr>
                  <a:t>：</a:t>
                </a:r>
                <a:r>
                  <a:rPr lang="en-US" altLang="zh-CN" dirty="0">
                    <a:solidFill>
                      <a:srgbClr val="002060"/>
                    </a:solidFill>
                  </a:rPr>
                  <a:t>beyond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0.5×</m:t>
                    </m:r>
                    <m:sSup>
                      <m:sSupPr>
                        <m:ctrlPr>
                          <a:rPr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10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35</m:t>
                        </m:r>
                      </m:sup>
                    </m:sSup>
                    <m:sSup>
                      <m:sSupPr>
                        <m:ctrlPr>
                          <a:rPr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𝑐𝑚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−2</m:t>
                        </m:r>
                      </m:sup>
                    </m:sSup>
                    <m:r>
                      <a:rPr lang="en-US" altLang="zh-CN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∙</m:t>
                    </m:r>
                    <m:sSup>
                      <m:sSupPr>
                        <m:ctrlPr>
                          <a:rPr lang="zh-CN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𝑠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rgbClr val="002060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 </a:t>
                </a:r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@ 4GeV</a:t>
                </a:r>
              </a:p>
              <a:p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Wide energy region</a:t>
                </a:r>
                <a:r>
                  <a:rPr lang="zh-CN" altLang="en-US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dirty="0">
                    <a:solidFill>
                      <a:srgbClr val="002060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center-of-mass energy range of 2~7 GeV</a:t>
                </a:r>
              </a:p>
              <a:p>
                <a:endParaRPr lang="en-US" altLang="zh-CN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E477E72B-0746-4915-996C-49377C0E8B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688" y="1474077"/>
                <a:ext cx="10082212" cy="4839412"/>
              </a:xfrm>
              <a:blipFill>
                <a:blip r:embed="rId3"/>
                <a:stretch>
                  <a:fillRect l="-1028" t="-22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EDF114F2-7AC5-46CE-843F-E269A1735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70C0"/>
                </a:solidFill>
              </a:rPr>
              <a:t>S</a:t>
            </a:r>
            <a:r>
              <a:rPr lang="en-US" altLang="zh-CN" dirty="0"/>
              <a:t>uper </a:t>
            </a:r>
            <a:r>
              <a:rPr lang="en-US" altLang="zh-CN" dirty="0">
                <a:solidFill>
                  <a:srgbClr val="0070C0"/>
                </a:solidFill>
              </a:rPr>
              <a:t>T</a:t>
            </a:r>
            <a:r>
              <a:rPr lang="en-US" altLang="zh-CN" dirty="0"/>
              <a:t>au-</a:t>
            </a:r>
            <a:r>
              <a:rPr lang="en-US" altLang="zh-CN" dirty="0">
                <a:solidFill>
                  <a:srgbClr val="0070C0"/>
                </a:solidFill>
              </a:rPr>
              <a:t>C</a:t>
            </a:r>
            <a:r>
              <a:rPr lang="en-US" altLang="zh-CN" dirty="0"/>
              <a:t>harm </a:t>
            </a:r>
            <a:r>
              <a:rPr lang="en-US" altLang="zh-CN" dirty="0">
                <a:solidFill>
                  <a:srgbClr val="0070C0"/>
                </a:solidFill>
              </a:rPr>
              <a:t>F</a:t>
            </a:r>
            <a:r>
              <a:rPr lang="en-US" altLang="zh-CN" dirty="0"/>
              <a:t>acility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D55A05A0-1200-4B11-8130-BB3A6F656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724" y="3177334"/>
            <a:ext cx="4117133" cy="31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34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91AFF85-D23E-4F13-BFAC-40BAB6FCD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0474" y="1468644"/>
            <a:ext cx="4562057" cy="3346808"/>
          </a:xfrm>
          <a:prstGeom prst="rect">
            <a:avLst/>
          </a:prstGeom>
        </p:spPr>
      </p:pic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8C08B6A-E801-4111-BF9B-38D10F960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Reconstruction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31D4F2B-4556-453F-9992-AB1A7E4F8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20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70F235A-4FFA-4963-978C-32DB484DF87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04042" y="1680844"/>
                <a:ext cx="7119445" cy="4468197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Splitting algorithms (used by BESIII and Panda)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𝑖𝑘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𝑖𝑘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</m:e>
                        </m:nary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exp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den>
                        </m:f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Barycenter method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nary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>
                    <a:solidFill>
                      <a:prstClr val="black"/>
                    </a:solidFill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⁡{0,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altLang="zh-CN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m:rPr>
                                    <m:lit/>
                                  </m:rPr>
                                  <a:rPr lang="en-US" altLang="zh-CN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  <m:sup>
                                    <m:r>
                                      <a:rPr lang="en-US" altLang="zh-CN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lang="en-US" altLang="zh-CN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</m:func>
                      </m:e>
                    </m:rad>
                    <m:r>
                      <a:rPr lang="en-US" altLang="zh-CN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max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⁡{0,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altLang="zh-CN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/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altLang="zh-CN" i="1">
                          <a:latin typeface="Cambria Math" panose="02040503050406030204" pitchFamily="18" charset="0"/>
                        </a:rPr>
                        <m:t>)}</m:t>
                      </m:r>
                    </m:oMath>
                  </m:oMathPara>
                </a14:m>
                <a:endParaRPr lang="en-US" altLang="zh-CN" dirty="0"/>
              </a:p>
              <a:p>
                <a:pPr marL="457200" lvl="1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C70F235A-4FFA-4963-978C-32DB484DF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04042" y="1680844"/>
                <a:ext cx="7119445" cy="4468197"/>
              </a:xfrm>
              <a:blipFill>
                <a:blip r:embed="rId3"/>
                <a:stretch>
                  <a:fillRect l="-1541" t="-34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标题 5">
            <a:extLst>
              <a:ext uri="{FF2B5EF4-FFF2-40B4-BE49-F238E27FC236}">
                <a16:creationId xmlns:a16="http://schemas.microsoft.com/office/drawing/2014/main" id="{90FCA56F-1622-4190-A9F2-C70F7C1359F0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Reconstruction Performance</a:t>
            </a:r>
            <a:endParaRPr lang="zh-CN" altLang="en-US" dirty="0"/>
          </a:p>
        </p:txBody>
      </p:sp>
      <p:sp>
        <p:nvSpPr>
          <p:cNvPr id="10" name="标题 5">
            <a:extLst>
              <a:ext uri="{FF2B5EF4-FFF2-40B4-BE49-F238E27FC236}">
                <a16:creationId xmlns:a16="http://schemas.microsoft.com/office/drawing/2014/main" id="{FEBBF309-5168-4E07-AFFC-F402DB93FF89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Position Reconstruction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EF3AB5A-CD72-4158-AF5D-1FC874E4BDAB}"/>
                  </a:ext>
                </a:extLst>
              </p:cNvPr>
              <p:cNvSpPr/>
              <p:nvPr/>
            </p:nvSpPr>
            <p:spPr>
              <a:xfrm>
                <a:off x="8086646" y="4987368"/>
                <a:ext cx="3301312" cy="1008993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5.3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mm @ 1 GeV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With background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Meet the requirement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2EF3AB5A-CD72-4158-AF5D-1FC874E4BD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646" y="4987368"/>
                <a:ext cx="3301312" cy="1008993"/>
              </a:xfrm>
              <a:prstGeom prst="rect">
                <a:avLst/>
              </a:prstGeom>
              <a:blipFill>
                <a:blip r:embed="rId4"/>
                <a:stretch>
                  <a:fillRect l="-1105" b="-5357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箭头: 右 12">
            <a:extLst>
              <a:ext uri="{FF2B5EF4-FFF2-40B4-BE49-F238E27FC236}">
                <a16:creationId xmlns:a16="http://schemas.microsoft.com/office/drawing/2014/main" id="{F9CCF58B-B511-4563-98FB-09F609F259C7}"/>
              </a:ext>
            </a:extLst>
          </p:cNvPr>
          <p:cNvSpPr/>
          <p:nvPr/>
        </p:nvSpPr>
        <p:spPr>
          <a:xfrm rot="5400000">
            <a:off x="4287877" y="5043622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8835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E23DFDCD-70CB-4B66-BB3B-18A84F7AE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Reconstruction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0712032-6A5C-471D-B3A5-4441088F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21</a:t>
            </a:fld>
            <a:endParaRPr lang="en-US" altLang="zh-CN" dirty="0"/>
          </a:p>
        </p:txBody>
      </p:sp>
      <p:sp>
        <p:nvSpPr>
          <p:cNvPr id="11" name="标题 5">
            <a:extLst>
              <a:ext uri="{FF2B5EF4-FFF2-40B4-BE49-F238E27FC236}">
                <a16:creationId xmlns:a16="http://schemas.microsoft.com/office/drawing/2014/main" id="{ABA1738C-65E6-4C65-82F5-4387450D6715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Reconstruction Performance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标题 5">
                <a:extLst>
                  <a:ext uri="{FF2B5EF4-FFF2-40B4-BE49-F238E27FC236}">
                    <a16:creationId xmlns:a16="http://schemas.microsoft.com/office/drawing/2014/main" id="{F807D226-3A46-464D-9D55-F1C16F43FE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5886" y="708958"/>
                <a:ext cx="4360479" cy="47537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b="1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3200" b="1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dirty="0" smtClean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altLang="zh-CN" sz="3200" dirty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rPr>
                  <a:t> Reconstruction</a:t>
                </a:r>
                <a:endParaRPr lang="zh-CN" altLang="en-US" sz="32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标题 5">
                <a:extLst>
                  <a:ext uri="{FF2B5EF4-FFF2-40B4-BE49-F238E27FC236}">
                    <a16:creationId xmlns:a16="http://schemas.microsoft.com/office/drawing/2014/main" id="{F807D226-3A46-464D-9D55-F1C16F43F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886" y="708958"/>
                <a:ext cx="4360479" cy="475374"/>
              </a:xfrm>
              <a:prstGeom prst="rect">
                <a:avLst/>
              </a:prstGeom>
              <a:blipFill>
                <a:blip r:embed="rId2"/>
                <a:stretch>
                  <a:fillRect t="-29487" b="-5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ADC5F327-E1CD-4761-9902-B0DD2904C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45" y="2344773"/>
            <a:ext cx="3591507" cy="26523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4">
                <a:extLst>
                  <a:ext uri="{FF2B5EF4-FFF2-40B4-BE49-F238E27FC236}">
                    <a16:creationId xmlns:a16="http://schemas.microsoft.com/office/drawing/2014/main" id="{DDB6C473-B616-4DA2-B994-9D903D99F189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927349" y="1515510"/>
                <a:ext cx="4462243" cy="77127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zh-CN" altLang="en-US" dirty="0"/>
                  <a:t> </a:t>
                </a:r>
              </a:p>
            </p:txBody>
          </p:sp>
        </mc:Choice>
        <mc:Fallback xmlns="">
          <p:sp>
            <p:nvSpPr>
              <p:cNvPr id="14" name="内容占位符 4">
                <a:extLst>
                  <a:ext uri="{FF2B5EF4-FFF2-40B4-BE49-F238E27FC236}">
                    <a16:creationId xmlns:a16="http://schemas.microsoft.com/office/drawing/2014/main" id="{DDB6C473-B616-4DA2-B994-9D903D99F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927349" y="1515510"/>
                <a:ext cx="4462243" cy="771279"/>
              </a:xfr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内容占位符 4">
            <a:extLst>
              <a:ext uri="{FF2B5EF4-FFF2-40B4-BE49-F238E27FC236}">
                <a16:creationId xmlns:a16="http://schemas.microsoft.com/office/drawing/2014/main" id="{5CABD558-DC0F-479A-95E7-B51F10AC8F8E}"/>
              </a:ext>
            </a:extLst>
          </p:cNvPr>
          <p:cNvSpPr txBox="1">
            <a:spLocks/>
          </p:cNvSpPr>
          <p:nvPr/>
        </p:nvSpPr>
        <p:spPr>
          <a:xfrm>
            <a:off x="6803176" y="2495946"/>
            <a:ext cx="1571596" cy="518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/>
              <a:t>~1 GeV</a:t>
            </a:r>
            <a:r>
              <a:rPr lang="zh-CN" altLang="en-US" dirty="0"/>
              <a:t> 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995B7E9-6DBF-4A03-9235-65FB816B0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313" y="2302841"/>
            <a:ext cx="3772154" cy="2736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内容占位符 4">
                <a:extLst>
                  <a:ext uri="{FF2B5EF4-FFF2-40B4-BE49-F238E27FC236}">
                    <a16:creationId xmlns:a16="http://schemas.microsoft.com/office/drawing/2014/main" id="{6F5CF7E2-892E-4EA8-BE89-E86BE0B445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804" y="5286740"/>
                <a:ext cx="4462243" cy="109829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−10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𝑠𝑒𝑒𝑑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&lt;10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𝑛𝑠</m:t>
                      </m:r>
                    </m:oMath>
                  </m:oMathPara>
                </a14:m>
                <a:endParaRPr lang="en-US" altLang="zh-CN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with the minimum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内容占位符 4">
                <a:extLst>
                  <a:ext uri="{FF2B5EF4-FFF2-40B4-BE49-F238E27FC236}">
                    <a16:creationId xmlns:a16="http://schemas.microsoft.com/office/drawing/2014/main" id="{6F5CF7E2-892E-4EA8-BE89-E86BE0B445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804" y="5286740"/>
                <a:ext cx="4462243" cy="1098293"/>
              </a:xfrm>
              <a:prstGeom prst="rect">
                <a:avLst/>
              </a:prstGeom>
              <a:blipFill>
                <a:blip r:embed="rId7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箭头: 右 18">
            <a:extLst>
              <a:ext uri="{FF2B5EF4-FFF2-40B4-BE49-F238E27FC236}">
                <a16:creationId xmlns:a16="http://schemas.microsoft.com/office/drawing/2014/main" id="{5FEF47AD-6F33-4C58-A17E-3C588D5AB6BA}"/>
              </a:ext>
            </a:extLst>
          </p:cNvPr>
          <p:cNvSpPr/>
          <p:nvPr/>
        </p:nvSpPr>
        <p:spPr>
          <a:xfrm rot="16200000">
            <a:off x="2217693" y="4895005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2B878DD-22A3-42FA-A37B-4E7B00E2351A}"/>
                  </a:ext>
                </a:extLst>
              </p:cNvPr>
              <p:cNvSpPr/>
              <p:nvPr/>
            </p:nvSpPr>
            <p:spPr>
              <a:xfrm>
                <a:off x="8438899" y="5240520"/>
                <a:ext cx="3301312" cy="1008993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𝜌𝜋</m:t>
                    </m:r>
                  </m:oMath>
                </a14:m>
                <a:r>
                  <a:rPr lang="en-US" altLang="zh-CN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altLang="zh-CN" b="0" dirty="0">
                    <a:latin typeface="Cambria Math" panose="02040503050406030204" pitchFamily="18" charset="0"/>
                  </a:rPr>
                  <a:t>sample</a:t>
                </a:r>
                <a:endParaRPr lang="en-US" altLang="zh-CN" b="0" i="1" dirty="0">
                  <a:latin typeface="Cambria Math" panose="02040503050406030204" pitchFamily="18" charset="0"/>
                </a:endParaRP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5.6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/>
                  <a:t>MeV/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@ 1 GeV</a:t>
                </a:r>
              </a:p>
              <a:p>
                <a:pPr marL="285750" indent="-285750">
                  <a:buClr>
                    <a:schemeClr val="accent2"/>
                  </a:buClr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With background</a:t>
                </a:r>
              </a:p>
            </p:txBody>
          </p:sp>
        </mc:Choice>
        <mc:Fallback xmlns="">
          <p:sp>
            <p:nvSpPr>
              <p:cNvPr id="20" name="矩形 19">
                <a:extLst>
                  <a:ext uri="{FF2B5EF4-FFF2-40B4-BE49-F238E27FC236}">
                    <a16:creationId xmlns:a16="http://schemas.microsoft.com/office/drawing/2014/main" id="{C2B878DD-22A3-42FA-A37B-4E7B00E235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8899" y="5240520"/>
                <a:ext cx="3301312" cy="1008993"/>
              </a:xfrm>
              <a:prstGeom prst="rect">
                <a:avLst/>
              </a:prstGeom>
              <a:blipFill>
                <a:blip r:embed="rId8"/>
                <a:stretch>
                  <a:fillRect l="-919" b="-4790"/>
                </a:stretch>
              </a:blipFill>
              <a:ln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内容占位符 4">
                <a:extLst>
                  <a:ext uri="{FF2B5EF4-FFF2-40B4-BE49-F238E27FC236}">
                    <a16:creationId xmlns:a16="http://schemas.microsoft.com/office/drawing/2014/main" id="{4CC4F4BA-05D7-4080-953C-51781B6B1E2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83361" y="5364134"/>
                <a:ext cx="3079532" cy="50659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:r>
                  <a:rPr lang="en-US" altLang="zh-CN" dirty="0"/>
                  <a:t>Truth matched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内容占位符 4">
                <a:extLst>
                  <a:ext uri="{FF2B5EF4-FFF2-40B4-BE49-F238E27FC236}">
                    <a16:creationId xmlns:a16="http://schemas.microsoft.com/office/drawing/2014/main" id="{4CC4F4BA-05D7-4080-953C-51781B6B1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361" y="5364134"/>
                <a:ext cx="3079532" cy="506590"/>
              </a:xfrm>
              <a:prstGeom prst="rect">
                <a:avLst/>
              </a:prstGeom>
              <a:blipFill>
                <a:blip r:embed="rId9"/>
                <a:stretch>
                  <a:fillRect l="-3953" t="-21687" b="-277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箭头: 右 21">
            <a:extLst>
              <a:ext uri="{FF2B5EF4-FFF2-40B4-BE49-F238E27FC236}">
                <a16:creationId xmlns:a16="http://schemas.microsoft.com/office/drawing/2014/main" id="{B901FFBC-8D03-48D4-BD74-CDB9C5DCFC40}"/>
              </a:ext>
            </a:extLst>
          </p:cNvPr>
          <p:cNvSpPr/>
          <p:nvPr/>
        </p:nvSpPr>
        <p:spPr>
          <a:xfrm rot="16200000">
            <a:off x="6247359" y="5013107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F17BE50-53EF-4F8C-912C-2A17388A5D10}"/>
              </a:ext>
            </a:extLst>
          </p:cNvPr>
          <p:cNvGrpSpPr/>
          <p:nvPr/>
        </p:nvGrpSpPr>
        <p:grpSpPr>
          <a:xfrm>
            <a:off x="8372711" y="2302841"/>
            <a:ext cx="3433688" cy="2694317"/>
            <a:chOff x="8372711" y="2302841"/>
            <a:chExt cx="3433688" cy="2694317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F17F21D-E894-488D-B98A-463C6F23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372711" y="2302841"/>
              <a:ext cx="3433688" cy="2694317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28AA13E-2D79-477B-B225-A86EB624E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1348" y="2427506"/>
              <a:ext cx="247673" cy="2083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9035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F96DC3E-8E4B-4D0D-B38B-4CDCE9446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2025/7/3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8998B1F-E7F9-44BC-B4C0-E31709E48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Electron PID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E304DC-7244-4B6C-B918-2D46A4B6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22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71550C18-1942-440D-93DE-D4904DAE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Electron PID Algorithm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A072A36-E7B9-47EC-BFAD-3C08CC578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894" y="1519162"/>
            <a:ext cx="3486740" cy="25104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4">
                <a:extLst>
                  <a:ext uri="{FF2B5EF4-FFF2-40B4-BE49-F238E27FC236}">
                    <a16:creationId xmlns:a16="http://schemas.microsoft.com/office/drawing/2014/main" id="{3FC7B1A5-FDF3-4677-BCFD-6D93A88E871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976861" y="1710011"/>
                <a:ext cx="10082212" cy="2081596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E/P ratio </a:t>
                </a:r>
              </a:p>
              <a:p>
                <a:pPr lvl="1"/>
                <a:r>
                  <a:rPr lang="en-US" altLang="zh-CN" dirty="0"/>
                  <a:t>E: Energy of ECAL Shower</a:t>
                </a:r>
              </a:p>
              <a:p>
                <a:pPr lvl="1"/>
                <a:r>
                  <a:rPr lang="en-US" altLang="zh-CN" dirty="0"/>
                  <a:t>P: Momentum from Track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</m:d>
                      </m:e>
                    </m:func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+0.001</m:t>
                    </m:r>
                  </m:oMath>
                </a14:m>
                <a:r>
                  <a:rPr lang="en-US" altLang="zh-CN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other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other</m:t>
                            </m:r>
                          </m:e>
                        </m:d>
                      </m:e>
                    </m:func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+0.001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Poor performance in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low-momentum</a:t>
                </a:r>
              </a:p>
              <a:p>
                <a:pPr lvl="1"/>
                <a:endParaRPr lang="zh-CN" altLang="en-US" dirty="0"/>
              </a:p>
            </p:txBody>
          </p:sp>
        </mc:Choice>
        <mc:Fallback xmlns="">
          <p:sp>
            <p:nvSpPr>
              <p:cNvPr id="10" name="内容占位符 4">
                <a:extLst>
                  <a:ext uri="{FF2B5EF4-FFF2-40B4-BE49-F238E27FC236}">
                    <a16:creationId xmlns:a16="http://schemas.microsoft.com/office/drawing/2014/main" id="{3FC7B1A5-FDF3-4677-BCFD-6D93A88E8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976861" y="1710011"/>
                <a:ext cx="10082212" cy="2081596"/>
              </a:xfrm>
              <a:blipFill>
                <a:blip r:embed="rId3"/>
                <a:stretch>
                  <a:fillRect l="-1028" t="-5279" b="-52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内容占位符 4">
                <a:extLst>
                  <a:ext uri="{FF2B5EF4-FFF2-40B4-BE49-F238E27FC236}">
                    <a16:creationId xmlns:a16="http://schemas.microsoft.com/office/drawing/2014/main" id="{33D9724E-0C1D-4859-9800-5887451FCF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6861" y="3869887"/>
                <a:ext cx="5550063" cy="251045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20000"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BDT Method</a:t>
                </a:r>
              </a:p>
              <a:p>
                <a:pPr lvl="1"/>
                <a:r>
                  <a:rPr lang="en-US" altLang="zh-CN" dirty="0"/>
                  <a:t>Input variables: charge,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track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shower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>
                    <a:solidFill>
                      <a:srgbClr val="0070C0"/>
                    </a:solidFill>
                  </a:rPr>
                  <a:t>E/P</a:t>
                </a:r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seed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r>
                      <a:rPr lang="en-US" altLang="zh-CN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ext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shower</m:t>
                        </m:r>
                      </m:sub>
                    </m:sSub>
                    <m:r>
                      <a:rPr lang="en-US" altLang="zh-CN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dirty="0">
                            <a:latin typeface="Cambria Math" panose="02040503050406030204" pitchFamily="18" charset="0"/>
                          </a:rPr>
                          <m:t>hits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seed</m:t>
                        </m:r>
                      </m:sub>
                    </m:sSub>
                    <m:r>
                      <m:rPr>
                        <m:lit/>
                      </m:rP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shower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seed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shower</m:t>
                        </m:r>
                      </m:sub>
                    </m:sSub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altLang="zh-CN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m:rPr>
                        <m:lit/>
                      </m:rPr>
                      <a:rPr lang="en-US" altLang="zh-CN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shower</m:t>
                        </m:r>
                      </m:sub>
                    </m:sSub>
                  </m:oMath>
                </a14:m>
                <a:r>
                  <a:rPr lang="en-US" altLang="zh-CN" dirty="0"/>
                  <a:t>, second moment, lateral moment,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altLang="zh-CN" dirty="0"/>
                  <a:t> moment,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a:rPr lang="en-US" altLang="zh-CN"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</m:oMath>
                </a14:m>
                <a:r>
                  <a:rPr lang="en-US" altLang="zh-CN" dirty="0"/>
                  <a:t> moment</a:t>
                </a:r>
              </a:p>
              <a:p>
                <a:pPr lvl="1"/>
                <a:r>
                  <a:rPr lang="en-US" altLang="zh-CN" dirty="0"/>
                  <a:t>Distinguishing electrons from other charged hadrons (or muon)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dirty="0">
                    <a:solidFill>
                      <a:srgbClr val="0070C0"/>
                    </a:solidFill>
                  </a:rPr>
                  <a:t>BDT Method used</a:t>
                </a:r>
              </a:p>
              <a:p>
                <a:pPr marL="0" indent="0">
                  <a:buFont typeface="Wingdings" panose="05000000000000000000" pitchFamily="2" charset="2"/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16" name="内容占位符 4">
                <a:extLst>
                  <a:ext uri="{FF2B5EF4-FFF2-40B4-BE49-F238E27FC236}">
                    <a16:creationId xmlns:a16="http://schemas.microsoft.com/office/drawing/2014/main" id="{33D9724E-0C1D-4859-9800-5887451FCF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861" y="3869887"/>
                <a:ext cx="5550063" cy="2510452"/>
              </a:xfrm>
              <a:prstGeom prst="rect">
                <a:avLst/>
              </a:prstGeom>
              <a:blipFill>
                <a:blip r:embed="rId4"/>
                <a:stretch>
                  <a:fillRect l="-1427" t="-5825" r="-1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E740D885-E702-47F0-B933-D2F14E73C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987" y="4247736"/>
            <a:ext cx="2602652" cy="177751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D78343B-FEDA-4879-BC13-74FDB2F98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1210" y="4247736"/>
            <a:ext cx="2602653" cy="176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003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B737315-1CE8-4E1A-A78D-F04ACFA48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Summary 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5FA39D3-FB7F-4477-A6B5-CC271D48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23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722E1DD-5DD0-42CC-904E-7916386B91F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688" y="1631732"/>
                <a:ext cx="10082212" cy="4603530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The software of ECAL has been established based on OSCAR</a:t>
                </a:r>
              </a:p>
              <a:p>
                <a:r>
                  <a:rPr lang="en-US" altLang="zh-CN" dirty="0"/>
                  <a:t>The simulated performance of ECAL meets requirements with the background concerned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Energy measurement with 2.03% @ 1 GeV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Time measurement with 130 </a:t>
                </a:r>
                <a:r>
                  <a:rPr lang="en-US" altLang="zh-CN" dirty="0" err="1"/>
                  <a:t>ps</a:t>
                </a:r>
                <a:r>
                  <a:rPr lang="en-US" altLang="zh-CN" dirty="0"/>
                  <a:t> @ 1 GeV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Position measurement with 5.3 mm @ 1 GeV 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zh-CN" dirty="0"/>
                  <a:t> mass measurement with 5.6 MeV/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 @ ~1GeV</a:t>
                </a:r>
              </a:p>
              <a:p>
                <a:pPr lvl="1"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Sufficient capability for electron identification</a:t>
                </a:r>
              </a:p>
              <a:p>
                <a:pPr marL="0" indent="0">
                  <a:buNone/>
                </a:pPr>
                <a:r>
                  <a:rPr lang="en-US" altLang="zh-CN" dirty="0"/>
                  <a:t>Prospect: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Verify and update digitization to align with beam test data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E722E1DD-5DD0-42CC-904E-7916386B91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688" y="1631732"/>
                <a:ext cx="10082212" cy="4603530"/>
              </a:xfrm>
              <a:blipFill>
                <a:blip r:embed="rId2"/>
                <a:stretch>
                  <a:fillRect l="-1209" t="-2384" r="-169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E2B40104-E2C4-4D3E-A11B-21FC1F6B3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2512E09-DA3E-4F1D-9EBB-D9A0DFFF8CD1}"/>
              </a:ext>
            </a:extLst>
          </p:cNvPr>
          <p:cNvSpPr txBox="1"/>
          <p:nvPr/>
        </p:nvSpPr>
        <p:spPr>
          <a:xfrm>
            <a:off x="8071756" y="5823151"/>
            <a:ext cx="446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baseline="0" dirty="0">
                <a:solidFill>
                  <a:srgbClr val="FF0000"/>
                </a:solidFill>
              </a:rPr>
              <a:t>Thanks for your listening!</a:t>
            </a:r>
            <a:endParaRPr kumimoji="1" lang="zh-CN" altLang="en-US" sz="2800" baseline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563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2336CA-EA5D-4813-9B1A-D859C578B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7B1A4BD-6DA8-42C1-A07D-D1CA13AFD9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EBEB5A9-6BCD-4786-962F-2060956C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Back up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AFEB7FB-34FD-4D01-800F-62EAFA49F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6CA8-4F24-4BA2-B02F-4AF2E1F3B1A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9080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81E5BAE3-85AC-4B0F-AEF0-0BC000CA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Sensitive unit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31AABA26-C640-4547-B6EE-0F2FB723C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25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86E16AD-B03C-42DE-B626-9DDE6B6F00A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688" y="1411015"/>
                <a:ext cx="10082212" cy="4902474"/>
              </a:xfrm>
            </p:spPr>
            <p:txBody>
              <a:bodyPr/>
              <a:lstStyle/>
              <a:p>
                <a:r>
                  <a:rPr lang="it-IT" altLang="zh-CN" dirty="0"/>
                  <a:t>Pure CsI crystal + APD photo-device</a:t>
                </a:r>
              </a:p>
              <a:p>
                <a:pPr lvl="1"/>
                <a:r>
                  <a:rPr lang="en-US" altLang="zh-CN" dirty="0">
                    <a:ea typeface="微软雅黑" panose="020B0503020204020204" pitchFamily="34" charset="-122"/>
                  </a:rPr>
                  <a:t>Pure </a:t>
                </a:r>
                <a:r>
                  <a:rPr lang="en-US" altLang="zh-CN" dirty="0" err="1">
                    <a:ea typeface="微软雅黑" panose="020B0503020204020204" pitchFamily="34" charset="-122"/>
                  </a:rPr>
                  <a:t>CsI</a:t>
                </a:r>
                <a:r>
                  <a:rPr lang="en-US" altLang="zh-CN" dirty="0">
                    <a:ea typeface="微软雅黑" panose="020B0503020204020204" pitchFamily="34" charset="-122"/>
                  </a:rPr>
                  <a:t> (</a:t>
                </a:r>
                <a:r>
                  <a:rPr lang="en-US" altLang="zh-CN" dirty="0" err="1">
                    <a:ea typeface="微软雅黑" panose="020B0503020204020204" pitchFamily="34" charset="-122"/>
                  </a:rPr>
                  <a:t>pCsI</a:t>
                </a:r>
                <a:r>
                  <a:rPr lang="en-US" altLang="zh-CN" dirty="0">
                    <a:ea typeface="微软雅黑" panose="020B0503020204020204" pitchFamily="34" charset="-122"/>
                  </a:rPr>
                  <a:t>) crystal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Fast decay time </a:t>
                </a:r>
                <a:endParaRPr lang="en-US" altLang="zh-CN" sz="1600" dirty="0">
                  <a:solidFill>
                    <a:srgbClr val="FF0000"/>
                  </a:solidFill>
                  <a:ea typeface="微软雅黑" panose="020B0503020204020204" pitchFamily="34" charset="-122"/>
                </a:endParaRP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Good radiation hardness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Low light yield</a:t>
                </a:r>
                <a:endParaRPr lang="en-US" altLang="zh-CN" dirty="0"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ea typeface="微软雅黑" panose="020B0503020204020204" pitchFamily="34" charset="-122"/>
                  </a:rPr>
                  <a:t>Crystal Size:</a:t>
                </a:r>
              </a:p>
              <a:p>
                <a:pPr marL="1257300" lvl="3" indent="-342900">
                  <a:buFont typeface="Wingdings" panose="05000000000000000000" pitchFamily="2" charset="2"/>
                  <a:buChar char="ü"/>
                </a:pPr>
                <a:r>
                  <a:rPr lang="en-US" altLang="zh-CN" dirty="0"/>
                  <a:t>Total radiation length</a:t>
                </a:r>
              </a:p>
              <a:p>
                <a:pPr marL="685800" lvl="3" indent="0">
                  <a:buNone/>
                </a:pPr>
                <a:r>
                  <a:rPr lang="en-US" altLang="zh-CN" dirty="0"/>
                  <a:t>	      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15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 (28 cm)</a:t>
                </a:r>
                <a:endParaRPr lang="en-US" altLang="zh-CN" dirty="0">
                  <a:solidFill>
                    <a:srgbClr val="FF0000"/>
                  </a:solidFill>
                  <a:ea typeface="微软雅黑" panose="020B0503020204020204" pitchFamily="34" charset="-122"/>
                </a:endParaRP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End face size</a:t>
                </a:r>
              </a:p>
              <a:p>
                <a:pPr marL="457200" lvl="1" indent="0">
                  <a:buNone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                front end: </a:t>
                </a:r>
                <a:r>
                  <a:rPr lang="en-US" altLang="zh-CN" sz="16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×5 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ea typeface="微软雅黑" panose="020B0503020204020204" pitchFamily="34" charset="-122"/>
                </a:endParaRPr>
              </a:p>
              <a:p>
                <a:pPr marL="457200" lvl="1" indent="0">
                  <a:buNone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                back end: </a:t>
                </a:r>
                <a:r>
                  <a:rPr lang="en-US" altLang="zh-CN" sz="1600" dirty="0">
                    <a:solidFill>
                      <a:srgbClr val="FF0000"/>
                    </a:solidFill>
                    <a:ea typeface="微软雅黑" panose="020B0503020204020204" pitchFamily="34" charset="-122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CN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6.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5</m:t>
                    </m:r>
                    <m:r>
                      <a:rPr lang="en-US" altLang="zh-CN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×6.5 </m:t>
                    </m:r>
                    <m:sSup>
                      <m:sSupPr>
                        <m:ctrlP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𝑐𝑚</m:t>
                        </m:r>
                      </m:e>
                      <m:sup>
                        <m:r>
                          <a:rPr lang="en-US" altLang="zh-CN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zh-CN" sz="1600" dirty="0">
                  <a:ea typeface="微软雅黑" panose="020B0503020204020204" pitchFamily="34" charset="-122"/>
                </a:endParaRPr>
              </a:p>
              <a:p>
                <a:pPr lvl="2"/>
                <a:endParaRPr lang="en-US" altLang="zh-CN" dirty="0">
                  <a:ea typeface="微软雅黑" panose="020B0503020204020204" pitchFamily="34" charset="-122"/>
                </a:endParaRPr>
              </a:p>
              <a:p>
                <a:pPr lvl="1"/>
                <a:r>
                  <a:rPr lang="en-US" altLang="zh-CN" dirty="0">
                    <a:ea typeface="微软雅黑" panose="020B0503020204020204" pitchFamily="34" charset="-122"/>
                  </a:rPr>
                  <a:t>Avalanche photodiode (APD) 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Short wavelength type </a:t>
                </a:r>
              </a:p>
              <a:p>
                <a:pPr lvl="2">
                  <a:buFont typeface="Wingdings" panose="05000000000000000000" pitchFamily="2" charset="2"/>
                  <a:buChar char="ü"/>
                </a:pPr>
                <a:r>
                  <a:rPr lang="en-US" altLang="zh-CN" sz="1600" dirty="0">
                    <a:ea typeface="微软雅黑" panose="020B0503020204020204" pitchFamily="34" charset="-122"/>
                  </a:rPr>
                  <a:t>Large area (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m:t>10</m:t>
                    </m:r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×10 </m:t>
                    </m:r>
                    <m:sSup>
                      <m:sSupPr>
                        <m:ctrlP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𝑚𝑚</m:t>
                        </m:r>
                      </m:e>
                      <m:sup>
                        <m:r>
                          <a:rPr lang="en-US" altLang="zh-CN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altLang="zh-CN" sz="1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×4</m:t>
                    </m:r>
                  </m:oMath>
                </a14:m>
                <a:r>
                  <a:rPr lang="en-US" altLang="zh-CN" sz="1600" dirty="0">
                    <a:ea typeface="微软雅黑" panose="020B0503020204020204" pitchFamily="34" charset="-122"/>
                  </a:rPr>
                  <a:t>)</a:t>
                </a:r>
                <a:endParaRPr lang="it-IT" altLang="zh-CN" b="1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86E16AD-B03C-42DE-B626-9DDE6B6F00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688" y="1411015"/>
                <a:ext cx="10082212" cy="4902474"/>
              </a:xfrm>
              <a:blipFill>
                <a:blip r:embed="rId2"/>
                <a:stretch>
                  <a:fillRect l="-1028" t="-2112" b="-9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E60ACA9D-C6AD-481F-910F-068320386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ECAL Design —— Sensitive Unit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A8D3507-531F-4173-9F34-A2BE5A44A5A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56980" y="1517891"/>
            <a:ext cx="2375026" cy="172749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B330431E-93D6-4243-BB10-4C696166419E}"/>
              </a:ext>
            </a:extLst>
          </p:cNvPr>
          <p:cNvCxnSpPr/>
          <p:nvPr/>
        </p:nvCxnSpPr>
        <p:spPr>
          <a:xfrm flipH="1">
            <a:off x="10409226" y="1578944"/>
            <a:ext cx="737040" cy="30733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4D6B9332-4AB1-460B-93D3-2539D308FCC2}"/>
              </a:ext>
            </a:extLst>
          </p:cNvPr>
          <p:cNvSpPr/>
          <p:nvPr/>
        </p:nvSpPr>
        <p:spPr>
          <a:xfrm>
            <a:off x="11135347" y="1411015"/>
            <a:ext cx="820170" cy="388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APD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F57F123-F23F-467C-BA8F-CA32EAF1CFF7}"/>
              </a:ext>
            </a:extLst>
          </p:cNvPr>
          <p:cNvCxnSpPr/>
          <p:nvPr/>
        </p:nvCxnSpPr>
        <p:spPr>
          <a:xfrm>
            <a:off x="8332391" y="1921244"/>
            <a:ext cx="995851" cy="25854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9A0DCA84-8EE6-4EBC-BCF6-B64A5042CD12}"/>
              </a:ext>
            </a:extLst>
          </p:cNvPr>
          <p:cNvSpPr/>
          <p:nvPr/>
        </p:nvSpPr>
        <p:spPr>
          <a:xfrm>
            <a:off x="7499927" y="1726845"/>
            <a:ext cx="820170" cy="38879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pCsI</a:t>
            </a:r>
            <a:endParaRPr lang="zh-CN" alt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3">
            <a:extLst>
              <a:ext uri="{FF2B5EF4-FFF2-40B4-BE49-F238E27FC236}">
                <a16:creationId xmlns:a16="http://schemas.microsoft.com/office/drawing/2014/main" id="{7476517D-7CBD-4AAE-AA00-29128B087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380" y="3064797"/>
            <a:ext cx="38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zh-CN" sz="20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ECAL pCsI crystal unit  </a:t>
            </a:r>
            <a:endParaRPr lang="zh-CN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F1B9093-068D-46EB-A1A4-FE6ED6930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9217" y="3433183"/>
            <a:ext cx="3532442" cy="302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78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C71A27A-2905-41FA-9B3E-21C1B62C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Model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4160EBD-997A-48A7-8D88-AB63BD7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26</a:t>
            </a:fld>
            <a:endParaRPr lang="en-US" alt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55294E-AFEA-4AD0-8330-E5BF41274E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623849"/>
            <a:ext cx="10082212" cy="203544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Sizes of  thickness and time bin width have been optimized</a:t>
            </a:r>
          </a:p>
          <a:p>
            <a:pPr lvl="1"/>
            <a:r>
              <a:rPr lang="en-US" altLang="zh-CN" dirty="0"/>
              <a:t>No large difference of time distribution for different thickness</a:t>
            </a:r>
          </a:p>
          <a:p>
            <a:pPr lvl="2"/>
            <a:r>
              <a:rPr lang="en-US" altLang="zh-CN" dirty="0"/>
              <a:t>Consider the non-uniformity may vary in the future : </a:t>
            </a:r>
            <a:r>
              <a:rPr lang="en-US" altLang="zh-CN" dirty="0">
                <a:solidFill>
                  <a:srgbClr val="FF0000"/>
                </a:solidFill>
              </a:rPr>
              <a:t>2cm</a:t>
            </a:r>
            <a:endParaRPr lang="en-US" altLang="zh-CN" dirty="0"/>
          </a:p>
          <a:p>
            <a:pPr lvl="1"/>
            <a:r>
              <a:rPr lang="en-US" altLang="zh-CN" dirty="0"/>
              <a:t>Different time bin width with different time resolution and central value</a:t>
            </a:r>
          </a:p>
          <a:p>
            <a:pPr lvl="2"/>
            <a:r>
              <a:rPr lang="en-US" altLang="zh-CN" dirty="0"/>
              <a:t>Difference in central value approximately equivalent to a shift of the template</a:t>
            </a:r>
          </a:p>
          <a:p>
            <a:pPr lvl="2"/>
            <a:r>
              <a:rPr lang="en-US" altLang="zh-CN" dirty="0"/>
              <a:t>Consider the resolution and the similarity to the template: </a:t>
            </a:r>
            <a:r>
              <a:rPr lang="en-US" altLang="zh-CN" dirty="0">
                <a:solidFill>
                  <a:srgbClr val="FF0000"/>
                </a:solidFill>
              </a:rPr>
              <a:t>500ps</a:t>
            </a:r>
          </a:p>
          <a:p>
            <a:pPr lvl="2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9372339-B3A6-42D4-878E-AF5E0516D9F5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Simulation Algorithm</a:t>
            </a:r>
            <a:endParaRPr lang="zh-CN" altLang="en-US" dirty="0"/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E57D62DB-9E6C-40DA-B75E-129876F0DB93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Model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90439D-7D5C-4E48-9118-F45605EA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395" y="3542539"/>
            <a:ext cx="4153689" cy="29503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6135124-4AC2-4719-8AB0-A4DC54552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90" y="3542540"/>
            <a:ext cx="4114800" cy="29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85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2C71A27A-2905-41FA-9B3E-21C1B62C2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Model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4160EBD-997A-48A7-8D88-AB63BD7D8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27</a:t>
            </a:fld>
            <a:endParaRPr lang="en-US" alt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55294E-AFEA-4AD0-8330-E5BF41274E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623849"/>
            <a:ext cx="10082212" cy="4689640"/>
          </a:xfrm>
        </p:spPr>
        <p:txBody>
          <a:bodyPr/>
          <a:lstStyle/>
          <a:p>
            <a:r>
              <a:rPr lang="en-US" altLang="zh-CN" dirty="0"/>
              <a:t>Energy distribution and comparison with template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9372339-B3A6-42D4-878E-AF5E0516D9F5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Simulation Algorithm</a:t>
            </a:r>
            <a:endParaRPr lang="zh-CN" altLang="en-US" dirty="0"/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E57D62DB-9E6C-40DA-B75E-129876F0DB93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Data Model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08268F-DDCA-459A-A3CA-30A56D440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599" y="2369315"/>
            <a:ext cx="3832743" cy="27522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0764F8B-1E88-4C41-ABAD-24800DF1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86" y="2369315"/>
            <a:ext cx="3832743" cy="2746718"/>
          </a:xfrm>
          <a:prstGeom prst="rect">
            <a:avLst/>
          </a:prstGeom>
        </p:spPr>
      </p:pic>
      <p:pic>
        <p:nvPicPr>
          <p:cNvPr id="11" name="内容占位符 7">
            <a:extLst>
              <a:ext uri="{FF2B5EF4-FFF2-40B4-BE49-F238E27FC236}">
                <a16:creationId xmlns:a16="http://schemas.microsoft.com/office/drawing/2014/main" id="{2C82544A-91F6-4E7D-9950-2DF86EF93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2193535"/>
            <a:ext cx="3832743" cy="275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27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60BF8C40-F100-4B30-A927-F0A7A595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Template fitting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4588776-1EBD-40B1-B09C-BE07A9093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28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FBC8583-10BA-45BB-BE3A-D7713EAE71D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688" y="1521373"/>
                <a:ext cx="10082212" cy="4792116"/>
              </a:xfrm>
            </p:spPr>
            <p:txBody>
              <a:bodyPr>
                <a:normAutofit fontScale="92500" lnSpcReduction="10000"/>
              </a:bodyPr>
              <a:lstStyle/>
              <a:p>
                <a:pPr lvl="1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ea typeface="黑体" panose="02010609060101010101" pitchFamily="49" charset="-122"/>
                  </a:rPr>
                  <a:t>Template shape function</a:t>
                </a:r>
                <a:r>
                  <a:rPr lang="zh-CN" altLang="en-US" sz="2000" dirty="0">
                    <a:ea typeface="黑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𝑡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)= 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𝐴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×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𝑓</m:t>
                    </m:r>
                    <m:d>
                      <m:dPr>
                        <m:ctrlPr>
                          <a:rPr lang="zh-CN" altLang="zh-CN" sz="11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𝑡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𝜏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+</m:t>
                    </m:r>
                    <m:r>
                      <a:rPr lang="en-US" altLang="zh-CN" sz="2000" i="1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𝑝</m:t>
                    </m:r>
                  </m:oMath>
                </a14:m>
                <a:endParaRPr lang="en-US" altLang="zh-CN" sz="2000" i="1" dirty="0">
                  <a:solidFill>
                    <a:srgbClr val="00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2</m:t>
                        </m:r>
                      </m:sup>
                    </m:sSup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supHide m:val="on"/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𝑖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,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𝐴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∙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d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∙</m:t>
                        </m:r>
                        <m:sSubSup>
                          <m:sSubSup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𝑆</m:t>
                            </m:r>
                          </m:e>
                          <m: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−1</m:t>
                            </m:r>
                          </m:sup>
                        </m:sSubSup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∙</m:t>
                        </m:r>
                        <m:d>
                          <m:d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𝐴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∙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zh-CN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zh-CN" altLang="zh-CN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−</m:t>
                                </m:r>
                                <m:r>
                                  <a:rPr lang="en-US" altLang="zh-CN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𝜏</m:t>
                                </m:r>
                              </m:e>
                            </m:d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𝑝</m:t>
                            </m:r>
                          </m:e>
                        </m:d>
                      </m:e>
                    </m:nary>
                  </m:oMath>
                </a14:m>
                <a:endParaRPr lang="en-US" altLang="zh-CN" sz="2000" dirty="0">
                  <a:solidFill>
                    <a:srgbClr val="000000"/>
                  </a:solidFill>
                  <a:ea typeface="黑体" panose="02010609060101010101" pitchFamily="49" charset="-122"/>
                </a:endParaRPr>
              </a:p>
              <a:p>
                <a:pPr lvl="1">
                  <a:buFont typeface="Wingdings" panose="05000000000000000000" pitchFamily="2" charset="2"/>
                  <a:buChar char="l"/>
                </a:pPr>
                <a:r>
                  <a:rPr lang="en-US" altLang="zh-CN" sz="2000" dirty="0">
                    <a:solidFill>
                      <a:srgbClr val="000000"/>
                    </a:solidFill>
                    <a:ea typeface="黑体" panose="02010609060101010101" pitchFamily="49" charset="-122"/>
                  </a:rPr>
                  <a:t>Apply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𝐴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=0, 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r>
                          <a:rPr lang="zh-CN" alt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𝜏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=0, </m:t>
                    </m:r>
                    <m:f>
                      <m:fPr>
                        <m:ctrlPr>
                          <a:rPr lang="zh-CN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sSup>
                          <m:sSupPr>
                            <m:ctrlPr>
                              <a:rPr lang="zh-CN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𝜕</m:t>
                        </m:r>
                        <m:r>
                          <a:rPr lang="en-US" altLang="zh-CN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宋体" panose="02010600030101010101" pitchFamily="2" charset="-122"/>
                          </a:rPr>
                          <m:t>𝑝</m:t>
                        </m:r>
                      </m:den>
                    </m:f>
                    <m:r>
                      <a:rPr lang="en-US" altLang="zh-CN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=0</m:t>
                    </m:r>
                  </m:oMath>
                </a14:m>
                <a:r>
                  <a:rPr lang="en-US" altLang="zh-CN" sz="2000" dirty="0">
                    <a:ea typeface="黑体" panose="02010609060101010101" pitchFamily="49" charset="-122"/>
                  </a:rPr>
                  <a:t>:</a:t>
                </a:r>
                <a:endParaRPr lang="en-US" altLang="zh-CN" dirty="0">
                  <a:ea typeface="黑体" panose="02010609060101010101" pitchFamily="49" charset="-122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2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zh-CN" altLang="zh-CN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zh-CN" sz="1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CN" altLang="zh-C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𝑘𝑖</m:t>
                                      </m:r>
                                    </m:sub>
                                  </m:sSub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CN" altLang="zh-C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𝑘𝑖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limLoc m:val="undOvr"/>
                                  <m:supHide m:val="on"/>
                                  <m:ctrlPr>
                                    <a:rPr lang="zh-CN" altLang="zh-CN" sz="1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𝑖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𝑗</m:t>
                                  </m:r>
                                </m:sub>
                                <m:sup/>
                                <m:e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1∙</m:t>
                                  </m:r>
                                  <m:sSubSup>
                                    <m:sSubSup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  <m: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d>
                                    <m:dPr>
                                      <m:ctrlPr>
                                        <a:rPr lang="zh-CN" altLang="zh-CN" sz="12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𝑘𝑗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a:rPr lang="en-US" altLang="zh-CN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=0</m:t>
                                  </m:r>
                                </m:e>
                              </m:nary>
                            </m:e>
                          </m:eqArr>
                        </m:e>
                      </m:d>
                    </m:oMath>
                  </m:oMathPara>
                </a14:m>
                <a:endParaRPr lang="en-US" altLang="zh-CN" sz="20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altLang="zh-CN" sz="1200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zh-CN" altLang="zh-CN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zh-CN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𝑇</m:t>
                                          </m:r>
                                        </m:sup>
                                      </m:sSubSup>
                                    </m:e>
                                    <m:e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zh-CN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zh-CN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𝒀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𝒀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𝒀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zh-CN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𝐴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𝐵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𝑝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zh-CN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zh-CN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3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CN" altLang="zh-CN" sz="1200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𝑰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𝑰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𝑭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′</m:t>
                                              </m:r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𝑇</m:t>
                                              </m:r>
                                            </m:sup>
                                          </m:sSubSup>
                                        </m:e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𝑰</m:t>
                                          </m:r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zh-CN" altLang="zh-CN" sz="12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zh-CN" sz="2000" b="1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𝑺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zh-CN" sz="2000" i="1">
                                                  <a:solidFill>
                                                    <a:schemeClr val="tx1"/>
                                                  </a:solidFill>
                                                  <a:latin typeface="Cambria Math" panose="02040503050406030204" pitchFamily="18" charset="0"/>
                                                  <a:ea typeface="宋体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𝑰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altLang="zh-CN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zh-CN" altLang="zh-CN" sz="12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CN" altLang="zh-CN" sz="12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𝒀</m:t>
                                      </m:r>
                                    </m:e>
                                  </m:mr>
                                  <m:mr>
                                    <m:e>
                                      <m:sSubSup>
                                        <m:sSub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𝑭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b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𝒀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𝑰</m:t>
                                      </m:r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sSup>
                                        <m:sSupPr>
                                          <m:ctrlPr>
                                            <a:rPr lang="zh-CN" altLang="zh-CN" sz="12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000" b="1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𝑺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0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  <m:r>
                                        <a:rPr lang="en-US" altLang="zh-CN" sz="20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en-US" altLang="zh-CN" sz="2000" b="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𝒀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DFBC8583-10BA-45BB-BE3A-D7713EAE71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688" y="1521373"/>
                <a:ext cx="10082212" cy="4792116"/>
              </a:xfrm>
              <a:blipFill>
                <a:blip r:embed="rId2"/>
                <a:stretch>
                  <a:fillRect t="-39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标题 4">
            <a:extLst>
              <a:ext uri="{FF2B5EF4-FFF2-40B4-BE49-F238E27FC236}">
                <a16:creationId xmlns:a16="http://schemas.microsoft.com/office/drawing/2014/main" id="{90EE300E-1D4B-4D62-8606-EC543AAA9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Template Fitting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97229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57E96B9-BCA8-4C47-859C-7CAD60C4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NNLS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F79A4A3E-4B82-4566-AF9C-44247E9BC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29</a:t>
            </a:fld>
            <a:endParaRPr lang="en-US" altLang="zh-CN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44DEE0B2-9155-427E-B243-228AB4C79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Nonnegative Least Square (NNLS)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3E99693-D9A9-4AA2-9C08-9523E452A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747" y="1506445"/>
            <a:ext cx="6173607" cy="450425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00FC01-2AF0-4C34-987C-41A67B2BA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2" y="2322732"/>
            <a:ext cx="4608591" cy="257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97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E1BEA90-0FB0-4B24-B7C3-289569037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Requirement for ECAL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1F68D10-B455-43DB-9199-D7C13295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86BA10C-3AEF-40F6-8152-A0287261F15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002060"/>
                </a:solidFill>
              </a:rPr>
              <a:t>Fast response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 of high Luminosity</a:t>
            </a:r>
          </a:p>
          <a:p>
            <a:pPr lvl="2">
              <a:buClr>
                <a:schemeClr val="tx1"/>
              </a:buClr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zh-CN" dirty="0">
                <a:solidFill>
                  <a:srgbClr val="FF0000"/>
                </a:solidFill>
              </a:rPr>
              <a:t>count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rate </a:t>
            </a:r>
          </a:p>
          <a:p>
            <a:pPr lvl="2">
              <a:buClr>
                <a:schemeClr val="tx1"/>
              </a:buClr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Extremely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background</a:t>
            </a:r>
          </a:p>
          <a:p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precision</a:t>
            </a: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resolution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2.5% @1GeV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resolution</a:t>
            </a:r>
          </a:p>
          <a:p>
            <a:pPr lvl="2"/>
            <a:r>
              <a:rPr lang="en-US" altLang="zh-CN" dirty="0"/>
              <a:t>Approximately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 @1GeV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resolution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than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300ps @1GeV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093A207-BF8C-44E0-9469-8DF9CC5F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Requirements for ECAL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9F8B9F1-2AB2-46A2-90C6-8224E6F7A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978025"/>
            <a:ext cx="5168735" cy="3506844"/>
          </a:xfrm>
          <a:prstGeom prst="rect">
            <a:avLst/>
          </a:prstGeom>
        </p:spPr>
      </p:pic>
      <p:sp>
        <p:nvSpPr>
          <p:cNvPr id="8" name="文本框 13">
            <a:extLst>
              <a:ext uri="{FF2B5EF4-FFF2-40B4-BE49-F238E27FC236}">
                <a16:creationId xmlns:a16="http://schemas.microsoft.com/office/drawing/2014/main" id="{382C4406-E249-4F7A-A29A-1953A8638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4446" y="5664254"/>
            <a:ext cx="38582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l-GR" altLang="zh-CN" sz="20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distribution for photons </a:t>
            </a:r>
            <a:endParaRPr lang="zh-CN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197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042E5D3-B74D-44F1-B69A-3FD207C72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Multi-template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9D0CCD5-F233-4C64-964B-3D2671B2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30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053DEA0-BBC3-4741-8686-CD2305BDE78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688" y="1686911"/>
                <a:ext cx="7646878" cy="462718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/>
                  <a:t>Fit all the potential waveforms with template </a:t>
                </a:r>
              </a:p>
              <a:p>
                <a:r>
                  <a:rPr lang="en-US" altLang="zh-CN" dirty="0"/>
                  <a:t>Isolate signals by time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fit minimizes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defined as:</a:t>
                </a:r>
              </a:p>
              <a:p>
                <a:endParaRPr lang="en-US" altLang="zh-CN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𝑁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sSub>
                                        <m:sSub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acc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𝑆</m:t>
                                      </m:r>
                                    </m:e>
                                  </m:acc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𝑗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zh-CN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𝑆</m:t>
                                  </m:r>
                                </m:e>
                              </m:acc>
                            </m:e>
                          </m:nary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 marL="457200" lvl="1" indent="0">
                  <a:buNone/>
                </a:pPr>
                <a:r>
                  <a:rPr lang="en-US" altLang="zh-CN" dirty="0"/>
                  <a:t>Where: 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N is the number of templates; 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comprise the readout samples; </a:t>
                </a:r>
              </a:p>
              <a:p>
                <a:pPr marL="457200" lvl="1" indent="0">
                  <a:buNone/>
                </a:pPr>
                <a:r>
                  <a:rPr lang="en-US" altLang="zh-CN" dirty="0"/>
                  <a:t>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altLang="zh-CN" dirty="0"/>
                  <a:t> is the waveform template;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CN" dirty="0"/>
                  <a:t> are the amplitudes, which are obtained by the fit;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dirty="0"/>
                  <a:t> is the noise covariance matrix.</a:t>
                </a:r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5053DEA0-BBC3-4741-8686-CD2305BDE7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688" y="1686911"/>
                <a:ext cx="7646878" cy="4627180"/>
              </a:xfrm>
              <a:blipFill>
                <a:blip r:embed="rId2"/>
                <a:stretch>
                  <a:fillRect l="-1195" t="-36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6F8D288C-EB2B-4B65-A2B7-8EC9BA1AE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627" y="1508129"/>
            <a:ext cx="3405145" cy="2390375"/>
          </a:xfrm>
          <a:prstGeom prst="rect">
            <a:avLst/>
          </a:prstGeom>
        </p:spPr>
      </p:pic>
      <p:sp>
        <p:nvSpPr>
          <p:cNvPr id="7" name="标题 5">
            <a:extLst>
              <a:ext uri="{FF2B5EF4-FFF2-40B4-BE49-F238E27FC236}">
                <a16:creationId xmlns:a16="http://schemas.microsoft.com/office/drawing/2014/main" id="{E92E16B6-7F86-466A-85B9-33116B96E684}"/>
              </a:ext>
            </a:extLst>
          </p:cNvPr>
          <p:cNvSpPr txBox="1">
            <a:spLocks/>
          </p:cNvSpPr>
          <p:nvPr/>
        </p:nvSpPr>
        <p:spPr>
          <a:xfrm>
            <a:off x="298231" y="85669"/>
            <a:ext cx="711944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Pile-up Recovery</a:t>
            </a:r>
            <a:endParaRPr lang="zh-CN" altLang="en-US" dirty="0"/>
          </a:p>
        </p:txBody>
      </p:sp>
      <p:sp>
        <p:nvSpPr>
          <p:cNvPr id="8" name="标题 5">
            <a:extLst>
              <a:ext uri="{FF2B5EF4-FFF2-40B4-BE49-F238E27FC236}">
                <a16:creationId xmlns:a16="http://schemas.microsoft.com/office/drawing/2014/main" id="{A882FCF5-41C9-4D35-B9BE-2D7919B8439C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754617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Multi-template fit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9C62655-C4C2-4FED-A699-AAE5C2E125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52021" y="4077286"/>
            <a:ext cx="3666356" cy="239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175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90A4916-9FF6-4E9A-8F73-7BAFAFE2B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2025/7/3</a:t>
            </a:fld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3CC576-A05D-4E7B-8E34-9036279B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31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06066C3-4759-4EC0-A801-10187112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BDT Input 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6C3CADA-2569-41D0-BDBB-E9596D6C3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16" y="1655184"/>
            <a:ext cx="5887107" cy="306896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D3FC40-4B7B-4C7E-BD7F-8825F9149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777" y="1655184"/>
            <a:ext cx="5887107" cy="306896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DE45B0-496D-4CCF-BF65-199D056465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2685" b="48366"/>
          <a:stretch/>
        </p:blipFill>
        <p:spPr>
          <a:xfrm>
            <a:off x="4114545" y="4816197"/>
            <a:ext cx="3962910" cy="15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624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EB28D66-E6F9-4379-9158-07B5E622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2025/7/3</a:t>
            </a:fld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D7A2F48-A511-4E85-B3D2-126D56D4F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32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A30CC72-6738-4B59-BF94-29E92D84E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BDT Output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AE1AF25-47F2-4EA9-A081-C37505A51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12" y="1393023"/>
            <a:ext cx="3240000" cy="2405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162E3B7-2B71-4805-B5F8-38EF074599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88"/>
          <a:stretch/>
        </p:blipFill>
        <p:spPr>
          <a:xfrm>
            <a:off x="4475999" y="1380228"/>
            <a:ext cx="3240000" cy="240853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F6DA7D9-2D0E-4FA4-8D4E-DC837C84D9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88"/>
          <a:stretch/>
        </p:blipFill>
        <p:spPr>
          <a:xfrm>
            <a:off x="8065386" y="1393023"/>
            <a:ext cx="3240000" cy="240853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351C38B-233B-491A-B12B-E92481210C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88"/>
          <a:stretch/>
        </p:blipFill>
        <p:spPr>
          <a:xfrm>
            <a:off x="2506612" y="3939744"/>
            <a:ext cx="3240000" cy="240853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51C08E-74E1-4256-9EB5-F5950C2F2B4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188"/>
          <a:stretch/>
        </p:blipFill>
        <p:spPr>
          <a:xfrm>
            <a:off x="6448545" y="3939744"/>
            <a:ext cx="3240000" cy="2408531"/>
          </a:xfrm>
          <a:prstGeom prst="rect">
            <a:avLst/>
          </a:prstGeom>
        </p:spPr>
      </p:pic>
      <p:sp>
        <p:nvSpPr>
          <p:cNvPr id="12" name="内容占位符 4">
            <a:extLst>
              <a:ext uri="{FF2B5EF4-FFF2-40B4-BE49-F238E27FC236}">
                <a16:creationId xmlns:a16="http://schemas.microsoft.com/office/drawing/2014/main" id="{D8C06A1B-90CD-4945-B1AB-D5A52676F8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169882" y="1899803"/>
            <a:ext cx="442036" cy="488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/>
              <a:t>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内容占位符 4">
                <a:extLst>
                  <a:ext uri="{FF2B5EF4-FFF2-40B4-BE49-F238E27FC236}">
                    <a16:creationId xmlns:a16="http://schemas.microsoft.com/office/drawing/2014/main" id="{3405FEB4-4802-4F2B-8B2A-F331415F4B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14345" y="1902489"/>
                <a:ext cx="442036" cy="488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b="0" i="0" dirty="0" smtClean="0">
                          <a:latin typeface="Cambria Math" panose="02040503050406030204" pitchFamily="18" charset="0"/>
                        </a:rPr>
                        <m:t>μ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内容占位符 4">
                <a:extLst>
                  <a:ext uri="{FF2B5EF4-FFF2-40B4-BE49-F238E27FC236}">
                    <a16:creationId xmlns:a16="http://schemas.microsoft.com/office/drawing/2014/main" id="{3405FEB4-4802-4F2B-8B2A-F331415F4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4345" y="1902489"/>
                <a:ext cx="442036" cy="488673"/>
              </a:xfrm>
              <a:prstGeom prst="rect">
                <a:avLst/>
              </a:prstGeom>
              <a:blipFill>
                <a:blip r:embed="rId7"/>
                <a:stretch>
                  <a:fillRect l="-1389" b="-1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内容占位符 4">
            <a:extLst>
              <a:ext uri="{FF2B5EF4-FFF2-40B4-BE49-F238E27FC236}">
                <a16:creationId xmlns:a16="http://schemas.microsoft.com/office/drawing/2014/main" id="{8ECF0D42-FAFD-47F1-A31A-FE01AD238B45}"/>
              </a:ext>
            </a:extLst>
          </p:cNvPr>
          <p:cNvSpPr txBox="1">
            <a:spLocks/>
          </p:cNvSpPr>
          <p:nvPr/>
        </p:nvSpPr>
        <p:spPr>
          <a:xfrm>
            <a:off x="4709648" y="4407806"/>
            <a:ext cx="442036" cy="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/>
              <a:t>K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内容占位符 4">
                <a:extLst>
                  <a:ext uri="{FF2B5EF4-FFF2-40B4-BE49-F238E27FC236}">
                    <a16:creationId xmlns:a16="http://schemas.microsoft.com/office/drawing/2014/main" id="{798FE31A-EF8C-49C5-88FB-8C075B35B6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03628" y="1899802"/>
                <a:ext cx="442036" cy="48867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Wingdings" panose="05000000000000000000" pitchFamily="2" charset="2"/>
                  <a:buChar char="p"/>
                  <a:defRPr sz="2800" kern="1200">
                    <a:solidFill>
                      <a:schemeClr val="tx1"/>
                    </a:solidFill>
                    <a:latin typeface="Times New Roman" charset="0"/>
                    <a:ea typeface="Times New Roman" charset="0"/>
                    <a:cs typeface="Times New Roman" charset="0"/>
                  </a:defRPr>
                </a:lvl1pPr>
                <a:lvl2pPr marL="8001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Wingdings" panose="05000000000000000000" pitchFamily="2" charset="2"/>
                  <a:buChar char="Ø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57300" indent="-3429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573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114550" indent="-28575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内容占位符 4">
                <a:extLst>
                  <a:ext uri="{FF2B5EF4-FFF2-40B4-BE49-F238E27FC236}">
                    <a16:creationId xmlns:a16="http://schemas.microsoft.com/office/drawing/2014/main" id="{798FE31A-EF8C-49C5-88FB-8C075B35B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628" y="1899802"/>
                <a:ext cx="442036" cy="4886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内容占位符 4">
            <a:extLst>
              <a:ext uri="{FF2B5EF4-FFF2-40B4-BE49-F238E27FC236}">
                <a16:creationId xmlns:a16="http://schemas.microsoft.com/office/drawing/2014/main" id="{9DFAA453-D3B2-4802-B71B-DD8F62CA4809}"/>
              </a:ext>
            </a:extLst>
          </p:cNvPr>
          <p:cNvSpPr txBox="1">
            <a:spLocks/>
          </p:cNvSpPr>
          <p:nvPr/>
        </p:nvSpPr>
        <p:spPr>
          <a:xfrm>
            <a:off x="8878313" y="4407805"/>
            <a:ext cx="442036" cy="488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altLang="zh-CN" dirty="0"/>
              <a:t>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33232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A410667-1F6A-42E2-B0D2-353ED149F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22474" y="1489989"/>
            <a:ext cx="4120057" cy="2771480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9A3EB0D-4621-4E9F-86C9-55C906FC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492873"/>
            <a:ext cx="4114800" cy="365125"/>
          </a:xfrm>
        </p:spPr>
        <p:txBody>
          <a:bodyPr/>
          <a:lstStyle/>
          <a:p>
            <a:r>
              <a:rPr lang="en-US" altLang="zh-CN"/>
              <a:t>Design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5EC8CC8-F4E6-432E-B480-56E3BB3E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53203EFE-B2C8-4271-8E1E-C06C2972282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687" y="1557537"/>
                <a:ext cx="6666787" cy="4732904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Total absorption calorimeter</a:t>
                </a:r>
              </a:p>
              <a:p>
                <a:pPr lvl="1"/>
                <a:r>
                  <a:rPr lang="en-US" altLang="zh-CN" dirty="0"/>
                  <a:t>Barrel: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51×132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=6732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/>
                  <a:t>Endcap: </a:t>
                </a:r>
                <a14:m>
                  <m:oMath xmlns:m="http://schemas.openxmlformats.org/officeDocument/2006/math"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3×</m:t>
                    </m:r>
                    <m:d>
                      <m:d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85+102+136</m:t>
                        </m:r>
                      </m:e>
                    </m:d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×2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1938</m:t>
                    </m:r>
                  </m:oMath>
                </a14:m>
                <a:endParaRPr lang="en-US" altLang="zh-CN" dirty="0"/>
              </a:p>
              <a:p>
                <a:pPr lvl="1"/>
                <a:r>
                  <a:rPr lang="en-US" altLang="zh-CN" dirty="0">
                    <a:ea typeface="微软雅黑" panose="020B0503020204020204" pitchFamily="34" charset="-122"/>
                  </a:rPr>
                  <a:t>Crystal Size:</a:t>
                </a:r>
              </a:p>
              <a:p>
                <a:pPr marL="1257300" lvl="3" indent="-342900">
                  <a:buClr>
                    <a:schemeClr val="tx1"/>
                  </a:buClr>
                </a:pPr>
                <a14:m>
                  <m:oMath xmlns:m="http://schemas.openxmlformats.org/officeDocument/2006/math"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5×5×28</m:t>
                    </m:r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(15</m:t>
                    </m:r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Sensitive Unit</a:t>
                </a:r>
              </a:p>
              <a:p>
                <a:pPr lvl="1"/>
                <a:r>
                  <a:rPr lang="en-US" altLang="zh-CN" dirty="0"/>
                  <a:t>Pure </a:t>
                </a:r>
                <a:r>
                  <a:rPr lang="en-US" altLang="zh-CN" dirty="0" err="1"/>
                  <a:t>CsI</a:t>
                </a:r>
                <a:r>
                  <a:rPr lang="en-US" altLang="zh-CN" dirty="0"/>
                  <a:t> (</a:t>
                </a:r>
                <a:r>
                  <a:rPr lang="en-US" altLang="zh-CN" dirty="0" err="1"/>
                  <a:t>pCsI</a:t>
                </a:r>
                <a:r>
                  <a:rPr lang="en-US" altLang="zh-CN" dirty="0"/>
                  <a:t>) crystal</a:t>
                </a:r>
              </a:p>
              <a:p>
                <a:pPr lvl="2"/>
                <a:r>
                  <a:rPr lang="en-US" altLang="zh-CN" dirty="0"/>
                  <a:t>Fast decay time (~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30ns</a:t>
                </a:r>
                <a:r>
                  <a:rPr lang="en-US" altLang="zh-CN" dirty="0"/>
                  <a:t>)</a:t>
                </a:r>
              </a:p>
              <a:p>
                <a:pPr lvl="2"/>
                <a:r>
                  <a:rPr lang="en-US" altLang="zh-CN" dirty="0"/>
                  <a:t>Good radiation hardness</a:t>
                </a:r>
              </a:p>
              <a:p>
                <a:pPr lvl="2">
                  <a:buClr>
                    <a:schemeClr val="tx1"/>
                  </a:buClr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Low light yield</a:t>
                </a:r>
                <a:endParaRPr lang="en-US" altLang="zh-CN" dirty="0"/>
              </a:p>
              <a:p>
                <a:pPr lvl="1"/>
                <a:r>
                  <a:rPr lang="en-US" altLang="zh-CN" dirty="0"/>
                  <a:t>Avalanche photodiode (APD)</a:t>
                </a:r>
              </a:p>
              <a:p>
                <a:pPr lvl="2"/>
                <a:r>
                  <a:rPr lang="en-US" altLang="zh-CN" dirty="0"/>
                  <a:t>Short wavelength type</a:t>
                </a:r>
              </a:p>
              <a:p>
                <a:pPr lvl="2"/>
                <a:r>
                  <a:rPr lang="en-US" altLang="zh-CN" dirty="0"/>
                  <a:t>Large area 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10×10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>
                        <a:latin typeface="Cambria Math" panose="02040503050406030204" pitchFamily="18" charset="0"/>
                      </a:rPr>
                      <m:t>×4</m:t>
                    </m:r>
                  </m:oMath>
                </a14:m>
                <a:r>
                  <a:rPr lang="en-US" altLang="zh-CN" dirty="0"/>
                  <a:t>)</a:t>
                </a:r>
                <a:endParaRPr lang="en-US" altLang="zh-CN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53203EFE-B2C8-4271-8E1E-C06C297228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687" y="1557537"/>
                <a:ext cx="6666787" cy="4732904"/>
              </a:xfrm>
              <a:blipFill>
                <a:blip r:embed="rId3"/>
                <a:stretch>
                  <a:fillRect l="-1554" t="-3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标题 6">
            <a:extLst>
              <a:ext uri="{FF2B5EF4-FFF2-40B4-BE49-F238E27FC236}">
                <a16:creationId xmlns:a16="http://schemas.microsoft.com/office/drawing/2014/main" id="{360035BE-A239-4635-8C1B-D8A14F74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ECAL Design</a:t>
            </a:r>
            <a:endParaRPr lang="zh-CN" altLang="en-US" dirty="0"/>
          </a:p>
        </p:txBody>
      </p:sp>
      <p:sp>
        <p:nvSpPr>
          <p:cNvPr id="15" name="页脚占位符 2">
            <a:extLst>
              <a:ext uri="{FF2B5EF4-FFF2-40B4-BE49-F238E27FC236}">
                <a16:creationId xmlns:a16="http://schemas.microsoft.com/office/drawing/2014/main" id="{D76B85A5-2FEC-4F95-BFF0-6F35670B358A}"/>
              </a:ext>
            </a:extLst>
          </p:cNvPr>
          <p:cNvSpPr txBox="1">
            <a:spLocks/>
          </p:cNvSpPr>
          <p:nvPr/>
        </p:nvSpPr>
        <p:spPr>
          <a:xfrm>
            <a:off x="0" y="64928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EB1D59B-6F4C-4246-B5A5-39479B953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399" y="4554605"/>
            <a:ext cx="3357802" cy="16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4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CE1B2621-5E33-4C5A-8799-880D9882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Setup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C8BBD03-D3D9-452D-99AD-A95607A58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9331" y="6492875"/>
            <a:ext cx="2743200" cy="365125"/>
          </a:xfrm>
        </p:spPr>
        <p:txBody>
          <a:bodyPr/>
          <a:lstStyle/>
          <a:p>
            <a:fld id="{39CB87EF-BD7E-9140-8CAE-62DCF8310CF6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C1A3517-BEF7-4C53-B8E0-66C1F81EFBA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1055687" y="1639615"/>
                <a:ext cx="6811305" cy="467387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zh-CN" dirty="0"/>
                  <a:t>“Dead Material”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dirty="0"/>
                  <a:t>150-µm Teflon reflective film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dirty="0"/>
                  <a:t>75-µm polyethylene insulating film 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dirty="0"/>
                  <a:t>75-µm Al electrostatic shielding film</a:t>
                </a:r>
              </a:p>
              <a:p>
                <a:pPr lvl="1">
                  <a:buClr>
                    <a:schemeClr val="tx1"/>
                  </a:buClr>
                </a:pPr>
                <a:r>
                  <a:rPr lang="en-US" altLang="zh-CN" dirty="0">
                    <a:solidFill>
                      <a:srgbClr val="FF0000"/>
                    </a:solidFill>
                  </a:rPr>
                  <a:t>No supporting material</a:t>
                </a:r>
                <a:endParaRPr lang="zh-CN" altLang="en-US" dirty="0">
                  <a:solidFill>
                    <a:srgbClr val="FF0000"/>
                  </a:solidFill>
                </a:endParaRPr>
              </a:p>
              <a:p>
                <a:r>
                  <a:rPr lang="en-US" altLang="zh-CN" dirty="0"/>
                  <a:t>Light Yield: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zh-CN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00</m:t>
                    </m:r>
                  </m:oMath>
                </a14:m>
                <a:r>
                  <a:rPr lang="zh-CN" alt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p.e.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/MeV</a:t>
                </a:r>
                <a:endParaRPr lang="en-US" altLang="zh-CN" dirty="0"/>
              </a:p>
              <a:p>
                <a:r>
                  <a:rPr lang="en-US" altLang="zh-CN" dirty="0"/>
                  <a:t>Light Collection Non-uniformity</a:t>
                </a:r>
              </a:p>
              <a:p>
                <a:pPr lvl="1"/>
                <a:r>
                  <a:rPr lang="en-US" altLang="zh-CN" dirty="0"/>
                  <a:t>collection efficiency: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=95%+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m:rPr>
                        <m:lit/>
                      </m:rP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×5%</m:t>
                    </m:r>
                  </m:oMath>
                </a14:m>
                <a:endParaRPr lang="en-US" altLang="zh-CN" dirty="0"/>
              </a:p>
              <a:p>
                <a:pPr>
                  <a:buClr>
                    <a:srgbClr val="00206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𝑛𝑜𝑖𝑠𝑒</m:t>
                        </m:r>
                      </m:sub>
                    </m:sSub>
                    <m:r>
                      <a:rPr lang="en-US" altLang="zh-CN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0.4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MeV</a:t>
                </a:r>
              </a:p>
              <a:p>
                <a:pPr>
                  <a:buClr>
                    <a:srgbClr val="002060"/>
                  </a:buClr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h𝑖𝑡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_</m:t>
                        </m:r>
                        <m:r>
                          <a:rPr lang="en-US" altLang="zh-CN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𝑡h𝑟𝑒𝑠</m:t>
                        </m:r>
                      </m:sub>
                    </m:sSub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altLang="zh-CN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.0</m:t>
                    </m:r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 MeV</a:t>
                </a:r>
              </a:p>
              <a:p>
                <a:pPr>
                  <a:buClr>
                    <a:srgbClr val="002060"/>
                  </a:buClr>
                </a:pPr>
                <a:r>
                  <a:rPr lang="en-US" altLang="zh-CN" dirty="0"/>
                  <a:t>Secondary Particles Hit APD</a:t>
                </a:r>
              </a:p>
              <a:p>
                <a:pPr marL="0" indent="0">
                  <a:buNone/>
                </a:pPr>
                <a:endParaRPr lang="en-US" altLang="zh-CN" dirty="0"/>
              </a:p>
            </p:txBody>
          </p:sp>
        </mc:Choice>
        <mc:Fallback xmlns="">
          <p:sp>
            <p:nvSpPr>
              <p:cNvPr id="4" name="内容占位符 3">
                <a:extLst>
                  <a:ext uri="{FF2B5EF4-FFF2-40B4-BE49-F238E27FC236}">
                    <a16:creationId xmlns:a16="http://schemas.microsoft.com/office/drawing/2014/main" id="{3C1A3517-BEF7-4C53-B8E0-66C1F81EFB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1055687" y="1639615"/>
                <a:ext cx="6811305" cy="4673874"/>
              </a:xfrm>
              <a:blipFill>
                <a:blip r:embed="rId2"/>
                <a:stretch>
                  <a:fillRect l="-1342" t="-2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29F180B0-BA12-4613-88A0-F858AACC0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4618" y="1433330"/>
            <a:ext cx="3557974" cy="25342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E4FBB8A-F711-4A13-AEED-3D7E8EED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255" y="4048521"/>
            <a:ext cx="2743200" cy="236342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E929C92-CD36-4CA8-B2AD-C398605A65D6}"/>
              </a:ext>
            </a:extLst>
          </p:cNvPr>
          <p:cNvSpPr txBox="1"/>
          <p:nvPr/>
        </p:nvSpPr>
        <p:spPr>
          <a:xfrm>
            <a:off x="8738750" y="5032323"/>
            <a:ext cx="835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aseline="0" dirty="0"/>
              <a:t>2.5cm</a:t>
            </a:r>
            <a:endParaRPr kumimoji="1" lang="zh-CN" altLang="en-US" baseline="0" dirty="0"/>
          </a:p>
        </p:txBody>
      </p:sp>
      <p:sp>
        <p:nvSpPr>
          <p:cNvPr id="13" name="标题 6">
            <a:extLst>
              <a:ext uri="{FF2B5EF4-FFF2-40B4-BE49-F238E27FC236}">
                <a16:creationId xmlns:a16="http://schemas.microsoft.com/office/drawing/2014/main" id="{581F3113-66B4-4C22-8700-B9583B2D1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6977555" cy="6232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ECAL Setup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6299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9F0F7C92-9DE1-4F29-A932-768B2B66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Electronics</a:t>
            </a:r>
            <a:endParaRPr lang="en-US" altLang="zh-CN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5F56AF6D-3EAF-4D6C-88B4-56703B25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5758EE-4DD5-425C-9605-B21CF72ACB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639615"/>
            <a:ext cx="10082212" cy="4673874"/>
          </a:xfrm>
        </p:spPr>
        <p:txBody>
          <a:bodyPr/>
          <a:lstStyle/>
          <a:p>
            <a:r>
              <a:rPr lang="en-US" altLang="zh-CN" dirty="0"/>
              <a:t>Charge sensitive amplifier and pole-zero cancellation with shaping time </a:t>
            </a:r>
            <a:r>
              <a:rPr lang="en-US" altLang="zh-CN" dirty="0">
                <a:solidFill>
                  <a:srgbClr val="FF0000"/>
                </a:solidFill>
              </a:rPr>
              <a:t>100 ns</a:t>
            </a:r>
          </a:p>
          <a:p>
            <a:r>
              <a:rPr lang="en-US" altLang="zh-CN" dirty="0"/>
              <a:t>High and Low Gain (300 MeV/3000MeV)</a:t>
            </a:r>
          </a:p>
          <a:p>
            <a:r>
              <a:rPr lang="en-US" altLang="zh-CN" dirty="0"/>
              <a:t>16-bit ADC (~16000 channels) with 80 MHz sampling rate</a:t>
            </a:r>
            <a:endParaRPr lang="zh-CN" alt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29CF365D-175F-4AAD-B814-7EAD66E5C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ECAL Electronics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9980B4-953B-40F6-81AF-D096FEB1C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3" y="3681248"/>
            <a:ext cx="10720552" cy="2042881"/>
          </a:xfrm>
          <a:prstGeom prst="rect">
            <a:avLst/>
          </a:prstGeom>
        </p:spPr>
      </p:pic>
      <p:sp>
        <p:nvSpPr>
          <p:cNvPr id="7" name="页脚占位符 2">
            <a:extLst>
              <a:ext uri="{FF2B5EF4-FFF2-40B4-BE49-F238E27FC236}">
                <a16:creationId xmlns:a16="http://schemas.microsoft.com/office/drawing/2014/main" id="{A7A1E9AD-B318-4191-A400-DA57689831A9}"/>
              </a:ext>
            </a:extLst>
          </p:cNvPr>
          <p:cNvSpPr txBox="1">
            <a:spLocks/>
          </p:cNvSpPr>
          <p:nvPr/>
        </p:nvSpPr>
        <p:spPr>
          <a:xfrm>
            <a:off x="0" y="649287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861518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9443E71-809E-4806-A19A-CBF047B0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OSCAR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DE23CDE-BF0A-45AB-BA23-7F08D1E56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D315157-3560-4D9E-B9A1-E26A31EE41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592317"/>
            <a:ext cx="10082212" cy="4721171"/>
          </a:xfrm>
        </p:spPr>
        <p:txBody>
          <a:bodyPr/>
          <a:lstStyle/>
          <a:p>
            <a:r>
              <a:rPr lang="en-US" altLang="zh-CN" dirty="0"/>
              <a:t>OSCAR: </a:t>
            </a:r>
            <a:r>
              <a:rPr lang="en-US" altLang="zh-CN" dirty="0">
                <a:solidFill>
                  <a:srgbClr val="0070C0"/>
                </a:solidFill>
              </a:rPr>
              <a:t>O</a:t>
            </a:r>
            <a:r>
              <a:rPr lang="en-US" altLang="zh-CN" dirty="0">
                <a:solidFill>
                  <a:schemeClr val="tx1"/>
                </a:solidFill>
              </a:rPr>
              <a:t>ffline Software of </a:t>
            </a:r>
            <a:r>
              <a:rPr lang="en-US" altLang="zh-CN" dirty="0">
                <a:solidFill>
                  <a:srgbClr val="0070C0"/>
                </a:solidFill>
              </a:rPr>
              <a:t>S</a:t>
            </a:r>
            <a:r>
              <a:rPr lang="en-US" altLang="zh-CN" dirty="0">
                <a:solidFill>
                  <a:schemeClr val="tx1"/>
                </a:solidFill>
              </a:rPr>
              <a:t>uper Tau-</a:t>
            </a:r>
            <a:r>
              <a:rPr lang="en-US" altLang="zh-CN" dirty="0">
                <a:solidFill>
                  <a:srgbClr val="0070C0"/>
                </a:solidFill>
              </a:rPr>
              <a:t>C</a:t>
            </a:r>
            <a:r>
              <a:rPr lang="en-US" altLang="zh-CN" dirty="0">
                <a:solidFill>
                  <a:schemeClr val="tx1"/>
                </a:solidFill>
              </a:rPr>
              <a:t>h</a:t>
            </a:r>
            <a:r>
              <a:rPr lang="en-US" altLang="zh-CN" dirty="0">
                <a:solidFill>
                  <a:srgbClr val="0070C0"/>
                </a:solidFill>
              </a:rPr>
              <a:t>ar</a:t>
            </a:r>
            <a:r>
              <a:rPr lang="en-US" altLang="zh-CN" dirty="0">
                <a:solidFill>
                  <a:schemeClr val="tx1"/>
                </a:solidFill>
              </a:rPr>
              <a:t>m Facility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F5090B5-C0AB-42F7-AADB-A60A5AB7B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Based on OSCAR 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1B22CC-0D2D-4F69-AFFB-7D198102E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335" y="2566377"/>
            <a:ext cx="5712305" cy="2746736"/>
          </a:xfrm>
          <a:prstGeom prst="rect">
            <a:avLst/>
          </a:prstGeom>
        </p:spPr>
      </p:pic>
      <p:sp>
        <p:nvSpPr>
          <p:cNvPr id="10" name="文本框 13">
            <a:extLst>
              <a:ext uri="{FF2B5EF4-FFF2-40B4-BE49-F238E27FC236}">
                <a16:creationId xmlns:a16="http://schemas.microsoft.com/office/drawing/2014/main" id="{F617488A-3FBA-4815-97CD-FA9BFF10A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3538" y="5603656"/>
            <a:ext cx="40340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OSCAR Framework Composition</a:t>
            </a: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5CD4F13E-DE50-4405-9974-534DC5E24DE9}"/>
              </a:ext>
            </a:extLst>
          </p:cNvPr>
          <p:cNvSpPr/>
          <p:nvPr/>
        </p:nvSpPr>
        <p:spPr>
          <a:xfrm>
            <a:off x="7405237" y="2887872"/>
            <a:ext cx="216240" cy="3284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流程图: 过程 23">
            <a:extLst>
              <a:ext uri="{FF2B5EF4-FFF2-40B4-BE49-F238E27FC236}">
                <a16:creationId xmlns:a16="http://schemas.microsoft.com/office/drawing/2014/main" id="{33781BDC-CF12-4873-A9B1-ADDFE8D07DBD}"/>
              </a:ext>
            </a:extLst>
          </p:cNvPr>
          <p:cNvSpPr/>
          <p:nvPr/>
        </p:nvSpPr>
        <p:spPr>
          <a:xfrm>
            <a:off x="6692640" y="3306012"/>
            <a:ext cx="1672280" cy="5931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Simulation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8A90A6BA-C88A-40A9-B56E-2B221F2EDBE9}"/>
              </a:ext>
            </a:extLst>
          </p:cNvPr>
          <p:cNvSpPr/>
          <p:nvPr/>
        </p:nvSpPr>
        <p:spPr>
          <a:xfrm rot="16200000">
            <a:off x="8707382" y="3467825"/>
            <a:ext cx="216240" cy="415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流程图: 可选过程 25">
            <a:extLst>
              <a:ext uri="{FF2B5EF4-FFF2-40B4-BE49-F238E27FC236}">
                <a16:creationId xmlns:a16="http://schemas.microsoft.com/office/drawing/2014/main" id="{B3C2B2AA-2E63-4A10-A723-B4FC620A36A1}"/>
              </a:ext>
            </a:extLst>
          </p:cNvPr>
          <p:cNvSpPr/>
          <p:nvPr/>
        </p:nvSpPr>
        <p:spPr>
          <a:xfrm>
            <a:off x="9350236" y="3429000"/>
            <a:ext cx="1970290" cy="510745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ECAL Hit Slide </a:t>
            </a:r>
            <a:endParaRPr lang="zh-CN" altLang="en-US" dirty="0"/>
          </a:p>
        </p:txBody>
      </p:sp>
      <p:sp>
        <p:nvSpPr>
          <p:cNvPr id="28" name="流程图: 过程 27">
            <a:extLst>
              <a:ext uri="{FF2B5EF4-FFF2-40B4-BE49-F238E27FC236}">
                <a16:creationId xmlns:a16="http://schemas.microsoft.com/office/drawing/2014/main" id="{AD4480A4-A16F-4AE3-AF65-ACD1EB2DFD4C}"/>
              </a:ext>
            </a:extLst>
          </p:cNvPr>
          <p:cNvSpPr/>
          <p:nvPr/>
        </p:nvSpPr>
        <p:spPr>
          <a:xfrm>
            <a:off x="6677217" y="4419596"/>
            <a:ext cx="1672280" cy="593125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Digitization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0" name="流程图: 可选过程 29">
            <a:extLst>
              <a:ext uri="{FF2B5EF4-FFF2-40B4-BE49-F238E27FC236}">
                <a16:creationId xmlns:a16="http://schemas.microsoft.com/office/drawing/2014/main" id="{692CA98E-05ED-4160-ABCF-9BFCEF4D4CDC}"/>
              </a:ext>
            </a:extLst>
          </p:cNvPr>
          <p:cNvSpPr/>
          <p:nvPr/>
        </p:nvSpPr>
        <p:spPr>
          <a:xfrm>
            <a:off x="9499240" y="4456394"/>
            <a:ext cx="1672280" cy="51074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ECAL Digi</a:t>
            </a:r>
            <a:endParaRPr lang="zh-CN" altLang="en-US" dirty="0"/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id="{2B249053-FF0A-47B0-A4E0-7DA7B83D6D4B}"/>
              </a:ext>
            </a:extLst>
          </p:cNvPr>
          <p:cNvSpPr/>
          <p:nvPr/>
        </p:nvSpPr>
        <p:spPr>
          <a:xfrm>
            <a:off x="7405237" y="3992483"/>
            <a:ext cx="216240" cy="3690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箭头: 下 31">
            <a:extLst>
              <a:ext uri="{FF2B5EF4-FFF2-40B4-BE49-F238E27FC236}">
                <a16:creationId xmlns:a16="http://schemas.microsoft.com/office/drawing/2014/main" id="{0E549B71-692F-42B7-9DE8-1F2ACD0E724B}"/>
              </a:ext>
            </a:extLst>
          </p:cNvPr>
          <p:cNvSpPr/>
          <p:nvPr/>
        </p:nvSpPr>
        <p:spPr>
          <a:xfrm rot="16200000">
            <a:off x="8707383" y="4508347"/>
            <a:ext cx="216240" cy="415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流程图: 决策 32">
            <a:extLst>
              <a:ext uri="{FF2B5EF4-FFF2-40B4-BE49-F238E27FC236}">
                <a16:creationId xmlns:a16="http://schemas.microsoft.com/office/drawing/2014/main" id="{D9FD9BBC-4818-42AE-AE3A-5AC21A446EB4}"/>
              </a:ext>
            </a:extLst>
          </p:cNvPr>
          <p:cNvSpPr/>
          <p:nvPr/>
        </p:nvSpPr>
        <p:spPr>
          <a:xfrm>
            <a:off x="6692640" y="2126253"/>
            <a:ext cx="1672280" cy="675503"/>
          </a:xfrm>
          <a:prstGeom prst="flowChartDecision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event</a:t>
            </a:r>
            <a:endParaRPr lang="zh-CN" altLang="en-US" dirty="0"/>
          </a:p>
        </p:txBody>
      </p:sp>
      <p:sp>
        <p:nvSpPr>
          <p:cNvPr id="34" name="箭头: 下 33">
            <a:extLst>
              <a:ext uri="{FF2B5EF4-FFF2-40B4-BE49-F238E27FC236}">
                <a16:creationId xmlns:a16="http://schemas.microsoft.com/office/drawing/2014/main" id="{0903B92B-983A-4D11-8EB7-D31DF2F0C082}"/>
              </a:ext>
            </a:extLst>
          </p:cNvPr>
          <p:cNvSpPr/>
          <p:nvPr/>
        </p:nvSpPr>
        <p:spPr>
          <a:xfrm>
            <a:off x="7399981" y="5075355"/>
            <a:ext cx="216240" cy="3658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流程图: 过程 34">
            <a:extLst>
              <a:ext uri="{FF2B5EF4-FFF2-40B4-BE49-F238E27FC236}">
                <a16:creationId xmlns:a16="http://schemas.microsoft.com/office/drawing/2014/main" id="{B2725778-9C07-4A14-A355-F2D71565EABC}"/>
              </a:ext>
            </a:extLst>
          </p:cNvPr>
          <p:cNvSpPr/>
          <p:nvPr/>
        </p:nvSpPr>
        <p:spPr>
          <a:xfrm>
            <a:off x="6671961" y="5524781"/>
            <a:ext cx="1672280" cy="593125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Reconstruction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6" name="箭头: 下 35">
            <a:extLst>
              <a:ext uri="{FF2B5EF4-FFF2-40B4-BE49-F238E27FC236}">
                <a16:creationId xmlns:a16="http://schemas.microsoft.com/office/drawing/2014/main" id="{F3EB62B8-1295-486C-939B-5CC49628D3A0}"/>
              </a:ext>
            </a:extLst>
          </p:cNvPr>
          <p:cNvSpPr/>
          <p:nvPr/>
        </p:nvSpPr>
        <p:spPr>
          <a:xfrm rot="16200000">
            <a:off x="8707382" y="5595900"/>
            <a:ext cx="216240" cy="4156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流程图: 可选过程 36">
            <a:extLst>
              <a:ext uri="{FF2B5EF4-FFF2-40B4-BE49-F238E27FC236}">
                <a16:creationId xmlns:a16="http://schemas.microsoft.com/office/drawing/2014/main" id="{2BBDF6AD-3231-48DE-9256-E75CFDF47C1D}"/>
              </a:ext>
            </a:extLst>
          </p:cNvPr>
          <p:cNvSpPr/>
          <p:nvPr/>
        </p:nvSpPr>
        <p:spPr>
          <a:xfrm>
            <a:off x="9388172" y="5565970"/>
            <a:ext cx="1894417" cy="510745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ECAL Shower</a:t>
            </a:r>
            <a:endParaRPr lang="zh-CN" altLang="en-US" dirty="0"/>
          </a:p>
        </p:txBody>
      </p:sp>
      <p:sp>
        <p:nvSpPr>
          <p:cNvPr id="38" name="箭头: 下 37">
            <a:extLst>
              <a:ext uri="{FF2B5EF4-FFF2-40B4-BE49-F238E27FC236}">
                <a16:creationId xmlns:a16="http://schemas.microsoft.com/office/drawing/2014/main" id="{8E9B3D7D-9A8D-4ADC-A00B-E592C76F8686}"/>
              </a:ext>
            </a:extLst>
          </p:cNvPr>
          <p:cNvSpPr/>
          <p:nvPr/>
        </p:nvSpPr>
        <p:spPr>
          <a:xfrm>
            <a:off x="10254691" y="4054639"/>
            <a:ext cx="216240" cy="265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箭头: 下 38">
            <a:extLst>
              <a:ext uri="{FF2B5EF4-FFF2-40B4-BE49-F238E27FC236}">
                <a16:creationId xmlns:a16="http://schemas.microsoft.com/office/drawing/2014/main" id="{48FE375D-B5AC-420C-802F-E7AD81A07DF8}"/>
              </a:ext>
            </a:extLst>
          </p:cNvPr>
          <p:cNvSpPr/>
          <p:nvPr/>
        </p:nvSpPr>
        <p:spPr>
          <a:xfrm>
            <a:off x="10254691" y="5175219"/>
            <a:ext cx="216240" cy="2659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6828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>
            <a:extLst>
              <a:ext uri="{FF2B5EF4-FFF2-40B4-BE49-F238E27FC236}">
                <a16:creationId xmlns:a16="http://schemas.microsoft.com/office/drawing/2014/main" id="{8F6EFF50-F004-4477-BDA3-4827485F6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313" y="4260185"/>
            <a:ext cx="2743199" cy="2109354"/>
          </a:xfrm>
          <a:prstGeom prst="rect">
            <a:avLst/>
          </a:prstGeom>
        </p:spPr>
      </p:pic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309A3D9-71EA-4ADC-BEBF-1077F9B8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Simulation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975E347-45B1-4C17-8012-D00ECD95E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187B5CF-4102-4B8D-BFC8-81E7DECF39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639615"/>
            <a:ext cx="6925325" cy="4684985"/>
          </a:xfrm>
        </p:spPr>
        <p:txBody>
          <a:bodyPr>
            <a:normAutofit/>
          </a:bodyPr>
          <a:lstStyle/>
          <a:p>
            <a:r>
              <a:rPr lang="en-US" altLang="zh-CN" dirty="0"/>
              <a:t>Based on Geant4 Simulation</a:t>
            </a:r>
          </a:p>
          <a:p>
            <a:pPr lvl="1"/>
            <a:r>
              <a:rPr lang="en-US" altLang="zh-CN" dirty="0"/>
              <a:t>Process the information for each Geant4 step</a:t>
            </a:r>
          </a:p>
          <a:p>
            <a:r>
              <a:rPr lang="en-US" altLang="zh-CN" dirty="0"/>
              <a:t>Data Model (layer as a unit)</a:t>
            </a:r>
          </a:p>
          <a:p>
            <a:pPr lvl="1"/>
            <a:r>
              <a:rPr lang="en-US" altLang="zh-CN" dirty="0"/>
              <a:t>Thickness </a:t>
            </a:r>
            <a:r>
              <a:rPr lang="en-US" altLang="zh-CN" dirty="0">
                <a:solidFill>
                  <a:srgbClr val="0070C0"/>
                </a:solidFill>
              </a:rPr>
              <a:t>2cm</a:t>
            </a:r>
            <a:r>
              <a:rPr lang="en-US" altLang="zh-CN" dirty="0"/>
              <a:t> as a layer unit</a:t>
            </a:r>
          </a:p>
          <a:p>
            <a:pPr lvl="1"/>
            <a:r>
              <a:rPr lang="en-US" altLang="zh-CN" dirty="0"/>
              <a:t>Each unit with a energy-time distribution: </a:t>
            </a:r>
          </a:p>
          <a:p>
            <a:pPr marL="457200" lvl="1" indent="0">
              <a:buNone/>
            </a:pPr>
            <a:r>
              <a:rPr lang="en-US" altLang="zh-CN" dirty="0"/>
              <a:t>	points with (E,T)</a:t>
            </a:r>
          </a:p>
          <a:p>
            <a:pPr lvl="1"/>
            <a:r>
              <a:rPr lang="en-US" altLang="zh-CN" dirty="0"/>
              <a:t>Bin width</a:t>
            </a:r>
            <a:r>
              <a:rPr lang="en-US" altLang="zh-CN" dirty="0">
                <a:solidFill>
                  <a:srgbClr val="0070C0"/>
                </a:solidFill>
              </a:rPr>
              <a:t> 500ps</a:t>
            </a:r>
            <a:r>
              <a:rPr lang="en-US" altLang="zh-CN" dirty="0"/>
              <a:t> for energy-time distribution</a:t>
            </a:r>
          </a:p>
          <a:p>
            <a:pPr lvl="1"/>
            <a:endParaRPr lang="en-US" altLang="zh-CN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70C0"/>
                </a:solidFill>
              </a:rPr>
              <a:t>Save storage space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70C0"/>
                </a:solidFill>
              </a:rPr>
              <a:t>Minimal loss of information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rgbClr val="0070C0"/>
                </a:solidFill>
              </a:rPr>
              <a:t>Facilitate the Digitization</a:t>
            </a:r>
          </a:p>
          <a:p>
            <a:pPr marL="457200" lvl="1" indent="0">
              <a:buNone/>
            </a:pP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34832A2F-AA66-418E-9013-F4112DD21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Simulation Algorithm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4087604-1063-4BA8-B6EF-981106A4D7BD}"/>
              </a:ext>
            </a:extLst>
          </p:cNvPr>
          <p:cNvSpPr/>
          <p:nvPr/>
        </p:nvSpPr>
        <p:spPr>
          <a:xfrm>
            <a:off x="9370319" y="1475729"/>
            <a:ext cx="510745" cy="924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118587CD-DEBF-400B-9ABE-F3EB2F5AA7D6}"/>
              </a:ext>
            </a:extLst>
          </p:cNvPr>
          <p:cNvCxnSpPr>
            <a:cxnSpLocks/>
          </p:cNvCxnSpPr>
          <p:nvPr/>
        </p:nvCxnSpPr>
        <p:spPr>
          <a:xfrm>
            <a:off x="9178788" y="3528779"/>
            <a:ext cx="89380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FF585DC0-01A7-4D60-A03C-BCC141FA0473}"/>
              </a:ext>
            </a:extLst>
          </p:cNvPr>
          <p:cNvCxnSpPr>
            <a:cxnSpLocks/>
          </p:cNvCxnSpPr>
          <p:nvPr/>
        </p:nvCxnSpPr>
        <p:spPr>
          <a:xfrm>
            <a:off x="9184973" y="3660585"/>
            <a:ext cx="893806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15D4E5A-6B68-4E3E-958E-FC0FA6378AC7}"/>
              </a:ext>
            </a:extLst>
          </p:cNvPr>
          <p:cNvCxnSpPr>
            <a:cxnSpLocks/>
          </p:cNvCxnSpPr>
          <p:nvPr/>
        </p:nvCxnSpPr>
        <p:spPr>
          <a:xfrm flipH="1">
            <a:off x="9955212" y="4146617"/>
            <a:ext cx="69197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9D9F27DA-E921-4FC5-A20A-A58FE302BA15}"/>
              </a:ext>
            </a:extLst>
          </p:cNvPr>
          <p:cNvCxnSpPr>
            <a:cxnSpLocks/>
          </p:cNvCxnSpPr>
          <p:nvPr/>
        </p:nvCxnSpPr>
        <p:spPr>
          <a:xfrm>
            <a:off x="10367104" y="1568174"/>
            <a:ext cx="2800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9468B1D9-8DA0-4CB1-AF66-6B4EEF46B63B}"/>
              </a:ext>
            </a:extLst>
          </p:cNvPr>
          <p:cNvCxnSpPr/>
          <p:nvPr/>
        </p:nvCxnSpPr>
        <p:spPr>
          <a:xfrm>
            <a:off x="10498909" y="1568174"/>
            <a:ext cx="0" cy="1037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84313F9-37B7-4E84-A738-6927CE71D13C}"/>
              </a:ext>
            </a:extLst>
          </p:cNvPr>
          <p:cNvCxnSpPr/>
          <p:nvPr/>
        </p:nvCxnSpPr>
        <p:spPr>
          <a:xfrm flipV="1">
            <a:off x="10515385" y="2968606"/>
            <a:ext cx="0" cy="1178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AB09D473-0F7D-4DC5-A2F8-F058ADA85B34}"/>
              </a:ext>
            </a:extLst>
          </p:cNvPr>
          <p:cNvSpPr txBox="1"/>
          <p:nvPr/>
        </p:nvSpPr>
        <p:spPr>
          <a:xfrm>
            <a:off x="10158067" y="2599273"/>
            <a:ext cx="97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28cm</a:t>
            </a:r>
            <a:endParaRPr lang="zh-CN" altLang="en-US" dirty="0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972A9A69-FA48-4324-8094-FA4F23DC322D}"/>
              </a:ext>
            </a:extLst>
          </p:cNvPr>
          <p:cNvCxnSpPr>
            <a:cxnSpLocks/>
          </p:cNvCxnSpPr>
          <p:nvPr/>
        </p:nvCxnSpPr>
        <p:spPr>
          <a:xfrm flipH="1">
            <a:off x="9016099" y="3528779"/>
            <a:ext cx="1688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3E11965B-1003-4AF6-AD1F-32922E8458E5}"/>
              </a:ext>
            </a:extLst>
          </p:cNvPr>
          <p:cNvCxnSpPr>
            <a:cxnSpLocks/>
          </p:cNvCxnSpPr>
          <p:nvPr/>
        </p:nvCxnSpPr>
        <p:spPr>
          <a:xfrm flipH="1">
            <a:off x="9032575" y="3660585"/>
            <a:ext cx="1523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5BBD725F-48FD-41BF-B7A5-316638144083}"/>
              </a:ext>
            </a:extLst>
          </p:cNvPr>
          <p:cNvSpPr txBox="1"/>
          <p:nvPr/>
        </p:nvSpPr>
        <p:spPr>
          <a:xfrm>
            <a:off x="8408558" y="3372945"/>
            <a:ext cx="691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2cm</a:t>
            </a:r>
            <a:endParaRPr lang="zh-CN" altLang="en-US" dirty="0"/>
          </a:p>
        </p:txBody>
      </p:sp>
      <p:sp>
        <p:nvSpPr>
          <p:cNvPr id="18" name="梯形 17">
            <a:extLst>
              <a:ext uri="{FF2B5EF4-FFF2-40B4-BE49-F238E27FC236}">
                <a16:creationId xmlns:a16="http://schemas.microsoft.com/office/drawing/2014/main" id="{0ABD23AA-D1E0-477B-9409-0F2847D1B492}"/>
              </a:ext>
            </a:extLst>
          </p:cNvPr>
          <p:cNvSpPr/>
          <p:nvPr/>
        </p:nvSpPr>
        <p:spPr>
          <a:xfrm rot="10800000">
            <a:off x="8900783" y="1568174"/>
            <a:ext cx="1466321" cy="2578439"/>
          </a:xfrm>
          <a:prstGeom prst="trapezoi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BA67864-47F1-41D8-82AC-64A0CC34A8E4}"/>
              </a:ext>
            </a:extLst>
          </p:cNvPr>
          <p:cNvCxnSpPr>
            <a:cxnSpLocks/>
          </p:cNvCxnSpPr>
          <p:nvPr/>
        </p:nvCxnSpPr>
        <p:spPr>
          <a:xfrm>
            <a:off x="9093577" y="3571960"/>
            <a:ext cx="15197" cy="909058"/>
          </a:xfrm>
          <a:prstGeom prst="straightConnector1">
            <a:avLst/>
          </a:prstGeom>
          <a:ln w="28575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653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579A164-C7B0-4882-8619-4DA790D38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Digitization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CB23827-0BAB-458D-AB26-B432A968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67E5CD53-A0B0-4454-9284-D57BD9567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31" y="85669"/>
            <a:ext cx="7119445" cy="6232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Digitization Algorithm</a:t>
            </a:r>
            <a:endParaRPr lang="zh-CN" altLang="en-US" dirty="0"/>
          </a:p>
        </p:txBody>
      </p:sp>
      <p:sp>
        <p:nvSpPr>
          <p:cNvPr id="7" name="标题 5">
            <a:extLst>
              <a:ext uri="{FF2B5EF4-FFF2-40B4-BE49-F238E27FC236}">
                <a16:creationId xmlns:a16="http://schemas.microsoft.com/office/drawing/2014/main" id="{7F60B545-1C12-4DD1-96DD-C05F6DE75DCB}"/>
              </a:ext>
            </a:extLst>
          </p:cNvPr>
          <p:cNvSpPr txBox="1">
            <a:spLocks/>
          </p:cNvSpPr>
          <p:nvPr/>
        </p:nvSpPr>
        <p:spPr>
          <a:xfrm>
            <a:off x="455886" y="708958"/>
            <a:ext cx="4360479" cy="4753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Waveform shaping</a:t>
            </a:r>
            <a:endParaRPr lang="zh-CN" alt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流程图: 过程 26">
            <a:extLst>
              <a:ext uri="{FF2B5EF4-FFF2-40B4-BE49-F238E27FC236}">
                <a16:creationId xmlns:a16="http://schemas.microsoft.com/office/drawing/2014/main" id="{2014A38E-EACC-498F-BBA9-3A39E7845053}"/>
              </a:ext>
            </a:extLst>
          </p:cNvPr>
          <p:cNvSpPr/>
          <p:nvPr/>
        </p:nvSpPr>
        <p:spPr>
          <a:xfrm>
            <a:off x="455886" y="3207197"/>
            <a:ext cx="2374338" cy="5931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Points (E-T) in each layer unit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流程图: 过程 27">
            <a:extLst>
              <a:ext uri="{FF2B5EF4-FFF2-40B4-BE49-F238E27FC236}">
                <a16:creationId xmlns:a16="http://schemas.microsoft.com/office/drawing/2014/main" id="{EBC96AAF-3CB5-4878-9CE0-76E152754E70}"/>
              </a:ext>
            </a:extLst>
          </p:cNvPr>
          <p:cNvSpPr/>
          <p:nvPr/>
        </p:nvSpPr>
        <p:spPr>
          <a:xfrm>
            <a:off x="798084" y="4297452"/>
            <a:ext cx="1689941" cy="59312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Light output nonuniformity</a:t>
            </a:r>
          </a:p>
        </p:txBody>
      </p:sp>
      <p:sp>
        <p:nvSpPr>
          <p:cNvPr id="29" name="箭头: 右 28">
            <a:extLst>
              <a:ext uri="{FF2B5EF4-FFF2-40B4-BE49-F238E27FC236}">
                <a16:creationId xmlns:a16="http://schemas.microsoft.com/office/drawing/2014/main" id="{790FFB0B-961A-41E9-9648-C454022BB0F3}"/>
              </a:ext>
            </a:extLst>
          </p:cNvPr>
          <p:cNvSpPr/>
          <p:nvPr/>
        </p:nvSpPr>
        <p:spPr>
          <a:xfrm rot="16200000">
            <a:off x="1471381" y="3915353"/>
            <a:ext cx="343346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箭头: 右 29">
            <a:extLst>
              <a:ext uri="{FF2B5EF4-FFF2-40B4-BE49-F238E27FC236}">
                <a16:creationId xmlns:a16="http://schemas.microsoft.com/office/drawing/2014/main" id="{36E11D63-DF69-4DF1-913A-2F4C2ADCEFA8}"/>
              </a:ext>
            </a:extLst>
          </p:cNvPr>
          <p:cNvSpPr/>
          <p:nvPr/>
        </p:nvSpPr>
        <p:spPr>
          <a:xfrm>
            <a:off x="2987920" y="3358653"/>
            <a:ext cx="438737" cy="29021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流程图: 过程 33">
            <a:extLst>
              <a:ext uri="{FF2B5EF4-FFF2-40B4-BE49-F238E27FC236}">
                <a16:creationId xmlns:a16="http://schemas.microsoft.com/office/drawing/2014/main" id="{D3E28EBC-E089-4FBF-A40A-83E7D0E77BDA}"/>
              </a:ext>
            </a:extLst>
          </p:cNvPr>
          <p:cNvSpPr/>
          <p:nvPr/>
        </p:nvSpPr>
        <p:spPr>
          <a:xfrm>
            <a:off x="3572202" y="3207197"/>
            <a:ext cx="2584231" cy="5931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Fluorescence transfer parameterized simulation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5" name="流程图: 过程 34">
            <a:extLst>
              <a:ext uri="{FF2B5EF4-FFF2-40B4-BE49-F238E27FC236}">
                <a16:creationId xmlns:a16="http://schemas.microsoft.com/office/drawing/2014/main" id="{160DD5AB-0115-4CC1-9378-E2F990B18593}"/>
              </a:ext>
            </a:extLst>
          </p:cNvPr>
          <p:cNvSpPr/>
          <p:nvPr/>
        </p:nvSpPr>
        <p:spPr>
          <a:xfrm>
            <a:off x="3401264" y="1430385"/>
            <a:ext cx="3081503" cy="5985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Geant4 optical simulation for each layer unit (standalone)</a:t>
            </a:r>
          </a:p>
        </p:txBody>
      </p:sp>
      <p:sp>
        <p:nvSpPr>
          <p:cNvPr id="36" name="箭头: 右 35">
            <a:extLst>
              <a:ext uri="{FF2B5EF4-FFF2-40B4-BE49-F238E27FC236}">
                <a16:creationId xmlns:a16="http://schemas.microsoft.com/office/drawing/2014/main" id="{4617F893-70AA-4616-8BA4-E8F6D54574CB}"/>
              </a:ext>
            </a:extLst>
          </p:cNvPr>
          <p:cNvSpPr/>
          <p:nvPr/>
        </p:nvSpPr>
        <p:spPr>
          <a:xfrm rot="5400000">
            <a:off x="4666249" y="2870141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流程图: 过程 38">
            <a:extLst>
              <a:ext uri="{FF2B5EF4-FFF2-40B4-BE49-F238E27FC236}">
                <a16:creationId xmlns:a16="http://schemas.microsoft.com/office/drawing/2014/main" id="{F106D612-1A00-496C-A708-82E6A3068E7D}"/>
              </a:ext>
            </a:extLst>
          </p:cNvPr>
          <p:cNvSpPr/>
          <p:nvPr/>
        </p:nvSpPr>
        <p:spPr>
          <a:xfrm>
            <a:off x="3896492" y="2420566"/>
            <a:ext cx="1839745" cy="34792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Sampling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0" name="箭头: 右 39">
            <a:extLst>
              <a:ext uri="{FF2B5EF4-FFF2-40B4-BE49-F238E27FC236}">
                <a16:creationId xmlns:a16="http://schemas.microsoft.com/office/drawing/2014/main" id="{8663DD50-187E-4F5F-9574-0740D0BC4FD3}"/>
              </a:ext>
            </a:extLst>
          </p:cNvPr>
          <p:cNvSpPr/>
          <p:nvPr/>
        </p:nvSpPr>
        <p:spPr>
          <a:xfrm rot="5400000">
            <a:off x="4666248" y="2084155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16A3A6A5-DB8D-462B-921F-CE56FBB84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96" y="1342817"/>
            <a:ext cx="2421757" cy="1389006"/>
          </a:xfrm>
          <a:prstGeom prst="rect">
            <a:avLst/>
          </a:prstGeom>
        </p:spPr>
      </p:pic>
      <p:sp>
        <p:nvSpPr>
          <p:cNvPr id="42" name="箭头: 右 41">
            <a:extLst>
              <a:ext uri="{FF2B5EF4-FFF2-40B4-BE49-F238E27FC236}">
                <a16:creationId xmlns:a16="http://schemas.microsoft.com/office/drawing/2014/main" id="{9DFB387C-42F3-468F-A073-9D38096DC447}"/>
              </a:ext>
            </a:extLst>
          </p:cNvPr>
          <p:cNvSpPr/>
          <p:nvPr/>
        </p:nvSpPr>
        <p:spPr>
          <a:xfrm rot="10800000">
            <a:off x="2928514" y="1670292"/>
            <a:ext cx="352025" cy="22885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CDB66FB6-6923-4897-8AF5-5B98A135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4920" y="4197088"/>
            <a:ext cx="2828334" cy="1999952"/>
          </a:xfrm>
          <a:prstGeom prst="rect">
            <a:avLst/>
          </a:prstGeom>
        </p:spPr>
      </p:pic>
      <p:sp>
        <p:nvSpPr>
          <p:cNvPr id="44" name="箭头: 右 43">
            <a:extLst>
              <a:ext uri="{FF2B5EF4-FFF2-40B4-BE49-F238E27FC236}">
                <a16:creationId xmlns:a16="http://schemas.microsoft.com/office/drawing/2014/main" id="{0B70ABE1-EBDC-43D0-B4C1-355E35FD4021}"/>
              </a:ext>
            </a:extLst>
          </p:cNvPr>
          <p:cNvSpPr/>
          <p:nvPr/>
        </p:nvSpPr>
        <p:spPr>
          <a:xfrm>
            <a:off x="6308054" y="3358653"/>
            <a:ext cx="438737" cy="29021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流程图: 过程 44">
            <a:extLst>
              <a:ext uri="{FF2B5EF4-FFF2-40B4-BE49-F238E27FC236}">
                <a16:creationId xmlns:a16="http://schemas.microsoft.com/office/drawing/2014/main" id="{58C4807E-BD63-4CB8-9B66-E93F9E36E5A8}"/>
              </a:ext>
            </a:extLst>
          </p:cNvPr>
          <p:cNvSpPr/>
          <p:nvPr/>
        </p:nvSpPr>
        <p:spPr>
          <a:xfrm>
            <a:off x="6861283" y="2933718"/>
            <a:ext cx="2584231" cy="3457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Scintillation process</a:t>
            </a:r>
          </a:p>
        </p:txBody>
      </p:sp>
      <p:sp>
        <p:nvSpPr>
          <p:cNvPr id="46" name="流程图: 过程 45">
            <a:extLst>
              <a:ext uri="{FF2B5EF4-FFF2-40B4-BE49-F238E27FC236}">
                <a16:creationId xmlns:a16="http://schemas.microsoft.com/office/drawing/2014/main" id="{A5428094-D94B-4108-96A6-288229AB471A}"/>
              </a:ext>
            </a:extLst>
          </p:cNvPr>
          <p:cNvSpPr/>
          <p:nvPr/>
        </p:nvSpPr>
        <p:spPr>
          <a:xfrm>
            <a:off x="7259586" y="2115426"/>
            <a:ext cx="1839745" cy="347928"/>
          </a:xfrm>
          <a:prstGeom prst="flowChartProcess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convolution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7" name="箭头: 右 46">
            <a:extLst>
              <a:ext uri="{FF2B5EF4-FFF2-40B4-BE49-F238E27FC236}">
                <a16:creationId xmlns:a16="http://schemas.microsoft.com/office/drawing/2014/main" id="{994D2321-60A8-4092-8DB6-E2A71785CAA6}"/>
              </a:ext>
            </a:extLst>
          </p:cNvPr>
          <p:cNvSpPr/>
          <p:nvPr/>
        </p:nvSpPr>
        <p:spPr>
          <a:xfrm rot="5400000">
            <a:off x="8037225" y="2565002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流程图: 过程 47">
            <a:extLst>
              <a:ext uri="{FF2B5EF4-FFF2-40B4-BE49-F238E27FC236}">
                <a16:creationId xmlns:a16="http://schemas.microsoft.com/office/drawing/2014/main" id="{6B25BC55-B4EA-4F40-B2DB-A32C070F6523}"/>
              </a:ext>
            </a:extLst>
          </p:cNvPr>
          <p:cNvSpPr/>
          <p:nvPr/>
        </p:nvSpPr>
        <p:spPr>
          <a:xfrm>
            <a:off x="6861283" y="3421629"/>
            <a:ext cx="2584231" cy="5931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Electronics response function </a:t>
            </a:r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9ADFDA3E-ABF0-42D7-A727-723661843F24}"/>
              </a:ext>
            </a:extLst>
          </p:cNvPr>
          <p:cNvSpPr/>
          <p:nvPr/>
        </p:nvSpPr>
        <p:spPr>
          <a:xfrm>
            <a:off x="9509143" y="3310760"/>
            <a:ext cx="438737" cy="290211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流程图: 过程 49">
            <a:extLst>
              <a:ext uri="{FF2B5EF4-FFF2-40B4-BE49-F238E27FC236}">
                <a16:creationId xmlns:a16="http://schemas.microsoft.com/office/drawing/2014/main" id="{15D87DAF-3CD5-4CF4-8E0A-7EE6B89B656E}"/>
              </a:ext>
            </a:extLst>
          </p:cNvPr>
          <p:cNvSpPr/>
          <p:nvPr/>
        </p:nvSpPr>
        <p:spPr>
          <a:xfrm>
            <a:off x="10092268" y="2132035"/>
            <a:ext cx="1689941" cy="450892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Electronic noise</a:t>
            </a:r>
            <a:endParaRPr lang="en-US" altLang="zh-CN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2CB6AD61-5D87-46D5-ACC2-0EB446A3BB09}"/>
              </a:ext>
            </a:extLst>
          </p:cNvPr>
          <p:cNvSpPr/>
          <p:nvPr/>
        </p:nvSpPr>
        <p:spPr>
          <a:xfrm rot="5400000">
            <a:off x="10818055" y="2707236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流程图: 过程 51">
            <a:extLst>
              <a:ext uri="{FF2B5EF4-FFF2-40B4-BE49-F238E27FC236}">
                <a16:creationId xmlns:a16="http://schemas.microsoft.com/office/drawing/2014/main" id="{2BCF7E4B-BEF5-4570-A0D7-58636E654C9A}"/>
              </a:ext>
            </a:extLst>
          </p:cNvPr>
          <p:cNvSpPr/>
          <p:nvPr/>
        </p:nvSpPr>
        <p:spPr>
          <a:xfrm>
            <a:off x="10150364" y="3141629"/>
            <a:ext cx="1643844" cy="5931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ADC (12.5ns)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4" name="箭头: 右 53">
            <a:extLst>
              <a:ext uri="{FF2B5EF4-FFF2-40B4-BE49-F238E27FC236}">
                <a16:creationId xmlns:a16="http://schemas.microsoft.com/office/drawing/2014/main" id="{A49858B4-8BC0-47EE-8B8E-FC4C60D3F576}"/>
              </a:ext>
            </a:extLst>
          </p:cNvPr>
          <p:cNvSpPr/>
          <p:nvPr/>
        </p:nvSpPr>
        <p:spPr>
          <a:xfrm rot="5400000">
            <a:off x="10800613" y="4061021"/>
            <a:ext cx="343346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流程图: 过程 55">
            <a:extLst>
              <a:ext uri="{FF2B5EF4-FFF2-40B4-BE49-F238E27FC236}">
                <a16:creationId xmlns:a16="http://schemas.microsoft.com/office/drawing/2014/main" id="{309FB428-CB44-4643-8124-878F66C34E0D}"/>
              </a:ext>
            </a:extLst>
          </p:cNvPr>
          <p:cNvSpPr/>
          <p:nvPr/>
        </p:nvSpPr>
        <p:spPr>
          <a:xfrm>
            <a:off x="10005847" y="4516526"/>
            <a:ext cx="1932877" cy="59312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Output waveform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58" name="图片 57">
            <a:extLst>
              <a:ext uri="{FF2B5EF4-FFF2-40B4-BE49-F238E27FC236}">
                <a16:creationId xmlns:a16="http://schemas.microsoft.com/office/drawing/2014/main" id="{A31537A1-1BD7-436E-B5EA-5FAF428545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5368" y="4445698"/>
            <a:ext cx="2828335" cy="1934581"/>
          </a:xfrm>
          <a:prstGeom prst="rect">
            <a:avLst/>
          </a:prstGeom>
        </p:spPr>
      </p:pic>
      <p:sp>
        <p:nvSpPr>
          <p:cNvPr id="59" name="箭头: 右 58">
            <a:extLst>
              <a:ext uri="{FF2B5EF4-FFF2-40B4-BE49-F238E27FC236}">
                <a16:creationId xmlns:a16="http://schemas.microsoft.com/office/drawing/2014/main" id="{04CAF611-AD0F-4142-A08C-37300A5ED457}"/>
              </a:ext>
            </a:extLst>
          </p:cNvPr>
          <p:cNvSpPr/>
          <p:nvPr/>
        </p:nvSpPr>
        <p:spPr>
          <a:xfrm rot="5400000">
            <a:off x="4666247" y="3889348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箭头: 右 60">
            <a:extLst>
              <a:ext uri="{FF2B5EF4-FFF2-40B4-BE49-F238E27FC236}">
                <a16:creationId xmlns:a16="http://schemas.microsoft.com/office/drawing/2014/main" id="{2AAFA208-8890-4140-91E0-EEBD37EED72D}"/>
              </a:ext>
            </a:extLst>
          </p:cNvPr>
          <p:cNvSpPr/>
          <p:nvPr/>
        </p:nvSpPr>
        <p:spPr>
          <a:xfrm rot="5400000">
            <a:off x="8090837" y="4127394"/>
            <a:ext cx="284467" cy="267068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422154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等线 Light"/>
        <a:cs typeface=""/>
      </a:majorFont>
      <a:minorFont>
        <a:latin typeface="Times New Roman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baseline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2383F2F5-8ECF-FE47-ACC8-E6B50B03DC7F}" vid="{F9DD8A5B-2612-4542-9579-A15E82BE79E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18746</TotalTime>
  <Words>1572</Words>
  <Application>Microsoft Office PowerPoint</Application>
  <PresentationFormat>宽屏</PresentationFormat>
  <Paragraphs>390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3" baseType="lpstr">
      <vt:lpstr>等线</vt:lpstr>
      <vt:lpstr>等线 Light</vt:lpstr>
      <vt:lpstr>黑体</vt:lpstr>
      <vt:lpstr>宋体</vt:lpstr>
      <vt:lpstr>微软雅黑</vt:lpstr>
      <vt:lpstr>Arial</vt:lpstr>
      <vt:lpstr>Calibri Light</vt:lpstr>
      <vt:lpstr>Cambria Math</vt:lpstr>
      <vt:lpstr>Times New Roman</vt:lpstr>
      <vt:lpstr>Wingdings</vt:lpstr>
      <vt:lpstr>默认设计模板</vt:lpstr>
      <vt:lpstr>Electromagnetic Calorimeter  Software for Super Tau-Charm  Facility</vt:lpstr>
      <vt:lpstr>Super Tau-Charm Facility</vt:lpstr>
      <vt:lpstr>Requirements for ECAL</vt:lpstr>
      <vt:lpstr>ECAL Design</vt:lpstr>
      <vt:lpstr>ECAL Setup</vt:lpstr>
      <vt:lpstr>ECAL Electronics</vt:lpstr>
      <vt:lpstr>Based on OSCAR </vt:lpstr>
      <vt:lpstr>Simulation Algorithm</vt:lpstr>
      <vt:lpstr>Digitization Algorithm</vt:lpstr>
      <vt:lpstr>Digitization Algorithm</vt:lpstr>
      <vt:lpstr>Digitization Algorithm</vt:lpstr>
      <vt:lpstr>Challenges of high background</vt:lpstr>
      <vt:lpstr>PowerPoint 演示文稿</vt:lpstr>
      <vt:lpstr>PowerPoint 演示文稿</vt:lpstr>
      <vt:lpstr>Reconstruction Algorithm</vt:lpstr>
      <vt:lpstr>Reconstruction Algorithm</vt:lpstr>
      <vt:lpstr>Reconstruction Algorithm</vt:lpstr>
      <vt:lpstr>PowerPoint 演示文稿</vt:lpstr>
      <vt:lpstr>PowerPoint 演示文稿</vt:lpstr>
      <vt:lpstr>PowerPoint 演示文稿</vt:lpstr>
      <vt:lpstr>PowerPoint 演示文稿</vt:lpstr>
      <vt:lpstr>Electron PID Algorithm</vt:lpstr>
      <vt:lpstr>Summary</vt:lpstr>
      <vt:lpstr>Back up</vt:lpstr>
      <vt:lpstr>ECAL Design —— Sensitive Unit</vt:lpstr>
      <vt:lpstr>PowerPoint 演示文稿</vt:lpstr>
      <vt:lpstr>PowerPoint 演示文稿</vt:lpstr>
      <vt:lpstr>Template Fitting</vt:lpstr>
      <vt:lpstr>Nonnegative Least Square (NNLS)</vt:lpstr>
      <vt:lpstr>PowerPoint 演示文稿</vt:lpstr>
      <vt:lpstr>BDT Input </vt:lpstr>
      <vt:lpstr>BDT Output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王博</dc:creator>
  <cp:lastModifiedBy>王博</cp:lastModifiedBy>
  <cp:revision>281</cp:revision>
  <dcterms:created xsi:type="dcterms:W3CDTF">2022-03-12T08:41:05Z</dcterms:created>
  <dcterms:modified xsi:type="dcterms:W3CDTF">2025-07-03T01:14:34Z</dcterms:modified>
</cp:coreProperties>
</file>