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0"/>
  </p:notesMasterIdLst>
  <p:sldIdLst>
    <p:sldId id="256" r:id="rId3"/>
    <p:sldId id="365" r:id="rId4"/>
    <p:sldId id="445" r:id="rId5"/>
    <p:sldId id="446" r:id="rId6"/>
    <p:sldId id="613" r:id="rId7"/>
    <p:sldId id="614" r:id="rId8"/>
    <p:sldId id="618" r:id="rId9"/>
    <p:sldId id="615" r:id="rId10"/>
    <p:sldId id="616" r:id="rId11"/>
    <p:sldId id="619" r:id="rId12"/>
    <p:sldId id="621" r:id="rId13"/>
    <p:sldId id="623" r:id="rId14"/>
    <p:sldId id="624" r:id="rId15"/>
    <p:sldId id="625" r:id="rId16"/>
    <p:sldId id="626" r:id="rId17"/>
    <p:sldId id="620" r:id="rId18"/>
    <p:sldId id="622"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QY"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76" d="100"/>
          <a:sy n="76" d="100"/>
        </p:scale>
        <p:origin x="714"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0" y="6822017"/>
            <a:ext cx="12192000" cy="46567"/>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sp>
        <p:nvSpPr>
          <p:cNvPr id="9" name="矩形 8"/>
          <p:cNvSpPr/>
          <p:nvPr/>
        </p:nvSpPr>
        <p:spPr>
          <a:xfrm>
            <a:off x="0" y="5810251"/>
            <a:ext cx="12192000" cy="1047751"/>
          </a:xfrm>
          <a:prstGeom prst="rect">
            <a:avLst/>
          </a:prstGeom>
          <a:solidFill>
            <a:srgbClr val="004992"/>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sp>
        <p:nvSpPr>
          <p:cNvPr id="10" name="矩形 9"/>
          <p:cNvSpPr/>
          <p:nvPr/>
        </p:nvSpPr>
        <p:spPr>
          <a:xfrm>
            <a:off x="0" y="0"/>
            <a:ext cx="12192000" cy="571500"/>
          </a:xfrm>
          <a:prstGeom prst="rect">
            <a:avLst/>
          </a:prstGeom>
          <a:solidFill>
            <a:srgbClr val="004992"/>
          </a:solidFill>
          <a:ln>
            <a:noFill/>
          </a:ln>
          <a:effectLst>
            <a:outerShdw blurRad="40000" dist="20000" dir="5400000" rotWithShape="0">
              <a:schemeClr val="bg1">
                <a:alpha val="38000"/>
              </a:schemeClr>
            </a:outerShdw>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pic>
        <p:nvPicPr>
          <p:cNvPr id="3077" name="图片 7" descr="横版组合（白色）——透明.png"/>
          <p:cNvPicPr>
            <a:picLocks noChangeAspect="1"/>
          </p:cNvPicPr>
          <p:nvPr/>
        </p:nvPicPr>
        <p:blipFill>
          <a:blip r:embed="rId3"/>
          <a:stretch>
            <a:fillRect/>
          </a:stretch>
        </p:blipFill>
        <p:spPr>
          <a:xfrm>
            <a:off x="4476751" y="6043084"/>
            <a:ext cx="2952749" cy="622300"/>
          </a:xfrm>
          <a:prstGeom prst="rect">
            <a:avLst/>
          </a:prstGeom>
          <a:noFill/>
          <a:ln w="9525">
            <a:noFill/>
          </a:ln>
        </p:spPr>
      </p:pic>
      <p:sp>
        <p:nvSpPr>
          <p:cNvPr id="15" name="矩形 14"/>
          <p:cNvSpPr/>
          <p:nvPr/>
        </p:nvSpPr>
        <p:spPr>
          <a:xfrm>
            <a:off x="0" y="5791200"/>
            <a:ext cx="12192000" cy="2328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sp>
        <p:nvSpPr>
          <p:cNvPr id="16" name="矩形 15"/>
          <p:cNvSpPr/>
          <p:nvPr/>
        </p:nvSpPr>
        <p:spPr>
          <a:xfrm>
            <a:off x="0" y="531284"/>
            <a:ext cx="12192000" cy="1058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3200" b="0" i="0" u="none" strike="noStrike" kern="1200" cap="none" spc="0" normalizeH="0" baseline="0" noProof="0" dirty="0">
              <a:ln>
                <a:solidFill>
                  <a:schemeClr val="tx2">
                    <a:lumMod val="60000"/>
                    <a:lumOff val="40000"/>
                  </a:schemeClr>
                </a:solidFill>
              </a:ln>
              <a:solidFill>
                <a:schemeClr val="tx2"/>
              </a:solidFill>
              <a:effectLst/>
              <a:uLnTx/>
              <a:uFillTx/>
              <a:latin typeface="+mn-lt"/>
              <a:ea typeface="+mn-ea"/>
              <a:cs typeface="+mn-cs"/>
            </a:endParaRPr>
          </a:p>
        </p:txBody>
      </p:sp>
      <p:sp>
        <p:nvSpPr>
          <p:cNvPr id="21" name="标题 1"/>
          <p:cNvSpPr>
            <a:spLocks noGrp="1"/>
          </p:cNvSpPr>
          <p:nvPr>
            <p:ph type="ctrTitle"/>
          </p:nvPr>
        </p:nvSpPr>
        <p:spPr>
          <a:xfrm>
            <a:off x="914400" y="2130425"/>
            <a:ext cx="10363200" cy="1470025"/>
          </a:xfrm>
          <a:prstGeom prst="rect">
            <a:avLst/>
          </a:prstGeom>
        </p:spPr>
        <p:txBody>
          <a:bodyPr/>
          <a:lstStyle>
            <a:lvl1pPr>
              <a:defRPr>
                <a:latin typeface="黑体" panose="02010609060101010101" pitchFamily="49" charset="-122"/>
                <a:ea typeface="黑体" panose="02010609060101010101" pitchFamily="49" charset="-122"/>
              </a:defRPr>
            </a:lvl1pPr>
          </a:lstStyle>
          <a:p>
            <a:endParaRPr lang="zh-CN" altLang="en-US" dirty="0"/>
          </a:p>
        </p:txBody>
      </p:sp>
      <p:sp>
        <p:nvSpPr>
          <p:cNvPr id="17" name="Rectangle 5"/>
          <p:cNvSpPr>
            <a:spLocks noGrp="1" noChangeArrowheads="1"/>
          </p:cNvSpPr>
          <p:nvPr>
            <p:ph type="dt" sz="half" idx="2"/>
          </p:nvPr>
        </p:nvSpPr>
        <p:spPr bwMode="auto">
          <a:xfrm>
            <a:off x="914400" y="6477000"/>
            <a:ext cx="2540000" cy="304800"/>
          </a:xfrm>
          <a:prstGeom prst="rect">
            <a:avLst/>
          </a:prstGeom>
          <a:ln>
            <a:miter lim="800000"/>
          </a:ln>
        </p:spPr>
        <p:txBody>
          <a:bodyPr vert="horz" wrap="square" lIns="91440" tIns="45720" rIns="91440" bIns="45720" numCol="1" rtlCol="0" anchor="t" anchorCtr="0" compatLnSpc="1"/>
          <a:lstStyle>
            <a:lvl1pPr algn="l">
              <a:defRPr sz="1865">
                <a:solidFill>
                  <a:srgbClr val="192214"/>
                </a:solidFill>
                <a:latin typeface="+mn-lt"/>
                <a:ea typeface="+mn-ea"/>
              </a:defRPr>
            </a:lvl1pPr>
          </a:lstStyle>
          <a:p>
            <a:pPr marL="0" marR="0" lvl="0" indent="0" algn="l"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rgbClr val="192214"/>
              </a:solidFill>
              <a:effectLst/>
              <a:uLnTx/>
              <a:uFillTx/>
              <a:latin typeface="+mn-lt"/>
              <a:ea typeface="+mn-ea"/>
              <a:cs typeface="+mn-cs"/>
            </a:endParaRPr>
          </a:p>
        </p:txBody>
      </p:sp>
      <p:sp>
        <p:nvSpPr>
          <p:cNvPr id="18" name="Rectangle 6"/>
          <p:cNvSpPr>
            <a:spLocks noGrp="1" noChangeArrowheads="1"/>
          </p:cNvSpPr>
          <p:nvPr>
            <p:ph type="ftr" sz="quarter" idx="3"/>
          </p:nvPr>
        </p:nvSpPr>
        <p:spPr bwMode="auto">
          <a:xfrm>
            <a:off x="4165600" y="6477000"/>
            <a:ext cx="3860800" cy="304800"/>
          </a:xfrm>
          <a:prstGeom prst="rect">
            <a:avLst/>
          </a:prstGeom>
          <a:ln>
            <a:miter lim="800000"/>
          </a:ln>
        </p:spPr>
        <p:txBody>
          <a:bodyPr vert="horz" wrap="square" lIns="91440" tIns="45720" rIns="91440" bIns="45720" numCol="1" rtlCol="0" anchor="t" anchorCtr="0" compatLnSpc="1"/>
          <a:lstStyle>
            <a:lvl1pPr>
              <a:defRPr sz="1865">
                <a:solidFill>
                  <a:srgbClr val="192214"/>
                </a:solidFill>
                <a:latin typeface="+mn-lt"/>
                <a:ea typeface="+mn-ea"/>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en-US" altLang="ko-KR" sz="1400" b="0" i="0" u="none" strike="noStrike" kern="1200" cap="none" spc="0" normalizeH="0" baseline="0" noProof="0">
              <a:ln>
                <a:noFill/>
              </a:ln>
              <a:solidFill>
                <a:srgbClr val="192214"/>
              </a:solidFill>
              <a:effectLst/>
              <a:uLnTx/>
              <a:uFillTx/>
              <a:latin typeface="+mn-lt"/>
              <a:ea typeface="+mn-ea"/>
              <a:cs typeface="+mn-cs"/>
            </a:endParaRPr>
          </a:p>
        </p:txBody>
      </p:sp>
      <p:sp>
        <p:nvSpPr>
          <p:cNvPr id="19" name="Rectangle 7"/>
          <p:cNvSpPr>
            <a:spLocks noGrp="1" noChangeArrowheads="1"/>
          </p:cNvSpPr>
          <p:nvPr>
            <p:ph type="sldNum" sz="quarter" idx="4"/>
          </p:nvPr>
        </p:nvSpPr>
        <p:spPr bwMode="auto">
          <a:xfrm>
            <a:off x="8737600" y="6477000"/>
            <a:ext cx="2540000" cy="304800"/>
          </a:xfrm>
          <a:prstGeom prst="rect">
            <a:avLst/>
          </a:prstGeom>
          <a:ln>
            <a:miter lim="800000"/>
          </a:ln>
        </p:spPr>
        <p:txBody>
          <a:bodyPr vert="horz" wrap="square" lIns="91440" tIns="45720" rIns="91440" bIns="45720" numCol="1" anchor="t" anchorCtr="0" compatLnSpc="1"/>
          <a:lstStyle>
            <a:lvl1pPr>
              <a:defRPr sz="1865" smtClean="0">
                <a:solidFill>
                  <a:srgbClr val="192214"/>
                </a:solidFill>
                <a:latin typeface="-쉬리M" panose="02030504000101010101" pitchFamily="18" charset="-127"/>
                <a:ea typeface="-쉬리M" panose="02030504000101010101" pitchFamily="18" charset="-127"/>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9E8400E5-B2A6-4A2E-9C61-27078AE92A68}" type="slidenum">
              <a:rPr kumimoji="1" lang="en-US" altLang="ko-KR" sz="1400" b="0" i="0" u="none" strike="noStrike" kern="1200" cap="none" spc="0" normalizeH="0" baseline="0" noProof="0">
                <a:ln>
                  <a:noFill/>
                </a:ln>
                <a:solidFill>
                  <a:srgbClr val="192214"/>
                </a:solidFill>
                <a:effectLst/>
                <a:uLnTx/>
                <a:uFillTx/>
                <a:latin typeface="-쉬리M" panose="02030504000101010101" pitchFamily="18" charset="-127"/>
                <a:ea typeface="-쉬리M" panose="02030504000101010101" pitchFamily="18" charset="-127"/>
                <a:cs typeface="+mn-cs"/>
              </a:rPr>
              <a:t>‹#›</a:t>
            </a:fld>
            <a:endParaRPr kumimoji="1" lang="en-US" altLang="ko-KR" sz="1400" b="0" i="0" u="none" strike="noStrike" kern="1200" cap="none" spc="0" normalizeH="0" baseline="0" noProof="0">
              <a:ln>
                <a:noFill/>
              </a:ln>
              <a:solidFill>
                <a:srgbClr val="192214"/>
              </a:solidFill>
              <a:effectLst/>
              <a:uLnTx/>
              <a:uFillTx/>
              <a:latin typeface="-쉬리M" panose="02030504000101010101" pitchFamily="18" charset="-127"/>
              <a:ea typeface="-쉬리M" panose="02030504000101010101" pitchFamily="18" charset="-127"/>
              <a:cs typeface="+mn-cs"/>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E7EFF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66712" y="0"/>
            <a:ext cx="10534685" cy="773095"/>
          </a:xfrm>
          <a:prstGeom prst="rect">
            <a:avLst/>
          </a:prstGeom>
        </p:spPr>
        <p:txBody>
          <a:bodyPr/>
          <a:lstStyle>
            <a:lvl1pPr>
              <a:defRPr>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lvl1pPr>
              <a:defRPr>
                <a:latin typeface="楷体" panose="02010609060101010101" pitchFamily="49" charset="-122"/>
                <a:ea typeface="楷体" panose="02010609060101010101" pitchFamily="49" charset="-122"/>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FF42B40-922E-49E2-B461-C1D73F053795}" type="datetime1">
              <a:rPr lang="zh-CN" altLang="en-US" smtClean="0"/>
              <a:t>2025/7/4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93A8B-7656-41F7-B47F-4F4E036E5275}" type="slidenum">
              <a:rPr lang="en-US" altLang="zh-CN"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E7EFF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DD640C-7723-4895-85B2-537690824351}" type="datetime1">
              <a:rPr lang="zh-CN" altLang="en-US" smtClean="0"/>
              <a:t>2025/7/4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293A8B-7656-41F7-B47F-4F4E036E5275}" type="slidenum">
              <a:rPr lang="en-US" altLang="zh-CN"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C1B7B3F-A56B-4310-A966-BD55D80449F1}" type="datetimeFigureOut">
              <a:rPr lang="zh-CN" altLang="en-US" smtClean="0"/>
              <a:t>2025/7/4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C1B7B3F-A56B-4310-A966-BD55D80449F1}" type="datetimeFigureOut">
              <a:rPr lang="zh-CN" altLang="en-US" smtClean="0"/>
              <a:t>2025/7/4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FF2"/>
        </a:solidFill>
        <a:effectLst/>
      </p:bgPr>
    </p:bg>
    <p:spTree>
      <p:nvGrpSpPr>
        <p:cNvPr id="1" name=""/>
        <p:cNvGrpSpPr/>
        <p:nvPr/>
      </p:nvGrpSpPr>
      <p:grpSpPr>
        <a:xfrm>
          <a:off x="0" y="0"/>
          <a:ext cx="0" cy="0"/>
          <a:chOff x="0" y="0"/>
          <a:chExt cx="0" cy="0"/>
        </a:xfrm>
      </p:grpSpPr>
      <p:sp>
        <p:nvSpPr>
          <p:cNvPr id="12" name="日期占位符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eaLnBrk="1" latinLnBrk="1" hangingPunct="1">
              <a:defRPr sz="1600">
                <a:solidFill>
                  <a:schemeClr val="tx1">
                    <a:tint val="75000"/>
                  </a:schemeClr>
                </a:solidFill>
              </a:defRPr>
            </a:lvl1pPr>
          </a:lstStyle>
          <a:p>
            <a:fld id="{D997B5FA-0921-464F-AAE1-844C04324D75}" type="datetimeFigureOut">
              <a:rPr lang="zh-CN" altLang="en-US" smtClean="0"/>
              <a:t>2025/7/4</a:t>
            </a:fld>
            <a:endParaRPr lang="zh-CN" altLang="en-US"/>
          </a:p>
        </p:txBody>
      </p:sp>
      <p:sp>
        <p:nvSpPr>
          <p:cNvPr id="13" name="页脚占位符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eaLnBrk="1" latinLnBrk="1" hangingPunct="1">
              <a:defRPr sz="1600">
                <a:solidFill>
                  <a:schemeClr val="tx1">
                    <a:tint val="75000"/>
                  </a:schemeClr>
                </a:solidFill>
              </a:defRPr>
            </a:lvl1pPr>
          </a:lstStyle>
          <a:p>
            <a:endParaRPr lang="zh-CN" altLang="en-US"/>
          </a:p>
        </p:txBody>
      </p:sp>
      <p:sp>
        <p:nvSpPr>
          <p:cNvPr id="14" name="灯片编号占位符 5"/>
          <p:cNvSpPr>
            <a:spLocks noGrp="1"/>
          </p:cNvSpPr>
          <p:nvPr>
            <p:ph type="sldNum" sz="quarter" idx="4"/>
          </p:nvPr>
        </p:nvSpPr>
        <p:spPr>
          <a:xfrm>
            <a:off x="8737600" y="6356351"/>
            <a:ext cx="2844800" cy="366184"/>
          </a:xfrm>
          <a:prstGeom prst="rect">
            <a:avLst/>
          </a:prstGeom>
        </p:spPr>
        <p:txBody>
          <a:bodyPr vert="horz" wrap="square" lIns="91440" tIns="45720" rIns="91440" bIns="45720" numCol="1" anchor="ctr" anchorCtr="0" compatLnSpc="1"/>
          <a:lstStyle>
            <a:lvl1pPr algn="r" eaLnBrk="1" latinLnBrk="1" hangingPunct="1">
              <a:defRPr sz="1600" smtClean="0">
                <a:solidFill>
                  <a:srgbClr val="898989"/>
                </a:solidFill>
              </a:defRPr>
            </a:lvl1pPr>
          </a:lstStyle>
          <a:p>
            <a:fld id="{565CE74E-AB26-4998-AD42-012C4C1AD076}" type="slidenum">
              <a:rPr lang="zh-CN" altLang="en-US" smtClean="0"/>
              <a:t>‹#›</a:t>
            </a:fld>
            <a:endParaRPr lang="zh-CN" altLang="en-US"/>
          </a:p>
        </p:txBody>
      </p:sp>
      <p:pic>
        <p:nvPicPr>
          <p:cNvPr id="1029" name="图片 14"/>
          <p:cNvPicPr>
            <a:picLocks noChangeAspect="1"/>
          </p:cNvPicPr>
          <p:nvPr/>
        </p:nvPicPr>
        <p:blipFill>
          <a:blip r:embed="rId7"/>
          <a:stretch>
            <a:fillRect/>
          </a:stretch>
        </p:blipFill>
        <p:spPr>
          <a:xfrm>
            <a:off x="14817" y="6275917"/>
            <a:ext cx="4652433" cy="461433"/>
          </a:xfrm>
          <a:prstGeom prst="rect">
            <a:avLst/>
          </a:prstGeom>
          <a:noFill/>
          <a:ln w="9525">
            <a:noFill/>
          </a:ln>
        </p:spPr>
      </p:pic>
      <p:pic>
        <p:nvPicPr>
          <p:cNvPr id="1030" name="图片 15"/>
          <p:cNvPicPr>
            <a:picLocks noChangeAspect="1"/>
          </p:cNvPicPr>
          <p:nvPr/>
        </p:nvPicPr>
        <p:blipFill>
          <a:blip r:embed="rId8"/>
          <a:stretch>
            <a:fillRect/>
          </a:stretch>
        </p:blipFill>
        <p:spPr>
          <a:xfrm>
            <a:off x="7620000" y="6267451"/>
            <a:ext cx="4572000" cy="452967"/>
          </a:xfrm>
          <a:prstGeom prst="rect">
            <a:avLst/>
          </a:prstGeom>
          <a:noFill/>
          <a:ln w="9525">
            <a:noFill/>
          </a:ln>
        </p:spPr>
      </p:pic>
      <p:pic>
        <p:nvPicPr>
          <p:cNvPr id="1031" name="图片 22" descr="横版组合——透明.png"/>
          <p:cNvPicPr>
            <a:picLocks noChangeAspect="1"/>
          </p:cNvPicPr>
          <p:nvPr/>
        </p:nvPicPr>
        <p:blipFill>
          <a:blip r:embed="rId9"/>
          <a:stretch>
            <a:fillRect/>
          </a:stretch>
        </p:blipFill>
        <p:spPr>
          <a:xfrm>
            <a:off x="5048251" y="6252633"/>
            <a:ext cx="2286000" cy="478367"/>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rtl="0" eaLnBrk="0" fontAlgn="base" latinLnBrk="1" hangingPunct="0">
        <a:spcBef>
          <a:spcPct val="0"/>
        </a:spcBef>
        <a:spcAft>
          <a:spcPct val="0"/>
        </a:spcAft>
        <a:defRPr kumimoji="1" sz="5335">
          <a:solidFill>
            <a:srgbClr val="E7EDEB"/>
          </a:solidFill>
          <a:latin typeface="+mj-lt"/>
          <a:ea typeface="+mj-ea"/>
          <a:cs typeface="+mj-cs"/>
        </a:defRPr>
      </a:lvl1pPr>
      <a:lvl2pPr algn="ctr" rtl="0" eaLnBrk="0" fontAlgn="base" latinLnBrk="1" hangingPunct="0">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2pPr>
      <a:lvl3pPr algn="ctr" rtl="0" eaLnBrk="0" fontAlgn="base" latinLnBrk="1" hangingPunct="0">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3pPr>
      <a:lvl4pPr algn="ctr" rtl="0" eaLnBrk="0" fontAlgn="base" latinLnBrk="1" hangingPunct="0">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4pPr>
      <a:lvl5pPr algn="ctr" rtl="0" eaLnBrk="0" fontAlgn="base" latinLnBrk="1" hangingPunct="0">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5pPr>
      <a:lvl6pPr marL="457200" algn="ctr" rtl="0" fontAlgn="base" latinLnBrk="1">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6pPr>
      <a:lvl7pPr marL="914400" algn="ctr" rtl="0" fontAlgn="base" latinLnBrk="1">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7pPr>
      <a:lvl8pPr marL="1371600" algn="ctr" rtl="0" fontAlgn="base" latinLnBrk="1">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8pPr>
      <a:lvl9pPr marL="1828800" algn="ctr" rtl="0" fontAlgn="base" latinLnBrk="1">
        <a:spcBef>
          <a:spcPct val="0"/>
        </a:spcBef>
        <a:spcAft>
          <a:spcPct val="0"/>
        </a:spcAft>
        <a:defRPr kumimoji="1" sz="4000">
          <a:solidFill>
            <a:srgbClr val="E7EDEB"/>
          </a:solidFill>
          <a:latin typeface="-쉬리B" panose="02030504000101010101" pitchFamily="18" charset="-127"/>
          <a:ea typeface="-쉬리B" panose="02030504000101010101" pitchFamily="18" charset="-127"/>
        </a:defRPr>
      </a:lvl9pPr>
    </p:titleStyle>
    <p:bodyStyle>
      <a:lvl1pPr marL="457200" indent="-457200" algn="l" rtl="0" eaLnBrk="0" fontAlgn="base" latinLnBrk="1" hangingPunct="0">
        <a:spcBef>
          <a:spcPts val="130"/>
        </a:spcBef>
        <a:spcAft>
          <a:spcPct val="0"/>
        </a:spcAft>
        <a:buChar char="•"/>
        <a:defRPr kumimoji="1" sz="2935">
          <a:solidFill>
            <a:srgbClr val="B1C9A9"/>
          </a:solidFill>
          <a:latin typeface="+mn-lt"/>
          <a:ea typeface="+mn-ea"/>
          <a:cs typeface="+mn-cs"/>
        </a:defRPr>
      </a:lvl1pPr>
      <a:lvl2pPr marL="990600" indent="-381000" algn="l" rtl="0" eaLnBrk="0" fontAlgn="base" latinLnBrk="1" hangingPunct="0">
        <a:spcBef>
          <a:spcPts val="130"/>
        </a:spcBef>
        <a:spcAft>
          <a:spcPct val="0"/>
        </a:spcAft>
        <a:buChar char="•"/>
        <a:defRPr kumimoji="1" sz="2665">
          <a:solidFill>
            <a:srgbClr val="B1C9A9"/>
          </a:solidFill>
          <a:latin typeface="+mn-lt"/>
          <a:ea typeface="+mn-ea"/>
        </a:defRPr>
      </a:lvl2pPr>
      <a:lvl3pPr marL="1524000" indent="-304800" algn="l" rtl="0" eaLnBrk="0" fontAlgn="base" latinLnBrk="1" hangingPunct="0">
        <a:spcBef>
          <a:spcPts val="130"/>
        </a:spcBef>
        <a:spcAft>
          <a:spcPct val="0"/>
        </a:spcAft>
        <a:buChar char="•"/>
        <a:defRPr kumimoji="1">
          <a:solidFill>
            <a:srgbClr val="B1C9A9"/>
          </a:solidFill>
          <a:latin typeface="+mn-lt"/>
          <a:ea typeface="+mn-ea"/>
        </a:defRPr>
      </a:lvl3pPr>
      <a:lvl4pPr marL="2133600" indent="-304800" algn="l" rtl="0" eaLnBrk="0" fontAlgn="base" latinLnBrk="1" hangingPunct="0">
        <a:spcBef>
          <a:spcPts val="130"/>
        </a:spcBef>
        <a:spcAft>
          <a:spcPct val="0"/>
        </a:spcAft>
        <a:buChar char="•"/>
        <a:defRPr kumimoji="1" sz="2135">
          <a:solidFill>
            <a:srgbClr val="B1C9A9"/>
          </a:solidFill>
          <a:latin typeface="+mn-lt"/>
          <a:ea typeface="+mn-ea"/>
        </a:defRPr>
      </a:lvl4pPr>
      <a:lvl5pPr marL="2743200" indent="-304800" algn="l" rtl="0" eaLnBrk="0" fontAlgn="base" latinLnBrk="1" hangingPunct="0">
        <a:spcBef>
          <a:spcPts val="130"/>
        </a:spcBef>
        <a:spcAft>
          <a:spcPct val="0"/>
        </a:spcAft>
        <a:buChar char="•"/>
        <a:defRPr kumimoji="1" sz="1865">
          <a:solidFill>
            <a:srgbClr val="B1C9A9"/>
          </a:solidFill>
          <a:latin typeface="+mn-lt"/>
          <a:ea typeface="+mn-ea"/>
        </a:defRPr>
      </a:lvl5pPr>
      <a:lvl6pPr marL="3352800" indent="-304800" algn="l" rtl="0" fontAlgn="base" latinLnBrk="1">
        <a:spcBef>
          <a:spcPts val="130"/>
        </a:spcBef>
        <a:spcAft>
          <a:spcPct val="0"/>
        </a:spcAft>
        <a:buChar char="•"/>
        <a:defRPr kumimoji="1" sz="1865">
          <a:solidFill>
            <a:srgbClr val="B1C9A9"/>
          </a:solidFill>
          <a:latin typeface="+mn-lt"/>
          <a:ea typeface="+mn-ea"/>
        </a:defRPr>
      </a:lvl6pPr>
      <a:lvl7pPr marL="3962400" indent="-304800" algn="l" rtl="0" fontAlgn="base" latinLnBrk="1">
        <a:spcBef>
          <a:spcPts val="130"/>
        </a:spcBef>
        <a:spcAft>
          <a:spcPct val="0"/>
        </a:spcAft>
        <a:buChar char="•"/>
        <a:defRPr kumimoji="1" sz="1865">
          <a:solidFill>
            <a:srgbClr val="B1C9A9"/>
          </a:solidFill>
          <a:latin typeface="+mn-lt"/>
          <a:ea typeface="+mn-ea"/>
        </a:defRPr>
      </a:lvl7pPr>
      <a:lvl8pPr marL="4572000" indent="-304800" algn="l" rtl="0" fontAlgn="base" latinLnBrk="1">
        <a:spcBef>
          <a:spcPts val="130"/>
        </a:spcBef>
        <a:spcAft>
          <a:spcPct val="0"/>
        </a:spcAft>
        <a:buChar char="•"/>
        <a:defRPr kumimoji="1" sz="1865">
          <a:solidFill>
            <a:srgbClr val="B1C9A9"/>
          </a:solidFill>
          <a:latin typeface="+mn-lt"/>
          <a:ea typeface="+mn-ea"/>
        </a:defRPr>
      </a:lvl8pPr>
      <a:lvl9pPr marL="5181600" indent="-304800" algn="l" rtl="0" fontAlgn="base" latinLnBrk="1">
        <a:spcBef>
          <a:spcPts val="130"/>
        </a:spcBef>
        <a:spcAft>
          <a:spcPct val="0"/>
        </a:spcAft>
        <a:buChar char="•"/>
        <a:defRPr kumimoji="1" sz="1865">
          <a:solidFill>
            <a:srgbClr val="B1C9A9"/>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lgn="l" eaLnBrk="1" latinLnBrk="1" hangingPunct="1">
              <a:defRPr sz="1600">
                <a:solidFill>
                  <a:schemeClr val="tx1">
                    <a:tint val="75000"/>
                  </a:schemeClr>
                </a:solidFill>
              </a:defRPr>
            </a:lvl1pPr>
          </a:lstStyle>
          <a:p>
            <a:pPr marL="0" marR="0" lvl="0" indent="0" algn="l" defTabSz="914400" rtl="0" eaLnBrk="1" fontAlgn="base" latinLnBrk="1" hangingPunct="1">
              <a:lnSpc>
                <a:spcPct val="100000"/>
              </a:lnSpc>
              <a:spcBef>
                <a:spcPct val="0"/>
              </a:spcBef>
              <a:spcAft>
                <a:spcPct val="0"/>
              </a:spcAft>
              <a:buClrTx/>
              <a:buSzTx/>
              <a:buFontTx/>
              <a:buNone/>
              <a:defRPr/>
            </a:pPr>
            <a:fld id="{F6EE59F8-F637-4E3E-A7EE-0BB3986AD0E6}" type="datetimeFigureOut">
              <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rPr>
              <a:t>2025/7/4</a:t>
            </a:fld>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5" name="页脚占位符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lgn="ctr" eaLnBrk="1" latinLnBrk="1" hangingPunct="1">
              <a:defRPr sz="1600">
                <a:solidFill>
                  <a:schemeClr val="tx1">
                    <a:tint val="75000"/>
                  </a:schemeClr>
                </a:solidFill>
              </a:defRPr>
            </a:lvl1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200" b="0" i="0" u="none" strike="noStrike" kern="1200" cap="none" spc="0" normalizeH="0" baseline="0" noProof="0">
              <a:ln>
                <a:noFill/>
              </a:ln>
              <a:solidFill>
                <a:schemeClr val="tx1">
                  <a:tint val="75000"/>
                </a:schemeClr>
              </a:solidFill>
              <a:effectLst/>
              <a:uLnTx/>
              <a:uFillTx/>
              <a:latin typeface="Gulim" panose="020B0600000101010101" pitchFamily="34" charset="-127"/>
              <a:ea typeface="Gulim" panose="020B0600000101010101" pitchFamily="34" charset="-127"/>
              <a:cs typeface="+mn-cs"/>
            </a:endParaRPr>
          </a:p>
        </p:txBody>
      </p:sp>
      <p:sp>
        <p:nvSpPr>
          <p:cNvPr id="6" name="灯片编号占位符 5"/>
          <p:cNvSpPr>
            <a:spLocks noGrp="1"/>
          </p:cNvSpPr>
          <p:nvPr>
            <p:ph type="sldNum" sz="quarter" idx="4"/>
          </p:nvPr>
        </p:nvSpPr>
        <p:spPr>
          <a:xfrm>
            <a:off x="8737600" y="6356351"/>
            <a:ext cx="2844800" cy="366184"/>
          </a:xfrm>
          <a:prstGeom prst="rect">
            <a:avLst/>
          </a:prstGeom>
        </p:spPr>
        <p:txBody>
          <a:bodyPr vert="horz" wrap="square" lIns="91440" tIns="45720" rIns="91440" bIns="45720" numCol="1" anchor="ctr" anchorCtr="0" compatLnSpc="1"/>
          <a:lstStyle>
            <a:lvl1pPr algn="r" eaLnBrk="1" latinLnBrk="1" hangingPunct="1">
              <a:defRPr sz="1600" smtClean="0">
                <a:solidFill>
                  <a:srgbClr val="898989"/>
                </a:solidFill>
              </a:defRPr>
            </a:lvl1pPr>
          </a:lstStyle>
          <a:p>
            <a:pPr marL="0" marR="0" lvl="0" indent="0" algn="r" defTabSz="914400" rtl="0" eaLnBrk="1" fontAlgn="base" latinLnBrk="1" hangingPunct="1">
              <a:lnSpc>
                <a:spcPct val="100000"/>
              </a:lnSpc>
              <a:spcBef>
                <a:spcPct val="0"/>
              </a:spcBef>
              <a:spcAft>
                <a:spcPct val="0"/>
              </a:spcAft>
              <a:buClrTx/>
              <a:buSzTx/>
              <a:buFontTx/>
              <a:buNone/>
              <a:defRPr/>
            </a:pPr>
            <a:fld id="{3014A6BD-68A3-4D61-AB48-E77CE04B0170}" type="slidenum">
              <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rPr>
              <a:t>‹#›</a:t>
            </a:fld>
            <a:endParaRPr kumimoji="1" lang="zh-CN" altLang="en-US" sz="1200" b="0" i="0" u="none" strike="noStrike" kern="1200" cap="none" spc="0" normalizeH="0" baseline="0" noProof="0">
              <a:ln>
                <a:noFill/>
              </a:ln>
              <a:solidFill>
                <a:srgbClr val="898989"/>
              </a:solidFill>
              <a:effectLst/>
              <a:uLnTx/>
              <a:uFillTx/>
              <a:latin typeface="Gulim" panose="020B0600000101010101" pitchFamily="34" charset="-127"/>
              <a:ea typeface="Gulim" panose="020B0600000101010101" pitchFamily="34" charset="-127"/>
              <a:cs typeface="+mn-cs"/>
            </a:endParaRPr>
          </a:p>
        </p:txBody>
      </p:sp>
      <p:pic>
        <p:nvPicPr>
          <p:cNvPr id="2053" name="图片 6"/>
          <p:cNvPicPr>
            <a:picLocks noChangeAspect="1"/>
          </p:cNvPicPr>
          <p:nvPr/>
        </p:nvPicPr>
        <p:blipFill>
          <a:blip r:embed="rId13"/>
          <a:stretch>
            <a:fillRect/>
          </a:stretch>
        </p:blipFill>
        <p:spPr>
          <a:xfrm>
            <a:off x="0" y="6239933"/>
            <a:ext cx="5799667" cy="571500"/>
          </a:xfrm>
          <a:prstGeom prst="rect">
            <a:avLst/>
          </a:prstGeom>
          <a:noFill/>
          <a:ln w="9525">
            <a:noFill/>
          </a:ln>
        </p:spPr>
      </p:pic>
      <p:pic>
        <p:nvPicPr>
          <p:cNvPr id="2054" name="图片 7"/>
          <p:cNvPicPr>
            <a:picLocks noChangeAspect="1"/>
          </p:cNvPicPr>
          <p:nvPr/>
        </p:nvPicPr>
        <p:blipFill>
          <a:blip r:embed="rId14"/>
          <a:stretch>
            <a:fillRect/>
          </a:stretch>
        </p:blipFill>
        <p:spPr>
          <a:xfrm>
            <a:off x="5715000" y="6191251"/>
            <a:ext cx="6477000" cy="63923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algun Gothic" panose="020B0503020000020004" charset="-127"/>
        </a:defRPr>
      </a:lvl2pPr>
      <a:lvl3pPr algn="ctr" rtl="0" eaLnBrk="0" fontAlgn="base" hangingPunct="0">
        <a:spcBef>
          <a:spcPct val="0"/>
        </a:spcBef>
        <a:spcAft>
          <a:spcPct val="0"/>
        </a:spcAft>
        <a:defRPr sz="4400">
          <a:solidFill>
            <a:schemeClr val="tx1"/>
          </a:solidFill>
          <a:latin typeface="Calibri" panose="020F0502020204030204" pitchFamily="34" charset="0"/>
          <a:ea typeface="Malgun Gothic" panose="020B0503020000020004" charset="-127"/>
        </a:defRPr>
      </a:lvl3pPr>
      <a:lvl4pPr algn="ctr" rtl="0" eaLnBrk="0" fontAlgn="base" hangingPunct="0">
        <a:spcBef>
          <a:spcPct val="0"/>
        </a:spcBef>
        <a:spcAft>
          <a:spcPct val="0"/>
        </a:spcAft>
        <a:defRPr sz="4400">
          <a:solidFill>
            <a:schemeClr val="tx1"/>
          </a:solidFill>
          <a:latin typeface="Calibri" panose="020F0502020204030204" pitchFamily="34" charset="0"/>
          <a:ea typeface="Malgun Gothic" panose="020B0503020000020004" charset="-127"/>
        </a:defRPr>
      </a:lvl4pPr>
      <a:lvl5pPr algn="ctr" rtl="0" eaLnBrk="0" fontAlgn="base" hangingPunct="0">
        <a:spcBef>
          <a:spcPct val="0"/>
        </a:spcBef>
        <a:spcAft>
          <a:spcPct val="0"/>
        </a:spcAft>
        <a:defRPr sz="4400">
          <a:solidFill>
            <a:schemeClr val="tx1"/>
          </a:solidFill>
          <a:latin typeface="Calibri" panose="020F0502020204030204" pitchFamily="34" charset="0"/>
          <a:ea typeface="Malgun Gothic" panose="020B0503020000020004" charset="-127"/>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tags" Target="../tags/tag128.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4.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83.pn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85.png"/><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55.png"/><Relationship Id="rId5" Type="http://schemas.openxmlformats.org/officeDocument/2006/relationships/image" Target="../media/image87.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8.xml"/><Relationship Id="rId1" Type="http://schemas.openxmlformats.org/officeDocument/2006/relationships/tags" Target="../tags/tag137.xml"/></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4.xml"/><Relationship Id="rId7" Type="http://schemas.openxmlformats.org/officeDocument/2006/relationships/image" Target="../media/image63.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58.png"/><Relationship Id="rId11" Type="http://schemas.openxmlformats.org/officeDocument/2006/relationships/image" Target="../media/image630.png"/><Relationship Id="rId5" Type="http://schemas.openxmlformats.org/officeDocument/2006/relationships/image" Target="../media/image57.png"/><Relationship Id="rId10"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18" Type="http://schemas.openxmlformats.org/officeDocument/2006/relationships/image" Target="../media/image183.png"/><Relationship Id="rId26" Type="http://schemas.openxmlformats.org/officeDocument/2006/relationships/image" Target="../media/image84.png"/><Relationship Id="rId3" Type="http://schemas.openxmlformats.org/officeDocument/2006/relationships/slideLayout" Target="../slideLayouts/slideLayout4.xml"/><Relationship Id="rId21" Type="http://schemas.openxmlformats.org/officeDocument/2006/relationships/image" Target="../media/image740.png"/><Relationship Id="rId7" Type="http://schemas.openxmlformats.org/officeDocument/2006/relationships/image" Target="../media/image720.png"/><Relationship Id="rId17" Type="http://schemas.openxmlformats.org/officeDocument/2006/relationships/image" Target="../media/image76.png"/><Relationship Id="rId25" Type="http://schemas.openxmlformats.org/officeDocument/2006/relationships/image" Target="../media/image82.png"/><Relationship Id="rId2" Type="http://schemas.openxmlformats.org/officeDocument/2006/relationships/tags" Target="../tags/tag142.xml"/><Relationship Id="rId16" Type="http://schemas.openxmlformats.org/officeDocument/2006/relationships/image" Target="../media/image181.png"/><Relationship Id="rId20" Type="http://schemas.openxmlformats.org/officeDocument/2006/relationships/image" Target="../media/image77.png"/><Relationship Id="rId1" Type="http://schemas.openxmlformats.org/officeDocument/2006/relationships/tags" Target="../tags/tag141.xml"/><Relationship Id="rId6" Type="http://schemas.openxmlformats.org/officeDocument/2006/relationships/image" Target="../media/image710.png"/><Relationship Id="rId24" Type="http://schemas.openxmlformats.org/officeDocument/2006/relationships/image" Target="../media/image80.png"/><Relationship Id="rId5" Type="http://schemas.openxmlformats.org/officeDocument/2006/relationships/image" Target="../media/image73.png"/><Relationship Id="rId15" Type="http://schemas.openxmlformats.org/officeDocument/2006/relationships/image" Target="../media/image180.png"/><Relationship Id="rId23" Type="http://schemas.openxmlformats.org/officeDocument/2006/relationships/image" Target="../media/image79.png"/><Relationship Id="rId19" Type="http://schemas.openxmlformats.org/officeDocument/2006/relationships/image" Target="../media/image81.png"/><Relationship Id="rId4" Type="http://schemas.openxmlformats.org/officeDocument/2006/relationships/image" Target="../media/image72.png"/><Relationship Id="rId9" Type="http://schemas.openxmlformats.org/officeDocument/2006/relationships/image" Target="../media/image75.png"/><Relationship Id="rId22"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3.xml"/><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6" Type="http://schemas.openxmlformats.org/officeDocument/2006/relationships/tags" Target="../tags/tag30.xml"/><Relationship Id="rId117" Type="http://schemas.openxmlformats.org/officeDocument/2006/relationships/image" Target="../media/image15.png"/><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84" Type="http://schemas.openxmlformats.org/officeDocument/2006/relationships/tags" Target="../tags/tag88.xml"/><Relationship Id="rId89" Type="http://schemas.openxmlformats.org/officeDocument/2006/relationships/tags" Target="../tags/tag93.xml"/><Relationship Id="rId112" Type="http://schemas.openxmlformats.org/officeDocument/2006/relationships/tags" Target="../tags/tag116.xml"/><Relationship Id="rId16" Type="http://schemas.openxmlformats.org/officeDocument/2006/relationships/tags" Target="../tags/tag20.xml"/><Relationship Id="rId107" Type="http://schemas.openxmlformats.org/officeDocument/2006/relationships/tags" Target="../tags/tag111.xml"/><Relationship Id="rId11" Type="http://schemas.openxmlformats.org/officeDocument/2006/relationships/tags" Target="../tags/tag15.xml"/><Relationship Id="rId32" Type="http://schemas.openxmlformats.org/officeDocument/2006/relationships/tags" Target="../tags/tag36.xml"/><Relationship Id="rId37" Type="http://schemas.openxmlformats.org/officeDocument/2006/relationships/tags" Target="../tags/tag41.xml"/><Relationship Id="rId53" Type="http://schemas.openxmlformats.org/officeDocument/2006/relationships/tags" Target="../tags/tag57.xml"/><Relationship Id="rId58" Type="http://schemas.openxmlformats.org/officeDocument/2006/relationships/tags" Target="../tags/tag62.xml"/><Relationship Id="rId74" Type="http://schemas.openxmlformats.org/officeDocument/2006/relationships/tags" Target="../tags/tag78.xml"/><Relationship Id="rId79" Type="http://schemas.openxmlformats.org/officeDocument/2006/relationships/tags" Target="../tags/tag83.xml"/><Relationship Id="rId102" Type="http://schemas.openxmlformats.org/officeDocument/2006/relationships/tags" Target="../tags/tag106.xml"/><Relationship Id="rId5" Type="http://schemas.openxmlformats.org/officeDocument/2006/relationships/tags" Target="../tags/tag9.xml"/><Relationship Id="rId90" Type="http://schemas.openxmlformats.org/officeDocument/2006/relationships/tags" Target="../tags/tag94.xml"/><Relationship Id="rId95" Type="http://schemas.openxmlformats.org/officeDocument/2006/relationships/tags" Target="../tags/tag99.xml"/><Relationship Id="rId22" Type="http://schemas.openxmlformats.org/officeDocument/2006/relationships/tags" Target="../tags/tag26.xml"/><Relationship Id="rId27" Type="http://schemas.openxmlformats.org/officeDocument/2006/relationships/tags" Target="../tags/tag31.xml"/><Relationship Id="rId43" Type="http://schemas.openxmlformats.org/officeDocument/2006/relationships/tags" Target="../tags/tag47.xml"/><Relationship Id="rId48" Type="http://schemas.openxmlformats.org/officeDocument/2006/relationships/tags" Target="../tags/tag52.xml"/><Relationship Id="rId64" Type="http://schemas.openxmlformats.org/officeDocument/2006/relationships/tags" Target="../tags/tag68.xml"/><Relationship Id="rId69" Type="http://schemas.openxmlformats.org/officeDocument/2006/relationships/tags" Target="../tags/tag73.xml"/><Relationship Id="rId113" Type="http://schemas.openxmlformats.org/officeDocument/2006/relationships/slideLayout" Target="../slideLayouts/slideLayout4.xml"/><Relationship Id="rId118" Type="http://schemas.openxmlformats.org/officeDocument/2006/relationships/image" Target="../media/image16.png"/><Relationship Id="rId80" Type="http://schemas.openxmlformats.org/officeDocument/2006/relationships/tags" Target="../tags/tag84.xml"/><Relationship Id="rId85" Type="http://schemas.openxmlformats.org/officeDocument/2006/relationships/tags" Target="../tags/tag89.xml"/><Relationship Id="rId12" Type="http://schemas.openxmlformats.org/officeDocument/2006/relationships/tags" Target="../tags/tag16.xml"/><Relationship Id="rId17" Type="http://schemas.openxmlformats.org/officeDocument/2006/relationships/tags" Target="../tags/tag21.xml"/><Relationship Id="rId33" Type="http://schemas.openxmlformats.org/officeDocument/2006/relationships/tags" Target="../tags/tag37.xml"/><Relationship Id="rId38" Type="http://schemas.openxmlformats.org/officeDocument/2006/relationships/tags" Target="../tags/tag42.xml"/><Relationship Id="rId59" Type="http://schemas.openxmlformats.org/officeDocument/2006/relationships/tags" Target="../tags/tag63.xml"/><Relationship Id="rId103" Type="http://schemas.openxmlformats.org/officeDocument/2006/relationships/tags" Target="../tags/tag107.xml"/><Relationship Id="rId108" Type="http://schemas.openxmlformats.org/officeDocument/2006/relationships/tags" Target="../tags/tag112.xml"/><Relationship Id="rId54" Type="http://schemas.openxmlformats.org/officeDocument/2006/relationships/tags" Target="../tags/tag58.xml"/><Relationship Id="rId70" Type="http://schemas.openxmlformats.org/officeDocument/2006/relationships/tags" Target="../tags/tag74.xml"/><Relationship Id="rId75" Type="http://schemas.openxmlformats.org/officeDocument/2006/relationships/tags" Target="../tags/tag79.xml"/><Relationship Id="rId91" Type="http://schemas.openxmlformats.org/officeDocument/2006/relationships/tags" Target="../tags/tag95.xml"/><Relationship Id="rId96" Type="http://schemas.openxmlformats.org/officeDocument/2006/relationships/tags" Target="../tags/tag100.xml"/><Relationship Id="rId1" Type="http://schemas.openxmlformats.org/officeDocument/2006/relationships/tags" Target="../tags/tag5.xml"/><Relationship Id="rId6" Type="http://schemas.openxmlformats.org/officeDocument/2006/relationships/tags" Target="../tags/tag10.xml"/><Relationship Id="rId23" Type="http://schemas.openxmlformats.org/officeDocument/2006/relationships/tags" Target="../tags/tag27.xml"/><Relationship Id="rId28" Type="http://schemas.openxmlformats.org/officeDocument/2006/relationships/tags" Target="../tags/tag32.xml"/><Relationship Id="rId49" Type="http://schemas.openxmlformats.org/officeDocument/2006/relationships/tags" Target="../tags/tag53.xml"/><Relationship Id="rId114" Type="http://schemas.openxmlformats.org/officeDocument/2006/relationships/image" Target="../media/image13.png"/><Relationship Id="rId119" Type="http://schemas.openxmlformats.org/officeDocument/2006/relationships/image" Target="../media/image17.png"/><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78" Type="http://schemas.openxmlformats.org/officeDocument/2006/relationships/tags" Target="../tags/tag82.xml"/><Relationship Id="rId81" Type="http://schemas.openxmlformats.org/officeDocument/2006/relationships/tags" Target="../tags/tag85.xml"/><Relationship Id="rId86" Type="http://schemas.openxmlformats.org/officeDocument/2006/relationships/tags" Target="../tags/tag90.xml"/><Relationship Id="rId94" Type="http://schemas.openxmlformats.org/officeDocument/2006/relationships/tags" Target="../tags/tag98.xml"/><Relationship Id="rId99" Type="http://schemas.openxmlformats.org/officeDocument/2006/relationships/tags" Target="../tags/tag103.xml"/><Relationship Id="rId101" Type="http://schemas.openxmlformats.org/officeDocument/2006/relationships/tags" Target="../tags/tag105.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109" Type="http://schemas.openxmlformats.org/officeDocument/2006/relationships/tags" Target="../tags/tag11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04" Type="http://schemas.openxmlformats.org/officeDocument/2006/relationships/tags" Target="../tags/tag108.xml"/><Relationship Id="rId120" Type="http://schemas.openxmlformats.org/officeDocument/2006/relationships/image" Target="../media/image18.png"/><Relationship Id="rId7" Type="http://schemas.openxmlformats.org/officeDocument/2006/relationships/tags" Target="../tags/tag11.xml"/><Relationship Id="rId71" Type="http://schemas.openxmlformats.org/officeDocument/2006/relationships/tags" Target="../tags/tag75.xml"/><Relationship Id="rId92" Type="http://schemas.openxmlformats.org/officeDocument/2006/relationships/tags" Target="../tags/tag96.xml"/><Relationship Id="rId2" Type="http://schemas.openxmlformats.org/officeDocument/2006/relationships/tags" Target="../tags/tag6.xml"/><Relationship Id="rId29" Type="http://schemas.openxmlformats.org/officeDocument/2006/relationships/tags" Target="../tags/tag33.xml"/><Relationship Id="rId24" Type="http://schemas.openxmlformats.org/officeDocument/2006/relationships/tags" Target="../tags/tag28.xml"/><Relationship Id="rId40" Type="http://schemas.openxmlformats.org/officeDocument/2006/relationships/tags" Target="../tags/tag44.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15" Type="http://schemas.openxmlformats.org/officeDocument/2006/relationships/tags" Target="../tags/tag8.xml"/><Relationship Id="rId61" Type="http://schemas.openxmlformats.org/officeDocument/2006/relationships/tags" Target="../tags/tag65.xml"/><Relationship Id="rId82" Type="http://schemas.openxmlformats.org/officeDocument/2006/relationships/tags" Target="../tags/tag86.xml"/><Relationship Id="rId19" Type="http://schemas.openxmlformats.org/officeDocument/2006/relationships/tags" Target="../tags/tag23.xml"/><Relationship Id="rId14" Type="http://schemas.openxmlformats.org/officeDocument/2006/relationships/tags" Target="../tags/tag18.xml"/><Relationship Id="rId30" Type="http://schemas.openxmlformats.org/officeDocument/2006/relationships/tags" Target="../tags/tag34.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105" Type="http://schemas.openxmlformats.org/officeDocument/2006/relationships/tags" Target="../tags/tag109.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98" Type="http://schemas.openxmlformats.org/officeDocument/2006/relationships/tags" Target="../tags/tag102.xml"/><Relationship Id="rId3" Type="http://schemas.openxmlformats.org/officeDocument/2006/relationships/tags" Target="../tags/tag7.xml"/><Relationship Id="rId25" Type="http://schemas.openxmlformats.org/officeDocument/2006/relationships/tags" Target="../tags/tag29.xml"/><Relationship Id="rId46" Type="http://schemas.openxmlformats.org/officeDocument/2006/relationships/tags" Target="../tags/tag50.xml"/><Relationship Id="rId67" Type="http://schemas.openxmlformats.org/officeDocument/2006/relationships/tags" Target="../tags/tag71.xml"/><Relationship Id="rId116" Type="http://schemas.openxmlformats.org/officeDocument/2006/relationships/image" Target="../media/image14.png"/><Relationship Id="rId20" Type="http://schemas.openxmlformats.org/officeDocument/2006/relationships/tags" Target="../tags/tag24.xml"/><Relationship Id="rId41" Type="http://schemas.openxmlformats.org/officeDocument/2006/relationships/tags" Target="../tags/tag45.xml"/><Relationship Id="rId62" Type="http://schemas.openxmlformats.org/officeDocument/2006/relationships/tags" Target="../tags/tag66.xml"/><Relationship Id="rId83" Type="http://schemas.openxmlformats.org/officeDocument/2006/relationships/tags" Target="../tags/tag87.xml"/><Relationship Id="rId88" Type="http://schemas.openxmlformats.org/officeDocument/2006/relationships/tags" Target="../tags/tag92.xml"/><Relationship Id="rId111" Type="http://schemas.openxmlformats.org/officeDocument/2006/relationships/tags" Target="../tags/tag115.xml"/><Relationship Id="rId15" Type="http://schemas.openxmlformats.org/officeDocument/2006/relationships/tags" Target="../tags/tag19.xml"/><Relationship Id="rId36" Type="http://schemas.openxmlformats.org/officeDocument/2006/relationships/tags" Target="../tags/tag40.xml"/><Relationship Id="rId57" Type="http://schemas.openxmlformats.org/officeDocument/2006/relationships/tags" Target="../tags/tag61.xml"/><Relationship Id="rId106" Type="http://schemas.openxmlformats.org/officeDocument/2006/relationships/tags" Target="../tags/tag110.xml"/></Relationships>
</file>

<file path=ppt/slides/_rels/slide5.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slideLayout" Target="../slideLayouts/slideLayout4.xml"/><Relationship Id="rId7" Type="http://schemas.openxmlformats.org/officeDocument/2006/relationships/image" Target="../media/image21.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118.xml"/><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tags" Target="../tags/tag120.xml"/></Relationships>
</file>

<file path=ppt/slides/_rels/slide7.xml.rels><?xml version="1.0" encoding="UTF-8" standalone="yes"?>
<Relationships xmlns="http://schemas.openxmlformats.org/package/2006/relationships"><Relationship Id="rId8" Type="http://schemas.openxmlformats.org/officeDocument/2006/relationships/image" Target="../media/image210.png"/><Relationship Id="rId13" Type="http://schemas.openxmlformats.org/officeDocument/2006/relationships/image" Target="../media/image26.png"/><Relationship Id="rId3" Type="http://schemas.openxmlformats.org/officeDocument/2006/relationships/slideLayout" Target="../slideLayouts/slideLayout4.xml"/><Relationship Id="rId7" Type="http://schemas.openxmlformats.org/officeDocument/2006/relationships/image" Target="../media/image200.png"/><Relationship Id="rId12" Type="http://schemas.openxmlformats.org/officeDocument/2006/relationships/image" Target="../media/image250.png"/><Relationship Id="rId2" Type="http://schemas.openxmlformats.org/officeDocument/2006/relationships/tags" Target="../tags/tag122.xml"/><Relationship Id="rId1" Type="http://schemas.openxmlformats.org/officeDocument/2006/relationships/tags" Target="../tags/tag121.xml"/><Relationship Id="rId11" Type="http://schemas.openxmlformats.org/officeDocument/2006/relationships/image" Target="../media/image240.png"/><Relationship Id="rId5" Type="http://schemas.openxmlformats.org/officeDocument/2006/relationships/image" Target="../media/image25.png"/><Relationship Id="rId15" Type="http://schemas.openxmlformats.org/officeDocument/2006/relationships/image" Target="../media/image28.png"/><Relationship Id="rId10" Type="http://schemas.openxmlformats.org/officeDocument/2006/relationships/image" Target="../media/image230.png"/><Relationship Id="rId4" Type="http://schemas.openxmlformats.org/officeDocument/2006/relationships/tags" Target="../tags/tag122.xml"/><Relationship Id="rId9" Type="http://schemas.openxmlformats.org/officeDocument/2006/relationships/image" Target="../media/image220.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7.png"/><Relationship Id="rId3" Type="http://schemas.openxmlformats.org/officeDocument/2006/relationships/slideLayout" Target="../slideLayouts/slideLayout4.xml"/><Relationship Id="rId7" Type="http://schemas.openxmlformats.org/officeDocument/2006/relationships/image" Target="../media/image60.png"/><Relationship Id="rId12" Type="http://schemas.openxmlformats.org/officeDocument/2006/relationships/image" Target="../media/image66.png"/><Relationship Id="rId17" Type="http://schemas.openxmlformats.org/officeDocument/2006/relationships/image" Target="../media/image280.png"/><Relationship Id="rId2" Type="http://schemas.openxmlformats.org/officeDocument/2006/relationships/tags" Target="../tags/tag124.xml"/><Relationship Id="rId16" Type="http://schemas.openxmlformats.org/officeDocument/2006/relationships/image" Target="../media/image270.png"/><Relationship Id="rId1" Type="http://schemas.openxmlformats.org/officeDocument/2006/relationships/tags" Target="../tags/tag123.xml"/><Relationship Id="rId6" Type="http://schemas.openxmlformats.org/officeDocument/2006/relationships/image" Target="../media/image59.png"/><Relationship Id="rId11" Type="http://schemas.openxmlformats.org/officeDocument/2006/relationships/image" Target="../media/image65.png"/><Relationship Id="rId5" Type="http://schemas.openxmlformats.org/officeDocument/2006/relationships/image" Target="../media/image29.png"/><Relationship Id="rId15" Type="http://schemas.openxmlformats.org/officeDocument/2006/relationships/image" Target="../media/image260.png"/><Relationship Id="rId10" Type="http://schemas.openxmlformats.org/officeDocument/2006/relationships/image" Target="../media/image64.png"/><Relationship Id="rId4" Type="http://schemas.openxmlformats.org/officeDocument/2006/relationships/tags" Target="../tags/tag124.xml"/><Relationship Id="rId9" Type="http://schemas.openxmlformats.org/officeDocument/2006/relationships/image" Target="../media/image62.png"/><Relationship Id="rId14" Type="http://schemas.openxmlformats.org/officeDocument/2006/relationships/image" Target="../media/image68.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slideLayout" Target="../slideLayouts/slideLayout4.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tags" Target="../tags/tag126.xml"/><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56945" y="1304290"/>
            <a:ext cx="10363200" cy="1326515"/>
          </a:xfrm>
        </p:spPr>
        <p:txBody>
          <a:bodyPr>
            <a:normAutofit/>
          </a:bodyPr>
          <a:lstStyle/>
          <a:p>
            <a:r>
              <a:rPr kumimoji="0" lang="en-US" sz="4000" b="1" kern="1200" dirty="0">
                <a:solidFill>
                  <a:schemeClr val="tx1"/>
                </a:solidFill>
                <a:latin typeface="华文中宋" panose="02010600040101010101" charset="-122"/>
                <a:ea typeface="华文中宋" panose="02010600040101010101" charset="-122"/>
                <a:cs typeface="+mn-cs"/>
              </a:rPr>
              <a:t>Simulation and Reconstruction</a:t>
            </a:r>
            <a:br>
              <a:rPr kumimoji="0" lang="en-US" sz="4000" b="1" kern="1200" dirty="0">
                <a:solidFill>
                  <a:schemeClr val="tx1"/>
                </a:solidFill>
                <a:latin typeface="华文中宋" panose="02010600040101010101" charset="-122"/>
                <a:ea typeface="华文中宋" panose="02010600040101010101" charset="-122"/>
                <a:cs typeface="+mn-cs"/>
              </a:rPr>
            </a:br>
            <a:r>
              <a:rPr kumimoji="0" lang="en-US" sz="4000" b="1" kern="1200" dirty="0">
                <a:solidFill>
                  <a:schemeClr val="tx1"/>
                </a:solidFill>
                <a:latin typeface="华文中宋" panose="02010600040101010101" charset="-122"/>
                <a:ea typeface="华文中宋" panose="02010600040101010101" charset="-122"/>
                <a:cs typeface="+mn-cs"/>
              </a:rPr>
              <a:t>of STCF RICH</a:t>
            </a:r>
          </a:p>
        </p:txBody>
      </p:sp>
      <p:sp>
        <p:nvSpPr>
          <p:cNvPr id="3" name="副标题 2"/>
          <p:cNvSpPr>
            <a:spLocks noGrp="1"/>
          </p:cNvSpPr>
          <p:nvPr>
            <p:ph type="subTitle" idx="4294967295"/>
          </p:nvPr>
        </p:nvSpPr>
        <p:spPr>
          <a:xfrm>
            <a:off x="1566545" y="3710305"/>
            <a:ext cx="9144000" cy="2046605"/>
          </a:xfrm>
          <a:ln>
            <a:noFill/>
          </a:ln>
        </p:spPr>
        <p:txBody>
          <a:bodyPr>
            <a:noAutofit/>
          </a:bodyPr>
          <a:lstStyle/>
          <a:p>
            <a:pPr marL="0" indent="0">
              <a:buNone/>
            </a:pPr>
            <a:r>
              <a:rPr kumimoji="0" lang="en-US" sz="2000" b="0" kern="1200" dirty="0">
                <a:solidFill>
                  <a:schemeClr val="tx1"/>
                </a:solidFill>
                <a:latin typeface="华文中宋" panose="02010600040101010101" charset="-122"/>
                <a:ea typeface="华文中宋" panose="02010600040101010101" charset="-122"/>
                <a:sym typeface="+mn-ea"/>
              </a:rPr>
              <a:t>      </a:t>
            </a:r>
          </a:p>
          <a:p>
            <a:pPr marL="0" indent="0" algn="ctr">
              <a:lnSpc>
                <a:spcPct val="120000"/>
              </a:lnSpc>
              <a:buNone/>
            </a:pPr>
            <a:r>
              <a:rPr kumimoji="0" lang="en-US" sz="2000" b="0" kern="1200" dirty="0">
                <a:solidFill>
                  <a:schemeClr val="tx1"/>
                </a:solidFill>
                <a:latin typeface="华文中宋" panose="02010600040101010101" charset="-122"/>
                <a:ea typeface="华文中宋" panose="02010600040101010101" charset="-122"/>
                <a:sym typeface="+mn-ea"/>
              </a:rPr>
              <a:t> </a:t>
            </a:r>
            <a:r>
              <a:rPr kumimoji="0" lang="zh-CN" altLang="en-US" sz="2000" b="1" kern="1200" dirty="0">
                <a:solidFill>
                  <a:schemeClr val="tx1"/>
                </a:solidFill>
                <a:latin typeface="华文中宋" panose="02010600040101010101" charset="-122"/>
                <a:ea typeface="华文中宋" panose="02010600040101010101" charset="-122"/>
                <a:sym typeface="+mn-ea"/>
              </a:rPr>
              <a:t>黄清源</a:t>
            </a:r>
            <a:endParaRPr kumimoji="0" lang="en-US" altLang="zh-CN" sz="2000" b="1" kern="1200" dirty="0">
              <a:solidFill>
                <a:schemeClr val="tx1"/>
              </a:solidFill>
              <a:latin typeface="华文中宋" panose="02010600040101010101" charset="-122"/>
              <a:ea typeface="华文中宋" panose="02010600040101010101" charset="-122"/>
              <a:sym typeface="+mn-ea"/>
            </a:endParaRPr>
          </a:p>
          <a:p>
            <a:pPr marL="0" indent="0" algn="ctr">
              <a:lnSpc>
                <a:spcPct val="120000"/>
              </a:lnSpc>
              <a:buNone/>
            </a:pPr>
            <a:endParaRPr kumimoji="0" lang="en-US" sz="2000" b="1" kern="1200" dirty="0">
              <a:solidFill>
                <a:schemeClr val="tx1"/>
              </a:solidFill>
              <a:latin typeface="华文中宋" panose="02010600040101010101" charset="-122"/>
              <a:ea typeface="华文中宋" panose="02010600040101010101" charset="-122"/>
              <a:sym typeface="+mn-ea"/>
            </a:endParaRPr>
          </a:p>
          <a:p>
            <a:pPr marL="0" indent="0" algn="ctr">
              <a:lnSpc>
                <a:spcPct val="120000"/>
              </a:lnSpc>
              <a:buNone/>
            </a:pPr>
            <a:endParaRPr kumimoji="0" lang="en-US" sz="2000" b="0" kern="1200" dirty="0">
              <a:solidFill>
                <a:schemeClr val="tx1"/>
              </a:solidFill>
              <a:latin typeface="华文中宋" panose="02010600040101010101" charset="-122"/>
              <a:ea typeface="华文中宋" panose="02010600040101010101" charset="-122"/>
            </a:endParaRPr>
          </a:p>
          <a:p>
            <a:pPr marL="0" indent="0" algn="ctr">
              <a:lnSpc>
                <a:spcPct val="120000"/>
              </a:lnSpc>
              <a:buNone/>
            </a:pPr>
            <a:r>
              <a:rPr kumimoji="0" lang="en-US" sz="2000" b="0" kern="1200" dirty="0">
                <a:solidFill>
                  <a:schemeClr val="tx1"/>
                </a:solidFill>
                <a:latin typeface="华文中宋" panose="02010600040101010101" charset="-122"/>
                <a:ea typeface="华文中宋" panose="02010600040101010101" charset="-122"/>
              </a:rPr>
              <a:t>2025，</a:t>
            </a:r>
            <a:r>
              <a:rPr kumimoji="0" lang="zh-CN" altLang="en-US" sz="2000" b="0" kern="1200" dirty="0">
                <a:solidFill>
                  <a:schemeClr val="tx1"/>
                </a:solidFill>
                <a:latin typeface="华文中宋" panose="02010600040101010101" charset="-122"/>
                <a:ea typeface="华文中宋" panose="02010600040101010101" charset="-122"/>
              </a:rPr>
              <a:t>湖南湘潭</a:t>
            </a:r>
            <a:endParaRPr lang="en-US" altLang="zh-CN" sz="2000" b="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63ACF-5F7A-C6A5-4569-27FF15DCFAAB}"/>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1660252-36E9-EBCE-332C-4A51F7A3C618}"/>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10</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C51F618-8384-F5B6-0CE8-0A8C3130FD77}"/>
                  </a:ext>
                </a:extLst>
              </p:cNvPr>
              <p:cNvSpPr txBox="1"/>
              <p:nvPr>
                <p:custDataLst>
                  <p:tags r:id="rId2"/>
                </p:custDataLst>
              </p:nvPr>
            </p:nvSpPr>
            <p:spPr>
              <a:xfrm>
                <a:off x="88284" y="-4"/>
                <a:ext cx="7580064" cy="1655732"/>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endParaRPr lang="en-US" altLang="zh-CN" sz="3200" b="1" dirty="0">
                  <a:latin typeface="微软雅黑" panose="020B0503020204020204" charset="-122"/>
                  <a:ea typeface="微软雅黑" panose="020B0503020204020204" charset="-122"/>
                  <a:cs typeface="+mj-lt"/>
                  <a:sym typeface="+mn-ea"/>
                </a:endParaRPr>
              </a:p>
              <a:p>
                <a:pPr marL="342900" indent="-342900" fontAlgn="auto">
                  <a:lnSpc>
                    <a:spcPct val="150000"/>
                  </a:lnSpc>
                  <a:buFont typeface="Arial" panose="020B0604020202020204" pitchFamily="34" charset="0"/>
                  <a:buChar char="•"/>
                </a:pPr>
                <a:r>
                  <a:rPr lang="zh-CN" altLang="en-US" sz="2000" b="1" dirty="0">
                    <a:latin typeface="微软雅黑" panose="020B0503020204020204" charset="-122"/>
                    <a:ea typeface="微软雅黑" panose="020B0503020204020204" charset="-122"/>
                    <a:cs typeface="+mj-lt"/>
                    <a:sym typeface="+mn-ea"/>
                  </a:rPr>
                  <a:t>基于</a:t>
                </a:r>
                <a:r>
                  <a:rPr lang="en-US" altLang="zh-CN" sz="2000" b="1" dirty="0">
                    <a:latin typeface="微软雅黑" panose="020B0503020204020204" charset="-122"/>
                    <a:ea typeface="微软雅黑" panose="020B0503020204020204" charset="-122"/>
                    <a:cs typeface="+mj-lt"/>
                    <a:sym typeface="+mn-ea"/>
                  </a:rPr>
                  <a:t>OSCAR-2.6.2pre2</a:t>
                </a:r>
                <a:r>
                  <a:rPr lang="zh-CN" altLang="en-US" sz="2000" b="1" dirty="0">
                    <a:latin typeface="微软雅黑" panose="020B0503020204020204" charset="-122"/>
                    <a:ea typeface="微软雅黑" panose="020B0503020204020204" charset="-122"/>
                    <a:cs typeface="+mj-lt"/>
                    <a:sym typeface="+mn-ea"/>
                  </a:rPr>
                  <a:t>，使用</a:t>
                </a:r>
                <a:r>
                  <a:rPr lang="en-US" altLang="zh-CN" sz="2000" b="1" dirty="0">
                    <a:latin typeface="微软雅黑" panose="020B0503020204020204" charset="-122"/>
                    <a:ea typeface="微软雅黑" panose="020B0503020204020204" charset="-122"/>
                    <a:cs typeface="+mj-lt"/>
                    <a:sym typeface="+mn-ea"/>
                  </a:rPr>
                  <a:t>ITKM+RICH</a:t>
                </a:r>
              </a:p>
              <a:p>
                <a:pPr marL="342900" indent="-342900" fontAlgn="auto">
                  <a:lnSpc>
                    <a:spcPct val="150000"/>
                  </a:lnSpc>
                  <a:buFont typeface="Arial" panose="020B0604020202020204" pitchFamily="34" charset="0"/>
                  <a:buChar char="•"/>
                </a:pPr>
                <a14:m>
                  <m:oMath xmlns:m="http://schemas.openxmlformats.org/officeDocument/2006/math">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𝟏𝟎𝟎𝟎𝟎</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𝒆𝒗𝒆𝒏𝒕𝒔</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m:rPr>
                        <m:lit/>
                      </m:rP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600" b="1" i="1" smtClean="0">
                        <a:latin typeface="Cambria Math" panose="02040503050406030204" pitchFamily="18" charset="0"/>
                        <a:ea typeface="黑体" panose="02010609060101010101" pitchFamily="49" charset="-122"/>
                        <a:cs typeface="Times New Roman" panose="02020603050405020304" pitchFamily="18" charset="0"/>
                        <a:sym typeface="+mn-ea"/>
                      </a:rPr>
                      <m:t>𝒃𝒊𝒏</m:t>
                    </m:r>
                  </m:oMath>
                </a14:m>
                <a:endParaRPr lang="en-US" altLang="zh-CN" sz="16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1" name="文本框 10">
                <a:extLst>
                  <a:ext uri="{FF2B5EF4-FFF2-40B4-BE49-F238E27FC236}">
                    <a16:creationId xmlns:a16="http://schemas.microsoft.com/office/drawing/2014/main" id="{4C51F618-8384-F5B6-0CE8-0A8C3130FD77}"/>
                  </a:ext>
                </a:extLst>
              </p:cNvPr>
              <p:cNvSpPr txBox="1">
                <a:spLocks noRot="1" noChangeAspect="1" noMove="1" noResize="1" noEditPoints="1" noAdjustHandles="1" noChangeArrowheads="1" noChangeShapeType="1" noTextEdit="1"/>
              </p:cNvSpPr>
              <p:nvPr>
                <p:custDataLst>
                  <p:tags r:id="rId4"/>
                </p:custDataLst>
              </p:nvPr>
            </p:nvSpPr>
            <p:spPr>
              <a:xfrm>
                <a:off x="88284" y="-4"/>
                <a:ext cx="7580064" cy="1655732"/>
              </a:xfrm>
              <a:prstGeom prst="rect">
                <a:avLst/>
              </a:prstGeom>
              <a:blipFill>
                <a:blip r:embed="rId5"/>
                <a:stretch>
                  <a:fillRect l="-1768" b="-368"/>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121AD5E6-4D1A-6166-4468-C0AAB84B65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4814" y="1655728"/>
            <a:ext cx="9977510" cy="4700622"/>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5FF1D6D-B544-758B-6BCC-92C3AA8F7542}"/>
                  </a:ext>
                </a:extLst>
              </p:cNvPr>
              <p:cNvSpPr txBox="1"/>
              <p:nvPr/>
            </p:nvSpPr>
            <p:spPr>
              <a:xfrm>
                <a:off x="4176285" y="5905275"/>
                <a:ext cx="4122683" cy="507831"/>
              </a:xfrm>
              <a:prstGeom prst="rect">
                <a:avLst/>
              </a:prstGeom>
              <a:noFill/>
            </p:spPr>
            <p:txBody>
              <a:bodyPr wrap="square">
                <a:spAutoFit/>
              </a:bodyPr>
              <a:lstStyle/>
              <a:p>
                <a:pPr fontAlgn="auto">
                  <a:lnSpc>
                    <a:spcPct val="150000"/>
                  </a:lnSpc>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𝝅</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𝑷𝑰𝑫</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𝒆𝒇𝒇</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𝑴𝒊𝒔𝒔𝑰𝑫</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𝒇𝒐𝒓𝒎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𝑲</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9" name="文本框 18">
                <a:extLst>
                  <a:ext uri="{FF2B5EF4-FFF2-40B4-BE49-F238E27FC236}">
                    <a16:creationId xmlns:a16="http://schemas.microsoft.com/office/drawing/2014/main" id="{65FF1D6D-B544-758B-6BCC-92C3AA8F7542}"/>
                  </a:ext>
                </a:extLst>
              </p:cNvPr>
              <p:cNvSpPr txBox="1">
                <a:spLocks noRot="1" noChangeAspect="1" noMove="1" noResize="1" noEditPoints="1" noAdjustHandles="1" noChangeArrowheads="1" noChangeShapeType="1" noTextEdit="1"/>
              </p:cNvSpPr>
              <p:nvPr/>
            </p:nvSpPr>
            <p:spPr>
              <a:xfrm>
                <a:off x="4176285" y="5905275"/>
                <a:ext cx="4122683" cy="507831"/>
              </a:xfrm>
              <a:prstGeom prst="rect">
                <a:avLst/>
              </a:prstGeom>
              <a:blipFill>
                <a:blip r:embed="rId7"/>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7258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B7D69-B683-93C4-6719-2CEBB0C1D8AF}"/>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E838D2-11D7-D953-6995-6DCF50F47BFD}"/>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11</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567340C3-C61A-1FC4-B5DA-6BC458FF8224}"/>
              </a:ext>
            </a:extLst>
          </p:cNvPr>
          <p:cNvSpPr txBox="1"/>
          <p:nvPr>
            <p:custDataLst>
              <p:tags r:id="rId2"/>
            </p:custDataLst>
          </p:nvPr>
        </p:nvSpPr>
        <p:spPr>
          <a:xfrm>
            <a:off x="88284" y="-4"/>
            <a:ext cx="3588235" cy="788280"/>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F4CE9C90-BDFE-E106-E62B-492396E292C7}"/>
                  </a:ext>
                </a:extLst>
              </p:cNvPr>
              <p:cNvSpPr txBox="1"/>
              <p:nvPr/>
            </p:nvSpPr>
            <p:spPr>
              <a:xfrm>
                <a:off x="88284" y="3314220"/>
                <a:ext cx="4010750" cy="507831"/>
              </a:xfrm>
              <a:prstGeom prst="rect">
                <a:avLst/>
              </a:prstGeom>
              <a:noFill/>
            </p:spPr>
            <p:txBody>
              <a:bodyPr wrap="square">
                <a:spAutoFit/>
              </a:bodyPr>
              <a:lstStyle/>
              <a:p>
                <a:pPr fontAlgn="auto">
                  <a:lnSpc>
                    <a:spcPct val="150000"/>
                  </a:lnSpc>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𝑲</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𝒆𝒇𝒇</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𝑴𝒊𝒔𝒔𝑰𝑫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𝒇𝒐𝒓𝒎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𝝅</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9" name="文本框 18">
                <a:extLst>
                  <a:ext uri="{FF2B5EF4-FFF2-40B4-BE49-F238E27FC236}">
                    <a16:creationId xmlns:a16="http://schemas.microsoft.com/office/drawing/2014/main" id="{F4CE9C90-BDFE-E106-E62B-492396E292C7}"/>
                  </a:ext>
                </a:extLst>
              </p:cNvPr>
              <p:cNvSpPr txBox="1">
                <a:spLocks noRot="1" noChangeAspect="1" noMove="1" noResize="1" noEditPoints="1" noAdjustHandles="1" noChangeArrowheads="1" noChangeShapeType="1" noTextEdit="1"/>
              </p:cNvSpPr>
              <p:nvPr/>
            </p:nvSpPr>
            <p:spPr>
              <a:xfrm>
                <a:off x="88284" y="3314220"/>
                <a:ext cx="4010750" cy="507831"/>
              </a:xfrm>
              <a:prstGeom prst="rect">
                <a:avLst/>
              </a:prstGeom>
              <a:blipFill>
                <a:blip r:embed="rId4"/>
                <a:stretch>
                  <a:fillRect/>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0132A41-E206-0E21-ECE3-0902C7399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84" y="788276"/>
            <a:ext cx="4010750" cy="2557708"/>
          </a:xfrm>
          <a:prstGeom prst="rect">
            <a:avLst/>
          </a:prstGeom>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BDEAF8C5-1546-895B-5E81-369903377986}"/>
                  </a:ext>
                </a:extLst>
              </p:cNvPr>
              <p:cNvSpPr txBox="1"/>
              <p:nvPr/>
            </p:nvSpPr>
            <p:spPr>
              <a:xfrm>
                <a:off x="4548681" y="565531"/>
                <a:ext cx="6720511" cy="2862450"/>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sSub>
                      <m:sSub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算法与</a:t>
                </a:r>
                <a14:m>
                  <m:oMath xmlns:m="http://schemas.openxmlformats.org/officeDocument/2006/math">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𝒑𝒅𝒇</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算法的分界线可能需要调整</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14:m>
                  <m:oMath xmlns:m="http://schemas.openxmlformats.org/officeDocument/2006/math">
                    <m:sSub>
                      <m:sSubPr>
                        <m:ctrlP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重建算法性能总体偏低</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742950" lvl="1" indent="-285750">
                  <a:buFont typeface="Wingdings" panose="05000000000000000000" pitchFamily="2" charset="2"/>
                  <a:buChar char="Ø"/>
                </a:pPr>
                <a14:m>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𝟏</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𝟓</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𝟔𝟎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b>
                      <m:sSub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r>
                      <m:rPr>
                        <m:nor/>
                      </m:rP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m:t>算法</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𝟗𝟖</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𝒑𝒅𝒇</m:t>
                    </m:r>
                    <m:r>
                      <a:rPr lang="zh-CN" altLang="en-US" b="1" i="1" dirty="0">
                        <a:latin typeface="Cambria Math" panose="02040503050406030204" pitchFamily="18" charset="0"/>
                        <a:ea typeface="黑体" panose="02010609060101010101" pitchFamily="49" charset="-122"/>
                        <a:cs typeface="Times New Roman" panose="02020603050405020304" pitchFamily="18" charset="0"/>
                        <a:sym typeface="+mn-ea"/>
                      </a:rPr>
                      <m:t>算法</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𝟗𝟗</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m:t>
                    </m:r>
                  </m:oMath>
                </a14:m>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14:m>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𝟕𝟓</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和</a:t>
                </a:r>
                <a14:m>
                  <m:oMath xmlns:m="http://schemas.openxmlformats.org/officeDocument/2006/math">
                    <m:r>
                      <a:rPr lang="en-US" altLang="zh-CN" b="1" i="0" smtClean="0">
                        <a:latin typeface="Cambria Math" panose="02040503050406030204" pitchFamily="18" charset="0"/>
                        <a:ea typeface="黑体" panose="02010609060101010101" pitchFamily="49" charset="-122"/>
                        <a:cs typeface="Times New Roman" panose="02020603050405020304" pitchFamily="18" charset="0"/>
                        <a:sym typeface="+mn-ea"/>
                      </a:rPr>
                      <m:t>𝟎</m:t>
                    </m:r>
                    <m:r>
                      <a:rPr lang="en-US" altLang="zh-CN" b="1" i="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0" smtClean="0">
                        <a:latin typeface="Cambria Math" panose="02040503050406030204" pitchFamily="18" charset="0"/>
                        <a:ea typeface="黑体" panose="02010609060101010101" pitchFamily="49" charset="-122"/>
                        <a:cs typeface="Times New Roman" panose="02020603050405020304" pitchFamily="18" charset="0"/>
                        <a:sym typeface="+mn-ea"/>
                      </a:rPr>
                      <m:t>𝟓</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𝟖𝟒</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附近性能异常下降：</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742950" lvl="1"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少数</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Hit</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点</a:t>
                </a:r>
                <a14:m>
                  <m:oMath xmlns:m="http://schemas.openxmlformats.org/officeDocument/2006/math">
                    <m:sSub>
                      <m:sSub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计算错误</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742950" lvl="1" indent="-285750">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推测全氟己烷光子被当作石英光子，使用了错误的折射率</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未来将继续优化细节，期望从整体上理解算法</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p:sp>
            <p:nvSpPr>
              <p:cNvPr id="6" name="文本框 5">
                <a:extLst>
                  <a:ext uri="{FF2B5EF4-FFF2-40B4-BE49-F238E27FC236}">
                    <a16:creationId xmlns:a16="http://schemas.microsoft.com/office/drawing/2014/main" id="{BDEAF8C5-1546-895B-5E81-369903377986}"/>
                  </a:ext>
                </a:extLst>
              </p:cNvPr>
              <p:cNvSpPr txBox="1">
                <a:spLocks noRot="1" noChangeAspect="1" noMove="1" noResize="1" noEditPoints="1" noAdjustHandles="1" noChangeArrowheads="1" noChangeShapeType="1" noTextEdit="1"/>
              </p:cNvSpPr>
              <p:nvPr/>
            </p:nvSpPr>
            <p:spPr>
              <a:xfrm>
                <a:off x="4548681" y="565531"/>
                <a:ext cx="6720511" cy="2862450"/>
              </a:xfrm>
              <a:prstGeom prst="rect">
                <a:avLst/>
              </a:prstGeom>
              <a:blipFill>
                <a:blip r:embed="rId6"/>
                <a:stretch>
                  <a:fillRect l="-544" t="-1706" r="-181" b="-2559"/>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DD7C26FA-98EA-0FE8-3797-C74D574464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4872" y="3794025"/>
            <a:ext cx="3934612" cy="239733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868B6A9-9F24-1C3F-A277-4B9CBF2E5B32}"/>
                  </a:ext>
                </a:extLst>
              </p:cNvPr>
              <p:cNvSpPr txBox="1"/>
              <p:nvPr/>
            </p:nvSpPr>
            <p:spPr>
              <a:xfrm>
                <a:off x="609600" y="6155683"/>
                <a:ext cx="28588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𝑪</m:t>
                          </m:r>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p>
                        <m:sSup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p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𝝅</m:t>
                          </m:r>
                        </m:e>
                        <m: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sup>
                      </m:s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𝟕𝟐</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0" name="文本框 9">
                <a:extLst>
                  <a:ext uri="{FF2B5EF4-FFF2-40B4-BE49-F238E27FC236}">
                    <a16:creationId xmlns:a16="http://schemas.microsoft.com/office/drawing/2014/main" id="{8868B6A9-9F24-1C3F-A277-4B9CBF2E5B32}"/>
                  </a:ext>
                </a:extLst>
              </p:cNvPr>
              <p:cNvSpPr txBox="1">
                <a:spLocks noRot="1" noChangeAspect="1" noMove="1" noResize="1" noEditPoints="1" noAdjustHandles="1" noChangeArrowheads="1" noChangeShapeType="1" noTextEdit="1"/>
              </p:cNvSpPr>
              <p:nvPr/>
            </p:nvSpPr>
            <p:spPr>
              <a:xfrm>
                <a:off x="609600" y="6155683"/>
                <a:ext cx="2858814" cy="369332"/>
              </a:xfrm>
              <a:prstGeom prst="rect">
                <a:avLst/>
              </a:prstGeom>
              <a:blipFill>
                <a:blip r:embed="rId8"/>
                <a:stretch>
                  <a:fillRect b="-16667"/>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AAC3D9F9-57F2-80D7-8096-B7AED705A4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4087" y="3524491"/>
            <a:ext cx="3743313" cy="2269506"/>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77F3102-6702-F894-2AA5-C7E53C34BD9D}"/>
                  </a:ext>
                </a:extLst>
              </p:cNvPr>
              <p:cNvSpPr txBox="1"/>
              <p:nvPr/>
            </p:nvSpPr>
            <p:spPr>
              <a:xfrm>
                <a:off x="4276072" y="5786351"/>
                <a:ext cx="41301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𝑪</m:t>
                          </m:r>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p>
                        <m:sSup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p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𝝅</m:t>
                          </m:r>
                        </m:e>
                        <m:sup>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sup>
                      </m:s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𝟓</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𝟔𝟎</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4" name="文本框 13">
                <a:extLst>
                  <a:ext uri="{FF2B5EF4-FFF2-40B4-BE49-F238E27FC236}">
                    <a16:creationId xmlns:a16="http://schemas.microsoft.com/office/drawing/2014/main" id="{777F3102-6702-F894-2AA5-C7E53C34BD9D}"/>
                  </a:ext>
                </a:extLst>
              </p:cNvPr>
              <p:cNvSpPr txBox="1">
                <a:spLocks noRot="1" noChangeAspect="1" noMove="1" noResize="1" noEditPoints="1" noAdjustHandles="1" noChangeArrowheads="1" noChangeShapeType="1" noTextEdit="1"/>
              </p:cNvSpPr>
              <p:nvPr/>
            </p:nvSpPr>
            <p:spPr>
              <a:xfrm>
                <a:off x="4276072" y="5786351"/>
                <a:ext cx="4130102" cy="369332"/>
              </a:xfrm>
              <a:prstGeom prst="rect">
                <a:avLst/>
              </a:prstGeom>
              <a:blipFill>
                <a:blip r:embed="rId10"/>
                <a:stretch>
                  <a:fillRect b="-16393"/>
                </a:stretch>
              </a:blipFill>
            </p:spPr>
            <p:txBody>
              <a:bodyPr/>
              <a:lstStyle/>
              <a:p>
                <a:r>
                  <a:rPr lang="zh-CN" altLang="en-US">
                    <a:noFill/>
                  </a:rPr>
                  <a:t> </a:t>
                </a:r>
              </a:p>
            </p:txBody>
          </p:sp>
        </mc:Fallback>
      </mc:AlternateContent>
      <p:pic>
        <p:nvPicPr>
          <p:cNvPr id="16" name="图片 15">
            <a:extLst>
              <a:ext uri="{FF2B5EF4-FFF2-40B4-BE49-F238E27FC236}">
                <a16:creationId xmlns:a16="http://schemas.microsoft.com/office/drawing/2014/main" id="{216DE031-9C4A-7429-93B0-2340F09C42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2983" y="3524491"/>
            <a:ext cx="3713375" cy="2269506"/>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C8A7A0C-F105-76F6-4CB9-048CFFF9B096}"/>
                  </a:ext>
                </a:extLst>
              </p:cNvPr>
              <p:cNvSpPr txBox="1"/>
              <p:nvPr/>
            </p:nvSpPr>
            <p:spPr>
              <a:xfrm>
                <a:off x="8166852" y="5793997"/>
                <a:ext cx="413010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𝑪</m:t>
                          </m:r>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p>
                        <m:sSup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p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𝝅</m:t>
                          </m:r>
                        </m:e>
                        <m:sup>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sup>
                      </m:s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𝟓</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𝟖𝟏</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8" name="文本框 17">
                <a:extLst>
                  <a:ext uri="{FF2B5EF4-FFF2-40B4-BE49-F238E27FC236}">
                    <a16:creationId xmlns:a16="http://schemas.microsoft.com/office/drawing/2014/main" id="{FC8A7A0C-F105-76F6-4CB9-048CFFF9B096}"/>
                  </a:ext>
                </a:extLst>
              </p:cNvPr>
              <p:cNvSpPr txBox="1">
                <a:spLocks noRot="1" noChangeAspect="1" noMove="1" noResize="1" noEditPoints="1" noAdjustHandles="1" noChangeArrowheads="1" noChangeShapeType="1" noTextEdit="1"/>
              </p:cNvSpPr>
              <p:nvPr/>
            </p:nvSpPr>
            <p:spPr>
              <a:xfrm>
                <a:off x="8166852" y="5793997"/>
                <a:ext cx="4130102" cy="369332"/>
              </a:xfrm>
              <a:prstGeom prst="rect">
                <a:avLst/>
              </a:prstGeom>
              <a:blipFill>
                <a:blip r:embed="rId12"/>
                <a:stretch>
                  <a:fillRect b="-163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041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1AE02-8575-1FB7-0B2E-19D8ADD19FB7}"/>
            </a:ext>
          </a:extLst>
        </p:cNvPr>
        <p:cNvGrpSpPr/>
        <p:nvPr/>
      </p:nvGrpSpPr>
      <p:grpSpPr>
        <a:xfrm>
          <a:off x="0" y="0"/>
          <a:ext cx="0" cy="0"/>
          <a:chOff x="0" y="0"/>
          <a:chExt cx="0" cy="0"/>
        </a:xfrm>
      </p:grpSpPr>
      <p:pic>
        <p:nvPicPr>
          <p:cNvPr id="9" name="图片 8">
            <a:extLst>
              <a:ext uri="{FF2B5EF4-FFF2-40B4-BE49-F238E27FC236}">
                <a16:creationId xmlns:a16="http://schemas.microsoft.com/office/drawing/2014/main" id="{34649A2B-6182-8EB8-7DD4-074A64B25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861" y="1213611"/>
            <a:ext cx="10897126" cy="5117793"/>
          </a:xfrm>
          <a:prstGeom prst="rect">
            <a:avLst/>
          </a:prstGeom>
        </p:spPr>
      </p:pic>
      <p:sp>
        <p:nvSpPr>
          <p:cNvPr id="2" name="灯片编号占位符 1">
            <a:extLst>
              <a:ext uri="{FF2B5EF4-FFF2-40B4-BE49-F238E27FC236}">
                <a16:creationId xmlns:a16="http://schemas.microsoft.com/office/drawing/2014/main" id="{88C4FA5B-254C-F765-C3C4-3C961DF1FF58}"/>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12</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A6EC08E6-A64B-C9C7-EE6A-995283F2837A}"/>
              </a:ext>
            </a:extLst>
          </p:cNvPr>
          <p:cNvSpPr txBox="1"/>
          <p:nvPr>
            <p:custDataLst>
              <p:tags r:id="rId2"/>
            </p:custDataLst>
          </p:nvPr>
        </p:nvSpPr>
        <p:spPr>
          <a:xfrm>
            <a:off x="88284" y="-4"/>
            <a:ext cx="3626072" cy="89548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endParaRPr lang="en-US" altLang="zh-CN" sz="3200" b="1" dirty="0">
              <a:latin typeface="微软雅黑" panose="020B0503020204020204" charset="-122"/>
              <a:ea typeface="微软雅黑" panose="020B0503020204020204" charset="-122"/>
              <a:cs typeface="+mj-lt"/>
              <a:sym typeface="+mn-ea"/>
            </a:endParaRPr>
          </a:p>
        </p:txBody>
      </p:sp>
      <p:sp>
        <p:nvSpPr>
          <p:cNvPr id="20" name="文本框 19">
            <a:extLst>
              <a:ext uri="{FF2B5EF4-FFF2-40B4-BE49-F238E27FC236}">
                <a16:creationId xmlns:a16="http://schemas.microsoft.com/office/drawing/2014/main" id="{4022C633-729F-91E7-357F-010A91AE9B96}"/>
              </a:ext>
            </a:extLst>
          </p:cNvPr>
          <p:cNvSpPr txBox="1"/>
          <p:nvPr/>
        </p:nvSpPr>
        <p:spPr>
          <a:xfrm>
            <a:off x="152455" y="813501"/>
            <a:ext cx="6815904" cy="400110"/>
          </a:xfrm>
          <a:prstGeom prst="rect">
            <a:avLst/>
          </a:prstGeom>
          <a:noFill/>
        </p:spPr>
        <p:txBody>
          <a:bodyPr wrap="square">
            <a:spAutoFit/>
          </a:bodyPr>
          <a:lstStyle/>
          <a:p>
            <a:pPr marL="285750" indent="-28575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其他</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PID</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性能</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7B96F43-D80F-847E-A714-494A5103AD8C}"/>
                  </a:ext>
                </a:extLst>
              </p:cNvPr>
              <p:cNvSpPr txBox="1"/>
              <p:nvPr/>
            </p:nvSpPr>
            <p:spPr>
              <a:xfrm>
                <a:off x="4149481" y="5918683"/>
                <a:ext cx="4010750" cy="507831"/>
              </a:xfrm>
              <a:prstGeom prst="rect">
                <a:avLst/>
              </a:prstGeom>
              <a:noFill/>
            </p:spPr>
            <p:txBody>
              <a:bodyPr wrap="square">
                <a:spAutoFit/>
              </a:bodyPr>
              <a:lstStyle/>
              <a:p>
                <a:pPr fontAlgn="auto">
                  <a:lnSpc>
                    <a:spcPct val="150000"/>
                  </a:lnSpc>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𝒆𝒇𝒇</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𝑴𝒊𝒔𝒔𝑰𝑫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𝒇𝒐𝒓𝒎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𝑲</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6" name="文本框 5">
                <a:extLst>
                  <a:ext uri="{FF2B5EF4-FFF2-40B4-BE49-F238E27FC236}">
                    <a16:creationId xmlns:a16="http://schemas.microsoft.com/office/drawing/2014/main" id="{B7B96F43-D80F-847E-A714-494A5103AD8C}"/>
                  </a:ext>
                </a:extLst>
              </p:cNvPr>
              <p:cNvSpPr txBox="1">
                <a:spLocks noRot="1" noChangeAspect="1" noMove="1" noResize="1" noEditPoints="1" noAdjustHandles="1" noChangeArrowheads="1" noChangeShapeType="1" noTextEdit="1"/>
              </p:cNvSpPr>
              <p:nvPr/>
            </p:nvSpPr>
            <p:spPr>
              <a:xfrm>
                <a:off x="4149481" y="5918683"/>
                <a:ext cx="4010750" cy="507831"/>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07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8589-1AD0-6D2A-C5B0-DD01D8D392A5}"/>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AED170A-5E2D-6E58-5B6D-7B0D2E6D065A}"/>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13</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8AFB4FF9-22DC-AAE9-6010-221499AE321E}"/>
              </a:ext>
            </a:extLst>
          </p:cNvPr>
          <p:cNvSpPr txBox="1"/>
          <p:nvPr>
            <p:custDataLst>
              <p:tags r:id="rId2"/>
            </p:custDataLst>
          </p:nvPr>
        </p:nvSpPr>
        <p:spPr>
          <a:xfrm>
            <a:off x="88284" y="-4"/>
            <a:ext cx="3626072" cy="89548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endParaRPr lang="en-US" altLang="zh-CN" sz="3200" b="1" dirty="0">
              <a:latin typeface="微软雅黑" panose="020B0503020204020204" charset="-122"/>
              <a:ea typeface="微软雅黑" panose="020B0503020204020204" charset="-122"/>
              <a:cs typeface="+mj-lt"/>
              <a:sym typeface="+mn-ea"/>
            </a:endParaRPr>
          </a:p>
        </p:txBody>
      </p:sp>
      <p:sp>
        <p:nvSpPr>
          <p:cNvPr id="20" name="文本框 19">
            <a:extLst>
              <a:ext uri="{FF2B5EF4-FFF2-40B4-BE49-F238E27FC236}">
                <a16:creationId xmlns:a16="http://schemas.microsoft.com/office/drawing/2014/main" id="{094A19FB-AD59-82FA-162D-DB9B80C9F0F4}"/>
              </a:ext>
            </a:extLst>
          </p:cNvPr>
          <p:cNvSpPr txBox="1"/>
          <p:nvPr/>
        </p:nvSpPr>
        <p:spPr>
          <a:xfrm>
            <a:off x="152455" y="813501"/>
            <a:ext cx="6815904" cy="400110"/>
          </a:xfrm>
          <a:prstGeom prst="rect">
            <a:avLst/>
          </a:prstGeom>
          <a:noFill/>
        </p:spPr>
        <p:txBody>
          <a:bodyPr wrap="square">
            <a:spAutoFit/>
          </a:bodyPr>
          <a:lstStyle/>
          <a:p>
            <a:pPr marL="285750" indent="-28575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其他</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PID</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性能</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p:pic>
        <p:nvPicPr>
          <p:cNvPr id="4" name="图片 3">
            <a:extLst>
              <a:ext uri="{FF2B5EF4-FFF2-40B4-BE49-F238E27FC236}">
                <a16:creationId xmlns:a16="http://schemas.microsoft.com/office/drawing/2014/main" id="{B334FEF2-49C7-8141-060C-94C81B9440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31" y="1277723"/>
            <a:ext cx="9730477" cy="4582229"/>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56A350E-DE9F-9AAA-B315-79858721EC3E}"/>
                  </a:ext>
                </a:extLst>
              </p:cNvPr>
              <p:cNvSpPr txBox="1"/>
              <p:nvPr/>
            </p:nvSpPr>
            <p:spPr>
              <a:xfrm>
                <a:off x="3953988" y="5536668"/>
                <a:ext cx="4010750" cy="507831"/>
              </a:xfrm>
              <a:prstGeom prst="rect">
                <a:avLst/>
              </a:prstGeom>
              <a:noFill/>
            </p:spPr>
            <p:txBody>
              <a:bodyPr wrap="square">
                <a:spAutoFit/>
              </a:bodyPr>
              <a:lstStyle/>
              <a:p>
                <a:pPr fontAlgn="auto">
                  <a:lnSpc>
                    <a:spcPct val="150000"/>
                  </a:lnSpc>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𝝁</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𝒆𝒇𝒇</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𝑴𝒊𝒔𝒔𝑰𝑫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𝒇𝒐𝒓𝒎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𝝅</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𝟑</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6" name="文本框 5">
                <a:extLst>
                  <a:ext uri="{FF2B5EF4-FFF2-40B4-BE49-F238E27FC236}">
                    <a16:creationId xmlns:a16="http://schemas.microsoft.com/office/drawing/2014/main" id="{A56A350E-DE9F-9AAA-B315-79858721EC3E}"/>
                  </a:ext>
                </a:extLst>
              </p:cNvPr>
              <p:cNvSpPr txBox="1">
                <a:spLocks noRot="1" noChangeAspect="1" noMove="1" noResize="1" noEditPoints="1" noAdjustHandles="1" noChangeArrowheads="1" noChangeShapeType="1" noTextEdit="1"/>
              </p:cNvSpPr>
              <p:nvPr/>
            </p:nvSpPr>
            <p:spPr>
              <a:xfrm>
                <a:off x="3953988" y="5536668"/>
                <a:ext cx="4010750" cy="507831"/>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9547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1273C-F7C6-7F97-29E1-BD1206EE5FA5}"/>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4B57D04-45B7-D32F-C71F-79FC71318288}"/>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14</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E4E97E15-A3F2-2441-823B-114AC32C6660}"/>
              </a:ext>
            </a:extLst>
          </p:cNvPr>
          <p:cNvSpPr txBox="1"/>
          <p:nvPr>
            <p:custDataLst>
              <p:tags r:id="rId2"/>
            </p:custDataLst>
          </p:nvPr>
        </p:nvSpPr>
        <p:spPr>
          <a:xfrm>
            <a:off x="88284" y="-4"/>
            <a:ext cx="2062133" cy="89548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总结</a:t>
            </a:r>
            <a:endParaRPr lang="en-US" altLang="zh-CN" sz="3200" b="1" dirty="0">
              <a:latin typeface="微软雅黑" panose="020B0503020204020204" charset="-122"/>
              <a:ea typeface="微软雅黑" panose="020B0503020204020204" charset="-122"/>
              <a:cs typeface="+mj-lt"/>
              <a:sym typeface="+mn-ea"/>
            </a:endParaRPr>
          </a:p>
        </p:txBody>
      </p:sp>
      <p:pic>
        <p:nvPicPr>
          <p:cNvPr id="5" name="图片 4">
            <a:extLst>
              <a:ext uri="{FF2B5EF4-FFF2-40B4-BE49-F238E27FC236}">
                <a16:creationId xmlns:a16="http://schemas.microsoft.com/office/drawing/2014/main" id="{2D1791AF-C1E2-9AA6-713C-F10ED75A0D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6787" y="1012817"/>
            <a:ext cx="4230120" cy="2507969"/>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55F4324-DCDA-C00A-5285-C152B6E6125D}"/>
                  </a:ext>
                </a:extLst>
              </p:cNvPr>
              <p:cNvSpPr txBox="1"/>
              <p:nvPr/>
            </p:nvSpPr>
            <p:spPr>
              <a:xfrm>
                <a:off x="3545664" y="3582854"/>
                <a:ext cx="4122683" cy="923330"/>
              </a:xfrm>
              <a:prstGeom prst="rect">
                <a:avLst/>
              </a:prstGeom>
              <a:noFill/>
            </p:spPr>
            <p:txBody>
              <a:bodyPr wrap="square">
                <a:spAutoFit/>
              </a:bodyPr>
              <a:lstStyle/>
              <a:p>
                <a:pPr fontAlgn="auto">
                  <a:lnSpc>
                    <a:spcPct val="150000"/>
                  </a:lnSpc>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𝑷𝑰𝑫</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𝒆𝒇𝒇</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𝒂𝒏𝒅</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𝑺𝒆𝒑𝒆𝒓𝒂𝒕𝒊𝒐𝒏</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𝑷𝒐𝒘𝒆𝒓</m:t>
                      </m:r>
                    </m:oMath>
                  </m:oMathPara>
                </a14:m>
                <a:endParaRPr lang="en-US" altLang="zh-CN" sz="1800" b="1" i="1" dirty="0">
                  <a:latin typeface="Cambria Math" panose="02040503050406030204" pitchFamily="18" charset="0"/>
                  <a:ea typeface="黑体" panose="02010609060101010101" pitchFamily="49" charset="-122"/>
                  <a:cs typeface="Times New Roman" panose="02020603050405020304" pitchFamily="18" charset="0"/>
                  <a:sym typeface="+mn-ea"/>
                </a:endParaRPr>
              </a:p>
              <a:p>
                <a:pPr fontAlgn="auto">
                  <a:lnSpc>
                    <a:spcPct val="150000"/>
                  </a:lnSpc>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𝝅</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𝑴𝒊𝒔𝒔𝑰𝑫</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𝒇𝒐𝒓𝒎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𝑲</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𝟐</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7" name="文本框 6">
                <a:extLst>
                  <a:ext uri="{FF2B5EF4-FFF2-40B4-BE49-F238E27FC236}">
                    <a16:creationId xmlns:a16="http://schemas.microsoft.com/office/drawing/2014/main" id="{D55F4324-DCDA-C00A-5285-C152B6E6125D}"/>
                  </a:ext>
                </a:extLst>
              </p:cNvPr>
              <p:cNvSpPr txBox="1">
                <a:spLocks noRot="1" noChangeAspect="1" noMove="1" noResize="1" noEditPoints="1" noAdjustHandles="1" noChangeArrowheads="1" noChangeShapeType="1" noTextEdit="1"/>
              </p:cNvSpPr>
              <p:nvPr/>
            </p:nvSpPr>
            <p:spPr>
              <a:xfrm>
                <a:off x="3545664" y="3582854"/>
                <a:ext cx="4122683" cy="923330"/>
              </a:xfrm>
              <a:prstGeom prst="rect">
                <a:avLst/>
              </a:prstGeom>
              <a:blipFill>
                <a:blip r:embed="rId5"/>
                <a:stretch>
                  <a:fillRect/>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FD4C19BE-AB21-EDB0-0B19-E1D8E036E7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9832" y="1012817"/>
            <a:ext cx="4159011" cy="2507969"/>
          </a:xfrm>
          <a:prstGeom prst="rect">
            <a:avLst/>
          </a:prstGeom>
        </p:spPr>
      </p:pic>
      <p:sp>
        <p:nvSpPr>
          <p:cNvPr id="13" name="文本框 12">
            <a:extLst>
              <a:ext uri="{FF2B5EF4-FFF2-40B4-BE49-F238E27FC236}">
                <a16:creationId xmlns:a16="http://schemas.microsoft.com/office/drawing/2014/main" id="{ADCDCCF5-3075-D791-195F-2E36275435FB}"/>
              </a:ext>
            </a:extLst>
          </p:cNvPr>
          <p:cNvSpPr txBox="1"/>
          <p:nvPr/>
        </p:nvSpPr>
        <p:spPr>
          <a:xfrm>
            <a:off x="2779019" y="4871403"/>
            <a:ext cx="5652380" cy="923330"/>
          </a:xfrm>
          <a:prstGeom prst="rect">
            <a:avLst/>
          </a:prstGeom>
          <a:noFill/>
        </p:spPr>
        <p:txBody>
          <a:bodyPr wrap="square">
            <a:spAutoFit/>
          </a:bodyPr>
          <a:lstStyle/>
          <a:p>
            <a:pPr marL="285750" indent="-285750" algn="just">
              <a:buFont typeface="Arial" panose="020B0604020202020204" pitchFamily="34" charset="0"/>
              <a:buChar char="•"/>
            </a:pP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OSCAR</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框架中，</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RICH</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具有从模拟到分析的完整链路</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预期</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PID</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性能可以满足</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STCF</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实验需求</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lgn="just">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重建算法和部分模拟参数需要继续优化</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p:txBody>
      </p:sp>
    </p:spTree>
    <p:extLst>
      <p:ext uri="{BB962C8B-B14F-4D97-AF65-F5344CB8AC3E}">
        <p14:creationId xmlns:p14="http://schemas.microsoft.com/office/powerpoint/2010/main" val="3838567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F9B9D-D86A-BD48-2CD4-7298024BBCEE}"/>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AB0D433-D023-3C73-CD9D-E8D3C4C9D875}"/>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15</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39518A67-FB32-EF4D-307D-F8D6DC4B5B5B}"/>
              </a:ext>
            </a:extLst>
          </p:cNvPr>
          <p:cNvSpPr txBox="1"/>
          <p:nvPr>
            <p:custDataLst>
              <p:tags r:id="rId2"/>
            </p:custDataLst>
          </p:nvPr>
        </p:nvSpPr>
        <p:spPr>
          <a:xfrm>
            <a:off x="5020790" y="2672252"/>
            <a:ext cx="2685395" cy="1130391"/>
          </a:xfrm>
          <a:prstGeom prst="rect">
            <a:avLst/>
          </a:prstGeom>
          <a:noFill/>
        </p:spPr>
        <p:txBody>
          <a:bodyPr wrap="square" rtlCol="0">
            <a:noAutofit/>
          </a:bodyPr>
          <a:lstStyle/>
          <a:p>
            <a:pPr fontAlgn="auto">
              <a:lnSpc>
                <a:spcPct val="150000"/>
              </a:lnSpc>
            </a:pPr>
            <a:r>
              <a:rPr lang="en-US" altLang="zh-CN" sz="4800" b="1" dirty="0" err="1">
                <a:latin typeface="微软雅黑" panose="020B0503020204020204" charset="-122"/>
                <a:ea typeface="微软雅黑" panose="020B0503020204020204" charset="-122"/>
                <a:cs typeface="+mj-lt"/>
                <a:sym typeface="+mn-ea"/>
              </a:rPr>
              <a:t>BackUp</a:t>
            </a:r>
            <a:endParaRPr lang="en-US" altLang="zh-CN" sz="4800" b="1" dirty="0">
              <a:latin typeface="微软雅黑" panose="020B0503020204020204" charset="-122"/>
              <a:ea typeface="微软雅黑" panose="020B0503020204020204" charset="-122"/>
              <a:cs typeface="+mj-lt"/>
              <a:sym typeface="+mn-ea"/>
            </a:endParaRPr>
          </a:p>
        </p:txBody>
      </p:sp>
    </p:spTree>
    <p:extLst>
      <p:ext uri="{BB962C8B-B14F-4D97-AF65-F5344CB8AC3E}">
        <p14:creationId xmlns:p14="http://schemas.microsoft.com/office/powerpoint/2010/main" val="227013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757BF-4597-5535-C8AE-59F12A2D8D2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5724121-CAB9-B404-460A-DC6887F8A894}"/>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16</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463B0B89-21FA-2DB2-364F-7247DDB4893F}"/>
              </a:ext>
            </a:extLst>
          </p:cNvPr>
          <p:cNvSpPr txBox="1"/>
          <p:nvPr>
            <p:custDataLst>
              <p:tags r:id="rId2"/>
            </p:custDataLst>
          </p:nvPr>
        </p:nvSpPr>
        <p:spPr>
          <a:xfrm>
            <a:off x="88284" y="-4"/>
            <a:ext cx="3626072" cy="89548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endParaRPr lang="en-US" altLang="zh-CN" sz="3200" b="1" dirty="0">
              <a:latin typeface="微软雅黑" panose="020B0503020204020204" charset="-122"/>
              <a:ea typeface="微软雅黑" panose="020B0503020204020204" charset="-122"/>
              <a:cs typeface="+mj-lt"/>
              <a:sym typeface="+mn-ea"/>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8C4A9DD-CFA4-F83C-BBC4-5E59818E0B1D}"/>
                  </a:ext>
                </a:extLst>
              </p:cNvPr>
              <p:cNvSpPr txBox="1"/>
              <p:nvPr/>
            </p:nvSpPr>
            <p:spPr>
              <a:xfrm>
                <a:off x="152453" y="813501"/>
                <a:ext cx="7452833" cy="2917978"/>
              </a:xfrm>
              <a:prstGeom prst="rect">
                <a:avLst/>
              </a:prstGeom>
              <a:noFill/>
            </p:spPr>
            <p:txBody>
              <a:bodyPr wrap="square">
                <a:spAutoFit/>
              </a:bodyPr>
              <a:lstStyle/>
              <a:p>
                <a:pPr marL="285750" indent="-28575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分析与改进</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目前认为性能不同的主要原因是：</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742950" lvl="1" indent="-285750">
                  <a:buFont typeface="Wingdings" panose="05000000000000000000" pitchFamily="2" charset="2"/>
                  <a:buChar char="Ø"/>
                </a:pPr>
                <a14:m>
                  <m:oMath xmlns:m="http://schemas.openxmlformats.org/officeDocument/2006/math">
                    <m:sSub>
                      <m:sSubPr>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算法使用</a:t>
                </a:r>
                <a14:m>
                  <m:oMath xmlns:m="http://schemas.openxmlformats.org/officeDocument/2006/math">
                    <m:acc>
                      <m:accPr>
                        <m:chr m:val="̅"/>
                        <m:ctrlP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ctrlPr>
                      </m:accPr>
                      <m:e>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𝒏</m:t>
                        </m:r>
                      </m:e>
                    </m:acc>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计算</a:t>
                </a:r>
                <a14:m>
                  <m:oMath xmlns:m="http://schemas.openxmlformats.org/officeDocument/2006/math">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a:t>
                </a:r>
                <a:r>
                  <a:rPr lang="en-US" altLang="zh-CN" b="1" dirty="0">
                    <a:ea typeface="黑体" panose="02010609060101010101" pitchFamily="49" charset="-122"/>
                    <a:cs typeface="Times New Roman" panose="02020603050405020304" pitchFamily="18" charset="0"/>
                    <a:sym typeface="+mn-ea"/>
                  </a:rPr>
                  <a:t> </a:t>
                </a:r>
                <a14:m>
                  <m:oMath xmlns:m="http://schemas.openxmlformats.org/officeDocument/2006/math">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𝒑𝒅𝒇</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算法完整考虑了介质的</a:t>
                </a:r>
                <a14:m>
                  <m:oMath xmlns:m="http://schemas.openxmlformats.org/officeDocument/2006/math">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𝒏</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𝝀</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a14:m>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buFont typeface="Wingdings" panose="05000000000000000000" pitchFamily="2" charset="2"/>
                  <a:buChar char="l"/>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注意到：</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RICH</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结构</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辐射体</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像素探测器</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具有分光计的功能</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buFont typeface="Wingdings" panose="05000000000000000000" pitchFamily="2" charset="2"/>
                  <a:buChar char="l"/>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特定粒子假设下可求出折射率在探测平面上的分布</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285750" indent="-28575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重建时，折射率</a:t>
                </a:r>
                <a:r>
                  <a:rPr lang="en-US" altLang="zh-CN" b="1" dirty="0"/>
                  <a:t>Map</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地位非常类似二维</a:t>
                </a:r>
                <a14:m>
                  <m:oMath xmlns:m="http://schemas.openxmlformats.org/officeDocument/2006/math">
                    <m:r>
                      <a:rPr lang="en-US" altLang="zh-CN" b="1" i="1">
                        <a:latin typeface="Cambria Math" panose="02040503050406030204" pitchFamily="18" charset="0"/>
                      </a:rPr>
                      <m:t>𝒑𝒅𝒇</m:t>
                    </m:r>
                  </m:oMath>
                </a14:m>
                <a:r>
                  <a:rPr lang="zh-CN" altLang="en-US" b="1" dirty="0">
                    <a:latin typeface="黑体" panose="02010609060101010101" pitchFamily="49" charset="-122"/>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都描述切伦科夫过程细节</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285750" indent="-28575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使用折射率</a:t>
                </a:r>
                <a:r>
                  <a:rPr lang="en-US" altLang="zh-CN" b="1" dirty="0"/>
                  <a:t>Map</a:t>
                </a:r>
                <a:r>
                  <a:rPr lang="zh-CN" altLang="en-US" b="1" dirty="0">
                    <a:latin typeface="黑体" panose="02010609060101010101" pitchFamily="49" charset="-122"/>
                    <a:ea typeface="黑体" panose="02010609060101010101" pitchFamily="49" charset="-122"/>
                    <a:cs typeface="Times New Roman" panose="02020603050405020304" pitchFamily="18" charset="0"/>
                  </a:rPr>
                  <a:t>重新计算</a:t>
                </a:r>
                <a14:m>
                  <m:oMath xmlns:m="http://schemas.openxmlformats.org/officeDocument/2006/math">
                    <m:sSub>
                      <m:sSubPr>
                        <m:ctrlPr>
                          <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rPr>
                          <m:t>𝒄</m:t>
                        </m:r>
                      </m:sub>
                    </m:sSub>
                    <m:r>
                      <a:rPr lang="en-US" altLang="zh-CN" b="1" i="0" dirty="0" smtClean="0">
                        <a:latin typeface="Cambria Math" panose="02040503050406030204" pitchFamily="18" charset="0"/>
                        <a:ea typeface="黑体" panose="02010609060101010101" pitchFamily="49" charset="-122"/>
                        <a:cs typeface="Times New Roman" panose="02020603050405020304" pitchFamily="18" charset="0"/>
                        <a:sym typeface="+mn-ea"/>
                      </a:rPr>
                      <m:t>,   </m:t>
                    </m:r>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从</a:t>
                </a:r>
                <a14:m>
                  <m:oMath xmlns:m="http://schemas.openxmlformats.org/officeDocument/2006/math">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𝟏𝟏</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𝟓𝟓</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𝒎𝒓𝒂𝒅</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下降至</a:t>
                </a:r>
                <a14:m>
                  <m:oMath xmlns:m="http://schemas.openxmlformats.org/officeDocument/2006/math">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𝟕</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𝟑𝟑</m:t>
                    </m:r>
                    <m:r>
                      <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rPr>
                      <m:t>𝒎𝒓𝒂</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𝒅</m:t>
                    </m:r>
                  </m:oMath>
                </a14:m>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742950" lvl="1" indent="-285750">
                  <a:buFont typeface="Wingdings" panose="05000000000000000000" pitchFamily="2" charset="2"/>
                  <a:buChar char="Ø"/>
                </a:pPr>
                <a:r>
                  <a:rPr lang="zh-CN" altLang="en-US" b="1" dirty="0">
                    <a:solidFill>
                      <a:schemeClr val="bg1">
                        <a:lumMod val="50000"/>
                      </a:schemeClr>
                    </a:solidFill>
                    <a:latin typeface="黑体" panose="02010609060101010101" pitchFamily="49" charset="-122"/>
                    <a:ea typeface="黑体" panose="02010609060101010101" pitchFamily="49" charset="-122"/>
                    <a:cs typeface="Times New Roman" panose="02020603050405020304" pitchFamily="18" charset="0"/>
                    <a:sym typeface="+mn-ea"/>
                  </a:rPr>
                  <a:t>辅助探测器硬件研究达到性能指标</a:t>
                </a:r>
                <a:endParaRPr lang="en-US" altLang="zh-CN" b="1" dirty="0">
                  <a:solidFill>
                    <a:schemeClr val="bg1">
                      <a:lumMod val="50000"/>
                    </a:schemeClr>
                  </a:solidFill>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20" name="文本框 19">
                <a:extLst>
                  <a:ext uri="{FF2B5EF4-FFF2-40B4-BE49-F238E27FC236}">
                    <a16:creationId xmlns:a16="http://schemas.microsoft.com/office/drawing/2014/main" id="{D8C4A9DD-CFA4-F83C-BBC4-5E59818E0B1D}"/>
                  </a:ext>
                </a:extLst>
              </p:cNvPr>
              <p:cNvSpPr txBox="1">
                <a:spLocks noRot="1" noChangeAspect="1" noMove="1" noResize="1" noEditPoints="1" noAdjustHandles="1" noChangeArrowheads="1" noChangeShapeType="1" noTextEdit="1"/>
              </p:cNvSpPr>
              <p:nvPr/>
            </p:nvSpPr>
            <p:spPr>
              <a:xfrm>
                <a:off x="152453" y="813501"/>
                <a:ext cx="7452833" cy="2917978"/>
              </a:xfrm>
              <a:prstGeom prst="rect">
                <a:avLst/>
              </a:prstGeom>
              <a:blipFill>
                <a:blip r:embed="rId4"/>
                <a:stretch>
                  <a:fillRect l="-736" t="-1044" r="-654" b="-2296"/>
                </a:stretch>
              </a:blipFill>
            </p:spPr>
            <p:txBody>
              <a:bodyPr/>
              <a:lstStyle/>
              <a:p>
                <a:r>
                  <a:rPr lang="zh-CN" altLang="en-US">
                    <a:noFill/>
                  </a:rPr>
                  <a:t> </a:t>
                </a:r>
              </a:p>
            </p:txBody>
          </p:sp>
        </mc:Fallback>
      </mc:AlternateContent>
      <p:pic>
        <p:nvPicPr>
          <p:cNvPr id="21" name="图片 20">
            <a:extLst>
              <a:ext uri="{FF2B5EF4-FFF2-40B4-BE49-F238E27FC236}">
                <a16:creationId xmlns:a16="http://schemas.microsoft.com/office/drawing/2014/main" id="{0F556F98-BFAD-1D8F-2170-D63AF126E4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5183" y="835411"/>
            <a:ext cx="3632802" cy="2119980"/>
          </a:xfrm>
          <a:prstGeom prst="rect">
            <a:avLst/>
          </a:prstGeom>
        </p:spPr>
      </p:pic>
      <p:sp>
        <p:nvSpPr>
          <p:cNvPr id="22" name="文本框 21">
            <a:extLst>
              <a:ext uri="{FF2B5EF4-FFF2-40B4-BE49-F238E27FC236}">
                <a16:creationId xmlns:a16="http://schemas.microsoft.com/office/drawing/2014/main" id="{228BFE71-FB22-3556-C80C-46EEB89CD163}"/>
              </a:ext>
            </a:extLst>
          </p:cNvPr>
          <p:cNvSpPr txBox="1"/>
          <p:nvPr/>
        </p:nvSpPr>
        <p:spPr>
          <a:xfrm>
            <a:off x="9150471" y="2890897"/>
            <a:ext cx="1301807" cy="369332"/>
          </a:xfrm>
          <a:prstGeom prst="rect">
            <a:avLst/>
          </a:prstGeom>
          <a:noFill/>
        </p:spPr>
        <p:txBody>
          <a:bodyPr wrap="square">
            <a:spAutoFit/>
          </a:bodyPr>
          <a:lstStyle/>
          <a:p>
            <a:pPr algn="ctr"/>
            <a:r>
              <a:rPr lang="zh-CN" altLang="en-US" b="1" dirty="0"/>
              <a:t>折射率</a:t>
            </a:r>
            <a:r>
              <a:rPr lang="en-US" altLang="zh-CN" b="1" dirty="0"/>
              <a:t>Map</a:t>
            </a:r>
            <a:endParaRPr lang="zh-CN" altLang="en-US" b="1" dirty="0"/>
          </a:p>
        </p:txBody>
      </p:sp>
      <p:pic>
        <p:nvPicPr>
          <p:cNvPr id="23" name="图片 22">
            <a:extLst>
              <a:ext uri="{FF2B5EF4-FFF2-40B4-BE49-F238E27FC236}">
                <a16:creationId xmlns:a16="http://schemas.microsoft.com/office/drawing/2014/main" id="{D58493BC-8458-CBA6-7393-EE0E62D970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15183" y="3597771"/>
            <a:ext cx="3632802" cy="2183901"/>
          </a:xfrm>
          <a:prstGeom prst="rect">
            <a:avLst/>
          </a:prstGeom>
        </p:spPr>
      </p:pic>
      <p:pic>
        <p:nvPicPr>
          <p:cNvPr id="25" name="图片 24">
            <a:extLst>
              <a:ext uri="{FF2B5EF4-FFF2-40B4-BE49-F238E27FC236}">
                <a16:creationId xmlns:a16="http://schemas.microsoft.com/office/drawing/2014/main" id="{CA321F5C-CAE3-A38B-98A1-12BBB7C026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4805" y="3768989"/>
            <a:ext cx="3021933" cy="2183902"/>
          </a:xfrm>
          <a:prstGeom prst="rect">
            <a:avLst/>
          </a:prstGeom>
        </p:spPr>
      </p:pic>
      <p:pic>
        <p:nvPicPr>
          <p:cNvPr id="26" name="图片 25">
            <a:extLst>
              <a:ext uri="{FF2B5EF4-FFF2-40B4-BE49-F238E27FC236}">
                <a16:creationId xmlns:a16="http://schemas.microsoft.com/office/drawing/2014/main" id="{9995C7BF-B4A7-352A-16D0-92D597928D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0464" y="3793004"/>
            <a:ext cx="3066717" cy="2183902"/>
          </a:xfrm>
          <a:prstGeom prst="rect">
            <a:avLst/>
          </a:prstGeom>
        </p:spPr>
      </p:pic>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F3189A51-7F0A-2F0D-AD19-BA29D526DB6D}"/>
                  </a:ext>
                </a:extLst>
              </p:cNvPr>
              <p:cNvSpPr txBox="1"/>
              <p:nvPr/>
            </p:nvSpPr>
            <p:spPr>
              <a:xfrm>
                <a:off x="895779" y="5937390"/>
                <a:ext cx="1856086" cy="6712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𝒃𝒚</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 </m:t>
                      </m:r>
                      <m:acc>
                        <m:accPr>
                          <m:chr m:val="̅"/>
                          <m:ctrl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ctrlPr>
                        </m:accPr>
                        <m:e>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𝒏</m:t>
                          </m:r>
                        </m:e>
                      </m:acc>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oMath>
                  </m:oMathPara>
                </a14:m>
                <a:endParaRPr lang="en-US" altLang="zh-CN" b="1" i="1" dirty="0">
                  <a:latin typeface="Cambria Math" panose="02040503050406030204" pitchFamily="18" charset="0"/>
                  <a:ea typeface="黑体" panose="02010609060101010101" pitchFamily="49" charset="-122"/>
                  <a:cs typeface="Times New Roman" panose="02020603050405020304" pitchFamily="18" charset="0"/>
                  <a:sym typeface="+mn-ea"/>
                </a:endParaRPr>
              </a:p>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𝟏𝟎</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smtClean="0">
                          <a:latin typeface="Cambria Math" panose="02040503050406030204" pitchFamily="18" charset="0"/>
                          <a:ea typeface="黑体" panose="02010609060101010101" pitchFamily="49" charset="-122"/>
                          <a:cs typeface="Times New Roman" panose="02020603050405020304" pitchFamily="18" charset="0"/>
                          <a:sym typeface="+mn-ea"/>
                        </a:rPr>
                        <m:t>𝑴𝒖𝒐𝒏</m:t>
                      </m:r>
                    </m:oMath>
                  </m:oMathPara>
                </a14:m>
                <a:endParaRPr lang="zh-CN" altLang="en-US" dirty="0"/>
              </a:p>
            </p:txBody>
          </p:sp>
        </mc:Choice>
        <mc:Fallback xmlns="">
          <p:sp>
            <p:nvSpPr>
              <p:cNvPr id="28" name="文本框 27">
                <a:extLst>
                  <a:ext uri="{FF2B5EF4-FFF2-40B4-BE49-F238E27FC236}">
                    <a16:creationId xmlns:a16="http://schemas.microsoft.com/office/drawing/2014/main" id="{F3189A51-7F0A-2F0D-AD19-BA29D526DB6D}"/>
                  </a:ext>
                </a:extLst>
              </p:cNvPr>
              <p:cNvSpPr txBox="1">
                <a:spLocks noRot="1" noChangeAspect="1" noMove="1" noResize="1" noEditPoints="1" noAdjustHandles="1" noChangeArrowheads="1" noChangeShapeType="1" noTextEdit="1"/>
              </p:cNvSpPr>
              <p:nvPr/>
            </p:nvSpPr>
            <p:spPr>
              <a:xfrm>
                <a:off x="895779" y="5937390"/>
                <a:ext cx="1856086" cy="671209"/>
              </a:xfrm>
              <a:prstGeom prst="rect">
                <a:avLst/>
              </a:prstGeom>
              <a:blipFill>
                <a:blip r:embed="rId9"/>
                <a:stretch>
                  <a:fillRect b="-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0D51BA14-43C5-B849-D3CE-0FE265FAED65}"/>
                  </a:ext>
                </a:extLst>
              </p:cNvPr>
              <p:cNvSpPr txBox="1"/>
              <p:nvPr/>
            </p:nvSpPr>
            <p:spPr>
              <a:xfrm>
                <a:off x="4158304" y="5937390"/>
                <a:ext cx="2234934" cy="6712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𝒃𝒚</m:t>
                      </m:r>
                      <m:r>
                        <a:rPr lang="en-US" altLang="zh-CN" b="1" i="1" dirty="0"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𝒏</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𝝀</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a14:m>
                  <m:oMathPara xmlns:m="http://schemas.openxmlformats.org/officeDocument/2006/math">
                    <m:oMathParaPr>
                      <m:jc m:val="centerGroup"/>
                    </m:oMathParaPr>
                    <m:oMath xmlns:m="http://schemas.openxmlformats.org/officeDocument/2006/math">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𝟏𝟎</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b="1" i="1">
                          <a:latin typeface="Cambria Math" panose="02040503050406030204" pitchFamily="18" charset="0"/>
                          <a:ea typeface="黑体" panose="02010609060101010101" pitchFamily="49" charset="-122"/>
                          <a:cs typeface="Times New Roman" panose="02020603050405020304" pitchFamily="18" charset="0"/>
                          <a:sym typeface="+mn-ea"/>
                        </a:rPr>
                        <m:t>𝑴𝒖𝒐𝒏</m:t>
                      </m:r>
                    </m:oMath>
                  </m:oMathPara>
                </a14:m>
                <a:endParaRPr lang="zh-CN" altLang="en-US" dirty="0"/>
              </a:p>
            </p:txBody>
          </p:sp>
        </mc:Choice>
        <mc:Fallback xmlns="">
          <p:sp>
            <p:nvSpPr>
              <p:cNvPr id="29" name="文本框 28">
                <a:extLst>
                  <a:ext uri="{FF2B5EF4-FFF2-40B4-BE49-F238E27FC236}">
                    <a16:creationId xmlns:a16="http://schemas.microsoft.com/office/drawing/2014/main" id="{0D51BA14-43C5-B849-D3CE-0FE265FAED65}"/>
                  </a:ext>
                </a:extLst>
              </p:cNvPr>
              <p:cNvSpPr txBox="1">
                <a:spLocks noRot="1" noChangeAspect="1" noMove="1" noResize="1" noEditPoints="1" noAdjustHandles="1" noChangeArrowheads="1" noChangeShapeType="1" noTextEdit="1"/>
              </p:cNvSpPr>
              <p:nvPr/>
            </p:nvSpPr>
            <p:spPr>
              <a:xfrm>
                <a:off x="4158304" y="5937390"/>
                <a:ext cx="2234934" cy="671209"/>
              </a:xfrm>
              <a:prstGeom prst="rect">
                <a:avLst/>
              </a:prstGeom>
              <a:blipFill>
                <a:blip r:embed="rId10"/>
                <a:stretch>
                  <a:fillRect b="-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FBE28ED2-F4BF-314F-2AD4-03EDA0768AB0}"/>
                  </a:ext>
                </a:extLst>
              </p:cNvPr>
              <p:cNvSpPr txBox="1"/>
              <p:nvPr/>
            </p:nvSpPr>
            <p:spPr>
              <a:xfrm>
                <a:off x="9489702" y="5781672"/>
                <a:ext cx="77792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𝒑𝒅𝒇</m:t>
                      </m:r>
                    </m:oMath>
                  </m:oMathPara>
                </a14:m>
                <a:endParaRPr lang="zh-CN" altLang="en-US" b="1" dirty="0"/>
              </a:p>
            </p:txBody>
          </p:sp>
        </mc:Choice>
        <mc:Fallback xmlns="">
          <p:sp>
            <p:nvSpPr>
              <p:cNvPr id="31" name="文本框 30">
                <a:extLst>
                  <a:ext uri="{FF2B5EF4-FFF2-40B4-BE49-F238E27FC236}">
                    <a16:creationId xmlns:a16="http://schemas.microsoft.com/office/drawing/2014/main" id="{FBE28ED2-F4BF-314F-2AD4-03EDA0768AB0}"/>
                  </a:ext>
                </a:extLst>
              </p:cNvPr>
              <p:cNvSpPr txBox="1">
                <a:spLocks noRot="1" noChangeAspect="1" noMove="1" noResize="1" noEditPoints="1" noAdjustHandles="1" noChangeArrowheads="1" noChangeShapeType="1" noTextEdit="1"/>
              </p:cNvSpPr>
              <p:nvPr/>
            </p:nvSpPr>
            <p:spPr>
              <a:xfrm>
                <a:off x="9489702" y="5781672"/>
                <a:ext cx="777928" cy="369332"/>
              </a:xfrm>
              <a:prstGeom prst="rect">
                <a:avLst/>
              </a:prstGeom>
              <a:blipFill>
                <a:blip r:embed="rId11"/>
                <a:stretch>
                  <a:fillRect b="-163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8303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DBAC5-38B1-32A9-D649-F66EB116F3C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755BC3B-B005-2D81-2048-3FA4C9AAB9A6}"/>
              </a:ext>
            </a:extLst>
          </p:cNvPr>
          <p:cNvSpPr>
            <a:spLocks noGrp="1"/>
          </p:cNvSpPr>
          <p:nvPr>
            <p:ph type="sldNum" sz="quarter" idx="12"/>
            <p:custDataLst>
              <p:tags r:id="rId1"/>
            </p:custDataLst>
          </p:nvPr>
        </p:nvSpPr>
        <p:spPr>
          <a:xfrm>
            <a:off x="11073699" y="6356350"/>
            <a:ext cx="508701"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17</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a:extLst>
              <a:ext uri="{FF2B5EF4-FFF2-40B4-BE49-F238E27FC236}">
                <a16:creationId xmlns:a16="http://schemas.microsoft.com/office/drawing/2014/main" id="{5F9F17AA-2FF6-289E-8655-5F48CE6938DF}"/>
              </a:ext>
            </a:extLst>
          </p:cNvPr>
          <p:cNvSpPr txBox="1"/>
          <p:nvPr>
            <p:custDataLst>
              <p:tags r:id="rId2"/>
            </p:custDataLst>
          </p:nvPr>
        </p:nvSpPr>
        <p:spPr>
          <a:xfrm>
            <a:off x="88284" y="-4"/>
            <a:ext cx="3626072" cy="89548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en-US" altLang="zh-CN" sz="3200" b="1" dirty="0">
                <a:latin typeface="微软雅黑" panose="020B0503020204020204" charset="-122"/>
                <a:ea typeface="微软雅黑" panose="020B0503020204020204" charset="-122"/>
                <a:cs typeface="+mj-lt"/>
                <a:sym typeface="+mn-ea"/>
              </a:rPr>
              <a:t>PID</a:t>
            </a:r>
            <a:r>
              <a:rPr lang="zh-CN" altLang="en-US" sz="3200" b="1" dirty="0">
                <a:latin typeface="微软雅黑" panose="020B0503020204020204" charset="-122"/>
                <a:ea typeface="微软雅黑" panose="020B0503020204020204" charset="-122"/>
                <a:cs typeface="+mj-lt"/>
                <a:sym typeface="+mn-ea"/>
              </a:rPr>
              <a:t>性能与分析</a:t>
            </a:r>
            <a:endParaRPr lang="en-US" altLang="zh-CN" sz="3200" b="1" dirty="0">
              <a:latin typeface="微软雅黑" panose="020B0503020204020204" charset="-122"/>
              <a:ea typeface="微软雅黑" panose="020B0503020204020204" charset="-122"/>
              <a:cs typeface="+mj-lt"/>
              <a:sym typeface="+mn-ea"/>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64BF4FA-4F41-D391-6F35-FBDFB8CE76FE}"/>
                  </a:ext>
                </a:extLst>
              </p:cNvPr>
              <p:cNvSpPr txBox="1"/>
              <p:nvPr/>
            </p:nvSpPr>
            <p:spPr>
              <a:xfrm>
                <a:off x="152454" y="813501"/>
                <a:ext cx="7343237" cy="4585871"/>
              </a:xfrm>
              <a:prstGeom prst="rect">
                <a:avLst/>
              </a:prstGeom>
              <a:noFill/>
            </p:spPr>
            <p:txBody>
              <a:bodyPr wrap="square">
                <a:spAutoFit/>
              </a:bodyPr>
              <a:lstStyle/>
              <a:p>
                <a:pPr marL="285750" indent="-28575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分析与改进</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折射率</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Map</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方法在</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PID</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上依然有困难</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i="1" dirty="0">
                  <a:latin typeface="Cambria Math" panose="02040503050406030204" pitchFamily="18" charset="0"/>
                </a:endParaRPr>
              </a:p>
              <a:p>
                <a:pPr marL="342900" indent="-342900">
                  <a:buFont typeface="Arial" panose="020B0604020202020204" pitchFamily="34" charset="0"/>
                  <a:buChar char="•"/>
                </a:pPr>
                <a14:m>
                  <m:oMath xmlns:m="http://schemas.openxmlformats.org/officeDocument/2006/math">
                    <m:r>
                      <a:rPr lang="en-US" altLang="zh-CN" b="1" i="1">
                        <a:latin typeface="Cambria Math" panose="02040503050406030204" pitchFamily="18" charset="0"/>
                      </a:rPr>
                      <m:t>𝒑𝒅𝒇</m:t>
                    </m:r>
                  </m:oMath>
                </a14:m>
                <a:r>
                  <a:rPr lang="zh-CN" altLang="en-US" b="1" dirty="0">
                    <a:latin typeface="黑体" panose="02010609060101010101" pitchFamily="49" charset="-122"/>
                    <a:ea typeface="黑体" panose="02010609060101010101" pitchFamily="49" charset="-122"/>
                    <a:cs typeface="Times New Roman" panose="02020603050405020304" pitchFamily="18" charset="0"/>
                  </a:rPr>
                  <a:t>算法</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a:t>
                </a: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endParaRPr lang="en-US" altLang="zh-CN"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rPr>
                  <a:t>折射率</a:t>
                </a:r>
                <a:r>
                  <a:rPr lang="en-US" altLang="zh-CN" b="1" dirty="0"/>
                  <a:t>Map</a:t>
                </a:r>
                <a:r>
                  <a:rPr lang="zh-CN" altLang="en-US" b="1" dirty="0">
                    <a:latin typeface="黑体" panose="02010609060101010101" pitchFamily="49" charset="-122"/>
                    <a:ea typeface="黑体" panose="02010609060101010101" pitchFamily="49" charset="-122"/>
                    <a:cs typeface="Times New Roman" panose="02020603050405020304" pitchFamily="18" charset="0"/>
                  </a:rPr>
                  <a:t>方法</a:t>
                </a:r>
                <a:r>
                  <a:rPr lang="zh-CN" altLang="en-US" dirty="0"/>
                  <a:t>：</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endParaRPr lang="en-US" altLang="zh-CN" dirty="0"/>
              </a:p>
              <a:p>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342900" indent="-342900">
                  <a:buFont typeface="Arial" panose="020B0604020202020204" pitchFamily="34" charset="0"/>
                  <a:buChar char="•"/>
                </a:pPr>
                <a:endParaRPr lang="en-US" altLang="zh-CN" dirty="0"/>
              </a:p>
              <a:p>
                <a:pPr marL="285750" indent="-28575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rPr>
                  <a:t>计划未来继续研究</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a:p>
                <a:pPr marL="285750" indent="-285750">
                  <a:buFont typeface="Arial" panose="020B0604020202020204" pitchFamily="34"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rPr>
                  <a:t>期望从整体上理解</a:t>
                </a:r>
                <a:r>
                  <a:rPr lang="en-US" altLang="zh-CN" b="1" dirty="0">
                    <a:latin typeface="黑体" panose="02010609060101010101" pitchFamily="49" charset="-122"/>
                    <a:ea typeface="黑体" panose="02010609060101010101" pitchFamily="49" charset="-122"/>
                    <a:cs typeface="Times New Roman" panose="02020603050405020304" pitchFamily="18" charset="0"/>
                  </a:rPr>
                  <a:t>RICH</a:t>
                </a:r>
                <a:r>
                  <a:rPr lang="zh-CN" altLang="en-US" b="1" dirty="0">
                    <a:latin typeface="黑体" panose="02010609060101010101" pitchFamily="49" charset="-122"/>
                    <a:ea typeface="黑体" panose="02010609060101010101" pitchFamily="49" charset="-122"/>
                    <a:cs typeface="Times New Roman" panose="02020603050405020304" pitchFamily="18" charset="0"/>
                  </a:rPr>
                  <a:t>算法，最终平衡性能与速度</a:t>
                </a:r>
              </a:p>
            </p:txBody>
          </p:sp>
        </mc:Choice>
        <mc:Fallback xmlns="">
          <p:sp>
            <p:nvSpPr>
              <p:cNvPr id="20" name="文本框 19">
                <a:extLst>
                  <a:ext uri="{FF2B5EF4-FFF2-40B4-BE49-F238E27FC236}">
                    <a16:creationId xmlns:a16="http://schemas.microsoft.com/office/drawing/2014/main" id="{064BF4FA-4F41-D391-6F35-FBDFB8CE76FE}"/>
                  </a:ext>
                </a:extLst>
              </p:cNvPr>
              <p:cNvSpPr txBox="1">
                <a:spLocks noRot="1" noChangeAspect="1" noMove="1" noResize="1" noEditPoints="1" noAdjustHandles="1" noChangeArrowheads="1" noChangeShapeType="1" noTextEdit="1"/>
              </p:cNvSpPr>
              <p:nvPr/>
            </p:nvSpPr>
            <p:spPr>
              <a:xfrm>
                <a:off x="152454" y="813501"/>
                <a:ext cx="7343237" cy="4585871"/>
              </a:xfrm>
              <a:prstGeom prst="rect">
                <a:avLst/>
              </a:prstGeom>
              <a:blipFill>
                <a:blip r:embed="rId4"/>
                <a:stretch>
                  <a:fillRect l="-747" t="-664" b="-1062"/>
                </a:stretch>
              </a:blipFill>
            </p:spPr>
            <p:txBody>
              <a:bodyPr/>
              <a:lstStyle/>
              <a:p>
                <a:r>
                  <a:rPr lang="zh-CN" altLang="en-US">
                    <a:noFill/>
                  </a:rPr>
                  <a:t> </a:t>
                </a:r>
              </a:p>
            </p:txBody>
          </p:sp>
        </mc:Fallback>
      </mc:AlternateContent>
      <p:grpSp>
        <p:nvGrpSpPr>
          <p:cNvPr id="48" name="组合 47">
            <a:extLst>
              <a:ext uri="{FF2B5EF4-FFF2-40B4-BE49-F238E27FC236}">
                <a16:creationId xmlns:a16="http://schemas.microsoft.com/office/drawing/2014/main" id="{21579416-0342-C847-13AB-63B818A256E8}"/>
              </a:ext>
            </a:extLst>
          </p:cNvPr>
          <p:cNvGrpSpPr/>
          <p:nvPr/>
        </p:nvGrpSpPr>
        <p:grpSpPr>
          <a:xfrm>
            <a:off x="429369" y="2231438"/>
            <a:ext cx="6434352" cy="744915"/>
            <a:chOff x="202346" y="2111620"/>
            <a:chExt cx="6001925" cy="744915"/>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62600B6-89AC-C504-AB90-4302EFADCC59}"/>
                    </a:ext>
                  </a:extLst>
                </p:cNvPr>
                <p:cNvSpPr txBox="1"/>
                <p:nvPr/>
              </p:nvSpPr>
              <p:spPr>
                <a:xfrm>
                  <a:off x="202346" y="2210204"/>
                  <a:ext cx="156394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𝑪𝒆𝒓𝒆𝒏𝒌𝒐𝒗</m:t>
                        </m:r>
                      </m:oMath>
                    </m:oMathPara>
                  </a14:m>
                  <a:endParaRPr lang="en-US" altLang="zh-CN"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 </m:t>
                        </m:r>
                        <m:r>
                          <a:rPr lang="en-US" altLang="zh-CN" b="1" i="1" smtClean="0">
                            <a:latin typeface="Cambria Math" panose="02040503050406030204" pitchFamily="18" charset="0"/>
                          </a:rPr>
                          <m:t>𝒑𝒉𝒐𝒕𝒐𝒏</m:t>
                        </m:r>
                      </m:oMath>
                    </m:oMathPara>
                  </a14:m>
                  <a:endParaRPr lang="zh-CN" altLang="en-US" dirty="0"/>
                </a:p>
              </p:txBody>
            </p:sp>
          </mc:Choice>
          <mc:Fallback xmlns="">
            <p:sp>
              <p:nvSpPr>
                <p:cNvPr id="5" name="文本框 4">
                  <a:extLst>
                    <a:ext uri="{FF2B5EF4-FFF2-40B4-BE49-F238E27FC236}">
                      <a16:creationId xmlns:a16="http://schemas.microsoft.com/office/drawing/2014/main" id="{262600B6-89AC-C504-AB90-4302EFADCC59}"/>
                    </a:ext>
                  </a:extLst>
                </p:cNvPr>
                <p:cNvSpPr txBox="1">
                  <a:spLocks noRot="1" noChangeAspect="1" noMove="1" noResize="1" noEditPoints="1" noAdjustHandles="1" noChangeArrowheads="1" noChangeShapeType="1" noTextEdit="1"/>
                </p:cNvSpPr>
                <p:nvPr/>
              </p:nvSpPr>
              <p:spPr>
                <a:xfrm>
                  <a:off x="202346" y="2210204"/>
                  <a:ext cx="1563942" cy="646331"/>
                </a:xfrm>
                <a:prstGeom prst="rect">
                  <a:avLst/>
                </a:prstGeom>
                <a:blipFill>
                  <a:blip r:embed="rId5"/>
                  <a:stretch>
                    <a:fillRect b="-9434"/>
                  </a:stretch>
                </a:blipFill>
              </p:spPr>
              <p:txBody>
                <a:bodyPr/>
                <a:lstStyle/>
                <a:p>
                  <a:r>
                    <a:rPr lang="zh-CN" altLang="en-US">
                      <a:noFill/>
                    </a:rPr>
                    <a:t> </a:t>
                  </a:r>
                </a:p>
              </p:txBody>
            </p:sp>
          </mc:Fallback>
        </mc:AlternateContent>
        <p:cxnSp>
          <p:nvCxnSpPr>
            <p:cNvPr id="7" name="直接箭头连接符 6">
              <a:extLst>
                <a:ext uri="{FF2B5EF4-FFF2-40B4-BE49-F238E27FC236}">
                  <a16:creationId xmlns:a16="http://schemas.microsoft.com/office/drawing/2014/main" id="{0E7A8722-D743-2E45-B41E-780D379BA754}"/>
                </a:ext>
              </a:extLst>
            </p:cNvPr>
            <p:cNvCxnSpPr>
              <a:cxnSpLocks/>
              <a:stCxn id="5" idx="3"/>
              <a:endCxn id="10" idx="1"/>
            </p:cNvCxnSpPr>
            <p:nvPr/>
          </p:nvCxnSpPr>
          <p:spPr bwMode="auto">
            <a:xfrm flipV="1">
              <a:off x="1766288" y="2533369"/>
              <a:ext cx="403175" cy="1"/>
            </a:xfrm>
            <a:prstGeom prst="straightConnector1">
              <a:avLst/>
            </a:prstGeom>
            <a:noFill/>
            <a:ln w="9525" cap="flat" cmpd="sng" algn="ctr">
              <a:solidFill>
                <a:srgbClr val="FF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5A49C66-7D25-35BA-C313-A167C1B9010D}"/>
                    </a:ext>
                  </a:extLst>
                </p:cNvPr>
                <p:cNvSpPr txBox="1"/>
                <p:nvPr/>
              </p:nvSpPr>
              <p:spPr>
                <a:xfrm>
                  <a:off x="2169463" y="2348703"/>
                  <a:ext cx="1832099" cy="369332"/>
                </a:xfrm>
                <a:prstGeom prst="rect">
                  <a:avLst/>
                </a:prstGeom>
                <a:noFill/>
              </p:spPr>
              <p:txBody>
                <a:bodyPr wrap="square" rtlCol="0">
                  <a:spAutoFit/>
                </a:bodyPr>
                <a:lstStyle/>
                <a:p>
                  <a:pPr algn="ctr"/>
                  <a:r>
                    <a:rPr lang="zh-CN" altLang="en-US" dirty="0"/>
                    <a:t>一组</a:t>
                  </a:r>
                  <a14:m>
                    <m:oMath xmlns:m="http://schemas.openxmlformats.org/officeDocument/2006/math">
                      <m:r>
                        <a:rPr lang="en-US" altLang="zh-CN" b="1" i="1">
                          <a:latin typeface="Cambria Math" panose="02040503050406030204" pitchFamily="18" charset="0"/>
                        </a:rPr>
                        <m:t>𝑯𝒊𝒕</m:t>
                      </m:r>
                    </m:oMath>
                  </a14:m>
                  <a:r>
                    <a:rPr lang="zh-CN" altLang="en-US" dirty="0"/>
                    <a:t>点</a:t>
                  </a:r>
                  <a14:m>
                    <m:oMath xmlns:m="http://schemas.openxmlformats.org/officeDocument/2006/math">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𝒚</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oMath>
                  </a14:m>
                  <a:endParaRPr lang="en-US" altLang="zh-CN" dirty="0"/>
                </a:p>
              </p:txBody>
            </p:sp>
          </mc:Choice>
          <mc:Fallback xmlns="">
            <p:sp>
              <p:nvSpPr>
                <p:cNvPr id="10" name="文本框 9">
                  <a:extLst>
                    <a:ext uri="{FF2B5EF4-FFF2-40B4-BE49-F238E27FC236}">
                      <a16:creationId xmlns:a16="http://schemas.microsoft.com/office/drawing/2014/main" id="{25A49C66-7D25-35BA-C313-A167C1B9010D}"/>
                    </a:ext>
                  </a:extLst>
                </p:cNvPr>
                <p:cNvSpPr txBox="1">
                  <a:spLocks noRot="1" noChangeAspect="1" noMove="1" noResize="1" noEditPoints="1" noAdjustHandles="1" noChangeArrowheads="1" noChangeShapeType="1" noTextEdit="1"/>
                </p:cNvSpPr>
                <p:nvPr/>
              </p:nvSpPr>
              <p:spPr>
                <a:xfrm>
                  <a:off x="2169463" y="2348703"/>
                  <a:ext cx="1832099" cy="369332"/>
                </a:xfrm>
                <a:prstGeom prst="rect">
                  <a:avLst/>
                </a:prstGeom>
                <a:blipFill>
                  <a:blip r:embed="rId6"/>
                  <a:stretch>
                    <a:fillRect l="-1238" t="-13115" b="-21311"/>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F20587EE-65AB-B6FD-8362-C9A9A51DE2C6}"/>
                </a:ext>
              </a:extLst>
            </p:cNvPr>
            <p:cNvSpPr txBox="1"/>
            <p:nvPr/>
          </p:nvSpPr>
          <p:spPr>
            <a:xfrm>
              <a:off x="4817387" y="2202649"/>
              <a:ext cx="1386884" cy="646331"/>
            </a:xfrm>
            <a:prstGeom prst="rect">
              <a:avLst/>
            </a:prstGeom>
            <a:noFill/>
          </p:spPr>
          <p:txBody>
            <a:bodyPr wrap="square">
              <a:spAutoFit/>
            </a:bodyPr>
            <a:lstStyle/>
            <a:p>
              <a:r>
                <a:rPr lang="zh-CN" altLang="en-US" dirty="0"/>
                <a:t>五种假设</a:t>
              </a:r>
              <a:endParaRPr lang="en-US" altLang="zh-CN" dirty="0"/>
            </a:p>
            <a:p>
              <a:r>
                <a:rPr lang="zh-CN" altLang="en-US" dirty="0"/>
                <a:t>五个二维</a:t>
              </a:r>
              <a:r>
                <a:rPr lang="en-US" altLang="zh-CN" dirty="0"/>
                <a:t>pdf</a:t>
              </a:r>
              <a:endParaRPr lang="zh-CN" altLang="en-US" dirty="0"/>
            </a:p>
          </p:txBody>
        </p:sp>
        <p:cxnSp>
          <p:nvCxnSpPr>
            <p:cNvPr id="15" name="直接箭头连接符 14">
              <a:extLst>
                <a:ext uri="{FF2B5EF4-FFF2-40B4-BE49-F238E27FC236}">
                  <a16:creationId xmlns:a16="http://schemas.microsoft.com/office/drawing/2014/main" id="{1C7AC2F0-FE7B-4CCA-B5CC-0ADAC62BE9CF}"/>
                </a:ext>
              </a:extLst>
            </p:cNvPr>
            <p:cNvCxnSpPr>
              <a:cxnSpLocks/>
              <a:stCxn id="10" idx="3"/>
              <a:endCxn id="14" idx="1"/>
            </p:cNvCxnSpPr>
            <p:nvPr/>
          </p:nvCxnSpPr>
          <p:spPr bwMode="auto">
            <a:xfrm flipV="1">
              <a:off x="4001562" y="2525815"/>
              <a:ext cx="815825" cy="7554"/>
            </a:xfrm>
            <a:prstGeom prst="straightConnector1">
              <a:avLst/>
            </a:prstGeom>
            <a:noFill/>
            <a:ln w="9525" cap="flat" cmpd="sng" algn="ctr">
              <a:solidFill>
                <a:srgbClr val="FF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4A458867-E610-7595-E7B3-8AB18B81B64D}"/>
                    </a:ext>
                  </a:extLst>
                </p:cNvPr>
                <p:cNvSpPr txBox="1"/>
                <p:nvPr/>
              </p:nvSpPr>
              <p:spPr>
                <a:xfrm>
                  <a:off x="3936510" y="2111620"/>
                  <a:ext cx="9459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𝒊𝒏𝒑𝒖𝒕</m:t>
                        </m:r>
                      </m:oMath>
                    </m:oMathPara>
                  </a14:m>
                  <a:endParaRPr lang="zh-CN" altLang="en-US" dirty="0"/>
                </a:p>
              </p:txBody>
            </p:sp>
          </mc:Choice>
          <mc:Fallback xmlns="">
            <p:sp>
              <p:nvSpPr>
                <p:cNvPr id="19" name="文本框 18">
                  <a:extLst>
                    <a:ext uri="{FF2B5EF4-FFF2-40B4-BE49-F238E27FC236}">
                      <a16:creationId xmlns:a16="http://schemas.microsoft.com/office/drawing/2014/main" id="{4A458867-E610-7595-E7B3-8AB18B81B64D}"/>
                    </a:ext>
                  </a:extLst>
                </p:cNvPr>
                <p:cNvSpPr txBox="1">
                  <a:spLocks noRot="1" noChangeAspect="1" noMove="1" noResize="1" noEditPoints="1" noAdjustHandles="1" noChangeArrowheads="1" noChangeShapeType="1" noTextEdit="1"/>
                </p:cNvSpPr>
                <p:nvPr/>
              </p:nvSpPr>
              <p:spPr>
                <a:xfrm>
                  <a:off x="3936510" y="2111620"/>
                  <a:ext cx="945931" cy="369332"/>
                </a:xfrm>
                <a:prstGeom prst="rect">
                  <a:avLst/>
                </a:prstGeom>
                <a:blipFill>
                  <a:blip r:embed="rId7"/>
                  <a:stretch>
                    <a:fillRect b="-14754"/>
                  </a:stretch>
                </a:blipFill>
              </p:spPr>
              <p:txBody>
                <a:bodyPr/>
                <a:lstStyle/>
                <a:p>
                  <a:r>
                    <a:rPr lang="zh-CN" altLang="en-US">
                      <a:noFill/>
                    </a:rPr>
                    <a:t> </a:t>
                  </a:r>
                </a:p>
              </p:txBody>
            </p:sp>
          </mc:Fallback>
        </mc:AlternateContent>
      </p:grpSp>
      <p:grpSp>
        <p:nvGrpSpPr>
          <p:cNvPr id="90" name="组合 89">
            <a:extLst>
              <a:ext uri="{FF2B5EF4-FFF2-40B4-BE49-F238E27FC236}">
                <a16:creationId xmlns:a16="http://schemas.microsoft.com/office/drawing/2014/main" id="{79593D36-A5A3-869F-B897-D619A71D3657}"/>
              </a:ext>
            </a:extLst>
          </p:cNvPr>
          <p:cNvGrpSpPr/>
          <p:nvPr/>
        </p:nvGrpSpPr>
        <p:grpSpPr>
          <a:xfrm>
            <a:off x="7912702" y="263869"/>
            <a:ext cx="4093955" cy="2529840"/>
            <a:chOff x="6623336" y="1368447"/>
            <a:chExt cx="4412042" cy="3012653"/>
          </a:xfrm>
        </p:grpSpPr>
        <p:pic>
          <p:nvPicPr>
            <p:cNvPr id="91" name="图片 90">
              <a:extLst>
                <a:ext uri="{FF2B5EF4-FFF2-40B4-BE49-F238E27FC236}">
                  <a16:creationId xmlns:a16="http://schemas.microsoft.com/office/drawing/2014/main" id="{69DF3EFD-2961-AE71-152F-A934360676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3336" y="1414041"/>
              <a:ext cx="4357719" cy="2967059"/>
            </a:xfrm>
            <a:prstGeom prst="rect">
              <a:avLst/>
            </a:prstGeom>
          </p:spPr>
        </p:pic>
        <p:pic>
          <p:nvPicPr>
            <p:cNvPr id="92" name="图片 91">
              <a:extLst>
                <a:ext uri="{FF2B5EF4-FFF2-40B4-BE49-F238E27FC236}">
                  <a16:creationId xmlns:a16="http://schemas.microsoft.com/office/drawing/2014/main" id="{6EEDCC6A-7961-0BFE-1502-B43BF6A31AAE}"/>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7659" y="1368447"/>
              <a:ext cx="4357718" cy="3012653"/>
            </a:xfrm>
            <a:prstGeom prst="rect">
              <a:avLst/>
            </a:prstGeom>
          </p:spPr>
        </p:pic>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C3009F18-A089-C100-6790-159DB7E462DB}"/>
                    </a:ext>
                  </a:extLst>
                </p:cNvPr>
                <p:cNvSpPr txBox="1"/>
                <p:nvPr/>
              </p:nvSpPr>
              <p:spPr>
                <a:xfrm>
                  <a:off x="9601200" y="2309505"/>
                  <a:ext cx="1136693" cy="369332"/>
                </a:xfrm>
                <a:prstGeom prst="rect">
                  <a:avLst/>
                </a:prstGeom>
                <a:noFill/>
              </p:spPr>
              <p:txBody>
                <a:bodyPr wrap="square">
                  <a:spAutoFit/>
                </a:bodyPr>
                <a:lstStyle/>
                <a:p>
                  <a14:m>
                    <m:oMath xmlns:m="http://schemas.openxmlformats.org/officeDocument/2006/math">
                      <m:r>
                        <a:rPr lang="en-US" altLang="zh-CN" sz="1800" i="1" smtClean="0">
                          <a:solidFill>
                            <a:srgbClr val="FF0000"/>
                          </a:solidFill>
                          <a:latin typeface="Cambria Math" panose="02040503050406030204" pitchFamily="18" charset="0"/>
                          <a:ea typeface="宋体" panose="02010600030101010101" pitchFamily="2" charset="-122"/>
                        </a:rPr>
                        <m:t>𝜋</m:t>
                      </m:r>
                    </m:oMath>
                  </a14:m>
                  <a:r>
                    <a:rPr lang="en-US" altLang="zh-CN" dirty="0">
                      <a:solidFill>
                        <a:srgbClr val="FF0000"/>
                      </a:solidFill>
                    </a:rPr>
                    <a:t>@</a:t>
                  </a:r>
                  <a14:m>
                    <m:oMath xmlns:m="http://schemas.openxmlformats.org/officeDocument/2006/math">
                      <m:r>
                        <a:rPr lang="en-US" altLang="zh-CN" b="0" i="1" dirty="0" smtClean="0">
                          <a:solidFill>
                            <a:srgbClr val="FF0000"/>
                          </a:solidFill>
                          <a:latin typeface="Cambria Math" panose="02040503050406030204" pitchFamily="18" charset="0"/>
                        </a:rPr>
                        <m:t>𝜋</m:t>
                      </m:r>
                      <m:r>
                        <a:rPr lang="en-US" altLang="zh-CN" b="0" i="1" dirty="0" smtClean="0">
                          <a:solidFill>
                            <a:srgbClr val="FF0000"/>
                          </a:solidFill>
                          <a:latin typeface="Cambria Math" panose="02040503050406030204" pitchFamily="18" charset="0"/>
                        </a:rPr>
                        <m:t>𝐻𝑦𝑝𝑜</m:t>
                      </m:r>
                    </m:oMath>
                  </a14:m>
                  <a:endParaRPr lang="zh-CN" altLang="en-US" dirty="0">
                    <a:solidFill>
                      <a:srgbClr val="FF0000"/>
                    </a:solidFill>
                  </a:endParaRPr>
                </a:p>
              </p:txBody>
            </p:sp>
          </mc:Choice>
          <mc:Fallback xmlns="">
            <p:sp>
              <p:nvSpPr>
                <p:cNvPr id="14" name="文本框 13">
                  <a:extLst>
                    <a:ext uri="{FF2B5EF4-FFF2-40B4-BE49-F238E27FC236}">
                      <a16:creationId xmlns:a16="http://schemas.microsoft.com/office/drawing/2014/main" id="{227CE1CE-0103-541F-5D41-BF1A0BE14DE5}"/>
                    </a:ext>
                  </a:extLst>
                </p:cNvPr>
                <p:cNvSpPr txBox="1">
                  <a:spLocks noRot="1" noChangeAspect="1" noMove="1" noResize="1" noEditPoints="1" noAdjustHandles="1" noChangeArrowheads="1" noChangeShapeType="1" noTextEdit="1"/>
                </p:cNvSpPr>
                <p:nvPr/>
              </p:nvSpPr>
              <p:spPr>
                <a:xfrm>
                  <a:off x="9601200" y="2309505"/>
                  <a:ext cx="1136693" cy="369332"/>
                </a:xfrm>
                <a:prstGeom prst="rect">
                  <a:avLst/>
                </a:prstGeom>
                <a:blipFill>
                  <a:blip r:embed="rId15"/>
                  <a:stretch>
                    <a:fillRect l="-1734" t="-16000" b="-13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CE4ED6E4-1C0F-2D3D-6872-3FBD4DC9C212}"/>
                    </a:ext>
                  </a:extLst>
                </p:cNvPr>
                <p:cNvSpPr txBox="1"/>
                <p:nvPr/>
              </p:nvSpPr>
              <p:spPr>
                <a:xfrm>
                  <a:off x="8326313" y="1795090"/>
                  <a:ext cx="1218389" cy="369332"/>
                </a:xfrm>
                <a:prstGeom prst="rect">
                  <a:avLst/>
                </a:prstGeom>
                <a:noFill/>
              </p:spPr>
              <p:txBody>
                <a:bodyPr wrap="square">
                  <a:spAutoFit/>
                </a:bodyPr>
                <a:lstStyle/>
                <a:p>
                  <a14:m>
                    <m:oMath xmlns:m="http://schemas.openxmlformats.org/officeDocument/2006/math">
                      <m:r>
                        <a:rPr lang="en-US" altLang="zh-CN" sz="1800" i="1" smtClean="0">
                          <a:solidFill>
                            <a:srgbClr val="FF0000"/>
                          </a:solidFill>
                          <a:latin typeface="Cambria Math" panose="02040503050406030204" pitchFamily="18" charset="0"/>
                          <a:ea typeface="宋体" panose="02010600030101010101" pitchFamily="2" charset="-122"/>
                        </a:rPr>
                        <m:t>𝜋</m:t>
                      </m:r>
                    </m:oMath>
                  </a14:m>
                  <a:r>
                    <a:rPr lang="en-US" altLang="zh-CN" dirty="0">
                      <a:solidFill>
                        <a:srgbClr val="FF0000"/>
                      </a:solidFill>
                    </a:rPr>
                    <a:t>@</a:t>
                  </a:r>
                  <a14:m>
                    <m:oMath xmlns:m="http://schemas.openxmlformats.org/officeDocument/2006/math">
                      <m:r>
                        <a:rPr lang="en-US" altLang="zh-CN" b="0" i="1" dirty="0" smtClean="0">
                          <a:solidFill>
                            <a:srgbClr val="FF0000"/>
                          </a:solidFill>
                          <a:latin typeface="Cambria Math" panose="02040503050406030204" pitchFamily="18" charset="0"/>
                        </a:rPr>
                        <m:t>𝐾𝐻𝑦𝑝𝑜</m:t>
                      </m:r>
                    </m:oMath>
                  </a14:m>
                  <a:endParaRPr lang="zh-CN" altLang="en-US" dirty="0">
                    <a:solidFill>
                      <a:srgbClr val="FF0000"/>
                    </a:solidFill>
                  </a:endParaRPr>
                </a:p>
              </p:txBody>
            </p:sp>
          </mc:Choice>
          <mc:Fallback xmlns="">
            <p:sp>
              <p:nvSpPr>
                <p:cNvPr id="19" name="文本框 18">
                  <a:extLst>
                    <a:ext uri="{FF2B5EF4-FFF2-40B4-BE49-F238E27FC236}">
                      <a16:creationId xmlns:a16="http://schemas.microsoft.com/office/drawing/2014/main" id="{37A734E3-F17D-EB74-45C5-ACE05E5BC5BA}"/>
                    </a:ext>
                  </a:extLst>
                </p:cNvPr>
                <p:cNvSpPr txBox="1">
                  <a:spLocks noRot="1" noChangeAspect="1" noMove="1" noResize="1" noEditPoints="1" noAdjustHandles="1" noChangeArrowheads="1" noChangeShapeType="1" noTextEdit="1"/>
                </p:cNvSpPr>
                <p:nvPr/>
              </p:nvSpPr>
              <p:spPr>
                <a:xfrm>
                  <a:off x="8326313" y="1795090"/>
                  <a:ext cx="1218389" cy="369332"/>
                </a:xfrm>
                <a:prstGeom prst="rect">
                  <a:avLst/>
                </a:prstGeom>
                <a:blipFill>
                  <a:blip r:embed="rId16"/>
                  <a:stretch>
                    <a:fillRect l="-1622" t="-15686" b="-125490"/>
                  </a:stretch>
                </a:blipFill>
              </p:spPr>
              <p:txBody>
                <a:bodyPr/>
                <a:lstStyle/>
                <a:p>
                  <a:r>
                    <a:rPr lang="zh-CN" altLang="en-US">
                      <a:noFill/>
                    </a:rPr>
                    <a:t> </a:t>
                  </a:r>
                </a:p>
              </p:txBody>
            </p:sp>
          </mc:Fallback>
        </mc:AlternateContent>
        <p:pic>
          <p:nvPicPr>
            <p:cNvPr id="95" name="图片 94">
              <a:extLst>
                <a:ext uri="{FF2B5EF4-FFF2-40B4-BE49-F238E27FC236}">
                  <a16:creationId xmlns:a16="http://schemas.microsoft.com/office/drawing/2014/main" id="{5434A0AA-B07F-E7DD-A95B-DAE3EFC6B50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7659" y="1414041"/>
              <a:ext cx="4357719" cy="2967059"/>
            </a:xfrm>
            <a:prstGeom prst="rect">
              <a:avLst/>
            </a:prstGeom>
          </p:spPr>
        </p:pic>
        <mc:AlternateContent xmlns:mc="http://schemas.openxmlformats.org/markup-compatibility/2006" xmlns:a14="http://schemas.microsoft.com/office/drawing/2010/main">
          <mc:Choice Requires="a14">
            <p:sp>
              <p:nvSpPr>
                <p:cNvPr id="96" name="文本框 95">
                  <a:extLst>
                    <a:ext uri="{FF2B5EF4-FFF2-40B4-BE49-F238E27FC236}">
                      <a16:creationId xmlns:a16="http://schemas.microsoft.com/office/drawing/2014/main" id="{0D39322C-12BC-46E3-D558-5F3D4EE45357}"/>
                    </a:ext>
                  </a:extLst>
                </p:cNvPr>
                <p:cNvSpPr txBox="1"/>
                <p:nvPr/>
              </p:nvSpPr>
              <p:spPr>
                <a:xfrm>
                  <a:off x="7315013" y="2671726"/>
                  <a:ext cx="1296370" cy="439818"/>
                </a:xfrm>
                <a:prstGeom prst="rect">
                  <a:avLst/>
                </a:prstGeom>
                <a:noFill/>
              </p:spPr>
              <p:txBody>
                <a:bodyPr wrap="square">
                  <a:spAutoFit/>
                </a:bodyPr>
                <a:lstStyle/>
                <a:p>
                  <a14:m>
                    <m:oMath xmlns:m="http://schemas.openxmlformats.org/officeDocument/2006/math">
                      <m:r>
                        <m:rPr>
                          <m:sty m:val="p"/>
                        </m:rPr>
                        <a:rPr lang="en-US" altLang="zh-CN" i="1">
                          <a:solidFill>
                            <a:srgbClr val="FF0000"/>
                          </a:solidFill>
                          <a:latin typeface="Cambria Math" panose="02040503050406030204" pitchFamily="18" charset="0"/>
                          <a:ea typeface="宋体" panose="02010600030101010101" pitchFamily="2" charset="-122"/>
                        </a:rPr>
                        <m:t>K</m:t>
                      </m:r>
                    </m:oMath>
                  </a14:m>
                  <a:r>
                    <a:rPr lang="en-US" altLang="zh-CN" dirty="0">
                      <a:solidFill>
                        <a:srgbClr val="FF0000"/>
                      </a:solidFill>
                    </a:rPr>
                    <a:t>@</a:t>
                  </a:r>
                  <a14:m>
                    <m:oMath xmlns:m="http://schemas.openxmlformats.org/officeDocument/2006/math">
                      <m:r>
                        <a:rPr lang="en-US" altLang="zh-CN" b="0" i="1" dirty="0" smtClean="0">
                          <a:solidFill>
                            <a:srgbClr val="FF0000"/>
                          </a:solidFill>
                          <a:latin typeface="Cambria Math" panose="02040503050406030204" pitchFamily="18" charset="0"/>
                        </a:rPr>
                        <m:t>𝐾𝐻𝑦𝑝𝑜</m:t>
                      </m:r>
                    </m:oMath>
                  </a14:m>
                  <a:endParaRPr lang="zh-CN" altLang="en-US" dirty="0">
                    <a:solidFill>
                      <a:srgbClr val="FF0000"/>
                    </a:solidFill>
                  </a:endParaRPr>
                </a:p>
              </p:txBody>
            </p:sp>
          </mc:Choice>
          <mc:Fallback xmlns="">
            <p:sp>
              <p:nvSpPr>
                <p:cNvPr id="23" name="文本框 22">
                  <a:extLst>
                    <a:ext uri="{FF2B5EF4-FFF2-40B4-BE49-F238E27FC236}">
                      <a16:creationId xmlns:a16="http://schemas.microsoft.com/office/drawing/2014/main" id="{6BF33F09-282B-DBDE-7574-BDACB6E1D350}"/>
                    </a:ext>
                  </a:extLst>
                </p:cNvPr>
                <p:cNvSpPr txBox="1">
                  <a:spLocks noRot="1" noChangeAspect="1" noMove="1" noResize="1" noEditPoints="1" noAdjustHandles="1" noChangeArrowheads="1" noChangeShapeType="1" noTextEdit="1"/>
                </p:cNvSpPr>
                <p:nvPr/>
              </p:nvSpPr>
              <p:spPr>
                <a:xfrm>
                  <a:off x="7315013" y="2671726"/>
                  <a:ext cx="1296370" cy="439818"/>
                </a:xfrm>
                <a:prstGeom prst="rect">
                  <a:avLst/>
                </a:prstGeom>
                <a:blipFill>
                  <a:blip r:embed="rId18"/>
                  <a:stretch>
                    <a:fillRect t="-11475" b="-21311"/>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DF003459-25B4-D928-FE73-33A423B8E129}"/>
                  </a:ext>
                </a:extLst>
              </p:cNvPr>
              <p:cNvSpPr txBox="1"/>
              <p:nvPr/>
            </p:nvSpPr>
            <p:spPr>
              <a:xfrm>
                <a:off x="8828489" y="2822044"/>
                <a:ext cx="245937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 (1</m:t>
                      </m:r>
                      <m:r>
                        <a:rPr lang="en-US" altLang="zh-CN" b="0" i="1" smtClean="0">
                          <a:latin typeface="Cambria Math" panose="02040503050406030204" pitchFamily="18" charset="0"/>
                        </a:rPr>
                        <m:t>𝐷</m:t>
                      </m:r>
                      <m:r>
                        <a:rPr lang="en-US" altLang="zh-CN" b="0" i="1" smtClean="0">
                          <a:latin typeface="Cambria Math" panose="02040503050406030204" pitchFamily="18" charset="0"/>
                        </a:rPr>
                        <m:t> </m:t>
                      </m:r>
                      <m:r>
                        <a:rPr lang="en-US" altLang="zh-CN" b="0" i="1" smtClean="0">
                          <a:latin typeface="Cambria Math" panose="02040503050406030204" pitchFamily="18" charset="0"/>
                        </a:rPr>
                        <m:t>𝐺𝑎𝑢𝑠𝑠𝑖𝑎𝑛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𝑝𝑑𝑓</m:t>
                      </m:r>
                      <m:r>
                        <a:rPr lang="en-US" altLang="zh-CN" b="0" i="1" smtClean="0">
                          <a:latin typeface="Cambria Math" panose="02040503050406030204" pitchFamily="18" charset="0"/>
                        </a:rPr>
                        <m:t>)</m:t>
                      </m:r>
                    </m:oMath>
                  </m:oMathPara>
                </a14:m>
                <a:endParaRPr lang="zh-CN" altLang="en-US" dirty="0"/>
              </a:p>
            </p:txBody>
          </p:sp>
        </mc:Choice>
        <mc:Fallback xmlns="">
          <p:sp>
            <p:nvSpPr>
              <p:cNvPr id="98" name="文本框 97">
                <a:extLst>
                  <a:ext uri="{FF2B5EF4-FFF2-40B4-BE49-F238E27FC236}">
                    <a16:creationId xmlns:a16="http://schemas.microsoft.com/office/drawing/2014/main" id="{DF003459-25B4-D928-FE73-33A423B8E129}"/>
                  </a:ext>
                </a:extLst>
              </p:cNvPr>
              <p:cNvSpPr txBox="1">
                <a:spLocks noRot="1" noChangeAspect="1" noMove="1" noResize="1" noEditPoints="1" noAdjustHandles="1" noChangeArrowheads="1" noChangeShapeType="1" noTextEdit="1"/>
              </p:cNvSpPr>
              <p:nvPr/>
            </p:nvSpPr>
            <p:spPr>
              <a:xfrm>
                <a:off x="8828489" y="2822044"/>
                <a:ext cx="2459375" cy="369332"/>
              </a:xfrm>
              <a:prstGeom prst="rect">
                <a:avLst/>
              </a:prstGeom>
              <a:blipFill>
                <a:blip r:embed="rId19"/>
                <a:stretch>
                  <a:fillRect b="-14754"/>
                </a:stretch>
              </a:blipFill>
            </p:spPr>
            <p:txBody>
              <a:bodyPr/>
              <a:lstStyle/>
              <a:p>
                <a:r>
                  <a:rPr lang="zh-CN" altLang="en-US">
                    <a:noFill/>
                  </a:rPr>
                  <a:t> </a:t>
                </a:r>
              </a:p>
            </p:txBody>
          </p:sp>
        </mc:Fallback>
      </mc:AlternateContent>
      <p:grpSp>
        <p:nvGrpSpPr>
          <p:cNvPr id="13" name="组合 12">
            <a:extLst>
              <a:ext uri="{FF2B5EF4-FFF2-40B4-BE49-F238E27FC236}">
                <a16:creationId xmlns:a16="http://schemas.microsoft.com/office/drawing/2014/main" id="{2D48CFEE-205D-B1F9-4A6B-1FEE37AEA3C3}"/>
              </a:ext>
            </a:extLst>
          </p:cNvPr>
          <p:cNvGrpSpPr/>
          <p:nvPr/>
        </p:nvGrpSpPr>
        <p:grpSpPr>
          <a:xfrm>
            <a:off x="602020" y="3429000"/>
            <a:ext cx="10092085" cy="829534"/>
            <a:chOff x="387609" y="3383435"/>
            <a:chExt cx="10092085" cy="829534"/>
          </a:xfrm>
        </p:grpSpPr>
        <p:grpSp>
          <p:nvGrpSpPr>
            <p:cNvPr id="54" name="组合 53">
              <a:extLst>
                <a:ext uri="{FF2B5EF4-FFF2-40B4-BE49-F238E27FC236}">
                  <a16:creationId xmlns:a16="http://schemas.microsoft.com/office/drawing/2014/main" id="{9EBE4031-8A74-DD95-AF47-64AB7A406C4A}"/>
                </a:ext>
              </a:extLst>
            </p:cNvPr>
            <p:cNvGrpSpPr/>
            <p:nvPr/>
          </p:nvGrpSpPr>
          <p:grpSpPr>
            <a:xfrm>
              <a:off x="387609" y="3467772"/>
              <a:ext cx="10092085" cy="650207"/>
              <a:chOff x="152454" y="3888706"/>
              <a:chExt cx="9569185" cy="650207"/>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F14CEBC-0C7D-A6EA-0CB2-1A48F1E69AA3}"/>
                      </a:ext>
                    </a:extLst>
                  </p:cNvPr>
                  <p:cNvSpPr txBox="1"/>
                  <p:nvPr/>
                </p:nvSpPr>
                <p:spPr>
                  <a:xfrm>
                    <a:off x="152454" y="3888706"/>
                    <a:ext cx="156394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𝑪𝒆𝒓𝒆𝒏𝒌𝒐𝒗</m:t>
                          </m:r>
                        </m:oMath>
                      </m:oMathPara>
                    </a14:m>
                    <a:endParaRPr lang="en-US" altLang="zh-CN"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 </m:t>
                          </m:r>
                          <m:r>
                            <a:rPr lang="en-US" altLang="zh-CN" b="1" i="1" smtClean="0">
                              <a:latin typeface="Cambria Math" panose="02040503050406030204" pitchFamily="18" charset="0"/>
                            </a:rPr>
                            <m:t>𝒑𝒉𝒐𝒕𝒐𝒏</m:t>
                          </m:r>
                          <m:r>
                            <a:rPr lang="en-US" altLang="zh-CN" b="1" i="1" smtClean="0">
                              <a:latin typeface="Cambria Math" panose="02040503050406030204" pitchFamily="18" charset="0"/>
                            </a:rPr>
                            <m:t> </m:t>
                          </m:r>
                        </m:oMath>
                      </m:oMathPara>
                    </a14:m>
                    <a:endParaRPr lang="zh-CN" altLang="en-US" dirty="0"/>
                  </a:p>
                </p:txBody>
              </p:sp>
            </mc:Choice>
            <mc:Fallback xmlns="">
              <p:sp>
                <p:nvSpPr>
                  <p:cNvPr id="12" name="文本框 11">
                    <a:extLst>
                      <a:ext uri="{FF2B5EF4-FFF2-40B4-BE49-F238E27FC236}">
                        <a16:creationId xmlns:a16="http://schemas.microsoft.com/office/drawing/2014/main" id="{7F14CEBC-0C7D-A6EA-0CB2-1A48F1E69AA3}"/>
                      </a:ext>
                    </a:extLst>
                  </p:cNvPr>
                  <p:cNvSpPr txBox="1">
                    <a:spLocks noRot="1" noChangeAspect="1" noMove="1" noResize="1" noEditPoints="1" noAdjustHandles="1" noChangeArrowheads="1" noChangeShapeType="1" noTextEdit="1"/>
                  </p:cNvSpPr>
                  <p:nvPr/>
                </p:nvSpPr>
                <p:spPr>
                  <a:xfrm>
                    <a:off x="152454" y="3888706"/>
                    <a:ext cx="1563942" cy="646331"/>
                  </a:xfrm>
                  <a:prstGeom prst="rect">
                    <a:avLst/>
                  </a:prstGeom>
                  <a:blipFill>
                    <a:blip r:embed="rId20"/>
                    <a:stretch>
                      <a:fillRect b="-9434"/>
                    </a:stretch>
                  </a:blipFill>
                </p:spPr>
                <p:txBody>
                  <a:bodyPr/>
                  <a:lstStyle/>
                  <a:p>
                    <a:r>
                      <a:rPr lang="zh-CN" altLang="en-US">
                        <a:noFill/>
                      </a:rPr>
                      <a:t> </a:t>
                    </a:r>
                  </a:p>
                </p:txBody>
              </p:sp>
            </mc:Fallback>
          </mc:AlternateContent>
          <p:cxnSp>
            <p:nvCxnSpPr>
              <p:cNvPr id="24" name="直接箭头连接符 23">
                <a:extLst>
                  <a:ext uri="{FF2B5EF4-FFF2-40B4-BE49-F238E27FC236}">
                    <a16:creationId xmlns:a16="http://schemas.microsoft.com/office/drawing/2014/main" id="{5F263C4E-5B7F-3CE1-1B17-9762CE04EBD7}"/>
                  </a:ext>
                </a:extLst>
              </p:cNvPr>
              <p:cNvCxnSpPr>
                <a:cxnSpLocks/>
                <a:stCxn id="12" idx="3"/>
                <a:endCxn id="37" idx="1"/>
              </p:cNvCxnSpPr>
              <p:nvPr/>
            </p:nvCxnSpPr>
            <p:spPr bwMode="auto">
              <a:xfrm flipV="1">
                <a:off x="1716396" y="4211871"/>
                <a:ext cx="420401" cy="1"/>
              </a:xfrm>
              <a:prstGeom prst="straightConnector1">
                <a:avLst/>
              </a:prstGeom>
              <a:noFill/>
              <a:ln w="9525" cap="flat" cmpd="sng" algn="ctr">
                <a:solidFill>
                  <a:srgbClr val="FF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6B19EAB5-77F4-A77E-1BCF-DBA15F7E8C27}"/>
                      </a:ext>
                    </a:extLst>
                  </p:cNvPr>
                  <p:cNvSpPr txBox="1"/>
                  <p:nvPr/>
                </p:nvSpPr>
                <p:spPr>
                  <a:xfrm>
                    <a:off x="2136796" y="4027205"/>
                    <a:ext cx="1986457" cy="369332"/>
                  </a:xfrm>
                  <a:prstGeom prst="rect">
                    <a:avLst/>
                  </a:prstGeom>
                  <a:noFill/>
                </p:spPr>
                <p:txBody>
                  <a:bodyPr wrap="square" rtlCol="0">
                    <a:spAutoFit/>
                  </a:bodyPr>
                  <a:lstStyle/>
                  <a:p>
                    <a:pPr algn="ctr"/>
                    <a:r>
                      <a:rPr lang="zh-CN" altLang="en-US" dirty="0"/>
                      <a:t>一组</a:t>
                    </a:r>
                    <a14:m>
                      <m:oMath xmlns:m="http://schemas.openxmlformats.org/officeDocument/2006/math">
                        <m:r>
                          <a:rPr lang="en-US" altLang="zh-CN" b="1" i="1">
                            <a:latin typeface="Cambria Math" panose="02040503050406030204" pitchFamily="18" charset="0"/>
                          </a:rPr>
                          <m:t>𝑯𝒊𝒕</m:t>
                        </m:r>
                      </m:oMath>
                    </a14:m>
                    <a:r>
                      <a:rPr lang="zh-CN" altLang="en-US" dirty="0"/>
                      <a:t>点</a:t>
                    </a:r>
                    <a14:m>
                      <m:oMath xmlns:m="http://schemas.openxmlformats.org/officeDocument/2006/math">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𝒙</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𝒚</m:t>
                            </m:r>
                          </m:e>
                          <m:sub>
                            <m:r>
                              <a:rPr lang="en-US" altLang="zh-CN" b="1" i="1" smtClean="0">
                                <a:latin typeface="Cambria Math" panose="02040503050406030204" pitchFamily="18" charset="0"/>
                              </a:rPr>
                              <m:t>𝒊</m:t>
                            </m:r>
                          </m:sub>
                        </m:sSub>
                        <m:r>
                          <a:rPr lang="en-US" altLang="zh-CN" b="1" i="1" smtClean="0">
                            <a:latin typeface="Cambria Math" panose="02040503050406030204" pitchFamily="18" charset="0"/>
                          </a:rPr>
                          <m:t>)</m:t>
                        </m:r>
                      </m:oMath>
                    </a14:m>
                    <a:endParaRPr lang="en-US" altLang="zh-CN" dirty="0"/>
                  </a:p>
                </p:txBody>
              </p:sp>
            </mc:Choice>
            <mc:Fallback xmlns="">
              <p:sp>
                <p:nvSpPr>
                  <p:cNvPr id="37" name="文本框 36">
                    <a:extLst>
                      <a:ext uri="{FF2B5EF4-FFF2-40B4-BE49-F238E27FC236}">
                        <a16:creationId xmlns:a16="http://schemas.microsoft.com/office/drawing/2014/main" id="{6B19EAB5-77F4-A77E-1BCF-DBA15F7E8C27}"/>
                      </a:ext>
                    </a:extLst>
                  </p:cNvPr>
                  <p:cNvSpPr txBox="1">
                    <a:spLocks noRot="1" noChangeAspect="1" noMove="1" noResize="1" noEditPoints="1" noAdjustHandles="1" noChangeArrowheads="1" noChangeShapeType="1" noTextEdit="1"/>
                  </p:cNvSpPr>
                  <p:nvPr/>
                </p:nvSpPr>
                <p:spPr>
                  <a:xfrm>
                    <a:off x="2136796" y="4027205"/>
                    <a:ext cx="1986457" cy="369332"/>
                  </a:xfrm>
                  <a:prstGeom prst="rect">
                    <a:avLst/>
                  </a:prstGeom>
                  <a:blipFill>
                    <a:blip r:embed="rId21"/>
                    <a:stretch>
                      <a:fillRect t="-13333" b="-23333"/>
                    </a:stretch>
                  </a:blipFill>
                </p:spPr>
                <p:txBody>
                  <a:bodyPr/>
                  <a:lstStyle/>
                  <a:p>
                    <a:r>
                      <a:rPr lang="zh-CN" altLang="en-US">
                        <a:noFill/>
                      </a:rPr>
                      <a:t> </a:t>
                    </a:r>
                  </a:p>
                </p:txBody>
              </p:sp>
            </mc:Fallback>
          </mc:AlternateContent>
          <p:cxnSp>
            <p:nvCxnSpPr>
              <p:cNvPr id="40" name="直接箭头连接符 39">
                <a:extLst>
                  <a:ext uri="{FF2B5EF4-FFF2-40B4-BE49-F238E27FC236}">
                    <a16:creationId xmlns:a16="http://schemas.microsoft.com/office/drawing/2014/main" id="{33F52AF1-08B9-4AC8-85F2-89D5F58F38E1}"/>
                  </a:ext>
                </a:extLst>
              </p:cNvPr>
              <p:cNvCxnSpPr>
                <a:cxnSpLocks/>
                <a:stCxn id="37" idx="3"/>
                <a:endCxn id="43" idx="1"/>
              </p:cNvCxnSpPr>
              <p:nvPr/>
            </p:nvCxnSpPr>
            <p:spPr bwMode="auto">
              <a:xfrm>
                <a:off x="4123253" y="4211871"/>
                <a:ext cx="1508668" cy="3877"/>
              </a:xfrm>
              <a:prstGeom prst="straightConnector1">
                <a:avLst/>
              </a:prstGeom>
              <a:noFill/>
              <a:ln w="9525" cap="flat" cmpd="sng" algn="ctr">
                <a:solidFill>
                  <a:srgbClr val="FF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BB4DB37A-99A1-BCD7-4B8B-DFB56481E8EE}"/>
                      </a:ext>
                    </a:extLst>
                  </p:cNvPr>
                  <p:cNvSpPr txBox="1"/>
                  <p:nvPr/>
                </p:nvSpPr>
                <p:spPr>
                  <a:xfrm>
                    <a:off x="5631921" y="3892582"/>
                    <a:ext cx="1208123" cy="646331"/>
                  </a:xfrm>
                  <a:prstGeom prst="rect">
                    <a:avLst/>
                  </a:prstGeom>
                  <a:noFill/>
                </p:spPr>
                <p:txBody>
                  <a:bodyPr wrap="square" rtlCol="0">
                    <a:spAutoFit/>
                  </a:bodyPr>
                  <a:lstStyle/>
                  <a:p>
                    <a:pPr algn="ctr"/>
                    <a:r>
                      <a:rPr lang="zh-CN" altLang="en-US" dirty="0"/>
                      <a:t>五种假设</a:t>
                    </a:r>
                    <a:endParaRPr lang="en-US" altLang="zh-CN" dirty="0"/>
                  </a:p>
                  <a:p>
                    <a:pPr algn="ctr"/>
                    <a:r>
                      <a:rPr lang="zh-CN" altLang="en-US" dirty="0"/>
                      <a:t>五组</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𝜃</m:t>
                            </m:r>
                          </m:e>
                          <m:sub>
                            <m:r>
                              <a:rPr lang="en-US" altLang="zh-CN" b="0" i="1" smtClean="0">
                                <a:latin typeface="Cambria Math" panose="02040503050406030204" pitchFamily="18" charset="0"/>
                              </a:rPr>
                              <m:t>𝐶</m:t>
                            </m:r>
                          </m:sub>
                        </m:sSub>
                      </m:oMath>
                    </a14:m>
                    <a:r>
                      <a:rPr lang="zh-CN" altLang="en-US" dirty="0"/>
                      <a:t>值</a:t>
                    </a:r>
                    <a:endParaRPr lang="en-US" altLang="zh-CN" dirty="0"/>
                  </a:p>
                </p:txBody>
              </p:sp>
            </mc:Choice>
            <mc:Fallback xmlns="">
              <p:sp>
                <p:nvSpPr>
                  <p:cNvPr id="43" name="文本框 42">
                    <a:extLst>
                      <a:ext uri="{FF2B5EF4-FFF2-40B4-BE49-F238E27FC236}">
                        <a16:creationId xmlns:a16="http://schemas.microsoft.com/office/drawing/2014/main" id="{BB4DB37A-99A1-BCD7-4B8B-DFB56481E8EE}"/>
                      </a:ext>
                    </a:extLst>
                  </p:cNvPr>
                  <p:cNvSpPr txBox="1">
                    <a:spLocks noRot="1" noChangeAspect="1" noMove="1" noResize="1" noEditPoints="1" noAdjustHandles="1" noChangeArrowheads="1" noChangeShapeType="1" noTextEdit="1"/>
                  </p:cNvSpPr>
                  <p:nvPr/>
                </p:nvSpPr>
                <p:spPr>
                  <a:xfrm>
                    <a:off x="5631921" y="3892582"/>
                    <a:ext cx="1208123" cy="646331"/>
                  </a:xfrm>
                  <a:prstGeom prst="rect">
                    <a:avLst/>
                  </a:prstGeom>
                  <a:blipFill>
                    <a:blip r:embed="rId22"/>
                    <a:stretch>
                      <a:fillRect t="-5660" b="-12264"/>
                    </a:stretch>
                  </a:blipFill>
                </p:spPr>
                <p:txBody>
                  <a:bodyPr/>
                  <a:lstStyle/>
                  <a:p>
                    <a:r>
                      <a:rPr lang="zh-CN" altLang="en-US">
                        <a:noFill/>
                      </a:rPr>
                      <a:t> </a:t>
                    </a:r>
                  </a:p>
                </p:txBody>
              </p:sp>
            </mc:Fallback>
          </mc:AlternateContent>
          <p:cxnSp>
            <p:nvCxnSpPr>
              <p:cNvPr id="44" name="直接箭头连接符 43">
                <a:extLst>
                  <a:ext uri="{FF2B5EF4-FFF2-40B4-BE49-F238E27FC236}">
                    <a16:creationId xmlns:a16="http://schemas.microsoft.com/office/drawing/2014/main" id="{7C1515EB-714C-B34F-6071-E62D876F6914}"/>
                  </a:ext>
                </a:extLst>
              </p:cNvPr>
              <p:cNvCxnSpPr>
                <a:cxnSpLocks/>
                <a:stCxn id="43" idx="3"/>
                <a:endCxn id="47" idx="1"/>
              </p:cNvCxnSpPr>
              <p:nvPr/>
            </p:nvCxnSpPr>
            <p:spPr bwMode="auto">
              <a:xfrm flipV="1">
                <a:off x="6840044" y="4211872"/>
                <a:ext cx="1105289" cy="3876"/>
              </a:xfrm>
              <a:prstGeom prst="straightConnector1">
                <a:avLst/>
              </a:prstGeom>
              <a:noFill/>
              <a:ln w="9525" cap="flat" cmpd="sng" algn="ctr">
                <a:solidFill>
                  <a:srgbClr val="FF000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936C9FE4-BFAF-2348-AAF6-B63BAB5F3E33}"/>
                      </a:ext>
                    </a:extLst>
                  </p:cNvPr>
                  <p:cNvSpPr txBox="1"/>
                  <p:nvPr/>
                </p:nvSpPr>
                <p:spPr>
                  <a:xfrm>
                    <a:off x="7945334" y="3888706"/>
                    <a:ext cx="1776305" cy="646331"/>
                  </a:xfrm>
                  <a:prstGeom prst="rect">
                    <a:avLst/>
                  </a:prstGeom>
                  <a:noFill/>
                </p:spPr>
                <p:txBody>
                  <a:bodyPr wrap="square" rtlCol="0">
                    <a:spAutoFit/>
                  </a:bodyPr>
                  <a:lstStyle/>
                  <a:p>
                    <a:pPr algn="ctr"/>
                    <a14:m>
                      <m:oMath xmlns:m="http://schemas.openxmlformats.org/officeDocument/2006/math">
                        <m:r>
                          <a:rPr lang="en-US" altLang="zh-CN" b="0" i="1" smtClean="0">
                            <a:latin typeface="Cambria Math" panose="02040503050406030204" pitchFamily="18" charset="0"/>
                          </a:rPr>
                          <m:t>5∗5</m:t>
                        </m:r>
                      </m:oMath>
                    </a14:m>
                    <a:r>
                      <a:rPr lang="zh-CN" altLang="en-US" dirty="0"/>
                      <a:t>个</a:t>
                    </a:r>
                    <a:endParaRPr lang="en-US" altLang="zh-CN" dirty="0"/>
                  </a:p>
                  <a:p>
                    <a:pPr algn="ct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1</m:t>
                          </m:r>
                          <m:r>
                            <a:rPr lang="en-US" altLang="zh-CN" i="1">
                              <a:latin typeface="Cambria Math" panose="02040503050406030204" pitchFamily="18" charset="0"/>
                            </a:rPr>
                            <m:t>𝐷</m:t>
                          </m:r>
                          <m:r>
                            <a:rPr lang="en-US" altLang="zh-CN" i="1">
                              <a:latin typeface="Cambria Math" panose="02040503050406030204" pitchFamily="18" charset="0"/>
                            </a:rPr>
                            <m:t> </m:t>
                          </m:r>
                          <m:r>
                            <a:rPr lang="en-US" altLang="zh-CN" i="1">
                              <a:latin typeface="Cambria Math" panose="02040503050406030204" pitchFamily="18" charset="0"/>
                            </a:rPr>
                            <m:t>𝐺𝑎𝑢𝑠𝑠𝑖𝑎𝑛</m:t>
                          </m:r>
                          <m:r>
                            <a:rPr lang="en-US" altLang="zh-CN" i="1">
                              <a:latin typeface="Cambria Math" panose="02040503050406030204" pitchFamily="18" charset="0"/>
                            </a:rPr>
                            <m:t> </m:t>
                          </m:r>
                          <m:r>
                            <a:rPr lang="en-US" altLang="zh-CN" i="1">
                              <a:latin typeface="Cambria Math" panose="02040503050406030204" pitchFamily="18" charset="0"/>
                            </a:rPr>
                            <m:t>𝑝𝑑𝑓</m:t>
                          </m:r>
                        </m:oMath>
                      </m:oMathPara>
                    </a14:m>
                    <a:endParaRPr lang="en-US" altLang="zh-CN" dirty="0"/>
                  </a:p>
                </p:txBody>
              </p:sp>
            </mc:Choice>
            <mc:Fallback xmlns="">
              <p:sp>
                <p:nvSpPr>
                  <p:cNvPr id="47" name="文本框 46">
                    <a:extLst>
                      <a:ext uri="{FF2B5EF4-FFF2-40B4-BE49-F238E27FC236}">
                        <a16:creationId xmlns:a16="http://schemas.microsoft.com/office/drawing/2014/main" id="{936C9FE4-BFAF-2348-AAF6-B63BAB5F3E33}"/>
                      </a:ext>
                    </a:extLst>
                  </p:cNvPr>
                  <p:cNvSpPr txBox="1">
                    <a:spLocks noRot="1" noChangeAspect="1" noMove="1" noResize="1" noEditPoints="1" noAdjustHandles="1" noChangeArrowheads="1" noChangeShapeType="1" noTextEdit="1"/>
                  </p:cNvSpPr>
                  <p:nvPr/>
                </p:nvSpPr>
                <p:spPr>
                  <a:xfrm>
                    <a:off x="7945334" y="3888706"/>
                    <a:ext cx="1776305" cy="646331"/>
                  </a:xfrm>
                  <a:prstGeom prst="rect">
                    <a:avLst/>
                  </a:prstGeom>
                  <a:blipFill>
                    <a:blip r:embed="rId23"/>
                    <a:stretch>
                      <a:fillRect l="-3909" t="-6604" b="-9434"/>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44A57C6C-E745-5EB8-A1BB-AF1897D054AE}"/>
                    </a:ext>
                  </a:extLst>
                </p:cNvPr>
                <p:cNvSpPr txBox="1"/>
                <p:nvPr/>
              </p:nvSpPr>
              <p:spPr>
                <a:xfrm>
                  <a:off x="7543645" y="3383435"/>
                  <a:ext cx="10140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𝒊𝒏𝒑𝒖𝒕</m:t>
                        </m:r>
                      </m:oMath>
                    </m:oMathPara>
                  </a14:m>
                  <a:endParaRPr lang="zh-CN" altLang="en-US" dirty="0"/>
                </a:p>
              </p:txBody>
            </p:sp>
          </mc:Choice>
          <mc:Fallback xmlns="">
            <p:sp>
              <p:nvSpPr>
                <p:cNvPr id="55" name="文本框 54">
                  <a:extLst>
                    <a:ext uri="{FF2B5EF4-FFF2-40B4-BE49-F238E27FC236}">
                      <a16:creationId xmlns:a16="http://schemas.microsoft.com/office/drawing/2014/main" id="{44A57C6C-E745-5EB8-A1BB-AF1897D054AE}"/>
                    </a:ext>
                  </a:extLst>
                </p:cNvPr>
                <p:cNvSpPr txBox="1">
                  <a:spLocks noRot="1" noChangeAspect="1" noMove="1" noResize="1" noEditPoints="1" noAdjustHandles="1" noChangeArrowheads="1" noChangeShapeType="1" noTextEdit="1"/>
                </p:cNvSpPr>
                <p:nvPr/>
              </p:nvSpPr>
              <p:spPr>
                <a:xfrm>
                  <a:off x="7543645" y="3383435"/>
                  <a:ext cx="1014084" cy="369332"/>
                </a:xfrm>
                <a:prstGeom prst="rect">
                  <a:avLst/>
                </a:prstGeom>
                <a:blipFill>
                  <a:blip r:embed="rId24"/>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4FDA5493-BB49-67FD-EB5C-9A65F1A4CB8D}"/>
                    </a:ext>
                  </a:extLst>
                </p:cNvPr>
                <p:cNvSpPr txBox="1"/>
                <p:nvPr/>
              </p:nvSpPr>
              <p:spPr>
                <a:xfrm>
                  <a:off x="4802669" y="3383435"/>
                  <a:ext cx="10140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𝒏</m:t>
                        </m:r>
                        <m:r>
                          <a:rPr lang="en-US" altLang="zh-CN" b="1" i="1" smtClean="0">
                            <a:latin typeface="Cambria Math" panose="02040503050406030204" pitchFamily="18" charset="0"/>
                          </a:rPr>
                          <m:t> </m:t>
                        </m:r>
                        <m:r>
                          <a:rPr lang="en-US" altLang="zh-CN" b="1" i="1" smtClean="0">
                            <a:latin typeface="Cambria Math" panose="02040503050406030204" pitchFamily="18" charset="0"/>
                          </a:rPr>
                          <m:t>𝑴𝒂𝒑</m:t>
                        </m:r>
                      </m:oMath>
                    </m:oMathPara>
                  </a14:m>
                  <a:endParaRPr lang="zh-CN" altLang="en-US" dirty="0"/>
                </a:p>
              </p:txBody>
            </p:sp>
          </mc:Choice>
          <mc:Fallback xmlns="">
            <p:sp>
              <p:nvSpPr>
                <p:cNvPr id="68" name="文本框 67">
                  <a:extLst>
                    <a:ext uri="{FF2B5EF4-FFF2-40B4-BE49-F238E27FC236}">
                      <a16:creationId xmlns:a16="http://schemas.microsoft.com/office/drawing/2014/main" id="{4FDA5493-BB49-67FD-EB5C-9A65F1A4CB8D}"/>
                    </a:ext>
                  </a:extLst>
                </p:cNvPr>
                <p:cNvSpPr txBox="1">
                  <a:spLocks noRot="1" noChangeAspect="1" noMove="1" noResize="1" noEditPoints="1" noAdjustHandles="1" noChangeArrowheads="1" noChangeShapeType="1" noTextEdit="1"/>
                </p:cNvSpPr>
                <p:nvPr/>
              </p:nvSpPr>
              <p:spPr>
                <a:xfrm>
                  <a:off x="4802669" y="3383435"/>
                  <a:ext cx="1014084" cy="369332"/>
                </a:xfrm>
                <a:prstGeom prst="rect">
                  <a:avLst/>
                </a:prstGeom>
                <a:blipFill>
                  <a:blip r:embed="rId25"/>
                  <a:stretch>
                    <a:fillRect b="-1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152446D-BF0E-E57D-2A94-606E8A3565E4}"/>
                    </a:ext>
                  </a:extLst>
                </p:cNvPr>
                <p:cNvSpPr txBox="1"/>
                <p:nvPr/>
              </p:nvSpPr>
              <p:spPr>
                <a:xfrm>
                  <a:off x="4485010" y="3843637"/>
                  <a:ext cx="164940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𝒐𝒕𝒉𝒆𝒓</m:t>
                        </m:r>
                        <m:r>
                          <a:rPr lang="en-US" altLang="zh-CN" b="1" i="1" smtClean="0">
                            <a:latin typeface="Cambria Math" panose="02040503050406030204" pitchFamily="18" charset="0"/>
                          </a:rPr>
                          <m:t> </m:t>
                        </m:r>
                        <m:r>
                          <a:rPr lang="en-US" altLang="zh-CN" b="1" i="1" smtClean="0">
                            <a:latin typeface="Cambria Math" panose="02040503050406030204" pitchFamily="18" charset="0"/>
                          </a:rPr>
                          <m:t>𝒎𝒆𝒕𝒉𝒐𝒅</m:t>
                        </m:r>
                      </m:oMath>
                    </m:oMathPara>
                  </a14:m>
                  <a:endParaRPr lang="zh-CN" altLang="en-US" dirty="0"/>
                </a:p>
              </p:txBody>
            </p:sp>
          </mc:Choice>
          <mc:Fallback xmlns="">
            <p:sp>
              <p:nvSpPr>
                <p:cNvPr id="6" name="文本框 5">
                  <a:extLst>
                    <a:ext uri="{FF2B5EF4-FFF2-40B4-BE49-F238E27FC236}">
                      <a16:creationId xmlns:a16="http://schemas.microsoft.com/office/drawing/2014/main" id="{8152446D-BF0E-E57D-2A94-606E8A3565E4}"/>
                    </a:ext>
                  </a:extLst>
                </p:cNvPr>
                <p:cNvSpPr txBox="1">
                  <a:spLocks noRot="1" noChangeAspect="1" noMove="1" noResize="1" noEditPoints="1" noAdjustHandles="1" noChangeArrowheads="1" noChangeShapeType="1" noTextEdit="1"/>
                </p:cNvSpPr>
                <p:nvPr/>
              </p:nvSpPr>
              <p:spPr>
                <a:xfrm>
                  <a:off x="4485010" y="3843637"/>
                  <a:ext cx="1649402" cy="369332"/>
                </a:xfrm>
                <a:prstGeom prst="rect">
                  <a:avLst/>
                </a:prstGeom>
                <a:blipFill>
                  <a:blip r:embed="rId26"/>
                  <a:stretch>
                    <a:fillRect r="-3704"/>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2665488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40665" y="76112"/>
            <a:ext cx="3004891" cy="743986"/>
          </a:xfrm>
          <a:prstGeom prst="rect">
            <a:avLst/>
          </a:prstGeom>
          <a:noFill/>
        </p:spPr>
        <p:txBody>
          <a:bodyPr wrap="square" rtlCol="0">
            <a:sp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rPr>
              <a:t>目录</a:t>
            </a:r>
            <a:endParaRPr lang="en-US" sz="3200" b="1" dirty="0">
              <a:latin typeface="微软雅黑" panose="020B0503020204020204" charset="-122"/>
              <a:ea typeface="微软雅黑" panose="020B0503020204020204" charset="-122"/>
              <a:cs typeface="+mj-lt"/>
            </a:endParaRPr>
          </a:p>
        </p:txBody>
      </p:sp>
      <p:sp>
        <p:nvSpPr>
          <p:cNvPr id="12" name="文本框 11"/>
          <p:cNvSpPr txBox="1"/>
          <p:nvPr/>
        </p:nvSpPr>
        <p:spPr>
          <a:xfrm>
            <a:off x="240665" y="1102078"/>
            <a:ext cx="5201592" cy="3318573"/>
          </a:xfrm>
          <a:prstGeom prst="rect">
            <a:avLst/>
          </a:prstGeom>
          <a:noFill/>
        </p:spPr>
        <p:txBody>
          <a:bodyPr wrap="square" rtlCol="0">
            <a:noAutofit/>
          </a:bodyPr>
          <a:lstStyle/>
          <a:p>
            <a:pPr marL="457200" indent="-457200" fontAlgn="auto">
              <a:lnSpc>
                <a:spcPct val="150000"/>
              </a:lnSpc>
              <a:buFont typeface="Arial" panose="020B0604020202020204" pitchFamily="34" charset="0"/>
              <a:buChar char="•"/>
            </a:pPr>
            <a:r>
              <a:rPr lang="en-US" altLang="zh-CN" sz="2800" dirty="0">
                <a:latin typeface="+mj-lt"/>
                <a:ea typeface="微软雅黑" panose="020B0503020204020204" charset="-122"/>
                <a:cs typeface="+mj-lt"/>
                <a:sym typeface="+mn-ea"/>
              </a:rPr>
              <a:t>STCF</a:t>
            </a:r>
            <a:r>
              <a:rPr lang="zh-CN" altLang="en-US" sz="2800" dirty="0">
                <a:latin typeface="+mj-lt"/>
                <a:ea typeface="微软雅黑" panose="020B0503020204020204" charset="-122"/>
                <a:cs typeface="+mj-lt"/>
                <a:sym typeface="+mn-ea"/>
              </a:rPr>
              <a:t>实验的</a:t>
            </a:r>
            <a:r>
              <a:rPr lang="en-US" altLang="zh-CN" sz="2800" dirty="0">
                <a:latin typeface="+mj-lt"/>
                <a:ea typeface="微软雅黑" panose="020B0503020204020204" charset="-122"/>
                <a:cs typeface="+mj-lt"/>
                <a:sym typeface="+mn-ea"/>
              </a:rPr>
              <a:t>RICH</a:t>
            </a:r>
            <a:r>
              <a:rPr lang="zh-CN" altLang="en-US" sz="2800" dirty="0">
                <a:latin typeface="+mj-lt"/>
                <a:ea typeface="微软雅黑" panose="020B0503020204020204" charset="-122"/>
                <a:cs typeface="+mj-lt"/>
                <a:sym typeface="+mn-ea"/>
              </a:rPr>
              <a:t>探测器简介</a:t>
            </a:r>
            <a:endParaRPr lang="en-US" sz="2800" dirty="0">
              <a:latin typeface="+mj-lt"/>
              <a:ea typeface="微软雅黑" panose="020B0503020204020204" charset="-122"/>
              <a:cs typeface="+mj-lt"/>
              <a:sym typeface="+mn-ea"/>
            </a:endParaRPr>
          </a:p>
          <a:p>
            <a:pPr marL="457200" indent="-457200" fontAlgn="auto">
              <a:lnSpc>
                <a:spcPct val="150000"/>
              </a:lnSpc>
              <a:buFont typeface="Arial" panose="020B0604020202020204" pitchFamily="34" charset="0"/>
              <a:buChar char="•"/>
            </a:pPr>
            <a:r>
              <a:rPr lang="zh-CN" altLang="en-US" sz="2800" dirty="0">
                <a:latin typeface="+mj-lt"/>
                <a:ea typeface="微软雅黑" panose="020B0503020204020204" charset="-122"/>
                <a:cs typeface="+mj-lt"/>
                <a:sym typeface="+mn-ea"/>
              </a:rPr>
              <a:t>几何、模拟与数字化</a:t>
            </a:r>
            <a:r>
              <a:rPr lang="en-US" sz="2800" dirty="0">
                <a:latin typeface="+mj-lt"/>
                <a:ea typeface="微软雅黑" panose="020B0503020204020204" charset="-122"/>
                <a:cs typeface="+mj-lt"/>
                <a:sym typeface="+mn-ea"/>
              </a:rPr>
              <a:t> </a:t>
            </a:r>
          </a:p>
          <a:p>
            <a:pPr marL="457200" indent="-457200" fontAlgn="auto">
              <a:lnSpc>
                <a:spcPct val="150000"/>
              </a:lnSpc>
              <a:buFont typeface="Arial" panose="020B0604020202020204" pitchFamily="34" charset="0"/>
              <a:buChar char="•"/>
            </a:pPr>
            <a:r>
              <a:rPr lang="zh-CN" altLang="en-US" sz="2800" dirty="0">
                <a:latin typeface="+mj-lt"/>
                <a:ea typeface="微软雅黑" panose="020B0503020204020204" charset="-122"/>
                <a:cs typeface="+mj-lt"/>
                <a:sym typeface="+mn-ea"/>
              </a:rPr>
              <a:t>重建算法</a:t>
            </a:r>
            <a:r>
              <a:rPr lang="en-US" sz="2800" dirty="0">
                <a:latin typeface="+mj-lt"/>
                <a:ea typeface="微软雅黑" panose="020B0503020204020204" charset="-122"/>
                <a:cs typeface="+mj-lt"/>
                <a:sym typeface="+mn-ea"/>
              </a:rPr>
              <a:t> </a:t>
            </a:r>
          </a:p>
          <a:p>
            <a:pPr marL="457200" indent="-457200" fontAlgn="auto">
              <a:lnSpc>
                <a:spcPct val="150000"/>
              </a:lnSpc>
              <a:buFont typeface="Arial" panose="020B0604020202020204" pitchFamily="34" charset="0"/>
              <a:buChar char="•"/>
            </a:pPr>
            <a:r>
              <a:rPr lang="en-US" altLang="zh-CN" sz="2800" dirty="0">
                <a:latin typeface="+mj-lt"/>
                <a:ea typeface="微软雅黑" panose="020B0503020204020204" charset="-122"/>
                <a:cs typeface="+mj-lt"/>
                <a:sym typeface="+mn-ea"/>
              </a:rPr>
              <a:t>PID</a:t>
            </a:r>
            <a:r>
              <a:rPr lang="zh-CN" altLang="en-US" sz="2800" dirty="0">
                <a:latin typeface="+mj-lt"/>
                <a:ea typeface="微软雅黑" panose="020B0503020204020204" charset="-122"/>
                <a:cs typeface="+mj-lt"/>
                <a:sym typeface="+mn-ea"/>
              </a:rPr>
              <a:t>性能与分析</a:t>
            </a:r>
            <a:endParaRPr lang="en-US" altLang="zh-CN" sz="2800" dirty="0">
              <a:latin typeface="+mj-lt"/>
              <a:ea typeface="微软雅黑" panose="020B0503020204020204" charset="-122"/>
              <a:cs typeface="+mj-lt"/>
              <a:sym typeface="+mn-ea"/>
            </a:endParaRPr>
          </a:p>
          <a:p>
            <a:pPr marL="457200" indent="-457200" fontAlgn="auto">
              <a:lnSpc>
                <a:spcPct val="150000"/>
              </a:lnSpc>
              <a:buFont typeface="Arial" panose="020B0604020202020204" pitchFamily="34" charset="0"/>
              <a:buChar char="•"/>
            </a:pPr>
            <a:r>
              <a:rPr lang="zh-CN" altLang="en-US" sz="2800" dirty="0">
                <a:latin typeface="+mj-lt"/>
                <a:ea typeface="微软雅黑" panose="020B0503020204020204" charset="-122"/>
                <a:cs typeface="+mj-lt"/>
                <a:sym typeface="+mn-ea"/>
              </a:rPr>
              <a:t>总结</a:t>
            </a:r>
            <a:endParaRPr lang="en-US" altLang="zh-CN" dirty="0">
              <a:latin typeface="+mj-lt"/>
              <a:cs typeface="+mj-lt"/>
            </a:endParaRPr>
          </a:p>
        </p:txBody>
      </p:sp>
      <p:sp>
        <p:nvSpPr>
          <p:cNvPr id="5" name="灯片编号占位符 4"/>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mj-lt"/>
                <a:ea typeface="微软雅黑" panose="020B0503020204020204" charset="-122"/>
                <a:cs typeface="+mj-lt"/>
              </a:rPr>
              <a:t>2</a:t>
            </a:fld>
            <a:endParaRPr lang="zh-CN" altLang="en-US" sz="2400" b="1">
              <a:solidFill>
                <a:schemeClr val="tx1"/>
              </a:solidFill>
              <a:latin typeface="+mj-lt"/>
              <a:ea typeface="微软雅黑" panose="020B0503020204020204" charset="-122"/>
              <a:cs typeface="+mj-lt"/>
            </a:endParaRPr>
          </a:p>
        </p:txBody>
      </p:sp>
      <p:pic>
        <p:nvPicPr>
          <p:cNvPr id="2" name="图片 1"/>
          <p:cNvPicPr>
            <a:picLocks noChangeAspect="1"/>
          </p:cNvPicPr>
          <p:nvPr/>
        </p:nvPicPr>
        <p:blipFill rotWithShape="1">
          <a:blip r:embed="rId3" cstate="screen"/>
          <a:srcRect b="24398"/>
          <a:stretch>
            <a:fillRect/>
          </a:stretch>
        </p:blipFill>
        <p:spPr>
          <a:xfrm>
            <a:off x="5568381" y="2800877"/>
            <a:ext cx="6456327" cy="32395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hlinkClick r:id="" action="ppaction://ole?verb=0"/>
          </p:cNvPr>
          <p:cNvGraphicFramePr>
            <a:graphicFrameLocks noChangeAspect="1"/>
          </p:cNvGraphicFramePr>
          <p:nvPr/>
        </p:nvGraphicFramePr>
        <p:xfrm>
          <a:off x="6480285" y="3378857"/>
          <a:ext cx="114300" cy="215900"/>
        </p:xfrm>
        <a:graphic>
          <a:graphicData uri="http://schemas.openxmlformats.org/presentationml/2006/ole">
            <mc:AlternateContent xmlns:mc="http://schemas.openxmlformats.org/markup-compatibility/2006">
              <mc:Choice xmlns:v="urn:schemas-microsoft-com:vml" Requires="v">
                <p:oleObj r:id="rId4" imgW="114300" imgH="215900" progId="Equation.KSEE3">
                  <p:embed/>
                </p:oleObj>
              </mc:Choice>
              <mc:Fallback>
                <p:oleObj r:id="rId4" imgW="114300" imgH="215900" progId="Equation.KSEE3">
                  <p:embed/>
                  <p:pic>
                    <p:nvPicPr>
                      <p:cNvPr id="0" name="对象 2">
                        <a:hlinkClick r:id="" action="ppaction://ole?verb=0"/>
                      </p:cNvPr>
                      <p:cNvPicPr/>
                      <p:nvPr/>
                    </p:nvPicPr>
                    <p:blipFill>
                      <a:blip r:embed="rId5"/>
                      <a:stretch>
                        <a:fillRect/>
                      </a:stretch>
                    </p:blipFill>
                    <p:spPr>
                      <a:xfrm>
                        <a:off x="6480285" y="3378857"/>
                        <a:ext cx="114300" cy="2159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文本框 3"/>
              <p:cNvSpPr txBox="1"/>
              <p:nvPr>
                <p:custDataLst>
                  <p:tags r:id="rId1"/>
                </p:custDataLst>
              </p:nvPr>
            </p:nvSpPr>
            <p:spPr>
              <a:xfrm>
                <a:off x="148653" y="63982"/>
                <a:ext cx="7455315" cy="6450795"/>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简介</a:t>
                </a:r>
                <a:endParaRPr lang="en-US" altLang="zh-CN" sz="3200" b="1" dirty="0">
                  <a:latin typeface="微软雅黑" panose="020B0503020204020204" charset="-122"/>
                  <a:ea typeface="微软雅黑" panose="020B0503020204020204" charset="-122"/>
                  <a:cs typeface="+mj-lt"/>
                  <a:sym typeface="+mn-ea"/>
                </a:endParaRPr>
              </a:p>
              <a:p>
                <a:pPr marL="457200" indent="-457200">
                  <a:buFont typeface="Wingdings" panose="05000000000000000000" pitchFamily="2" charset="2"/>
                  <a:buChar char="p"/>
                </a:pPr>
                <a:endParaRPr lang="en-US" altLang="zh-CN" sz="2400"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STCF</a:t>
                </a: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实验</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14:m>
                  <m:oMath xmlns:m="http://schemas.openxmlformats.org/officeDocument/2006/math">
                    <m:sSub>
                      <m:sSubPr>
                        <m:ctrlPr>
                          <a:rPr lang="en-US" altLang="zh-CN" sz="2400" i="1">
                            <a:latin typeface="Cambria Math" panose="02040503050406030204" pitchFamily="18" charset="0"/>
                            <a:sym typeface="+mn-ea"/>
                          </a:rPr>
                        </m:ctrlPr>
                      </m:sSubPr>
                      <m:e>
                        <m:r>
                          <a:rPr lang="en-US" altLang="zh-CN" sz="2400">
                            <a:latin typeface="Cambria Math" panose="02040503050406030204" pitchFamily="18" charset="0"/>
                            <a:sym typeface="+mn-ea"/>
                          </a:rPr>
                          <m:t>𝐸</m:t>
                        </m:r>
                      </m:e>
                      <m:sub>
                        <m:r>
                          <a:rPr lang="en-US" altLang="zh-CN" sz="2400">
                            <a:latin typeface="Cambria Math" panose="02040503050406030204" pitchFamily="18" charset="0"/>
                            <a:sym typeface="+mn-ea"/>
                          </a:rPr>
                          <m:t>𝑐𝑚</m:t>
                        </m:r>
                      </m:sub>
                    </m:sSub>
                    <m:r>
                      <a:rPr lang="en-US" altLang="zh-CN" sz="2400">
                        <a:latin typeface="Cambria Math" panose="02040503050406030204" pitchFamily="18" charset="0"/>
                        <a:sym typeface="+mn-ea"/>
                      </a:rPr>
                      <m:t>∈</m:t>
                    </m:r>
                    <m:d>
                      <m:dPr>
                        <m:ctrlPr>
                          <a:rPr lang="en-US" altLang="zh-CN" sz="2400" i="1">
                            <a:latin typeface="Cambria Math" panose="02040503050406030204" pitchFamily="18" charset="0"/>
                            <a:sym typeface="+mn-ea"/>
                          </a:rPr>
                        </m:ctrlPr>
                      </m:dPr>
                      <m:e>
                        <m:r>
                          <a:rPr lang="en-US" altLang="zh-CN" sz="2400">
                            <a:latin typeface="Cambria Math" panose="02040503050406030204" pitchFamily="18" charset="0"/>
                            <a:sym typeface="+mn-ea"/>
                          </a:rPr>
                          <m:t>2</m:t>
                        </m:r>
                        <m:r>
                          <m:rPr>
                            <m:sty m:val="p"/>
                          </m:rPr>
                          <a:rPr lang="en-US" altLang="zh-CN" sz="2400">
                            <a:latin typeface="Cambria Math" panose="02040503050406030204" pitchFamily="18" charset="0"/>
                            <a:sym typeface="+mn-ea"/>
                          </a:rPr>
                          <m:t>GeV</m:t>
                        </m:r>
                        <m:r>
                          <a:rPr lang="en-US" altLang="zh-CN" sz="2400">
                            <a:latin typeface="Cambria Math" panose="02040503050406030204" pitchFamily="18" charset="0"/>
                            <a:sym typeface="+mn-ea"/>
                          </a:rPr>
                          <m:t>,7</m:t>
                        </m:r>
                        <m:r>
                          <m:rPr>
                            <m:sty m:val="p"/>
                          </m:rPr>
                          <a:rPr lang="en-US" altLang="zh-CN" sz="2400">
                            <a:latin typeface="Cambria Math" panose="02040503050406030204" pitchFamily="18" charset="0"/>
                            <a:sym typeface="+mn-ea"/>
                          </a:rPr>
                          <m:t>GeV</m:t>
                        </m:r>
                      </m:e>
                    </m:d>
                  </m:oMath>
                </a14:m>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sym typeface="+mn-ea"/>
                  </a:rPr>
                  <a:t>峰值亮度</a:t>
                </a:r>
                <a14:m>
                  <m:oMath xmlns:m="http://schemas.openxmlformats.org/officeDocument/2006/math">
                    <m:r>
                      <a:rPr lang="en-US" altLang="zh-CN" sz="2400" b="0" i="1" smtClean="0">
                        <a:latin typeface="Cambria Math" panose="02040503050406030204" pitchFamily="18" charset="0"/>
                        <a:sym typeface="+mn-ea"/>
                      </a:rPr>
                      <m:t>&gt;5×</m:t>
                    </m:r>
                    <m:sSup>
                      <m:sSupPr>
                        <m:ctrlPr>
                          <a:rPr lang="en-US" altLang="zh-CN" sz="2400" i="1">
                            <a:latin typeface="Cambria Math" panose="02040503050406030204" pitchFamily="18" charset="0"/>
                            <a:sym typeface="+mn-ea"/>
                          </a:rPr>
                        </m:ctrlPr>
                      </m:sSupPr>
                      <m:e>
                        <m:r>
                          <a:rPr lang="en-US" altLang="zh-CN" sz="2400">
                            <a:latin typeface="Cambria Math" panose="02040503050406030204" pitchFamily="18" charset="0"/>
                            <a:sym typeface="+mn-ea"/>
                          </a:rPr>
                          <m:t>10</m:t>
                        </m:r>
                      </m:e>
                      <m:sup>
                        <m:r>
                          <a:rPr lang="en-US" altLang="zh-CN" sz="2400">
                            <a:latin typeface="Cambria Math" panose="02040503050406030204" pitchFamily="18" charset="0"/>
                            <a:sym typeface="+mn-ea"/>
                          </a:rPr>
                          <m:t>3</m:t>
                        </m:r>
                        <m:r>
                          <a:rPr lang="en-US" altLang="zh-CN" sz="2400" b="0" i="1" smtClean="0">
                            <a:latin typeface="Cambria Math" panose="02040503050406030204" pitchFamily="18" charset="0"/>
                            <a:sym typeface="+mn-ea"/>
                          </a:rPr>
                          <m:t>4</m:t>
                        </m:r>
                      </m:sup>
                    </m:sSup>
                    <m:r>
                      <m:rPr>
                        <m:sty m:val="p"/>
                      </m:rPr>
                      <a:rPr lang="en-US" altLang="zh-CN" sz="2400">
                        <a:latin typeface="Cambria Math" panose="02040503050406030204" pitchFamily="18" charset="0"/>
                        <a:sym typeface="+mn-ea"/>
                      </a:rPr>
                      <m:t>c</m:t>
                    </m:r>
                    <m:sSup>
                      <m:sSupPr>
                        <m:ctrlPr>
                          <a:rPr lang="en-US" altLang="zh-CN" sz="2400" i="1">
                            <a:latin typeface="Cambria Math" panose="02040503050406030204" pitchFamily="18" charset="0"/>
                            <a:sym typeface="+mn-ea"/>
                          </a:rPr>
                        </m:ctrlPr>
                      </m:sSupPr>
                      <m:e>
                        <m:r>
                          <m:rPr>
                            <m:sty m:val="p"/>
                          </m:rPr>
                          <a:rPr lang="en-US" altLang="zh-CN" sz="2400">
                            <a:latin typeface="Cambria Math" panose="02040503050406030204" pitchFamily="18" charset="0"/>
                            <a:sym typeface="+mn-ea"/>
                          </a:rPr>
                          <m:t>m</m:t>
                        </m:r>
                      </m:e>
                      <m:sup>
                        <m:r>
                          <a:rPr lang="en-US" altLang="zh-CN" sz="2400">
                            <a:latin typeface="Cambria Math" panose="02040503050406030204" pitchFamily="18" charset="0"/>
                            <a:sym typeface="+mn-ea"/>
                          </a:rPr>
                          <m:t>−2</m:t>
                        </m:r>
                      </m:sup>
                    </m:sSup>
                    <m:sSup>
                      <m:sSupPr>
                        <m:ctrlPr>
                          <a:rPr lang="en-US" altLang="zh-CN" sz="2400" i="1">
                            <a:latin typeface="Cambria Math" panose="02040503050406030204" pitchFamily="18" charset="0"/>
                            <a:sym typeface="+mn-ea"/>
                          </a:rPr>
                        </m:ctrlPr>
                      </m:sSupPr>
                      <m:e>
                        <m:r>
                          <m:rPr>
                            <m:sty m:val="p"/>
                          </m:rPr>
                          <a:rPr lang="en-US" altLang="zh-CN" sz="2400">
                            <a:latin typeface="Cambria Math" panose="02040503050406030204" pitchFamily="18" charset="0"/>
                            <a:sym typeface="+mn-ea"/>
                          </a:rPr>
                          <m:t>s</m:t>
                        </m:r>
                      </m:e>
                      <m:sup>
                        <m:r>
                          <a:rPr lang="en-US" altLang="zh-CN" sz="2400">
                            <a:latin typeface="Cambria Math" panose="02040503050406030204" pitchFamily="18" charset="0"/>
                            <a:sym typeface="+mn-ea"/>
                          </a:rPr>
                          <m:t>−1</m:t>
                        </m:r>
                      </m:sup>
                    </m:sSup>
                  </m:oMath>
                </a14:m>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sym typeface="+mn-ea"/>
                  </a:rPr>
                  <a:t>丰富的物理课题</a:t>
                </a:r>
                <a14:m>
                  <m:oMath xmlns:m="http://schemas.openxmlformats.org/officeDocument/2006/math">
                    <m:r>
                      <a:rPr lang="en-US" altLang="zh-CN" sz="2400">
                        <a:latin typeface="Cambria Math" panose="02040503050406030204" pitchFamily="18" charset="0"/>
                        <a:sym typeface="+mn-ea"/>
                      </a:rPr>
                      <m:t>:</m:t>
                    </m:r>
                    <m:r>
                      <m:rPr>
                        <m:sty m:val="p"/>
                      </m:rPr>
                      <a:rPr lang="en-US" altLang="zh-CN" sz="2400">
                        <a:latin typeface="Cambria Math" panose="02040503050406030204" pitchFamily="18" charset="0"/>
                        <a:sym typeface="+mn-ea"/>
                      </a:rPr>
                      <m:t>Charm</m:t>
                    </m:r>
                    <m:r>
                      <a:rPr lang="en-US" altLang="zh-CN" sz="2400">
                        <a:latin typeface="Cambria Math" panose="02040503050406030204" pitchFamily="18" charset="0"/>
                        <a:sym typeface="+mn-ea"/>
                      </a:rPr>
                      <m:t>,  </m:t>
                    </m:r>
                    <m:r>
                      <a:rPr lang="en-US" altLang="zh-CN" sz="2400">
                        <a:latin typeface="Cambria Math" panose="02040503050406030204" pitchFamily="18" charset="0"/>
                        <a:sym typeface="+mn-ea"/>
                      </a:rPr>
                      <m:t>𝜏</m:t>
                    </m:r>
                    <m:r>
                      <a:rPr lang="en-US" altLang="zh-CN" sz="2400">
                        <a:latin typeface="Cambria Math" panose="02040503050406030204" pitchFamily="18" charset="0"/>
                        <a:sym typeface="+mn-ea"/>
                      </a:rPr>
                      <m:t>,  </m:t>
                    </m:r>
                    <m:r>
                      <a:rPr lang="en-US" altLang="zh-CN" sz="2400">
                        <a:latin typeface="Cambria Math" panose="02040503050406030204" pitchFamily="18" charset="0"/>
                        <a:sym typeface="+mn-ea"/>
                      </a:rPr>
                      <m:t>𝑋𝑌𝑍</m:t>
                    </m:r>
                    <m:r>
                      <a:rPr lang="en-US" altLang="zh-CN" sz="2400">
                        <a:latin typeface="Cambria Math" panose="02040503050406030204" pitchFamily="18" charset="0"/>
                        <a:sym typeface="+mn-ea"/>
                      </a:rPr>
                      <m:t>······</m:t>
                    </m:r>
                  </m:oMath>
                </a14:m>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dirty="0">
                    <a:latin typeface="华文中宋" panose="02010600040101010101" pitchFamily="2" charset="-122"/>
                    <a:ea typeface="华文中宋" panose="02010600040101010101" pitchFamily="2" charset="-122"/>
                    <a:cs typeface="Times New Roman" panose="02020603050405020304" pitchFamily="18" charset="0"/>
                    <a:sym typeface="+mn-ea"/>
                  </a:rPr>
                  <a:t>需要</a:t>
                </a:r>
                <a:r>
                  <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rPr>
                  <a:t> </a:t>
                </a:r>
                <a14:m>
                  <m:oMath xmlns:m="http://schemas.openxmlformats.org/officeDocument/2006/math">
                    <m:r>
                      <m:rPr>
                        <m:sty m:val="p"/>
                      </m:rPr>
                      <a:rPr lang="en-US" altLang="zh-CN" sz="2400" b="0" i="0" smtClean="0">
                        <a:latin typeface="Cambria Math" panose="02040503050406030204" pitchFamily="18" charset="0"/>
                        <a:sym typeface="+mn-ea"/>
                      </a:rPr>
                      <m:t>P</m:t>
                    </m:r>
                    <m:r>
                      <a:rPr lang="en-US" altLang="zh-CN" sz="2400" b="0" i="1" smtClean="0">
                        <a:latin typeface="Cambria Math" panose="02040503050406030204" pitchFamily="18" charset="0"/>
                        <a:sym typeface="+mn-ea"/>
                      </a:rPr>
                      <m:t>∈</m:t>
                    </m:r>
                    <m:d>
                      <m:dPr>
                        <m:ctrlPr>
                          <a:rPr lang="en-US" altLang="zh-CN" sz="2400" b="0" i="1" smtClean="0">
                            <a:latin typeface="Cambria Math" panose="02040503050406030204" pitchFamily="18" charset="0"/>
                            <a:sym typeface="+mn-ea"/>
                          </a:rPr>
                        </m:ctrlPr>
                      </m:dPr>
                      <m:e>
                        <m:r>
                          <a:rPr lang="en-US" altLang="zh-CN" sz="2400" b="0" i="0" smtClean="0">
                            <a:latin typeface="Cambria Math" panose="02040503050406030204" pitchFamily="18" charset="0"/>
                            <a:sym typeface="+mn-ea"/>
                          </a:rPr>
                          <m:t>0,2</m:t>
                        </m:r>
                        <m:r>
                          <m:rPr>
                            <m:sty m:val="p"/>
                          </m:rPr>
                          <a:rPr lang="en-US" altLang="zh-CN" sz="2400" b="0" i="0" smtClean="0">
                            <a:latin typeface="Cambria Math" panose="02040503050406030204" pitchFamily="18" charset="0"/>
                            <a:sym typeface="+mn-ea"/>
                          </a:rPr>
                          <m:t>GeV</m:t>
                        </m:r>
                        <m:r>
                          <m:rPr>
                            <m:lit/>
                          </m:rPr>
                          <a:rPr lang="en-US" altLang="zh-CN" sz="2400" b="0" i="0" smtClean="0">
                            <a:latin typeface="Cambria Math" panose="02040503050406030204" pitchFamily="18" charset="0"/>
                            <a:sym typeface="+mn-ea"/>
                          </a:rPr>
                          <m:t>/</m:t>
                        </m:r>
                        <m:r>
                          <m:rPr>
                            <m:sty m:val="p"/>
                          </m:rPr>
                          <a:rPr lang="en-US" altLang="zh-CN" sz="2400" b="0" i="0" smtClean="0">
                            <a:latin typeface="Cambria Math" panose="02040503050406030204" pitchFamily="18" charset="0"/>
                            <a:sym typeface="+mn-ea"/>
                          </a:rPr>
                          <m:t>c</m:t>
                        </m:r>
                      </m:e>
                    </m:d>
                    <m:r>
                      <a:rPr lang="en-US" altLang="zh-CN" sz="2400" b="0" i="0" smtClean="0">
                        <a:latin typeface="Cambria Math" panose="02040503050406030204" pitchFamily="18" charset="0"/>
                        <a:sym typeface="+mn-ea"/>
                      </a:rPr>
                      <m:t>   </m:t>
                    </m:r>
                    <m:r>
                      <a:rPr lang="en-US" altLang="zh-CN" sz="2400">
                        <a:latin typeface="Cambria Math" panose="02040503050406030204" pitchFamily="18" charset="0"/>
                        <a:sym typeface="+mn-ea"/>
                      </a:rPr>
                      <m:t>𝜋</m:t>
                    </m:r>
                    <m:r>
                      <m:rPr>
                        <m:lit/>
                      </m:rPr>
                      <a:rPr lang="en-US" altLang="zh-CN" sz="2400">
                        <a:latin typeface="Cambria Math" panose="02040503050406030204" pitchFamily="18" charset="0"/>
                        <a:sym typeface="+mn-ea"/>
                      </a:rPr>
                      <m:t>/</m:t>
                    </m:r>
                    <m:r>
                      <a:rPr lang="en-US" altLang="zh-CN" sz="2400">
                        <a:latin typeface="Cambria Math" panose="02040503050406030204" pitchFamily="18" charset="0"/>
                        <a:sym typeface="+mn-ea"/>
                      </a:rPr>
                      <m:t>𝐾</m:t>
                    </m:r>
                  </m:oMath>
                </a14:m>
                <a:r>
                  <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rPr>
                  <a:t> </a:t>
                </a:r>
                <a:r>
                  <a:rPr lang="zh-CN" altLang="en-US" sz="2400" dirty="0">
                    <a:latin typeface="华文中宋" panose="02010600040101010101" pitchFamily="2" charset="-122"/>
                    <a:ea typeface="华文中宋" panose="02010600040101010101" pitchFamily="2" charset="-122"/>
                    <a:cs typeface="Times New Roman" panose="02020603050405020304" pitchFamily="18" charset="0"/>
                    <a:sym typeface="+mn-ea"/>
                  </a:rPr>
                  <a:t>粒子鉴别</a:t>
                </a:r>
                <a:endParaRPr lang="en-US" altLang="zh-CN" sz="24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dirty="0">
                  <a:latin typeface="+mj-lt"/>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RICH</a:t>
                </a:r>
              </a:p>
              <a:p>
                <a:pPr marL="342900" indent="-342900">
                  <a:buFont typeface="Arial" panose="020B0604020202020204" pitchFamily="34" charset="0"/>
                  <a:buChar char="•"/>
                </a:pPr>
                <a:r>
                  <a:rPr lang="zh-CN" altLang="en-US" sz="2400" dirty="0">
                    <a:latin typeface="+mj-lt"/>
                    <a:ea typeface="黑体" panose="02010609060101010101" pitchFamily="49" charset="-122"/>
                    <a:cs typeface="Times New Roman" panose="02020603050405020304" pitchFamily="18" charset="0"/>
                    <a:sym typeface="+mn-ea"/>
                  </a:rPr>
                  <a:t>桶部粒子鉴别探测器</a:t>
                </a:r>
                <a:endParaRPr lang="en-US" altLang="zh-CN" sz="2400" dirty="0">
                  <a:latin typeface="+mj-lt"/>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dirty="0">
                    <a:latin typeface="+mj-lt"/>
                    <a:ea typeface="黑体" panose="02010609060101010101" pitchFamily="49" charset="-122"/>
                    <a:cs typeface="Times New Roman" panose="02020603050405020304" pitchFamily="18" charset="0"/>
                  </a:rPr>
                  <a:t>受限的厚度和物质的量</a:t>
                </a:r>
                <a:r>
                  <a:rPr lang="en-US" altLang="zh-CN" sz="2400" dirty="0">
                    <a:latin typeface="+mj-lt"/>
                    <a:ea typeface="黑体" panose="02010609060101010101" pitchFamily="49" charset="-122"/>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𝑇h𝑖𝑐𝑘𝑛𝑒𝑠𝑠</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&lt;20</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𝑐𝑚</m:t>
                      </m:r>
                      <m:r>
                        <a:rPr lang="zh-CN" altLang="en-US" sz="2400" i="1">
                          <a:latin typeface="Cambria Math" panose="02040503050406030204" pitchFamily="18" charset="0"/>
                          <a:ea typeface="黑体" panose="02010609060101010101" pitchFamily="49" charset="-122"/>
                          <a:cs typeface="Times New Roman" panose="02020603050405020304" pitchFamily="18" charset="0"/>
                        </a:rPr>
                        <m:t>，</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𝑀𝑎𝑡𝑒𝑟𝑖𝑎𝑙</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 </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𝐵𝑢𝑑𝑔𝑒𝑡</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&lt;0.24</m:t>
                      </m:r>
                      <m:sSub>
                        <m:sSubPr>
                          <m:ctrlP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ctrlPr>
                        </m:sSubPr>
                        <m:e>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𝑋</m:t>
                          </m:r>
                        </m:e>
                        <m:sub>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rPr>
                            <m:t>0</m:t>
                          </m:r>
                        </m:sub>
                      </m:sSub>
                    </m:oMath>
                  </m:oMathPara>
                </a14:m>
                <a:endParaRPr lang="en-US" altLang="zh-CN" sz="2400" dirty="0">
                  <a:latin typeface="+mj-lt"/>
                  <a:ea typeface="黑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zh-CN" altLang="en-US" sz="2400" dirty="0">
                    <a:latin typeface="+mj-lt"/>
                    <a:ea typeface="黑体" panose="02010609060101010101" pitchFamily="49" charset="-122"/>
                    <a:cs typeface="Times New Roman" panose="02020603050405020304" pitchFamily="18" charset="0"/>
                  </a:rPr>
                  <a:t>覆盖较大接收角范围：</a:t>
                </a:r>
                <a:r>
                  <a:rPr lang="zh-CN" altLang="en-US" sz="2400" dirty="0">
                    <a:ea typeface="黑体" panose="02010609060101010101" pitchFamily="49" charset="-122"/>
                    <a:cs typeface="Times New Roman" panose="02020603050405020304" pitchFamily="18" charset="0"/>
                    <a:sym typeface="+mn-ea"/>
                  </a:rPr>
                  <a:t> </a:t>
                </a:r>
                <a14:m>
                  <m:oMath xmlns:m="http://schemas.openxmlformats.org/officeDocument/2006/math">
                    <m:r>
                      <a:rPr lang="en-US" altLang="zh-CN" sz="2400" b="0" i="0"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2400" i="1" smtClean="0">
                        <a:latin typeface="Cambria Math" panose="02040503050406030204" pitchFamily="18" charset="0"/>
                        <a:ea typeface="黑体" panose="02010609060101010101" pitchFamily="49" charset="-122"/>
                        <a:cs typeface="Times New Roman" panose="02020603050405020304" pitchFamily="18" charset="0"/>
                        <a:sym typeface="+mn-ea"/>
                      </a:rPr>
                      <m:t>36°~144°</m:t>
                    </m:r>
                    <m:r>
                      <a:rPr lang="en-US" altLang="zh-CN" sz="2400" b="0"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2400" i="1" smtClean="0">
                        <a:latin typeface="Cambria Math" panose="02040503050406030204" pitchFamily="18" charset="0"/>
                        <a:ea typeface="黑体" panose="02010609060101010101" pitchFamily="49" charset="-122"/>
                        <a:cs typeface="Times New Roman" panose="02020603050405020304" pitchFamily="18" charset="0"/>
                        <a:sym typeface="+mn-ea"/>
                      </a:rPr>
                      <m:t> </m:t>
                    </m:r>
                  </m:oMath>
                </a14:m>
                <a:endParaRPr lang="en-US" altLang="zh-CN" sz="2400" dirty="0">
                  <a:latin typeface="+mj-lt"/>
                  <a:ea typeface="黑体" panose="02010609060101010101" pitchFamily="49" charset="-122"/>
                  <a:cs typeface="Times New Roman" panose="02020603050405020304" pitchFamily="18" charset="0"/>
                </a:endParaRPr>
              </a:p>
              <a:p>
                <a:pPr marL="342900" indent="-342900">
                  <a:buFont typeface="Arial" panose="020B0604020202020204" pitchFamily="34" charset="0"/>
                  <a:buChar char="•"/>
                </a:pPr>
                <a:r>
                  <a:rPr lang="zh-CN" altLang="en-US" sz="2400" dirty="0">
                    <a:latin typeface="+mj-lt"/>
                    <a:ea typeface="黑体" panose="02010609060101010101" pitchFamily="49" charset="-122"/>
                    <a:cs typeface="Times New Roman" panose="02020603050405020304" pitchFamily="18" charset="0"/>
                    <a:sym typeface="+mn-ea"/>
                  </a:rPr>
                  <a:t>高</a:t>
                </a:r>
                <a:r>
                  <a:rPr lang="en-US" altLang="zh-CN" sz="2400" dirty="0">
                    <a:latin typeface="+mj-lt"/>
                    <a:ea typeface="黑体" panose="02010609060101010101" pitchFamily="49" charset="-122"/>
                    <a:cs typeface="Times New Roman" panose="02020603050405020304" pitchFamily="18" charset="0"/>
                    <a:sym typeface="+mn-ea"/>
                  </a:rPr>
                  <a:t>PID</a:t>
                </a:r>
                <a:r>
                  <a:rPr lang="zh-CN" altLang="en-US" sz="2400" dirty="0">
                    <a:latin typeface="+mj-lt"/>
                    <a:ea typeface="黑体" panose="02010609060101010101" pitchFamily="49" charset="-122"/>
                    <a:cs typeface="Times New Roman" panose="02020603050405020304" pitchFamily="18" charset="0"/>
                    <a:sym typeface="+mn-ea"/>
                  </a:rPr>
                  <a:t>性能目标：</a:t>
                </a:r>
                <a:endParaRPr lang="en-US" altLang="zh-CN" sz="2400" dirty="0">
                  <a:latin typeface="+mj-lt"/>
                  <a:ea typeface="黑体" panose="02010609060101010101" pitchFamily="49" charset="-122"/>
                  <a:cs typeface="Times New Roman" panose="02020603050405020304" pitchFamily="18" charset="0"/>
                  <a:sym typeface="+mn-ea"/>
                </a:endParaRPr>
              </a:p>
              <a:p>
                <a:r>
                  <a:rPr lang="en-US" altLang="zh-CN" sz="2400" dirty="0">
                    <a:latin typeface="+mj-lt"/>
                    <a:ea typeface="黑体" panose="02010609060101010101" pitchFamily="49" charset="-122"/>
                    <a:cs typeface="Times New Roman" panose="02020603050405020304" pitchFamily="18" charset="0"/>
                    <a:sym typeface="+mn-ea"/>
                  </a:rPr>
                  <a:t>	PID </a:t>
                </a:r>
                <a:r>
                  <a:rPr lang="en-US" altLang="zh-CN" sz="2400" dirty="0">
                    <a:latin typeface="+mj-lt"/>
                    <a:ea typeface="黑体" panose="02010609060101010101" pitchFamily="49" charset="-122"/>
                    <a:cs typeface="Times New Roman" panose="02020603050405020304" pitchFamily="18" charset="0"/>
                  </a:rPr>
                  <a:t>efficiency for Pion </a:t>
                </a:r>
                <a14:m>
                  <m:oMath xmlns:m="http://schemas.openxmlformats.org/officeDocument/2006/math">
                    <m:r>
                      <a:rPr lang="en-US" altLang="zh-CN" sz="2400" b="0" i="0" smtClean="0">
                        <a:latin typeface="Cambria Math" panose="02040503050406030204" pitchFamily="18" charset="0"/>
                        <a:ea typeface="黑体" panose="02010609060101010101" pitchFamily="49" charset="-122"/>
                        <a:cs typeface="Times New Roman" panose="02020603050405020304" pitchFamily="18" charset="0"/>
                        <a:sym typeface="+mn-ea"/>
                      </a:rPr>
                      <m:t>&gt;</m:t>
                    </m:r>
                    <m:r>
                      <a:rPr lang="en-US" altLang="zh-CN" sz="2400" smtClean="0">
                        <a:latin typeface="Cambria Math" panose="02040503050406030204" pitchFamily="18" charset="0"/>
                        <a:ea typeface="黑体" panose="02010609060101010101" pitchFamily="49" charset="-122"/>
                        <a:cs typeface="Times New Roman" panose="02020603050405020304" pitchFamily="18" charset="0"/>
                        <a:sym typeface="+mn-ea"/>
                      </a:rPr>
                      <m:t>97%</m:t>
                    </m:r>
                  </m:oMath>
                </a14:m>
                <a:r>
                  <a:rPr lang="en-US" altLang="zh-CN" sz="2400" dirty="0">
                    <a:latin typeface="+mj-lt"/>
                    <a:ea typeface="黑体" panose="02010609060101010101" pitchFamily="49" charset="-122"/>
                    <a:cs typeface="Times New Roman" panose="02020603050405020304" pitchFamily="18" charset="0"/>
                  </a:rPr>
                  <a:t>  </a:t>
                </a:r>
              </a:p>
              <a:p>
                <a:r>
                  <a:rPr lang="en-US" altLang="zh-CN" sz="2400" dirty="0">
                    <a:latin typeface="+mj-lt"/>
                    <a:ea typeface="黑体" panose="02010609060101010101" pitchFamily="49" charset="-122"/>
                    <a:cs typeface="Times New Roman" panose="02020603050405020304" pitchFamily="18" charset="0"/>
                  </a:rPr>
                  <a:t>	       &amp;&amp; </a:t>
                </a:r>
                <a:r>
                  <a:rPr lang="en-US" altLang="zh-CN" sz="2400" dirty="0" err="1">
                    <a:latin typeface="+mj-lt"/>
                    <a:ea typeface="黑体" panose="02010609060101010101" pitchFamily="49" charset="-122"/>
                    <a:cs typeface="Times New Roman" panose="02020603050405020304" pitchFamily="18" charset="0"/>
                  </a:rPr>
                  <a:t>MissID</a:t>
                </a:r>
                <a:r>
                  <a:rPr lang="en-US" altLang="zh-CN" sz="2400" dirty="0">
                    <a:latin typeface="+mj-lt"/>
                    <a:ea typeface="黑体" panose="02010609060101010101" pitchFamily="49" charset="-122"/>
                    <a:cs typeface="Times New Roman" panose="02020603050405020304" pitchFamily="18" charset="0"/>
                  </a:rPr>
                  <a:t> from Kaon </a:t>
                </a:r>
                <a14:m>
                  <m:oMath xmlns:m="http://schemas.openxmlformats.org/officeDocument/2006/math">
                    <m:r>
                      <a:rPr lang="en-US" altLang="zh-CN" sz="2400" b="0" i="0" smtClean="0">
                        <a:latin typeface="Cambria Math" panose="02040503050406030204" pitchFamily="18" charset="0"/>
                        <a:sym typeface="+mn-ea"/>
                      </a:rPr>
                      <m:t>&lt;</m:t>
                    </m:r>
                    <m:r>
                      <a:rPr lang="en-US" altLang="zh-CN" sz="2400" smtClean="0">
                        <a:latin typeface="Cambria Math" panose="02040503050406030204" pitchFamily="18" charset="0"/>
                        <a:sym typeface="+mn-ea"/>
                      </a:rPr>
                      <m:t>2</m:t>
                    </m:r>
                    <m:r>
                      <a:rPr lang="en-US" altLang="zh-CN" sz="2400" b="0" i="0" smtClean="0">
                        <a:latin typeface="Cambria Math" panose="02040503050406030204" pitchFamily="18" charset="0"/>
                        <a:sym typeface="+mn-ea"/>
                      </a:rPr>
                      <m:t>%</m:t>
                    </m:r>
                  </m:oMath>
                </a14:m>
                <a:endParaRPr lang="en-US" altLang="zh-CN" sz="2400" dirty="0">
                  <a:latin typeface="+mj-lt"/>
                  <a:ea typeface="黑体" panose="02010609060101010101" pitchFamily="49" charset="-122"/>
                  <a:cs typeface="Times New Roman" panose="02020603050405020304" pitchFamily="18" charset="0"/>
                </a:endParaRPr>
              </a:p>
            </p:txBody>
          </p:sp>
        </mc:Choice>
        <mc:Fallback xmlns="">
          <p:sp>
            <p:nvSpPr>
              <p:cNvPr id="4" name="文本框 3"/>
              <p:cNvSpPr txBox="1">
                <a:spLocks noRot="1" noChangeAspect="1" noMove="1" noResize="1" noEditPoints="1" noAdjustHandles="1" noChangeArrowheads="1" noChangeShapeType="1" noTextEdit="1"/>
              </p:cNvSpPr>
              <p:nvPr>
                <p:custDataLst>
                  <p:tags r:id="rId6"/>
                </p:custDataLst>
              </p:nvPr>
            </p:nvSpPr>
            <p:spPr>
              <a:xfrm>
                <a:off x="148653" y="63982"/>
                <a:ext cx="7455315" cy="6450795"/>
              </a:xfrm>
              <a:prstGeom prst="rect">
                <a:avLst/>
              </a:prstGeom>
              <a:blipFill>
                <a:blip r:embed="rId7"/>
                <a:stretch>
                  <a:fillRect l="-1799"/>
                </a:stretch>
              </a:blipFill>
            </p:spPr>
            <p:txBody>
              <a:bodyPr/>
              <a:lstStyle/>
              <a:p>
                <a:r>
                  <a:rPr lang="zh-CN" altLang="en-US">
                    <a:noFill/>
                  </a:rPr>
                  <a:t> </a:t>
                </a:r>
              </a:p>
            </p:txBody>
          </p:sp>
        </mc:Fallback>
      </mc:AlternateContent>
      <p:pic>
        <p:nvPicPr>
          <p:cNvPr id="7" name="图片 6"/>
          <p:cNvPicPr>
            <a:picLocks noChangeAspect="1"/>
          </p:cNvPicPr>
          <p:nvPr/>
        </p:nvPicPr>
        <p:blipFill>
          <a:blip r:embed="rId8"/>
          <a:srcRect b="9617"/>
          <a:stretch>
            <a:fillRect/>
          </a:stretch>
        </p:blipFill>
        <p:spPr>
          <a:xfrm>
            <a:off x="7545110" y="151804"/>
            <a:ext cx="4037290" cy="2998024"/>
          </a:xfrm>
          <a:prstGeom prst="rect">
            <a:avLst/>
          </a:prstGeom>
        </p:spPr>
      </p:pic>
      <p:sp>
        <p:nvSpPr>
          <p:cNvPr id="6" name="灯片编号占位符 5"/>
          <p:cNvSpPr>
            <a:spLocks noGrp="1"/>
          </p:cNvSpPr>
          <p:nvPr>
            <p:ph type="sldNum" sz="quarter" idx="12"/>
            <p:custDataLst>
              <p:tags r:id="rId2"/>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3</a:t>
            </a:fld>
            <a:endParaRPr lang="zh-CN" altLang="en-US" sz="2400" b="1" dirty="0">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a:extLst>
              <a:ext uri="{FF2B5EF4-FFF2-40B4-BE49-F238E27FC236}">
                <a16:creationId xmlns:a16="http://schemas.microsoft.com/office/drawing/2014/main" id="{D9584397-5FA0-4878-A468-B4AF093478DD}"/>
              </a:ext>
            </a:extLst>
          </p:cNvPr>
          <p:cNvPicPr>
            <a:picLocks noChangeAspect="1"/>
          </p:cNvPicPr>
          <p:nvPr/>
        </p:nvPicPr>
        <p:blipFill>
          <a:blip r:embed="rId9"/>
          <a:srcRect l="2856" r="3427"/>
          <a:stretch>
            <a:fillRect/>
          </a:stretch>
        </p:blipFill>
        <p:spPr>
          <a:xfrm>
            <a:off x="7545110" y="3180788"/>
            <a:ext cx="4037290" cy="317556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4</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2"/>
            </p:custDataLst>
          </p:nvPr>
        </p:nvSpPr>
        <p:spPr>
          <a:xfrm>
            <a:off x="50450" y="26436"/>
            <a:ext cx="11937425" cy="650406"/>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几何</a:t>
            </a:r>
            <a:endParaRPr lang="en-US" altLang="zh-CN" sz="3200" b="1" dirty="0">
              <a:latin typeface="微软雅黑" panose="020B0503020204020204" charset="-122"/>
              <a:ea typeface="微软雅黑" panose="020B0503020204020204" charset="-122"/>
              <a:cs typeface="+mj-lt"/>
            </a:endParaRPr>
          </a:p>
        </p:txBody>
      </p:sp>
      <p:pic>
        <p:nvPicPr>
          <p:cNvPr id="17" name="图片 16"/>
          <p:cNvPicPr>
            <a:picLocks noChangeAspect="1"/>
          </p:cNvPicPr>
          <p:nvPr>
            <p:custDataLst>
              <p:tags r:id="rId3"/>
            </p:custDataLst>
          </p:nvPr>
        </p:nvPicPr>
        <p:blipFill>
          <a:blip r:embed="rId114">
            <a:clrChange>
              <a:clrFrom>
                <a:srgbClr val="FFFFFF"/>
              </a:clrFrom>
              <a:clrTo>
                <a:srgbClr val="FFFFFF">
                  <a:alpha val="0"/>
                </a:srgbClr>
              </a:clrTo>
            </a:clrChange>
          </a:blip>
          <a:stretch>
            <a:fillRect/>
          </a:stretch>
        </p:blipFill>
        <p:spPr>
          <a:xfrm>
            <a:off x="434381" y="1141116"/>
            <a:ext cx="2980055" cy="2543414"/>
          </a:xfrm>
          <a:prstGeom prst="rect">
            <a:avLst/>
          </a:prstGeom>
        </p:spPr>
      </p:pic>
      <p:grpSp>
        <p:nvGrpSpPr>
          <p:cNvPr id="21" name="组合 20"/>
          <p:cNvGrpSpPr/>
          <p:nvPr/>
        </p:nvGrpSpPr>
        <p:grpSpPr>
          <a:xfrm>
            <a:off x="129428" y="3772557"/>
            <a:ext cx="3684271" cy="2747645"/>
            <a:chOff x="58119" y="807720"/>
            <a:chExt cx="3684271" cy="2747645"/>
          </a:xfrm>
        </p:grpSpPr>
        <p:grpSp>
          <p:nvGrpSpPr>
            <p:cNvPr id="26" name="组合 25"/>
            <p:cNvGrpSpPr/>
            <p:nvPr/>
          </p:nvGrpSpPr>
          <p:grpSpPr>
            <a:xfrm>
              <a:off x="58119" y="966906"/>
              <a:ext cx="3684271" cy="2477135"/>
              <a:chOff x="-102871" y="993775"/>
              <a:chExt cx="3684271" cy="2477135"/>
            </a:xfrm>
          </p:grpSpPr>
          <p:sp>
            <p:nvSpPr>
              <p:cNvPr id="28" name="矩形 27"/>
              <p:cNvSpPr/>
              <p:nvPr>
                <p:custDataLst>
                  <p:tags r:id="rId10"/>
                </p:custDataLst>
              </p:nvPr>
            </p:nvSpPr>
            <p:spPr>
              <a:xfrm>
                <a:off x="534670" y="3355975"/>
                <a:ext cx="3046730" cy="114935"/>
              </a:xfrm>
              <a:prstGeom prst="rect">
                <a:avLst/>
              </a:prstGeom>
              <a:pattFill prst="pct80">
                <a:fgClr>
                  <a:schemeClr val="accent1">
                    <a:lumMod val="75000"/>
                  </a:schemeClr>
                </a:fgClr>
                <a:bgClr>
                  <a:schemeClr val="bg1"/>
                </a:bgClr>
              </a:patt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30" name="矩形 29"/>
              <p:cNvSpPr/>
              <p:nvPr>
                <p:custDataLst>
                  <p:tags r:id="rId11"/>
                </p:custDataLst>
              </p:nvPr>
            </p:nvSpPr>
            <p:spPr>
              <a:xfrm>
                <a:off x="3471545" y="3149600"/>
                <a:ext cx="100965" cy="206375"/>
              </a:xfrm>
              <a:prstGeom prst="rect">
                <a:avLst/>
              </a:prstGeom>
              <a:solidFill>
                <a:schemeClr val="bg1">
                  <a:lumMod val="85000"/>
                </a:schemeClr>
              </a:solidFill>
              <a:ln w="12700" cmpd="sng">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p>
            </p:txBody>
          </p:sp>
          <p:sp>
            <p:nvSpPr>
              <p:cNvPr id="33" name="矩形 32"/>
              <p:cNvSpPr/>
              <p:nvPr>
                <p:custDataLst>
                  <p:tags r:id="rId12"/>
                </p:custDataLst>
              </p:nvPr>
            </p:nvSpPr>
            <p:spPr>
              <a:xfrm>
                <a:off x="520065" y="3149600"/>
                <a:ext cx="100965" cy="206375"/>
              </a:xfrm>
              <a:prstGeom prst="rect">
                <a:avLst/>
              </a:prstGeom>
              <a:solidFill>
                <a:schemeClr val="bg1">
                  <a:lumMod val="85000"/>
                </a:schemeClr>
              </a:solidFill>
              <a:ln w="12700" cmpd="sng">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43" name="矩形 42"/>
              <p:cNvSpPr/>
              <p:nvPr>
                <p:custDataLst>
                  <p:tags r:id="rId13"/>
                </p:custDataLst>
              </p:nvPr>
            </p:nvSpPr>
            <p:spPr>
              <a:xfrm>
                <a:off x="523240" y="1111885"/>
                <a:ext cx="3046730" cy="114935"/>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44" name="矩形 43"/>
              <p:cNvSpPr/>
              <p:nvPr>
                <p:custDataLst>
                  <p:tags r:id="rId14"/>
                </p:custDataLst>
              </p:nvPr>
            </p:nvSpPr>
            <p:spPr>
              <a:xfrm>
                <a:off x="514350" y="1226185"/>
                <a:ext cx="3061970" cy="38290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p>
            </p:txBody>
          </p:sp>
          <p:sp>
            <p:nvSpPr>
              <p:cNvPr id="64" name="矩形 63"/>
              <p:cNvSpPr/>
              <p:nvPr>
                <p:custDataLst>
                  <p:tags r:id="rId15"/>
                </p:custDataLst>
              </p:nvPr>
            </p:nvSpPr>
            <p:spPr>
              <a:xfrm>
                <a:off x="523240" y="1611630"/>
                <a:ext cx="3046730" cy="114935"/>
              </a:xfrm>
              <a:prstGeom prst="rect">
                <a:avLst/>
              </a:prstGeom>
              <a:solidFill>
                <a:schemeClr val="bg1">
                  <a:lumMod val="8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p>
            </p:txBody>
          </p:sp>
          <p:cxnSp>
            <p:nvCxnSpPr>
              <p:cNvPr id="66" name="直接连接符 7"/>
              <p:cNvCxnSpPr/>
              <p:nvPr>
                <p:custDataLst>
                  <p:tags r:id="rId16"/>
                </p:custDataLst>
              </p:nvPr>
            </p:nvCxnSpPr>
            <p:spPr>
              <a:xfrm>
                <a:off x="502920" y="2711450"/>
                <a:ext cx="2980055" cy="0"/>
              </a:xfrm>
              <a:prstGeom prst="line">
                <a:avLst/>
              </a:prstGeom>
              <a:ln w="25400" cmpd="sng">
                <a:solidFill>
                  <a:srgbClr val="323232"/>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custDataLst>
                  <p:tags r:id="rId17"/>
                </p:custDataLst>
              </p:nvPr>
            </p:nvSpPr>
            <p:spPr>
              <a:xfrm>
                <a:off x="534670" y="1275715"/>
                <a:ext cx="1605280" cy="337185"/>
              </a:xfrm>
              <a:prstGeom prst="rect">
                <a:avLst/>
              </a:prstGeom>
              <a:noFill/>
            </p:spPr>
            <p:txBody>
              <a:bodyPr wrap="square" rtlCol="0">
                <a:spAutoFit/>
              </a:bodyPr>
              <a:lstStyle/>
              <a:p>
                <a:r>
                  <a:rPr lang="en-US" altLang="zh-CN" sz="1600" dirty="0">
                    <a:solidFill>
                      <a:schemeClr val="tx1"/>
                    </a:solidFill>
                    <a:latin typeface="Times New Roman" panose="02020603050405020304" pitchFamily="18" charset="0"/>
                    <a:cs typeface="Times New Roman" panose="02020603050405020304" pitchFamily="18" charset="0"/>
                    <a:sym typeface="+mn-ea"/>
                  </a:rPr>
                  <a:t>liquid Radiator</a:t>
                </a:r>
              </a:p>
            </p:txBody>
          </p:sp>
          <p:grpSp>
            <p:nvGrpSpPr>
              <p:cNvPr id="148" name="组合 147"/>
              <p:cNvGrpSpPr/>
              <p:nvPr/>
            </p:nvGrpSpPr>
            <p:grpSpPr>
              <a:xfrm>
                <a:off x="523240" y="2967355"/>
                <a:ext cx="3049270" cy="110490"/>
                <a:chOff x="2782" y="6393"/>
                <a:chExt cx="5674" cy="164"/>
              </a:xfrm>
            </p:grpSpPr>
            <p:grpSp>
              <p:nvGrpSpPr>
                <p:cNvPr id="189" name="组合 188"/>
                <p:cNvGrpSpPr/>
                <p:nvPr/>
              </p:nvGrpSpPr>
              <p:grpSpPr>
                <a:xfrm>
                  <a:off x="2782" y="6393"/>
                  <a:ext cx="188" cy="165"/>
                  <a:chOff x="2803" y="6393"/>
                  <a:chExt cx="188" cy="165"/>
                </a:xfrm>
              </p:grpSpPr>
              <p:sp>
                <p:nvSpPr>
                  <p:cNvPr id="255" name="流程图: 准备 13"/>
                  <p:cNvSpPr/>
                  <p:nvPr>
                    <p:custDataLst>
                      <p:tags r:id="rId109"/>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6" name="矩形 255"/>
                  <p:cNvSpPr/>
                  <p:nvPr>
                    <p:custDataLst>
                      <p:tags r:id="rId110"/>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7" name="矩形 256"/>
                  <p:cNvSpPr/>
                  <p:nvPr>
                    <p:custDataLst>
                      <p:tags r:id="rId111"/>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8" name="矩形 257"/>
                  <p:cNvSpPr/>
                  <p:nvPr>
                    <p:custDataLst>
                      <p:tags r:id="rId112"/>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0" name="组合 189"/>
                <p:cNvGrpSpPr/>
                <p:nvPr/>
              </p:nvGrpSpPr>
              <p:grpSpPr>
                <a:xfrm>
                  <a:off x="3204" y="6393"/>
                  <a:ext cx="188" cy="165"/>
                  <a:chOff x="2803" y="6393"/>
                  <a:chExt cx="188" cy="165"/>
                </a:xfrm>
              </p:grpSpPr>
              <p:sp>
                <p:nvSpPr>
                  <p:cNvPr id="251" name="流程图: 准备 20"/>
                  <p:cNvSpPr/>
                  <p:nvPr>
                    <p:custDataLst>
                      <p:tags r:id="rId105"/>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2" name="矩形 251"/>
                  <p:cNvSpPr/>
                  <p:nvPr>
                    <p:custDataLst>
                      <p:tags r:id="rId106"/>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3" name="矩形 252"/>
                  <p:cNvSpPr/>
                  <p:nvPr>
                    <p:custDataLst>
                      <p:tags r:id="rId107"/>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4" name="矩形 253"/>
                  <p:cNvSpPr/>
                  <p:nvPr>
                    <p:custDataLst>
                      <p:tags r:id="rId108"/>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1" name="组合 190"/>
                <p:cNvGrpSpPr/>
                <p:nvPr/>
              </p:nvGrpSpPr>
              <p:grpSpPr>
                <a:xfrm>
                  <a:off x="3626" y="6393"/>
                  <a:ext cx="188" cy="165"/>
                  <a:chOff x="2803" y="6393"/>
                  <a:chExt cx="188" cy="165"/>
                </a:xfrm>
              </p:grpSpPr>
              <p:sp>
                <p:nvSpPr>
                  <p:cNvPr id="247" name="流程图: 准备 25"/>
                  <p:cNvSpPr/>
                  <p:nvPr>
                    <p:custDataLst>
                      <p:tags r:id="rId101"/>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8" name="矩形 247"/>
                  <p:cNvSpPr/>
                  <p:nvPr>
                    <p:custDataLst>
                      <p:tags r:id="rId102"/>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9" name="矩形 248"/>
                  <p:cNvSpPr/>
                  <p:nvPr>
                    <p:custDataLst>
                      <p:tags r:id="rId103"/>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50" name="矩形 249"/>
                  <p:cNvSpPr/>
                  <p:nvPr>
                    <p:custDataLst>
                      <p:tags r:id="rId104"/>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2" name="组合 191"/>
                <p:cNvGrpSpPr/>
                <p:nvPr/>
              </p:nvGrpSpPr>
              <p:grpSpPr>
                <a:xfrm>
                  <a:off x="4048" y="6393"/>
                  <a:ext cx="188" cy="165"/>
                  <a:chOff x="2803" y="6393"/>
                  <a:chExt cx="188" cy="165"/>
                </a:xfrm>
              </p:grpSpPr>
              <p:sp>
                <p:nvSpPr>
                  <p:cNvPr id="243" name="流程图: 准备 30"/>
                  <p:cNvSpPr/>
                  <p:nvPr>
                    <p:custDataLst>
                      <p:tags r:id="rId97"/>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4" name="矩形 243"/>
                  <p:cNvSpPr/>
                  <p:nvPr>
                    <p:custDataLst>
                      <p:tags r:id="rId98"/>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5" name="矩形 244"/>
                  <p:cNvSpPr/>
                  <p:nvPr>
                    <p:custDataLst>
                      <p:tags r:id="rId99"/>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6" name="矩形 245"/>
                  <p:cNvSpPr/>
                  <p:nvPr>
                    <p:custDataLst>
                      <p:tags r:id="rId100"/>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3" name="组合 192"/>
                <p:cNvGrpSpPr/>
                <p:nvPr/>
              </p:nvGrpSpPr>
              <p:grpSpPr>
                <a:xfrm>
                  <a:off x="4470" y="6393"/>
                  <a:ext cx="188" cy="165"/>
                  <a:chOff x="2803" y="6393"/>
                  <a:chExt cx="188" cy="165"/>
                </a:xfrm>
              </p:grpSpPr>
              <p:sp>
                <p:nvSpPr>
                  <p:cNvPr id="239" name="流程图: 准备 35"/>
                  <p:cNvSpPr/>
                  <p:nvPr>
                    <p:custDataLst>
                      <p:tags r:id="rId93"/>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0" name="矩形 239"/>
                  <p:cNvSpPr/>
                  <p:nvPr>
                    <p:custDataLst>
                      <p:tags r:id="rId94"/>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1" name="矩形 240"/>
                  <p:cNvSpPr/>
                  <p:nvPr>
                    <p:custDataLst>
                      <p:tags r:id="rId95"/>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42" name="矩形 241"/>
                  <p:cNvSpPr/>
                  <p:nvPr>
                    <p:custDataLst>
                      <p:tags r:id="rId96"/>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4" name="组合 193"/>
                <p:cNvGrpSpPr/>
                <p:nvPr/>
              </p:nvGrpSpPr>
              <p:grpSpPr>
                <a:xfrm>
                  <a:off x="4892" y="6393"/>
                  <a:ext cx="188" cy="165"/>
                  <a:chOff x="2803" y="6393"/>
                  <a:chExt cx="188" cy="165"/>
                </a:xfrm>
              </p:grpSpPr>
              <p:sp>
                <p:nvSpPr>
                  <p:cNvPr id="235" name="流程图: 准备 40"/>
                  <p:cNvSpPr/>
                  <p:nvPr>
                    <p:custDataLst>
                      <p:tags r:id="rId89"/>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6" name="矩形 235"/>
                  <p:cNvSpPr/>
                  <p:nvPr>
                    <p:custDataLst>
                      <p:tags r:id="rId90"/>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7" name="矩形 236"/>
                  <p:cNvSpPr/>
                  <p:nvPr>
                    <p:custDataLst>
                      <p:tags r:id="rId91"/>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8" name="矩形 237"/>
                  <p:cNvSpPr/>
                  <p:nvPr>
                    <p:custDataLst>
                      <p:tags r:id="rId92"/>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5" name="组合 194"/>
                <p:cNvGrpSpPr/>
                <p:nvPr/>
              </p:nvGrpSpPr>
              <p:grpSpPr>
                <a:xfrm>
                  <a:off x="5314" y="6393"/>
                  <a:ext cx="188" cy="165"/>
                  <a:chOff x="2803" y="6393"/>
                  <a:chExt cx="188" cy="165"/>
                </a:xfrm>
              </p:grpSpPr>
              <p:sp>
                <p:nvSpPr>
                  <p:cNvPr id="231" name="流程图: 准备 45"/>
                  <p:cNvSpPr/>
                  <p:nvPr>
                    <p:custDataLst>
                      <p:tags r:id="rId85"/>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2" name="矩形 231"/>
                  <p:cNvSpPr/>
                  <p:nvPr>
                    <p:custDataLst>
                      <p:tags r:id="rId86"/>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3" name="矩形 232"/>
                  <p:cNvSpPr/>
                  <p:nvPr>
                    <p:custDataLst>
                      <p:tags r:id="rId87"/>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4" name="矩形 233"/>
                  <p:cNvSpPr/>
                  <p:nvPr>
                    <p:custDataLst>
                      <p:tags r:id="rId88"/>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6" name="组合 195"/>
                <p:cNvGrpSpPr/>
                <p:nvPr/>
              </p:nvGrpSpPr>
              <p:grpSpPr>
                <a:xfrm>
                  <a:off x="5736" y="6393"/>
                  <a:ext cx="188" cy="165"/>
                  <a:chOff x="2803" y="6393"/>
                  <a:chExt cx="188" cy="165"/>
                </a:xfrm>
              </p:grpSpPr>
              <p:sp>
                <p:nvSpPr>
                  <p:cNvPr id="227" name="流程图: 准备 50"/>
                  <p:cNvSpPr/>
                  <p:nvPr>
                    <p:custDataLst>
                      <p:tags r:id="rId81"/>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8" name="矩形 227"/>
                  <p:cNvSpPr/>
                  <p:nvPr>
                    <p:custDataLst>
                      <p:tags r:id="rId82"/>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9" name="矩形 228"/>
                  <p:cNvSpPr/>
                  <p:nvPr>
                    <p:custDataLst>
                      <p:tags r:id="rId83"/>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30" name="矩形 229"/>
                  <p:cNvSpPr/>
                  <p:nvPr>
                    <p:custDataLst>
                      <p:tags r:id="rId84"/>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7" name="组合 196"/>
                <p:cNvGrpSpPr/>
                <p:nvPr/>
              </p:nvGrpSpPr>
              <p:grpSpPr>
                <a:xfrm>
                  <a:off x="6158" y="6393"/>
                  <a:ext cx="188" cy="165"/>
                  <a:chOff x="2803" y="6393"/>
                  <a:chExt cx="188" cy="165"/>
                </a:xfrm>
              </p:grpSpPr>
              <p:sp>
                <p:nvSpPr>
                  <p:cNvPr id="223" name="流程图: 准备 55"/>
                  <p:cNvSpPr/>
                  <p:nvPr>
                    <p:custDataLst>
                      <p:tags r:id="rId77"/>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4" name="矩形 223"/>
                  <p:cNvSpPr/>
                  <p:nvPr>
                    <p:custDataLst>
                      <p:tags r:id="rId78"/>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5" name="矩形 224"/>
                  <p:cNvSpPr/>
                  <p:nvPr>
                    <p:custDataLst>
                      <p:tags r:id="rId79"/>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6" name="矩形 225"/>
                  <p:cNvSpPr/>
                  <p:nvPr>
                    <p:custDataLst>
                      <p:tags r:id="rId80"/>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8" name="组合 197"/>
                <p:cNvGrpSpPr/>
                <p:nvPr/>
              </p:nvGrpSpPr>
              <p:grpSpPr>
                <a:xfrm>
                  <a:off x="6580" y="6393"/>
                  <a:ext cx="188" cy="165"/>
                  <a:chOff x="2803" y="6393"/>
                  <a:chExt cx="188" cy="165"/>
                </a:xfrm>
              </p:grpSpPr>
              <p:sp>
                <p:nvSpPr>
                  <p:cNvPr id="219" name="流程图: 准备 60"/>
                  <p:cNvSpPr/>
                  <p:nvPr>
                    <p:custDataLst>
                      <p:tags r:id="rId73"/>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0" name="矩形 219"/>
                  <p:cNvSpPr/>
                  <p:nvPr>
                    <p:custDataLst>
                      <p:tags r:id="rId74"/>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1" name="矩形 220"/>
                  <p:cNvSpPr/>
                  <p:nvPr>
                    <p:custDataLst>
                      <p:tags r:id="rId75"/>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22" name="矩形 221"/>
                  <p:cNvSpPr/>
                  <p:nvPr>
                    <p:custDataLst>
                      <p:tags r:id="rId76"/>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199" name="组合 198"/>
                <p:cNvGrpSpPr/>
                <p:nvPr/>
              </p:nvGrpSpPr>
              <p:grpSpPr>
                <a:xfrm>
                  <a:off x="7002" y="6393"/>
                  <a:ext cx="188" cy="165"/>
                  <a:chOff x="2803" y="6393"/>
                  <a:chExt cx="188" cy="165"/>
                </a:xfrm>
              </p:grpSpPr>
              <p:sp>
                <p:nvSpPr>
                  <p:cNvPr id="215" name="流程图: 准备 65"/>
                  <p:cNvSpPr/>
                  <p:nvPr>
                    <p:custDataLst>
                      <p:tags r:id="rId69"/>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6" name="矩形 215"/>
                  <p:cNvSpPr/>
                  <p:nvPr>
                    <p:custDataLst>
                      <p:tags r:id="rId70"/>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7" name="矩形 216"/>
                  <p:cNvSpPr/>
                  <p:nvPr>
                    <p:custDataLst>
                      <p:tags r:id="rId71"/>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8" name="矩形 217"/>
                  <p:cNvSpPr/>
                  <p:nvPr>
                    <p:custDataLst>
                      <p:tags r:id="rId72"/>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200" name="组合 199"/>
                <p:cNvGrpSpPr/>
                <p:nvPr/>
              </p:nvGrpSpPr>
              <p:grpSpPr>
                <a:xfrm>
                  <a:off x="7424" y="6393"/>
                  <a:ext cx="188" cy="165"/>
                  <a:chOff x="2803" y="6393"/>
                  <a:chExt cx="188" cy="165"/>
                </a:xfrm>
              </p:grpSpPr>
              <p:sp>
                <p:nvSpPr>
                  <p:cNvPr id="211" name="流程图: 准备 70"/>
                  <p:cNvSpPr/>
                  <p:nvPr>
                    <p:custDataLst>
                      <p:tags r:id="rId65"/>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2" name="矩形 211"/>
                  <p:cNvSpPr/>
                  <p:nvPr>
                    <p:custDataLst>
                      <p:tags r:id="rId66"/>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3" name="矩形 212"/>
                  <p:cNvSpPr/>
                  <p:nvPr>
                    <p:custDataLst>
                      <p:tags r:id="rId67"/>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4" name="矩形 213"/>
                  <p:cNvSpPr/>
                  <p:nvPr>
                    <p:custDataLst>
                      <p:tags r:id="rId68"/>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201" name="组合 200"/>
                <p:cNvGrpSpPr/>
                <p:nvPr/>
              </p:nvGrpSpPr>
              <p:grpSpPr>
                <a:xfrm>
                  <a:off x="7846" y="6393"/>
                  <a:ext cx="188" cy="165"/>
                  <a:chOff x="2803" y="6393"/>
                  <a:chExt cx="188" cy="165"/>
                </a:xfrm>
              </p:grpSpPr>
              <p:sp>
                <p:nvSpPr>
                  <p:cNvPr id="207" name="流程图: 准备 85"/>
                  <p:cNvSpPr/>
                  <p:nvPr>
                    <p:custDataLst>
                      <p:tags r:id="rId61"/>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08" name="矩形 207"/>
                  <p:cNvSpPr/>
                  <p:nvPr>
                    <p:custDataLst>
                      <p:tags r:id="rId62"/>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09" name="矩形 208"/>
                  <p:cNvSpPr/>
                  <p:nvPr>
                    <p:custDataLst>
                      <p:tags r:id="rId63"/>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10" name="矩形 209"/>
                  <p:cNvSpPr/>
                  <p:nvPr>
                    <p:custDataLst>
                      <p:tags r:id="rId64"/>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nvGrpSpPr>
                <p:cNvPr id="202" name="组合 201"/>
                <p:cNvGrpSpPr/>
                <p:nvPr/>
              </p:nvGrpSpPr>
              <p:grpSpPr>
                <a:xfrm>
                  <a:off x="8268" y="6393"/>
                  <a:ext cx="188" cy="165"/>
                  <a:chOff x="2803" y="6393"/>
                  <a:chExt cx="188" cy="165"/>
                </a:xfrm>
              </p:grpSpPr>
              <p:sp>
                <p:nvSpPr>
                  <p:cNvPr id="203" name="流程图: 准备 90"/>
                  <p:cNvSpPr/>
                  <p:nvPr>
                    <p:custDataLst>
                      <p:tags r:id="rId57"/>
                    </p:custDataLst>
                  </p:nvPr>
                </p:nvSpPr>
                <p:spPr>
                  <a:xfrm>
                    <a:off x="2803" y="6445"/>
                    <a:ext cx="188" cy="85"/>
                  </a:xfrm>
                  <a:prstGeom prst="flowChartPreparation">
                    <a:avLst/>
                  </a:prstGeom>
                  <a:solidFill>
                    <a:srgbClr val="4C60A3"/>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04" name="矩形 203"/>
                  <p:cNvSpPr/>
                  <p:nvPr>
                    <p:custDataLst>
                      <p:tags r:id="rId58"/>
                    </p:custDataLst>
                  </p:nvPr>
                </p:nvSpPr>
                <p:spPr>
                  <a:xfrm>
                    <a:off x="2835" y="6393"/>
                    <a:ext cx="124" cy="2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05" name="矩形 204"/>
                  <p:cNvSpPr/>
                  <p:nvPr>
                    <p:custDataLst>
                      <p:tags r:id="rId59"/>
                    </p:custDataLst>
                  </p:nvPr>
                </p:nvSpPr>
                <p:spPr>
                  <a:xfrm>
                    <a:off x="2835" y="6530"/>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206" name="矩形 205"/>
                  <p:cNvSpPr/>
                  <p:nvPr>
                    <p:custDataLst>
                      <p:tags r:id="rId60"/>
                    </p:custDataLst>
                  </p:nvPr>
                </p:nvSpPr>
                <p:spPr>
                  <a:xfrm>
                    <a:off x="2835" y="6417"/>
                    <a:ext cx="124" cy="28"/>
                  </a:xfrm>
                  <a:prstGeom prst="rect">
                    <a:avLst/>
                  </a:prstGeom>
                  <a:gradFill>
                    <a:gsLst>
                      <a:gs pos="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grpSp>
          </p:grpSp>
          <p:cxnSp>
            <p:nvCxnSpPr>
              <p:cNvPr id="149" name="直接连接符 95"/>
              <p:cNvCxnSpPr/>
              <p:nvPr>
                <p:custDataLst>
                  <p:tags r:id="rId18"/>
                </p:custDataLst>
              </p:nvPr>
            </p:nvCxnSpPr>
            <p:spPr>
              <a:xfrm>
                <a:off x="523240" y="3233420"/>
                <a:ext cx="3046730" cy="0"/>
              </a:xfrm>
              <a:prstGeom prst="line">
                <a:avLst/>
              </a:prstGeom>
              <a:ln w="19050" cmpd="sng">
                <a:solidFill>
                  <a:srgbClr val="323232"/>
                </a:solidFill>
                <a:prstDash val="dash"/>
              </a:ln>
            </p:spPr>
            <p:style>
              <a:lnRef idx="1">
                <a:schemeClr val="accent1"/>
              </a:lnRef>
              <a:fillRef idx="0">
                <a:schemeClr val="accent1"/>
              </a:fillRef>
              <a:effectRef idx="0">
                <a:schemeClr val="accent1"/>
              </a:effectRef>
              <a:fontRef idx="minor">
                <a:schemeClr val="tx1"/>
              </a:fontRef>
            </p:style>
          </p:cxnSp>
          <p:sp>
            <p:nvSpPr>
              <p:cNvPr id="151" name="矩形 150"/>
              <p:cNvSpPr/>
              <p:nvPr>
                <p:custDataLst>
                  <p:tags r:id="rId19"/>
                </p:custDataLst>
              </p:nvPr>
            </p:nvSpPr>
            <p:spPr>
              <a:xfrm>
                <a:off x="694055" y="3325495"/>
                <a:ext cx="213360"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2" name="矩形 151"/>
              <p:cNvSpPr/>
              <p:nvPr>
                <p:custDataLst>
                  <p:tags r:id="rId20"/>
                </p:custDataLst>
              </p:nvPr>
            </p:nvSpPr>
            <p:spPr>
              <a:xfrm>
                <a:off x="1006475"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3" name="矩形 152"/>
              <p:cNvSpPr/>
              <p:nvPr>
                <p:custDataLst>
                  <p:tags r:id="rId21"/>
                </p:custDataLst>
              </p:nvPr>
            </p:nvSpPr>
            <p:spPr>
              <a:xfrm>
                <a:off x="1318895"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4" name="矩形 153"/>
              <p:cNvSpPr/>
              <p:nvPr>
                <p:custDataLst>
                  <p:tags r:id="rId22"/>
                </p:custDataLst>
              </p:nvPr>
            </p:nvSpPr>
            <p:spPr>
              <a:xfrm>
                <a:off x="1631315"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5" name="矩形 154"/>
              <p:cNvSpPr/>
              <p:nvPr>
                <p:custDataLst>
                  <p:tags r:id="rId23"/>
                </p:custDataLst>
              </p:nvPr>
            </p:nvSpPr>
            <p:spPr>
              <a:xfrm>
                <a:off x="2255520"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6" name="矩形 155"/>
              <p:cNvSpPr/>
              <p:nvPr>
                <p:custDataLst>
                  <p:tags r:id="rId24"/>
                </p:custDataLst>
              </p:nvPr>
            </p:nvSpPr>
            <p:spPr>
              <a:xfrm>
                <a:off x="1943735"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7" name="矩形 156"/>
              <p:cNvSpPr/>
              <p:nvPr>
                <p:custDataLst>
                  <p:tags r:id="rId25"/>
                </p:custDataLst>
              </p:nvPr>
            </p:nvSpPr>
            <p:spPr>
              <a:xfrm>
                <a:off x="2567940"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8" name="矩形 157"/>
              <p:cNvSpPr/>
              <p:nvPr>
                <p:custDataLst>
                  <p:tags r:id="rId26"/>
                </p:custDataLst>
              </p:nvPr>
            </p:nvSpPr>
            <p:spPr>
              <a:xfrm>
                <a:off x="2880360"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sp>
            <p:nvSpPr>
              <p:cNvPr id="159" name="矩形 158"/>
              <p:cNvSpPr/>
              <p:nvPr>
                <p:custDataLst>
                  <p:tags r:id="rId27"/>
                </p:custDataLst>
              </p:nvPr>
            </p:nvSpPr>
            <p:spPr>
              <a:xfrm>
                <a:off x="3192780" y="3325495"/>
                <a:ext cx="212725" cy="30480"/>
              </a:xfrm>
              <a:prstGeom prst="rect">
                <a:avLst/>
              </a:prstGeom>
              <a:solidFill>
                <a:srgbClr val="FFC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p>
            </p:txBody>
          </p:sp>
          <p:cxnSp>
            <p:nvCxnSpPr>
              <p:cNvPr id="160" name="直接箭头连接符 110"/>
              <p:cNvCxnSpPr/>
              <p:nvPr>
                <p:custDataLst>
                  <p:tags r:id="rId28"/>
                </p:custDataLst>
              </p:nvPr>
            </p:nvCxnSpPr>
            <p:spPr>
              <a:xfrm flipH="1">
                <a:off x="2556510" y="1120775"/>
                <a:ext cx="56515" cy="107950"/>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61" name="直接箭头连接符 113"/>
              <p:cNvCxnSpPr>
                <a:cxnSpLocks noChangeAspect="1"/>
              </p:cNvCxnSpPr>
              <p:nvPr>
                <p:custDataLst>
                  <p:tags r:id="rId29"/>
                </p:custDataLst>
              </p:nvPr>
            </p:nvCxnSpPr>
            <p:spPr>
              <a:xfrm flipH="1">
                <a:off x="2292985" y="1303020"/>
                <a:ext cx="294640" cy="306070"/>
              </a:xfrm>
              <a:prstGeom prst="straightConnector1">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2" name="直接箭头连接符 114"/>
              <p:cNvCxnSpPr>
                <a:cxnSpLocks noChangeAspect="1"/>
              </p:cNvCxnSpPr>
              <p:nvPr>
                <p:custDataLst>
                  <p:tags r:id="rId30"/>
                </p:custDataLst>
              </p:nvPr>
            </p:nvCxnSpPr>
            <p:spPr>
              <a:xfrm flipH="1">
                <a:off x="2416175" y="1454785"/>
                <a:ext cx="145415" cy="151130"/>
              </a:xfrm>
              <a:prstGeom prst="straightConnector1">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3" name="直接箭头连接符 115"/>
              <p:cNvCxnSpPr>
                <a:cxnSpLocks noChangeAspect="1"/>
              </p:cNvCxnSpPr>
              <p:nvPr>
                <p:custDataLst>
                  <p:tags r:id="rId31"/>
                </p:custDataLst>
              </p:nvPr>
            </p:nvCxnSpPr>
            <p:spPr>
              <a:xfrm flipH="1">
                <a:off x="2183765" y="1212850"/>
                <a:ext cx="383540" cy="398780"/>
              </a:xfrm>
              <a:prstGeom prst="straightConnector1">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4" name="直接箭头连接符 116"/>
              <p:cNvCxnSpPr/>
              <p:nvPr>
                <p:custDataLst>
                  <p:tags r:id="rId32"/>
                </p:custDataLst>
              </p:nvPr>
            </p:nvCxnSpPr>
            <p:spPr>
              <a:xfrm>
                <a:off x="2628900" y="1108075"/>
                <a:ext cx="19050" cy="113665"/>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65" name="直接连接符 118"/>
              <p:cNvCxnSpPr/>
              <p:nvPr>
                <p:custDataLst>
                  <p:tags r:id="rId33"/>
                </p:custDataLst>
              </p:nvPr>
            </p:nvCxnSpPr>
            <p:spPr>
              <a:xfrm>
                <a:off x="2649220" y="1221740"/>
                <a:ext cx="128905" cy="387985"/>
              </a:xfrm>
              <a:prstGeom prst="line">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6" name="直接连接符 119"/>
              <p:cNvCxnSpPr>
                <a:cxnSpLocks noChangeAspect="1"/>
              </p:cNvCxnSpPr>
              <p:nvPr>
                <p:custDataLst>
                  <p:tags r:id="rId34"/>
                </p:custDataLst>
              </p:nvPr>
            </p:nvCxnSpPr>
            <p:spPr>
              <a:xfrm>
                <a:off x="2587625" y="1303020"/>
                <a:ext cx="100330" cy="302260"/>
              </a:xfrm>
              <a:prstGeom prst="line">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7" name="直接连接符 120"/>
              <p:cNvCxnSpPr>
                <a:cxnSpLocks noChangeAspect="1"/>
              </p:cNvCxnSpPr>
              <p:nvPr>
                <p:custDataLst>
                  <p:tags r:id="rId35"/>
                </p:custDataLst>
              </p:nvPr>
            </p:nvCxnSpPr>
            <p:spPr>
              <a:xfrm>
                <a:off x="2564765" y="1466850"/>
                <a:ext cx="48260" cy="144780"/>
              </a:xfrm>
              <a:prstGeom prst="line">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68" name="直接箭头连接符 121"/>
              <p:cNvCxnSpPr/>
              <p:nvPr>
                <p:custDataLst>
                  <p:tags r:id="rId36"/>
                </p:custDataLst>
              </p:nvPr>
            </p:nvCxnSpPr>
            <p:spPr>
              <a:xfrm flipH="1">
                <a:off x="2127250" y="1618615"/>
                <a:ext cx="56515" cy="107950"/>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69" name="直接箭头连接符 122"/>
              <p:cNvCxnSpPr/>
              <p:nvPr>
                <p:custDataLst>
                  <p:tags r:id="rId37"/>
                </p:custDataLst>
              </p:nvPr>
            </p:nvCxnSpPr>
            <p:spPr>
              <a:xfrm flipH="1">
                <a:off x="2237105" y="1611630"/>
                <a:ext cx="56515" cy="107950"/>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0" name="直接箭头连接符 123"/>
              <p:cNvCxnSpPr/>
              <p:nvPr>
                <p:custDataLst>
                  <p:tags r:id="rId38"/>
                </p:custDataLst>
              </p:nvPr>
            </p:nvCxnSpPr>
            <p:spPr>
              <a:xfrm flipH="1">
                <a:off x="2355215" y="1615440"/>
                <a:ext cx="56515" cy="107950"/>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1" name="直接箭头连接符 124"/>
              <p:cNvCxnSpPr/>
              <p:nvPr>
                <p:custDataLst>
                  <p:tags r:id="rId39"/>
                </p:custDataLst>
              </p:nvPr>
            </p:nvCxnSpPr>
            <p:spPr>
              <a:xfrm>
                <a:off x="2613025" y="1605280"/>
                <a:ext cx="19050" cy="113665"/>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2" name="直接箭头连接符 127"/>
              <p:cNvCxnSpPr/>
              <p:nvPr>
                <p:custDataLst>
                  <p:tags r:id="rId40"/>
                </p:custDataLst>
              </p:nvPr>
            </p:nvCxnSpPr>
            <p:spPr>
              <a:xfrm>
                <a:off x="2687955" y="1609090"/>
                <a:ext cx="19050" cy="113665"/>
              </a:xfrm>
              <a:prstGeom prst="straightConnector1">
                <a:avLst/>
              </a:prstGeom>
              <a:ln w="12700">
                <a:solidFill>
                  <a:srgbClr val="0070C0"/>
                </a:solidFill>
                <a:tailEnd type="none" w="sm" len="sm"/>
              </a:ln>
            </p:spPr>
            <p:style>
              <a:lnRef idx="1">
                <a:schemeClr val="accent1"/>
              </a:lnRef>
              <a:fillRef idx="0">
                <a:schemeClr val="accent1"/>
              </a:fillRef>
              <a:effectRef idx="0">
                <a:schemeClr val="accent1"/>
              </a:effectRef>
              <a:fontRef idx="minor">
                <a:schemeClr val="tx1"/>
              </a:fontRef>
            </p:style>
          </p:cxnSp>
          <p:cxnSp>
            <p:nvCxnSpPr>
              <p:cNvPr id="173" name="直接箭头连接符 129"/>
              <p:cNvCxnSpPr>
                <a:cxnSpLocks noChangeAspect="1"/>
              </p:cNvCxnSpPr>
              <p:nvPr>
                <p:custDataLst>
                  <p:tags r:id="rId41"/>
                </p:custDataLst>
              </p:nvPr>
            </p:nvCxnSpPr>
            <p:spPr>
              <a:xfrm flipH="1">
                <a:off x="1092835" y="1718310"/>
                <a:ext cx="1144905" cy="1188085"/>
              </a:xfrm>
              <a:prstGeom prst="straightConnector1">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74" name="直接箭头连接符 130"/>
              <p:cNvCxnSpPr>
                <a:cxnSpLocks noChangeAspect="1"/>
              </p:cNvCxnSpPr>
              <p:nvPr>
                <p:custDataLst>
                  <p:tags r:id="rId42"/>
                </p:custDataLst>
              </p:nvPr>
            </p:nvCxnSpPr>
            <p:spPr>
              <a:xfrm flipH="1">
                <a:off x="1210310" y="1718310"/>
                <a:ext cx="1144905" cy="1188085"/>
              </a:xfrm>
              <a:prstGeom prst="straightConnector1">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75" name="直接连接符 131"/>
              <p:cNvCxnSpPr>
                <a:cxnSpLocks noChangeAspect="1"/>
              </p:cNvCxnSpPr>
              <p:nvPr>
                <p:custDataLst>
                  <p:tags r:id="rId43"/>
                </p:custDataLst>
              </p:nvPr>
            </p:nvCxnSpPr>
            <p:spPr>
              <a:xfrm>
                <a:off x="2633345" y="1718310"/>
                <a:ext cx="386715" cy="1163955"/>
              </a:xfrm>
              <a:prstGeom prst="line">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76" name="直接连接符 132"/>
              <p:cNvCxnSpPr>
                <a:cxnSpLocks noChangeAspect="1"/>
              </p:cNvCxnSpPr>
              <p:nvPr>
                <p:custDataLst>
                  <p:tags r:id="rId44"/>
                </p:custDataLst>
              </p:nvPr>
            </p:nvCxnSpPr>
            <p:spPr>
              <a:xfrm>
                <a:off x="2707005" y="1718310"/>
                <a:ext cx="386715" cy="1163955"/>
              </a:xfrm>
              <a:prstGeom prst="line">
                <a:avLst/>
              </a:prstGeom>
              <a:ln w="12700">
                <a:solidFill>
                  <a:srgbClr val="0070C0"/>
                </a:solidFill>
                <a:tailEnd type="stealth" w="sm" len="lg"/>
              </a:ln>
            </p:spPr>
            <p:style>
              <a:lnRef idx="1">
                <a:schemeClr val="accent1"/>
              </a:lnRef>
              <a:fillRef idx="0">
                <a:schemeClr val="accent1"/>
              </a:fillRef>
              <a:effectRef idx="0">
                <a:schemeClr val="accent1"/>
              </a:effectRef>
              <a:fontRef idx="minor">
                <a:schemeClr val="tx1"/>
              </a:fontRef>
            </p:style>
          </p:cxnSp>
          <p:cxnSp>
            <p:nvCxnSpPr>
              <p:cNvPr id="177" name="曲线连接符 35"/>
              <p:cNvCxnSpPr/>
              <p:nvPr>
                <p:custDataLst>
                  <p:tags r:id="rId45"/>
                </p:custDataLst>
              </p:nvPr>
            </p:nvCxnSpPr>
            <p:spPr>
              <a:xfrm rot="16200000" flipH="1">
                <a:off x="1290955" y="2874010"/>
                <a:ext cx="27940" cy="119380"/>
              </a:xfrm>
              <a:prstGeom prst="curvedConnector4">
                <a:avLst>
                  <a:gd name="adj1" fmla="val -264634"/>
                  <a:gd name="adj2" fmla="val 80855"/>
                </a:avLst>
              </a:prstGeom>
              <a:ln w="15875">
                <a:solidFill>
                  <a:srgbClr val="C00000"/>
                </a:solidFill>
                <a:tailEnd type="stealth" w="med" len="med"/>
              </a:ln>
            </p:spPr>
            <p:style>
              <a:lnRef idx="1">
                <a:schemeClr val="accent1"/>
              </a:lnRef>
              <a:fillRef idx="0">
                <a:schemeClr val="accent1"/>
              </a:fillRef>
              <a:effectRef idx="0">
                <a:schemeClr val="accent1"/>
              </a:effectRef>
              <a:fontRef idx="minor">
                <a:schemeClr val="tx1"/>
              </a:fontRef>
            </p:style>
          </p:cxnSp>
          <p:sp>
            <p:nvSpPr>
              <p:cNvPr id="178" name="泪珠形 36"/>
              <p:cNvSpPr/>
              <p:nvPr>
                <p:custDataLst>
                  <p:tags r:id="rId46"/>
                </p:custDataLst>
              </p:nvPr>
            </p:nvSpPr>
            <p:spPr>
              <a:xfrm rot="18900000">
                <a:off x="1327150" y="3016250"/>
                <a:ext cx="74295" cy="86360"/>
              </a:xfrm>
              <a:prstGeom prst="teardrop">
                <a:avLst>
                  <a:gd name="adj" fmla="val 127884"/>
                </a:avLst>
              </a:prstGeom>
              <a:gradFill flip="none" rotWithShape="1">
                <a:gsLst>
                  <a:gs pos="0">
                    <a:srgbClr val="FF0000"/>
                  </a:gs>
                  <a:gs pos="37000">
                    <a:schemeClr val="accent2">
                      <a:lumMod val="60000"/>
                      <a:lumOff val="40000"/>
                    </a:schemeClr>
                  </a:gs>
                  <a:gs pos="83000">
                    <a:schemeClr val="accent4">
                      <a:lumMod val="60000"/>
                      <a:lumOff val="40000"/>
                    </a:schemeClr>
                  </a:gs>
                  <a:gs pos="100000">
                    <a:schemeClr val="accent4">
                      <a:lumMod val="20000"/>
                      <a:lumOff val="80000"/>
                    </a:schemeClr>
                  </a:gs>
                </a:gsLst>
                <a:lin ang="18900000" scaled="1"/>
                <a:tileRect/>
              </a:gradFill>
              <a:ln w="31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b="1" dirty="0"/>
              </a:p>
            </p:txBody>
          </p:sp>
          <p:sp>
            <p:nvSpPr>
              <p:cNvPr id="179" name="梯形 178"/>
              <p:cNvSpPr/>
              <p:nvPr>
                <p:custDataLst>
                  <p:tags r:id="rId47"/>
                </p:custDataLst>
              </p:nvPr>
            </p:nvSpPr>
            <p:spPr>
              <a:xfrm>
                <a:off x="1271270" y="3211195"/>
                <a:ext cx="207645" cy="116205"/>
              </a:xfrm>
              <a:prstGeom prst="trapezoid">
                <a:avLst>
                  <a:gd name="adj" fmla="val 53394"/>
                </a:avLst>
              </a:prstGeom>
              <a:gradFill flip="none" rotWithShape="1">
                <a:gsLst>
                  <a:gs pos="0">
                    <a:srgbClr val="FF0000"/>
                  </a:gs>
                  <a:gs pos="56000">
                    <a:schemeClr val="accent2">
                      <a:lumMod val="60000"/>
                      <a:lumOff val="40000"/>
                    </a:schemeClr>
                  </a:gs>
                  <a:gs pos="83000">
                    <a:schemeClr val="accent4">
                      <a:lumMod val="60000"/>
                      <a:lumOff val="40000"/>
                    </a:schemeClr>
                  </a:gs>
                  <a:gs pos="100000">
                    <a:schemeClr val="accent4">
                      <a:lumMod val="20000"/>
                      <a:lumOff val="80000"/>
                    </a:schemeClr>
                  </a:gs>
                </a:gsLst>
                <a:lin ang="16200000" scaled="1"/>
                <a:tileRect/>
              </a:gradFill>
              <a:ln w="127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4000" b="1" dirty="0"/>
              </a:p>
            </p:txBody>
          </p:sp>
          <p:cxnSp>
            <p:nvCxnSpPr>
              <p:cNvPr id="180" name="直线连接符 39"/>
              <p:cNvCxnSpPr/>
              <p:nvPr>
                <p:custDataLst>
                  <p:tags r:id="rId48"/>
                </p:custDataLst>
              </p:nvPr>
            </p:nvCxnSpPr>
            <p:spPr>
              <a:xfrm>
                <a:off x="3482975" y="1228725"/>
                <a:ext cx="0" cy="382270"/>
              </a:xfrm>
              <a:prstGeom prst="line">
                <a:avLst/>
              </a:prstGeom>
              <a:ln w="12700">
                <a:headEnd type="triangle" w="sm" len="med"/>
                <a:tailEnd type="triangle" w="sm" len="med"/>
              </a:ln>
            </p:spPr>
            <p:style>
              <a:lnRef idx="1">
                <a:schemeClr val="dk1"/>
              </a:lnRef>
              <a:fillRef idx="0">
                <a:schemeClr val="dk1"/>
              </a:fillRef>
              <a:effectRef idx="0">
                <a:schemeClr val="dk1"/>
              </a:effectRef>
              <a:fontRef idx="minor">
                <a:schemeClr val="tx1"/>
              </a:fontRef>
            </p:style>
          </p:cxnSp>
          <p:cxnSp>
            <p:nvCxnSpPr>
              <p:cNvPr id="181" name="直线连接符 40"/>
              <p:cNvCxnSpPr/>
              <p:nvPr>
                <p:custDataLst>
                  <p:tags r:id="rId49"/>
                </p:custDataLst>
              </p:nvPr>
            </p:nvCxnSpPr>
            <p:spPr>
              <a:xfrm>
                <a:off x="3482975" y="1618615"/>
                <a:ext cx="0" cy="114935"/>
              </a:xfrm>
              <a:prstGeom prst="line">
                <a:avLst/>
              </a:prstGeom>
              <a:ln w="12700">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182" name="直线连接符 41"/>
              <p:cNvCxnSpPr/>
              <p:nvPr>
                <p:custDataLst>
                  <p:tags r:id="rId50"/>
                </p:custDataLst>
              </p:nvPr>
            </p:nvCxnSpPr>
            <p:spPr>
              <a:xfrm>
                <a:off x="3482975" y="1115060"/>
                <a:ext cx="0" cy="114935"/>
              </a:xfrm>
              <a:prstGeom prst="line">
                <a:avLst/>
              </a:prstGeom>
              <a:ln w="12700">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183" name="直线连接符 42"/>
              <p:cNvCxnSpPr/>
              <p:nvPr>
                <p:custDataLst>
                  <p:tags r:id="rId51"/>
                </p:custDataLst>
              </p:nvPr>
            </p:nvCxnSpPr>
            <p:spPr>
              <a:xfrm>
                <a:off x="3482975" y="1731010"/>
                <a:ext cx="0" cy="1224280"/>
              </a:xfrm>
              <a:prstGeom prst="line">
                <a:avLst/>
              </a:prstGeom>
              <a:ln w="12700">
                <a:headEnd type="triangle" w="sm" len="med"/>
                <a:tailEnd type="triangle" w="sm" len="med"/>
              </a:ln>
            </p:spPr>
            <p:style>
              <a:lnRef idx="1">
                <a:schemeClr val="dk1"/>
              </a:lnRef>
              <a:fillRef idx="0">
                <a:schemeClr val="dk1"/>
              </a:fillRef>
              <a:effectRef idx="0">
                <a:schemeClr val="dk1"/>
              </a:effectRef>
              <a:fontRef idx="minor">
                <a:schemeClr val="tx1"/>
              </a:fontRef>
            </p:style>
          </p:cxnSp>
          <p:cxnSp>
            <p:nvCxnSpPr>
              <p:cNvPr id="184" name="直线连接符 43"/>
              <p:cNvCxnSpPr/>
              <p:nvPr>
                <p:custDataLst>
                  <p:tags r:id="rId52"/>
                </p:custDataLst>
              </p:nvPr>
            </p:nvCxnSpPr>
            <p:spPr>
              <a:xfrm>
                <a:off x="3482975" y="3035300"/>
                <a:ext cx="0" cy="153035"/>
              </a:xfrm>
              <a:prstGeom prst="line">
                <a:avLst/>
              </a:prstGeom>
              <a:ln w="12700">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185" name="直线连接符 44"/>
              <p:cNvCxnSpPr/>
              <p:nvPr>
                <p:custDataLst>
                  <p:tags r:id="rId53"/>
                </p:custDataLst>
              </p:nvPr>
            </p:nvCxnSpPr>
            <p:spPr>
              <a:xfrm>
                <a:off x="3482975" y="3187700"/>
                <a:ext cx="0" cy="172085"/>
              </a:xfrm>
              <a:prstGeom prst="line">
                <a:avLst/>
              </a:prstGeom>
              <a:ln w="12700">
                <a:headEnd type="triangle" w="sm" len="sm"/>
                <a:tailEnd type="triangle" w="sm" len="sm"/>
              </a:ln>
            </p:spPr>
            <p:style>
              <a:lnRef idx="1">
                <a:schemeClr val="dk1"/>
              </a:lnRef>
              <a:fillRef idx="0">
                <a:schemeClr val="dk1"/>
              </a:fillRef>
              <a:effectRef idx="0">
                <a:schemeClr val="dk1"/>
              </a:effectRef>
              <a:fontRef idx="minor">
                <a:schemeClr val="tx1"/>
              </a:fontRef>
            </p:style>
          </p:cxnSp>
          <p:cxnSp>
            <p:nvCxnSpPr>
              <p:cNvPr id="186" name="直线连接符 45"/>
              <p:cNvCxnSpPr/>
              <p:nvPr>
                <p:custDataLst>
                  <p:tags r:id="rId54"/>
                </p:custDataLst>
              </p:nvPr>
            </p:nvCxnSpPr>
            <p:spPr>
              <a:xfrm>
                <a:off x="3482975" y="993775"/>
                <a:ext cx="0" cy="114935"/>
              </a:xfrm>
              <a:prstGeom prst="line">
                <a:avLst/>
              </a:prstGeom>
              <a:ln w="12700">
                <a:headEnd type="triangle" w="sm" len="sm"/>
                <a:tailEnd type="triangle" w="sm" len="sm"/>
              </a:ln>
            </p:spPr>
            <p:style>
              <a:lnRef idx="1">
                <a:schemeClr val="dk1"/>
              </a:lnRef>
              <a:fillRef idx="0">
                <a:schemeClr val="dk1"/>
              </a:fillRef>
              <a:effectRef idx="0">
                <a:schemeClr val="dk1"/>
              </a:effectRef>
              <a:fontRef idx="minor">
                <a:schemeClr val="tx1"/>
              </a:fontRef>
            </p:style>
          </p:cxnSp>
          <p:sp>
            <p:nvSpPr>
              <p:cNvPr id="187" name="文本框 186"/>
              <p:cNvSpPr txBox="1"/>
              <p:nvPr>
                <p:custDataLst>
                  <p:tags r:id="rId55"/>
                </p:custDataLst>
              </p:nvPr>
            </p:nvSpPr>
            <p:spPr>
              <a:xfrm>
                <a:off x="-102871" y="3108325"/>
                <a:ext cx="744221" cy="337185"/>
              </a:xfrm>
              <a:prstGeom prst="rect">
                <a:avLst/>
              </a:prstGeom>
              <a:noFill/>
            </p:spPr>
            <p:txBody>
              <a:bodyPr wrap="square" rtlCol="0">
                <a:spAutoFit/>
              </a:bodyPr>
              <a:lstStyle/>
              <a:p>
                <a:r>
                  <a:rPr lang="en-US" altLang="zh-CN" sz="1600" dirty="0">
                    <a:solidFill>
                      <a:schemeClr val="tx1"/>
                    </a:solidFill>
                    <a:latin typeface="Times New Roman" panose="02020603050405020304" pitchFamily="18" charset="0"/>
                    <a:cs typeface="Times New Roman" panose="02020603050405020304" pitchFamily="18" charset="0"/>
                    <a:sym typeface="+mn-ea"/>
                  </a:rPr>
                  <a:t>Anode</a:t>
                </a:r>
              </a:p>
            </p:txBody>
          </p:sp>
          <p:sp>
            <p:nvSpPr>
              <p:cNvPr id="188" name="文本框 187"/>
              <p:cNvSpPr txBox="1"/>
              <p:nvPr>
                <p:custDataLst>
                  <p:tags r:id="rId56"/>
                </p:custDataLst>
              </p:nvPr>
            </p:nvSpPr>
            <p:spPr>
              <a:xfrm>
                <a:off x="520065" y="1668780"/>
                <a:ext cx="1139825" cy="337185"/>
              </a:xfrm>
              <a:prstGeom prst="rect">
                <a:avLst/>
              </a:prstGeom>
              <a:noFill/>
            </p:spPr>
            <p:txBody>
              <a:bodyPr wrap="square" rtlCol="0">
                <a:spAutoFit/>
              </a:bodyPr>
              <a:lstStyle/>
              <a:p>
                <a:r>
                  <a:rPr lang="en-US" altLang="zh-CN" sz="1600" dirty="0">
                    <a:solidFill>
                      <a:schemeClr val="tx1"/>
                    </a:solidFill>
                    <a:latin typeface="Times New Roman" panose="02020603050405020304" pitchFamily="18" charset="0"/>
                    <a:cs typeface="Times New Roman" panose="02020603050405020304" pitchFamily="18" charset="0"/>
                    <a:sym typeface="+mn-ea"/>
                  </a:rPr>
                  <a:t>Quartz</a:t>
                </a:r>
              </a:p>
            </p:txBody>
          </p:sp>
        </p:grpSp>
        <p:cxnSp>
          <p:nvCxnSpPr>
            <p:cNvPr id="27" name="直接箭头连接符 109"/>
            <p:cNvCxnSpPr>
              <a:cxnSpLocks noChangeAspect="1"/>
            </p:cNvCxnSpPr>
            <p:nvPr>
              <p:custDataLst>
                <p:tags r:id="rId9"/>
              </p:custDataLst>
            </p:nvPr>
          </p:nvCxnSpPr>
          <p:spPr>
            <a:xfrm flipH="1">
              <a:off x="2321895" y="807720"/>
              <a:ext cx="527050" cy="2747645"/>
            </a:xfrm>
            <a:prstGeom prst="straightConnector1">
              <a:avLst/>
            </a:prstGeom>
            <a:ln w="31750" cap="rnd">
              <a:solidFill>
                <a:srgbClr val="C00000"/>
              </a:solidFill>
              <a:prstDash val="sysDot"/>
              <a:round/>
              <a:headEnd type="none" w="med" len="med"/>
              <a:tailEnd type="stealth" w="med" len="lg"/>
            </a:ln>
          </p:spPr>
          <p:style>
            <a:lnRef idx="0">
              <a:srgbClr val="FFFFFF"/>
            </a:lnRef>
            <a:fillRef idx="0">
              <a:srgbClr val="FFFFFF"/>
            </a:fillRef>
            <a:effectRef idx="0">
              <a:srgbClr val="FFFFFF"/>
            </a:effectRef>
            <a:fontRef idx="minor">
              <a:schemeClr val="tx1"/>
            </a:fontRef>
          </p:style>
        </p:cxnSp>
      </p:grpSp>
      <mc:AlternateContent xmlns:mc="http://schemas.openxmlformats.org/markup-compatibility/2006" xmlns:a14="http://schemas.microsoft.com/office/drawing/2010/main">
        <mc:Choice Requires="a14">
          <p:sp>
            <p:nvSpPr>
              <p:cNvPr id="259" name="文本框 258"/>
              <p:cNvSpPr txBox="1"/>
              <p:nvPr>
                <p:custDataLst>
                  <p:tags r:id="rId4"/>
                </p:custDataLst>
              </p:nvPr>
            </p:nvSpPr>
            <p:spPr>
              <a:xfrm>
                <a:off x="7341233" y="1141116"/>
                <a:ext cx="4513272" cy="2659989"/>
              </a:xfrm>
              <a:prstGeom prst="rect">
                <a:avLst/>
              </a:prstGeom>
              <a:noFill/>
            </p:spPr>
            <p:txBody>
              <a:bodyPr wrap="square" rtlCol="0">
                <a:noAutofit/>
              </a:bodyPr>
              <a:lstStyle/>
              <a:p>
                <a:pPr marL="342900" indent="-342900" algn="l">
                  <a:buClrTx/>
                  <a:buSzTx/>
                  <a:buFont typeface="Arial" panose="020B0604020202020204" pitchFamily="34" charset="0"/>
                  <a:buChar char="•"/>
                </a:pPr>
                <a:r>
                  <a:rPr 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12</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个相同的模块</a:t>
                </a:r>
                <a:endPar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     </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每个模块：铝外壳 </a:t>
                </a:r>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 </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辐射体 </a:t>
                </a:r>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 </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气体探测器 </a:t>
                </a:r>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 </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电子学 </a:t>
                </a:r>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 </a:t>
                </a:r>
                <a14:m>
                  <m:oMath xmlns:m="http://schemas.openxmlformats.org/officeDocument/2006/math">
                    <m:r>
                      <a:rPr lang="en-US" altLang="zh-CN" sz="2000" b="0" i="1" smtClean="0">
                        <a:latin typeface="Cambria Math" panose="02040503050406030204" pitchFamily="18" charset="0"/>
                        <a:ea typeface="华文中宋" panose="02010600040101010101" pitchFamily="2" charset="-122"/>
                        <a:cs typeface="Times New Roman" panose="02020603050405020304" pitchFamily="18" charset="0"/>
                        <a:sym typeface="+mn-ea"/>
                      </a:rPr>
                      <m:t>⋯</m:t>
                    </m:r>
                    <m:r>
                      <a:rPr lang="en-US" altLang="zh-CN" sz="2000" i="1">
                        <a:latin typeface="Cambria Math" panose="02040503050406030204" pitchFamily="18" charset="0"/>
                        <a:ea typeface="华文中宋" panose="02010600040101010101" pitchFamily="2" charset="-122"/>
                        <a:cs typeface="Times New Roman" panose="02020603050405020304" pitchFamily="18" charset="0"/>
                        <a:sym typeface="+mn-ea"/>
                      </a:rPr>
                      <m:t>⋯</m:t>
                    </m:r>
                  </m:oMath>
                </a14:m>
                <a:endParaRPr lang="en-US"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algn="l">
                  <a:buClrTx/>
                  <a:buSzTx/>
                </a:pPr>
                <a:endParaRPr lang="en-US"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lgn="l">
                  <a:buClrTx/>
                  <a:buSzTx/>
                  <a:buFont typeface="Arial" panose="020B0604020202020204" pitchFamily="34" charset="0"/>
                  <a:buChar char="•"/>
                </a:pP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机械支撑正在迭代设计中</a:t>
                </a:r>
                <a:endParaRPr lang="en-US"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algn="l">
                  <a:buClrTx/>
                  <a:buSzTx/>
                </a:pPr>
                <a:endParaRPr lang="en-US"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pPr marL="342900" indent="-342900">
                  <a:buFont typeface="Arial" panose="020B0604020202020204" pitchFamily="34" charset="0"/>
                  <a:buChar char="•"/>
                </a:pPr>
                <a:r>
                  <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rPr>
                  <a:t>z</a:t>
                </a:r>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轴尺寸长：</a:t>
                </a:r>
                <a:endPar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a:p>
                <a14:m>
                  <m:oMath xmlns:m="http://schemas.openxmlformats.org/officeDocument/2006/math">
                    <m:r>
                      <a:rPr lang="en-US" altLang="zh-CN" sz="2000" b="0" i="1" smtClean="0">
                        <a:latin typeface="Cambria Math" panose="02040503050406030204" pitchFamily="18" charset="0"/>
                        <a:ea typeface="华文中宋" panose="02010600040101010101" pitchFamily="2" charset="-122"/>
                        <a:cs typeface="Times New Roman" panose="02020603050405020304" pitchFamily="18" charset="0"/>
                        <a:sym typeface="+mn-ea"/>
                      </a:rPr>
                      <m:t>→</m:t>
                    </m:r>
                  </m:oMath>
                </a14:m>
                <a:r>
                  <a:rPr lang="zh-CN" altLang="en-US" sz="2000" dirty="0">
                    <a:latin typeface="华文中宋" panose="02010600040101010101" pitchFamily="2" charset="-122"/>
                    <a:ea typeface="华文中宋" panose="02010600040101010101" pitchFamily="2" charset="-122"/>
                    <a:cs typeface="Times New Roman" panose="02020603050405020304" pitchFamily="18" charset="0"/>
                    <a:sym typeface="+mn-ea"/>
                  </a:rPr>
                  <a:t>切伦科夫环将有椭圆、双曲线等形态</a:t>
                </a:r>
                <a:endParaRPr lang="en-US" altLang="zh-CN" sz="2000" dirty="0">
                  <a:latin typeface="华文中宋" panose="02010600040101010101" pitchFamily="2" charset="-122"/>
                  <a:ea typeface="华文中宋" panose="02010600040101010101" pitchFamily="2" charset="-122"/>
                  <a:cs typeface="Times New Roman" panose="02020603050405020304" pitchFamily="18" charset="0"/>
                  <a:sym typeface="+mn-ea"/>
                </a:endParaRPr>
              </a:p>
            </p:txBody>
          </p:sp>
        </mc:Choice>
        <mc:Fallback xmlns="">
          <p:sp>
            <p:nvSpPr>
              <p:cNvPr id="259" name="文本框 258"/>
              <p:cNvSpPr txBox="1">
                <a:spLocks noRot="1" noChangeAspect="1" noMove="1" noResize="1" noEditPoints="1" noAdjustHandles="1" noChangeArrowheads="1" noChangeShapeType="1" noTextEdit="1"/>
              </p:cNvSpPr>
              <p:nvPr>
                <p:custDataLst>
                  <p:tags r:id="rId115"/>
                </p:custDataLst>
              </p:nvPr>
            </p:nvSpPr>
            <p:spPr>
              <a:xfrm>
                <a:off x="7341233" y="1141116"/>
                <a:ext cx="4513272" cy="2659989"/>
              </a:xfrm>
              <a:prstGeom prst="rect">
                <a:avLst/>
              </a:prstGeom>
              <a:blipFill>
                <a:blip r:embed="rId116"/>
                <a:stretch>
                  <a:fillRect l="-1350" t="-1144" r="-675"/>
                </a:stretch>
              </a:blipFill>
            </p:spPr>
            <p:txBody>
              <a:bodyPr/>
              <a:lstStyle/>
              <a:p>
                <a:r>
                  <a:rPr lang="zh-CN" altLang="en-US">
                    <a:noFill/>
                  </a:rPr>
                  <a:t> </a:t>
                </a:r>
              </a:p>
            </p:txBody>
          </p:sp>
        </mc:Fallback>
      </mc:AlternateContent>
      <p:grpSp>
        <p:nvGrpSpPr>
          <p:cNvPr id="260" name="组合 259"/>
          <p:cNvGrpSpPr/>
          <p:nvPr/>
        </p:nvGrpSpPr>
        <p:grpSpPr>
          <a:xfrm>
            <a:off x="4658607" y="4507842"/>
            <a:ext cx="6923793" cy="1277074"/>
            <a:chOff x="4638041" y="3534321"/>
            <a:chExt cx="6923793" cy="1277074"/>
          </a:xfrm>
        </p:grpSpPr>
        <p:pic>
          <p:nvPicPr>
            <p:cNvPr id="261" name="图片 260"/>
            <p:cNvPicPr>
              <a:picLocks noChangeAspect="1"/>
            </p:cNvPicPr>
            <p:nvPr>
              <p:custDataLst>
                <p:tags r:id="rId5"/>
              </p:custDataLst>
            </p:nvPr>
          </p:nvPicPr>
          <p:blipFill>
            <a:blip r:embed="rId117"/>
            <a:srcRect r="36284"/>
            <a:stretch>
              <a:fillRect/>
            </a:stretch>
          </p:blipFill>
          <p:spPr>
            <a:xfrm>
              <a:off x="4638041" y="3555365"/>
              <a:ext cx="4424679" cy="1256030"/>
            </a:xfrm>
            <a:prstGeom prst="rect">
              <a:avLst/>
            </a:prstGeom>
          </p:spPr>
        </p:pic>
        <p:pic>
          <p:nvPicPr>
            <p:cNvPr id="262" name="图片 261"/>
            <p:cNvPicPr>
              <a:picLocks noChangeAspect="1"/>
            </p:cNvPicPr>
            <p:nvPr>
              <p:custDataLst>
                <p:tags r:id="rId6"/>
              </p:custDataLst>
            </p:nvPr>
          </p:nvPicPr>
          <p:blipFill>
            <a:blip r:embed="rId118"/>
            <a:srcRect l="63689" r="1"/>
            <a:stretch>
              <a:fillRect/>
            </a:stretch>
          </p:blipFill>
          <p:spPr>
            <a:xfrm>
              <a:off x="9042154" y="3534321"/>
              <a:ext cx="2519680" cy="1256030"/>
            </a:xfrm>
            <a:prstGeom prst="rect">
              <a:avLst/>
            </a:prstGeom>
            <a:ln>
              <a:noFill/>
            </a:ln>
            <a:effectLst/>
          </p:spPr>
        </p:pic>
        <p:sp>
          <p:nvSpPr>
            <p:cNvPr id="263" name="文本框 262"/>
            <p:cNvSpPr txBox="1"/>
            <p:nvPr/>
          </p:nvSpPr>
          <p:spPr>
            <a:xfrm>
              <a:off x="6830130" y="3948976"/>
              <a:ext cx="981075" cy="841375"/>
            </a:xfrm>
            <a:prstGeom prst="rect">
              <a:avLst/>
            </a:prstGeom>
            <a:noFill/>
          </p:spPr>
          <p:txBody>
            <a:bodyPr wrap="none" rtlCol="0" anchor="t">
              <a:noAutofit/>
            </a:bodyPr>
            <a:lstStyle/>
            <a:p>
              <a:pPr indent="0" fontAlgn="base">
                <a:lnSpc>
                  <a:spcPct val="110000"/>
                </a:lnSpc>
                <a:spcBef>
                  <a:spcPct val="20000"/>
                </a:spcBef>
                <a:spcAft>
                  <a:spcPct val="0"/>
                </a:spcAft>
                <a:buClr>
                  <a:srgbClr val="7030A0"/>
                </a:buClr>
                <a:buFont typeface="Wingdings 2" panose="05020102010507070707" pitchFamily="18" charset="2"/>
                <a:buNone/>
              </a:pPr>
              <a:r>
                <a:rPr lang="zh-CN" altLang="en-US" b="1" dirty="0">
                  <a:latin typeface="Times New Roman" panose="02020603050405020304" pitchFamily="18" charset="0"/>
                  <a:ea typeface="微软雅黑" panose="020B0503020204020204" charset="-122"/>
                  <a:cs typeface="Times New Roman" panose="02020603050405020304" pitchFamily="18" charset="0"/>
                </a:rPr>
                <a:t>θ</a:t>
              </a:r>
              <a:r>
                <a:rPr lang="en-US" altLang="zh-CN" b="1" dirty="0">
                  <a:latin typeface="Times New Roman" panose="02020603050405020304" pitchFamily="18" charset="0"/>
                  <a:ea typeface="微软雅黑" panose="020B0503020204020204" charset="-122"/>
                  <a:cs typeface="Times New Roman" panose="02020603050405020304" pitchFamily="18" charset="0"/>
                </a:rPr>
                <a:t>=90</a:t>
              </a:r>
              <a:r>
                <a:rPr lang="zh-CN" altLang="en-US" b="1" dirty="0">
                  <a:latin typeface="Times New Roman" panose="02020603050405020304" pitchFamily="18" charset="0"/>
                  <a:ea typeface="微软雅黑" panose="020B0503020204020204" charset="-122"/>
                  <a:cs typeface="Times New Roman" panose="02020603050405020304" pitchFamily="18" charset="0"/>
                </a:rPr>
                <a:t>°</a:t>
              </a:r>
            </a:p>
            <a:p>
              <a:pPr indent="0" fontAlgn="base">
                <a:lnSpc>
                  <a:spcPct val="110000"/>
                </a:lnSpc>
                <a:spcBef>
                  <a:spcPct val="20000"/>
                </a:spcBef>
                <a:spcAft>
                  <a:spcPct val="0"/>
                </a:spcAft>
                <a:buClr>
                  <a:srgbClr val="7030A0"/>
                </a:buClr>
                <a:buFont typeface="Wingdings 2" panose="05020102010507070707" pitchFamily="18" charset="2"/>
                <a:buNone/>
              </a:pPr>
              <a:r>
                <a:rPr lang="en-US" altLang="zh-CN" b="1" dirty="0">
                  <a:latin typeface="Times New Roman" panose="02020603050405020304" pitchFamily="18" charset="0"/>
                  <a:ea typeface="微软雅黑" panose="020B0503020204020204" charset="-122"/>
                  <a:cs typeface="Times New Roman" panose="02020603050405020304" pitchFamily="18" charset="0"/>
                </a:rPr>
                <a:t>2GeV/c</a:t>
              </a:r>
            </a:p>
          </p:txBody>
        </p:sp>
        <p:pic>
          <p:nvPicPr>
            <p:cNvPr id="265" name="图片 264" descr="bec521eba05ebfbec71565adf71bc7f"/>
            <p:cNvPicPr>
              <a:picLocks noChangeAspect="1"/>
            </p:cNvPicPr>
            <p:nvPr>
              <p:custDataLst>
                <p:tags r:id="rId7"/>
              </p:custDataLst>
            </p:nvPr>
          </p:nvPicPr>
          <p:blipFill>
            <a:blip r:embed="rId119"/>
            <a:stretch>
              <a:fillRect/>
            </a:stretch>
          </p:blipFill>
          <p:spPr>
            <a:xfrm>
              <a:off x="9343034" y="3593782"/>
              <a:ext cx="590550" cy="413067"/>
            </a:xfrm>
            <a:prstGeom prst="rect">
              <a:avLst/>
            </a:prstGeom>
          </p:spPr>
        </p:pic>
        <p:sp>
          <p:nvSpPr>
            <p:cNvPr id="266" name="文本框 265"/>
            <p:cNvSpPr txBox="1"/>
            <p:nvPr>
              <p:custDataLst>
                <p:tags r:id="rId8"/>
              </p:custDataLst>
            </p:nvPr>
          </p:nvSpPr>
          <p:spPr>
            <a:xfrm>
              <a:off x="9259079" y="3967044"/>
              <a:ext cx="981075" cy="841375"/>
            </a:xfrm>
            <a:prstGeom prst="rect">
              <a:avLst/>
            </a:prstGeom>
            <a:noFill/>
          </p:spPr>
          <p:txBody>
            <a:bodyPr wrap="none" rtlCol="0" anchor="t">
              <a:noAutofit/>
            </a:bodyPr>
            <a:lstStyle/>
            <a:p>
              <a:pPr indent="0" fontAlgn="base">
                <a:lnSpc>
                  <a:spcPct val="110000"/>
                </a:lnSpc>
                <a:spcBef>
                  <a:spcPct val="20000"/>
                </a:spcBef>
                <a:spcAft>
                  <a:spcPct val="0"/>
                </a:spcAft>
                <a:buClr>
                  <a:srgbClr val="7030A0"/>
                </a:buClr>
                <a:buFont typeface="Wingdings 2" panose="05020102010507070707" pitchFamily="18" charset="2"/>
                <a:buNone/>
              </a:pPr>
              <a:r>
                <a:rPr lang="zh-CN" altLang="en-US" b="1" dirty="0">
                  <a:latin typeface="Times New Roman" panose="02020603050405020304" pitchFamily="18" charset="0"/>
                  <a:ea typeface="微软雅黑" panose="020B0503020204020204" charset="-122"/>
                  <a:cs typeface="Times New Roman" panose="02020603050405020304" pitchFamily="18" charset="0"/>
                </a:rPr>
                <a:t>θ</a:t>
              </a:r>
              <a:r>
                <a:rPr lang="en-US" altLang="zh-CN" b="1" dirty="0">
                  <a:latin typeface="Times New Roman" panose="02020603050405020304" pitchFamily="18" charset="0"/>
                  <a:ea typeface="微软雅黑" panose="020B0503020204020204" charset="-122"/>
                  <a:cs typeface="Times New Roman" panose="02020603050405020304" pitchFamily="18" charset="0"/>
                </a:rPr>
                <a:t>=45</a:t>
              </a:r>
              <a:r>
                <a:rPr lang="zh-CN" altLang="en-US" b="1" dirty="0">
                  <a:latin typeface="Times New Roman" panose="02020603050405020304" pitchFamily="18" charset="0"/>
                  <a:ea typeface="微软雅黑" panose="020B0503020204020204" charset="-122"/>
                  <a:cs typeface="Times New Roman" panose="02020603050405020304" pitchFamily="18" charset="0"/>
                </a:rPr>
                <a:t>°</a:t>
              </a:r>
            </a:p>
            <a:p>
              <a:pPr indent="0" fontAlgn="base">
                <a:lnSpc>
                  <a:spcPct val="110000"/>
                </a:lnSpc>
                <a:spcBef>
                  <a:spcPct val="20000"/>
                </a:spcBef>
                <a:spcAft>
                  <a:spcPct val="0"/>
                </a:spcAft>
                <a:buClr>
                  <a:srgbClr val="7030A0"/>
                </a:buClr>
                <a:buFont typeface="Wingdings 2" panose="05020102010507070707" pitchFamily="18" charset="2"/>
                <a:buNone/>
              </a:pPr>
              <a:r>
                <a:rPr lang="en-US" altLang="zh-CN" b="1" dirty="0">
                  <a:latin typeface="Times New Roman" panose="02020603050405020304" pitchFamily="18" charset="0"/>
                  <a:ea typeface="微软雅黑" panose="020B0503020204020204" charset="-122"/>
                  <a:cs typeface="Times New Roman" panose="02020603050405020304" pitchFamily="18" charset="0"/>
                </a:rPr>
                <a:t>2GeV/c</a:t>
              </a:r>
            </a:p>
          </p:txBody>
        </p:sp>
      </p:grpSp>
      <p:pic>
        <p:nvPicPr>
          <p:cNvPr id="3" name="图片 2">
            <a:extLst>
              <a:ext uri="{FF2B5EF4-FFF2-40B4-BE49-F238E27FC236}">
                <a16:creationId xmlns:a16="http://schemas.microsoft.com/office/drawing/2014/main" id="{83C57DB2-0F0D-4C1B-1492-F910A6F3CE6A}"/>
              </a:ext>
            </a:extLst>
          </p:cNvPr>
          <p:cNvPicPr>
            <a:picLocks noChangeAspect="1"/>
          </p:cNvPicPr>
          <p:nvPr/>
        </p:nvPicPr>
        <p:blipFill>
          <a:blip r:embed="rId120" cstate="print">
            <a:extLst>
              <a:ext uri="{28A0092B-C50C-407E-A947-70E740481C1C}">
                <a14:useLocalDpi xmlns:a14="http://schemas.microsoft.com/office/drawing/2010/main" val="0"/>
              </a:ext>
            </a:extLst>
          </a:blip>
          <a:stretch>
            <a:fillRect/>
          </a:stretch>
        </p:blipFill>
        <p:spPr>
          <a:xfrm>
            <a:off x="3808619" y="1114991"/>
            <a:ext cx="3207365" cy="23970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F2AEE-2392-7BAE-BB55-5BC0BEB300E6}"/>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D7804BA-6E99-A050-9748-58F3DF529131}"/>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5</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01DC6FFE-7CB1-7034-839D-45FE42765344}"/>
                  </a:ext>
                </a:extLst>
              </p:cNvPr>
              <p:cNvSpPr txBox="1"/>
              <p:nvPr>
                <p:custDataLst>
                  <p:tags r:id="rId2"/>
                </p:custDataLst>
              </p:nvPr>
            </p:nvSpPr>
            <p:spPr>
              <a:xfrm>
                <a:off x="64503" y="135255"/>
                <a:ext cx="7798419" cy="3090031"/>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模拟</a:t>
                </a:r>
                <a:endParaRPr lang="en-US" altLang="zh-CN" sz="3200" dirty="0">
                  <a:ea typeface="微软雅黑" panose="020B0503020204020204" charset="-122"/>
                  <a:cs typeface="+mj-lt"/>
                </a:endParaRPr>
              </a:p>
              <a:p>
                <a:pPr marL="457200" indent="-457200">
                  <a:buFont typeface="Wingdings" panose="05000000000000000000" pitchFamily="2" charset="2"/>
                  <a:buChar char="l"/>
                </a:pPr>
                <a:r>
                  <a:rPr lang="zh-CN" altLang="en-US" sz="2000" dirty="0">
                    <a:ea typeface="微软雅黑" panose="020B0503020204020204" charset="-122"/>
                    <a:cs typeface="+mj-lt"/>
                  </a:rPr>
                  <a:t>参数来自文献和原型机实验</a:t>
                </a:r>
                <a:endParaRPr lang="en-US" altLang="zh-CN" dirty="0">
                  <a:ea typeface="微软雅黑" panose="020B0503020204020204" charset="-122"/>
                  <a:cs typeface="+mj-lt"/>
                </a:endParaRPr>
              </a:p>
              <a:p>
                <a:pPr marL="342900" indent="-342900">
                  <a:buFont typeface="Arial" panose="020B0604020202020204" pitchFamily="34" charset="0"/>
                  <a:buChar char="•"/>
                </a:pPr>
                <a:endParaRPr lang="en-US" altLang="zh-CN" sz="2000" dirty="0">
                  <a:ea typeface="微软雅黑" panose="020B0503020204020204" charset="-122"/>
                  <a:cs typeface="+mj-lt"/>
                </a:endParaRPr>
              </a:p>
              <a:p>
                <a:pPr marL="342900" indent="-34290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ea typeface="微软雅黑" panose="020B0503020204020204" charset="-122"/>
                        <a:cs typeface="+mj-lt"/>
                      </a:rPr>
                      <m:t>𝐹𝑟𝑜𝑚</m:t>
                    </m:r>
                    <m:r>
                      <a:rPr lang="en-US" altLang="zh-CN" sz="2000" b="0" i="1" smtClean="0">
                        <a:latin typeface="Cambria Math" panose="02040503050406030204" pitchFamily="18" charset="0"/>
                        <a:ea typeface="微软雅黑" panose="020B0503020204020204" charset="-122"/>
                        <a:cs typeface="+mj-lt"/>
                      </a:rPr>
                      <m:t> </m:t>
                    </m:r>
                    <m:r>
                      <a:rPr lang="en-US" altLang="zh-CN" sz="2000" b="0" i="1" smtClean="0">
                        <a:latin typeface="Cambria Math" panose="02040503050406030204" pitchFamily="18" charset="0"/>
                        <a:ea typeface="微软雅黑" panose="020B0503020204020204" charset="-122"/>
                        <a:cs typeface="+mj-lt"/>
                      </a:rPr>
                      <m:t>𝐴𝑙𝑖𝑐𝑒</m:t>
                    </m:r>
                    <m:r>
                      <a:rPr lang="en-US" altLang="zh-CN" sz="2000" b="0" i="1" smtClean="0">
                        <a:latin typeface="Cambria Math" panose="02040503050406030204" pitchFamily="18" charset="0"/>
                        <a:ea typeface="微软雅黑" panose="020B0503020204020204" charset="-122"/>
                        <a:cs typeface="+mj-lt"/>
                      </a:rPr>
                      <m:t> </m:t>
                    </m:r>
                    <m:r>
                      <a:rPr lang="en-US" altLang="zh-CN" sz="2000" b="0" i="1" smtClean="0">
                        <a:latin typeface="Cambria Math" panose="02040503050406030204" pitchFamily="18" charset="0"/>
                        <a:ea typeface="微软雅黑" panose="020B0503020204020204" charset="-122"/>
                        <a:cs typeface="+mj-lt"/>
                      </a:rPr>
                      <m:t>𝐸𝑥𝑝</m:t>
                    </m:r>
                    <m:r>
                      <a:rPr lang="en-US" altLang="zh-CN" sz="2000" b="0" i="1" smtClean="0">
                        <a:latin typeface="Cambria Math" panose="02040503050406030204" pitchFamily="18" charset="0"/>
                        <a:ea typeface="微软雅黑" panose="020B0503020204020204" charset="-122"/>
                        <a:cs typeface="+mj-lt"/>
                      </a:rPr>
                      <m:t>.   :</m:t>
                    </m:r>
                  </m:oMath>
                </a14:m>
                <a:r>
                  <a:rPr lang="en-US" altLang="zh-CN" sz="2000" dirty="0">
                    <a:ea typeface="微软雅黑" panose="020B0503020204020204" charset="-122"/>
                    <a:cs typeface="+mj-lt"/>
                  </a:rPr>
                  <a:t> </a:t>
                </a:r>
                <a:r>
                  <a:rPr lang="zh-CN" altLang="en-US" sz="2000" dirty="0">
                    <a:ea typeface="微软雅黑" panose="020B0503020204020204" charset="-122"/>
                    <a:cs typeface="+mj-lt"/>
                  </a:rPr>
                  <a:t>辐射体透过率、石英透过率、</a:t>
                </a:r>
                <a:r>
                  <a:rPr lang="en-US" altLang="zh-CN" sz="2000" dirty="0" err="1">
                    <a:ea typeface="微软雅黑" panose="020B0503020204020204" charset="-122"/>
                    <a:cs typeface="+mj-lt"/>
                  </a:rPr>
                  <a:t>CsI</a:t>
                </a:r>
                <a:r>
                  <a:rPr lang="zh-CN" altLang="en-US" sz="2000" dirty="0">
                    <a:ea typeface="微软雅黑" panose="020B0503020204020204" charset="-122"/>
                    <a:cs typeface="+mj-lt"/>
                  </a:rPr>
                  <a:t>量子效率等</a:t>
                </a:r>
                <a:endParaRPr lang="en-US" altLang="zh-CN" sz="2000" dirty="0">
                  <a:ea typeface="微软雅黑" panose="020B0503020204020204" charset="-122"/>
                  <a:cs typeface="+mj-lt"/>
                </a:endParaRPr>
              </a:p>
              <a:p>
                <a:pPr marL="342900" indent="-342900">
                  <a:buFont typeface="Arial" panose="020B0604020202020204" pitchFamily="34" charset="0"/>
                  <a:buChar char="•"/>
                </a:pPr>
                <a:endParaRPr lang="en-US" altLang="zh-CN" sz="2000" dirty="0">
                  <a:ea typeface="微软雅黑" panose="020B0503020204020204" charset="-122"/>
                  <a:cs typeface="+mj-lt"/>
                </a:endParaRPr>
              </a:p>
              <a:p>
                <a:pPr marL="342900" indent="-342900">
                  <a:buFont typeface="Arial" panose="020B0604020202020204" pitchFamily="34" charset="0"/>
                  <a:buChar char="•"/>
                </a:pPr>
                <a14:m>
                  <m:oMath xmlns:m="http://schemas.openxmlformats.org/officeDocument/2006/math">
                    <m:r>
                      <a:rPr lang="en-US" altLang="zh-CN" sz="2000" i="1">
                        <a:latin typeface="Cambria Math" panose="02040503050406030204" pitchFamily="18" charset="0"/>
                        <a:ea typeface="微软雅黑" panose="020B0503020204020204" charset="-122"/>
                        <a:cs typeface="+mj-lt"/>
                      </a:rPr>
                      <m:t>𝐹𝑟𝑜𝑚</m:t>
                    </m:r>
                    <m:r>
                      <a:rPr lang="en-US" altLang="zh-CN" sz="2000" i="1">
                        <a:latin typeface="Cambria Math" panose="02040503050406030204" pitchFamily="18" charset="0"/>
                        <a:ea typeface="微软雅黑" panose="020B0503020204020204" charset="-122"/>
                        <a:cs typeface="+mj-lt"/>
                      </a:rPr>
                      <m:t> </m:t>
                    </m:r>
                    <m:r>
                      <m:rPr>
                        <m:sty m:val="p"/>
                      </m:rPr>
                      <a:rPr lang="en-US" altLang="zh-CN" sz="2000" i="1" smtClean="0">
                        <a:latin typeface="Cambria Math" panose="02040503050406030204" pitchFamily="18" charset="0"/>
                        <a:ea typeface="微软雅黑" panose="020B0503020204020204" charset="-122"/>
                        <a:cs typeface="+mj-lt"/>
                      </a:rPr>
                      <m:t>Our</m:t>
                    </m:r>
                    <m:r>
                      <a:rPr lang="en-US" altLang="zh-CN" sz="2000" b="0" i="1" smtClean="0">
                        <a:latin typeface="Cambria Math" panose="02040503050406030204" pitchFamily="18" charset="0"/>
                        <a:ea typeface="微软雅黑" panose="020B0503020204020204" charset="-122"/>
                        <a:cs typeface="+mj-lt"/>
                      </a:rPr>
                      <m:t> </m:t>
                    </m:r>
                    <m:r>
                      <a:rPr lang="en-US" altLang="zh-CN" sz="2000" b="0" i="1" smtClean="0">
                        <a:latin typeface="Cambria Math" panose="02040503050406030204" pitchFamily="18" charset="0"/>
                        <a:ea typeface="微软雅黑" panose="020B0503020204020204" charset="-122"/>
                        <a:cs typeface="+mj-lt"/>
                      </a:rPr>
                      <m:t>𝑃𝑟𝑜𝑡𝑜𝑡𝑦𝑝𝑒</m:t>
                    </m:r>
                    <m:r>
                      <a:rPr lang="en-US" altLang="zh-CN" sz="2000" i="1">
                        <a:latin typeface="Cambria Math" panose="02040503050406030204" pitchFamily="18" charset="0"/>
                        <a:ea typeface="微软雅黑" panose="020B0503020204020204" charset="-122"/>
                        <a:cs typeface="+mj-lt"/>
                      </a:rPr>
                      <m:t> </m:t>
                    </m:r>
                    <m:r>
                      <a:rPr lang="en-US" altLang="zh-CN" sz="2000" i="1">
                        <a:latin typeface="Cambria Math" panose="02040503050406030204" pitchFamily="18" charset="0"/>
                        <a:ea typeface="微软雅黑" panose="020B0503020204020204" charset="-122"/>
                        <a:cs typeface="+mj-lt"/>
                      </a:rPr>
                      <m:t>𝐸𝑥𝑝</m:t>
                    </m:r>
                    <m:r>
                      <a:rPr lang="en-US" altLang="zh-CN" sz="2000" i="1">
                        <a:latin typeface="Cambria Math" panose="02040503050406030204" pitchFamily="18" charset="0"/>
                        <a:ea typeface="微软雅黑" panose="020B0503020204020204" charset="-122"/>
                        <a:cs typeface="+mj-lt"/>
                      </a:rPr>
                      <m:t>.   :</m:t>
                    </m:r>
                  </m:oMath>
                </a14:m>
                <a:r>
                  <a:rPr lang="en-US" altLang="zh-CN" sz="2000" dirty="0">
                    <a:ea typeface="微软雅黑" panose="020B0503020204020204" charset="-122"/>
                    <a:cs typeface="+mj-lt"/>
                  </a:rPr>
                  <a:t> </a:t>
                </a:r>
                <a:r>
                  <a:rPr lang="zh-CN" altLang="en-US" sz="2000" dirty="0">
                    <a:ea typeface="微软雅黑" panose="020B0503020204020204" charset="-122"/>
                    <a:cs typeface="+mj-lt"/>
                  </a:rPr>
                  <a:t>光电子收集效率等</a:t>
                </a:r>
                <a:endParaRPr lang="en-US" altLang="zh-CN" sz="2000" dirty="0">
                  <a:ea typeface="微软雅黑" panose="020B0503020204020204" charset="-122"/>
                  <a:cs typeface="+mj-lt"/>
                </a:endParaRPr>
              </a:p>
              <a:p>
                <a:pPr marL="342900" indent="-342900">
                  <a:buFont typeface="Arial" panose="020B0604020202020204" pitchFamily="34" charset="0"/>
                  <a:buChar char="•"/>
                </a:pPr>
                <a:endParaRPr lang="en-US" altLang="zh-CN" sz="2000" dirty="0">
                  <a:ea typeface="微软雅黑" panose="020B0503020204020204" charset="-122"/>
                  <a:cs typeface="+mj-lt"/>
                </a:endParaRPr>
              </a:p>
              <a:p>
                <a:pPr marL="342900" indent="-342900">
                  <a:buFont typeface="Wingdings" panose="05000000000000000000" pitchFamily="2" charset="2"/>
                  <a:buChar char="l"/>
                </a:pPr>
                <a:r>
                  <a:rPr lang="zh-CN" altLang="en-US" sz="2000" dirty="0">
                    <a:ea typeface="微软雅黑" panose="020B0503020204020204" charset="-122"/>
                    <a:cs typeface="+mj-lt"/>
                  </a:rPr>
                  <a:t>单径迹光电子数：</a:t>
                </a:r>
                <a14:m>
                  <m:oMath xmlns:m="http://schemas.openxmlformats.org/officeDocument/2006/math">
                    <m:r>
                      <a:rPr lang="en-US" altLang="zh-CN" sz="2000" b="0" i="1" smtClean="0">
                        <a:latin typeface="Cambria Math" panose="02040503050406030204" pitchFamily="18" charset="0"/>
                        <a:ea typeface="微软雅黑" panose="020B0503020204020204" charset="-122"/>
                        <a:cs typeface="+mj-lt"/>
                      </a:rPr>
                      <m:t>𝑁𝑝𝑒</m:t>
                    </m:r>
                    <m:r>
                      <a:rPr lang="en-US" altLang="zh-CN" sz="2000" b="0" i="1" smtClean="0">
                        <a:latin typeface="Cambria Math" panose="02040503050406030204" pitchFamily="18" charset="0"/>
                        <a:ea typeface="微软雅黑" panose="020B0503020204020204" charset="-122"/>
                        <a:cs typeface="+mj-lt"/>
                      </a:rPr>
                      <m:t>≈10 </m:t>
                    </m:r>
                    <m:r>
                      <a:rPr lang="en-US" altLang="zh-CN" sz="2000" b="0" i="1" smtClean="0">
                        <a:latin typeface="Cambria Math" panose="02040503050406030204" pitchFamily="18" charset="0"/>
                        <a:ea typeface="微软雅黑" panose="020B0503020204020204" charset="-122"/>
                        <a:cs typeface="+mj-lt"/>
                      </a:rPr>
                      <m:t>𝑖𝑛</m:t>
                    </m:r>
                    <m:r>
                      <a:rPr lang="en-US" altLang="zh-CN" sz="2000" b="0" i="1" smtClean="0">
                        <a:latin typeface="Cambria Math" panose="02040503050406030204" pitchFamily="18" charset="0"/>
                        <a:ea typeface="微软雅黑" panose="020B0503020204020204" charset="-122"/>
                        <a:cs typeface="+mj-lt"/>
                      </a:rPr>
                      <m:t> </m:t>
                    </m:r>
                    <m:r>
                      <a:rPr lang="en-US" altLang="zh-CN" sz="2000" b="0" i="1" smtClean="0">
                        <a:latin typeface="Cambria Math" panose="02040503050406030204" pitchFamily="18" charset="0"/>
                        <a:ea typeface="微软雅黑" panose="020B0503020204020204" charset="-122"/>
                        <a:cs typeface="+mj-lt"/>
                      </a:rPr>
                      <m:t>𝑆𝑖𝑚𝑢𝑙𝑎𝑡𝑖𝑜𝑛</m:t>
                    </m:r>
                  </m:oMath>
                </a14:m>
                <a:endParaRPr lang="en-US" altLang="zh-CN" sz="2000" dirty="0">
                  <a:ea typeface="微软雅黑" panose="020B0503020204020204" charset="-122"/>
                  <a:cs typeface="+mj-lt"/>
                </a:endParaRPr>
              </a:p>
              <a:p>
                <a:pPr marL="342900" indent="-342900">
                  <a:buFont typeface="Arial" panose="020B0604020202020204" pitchFamily="34" charset="0"/>
                  <a:buChar char="•"/>
                </a:pPr>
                <a:endParaRPr lang="en-US" altLang="zh-CN" sz="2000" dirty="0">
                  <a:ea typeface="微软雅黑" panose="020B0503020204020204" charset="-122"/>
                  <a:cs typeface="+mj-lt"/>
                </a:endParaRPr>
              </a:p>
            </p:txBody>
          </p:sp>
        </mc:Choice>
        <mc:Fallback xmlns="">
          <p:sp>
            <p:nvSpPr>
              <p:cNvPr id="11" name="文本框 10">
                <a:extLst>
                  <a:ext uri="{FF2B5EF4-FFF2-40B4-BE49-F238E27FC236}">
                    <a16:creationId xmlns:a16="http://schemas.microsoft.com/office/drawing/2014/main" id="{01DC6FFE-7CB1-7034-839D-45FE42765344}"/>
                  </a:ext>
                </a:extLst>
              </p:cNvPr>
              <p:cNvSpPr txBox="1">
                <a:spLocks noRot="1" noChangeAspect="1" noMove="1" noResize="1" noEditPoints="1" noAdjustHandles="1" noChangeArrowheads="1" noChangeShapeType="1" noTextEdit="1"/>
              </p:cNvSpPr>
              <p:nvPr>
                <p:custDataLst>
                  <p:tags r:id="rId4"/>
                </p:custDataLst>
              </p:nvPr>
            </p:nvSpPr>
            <p:spPr>
              <a:xfrm>
                <a:off x="64503" y="135255"/>
                <a:ext cx="7798419" cy="3090031"/>
              </a:xfrm>
              <a:prstGeom prst="rect">
                <a:avLst/>
              </a:prstGeom>
              <a:blipFill>
                <a:blip r:embed="rId5"/>
                <a:stretch>
                  <a:fillRect l="-179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2F36ABA-DD73-63F9-81D0-DB7292C50F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0936" y="3428999"/>
            <a:ext cx="3365075" cy="3377993"/>
          </a:xfrm>
          <a:prstGeom prst="rect">
            <a:avLst/>
          </a:prstGeom>
        </p:spPr>
      </p:pic>
      <p:pic>
        <p:nvPicPr>
          <p:cNvPr id="23" name="图片 22">
            <a:extLst>
              <a:ext uri="{FF2B5EF4-FFF2-40B4-BE49-F238E27FC236}">
                <a16:creationId xmlns:a16="http://schemas.microsoft.com/office/drawing/2014/main" id="{15B23014-07DD-73A8-34D4-AA51B10EE8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5288" y="208580"/>
            <a:ext cx="3367112" cy="2690832"/>
          </a:xfrm>
          <a:prstGeom prst="rect">
            <a:avLst/>
          </a:prstGeom>
        </p:spPr>
      </p:pic>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9B1CF3C3-D8BD-509A-1F1B-B03341CE46AC}"/>
                  </a:ext>
                </a:extLst>
              </p:cNvPr>
              <p:cNvSpPr txBox="1"/>
              <p:nvPr/>
            </p:nvSpPr>
            <p:spPr>
              <a:xfrm>
                <a:off x="8734094" y="2899412"/>
                <a:ext cx="24959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𝐶𝑠𝐼</m:t>
                      </m:r>
                      <m:r>
                        <a:rPr lang="en-US" altLang="zh-CN" b="0" i="1" smtClean="0">
                          <a:latin typeface="Cambria Math" panose="02040503050406030204" pitchFamily="18" charset="0"/>
                        </a:rPr>
                        <m:t> </m:t>
                      </m:r>
                      <m:r>
                        <a:rPr lang="en-US" altLang="zh-CN" b="0" i="1" smtClean="0">
                          <a:latin typeface="Cambria Math" panose="02040503050406030204" pitchFamily="18" charset="0"/>
                        </a:rPr>
                        <m:t>𝑄𝐸</m:t>
                      </m:r>
                      <m:r>
                        <a:rPr lang="en-US" altLang="zh-CN" b="0" i="1" smtClean="0">
                          <a:latin typeface="Cambria Math" panose="02040503050406030204" pitchFamily="18" charset="0"/>
                        </a:rPr>
                        <m:t> </m:t>
                      </m:r>
                      <m:r>
                        <a:rPr lang="en-US" altLang="zh-CN" b="0" i="1" smtClean="0">
                          <a:latin typeface="Cambria Math" panose="02040503050406030204" pitchFamily="18" charset="0"/>
                        </a:rPr>
                        <m:t>𝑓𝑟𝑜𝑚</m:t>
                      </m:r>
                      <m:r>
                        <a:rPr lang="en-US" altLang="zh-CN" b="0" i="1" smtClean="0">
                          <a:latin typeface="Cambria Math" panose="02040503050406030204" pitchFamily="18" charset="0"/>
                        </a:rPr>
                        <m:t> </m:t>
                      </m:r>
                      <m:r>
                        <a:rPr lang="en-US" altLang="zh-CN" b="0" i="1" smtClean="0">
                          <a:latin typeface="Cambria Math" panose="02040503050406030204" pitchFamily="18" charset="0"/>
                        </a:rPr>
                        <m:t>𝐴𝑙𝑖𝑐𝑒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𝑇𝐷𝑅</m:t>
                      </m:r>
                    </m:oMath>
                  </m:oMathPara>
                </a14:m>
                <a:endParaRPr lang="zh-CN" altLang="en-US" dirty="0"/>
              </a:p>
            </p:txBody>
          </p:sp>
        </mc:Choice>
        <mc:Fallback xmlns="">
          <p:sp>
            <p:nvSpPr>
              <p:cNvPr id="24" name="文本框 23">
                <a:extLst>
                  <a:ext uri="{FF2B5EF4-FFF2-40B4-BE49-F238E27FC236}">
                    <a16:creationId xmlns:a16="http://schemas.microsoft.com/office/drawing/2014/main" id="{9B1CF3C3-D8BD-509A-1F1B-B03341CE46AC}"/>
                  </a:ext>
                </a:extLst>
              </p:cNvPr>
              <p:cNvSpPr txBox="1">
                <a:spLocks noRot="1" noChangeAspect="1" noMove="1" noResize="1" noEditPoints="1" noAdjustHandles="1" noChangeArrowheads="1" noChangeShapeType="1" noTextEdit="1"/>
              </p:cNvSpPr>
              <p:nvPr/>
            </p:nvSpPr>
            <p:spPr>
              <a:xfrm>
                <a:off x="8734094" y="2899412"/>
                <a:ext cx="2495940" cy="276999"/>
              </a:xfrm>
              <a:prstGeom prst="rect">
                <a:avLst/>
              </a:prstGeom>
              <a:blipFill>
                <a:blip r:embed="rId8"/>
                <a:stretch>
                  <a:fillRect l="-733" r="-489" b="-40000"/>
                </a:stretch>
              </a:blipFill>
            </p:spPr>
            <p:txBody>
              <a:bodyPr/>
              <a:lstStyle/>
              <a:p>
                <a:r>
                  <a:rPr lang="zh-CN" altLang="en-US">
                    <a:noFill/>
                  </a:rPr>
                  <a:t> </a:t>
                </a:r>
              </a:p>
            </p:txBody>
          </p:sp>
        </mc:Fallback>
      </mc:AlternateContent>
      <p:pic>
        <p:nvPicPr>
          <p:cNvPr id="34" name="图片 33">
            <a:extLst>
              <a:ext uri="{FF2B5EF4-FFF2-40B4-BE49-F238E27FC236}">
                <a16:creationId xmlns:a16="http://schemas.microsoft.com/office/drawing/2014/main" id="{9C5ED441-B1BC-CD33-5864-17C82AAB2A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2133" y="3380127"/>
            <a:ext cx="4652165" cy="3342618"/>
          </a:xfrm>
          <a:prstGeom prst="rect">
            <a:avLst/>
          </a:prstGeom>
        </p:spPr>
      </p:pic>
    </p:spTree>
    <p:extLst>
      <p:ext uri="{BB962C8B-B14F-4D97-AF65-F5344CB8AC3E}">
        <p14:creationId xmlns:p14="http://schemas.microsoft.com/office/powerpoint/2010/main" val="119127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83BDF-8008-647B-0A41-BF1B1C719C11}"/>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8FC53BFE-455B-A893-1823-5633CD2646A2}"/>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6</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CA017AC5-E4B8-23CA-8470-39F180280541}"/>
                  </a:ext>
                </a:extLst>
              </p:cNvPr>
              <p:cNvSpPr txBox="1"/>
              <p:nvPr>
                <p:custDataLst>
                  <p:tags r:id="rId2"/>
                </p:custDataLst>
              </p:nvPr>
            </p:nvSpPr>
            <p:spPr>
              <a:xfrm>
                <a:off x="-1" y="135253"/>
                <a:ext cx="7278690" cy="5634926"/>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数字化</a:t>
                </a:r>
                <a:endParaRPr lang="en-US" altLang="zh-CN" sz="3200" b="1" dirty="0">
                  <a:latin typeface="微软雅黑" panose="020B0503020204020204" charset="-122"/>
                  <a:ea typeface="微软雅黑" panose="020B0503020204020204" charset="-122"/>
                  <a:cs typeface="+mj-lt"/>
                  <a:sym typeface="+mn-ea"/>
                </a:endParaRPr>
              </a:p>
              <a:p>
                <a:endParaRPr lang="en-US" altLang="zh-CN" sz="3200" dirty="0">
                  <a:ea typeface="微软雅黑" panose="020B0503020204020204" charset="-122"/>
                  <a:cs typeface="+mj-lt"/>
                </a:endParaRPr>
              </a:p>
              <a:p>
                <a:pPr marL="342900" indent="-342900">
                  <a:buFont typeface="Wingdings" panose="05000000000000000000" pitchFamily="2" charset="2"/>
                  <a:buChar char="l"/>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像素读出</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dirty="0">
                    <a:ea typeface="黑体" panose="02010609060101010101" pitchFamily="49" charset="-122"/>
                    <a:cs typeface="Times New Roman" panose="02020603050405020304" pitchFamily="18" charset="0"/>
                    <a:sym typeface="+mn-ea"/>
                  </a:rPr>
                  <a:t>将</a:t>
                </a:r>
                <a14:m>
                  <m:oMath xmlns:m="http://schemas.openxmlformats.org/officeDocument/2006/math">
                    <m: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2.7×0.45</m:t>
                    </m:r>
                    <m:sSup>
                      <m:sSupPr>
                        <m:ctrlPr>
                          <a:rPr lang="en-US" altLang="zh-CN" sz="2400" i="1">
                            <a:latin typeface="Cambria Math" panose="02040503050406030204" pitchFamily="18" charset="0"/>
                            <a:ea typeface="黑体" panose="02010609060101010101" pitchFamily="49" charset="-122"/>
                            <a:cs typeface="Times New Roman" panose="02020603050405020304" pitchFamily="18" charset="0"/>
                            <a:sym typeface="+mn-ea"/>
                          </a:rPr>
                        </m:ctrlPr>
                      </m:sSupPr>
                      <m:e>
                        <m:r>
                          <m:rPr>
                            <m:sty m:val="p"/>
                          </m:rP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m</m:t>
                        </m:r>
                      </m:e>
                      <m:sup>
                        <m: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2</m:t>
                        </m:r>
                      </m:sup>
                    </m:sSup>
                  </m:oMath>
                </a14:m>
                <a:r>
                  <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rPr>
                  <a:t>阳极平面按</a:t>
                </a:r>
                <a14:m>
                  <m:oMath xmlns:m="http://schemas.openxmlformats.org/officeDocument/2006/math">
                    <m:r>
                      <a:rPr lang="en-US" altLang="zh-CN" sz="2400" dirty="0">
                        <a:latin typeface="Cambria Math" panose="02040503050406030204" pitchFamily="18" charset="0"/>
                        <a:ea typeface="黑体" panose="02010609060101010101" pitchFamily="49" charset="-122"/>
                        <a:cs typeface="Times New Roman" panose="02020603050405020304" pitchFamily="18" charset="0"/>
                        <a:sym typeface="+mn-ea"/>
                      </a:rPr>
                      <m:t>5</m:t>
                    </m:r>
                    <m: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×5</m:t>
                    </m:r>
                    <m:sSup>
                      <m:sSupPr>
                        <m:ctrlPr>
                          <a:rPr lang="en-US" altLang="zh-CN" sz="2400" i="1">
                            <a:latin typeface="Cambria Math" panose="02040503050406030204" pitchFamily="18" charset="0"/>
                            <a:ea typeface="黑体" panose="02010609060101010101" pitchFamily="49" charset="-122"/>
                            <a:cs typeface="Times New Roman" panose="02020603050405020304" pitchFamily="18" charset="0"/>
                            <a:sym typeface="+mn-ea"/>
                          </a:rPr>
                        </m:ctrlPr>
                      </m:sSupPr>
                      <m:e>
                        <m:r>
                          <m:rPr>
                            <m:sty m:val="p"/>
                          </m:rP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mm</m:t>
                        </m:r>
                      </m:e>
                      <m:sup>
                        <m:r>
                          <a:rPr lang="en-US" altLang="zh-CN" sz="2400">
                            <a:latin typeface="Cambria Math" panose="02040503050406030204" pitchFamily="18" charset="0"/>
                            <a:ea typeface="黑体" panose="02010609060101010101" pitchFamily="49" charset="-122"/>
                            <a:cs typeface="Times New Roman" panose="02020603050405020304" pitchFamily="18" charset="0"/>
                            <a:sym typeface="+mn-ea"/>
                          </a:rPr>
                          <m:t>2</m:t>
                        </m:r>
                      </m:sup>
                    </m:sSup>
                  </m:oMath>
                </a14:m>
                <a:r>
                  <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rPr>
                  <a:t>像素划分读出通道</a:t>
                </a:r>
                <a:endParaRPr lang="en-US" altLang="zh-CN" sz="2400"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dirty="0">
                  <a:ea typeface="微软雅黑" panose="020B0503020204020204" charset="-122"/>
                  <a:cs typeface="+mj-lt"/>
                </a:endParaRPr>
              </a:p>
              <a:p>
                <a:pPr marL="342900" indent="-342900">
                  <a:buFont typeface="Wingdings" panose="05000000000000000000" pitchFamily="2" charset="2"/>
                  <a:buChar char="l"/>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数字化流程</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高斯弥散数据来自</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Garfield</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模拟</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电荷量、电子学阈值、单电子谱拟合函数来自原型机实验</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endParaRPr lang="en-US" altLang="zh-CN" sz="2000" dirty="0">
                  <a:ea typeface="微软雅黑" panose="020B0503020204020204" charset="-122"/>
                  <a:cs typeface="+mj-lt"/>
                </a:endParaRPr>
              </a:p>
            </p:txBody>
          </p:sp>
        </mc:Choice>
        <mc:Fallback xmlns="">
          <p:sp>
            <p:nvSpPr>
              <p:cNvPr id="11" name="文本框 10">
                <a:extLst>
                  <a:ext uri="{FF2B5EF4-FFF2-40B4-BE49-F238E27FC236}">
                    <a16:creationId xmlns:a16="http://schemas.microsoft.com/office/drawing/2014/main" id="{CA017AC5-E4B8-23CA-8470-39F180280541}"/>
                  </a:ext>
                </a:extLst>
              </p:cNvPr>
              <p:cNvSpPr txBox="1">
                <a:spLocks noRot="1" noChangeAspect="1" noMove="1" noResize="1" noEditPoints="1" noAdjustHandles="1" noChangeArrowheads="1" noChangeShapeType="1" noTextEdit="1"/>
              </p:cNvSpPr>
              <p:nvPr>
                <p:custDataLst>
                  <p:tags r:id="rId4"/>
                </p:custDataLst>
              </p:nvPr>
            </p:nvSpPr>
            <p:spPr>
              <a:xfrm>
                <a:off x="-1" y="135253"/>
                <a:ext cx="7278690" cy="5634926"/>
              </a:xfrm>
              <a:prstGeom prst="rect">
                <a:avLst/>
              </a:prstGeom>
              <a:blipFill>
                <a:blip r:embed="rId5"/>
                <a:stretch>
                  <a:fillRect l="-1843" r="-670" b="-4216"/>
                </a:stretch>
              </a:blipFill>
            </p:spPr>
            <p:txBody>
              <a:bodyPr/>
              <a:lstStyle/>
              <a:p>
                <a:r>
                  <a:rPr lang="zh-CN" altLang="en-US">
                    <a:noFill/>
                  </a:rPr>
                  <a:t> </a:t>
                </a:r>
              </a:p>
            </p:txBody>
          </p:sp>
        </mc:Fallback>
      </mc:AlternateContent>
      <p:grpSp>
        <p:nvGrpSpPr>
          <p:cNvPr id="4" name="组合 3">
            <a:extLst>
              <a:ext uri="{FF2B5EF4-FFF2-40B4-BE49-F238E27FC236}">
                <a16:creationId xmlns:a16="http://schemas.microsoft.com/office/drawing/2014/main" id="{ADAE40BC-15C1-73D6-86B6-1BB903DDE0BD}"/>
              </a:ext>
            </a:extLst>
          </p:cNvPr>
          <p:cNvGrpSpPr/>
          <p:nvPr/>
        </p:nvGrpSpPr>
        <p:grpSpPr>
          <a:xfrm>
            <a:off x="7635310" y="270883"/>
            <a:ext cx="4460293" cy="2172074"/>
            <a:chOff x="7117785" y="685112"/>
            <a:chExt cx="4827728" cy="2267180"/>
          </a:xfrm>
        </p:grpSpPr>
        <p:pic>
          <p:nvPicPr>
            <p:cNvPr id="5" name="table">
              <a:extLst>
                <a:ext uri="{FF2B5EF4-FFF2-40B4-BE49-F238E27FC236}">
                  <a16:creationId xmlns:a16="http://schemas.microsoft.com/office/drawing/2014/main" id="{73549C3A-BB2D-3F2A-A1C0-27914769D36C}"/>
                </a:ext>
              </a:extLst>
            </p:cNvPr>
            <p:cNvPicPr/>
            <p:nvPr/>
          </p:nvPicPr>
          <p:blipFill>
            <a:blip r:embed="rId6"/>
            <a:stretch>
              <a:fillRect/>
            </a:stretch>
          </p:blipFill>
          <p:spPr>
            <a:xfrm>
              <a:off x="7117785" y="685112"/>
              <a:ext cx="4827728" cy="2267180"/>
            </a:xfrm>
            <a:prstGeom prst="rect">
              <a:avLst/>
            </a:prstGeom>
          </p:spPr>
        </p:pic>
        <p:sp>
          <p:nvSpPr>
            <p:cNvPr id="6" name="乘号 5">
              <a:extLst>
                <a:ext uri="{FF2B5EF4-FFF2-40B4-BE49-F238E27FC236}">
                  <a16:creationId xmlns:a16="http://schemas.microsoft.com/office/drawing/2014/main" id="{1AEBBFD8-2E70-7A2C-EEC3-F3F86FE54249}"/>
                </a:ext>
              </a:extLst>
            </p:cNvPr>
            <p:cNvSpPr/>
            <p:nvPr/>
          </p:nvSpPr>
          <p:spPr>
            <a:xfrm>
              <a:off x="8578567" y="1164185"/>
              <a:ext cx="412115" cy="4229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 name="乘号 6">
              <a:extLst>
                <a:ext uri="{FF2B5EF4-FFF2-40B4-BE49-F238E27FC236}">
                  <a16:creationId xmlns:a16="http://schemas.microsoft.com/office/drawing/2014/main" id="{264A13F2-097E-88B4-CCB8-E05CC037EA37}"/>
                </a:ext>
              </a:extLst>
            </p:cNvPr>
            <p:cNvSpPr/>
            <p:nvPr/>
          </p:nvSpPr>
          <p:spPr>
            <a:xfrm>
              <a:off x="9528103" y="697076"/>
              <a:ext cx="412115" cy="4229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乘号 7">
              <a:extLst>
                <a:ext uri="{FF2B5EF4-FFF2-40B4-BE49-F238E27FC236}">
                  <a16:creationId xmlns:a16="http://schemas.microsoft.com/office/drawing/2014/main" id="{DC12C6D0-44A7-4686-1B0E-BC3FFE5D24F7}"/>
                </a:ext>
              </a:extLst>
            </p:cNvPr>
            <p:cNvSpPr/>
            <p:nvPr/>
          </p:nvSpPr>
          <p:spPr>
            <a:xfrm>
              <a:off x="9528103" y="2514371"/>
              <a:ext cx="412115" cy="4229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乘号 8">
              <a:extLst>
                <a:ext uri="{FF2B5EF4-FFF2-40B4-BE49-F238E27FC236}">
                  <a16:creationId xmlns:a16="http://schemas.microsoft.com/office/drawing/2014/main" id="{CC4800DA-D747-8F87-B7C2-B56E40D41C98}"/>
                </a:ext>
              </a:extLst>
            </p:cNvPr>
            <p:cNvSpPr/>
            <p:nvPr/>
          </p:nvSpPr>
          <p:spPr>
            <a:xfrm>
              <a:off x="10077043" y="1643557"/>
              <a:ext cx="412115" cy="4229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乘号 9">
              <a:extLst>
                <a:ext uri="{FF2B5EF4-FFF2-40B4-BE49-F238E27FC236}">
                  <a16:creationId xmlns:a16="http://schemas.microsoft.com/office/drawing/2014/main" id="{A3A7E8EF-17CA-EA23-9889-6401C7915185}"/>
                </a:ext>
              </a:extLst>
            </p:cNvPr>
            <p:cNvSpPr/>
            <p:nvPr/>
          </p:nvSpPr>
          <p:spPr>
            <a:xfrm>
              <a:off x="8578567" y="2066167"/>
              <a:ext cx="412115" cy="42291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椭圆 11">
              <a:extLst>
                <a:ext uri="{FF2B5EF4-FFF2-40B4-BE49-F238E27FC236}">
                  <a16:creationId xmlns:a16="http://schemas.microsoft.com/office/drawing/2014/main" id="{F1E59E81-4623-EC80-C4A6-B9CEED4C4734}"/>
                </a:ext>
              </a:extLst>
            </p:cNvPr>
            <p:cNvSpPr/>
            <p:nvPr/>
          </p:nvSpPr>
          <p:spPr bwMode="auto">
            <a:xfrm>
              <a:off x="8715022" y="885846"/>
              <a:ext cx="1415438" cy="1862666"/>
            </a:xfrm>
            <a:prstGeom prst="ellipse">
              <a:avLst/>
            </a:prstGeom>
            <a:no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grpSp>
      <p:grpSp>
        <p:nvGrpSpPr>
          <p:cNvPr id="13" name="组合 12">
            <a:extLst>
              <a:ext uri="{FF2B5EF4-FFF2-40B4-BE49-F238E27FC236}">
                <a16:creationId xmlns:a16="http://schemas.microsoft.com/office/drawing/2014/main" id="{FE48862E-57E3-9715-FFD6-66C920BB62E0}"/>
              </a:ext>
            </a:extLst>
          </p:cNvPr>
          <p:cNvGrpSpPr/>
          <p:nvPr/>
        </p:nvGrpSpPr>
        <p:grpSpPr>
          <a:xfrm>
            <a:off x="636934" y="3313776"/>
            <a:ext cx="9007192" cy="1720453"/>
            <a:chOff x="258942" y="2585174"/>
            <a:chExt cx="9007192" cy="1720453"/>
          </a:xfrm>
        </p:grpSpPr>
        <p:sp>
          <p:nvSpPr>
            <p:cNvPr id="14" name="文本框 13">
              <a:extLst>
                <a:ext uri="{FF2B5EF4-FFF2-40B4-BE49-F238E27FC236}">
                  <a16:creationId xmlns:a16="http://schemas.microsoft.com/office/drawing/2014/main" id="{E47F2A0C-0B4E-7391-5705-80332EBD79B7}"/>
                </a:ext>
              </a:extLst>
            </p:cNvPr>
            <p:cNvSpPr txBox="1"/>
            <p:nvPr/>
          </p:nvSpPr>
          <p:spPr>
            <a:xfrm>
              <a:off x="258942" y="3232573"/>
              <a:ext cx="706625" cy="369332"/>
            </a:xfrm>
            <a:prstGeom prst="rect">
              <a:avLst/>
            </a:prstGeom>
            <a:noFill/>
          </p:spPr>
          <p:txBody>
            <a:bodyPr wrap="square">
              <a:spAutoFit/>
            </a:bodyPr>
            <a:lstStyle/>
            <a:p>
              <a:r>
                <a:rPr lang="zh-CN" altLang="en-US" sz="1800" dirty="0"/>
                <a:t>信号</a:t>
              </a:r>
              <a:endParaRPr lang="zh-CN" altLang="en-US" dirty="0"/>
            </a:p>
          </p:txBody>
        </p:sp>
        <p:cxnSp>
          <p:nvCxnSpPr>
            <p:cNvPr id="15" name="直接箭头连接符 14">
              <a:extLst>
                <a:ext uri="{FF2B5EF4-FFF2-40B4-BE49-F238E27FC236}">
                  <a16:creationId xmlns:a16="http://schemas.microsoft.com/office/drawing/2014/main" id="{BC258204-F4DC-0AF8-8726-4D5332D61AE4}"/>
                </a:ext>
              </a:extLst>
            </p:cNvPr>
            <p:cNvCxnSpPr>
              <a:stCxn id="18" idx="3"/>
            </p:cNvCxnSpPr>
            <p:nvPr/>
          </p:nvCxnSpPr>
          <p:spPr bwMode="auto">
            <a:xfrm>
              <a:off x="2338517" y="2938252"/>
              <a:ext cx="2292034" cy="0"/>
            </a:xfrm>
            <a:prstGeom prst="straightConnector1">
              <a:avLst/>
            </a:prstGeom>
            <a:noFill/>
            <a:ln w="9525" cap="flat" cmpd="sng" algn="ctr">
              <a:solidFill>
                <a:srgbClr val="FF0000"/>
              </a:solidFill>
              <a:prstDash val="solid"/>
              <a:round/>
              <a:headEnd type="none" w="med" len="med"/>
              <a:tailEnd type="triangle"/>
            </a:ln>
          </p:spPr>
        </p:cxnSp>
        <p:sp>
          <p:nvSpPr>
            <p:cNvPr id="16" name="右大括号 15">
              <a:extLst>
                <a:ext uri="{FF2B5EF4-FFF2-40B4-BE49-F238E27FC236}">
                  <a16:creationId xmlns:a16="http://schemas.microsoft.com/office/drawing/2014/main" id="{8BFD8CD1-CD21-9057-E13F-2B41206F7C6F}"/>
                </a:ext>
              </a:extLst>
            </p:cNvPr>
            <p:cNvSpPr/>
            <p:nvPr/>
          </p:nvSpPr>
          <p:spPr bwMode="auto">
            <a:xfrm rot="10800000">
              <a:off x="888716" y="2982126"/>
              <a:ext cx="181258" cy="938519"/>
            </a:xfrm>
            <a:prstGeom prst="rightBrace">
              <a:avLst>
                <a:gd name="adj1" fmla="val 8333"/>
                <a:gd name="adj2" fmla="val 52422"/>
              </a:avLst>
            </a:prstGeom>
            <a:no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sp>
          <p:nvSpPr>
            <p:cNvPr id="17" name="文本框 16">
              <a:extLst>
                <a:ext uri="{FF2B5EF4-FFF2-40B4-BE49-F238E27FC236}">
                  <a16:creationId xmlns:a16="http://schemas.microsoft.com/office/drawing/2014/main" id="{40178348-42E0-5BEA-DC68-07CEC805F93C}"/>
                </a:ext>
              </a:extLst>
            </p:cNvPr>
            <p:cNvSpPr txBox="1"/>
            <p:nvPr/>
          </p:nvSpPr>
          <p:spPr>
            <a:xfrm>
              <a:off x="1125079" y="3691262"/>
              <a:ext cx="974655" cy="457083"/>
            </a:xfrm>
            <a:prstGeom prst="rect">
              <a:avLst/>
            </a:prstGeom>
            <a:noFill/>
          </p:spPr>
          <p:txBody>
            <a:bodyPr wrap="square">
              <a:spAutoFit/>
            </a:bodyPr>
            <a:lstStyle/>
            <a:p>
              <a:r>
                <a:rPr lang="zh-CN" altLang="en-US" dirty="0"/>
                <a:t>电荷量</a:t>
              </a:r>
            </a:p>
          </p:txBody>
        </p:sp>
        <p:sp>
          <p:nvSpPr>
            <p:cNvPr id="18" name="文本框 17">
              <a:extLst>
                <a:ext uri="{FF2B5EF4-FFF2-40B4-BE49-F238E27FC236}">
                  <a16:creationId xmlns:a16="http://schemas.microsoft.com/office/drawing/2014/main" id="{3EA127DF-9B9F-B283-73EB-554519C820EC}"/>
                </a:ext>
              </a:extLst>
            </p:cNvPr>
            <p:cNvSpPr txBox="1"/>
            <p:nvPr/>
          </p:nvSpPr>
          <p:spPr>
            <a:xfrm>
              <a:off x="1065373" y="2709711"/>
              <a:ext cx="1273143" cy="457083"/>
            </a:xfrm>
            <a:prstGeom prst="rect">
              <a:avLst/>
            </a:prstGeom>
            <a:noFill/>
          </p:spPr>
          <p:txBody>
            <a:bodyPr wrap="square">
              <a:spAutoFit/>
            </a:bodyPr>
            <a:lstStyle/>
            <a:p>
              <a:r>
                <a:rPr lang="zh-CN" altLang="en-US" dirty="0">
                  <a:sym typeface="+mn-ea"/>
                </a:rPr>
                <a:t>击中时间</a:t>
              </a:r>
              <a:endParaRPr lang="en-US" altLang="zh-CN" dirty="0">
                <a:sym typeface="+mn-ea"/>
              </a:endParaRPr>
            </a:p>
          </p:txBody>
        </p:sp>
        <p:sp>
          <p:nvSpPr>
            <p:cNvPr id="19" name="文本框 18">
              <a:extLst>
                <a:ext uri="{FF2B5EF4-FFF2-40B4-BE49-F238E27FC236}">
                  <a16:creationId xmlns:a16="http://schemas.microsoft.com/office/drawing/2014/main" id="{D2167608-1E8A-699A-EA32-BFE0A8829934}"/>
                </a:ext>
              </a:extLst>
            </p:cNvPr>
            <p:cNvSpPr txBox="1"/>
            <p:nvPr/>
          </p:nvSpPr>
          <p:spPr>
            <a:xfrm>
              <a:off x="1065373" y="3184333"/>
              <a:ext cx="1230502" cy="457083"/>
            </a:xfrm>
            <a:prstGeom prst="rect">
              <a:avLst/>
            </a:prstGeom>
            <a:noFill/>
          </p:spPr>
          <p:txBody>
            <a:bodyPr wrap="square">
              <a:spAutoFit/>
            </a:bodyPr>
            <a:lstStyle/>
            <a:p>
              <a:r>
                <a:rPr lang="zh-CN" altLang="en-US" dirty="0">
                  <a:sym typeface="+mn-ea"/>
                </a:rPr>
                <a:t>击中坐标</a:t>
              </a:r>
              <a:endParaRPr lang="en-US" altLang="zh-CN" dirty="0">
                <a:sym typeface="+mn-ea"/>
              </a:endParaRPr>
            </a:p>
          </p:txBody>
        </p:sp>
        <p:sp>
          <p:nvSpPr>
            <p:cNvPr id="20" name="文本框 19">
              <a:extLst>
                <a:ext uri="{FF2B5EF4-FFF2-40B4-BE49-F238E27FC236}">
                  <a16:creationId xmlns:a16="http://schemas.microsoft.com/office/drawing/2014/main" id="{69402796-3960-26BA-C8FC-6415062FDDAF}"/>
                </a:ext>
              </a:extLst>
            </p:cNvPr>
            <p:cNvSpPr txBox="1"/>
            <p:nvPr/>
          </p:nvSpPr>
          <p:spPr>
            <a:xfrm>
              <a:off x="2468507" y="2585174"/>
              <a:ext cx="2199065" cy="457083"/>
            </a:xfrm>
            <a:prstGeom prst="rect">
              <a:avLst/>
            </a:prstGeom>
            <a:noFill/>
          </p:spPr>
          <p:txBody>
            <a:bodyPr wrap="square">
              <a:spAutoFit/>
            </a:bodyPr>
            <a:lstStyle/>
            <a:p>
              <a:r>
                <a:rPr lang="zh-CN" altLang="en-US" dirty="0"/>
                <a:t>倍增电子时间分布</a:t>
              </a:r>
            </a:p>
          </p:txBody>
        </p:sp>
        <p:sp>
          <p:nvSpPr>
            <p:cNvPr id="21" name="文本框 20">
              <a:extLst>
                <a:ext uri="{FF2B5EF4-FFF2-40B4-BE49-F238E27FC236}">
                  <a16:creationId xmlns:a16="http://schemas.microsoft.com/office/drawing/2014/main" id="{42261B7D-D3C6-C3B0-E83B-0551F08C4767}"/>
                </a:ext>
              </a:extLst>
            </p:cNvPr>
            <p:cNvSpPr txBox="1"/>
            <p:nvPr/>
          </p:nvSpPr>
          <p:spPr>
            <a:xfrm>
              <a:off x="4592283" y="2703649"/>
              <a:ext cx="1230502" cy="457083"/>
            </a:xfrm>
            <a:prstGeom prst="rect">
              <a:avLst/>
            </a:prstGeom>
            <a:noFill/>
          </p:spPr>
          <p:txBody>
            <a:bodyPr wrap="square">
              <a:spAutoFit/>
            </a:bodyPr>
            <a:lstStyle/>
            <a:p>
              <a:r>
                <a:rPr lang="zh-CN" altLang="en-US" dirty="0"/>
                <a:t>高斯弥散</a:t>
              </a:r>
            </a:p>
          </p:txBody>
        </p:sp>
        <p:cxnSp>
          <p:nvCxnSpPr>
            <p:cNvPr id="22" name="直接箭头连接符 21">
              <a:extLst>
                <a:ext uri="{FF2B5EF4-FFF2-40B4-BE49-F238E27FC236}">
                  <a16:creationId xmlns:a16="http://schemas.microsoft.com/office/drawing/2014/main" id="{8B69D27E-7525-FDA0-57C8-AC231C64DF78}"/>
                </a:ext>
              </a:extLst>
            </p:cNvPr>
            <p:cNvCxnSpPr>
              <a:stCxn id="19" idx="3"/>
            </p:cNvCxnSpPr>
            <p:nvPr/>
          </p:nvCxnSpPr>
          <p:spPr bwMode="auto">
            <a:xfrm>
              <a:off x="2295876" y="3412874"/>
              <a:ext cx="2334675" cy="0"/>
            </a:xfrm>
            <a:prstGeom prst="straightConnector1">
              <a:avLst/>
            </a:prstGeom>
            <a:noFill/>
            <a:ln w="9525" cap="flat" cmpd="sng" algn="ctr">
              <a:solidFill>
                <a:srgbClr val="FF0000"/>
              </a:solidFill>
              <a:prstDash val="solid"/>
              <a:round/>
              <a:headEnd type="none" w="med" len="med"/>
              <a:tailEnd type="triangle"/>
            </a:ln>
          </p:spPr>
        </p:cxnSp>
        <p:sp>
          <p:nvSpPr>
            <p:cNvPr id="26" name="文本框 25">
              <a:extLst>
                <a:ext uri="{FF2B5EF4-FFF2-40B4-BE49-F238E27FC236}">
                  <a16:creationId xmlns:a16="http://schemas.microsoft.com/office/drawing/2014/main" id="{77349C7B-D2BA-ED74-3C2B-2B72B8C85C27}"/>
                </a:ext>
              </a:extLst>
            </p:cNvPr>
            <p:cNvSpPr txBox="1"/>
            <p:nvPr/>
          </p:nvSpPr>
          <p:spPr>
            <a:xfrm>
              <a:off x="2494843" y="3062789"/>
              <a:ext cx="2042739" cy="369332"/>
            </a:xfrm>
            <a:prstGeom prst="rect">
              <a:avLst/>
            </a:prstGeom>
            <a:noFill/>
          </p:spPr>
          <p:txBody>
            <a:bodyPr wrap="square">
              <a:spAutoFit/>
            </a:bodyPr>
            <a:lstStyle/>
            <a:p>
              <a:r>
                <a:rPr lang="zh-CN" altLang="en-US" dirty="0"/>
                <a:t>倍增电子横向扩散</a:t>
              </a:r>
            </a:p>
          </p:txBody>
        </p:sp>
        <p:sp>
          <p:nvSpPr>
            <p:cNvPr id="27" name="文本框 26">
              <a:extLst>
                <a:ext uri="{FF2B5EF4-FFF2-40B4-BE49-F238E27FC236}">
                  <a16:creationId xmlns:a16="http://schemas.microsoft.com/office/drawing/2014/main" id="{5C06D7A1-D7E4-56AE-1BFD-DD05DA3CD05D}"/>
                </a:ext>
              </a:extLst>
            </p:cNvPr>
            <p:cNvSpPr txBox="1"/>
            <p:nvPr/>
          </p:nvSpPr>
          <p:spPr>
            <a:xfrm>
              <a:off x="4603345" y="3208302"/>
              <a:ext cx="1230502" cy="457083"/>
            </a:xfrm>
            <a:prstGeom prst="rect">
              <a:avLst/>
            </a:prstGeom>
            <a:noFill/>
          </p:spPr>
          <p:txBody>
            <a:bodyPr wrap="square">
              <a:spAutoFit/>
            </a:bodyPr>
            <a:lstStyle/>
            <a:p>
              <a:r>
                <a:rPr lang="zh-CN" altLang="en-US" dirty="0"/>
                <a:t>高斯弥散</a:t>
              </a:r>
            </a:p>
          </p:txBody>
        </p:sp>
        <p:cxnSp>
          <p:nvCxnSpPr>
            <p:cNvPr id="28" name="直接箭头连接符 27">
              <a:extLst>
                <a:ext uri="{FF2B5EF4-FFF2-40B4-BE49-F238E27FC236}">
                  <a16:creationId xmlns:a16="http://schemas.microsoft.com/office/drawing/2014/main" id="{E4B93C38-E0CE-411D-A388-811B5C0F6154}"/>
                </a:ext>
              </a:extLst>
            </p:cNvPr>
            <p:cNvCxnSpPr/>
            <p:nvPr/>
          </p:nvCxnSpPr>
          <p:spPr bwMode="auto">
            <a:xfrm>
              <a:off x="2295876" y="3840253"/>
              <a:ext cx="2307470" cy="0"/>
            </a:xfrm>
            <a:prstGeom prst="straightConnector1">
              <a:avLst/>
            </a:prstGeom>
            <a:noFill/>
            <a:ln w="9525" cap="flat" cmpd="sng" algn="ctr">
              <a:solidFill>
                <a:srgbClr val="FF0000"/>
              </a:solidFill>
              <a:prstDash val="solid"/>
              <a:round/>
              <a:headEnd type="none" w="med" len="med"/>
              <a:tailEnd type="triangle"/>
            </a:ln>
          </p:spPr>
        </p:cxnSp>
        <p:sp>
          <p:nvSpPr>
            <p:cNvPr id="29" name="文本框 28">
              <a:extLst>
                <a:ext uri="{FF2B5EF4-FFF2-40B4-BE49-F238E27FC236}">
                  <a16:creationId xmlns:a16="http://schemas.microsoft.com/office/drawing/2014/main" id="{B37F77FA-3091-6440-734F-CB278E23D568}"/>
                </a:ext>
              </a:extLst>
            </p:cNvPr>
            <p:cNvSpPr txBox="1"/>
            <p:nvPr/>
          </p:nvSpPr>
          <p:spPr>
            <a:xfrm>
              <a:off x="2916050" y="3516270"/>
              <a:ext cx="1185976" cy="457083"/>
            </a:xfrm>
            <a:prstGeom prst="rect">
              <a:avLst/>
            </a:prstGeom>
            <a:noFill/>
          </p:spPr>
          <p:txBody>
            <a:bodyPr wrap="square">
              <a:spAutoFit/>
            </a:bodyPr>
            <a:lstStyle/>
            <a:p>
              <a:r>
                <a:rPr lang="zh-CN" altLang="en-US" dirty="0"/>
                <a:t>单电子谱</a:t>
              </a:r>
            </a:p>
          </p:txBody>
        </p:sp>
        <p:cxnSp>
          <p:nvCxnSpPr>
            <p:cNvPr id="30" name="直接箭头连接符 29">
              <a:extLst>
                <a:ext uri="{FF2B5EF4-FFF2-40B4-BE49-F238E27FC236}">
                  <a16:creationId xmlns:a16="http://schemas.microsoft.com/office/drawing/2014/main" id="{BF191C98-B53F-CAA0-EB3C-36ABA46EFCE9}"/>
                </a:ext>
              </a:extLst>
            </p:cNvPr>
            <p:cNvCxnSpPr/>
            <p:nvPr/>
          </p:nvCxnSpPr>
          <p:spPr bwMode="auto">
            <a:xfrm>
              <a:off x="5697363" y="3430821"/>
              <a:ext cx="759130" cy="0"/>
            </a:xfrm>
            <a:prstGeom prst="straightConnector1">
              <a:avLst/>
            </a:prstGeom>
            <a:noFill/>
            <a:ln w="9525" cap="flat" cmpd="sng" algn="ctr">
              <a:solidFill>
                <a:srgbClr val="FF0000"/>
              </a:solidFill>
              <a:prstDash val="solid"/>
              <a:round/>
              <a:headEnd type="none" w="med" len="med"/>
              <a:tailEnd type="triangle"/>
            </a:ln>
          </p:spPr>
        </p:cxnSp>
        <p:sp>
          <p:nvSpPr>
            <p:cNvPr id="32" name="文本框 31">
              <a:extLst>
                <a:ext uri="{FF2B5EF4-FFF2-40B4-BE49-F238E27FC236}">
                  <a16:creationId xmlns:a16="http://schemas.microsoft.com/office/drawing/2014/main" id="{F3A04D34-B2DA-E1ED-22CA-63A0FC108A7B}"/>
                </a:ext>
              </a:extLst>
            </p:cNvPr>
            <p:cNvSpPr txBox="1"/>
            <p:nvPr/>
          </p:nvSpPr>
          <p:spPr>
            <a:xfrm>
              <a:off x="4526061" y="3658956"/>
              <a:ext cx="1230502" cy="369332"/>
            </a:xfrm>
            <a:prstGeom prst="rect">
              <a:avLst/>
            </a:prstGeom>
            <a:noFill/>
          </p:spPr>
          <p:txBody>
            <a:bodyPr wrap="square">
              <a:spAutoFit/>
            </a:bodyPr>
            <a:lstStyle/>
            <a:p>
              <a:r>
                <a:rPr lang="zh-CN" altLang="en-US" dirty="0"/>
                <a:t>对</a:t>
              </a:r>
              <a:r>
                <a:rPr lang="en-US" altLang="zh-CN" dirty="0"/>
                <a:t>Exp</a:t>
              </a:r>
              <a:r>
                <a:rPr lang="zh-CN" altLang="en-US" dirty="0"/>
                <a:t>抽样</a:t>
              </a:r>
            </a:p>
          </p:txBody>
        </p:sp>
        <p:sp>
          <p:nvSpPr>
            <p:cNvPr id="33" name="文本框 32">
              <a:extLst>
                <a:ext uri="{FF2B5EF4-FFF2-40B4-BE49-F238E27FC236}">
                  <a16:creationId xmlns:a16="http://schemas.microsoft.com/office/drawing/2014/main" id="{E8F8DEA8-56DE-0FB1-2D3D-F20F82C91E0E}"/>
                </a:ext>
              </a:extLst>
            </p:cNvPr>
            <p:cNvSpPr txBox="1"/>
            <p:nvPr/>
          </p:nvSpPr>
          <p:spPr>
            <a:xfrm>
              <a:off x="6355793" y="3019054"/>
              <a:ext cx="1230502" cy="646331"/>
            </a:xfrm>
            <a:prstGeom prst="rect">
              <a:avLst/>
            </a:prstGeom>
            <a:noFill/>
          </p:spPr>
          <p:txBody>
            <a:bodyPr wrap="square">
              <a:spAutoFit/>
            </a:bodyPr>
            <a:lstStyle/>
            <a:p>
              <a:r>
                <a:rPr lang="zh-CN" altLang="en-US" dirty="0"/>
                <a:t>读出通道编号</a:t>
              </a:r>
            </a:p>
          </p:txBody>
        </p:sp>
        <p:sp>
          <p:nvSpPr>
            <p:cNvPr id="34" name="右大括号 33">
              <a:extLst>
                <a:ext uri="{FF2B5EF4-FFF2-40B4-BE49-F238E27FC236}">
                  <a16:creationId xmlns:a16="http://schemas.microsoft.com/office/drawing/2014/main" id="{A1DAAE85-7EA7-6628-9E86-FAF04544F00B}"/>
                </a:ext>
              </a:extLst>
            </p:cNvPr>
            <p:cNvSpPr/>
            <p:nvPr/>
          </p:nvSpPr>
          <p:spPr bwMode="auto">
            <a:xfrm>
              <a:off x="7366021" y="2908923"/>
              <a:ext cx="184490" cy="1051370"/>
            </a:xfrm>
            <a:prstGeom prst="rightBrace">
              <a:avLst>
                <a:gd name="adj1" fmla="val 8333"/>
                <a:gd name="adj2" fmla="val 52422"/>
              </a:avLst>
            </a:prstGeom>
            <a:no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dirty="0">
                <a:ln>
                  <a:noFill/>
                </a:ln>
                <a:solidFill>
                  <a:schemeClr val="tx1"/>
                </a:solidFill>
                <a:effectLst/>
                <a:latin typeface="Gulim" panose="020B0600000101010101" pitchFamily="34" charset="-127"/>
                <a:ea typeface="Gulim" panose="020B0600000101010101" pitchFamily="34" charset="-127"/>
              </a:endParaRPr>
            </a:p>
          </p:txBody>
        </p:sp>
        <p:cxnSp>
          <p:nvCxnSpPr>
            <p:cNvPr id="35" name="直接箭头连接符 34">
              <a:extLst>
                <a:ext uri="{FF2B5EF4-FFF2-40B4-BE49-F238E27FC236}">
                  <a16:creationId xmlns:a16="http://schemas.microsoft.com/office/drawing/2014/main" id="{4EEE964C-83FE-2371-DB41-BCF06BE9642E}"/>
                </a:ext>
              </a:extLst>
            </p:cNvPr>
            <p:cNvCxnSpPr/>
            <p:nvPr/>
          </p:nvCxnSpPr>
          <p:spPr bwMode="auto">
            <a:xfrm>
              <a:off x="7615520" y="3461114"/>
              <a:ext cx="494145" cy="0"/>
            </a:xfrm>
            <a:prstGeom prst="straightConnector1">
              <a:avLst/>
            </a:prstGeom>
            <a:noFill/>
            <a:ln w="9525" cap="flat" cmpd="sng" algn="ctr">
              <a:solidFill>
                <a:srgbClr val="FF0000"/>
              </a:solidFill>
              <a:prstDash val="solid"/>
              <a:round/>
              <a:headEnd type="none" w="med" len="med"/>
              <a:tailEnd type="triangle"/>
            </a:ln>
          </p:spPr>
        </p:cxnSp>
        <p:sp>
          <p:nvSpPr>
            <p:cNvPr id="36" name="文本框 35">
              <a:extLst>
                <a:ext uri="{FF2B5EF4-FFF2-40B4-BE49-F238E27FC236}">
                  <a16:creationId xmlns:a16="http://schemas.microsoft.com/office/drawing/2014/main" id="{147A5B0E-1D9D-B92E-081A-384C51401E73}"/>
                </a:ext>
              </a:extLst>
            </p:cNvPr>
            <p:cNvSpPr txBox="1"/>
            <p:nvPr/>
          </p:nvSpPr>
          <p:spPr>
            <a:xfrm>
              <a:off x="8023095" y="3127582"/>
              <a:ext cx="1243039" cy="799896"/>
            </a:xfrm>
            <a:prstGeom prst="rect">
              <a:avLst/>
            </a:prstGeom>
            <a:noFill/>
          </p:spPr>
          <p:txBody>
            <a:bodyPr wrap="square">
              <a:spAutoFit/>
            </a:bodyPr>
            <a:lstStyle/>
            <a:p>
              <a:r>
                <a:rPr lang="zh-CN" altLang="en-US" dirty="0"/>
                <a:t>输入</a:t>
              </a:r>
              <a:endParaRPr lang="en-US" altLang="zh-CN" dirty="0"/>
            </a:p>
            <a:p>
              <a:r>
                <a:rPr lang="zh-CN" altLang="en-US" dirty="0"/>
                <a:t>重建算法</a:t>
              </a:r>
            </a:p>
          </p:txBody>
        </p:sp>
        <p:cxnSp>
          <p:nvCxnSpPr>
            <p:cNvPr id="37" name="直接箭头连接符 36">
              <a:extLst>
                <a:ext uri="{FF2B5EF4-FFF2-40B4-BE49-F238E27FC236}">
                  <a16:creationId xmlns:a16="http://schemas.microsoft.com/office/drawing/2014/main" id="{CBD1E101-75AA-19B9-77C4-1DFDDE93ACB6}"/>
                </a:ext>
              </a:extLst>
            </p:cNvPr>
            <p:cNvCxnSpPr/>
            <p:nvPr/>
          </p:nvCxnSpPr>
          <p:spPr bwMode="auto">
            <a:xfrm>
              <a:off x="5697363" y="3839068"/>
              <a:ext cx="759130" cy="0"/>
            </a:xfrm>
            <a:prstGeom prst="straightConnector1">
              <a:avLst/>
            </a:prstGeom>
            <a:noFill/>
            <a:ln w="9525" cap="flat" cmpd="sng" algn="ctr">
              <a:solidFill>
                <a:srgbClr val="FF0000"/>
              </a:solidFill>
              <a:prstDash val="solid"/>
              <a:round/>
              <a:headEnd type="none" w="med" len="med"/>
              <a:tailEnd type="triangle"/>
            </a:ln>
          </p:spPr>
        </p:cxnSp>
        <p:sp>
          <p:nvSpPr>
            <p:cNvPr id="38" name="文本框 37">
              <a:extLst>
                <a:ext uri="{FF2B5EF4-FFF2-40B4-BE49-F238E27FC236}">
                  <a16:creationId xmlns:a16="http://schemas.microsoft.com/office/drawing/2014/main" id="{BC15FC39-6898-AAAE-21C6-3D667D19EF53}"/>
                </a:ext>
              </a:extLst>
            </p:cNvPr>
            <p:cNvSpPr txBox="1"/>
            <p:nvPr/>
          </p:nvSpPr>
          <p:spPr>
            <a:xfrm>
              <a:off x="6386285" y="3659296"/>
              <a:ext cx="902899" cy="646331"/>
            </a:xfrm>
            <a:prstGeom prst="rect">
              <a:avLst/>
            </a:prstGeom>
            <a:noFill/>
          </p:spPr>
          <p:txBody>
            <a:bodyPr wrap="square">
              <a:spAutoFit/>
            </a:bodyPr>
            <a:lstStyle/>
            <a:p>
              <a:r>
                <a:rPr lang="zh-CN" altLang="en-US" dirty="0"/>
                <a:t>电子学阈值</a:t>
              </a:r>
            </a:p>
          </p:txBody>
        </p:sp>
      </p:grpSp>
    </p:spTree>
    <p:extLst>
      <p:ext uri="{BB962C8B-B14F-4D97-AF65-F5344CB8AC3E}">
        <p14:creationId xmlns:p14="http://schemas.microsoft.com/office/powerpoint/2010/main" val="34338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123C4-DC6E-0AEF-3186-1535CAD33CF8}"/>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409BB46-F8F5-8D24-BDB3-3136F450005A}"/>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7</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5229A96-2004-C6FC-A1BC-AA1B7212D21A}"/>
                  </a:ext>
                </a:extLst>
              </p:cNvPr>
              <p:cNvSpPr txBox="1"/>
              <p:nvPr>
                <p:custDataLst>
                  <p:tags r:id="rId2"/>
                </p:custDataLst>
              </p:nvPr>
            </p:nvSpPr>
            <p:spPr>
              <a:xfrm>
                <a:off x="88285" y="-2"/>
                <a:ext cx="7133611" cy="4351285"/>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重建算法</a:t>
                </a:r>
                <a:endParaRPr lang="en-US" altLang="zh-CN" sz="3200" b="1" dirty="0">
                  <a:latin typeface="微软雅黑" panose="020B0503020204020204" charset="-122"/>
                  <a:ea typeface="微软雅黑" panose="020B0503020204020204" charset="-122"/>
                  <a:cs typeface="+mj-lt"/>
                  <a:sym typeface="+mn-ea"/>
                </a:endParaRPr>
              </a:p>
              <a:p>
                <a:pPr marL="342900" indent="-342900">
                  <a:lnSpc>
                    <a:spcPct val="150000"/>
                  </a:lnSpc>
                  <a:buFont typeface="Wingdings" panose="05000000000000000000" pitchFamily="2" charset="2"/>
                  <a:buChar char="l"/>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两类：</a:t>
                </a:r>
                <a14:m>
                  <m:oMath xmlns:m="http://schemas.openxmlformats.org/officeDocument/2006/math">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𝒑𝒅𝒇</m:t>
                    </m:r>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重建算法、</a:t>
                </a:r>
                <a:r>
                  <a:rPr lang="en-US" altLang="zh-CN" sz="2400" b="1" dirty="0">
                    <a:ea typeface="黑体" panose="02010609060101010101" pitchFamily="49" charset="-122"/>
                    <a:cs typeface="Times New Roman" panose="02020603050405020304" pitchFamily="18" charset="0"/>
                    <a:sym typeface="+mn-ea"/>
                  </a:rPr>
                  <a:t> </a:t>
                </a:r>
                <a14:m>
                  <m:oMath xmlns:m="http://schemas.openxmlformats.org/officeDocument/2006/math">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0">
                            <a:latin typeface="Cambria Math" panose="02040503050406030204" pitchFamily="18" charset="0"/>
                            <a:ea typeface="黑体" panose="02010609060101010101" pitchFamily="49" charset="-122"/>
                            <a:cs typeface="Times New Roman" panose="02020603050405020304" pitchFamily="18" charset="0"/>
                            <a:sym typeface="+mn-ea"/>
                          </a:rPr>
                          <m:t>𝛉</m:t>
                        </m:r>
                      </m:e>
                      <m:sub>
                        <m:r>
                          <a:rPr lang="en-US" altLang="zh-CN" sz="2400" b="1" i="0">
                            <a:latin typeface="Cambria Math" panose="02040503050406030204" pitchFamily="18" charset="0"/>
                            <a:ea typeface="黑体" panose="02010609060101010101" pitchFamily="49" charset="-122"/>
                            <a:cs typeface="Times New Roman" panose="02020603050405020304" pitchFamily="18" charset="0"/>
                            <a:sym typeface="+mn-ea"/>
                          </a:rPr>
                          <m:t>𝐜</m:t>
                        </m:r>
                      </m:sub>
                    </m:sSub>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重建算法 </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14:m>
                  <m:oMath xmlns:m="http://schemas.openxmlformats.org/officeDocument/2006/math">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𝒑𝒅𝒇</m:t>
                    </m:r>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重建算法</a:t>
                </a: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a:t>
                </a:r>
              </a:p>
              <a:p>
                <a:pPr marL="342900" indent="-342900">
                  <a:buFont typeface="Arial" panose="020B0604020202020204" pitchFamily="34" charset="0"/>
                  <a:buChar char="•"/>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使用外推径迹信息正向求解探测平面上的切伦科夫光二维概率密度分布，并构造极大似然函数</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考虑了所有先验信息，例如</a:t>
                </a:r>
                <a14:m>
                  <m:oMath xmlns:m="http://schemas.openxmlformats.org/officeDocument/2006/math">
                    <m:f>
                      <m:fPr>
                        <m:ctrlPr>
                          <a:rPr lang="en-US" altLang="zh-CN" sz="2400" i="1" dirty="0">
                            <a:latin typeface="Cambria Math" panose="02040503050406030204" pitchFamily="18" charset="0"/>
                            <a:ea typeface="黑体" panose="02010609060101010101" pitchFamily="49" charset="-122"/>
                            <a:cs typeface="+mj-lt"/>
                          </a:rPr>
                        </m:ctrlPr>
                      </m:fPr>
                      <m:num>
                        <m:sSup>
                          <m:sSupPr>
                            <m:ctrlPr>
                              <a:rPr lang="en-US" altLang="zh-CN" sz="2400" i="1" dirty="0">
                                <a:latin typeface="Cambria Math" panose="02040503050406030204" pitchFamily="18" charset="0"/>
                                <a:ea typeface="黑体" panose="02010609060101010101" pitchFamily="49" charset="-122"/>
                                <a:cs typeface="+mj-lt"/>
                              </a:rPr>
                            </m:ctrlPr>
                          </m:sSupPr>
                          <m:e>
                            <m:r>
                              <a:rPr lang="en-US" altLang="zh-CN" sz="2400" i="1" dirty="0">
                                <a:latin typeface="Cambria Math" panose="02040503050406030204" pitchFamily="18" charset="0"/>
                                <a:ea typeface="黑体" panose="02010609060101010101" pitchFamily="49" charset="-122"/>
                                <a:cs typeface="+mj-lt"/>
                              </a:rPr>
                              <m:t>𝑑</m:t>
                            </m:r>
                          </m:e>
                          <m:sup>
                            <m:r>
                              <a:rPr lang="en-US" altLang="zh-CN" sz="2400" i="1" dirty="0">
                                <a:latin typeface="Cambria Math" panose="02040503050406030204" pitchFamily="18" charset="0"/>
                                <a:ea typeface="黑体" panose="02010609060101010101" pitchFamily="49" charset="-122"/>
                                <a:cs typeface="+mj-lt"/>
                              </a:rPr>
                              <m:t>2</m:t>
                            </m:r>
                          </m:sup>
                        </m:sSup>
                        <m:r>
                          <a:rPr lang="en-US" altLang="zh-CN" sz="2400" i="1" dirty="0">
                            <a:latin typeface="Cambria Math" panose="02040503050406030204" pitchFamily="18" charset="0"/>
                            <a:ea typeface="黑体" panose="02010609060101010101" pitchFamily="49" charset="-122"/>
                            <a:cs typeface="+mj-lt"/>
                          </a:rPr>
                          <m:t>𝑁</m:t>
                        </m:r>
                      </m:num>
                      <m:den>
                        <m:r>
                          <a:rPr lang="en-US" altLang="zh-CN" sz="2400" i="1" dirty="0">
                            <a:latin typeface="Cambria Math" panose="02040503050406030204" pitchFamily="18" charset="0"/>
                            <a:ea typeface="黑体" panose="02010609060101010101" pitchFamily="49" charset="-122"/>
                            <a:cs typeface="+mj-lt"/>
                          </a:rPr>
                          <m:t>𝑑𝑙𝑑</m:t>
                        </m:r>
                        <m:r>
                          <a:rPr lang="en-US" altLang="zh-CN" sz="2400" i="1" dirty="0">
                            <a:latin typeface="Cambria Math" panose="02040503050406030204" pitchFamily="18" charset="0"/>
                            <a:ea typeface="黑体" panose="02010609060101010101" pitchFamily="49" charset="-122"/>
                            <a:cs typeface="+mj-lt"/>
                          </a:rPr>
                          <m:t>𝜆</m:t>
                        </m:r>
                      </m:den>
                    </m:f>
                    <m:r>
                      <a:rPr lang="en-US" altLang="zh-CN" sz="2400" i="1" dirty="0">
                        <a:latin typeface="Cambria Math" panose="02040503050406030204" pitchFamily="18" charset="0"/>
                        <a:ea typeface="黑体" panose="02010609060101010101" pitchFamily="49" charset="-122"/>
                        <a:cs typeface="+mj-lt"/>
                      </a:rPr>
                      <m:t>∝</m:t>
                    </m:r>
                    <m:f>
                      <m:fPr>
                        <m:ctrlPr>
                          <a:rPr lang="en-US" altLang="zh-CN" sz="2400" i="1" dirty="0">
                            <a:latin typeface="Cambria Math" panose="02040503050406030204" pitchFamily="18" charset="0"/>
                            <a:ea typeface="黑体" panose="02010609060101010101" pitchFamily="49" charset="-122"/>
                            <a:cs typeface="+mj-lt"/>
                          </a:rPr>
                        </m:ctrlPr>
                      </m:fPr>
                      <m:num>
                        <m:r>
                          <a:rPr lang="en-US" altLang="zh-CN" sz="2400" i="1" dirty="0">
                            <a:latin typeface="Cambria Math" panose="02040503050406030204" pitchFamily="18" charset="0"/>
                            <a:ea typeface="黑体" panose="02010609060101010101" pitchFamily="49" charset="-122"/>
                            <a:cs typeface="+mj-lt"/>
                          </a:rPr>
                          <m:t>1</m:t>
                        </m:r>
                      </m:num>
                      <m:den>
                        <m:sSup>
                          <m:sSupPr>
                            <m:ctrlPr>
                              <a:rPr lang="en-US" altLang="zh-CN" sz="2400" i="1" dirty="0">
                                <a:latin typeface="Cambria Math" panose="02040503050406030204" pitchFamily="18" charset="0"/>
                                <a:ea typeface="黑体" panose="02010609060101010101" pitchFamily="49" charset="-122"/>
                                <a:cs typeface="+mj-lt"/>
                              </a:rPr>
                            </m:ctrlPr>
                          </m:sSupPr>
                          <m:e>
                            <m:r>
                              <a:rPr lang="en-US" altLang="zh-CN" sz="2400" i="1" dirty="0">
                                <a:latin typeface="Cambria Math" panose="02040503050406030204" pitchFamily="18" charset="0"/>
                                <a:ea typeface="黑体" panose="02010609060101010101" pitchFamily="49" charset="-122"/>
                                <a:cs typeface="+mj-lt"/>
                              </a:rPr>
                              <m:t>𝜆</m:t>
                            </m:r>
                          </m:e>
                          <m:sup>
                            <m:r>
                              <a:rPr lang="en-US" altLang="zh-CN" sz="2400" i="1" dirty="0">
                                <a:latin typeface="Cambria Math" panose="02040503050406030204" pitchFamily="18" charset="0"/>
                                <a:ea typeface="黑体" panose="02010609060101010101" pitchFamily="49" charset="-122"/>
                                <a:cs typeface="+mj-lt"/>
                              </a:rPr>
                              <m:t>2</m:t>
                            </m:r>
                          </m:sup>
                        </m:sSup>
                      </m:den>
                    </m:f>
                    <m:r>
                      <a:rPr lang="en-US" altLang="zh-CN" sz="2400" i="1" dirty="0">
                        <a:latin typeface="Cambria Math" panose="02040503050406030204" pitchFamily="18" charset="0"/>
                        <a:ea typeface="黑体" panose="02010609060101010101" pitchFamily="49" charset="-122"/>
                        <a:cs typeface="+mj-lt"/>
                      </a:rPr>
                      <m:t>(1−</m:t>
                    </m:r>
                    <m:f>
                      <m:fPr>
                        <m:ctrlPr>
                          <a:rPr lang="en-US" altLang="zh-CN" sz="2400" i="1" dirty="0">
                            <a:latin typeface="Cambria Math" panose="02040503050406030204" pitchFamily="18" charset="0"/>
                            <a:ea typeface="黑体" panose="02010609060101010101" pitchFamily="49" charset="-122"/>
                            <a:cs typeface="+mj-lt"/>
                          </a:rPr>
                        </m:ctrlPr>
                      </m:fPr>
                      <m:num>
                        <m:r>
                          <a:rPr lang="en-US" altLang="zh-CN" sz="2400" i="1" dirty="0">
                            <a:latin typeface="Cambria Math" panose="02040503050406030204" pitchFamily="18" charset="0"/>
                            <a:ea typeface="黑体" panose="02010609060101010101" pitchFamily="49" charset="-122"/>
                            <a:cs typeface="+mj-lt"/>
                          </a:rPr>
                          <m:t>1</m:t>
                        </m:r>
                      </m:num>
                      <m:den>
                        <m:sSup>
                          <m:sSupPr>
                            <m:ctrlPr>
                              <a:rPr lang="en-US" altLang="zh-CN" sz="2400" i="1" dirty="0">
                                <a:latin typeface="Cambria Math" panose="02040503050406030204" pitchFamily="18" charset="0"/>
                                <a:ea typeface="黑体" panose="02010609060101010101" pitchFamily="49" charset="-122"/>
                                <a:cs typeface="+mj-lt"/>
                              </a:rPr>
                            </m:ctrlPr>
                          </m:sSupPr>
                          <m:e>
                            <m:r>
                              <a:rPr lang="en-US" altLang="zh-CN" sz="2400" i="1" dirty="0">
                                <a:latin typeface="Cambria Math" panose="02040503050406030204" pitchFamily="18" charset="0"/>
                                <a:ea typeface="黑体" panose="02010609060101010101" pitchFamily="49" charset="-122"/>
                                <a:cs typeface="+mj-lt"/>
                              </a:rPr>
                              <m:t>𝛽</m:t>
                            </m:r>
                          </m:e>
                          <m:sup>
                            <m:r>
                              <a:rPr lang="en-US" altLang="zh-CN" sz="2400" i="1" dirty="0">
                                <a:latin typeface="Cambria Math" panose="02040503050406030204" pitchFamily="18" charset="0"/>
                                <a:ea typeface="黑体" panose="02010609060101010101" pitchFamily="49" charset="-122"/>
                                <a:cs typeface="+mj-lt"/>
                              </a:rPr>
                              <m:t>2</m:t>
                            </m:r>
                          </m:sup>
                        </m:sSup>
                        <m:sSup>
                          <m:sSupPr>
                            <m:ctrlPr>
                              <a:rPr lang="en-US" altLang="zh-CN" sz="2400" i="1" dirty="0">
                                <a:latin typeface="Cambria Math" panose="02040503050406030204" pitchFamily="18" charset="0"/>
                                <a:ea typeface="黑体" panose="02010609060101010101" pitchFamily="49" charset="-122"/>
                                <a:cs typeface="+mj-lt"/>
                              </a:rPr>
                            </m:ctrlPr>
                          </m:sSupPr>
                          <m:e>
                            <m:r>
                              <a:rPr lang="en-US" altLang="zh-CN" sz="2400" i="1" dirty="0">
                                <a:latin typeface="Cambria Math" panose="02040503050406030204" pitchFamily="18" charset="0"/>
                                <a:ea typeface="黑体" panose="02010609060101010101" pitchFamily="49" charset="-122"/>
                                <a:cs typeface="+mj-lt"/>
                              </a:rPr>
                              <m:t>𝑛</m:t>
                            </m:r>
                          </m:e>
                          <m:sup>
                            <m:r>
                              <a:rPr lang="en-US" altLang="zh-CN" sz="2400" i="1" dirty="0">
                                <a:latin typeface="Cambria Math" panose="02040503050406030204" pitchFamily="18" charset="0"/>
                                <a:ea typeface="黑体" panose="02010609060101010101" pitchFamily="49" charset="-122"/>
                                <a:cs typeface="+mj-lt"/>
                              </a:rPr>
                              <m:t>2</m:t>
                            </m:r>
                          </m:sup>
                        </m:sSup>
                      </m:den>
                    </m:f>
                    <m:r>
                      <a:rPr lang="en-US" altLang="zh-CN" sz="2400" i="1" dirty="0">
                        <a:latin typeface="Cambria Math" panose="02040503050406030204" pitchFamily="18" charset="0"/>
                        <a:ea typeface="黑体" panose="02010609060101010101" pitchFamily="49" charset="-122"/>
                        <a:cs typeface="+mj-lt"/>
                      </a:rPr>
                      <m:t>)</m:t>
                    </m:r>
                    <m:r>
                      <a:rPr lang="zh-CN" altLang="en-US" sz="2400" i="1" dirty="0" smtClean="0">
                        <a:latin typeface="Cambria Math" panose="02040503050406030204" pitchFamily="18" charset="0"/>
                        <a:ea typeface="黑体" panose="02010609060101010101" pitchFamily="49" charset="-122"/>
                        <a:cs typeface="+mj-lt"/>
                      </a:rPr>
                      <m:t>，</m:t>
                    </m:r>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介质透过率和折射率曲线等。</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800100" lvl="1" indent="-342900">
                  <a:buFont typeface="Wingdings" panose="05000000000000000000" pitchFamily="2" charset="2"/>
                  <a:buChar char="Ø"/>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性能好，速度慢</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1" name="文本框 10">
                <a:extLst>
                  <a:ext uri="{FF2B5EF4-FFF2-40B4-BE49-F238E27FC236}">
                    <a16:creationId xmlns:a16="http://schemas.microsoft.com/office/drawing/2014/main" id="{85229A96-2004-C6FC-A1BC-AA1B7212D21A}"/>
                  </a:ext>
                </a:extLst>
              </p:cNvPr>
              <p:cNvSpPr txBox="1">
                <a:spLocks noRot="1" noChangeAspect="1" noMove="1" noResize="1" noEditPoints="1" noAdjustHandles="1" noChangeArrowheads="1" noChangeShapeType="1" noTextEdit="1"/>
              </p:cNvSpPr>
              <p:nvPr>
                <p:custDataLst>
                  <p:tags r:id="rId4"/>
                </p:custDataLst>
              </p:nvPr>
            </p:nvSpPr>
            <p:spPr>
              <a:xfrm>
                <a:off x="88285" y="-2"/>
                <a:ext cx="7133611" cy="4351285"/>
              </a:xfrm>
              <a:prstGeom prst="rect">
                <a:avLst/>
              </a:prstGeom>
              <a:blipFill>
                <a:blip r:embed="rId5"/>
                <a:stretch>
                  <a:fillRect l="-1879"/>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6FD8B12C-AA94-FEEE-5DC1-92C3D86E8F74}"/>
              </a:ext>
            </a:extLst>
          </p:cNvPr>
          <p:cNvGrpSpPr/>
          <p:nvPr/>
        </p:nvGrpSpPr>
        <p:grpSpPr>
          <a:xfrm>
            <a:off x="7251568" y="95841"/>
            <a:ext cx="4749796" cy="3409245"/>
            <a:chOff x="7083506" y="68218"/>
            <a:chExt cx="4675318" cy="3143471"/>
          </a:xfrm>
        </p:grpSpPr>
        <p:grpSp>
          <p:nvGrpSpPr>
            <p:cNvPr id="6" name="组合 5">
              <a:extLst>
                <a:ext uri="{FF2B5EF4-FFF2-40B4-BE49-F238E27FC236}">
                  <a16:creationId xmlns:a16="http://schemas.microsoft.com/office/drawing/2014/main" id="{7AE622E9-9A30-282E-74F8-0DD0C21B8D89}"/>
                </a:ext>
              </a:extLst>
            </p:cNvPr>
            <p:cNvGrpSpPr/>
            <p:nvPr/>
          </p:nvGrpSpPr>
          <p:grpSpPr>
            <a:xfrm>
              <a:off x="7729895" y="68218"/>
              <a:ext cx="3779127" cy="3143471"/>
              <a:chOff x="5483408" y="50705"/>
              <a:chExt cx="5492414" cy="5802587"/>
            </a:xfrm>
          </p:grpSpPr>
          <p:cxnSp>
            <p:nvCxnSpPr>
              <p:cNvPr id="19" name="直接箭头连接符 18">
                <a:extLst>
                  <a:ext uri="{FF2B5EF4-FFF2-40B4-BE49-F238E27FC236}">
                    <a16:creationId xmlns:a16="http://schemas.microsoft.com/office/drawing/2014/main" id="{91A0F3D6-0664-3402-14C9-1D4BDF19E6EA}"/>
                  </a:ext>
                </a:extLst>
              </p:cNvPr>
              <p:cNvCxnSpPr/>
              <p:nvPr/>
            </p:nvCxnSpPr>
            <p:spPr bwMode="auto">
              <a:xfrm flipV="1">
                <a:off x="8596488" y="1484691"/>
                <a:ext cx="2379334" cy="881132"/>
              </a:xfrm>
              <a:prstGeom prst="straightConnector1">
                <a:avLst/>
              </a:prstGeom>
              <a:noFill/>
              <a:ln w="9525" cap="flat" cmpd="sng" algn="ctr">
                <a:solidFill>
                  <a:srgbClr val="FF00FF"/>
                </a:solidFill>
                <a:prstDash val="sysDot"/>
                <a:round/>
                <a:headEnd type="none" w="med" len="med"/>
                <a:tailEnd type="triangle"/>
              </a:ln>
            </p:spPr>
          </p:cxnSp>
          <p:sp>
            <p:nvSpPr>
              <p:cNvPr id="20" name="平行四边形 19">
                <a:extLst>
                  <a:ext uri="{FF2B5EF4-FFF2-40B4-BE49-F238E27FC236}">
                    <a16:creationId xmlns:a16="http://schemas.microsoft.com/office/drawing/2014/main" id="{EBCC0C20-84CC-ECC6-97E4-FC8B2F6D439B}"/>
                  </a:ext>
                </a:extLst>
              </p:cNvPr>
              <p:cNvSpPr/>
              <p:nvPr/>
            </p:nvSpPr>
            <p:spPr bwMode="auto">
              <a:xfrm rot="5400000">
                <a:off x="5796679" y="1173883"/>
                <a:ext cx="5802587" cy="3556231"/>
              </a:xfrm>
              <a:prstGeom prst="parallelogram">
                <a:avLst>
                  <a:gd name="adj" fmla="val 41640"/>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grpSp>
            <p:nvGrpSpPr>
              <p:cNvPr id="21" name="组合 20">
                <a:extLst>
                  <a:ext uri="{FF2B5EF4-FFF2-40B4-BE49-F238E27FC236}">
                    <a16:creationId xmlns:a16="http://schemas.microsoft.com/office/drawing/2014/main" id="{B9F8E9DF-1347-F796-1C0C-EB0E4CA57498}"/>
                  </a:ext>
                </a:extLst>
              </p:cNvPr>
              <p:cNvGrpSpPr/>
              <p:nvPr/>
            </p:nvGrpSpPr>
            <p:grpSpPr>
              <a:xfrm>
                <a:off x="6183257" y="4196824"/>
                <a:ext cx="1247421" cy="1349864"/>
                <a:chOff x="1507066" y="4238978"/>
                <a:chExt cx="1247421" cy="1349864"/>
              </a:xfrm>
            </p:grpSpPr>
            <p:cxnSp>
              <p:nvCxnSpPr>
                <p:cNvPr id="41" name="直接箭头连接符 40">
                  <a:extLst>
                    <a:ext uri="{FF2B5EF4-FFF2-40B4-BE49-F238E27FC236}">
                      <a16:creationId xmlns:a16="http://schemas.microsoft.com/office/drawing/2014/main" id="{356CAA5B-2AA7-1762-21C9-3BBF5091116E}"/>
                    </a:ext>
                  </a:extLst>
                </p:cNvPr>
                <p:cNvCxnSpPr/>
                <p:nvPr/>
              </p:nvCxnSpPr>
              <p:spPr bwMode="auto">
                <a:xfrm flipV="1">
                  <a:off x="1854084" y="4380089"/>
                  <a:ext cx="0" cy="654755"/>
                </a:xfrm>
                <a:prstGeom prst="straightConnector1">
                  <a:avLst/>
                </a:prstGeom>
                <a:noFill/>
                <a:ln w="38100" cap="flat" cmpd="sng" algn="ctr">
                  <a:solidFill>
                    <a:srgbClr val="0070C0"/>
                  </a:solidFill>
                  <a:prstDash val="solid"/>
                  <a:round/>
                  <a:headEnd type="none" w="med" len="med"/>
                  <a:tailEnd type="triangle"/>
                </a:ln>
              </p:spPr>
            </p:cxnSp>
            <p:cxnSp>
              <p:nvCxnSpPr>
                <p:cNvPr id="42" name="直接箭头连接符 41">
                  <a:extLst>
                    <a:ext uri="{FF2B5EF4-FFF2-40B4-BE49-F238E27FC236}">
                      <a16:creationId xmlns:a16="http://schemas.microsoft.com/office/drawing/2014/main" id="{B4A180C7-B2D7-C3E2-341F-A9DA95CF973F}"/>
                    </a:ext>
                  </a:extLst>
                </p:cNvPr>
                <p:cNvCxnSpPr/>
                <p:nvPr/>
              </p:nvCxnSpPr>
              <p:spPr bwMode="auto">
                <a:xfrm>
                  <a:off x="1854084" y="5034844"/>
                  <a:ext cx="759294" cy="0"/>
                </a:xfrm>
                <a:prstGeom prst="straightConnector1">
                  <a:avLst/>
                </a:prstGeom>
                <a:noFill/>
                <a:ln w="38100" cap="flat" cmpd="sng" algn="ctr">
                  <a:solidFill>
                    <a:srgbClr val="0070C0"/>
                  </a:solidFill>
                  <a:prstDash val="solid"/>
                  <a:round/>
                  <a:headEnd type="none" w="med" len="med"/>
                  <a:tailEnd type="triangle"/>
                </a:ln>
              </p:spPr>
            </p:cxnSp>
            <p:cxnSp>
              <p:nvCxnSpPr>
                <p:cNvPr id="43" name="直接箭头连接符 42">
                  <a:extLst>
                    <a:ext uri="{FF2B5EF4-FFF2-40B4-BE49-F238E27FC236}">
                      <a16:creationId xmlns:a16="http://schemas.microsoft.com/office/drawing/2014/main" id="{6DBBA340-12E3-E871-E9DD-579E9D67ABCC}"/>
                    </a:ext>
                  </a:extLst>
                </p:cNvPr>
                <p:cNvCxnSpPr/>
                <p:nvPr/>
              </p:nvCxnSpPr>
              <p:spPr bwMode="auto">
                <a:xfrm>
                  <a:off x="1851377" y="5034844"/>
                  <a:ext cx="637752" cy="300757"/>
                </a:xfrm>
                <a:prstGeom prst="straightConnector1">
                  <a:avLst/>
                </a:prstGeom>
                <a:noFill/>
                <a:ln w="38100" cap="flat" cmpd="sng" algn="ctr">
                  <a:solidFill>
                    <a:srgbClr val="0070C0"/>
                  </a:solidFill>
                  <a:prstDash val="solid"/>
                  <a:round/>
                  <a:headEnd type="none" w="med" len="med"/>
                  <a:tailEnd type="triangle"/>
                </a:ln>
              </p:spPr>
            </p:cxnSp>
            <p:sp>
              <p:nvSpPr>
                <p:cNvPr id="44" name="文本框 43">
                  <a:extLst>
                    <a:ext uri="{FF2B5EF4-FFF2-40B4-BE49-F238E27FC236}">
                      <a16:creationId xmlns:a16="http://schemas.microsoft.com/office/drawing/2014/main" id="{E8E2A0D1-05C6-6785-CBFC-5870BF1C30A5}"/>
                    </a:ext>
                  </a:extLst>
                </p:cNvPr>
                <p:cNvSpPr txBox="1"/>
                <p:nvPr/>
              </p:nvSpPr>
              <p:spPr>
                <a:xfrm>
                  <a:off x="1507066" y="4238978"/>
                  <a:ext cx="389467" cy="369332"/>
                </a:xfrm>
                <a:prstGeom prst="rect">
                  <a:avLst/>
                </a:prstGeom>
                <a:noFill/>
              </p:spPr>
              <p:txBody>
                <a:bodyPr wrap="square" rtlCol="0">
                  <a:spAutoFit/>
                </a:bodyPr>
                <a:lstStyle/>
                <a:p>
                  <a:r>
                    <a:rPr lang="en-US" altLang="zh-CN" dirty="0"/>
                    <a:t>z</a:t>
                  </a:r>
                  <a:endParaRPr lang="zh-CN" altLang="en-US" dirty="0"/>
                </a:p>
              </p:txBody>
            </p:sp>
            <p:sp>
              <p:nvSpPr>
                <p:cNvPr id="45" name="文本框 44">
                  <a:extLst>
                    <a:ext uri="{FF2B5EF4-FFF2-40B4-BE49-F238E27FC236}">
                      <a16:creationId xmlns:a16="http://schemas.microsoft.com/office/drawing/2014/main" id="{28BF5198-4E2F-B074-BAE0-99E3E8E23B05}"/>
                    </a:ext>
                  </a:extLst>
                </p:cNvPr>
                <p:cNvSpPr txBox="1"/>
                <p:nvPr/>
              </p:nvSpPr>
              <p:spPr>
                <a:xfrm>
                  <a:off x="2038997" y="5219510"/>
                  <a:ext cx="389467" cy="369332"/>
                </a:xfrm>
                <a:prstGeom prst="rect">
                  <a:avLst/>
                </a:prstGeom>
                <a:noFill/>
              </p:spPr>
              <p:txBody>
                <a:bodyPr wrap="square" rtlCol="0">
                  <a:spAutoFit/>
                </a:bodyPr>
                <a:lstStyle/>
                <a:p>
                  <a:r>
                    <a:rPr lang="en-US" altLang="zh-CN" dirty="0"/>
                    <a:t>y</a:t>
                  </a:r>
                  <a:endParaRPr lang="zh-CN" altLang="en-US" dirty="0"/>
                </a:p>
              </p:txBody>
            </p:sp>
            <p:sp>
              <p:nvSpPr>
                <p:cNvPr id="46" name="文本框 45">
                  <a:extLst>
                    <a:ext uri="{FF2B5EF4-FFF2-40B4-BE49-F238E27FC236}">
                      <a16:creationId xmlns:a16="http://schemas.microsoft.com/office/drawing/2014/main" id="{808C1919-D028-41DE-1263-23D9ED7B2901}"/>
                    </a:ext>
                  </a:extLst>
                </p:cNvPr>
                <p:cNvSpPr txBox="1"/>
                <p:nvPr/>
              </p:nvSpPr>
              <p:spPr>
                <a:xfrm>
                  <a:off x="2365020" y="4608310"/>
                  <a:ext cx="389467" cy="369332"/>
                </a:xfrm>
                <a:prstGeom prst="rect">
                  <a:avLst/>
                </a:prstGeom>
                <a:noFill/>
              </p:spPr>
              <p:txBody>
                <a:bodyPr wrap="square" rtlCol="0">
                  <a:spAutoFit/>
                </a:bodyPr>
                <a:lstStyle/>
                <a:p>
                  <a:r>
                    <a:rPr lang="en-US" altLang="zh-CN" dirty="0"/>
                    <a:t>x</a:t>
                  </a:r>
                  <a:endParaRPr lang="zh-CN" altLang="en-US" dirty="0"/>
                </a:p>
              </p:txBody>
            </p:sp>
          </p:grpSp>
          <p:cxnSp>
            <p:nvCxnSpPr>
              <p:cNvPr id="22" name="直接箭头连接符 21">
                <a:extLst>
                  <a:ext uri="{FF2B5EF4-FFF2-40B4-BE49-F238E27FC236}">
                    <a16:creationId xmlns:a16="http://schemas.microsoft.com/office/drawing/2014/main" id="{65B5C05E-9E39-572A-8C54-84E521A1FE08}"/>
                  </a:ext>
                </a:extLst>
              </p:cNvPr>
              <p:cNvCxnSpPr/>
              <p:nvPr/>
            </p:nvCxnSpPr>
            <p:spPr bwMode="auto">
              <a:xfrm flipV="1">
                <a:off x="5483408" y="2365823"/>
                <a:ext cx="3113081" cy="1161954"/>
              </a:xfrm>
              <a:prstGeom prst="straightConnector1">
                <a:avLst/>
              </a:prstGeom>
              <a:noFill/>
              <a:ln w="9525" cap="flat" cmpd="sng" algn="ctr">
                <a:solidFill>
                  <a:srgbClr val="FF00FF"/>
                </a:solidFill>
                <a:prstDash val="solid"/>
                <a:round/>
                <a:headEnd type="none" w="med" len="med"/>
                <a:tailEnd type="triangle"/>
              </a:ln>
            </p:spPr>
          </p:cxnSp>
          <p:cxnSp>
            <p:nvCxnSpPr>
              <p:cNvPr id="23" name="直接箭头连接符 22">
                <a:extLst>
                  <a:ext uri="{FF2B5EF4-FFF2-40B4-BE49-F238E27FC236}">
                    <a16:creationId xmlns:a16="http://schemas.microsoft.com/office/drawing/2014/main" id="{B036E3BB-4A08-28ED-80FE-1989460B88C7}"/>
                  </a:ext>
                </a:extLst>
              </p:cNvPr>
              <p:cNvCxnSpPr>
                <a:endCxn id="27" idx="7"/>
              </p:cNvCxnSpPr>
              <p:nvPr/>
            </p:nvCxnSpPr>
            <p:spPr bwMode="auto">
              <a:xfrm flipV="1">
                <a:off x="5483408" y="1664401"/>
                <a:ext cx="2934183" cy="1863376"/>
              </a:xfrm>
              <a:prstGeom prst="straightConnector1">
                <a:avLst/>
              </a:prstGeom>
              <a:noFill/>
              <a:ln w="9525" cap="flat" cmpd="sng" algn="ctr">
                <a:solidFill>
                  <a:srgbClr val="00B050"/>
                </a:solidFill>
                <a:prstDash val="solid"/>
                <a:round/>
                <a:headEnd type="none" w="med" len="med"/>
                <a:tailEnd type="triangle"/>
              </a:ln>
            </p:spPr>
          </p:cxnSp>
          <p:cxnSp>
            <p:nvCxnSpPr>
              <p:cNvPr id="24" name="直接连接符 23">
                <a:extLst>
                  <a:ext uri="{FF2B5EF4-FFF2-40B4-BE49-F238E27FC236}">
                    <a16:creationId xmlns:a16="http://schemas.microsoft.com/office/drawing/2014/main" id="{740AC98F-04DC-A6D5-2BC5-1A9F62799E53}"/>
                  </a:ext>
                </a:extLst>
              </p:cNvPr>
              <p:cNvCxnSpPr/>
              <p:nvPr/>
            </p:nvCxnSpPr>
            <p:spPr bwMode="auto">
              <a:xfrm>
                <a:off x="5483408" y="3527777"/>
                <a:ext cx="3113081" cy="0"/>
              </a:xfrm>
              <a:prstGeom prst="line">
                <a:avLst/>
              </a:prstGeom>
              <a:noFill/>
              <a:ln w="38100" cap="flat" cmpd="sng" algn="ctr">
                <a:solidFill>
                  <a:srgbClr val="7030A0"/>
                </a:solidFill>
                <a:prstDash val="solid"/>
                <a:round/>
                <a:headEnd type="none" w="med" len="med"/>
                <a:tailEnd type="triangle" w="med" len="med"/>
              </a:ln>
            </p:spPr>
          </p:cxnSp>
          <p:cxnSp>
            <p:nvCxnSpPr>
              <p:cNvPr id="25" name="直接连接符 24">
                <a:extLst>
                  <a:ext uri="{FF2B5EF4-FFF2-40B4-BE49-F238E27FC236}">
                    <a16:creationId xmlns:a16="http://schemas.microsoft.com/office/drawing/2014/main" id="{E67EB6E7-17AD-7005-602F-7E41E0B3E684}"/>
                  </a:ext>
                </a:extLst>
              </p:cNvPr>
              <p:cNvCxnSpPr/>
              <p:nvPr/>
            </p:nvCxnSpPr>
            <p:spPr bwMode="auto">
              <a:xfrm>
                <a:off x="8602133" y="2365823"/>
                <a:ext cx="0" cy="1161955"/>
              </a:xfrm>
              <a:prstGeom prst="line">
                <a:avLst/>
              </a:prstGeom>
              <a:noFill/>
              <a:ln w="19050" cap="flat" cmpd="sng" algn="ctr">
                <a:solidFill>
                  <a:srgbClr val="7030A0"/>
                </a:solidFill>
                <a:prstDash val="dash"/>
                <a:round/>
                <a:headEnd type="none" w="med" len="med"/>
                <a:tailEnd type="none" w="med" len="med"/>
              </a:ln>
            </p:spPr>
          </p:cxnSp>
          <p:sp>
            <p:nvSpPr>
              <p:cNvPr id="26" name="椭圆 25">
                <a:extLst>
                  <a:ext uri="{FF2B5EF4-FFF2-40B4-BE49-F238E27FC236}">
                    <a16:creationId xmlns:a16="http://schemas.microsoft.com/office/drawing/2014/main" id="{8EC7F50B-08FF-C0E8-734F-97F6397DAB0A}"/>
                  </a:ext>
                </a:extLst>
              </p:cNvPr>
              <p:cNvSpPr/>
              <p:nvPr/>
            </p:nvSpPr>
            <p:spPr bwMode="auto">
              <a:xfrm>
                <a:off x="8113212" y="893465"/>
                <a:ext cx="966553" cy="2829510"/>
              </a:xfrm>
              <a:prstGeom prst="ellipse">
                <a:avLst/>
              </a:prstGeom>
              <a:noFill/>
              <a:ln w="9525" cap="flat" cmpd="sng" algn="ctr">
                <a:solidFill>
                  <a:srgbClr val="00B0F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sp>
            <p:nvSpPr>
              <p:cNvPr id="27" name="椭圆 26">
                <a:extLst>
                  <a:ext uri="{FF2B5EF4-FFF2-40B4-BE49-F238E27FC236}">
                    <a16:creationId xmlns:a16="http://schemas.microsoft.com/office/drawing/2014/main" id="{D36E7BCA-F321-8260-4975-4B915A4B6CDD}"/>
                  </a:ext>
                </a:extLst>
              </p:cNvPr>
              <p:cNvSpPr/>
              <p:nvPr/>
            </p:nvSpPr>
            <p:spPr bwMode="auto">
              <a:xfrm rot="20667219">
                <a:off x="7641019" y="1398616"/>
                <a:ext cx="1191655" cy="2376085"/>
              </a:xfrm>
              <a:prstGeom prst="ellipse">
                <a:avLst/>
              </a:prstGeom>
              <a:noFill/>
              <a:ln w="9525" cap="flat" cmpd="sng" algn="ctr">
                <a:solidFill>
                  <a:srgbClr val="FF000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cxnSp>
            <p:nvCxnSpPr>
              <p:cNvPr id="28" name="直接连接符 27">
                <a:extLst>
                  <a:ext uri="{FF2B5EF4-FFF2-40B4-BE49-F238E27FC236}">
                    <a16:creationId xmlns:a16="http://schemas.microsoft.com/office/drawing/2014/main" id="{680A3699-2ADB-53C6-3070-3905A9F89CDC}"/>
                  </a:ext>
                </a:extLst>
              </p:cNvPr>
              <p:cNvCxnSpPr/>
              <p:nvPr/>
            </p:nvCxnSpPr>
            <p:spPr bwMode="auto">
              <a:xfrm>
                <a:off x="8253580" y="2523067"/>
                <a:ext cx="342905" cy="991537"/>
              </a:xfrm>
              <a:prstGeom prst="line">
                <a:avLst/>
              </a:prstGeom>
              <a:noFill/>
              <a:ln w="19050" cap="flat" cmpd="sng" algn="ctr">
                <a:solidFill>
                  <a:srgbClr val="7030A0"/>
                </a:solidFill>
                <a:prstDash val="dash"/>
                <a:round/>
                <a:headEnd type="none" w="med" len="med"/>
                <a:tailEnd type="none" w="med" len="med"/>
              </a:ln>
            </p:spPr>
          </p:cxnSp>
          <p:cxnSp>
            <p:nvCxnSpPr>
              <p:cNvPr id="29" name="直接连接符 28">
                <a:extLst>
                  <a:ext uri="{FF2B5EF4-FFF2-40B4-BE49-F238E27FC236}">
                    <a16:creationId xmlns:a16="http://schemas.microsoft.com/office/drawing/2014/main" id="{38113826-4C4D-4F63-EA8F-8BCA48ED6E37}"/>
                  </a:ext>
                </a:extLst>
              </p:cNvPr>
              <p:cNvCxnSpPr>
                <a:stCxn id="26" idx="0"/>
              </p:cNvCxnSpPr>
              <p:nvPr/>
            </p:nvCxnSpPr>
            <p:spPr bwMode="auto">
              <a:xfrm flipH="1">
                <a:off x="8596487" y="893465"/>
                <a:ext cx="2" cy="1485531"/>
              </a:xfrm>
              <a:prstGeom prst="line">
                <a:avLst/>
              </a:prstGeom>
              <a:noFill/>
              <a:ln w="19050" cap="flat" cmpd="sng" algn="ctr">
                <a:solidFill>
                  <a:srgbClr val="00B0F0"/>
                </a:solidFill>
                <a:prstDash val="dash"/>
                <a:round/>
                <a:headEnd type="none" w="med" len="med"/>
                <a:tailEnd type="none" w="med" len="med"/>
              </a:ln>
            </p:spPr>
          </p:cxnSp>
          <p:cxnSp>
            <p:nvCxnSpPr>
              <p:cNvPr id="30" name="直接连接符 29">
                <a:extLst>
                  <a:ext uri="{FF2B5EF4-FFF2-40B4-BE49-F238E27FC236}">
                    <a16:creationId xmlns:a16="http://schemas.microsoft.com/office/drawing/2014/main" id="{9F8BA2FB-AAE1-5CA0-F6FD-6E1EA5616BBA}"/>
                  </a:ext>
                </a:extLst>
              </p:cNvPr>
              <p:cNvCxnSpPr>
                <a:stCxn id="27" idx="7"/>
              </p:cNvCxnSpPr>
              <p:nvPr/>
            </p:nvCxnSpPr>
            <p:spPr bwMode="auto">
              <a:xfrm flipH="1">
                <a:off x="8253580" y="1664401"/>
                <a:ext cx="164011" cy="800531"/>
              </a:xfrm>
              <a:prstGeom prst="line">
                <a:avLst/>
              </a:prstGeom>
              <a:noFill/>
              <a:ln w="19050" cap="flat" cmpd="sng" algn="ctr">
                <a:solidFill>
                  <a:srgbClr val="FF0000"/>
                </a:solidFill>
                <a:prstDash val="dash"/>
                <a:round/>
                <a:headEnd type="none" w="med" len="med"/>
                <a:tailEnd type="none" w="med" len="med"/>
              </a:ln>
            </p:spPr>
          </p:cxnSp>
          <p:cxnSp>
            <p:nvCxnSpPr>
              <p:cNvPr id="31" name="直接连接符 30">
                <a:extLst>
                  <a:ext uri="{FF2B5EF4-FFF2-40B4-BE49-F238E27FC236}">
                    <a16:creationId xmlns:a16="http://schemas.microsoft.com/office/drawing/2014/main" id="{FC61758A-8DC2-02E5-D640-E208C4A7163E}"/>
                  </a:ext>
                </a:extLst>
              </p:cNvPr>
              <p:cNvCxnSpPr>
                <a:stCxn id="26" idx="7"/>
              </p:cNvCxnSpPr>
              <p:nvPr/>
            </p:nvCxnSpPr>
            <p:spPr bwMode="auto">
              <a:xfrm flipH="1">
                <a:off x="8602132" y="1307837"/>
                <a:ext cx="336085" cy="1071159"/>
              </a:xfrm>
              <a:prstGeom prst="line">
                <a:avLst/>
              </a:prstGeom>
              <a:noFill/>
              <a:ln w="19050" cap="flat" cmpd="sng" algn="ctr">
                <a:solidFill>
                  <a:srgbClr val="00B0F0"/>
                </a:solidFill>
                <a:prstDash val="dash"/>
                <a:round/>
                <a:headEnd type="none" w="med" len="med"/>
                <a:tailEnd type="none" w="med" len="med"/>
              </a:ln>
            </p:spPr>
          </p:cxnSp>
          <p:sp>
            <p:nvSpPr>
              <p:cNvPr id="32" name="文本框 31">
                <a:extLst>
                  <a:ext uri="{FF2B5EF4-FFF2-40B4-BE49-F238E27FC236}">
                    <a16:creationId xmlns:a16="http://schemas.microsoft.com/office/drawing/2014/main" id="{22252F51-790B-8936-F976-0687F8A7378D}"/>
                  </a:ext>
                </a:extLst>
              </p:cNvPr>
              <p:cNvSpPr txBox="1"/>
              <p:nvPr/>
            </p:nvSpPr>
            <p:spPr>
              <a:xfrm>
                <a:off x="7735035" y="3524870"/>
                <a:ext cx="389467" cy="369332"/>
              </a:xfrm>
              <a:prstGeom prst="rect">
                <a:avLst/>
              </a:prstGeom>
              <a:noFill/>
            </p:spPr>
            <p:txBody>
              <a:bodyPr wrap="square" rtlCol="0">
                <a:spAutoFit/>
              </a:bodyPr>
              <a:lstStyle/>
              <a:p>
                <a:r>
                  <a:rPr lang="en-US" altLang="zh-CN" dirty="0">
                    <a:solidFill>
                      <a:srgbClr val="7030A0"/>
                    </a:solidFill>
                  </a:rPr>
                  <a:t>X</a:t>
                </a:r>
                <a:endParaRPr lang="zh-CN" altLang="en-US" dirty="0">
                  <a:solidFill>
                    <a:srgbClr val="7030A0"/>
                  </a:solidFill>
                </a:endParaRPr>
              </a:p>
            </p:txBody>
          </p:sp>
          <p:cxnSp>
            <p:nvCxnSpPr>
              <p:cNvPr id="33" name="直接箭头连接符 32">
                <a:extLst>
                  <a:ext uri="{FF2B5EF4-FFF2-40B4-BE49-F238E27FC236}">
                    <a16:creationId xmlns:a16="http://schemas.microsoft.com/office/drawing/2014/main" id="{2B3741F2-BBAF-176A-9DA3-8DD7ABC470F8}"/>
                  </a:ext>
                </a:extLst>
              </p:cNvPr>
              <p:cNvCxnSpPr>
                <a:stCxn id="27" idx="7"/>
                <a:endCxn id="26" idx="7"/>
              </p:cNvCxnSpPr>
              <p:nvPr/>
            </p:nvCxnSpPr>
            <p:spPr bwMode="auto">
              <a:xfrm flipV="1">
                <a:off x="8417591" y="1307837"/>
                <a:ext cx="520626" cy="356564"/>
              </a:xfrm>
              <a:prstGeom prst="straightConnector1">
                <a:avLst/>
              </a:prstGeom>
              <a:noFill/>
              <a:ln w="9525" cap="flat" cmpd="sng" algn="ctr">
                <a:solidFill>
                  <a:srgbClr val="00B050"/>
                </a:solidFill>
                <a:prstDash val="solid"/>
                <a:round/>
                <a:headEnd type="none" w="med" len="med"/>
                <a:tailEnd type="triangle"/>
              </a:ln>
            </p:spPr>
          </p:cxnSp>
          <p:sp>
            <p:nvSpPr>
              <p:cNvPr id="34" name="弧形 33">
                <a:extLst>
                  <a:ext uri="{FF2B5EF4-FFF2-40B4-BE49-F238E27FC236}">
                    <a16:creationId xmlns:a16="http://schemas.microsoft.com/office/drawing/2014/main" id="{ECF72A4D-55E5-7378-7C01-3C120DD360AE}"/>
                  </a:ext>
                </a:extLst>
              </p:cNvPr>
              <p:cNvSpPr/>
              <p:nvPr/>
            </p:nvSpPr>
            <p:spPr bwMode="auto">
              <a:xfrm>
                <a:off x="7679984" y="2181399"/>
                <a:ext cx="716845" cy="749911"/>
              </a:xfrm>
              <a:prstGeom prst="arc">
                <a:avLst>
                  <a:gd name="adj1" fmla="val 18846266"/>
                  <a:gd name="adj2" fmla="val 2062413"/>
                </a:avLst>
              </a:prstGeom>
              <a:noFill/>
              <a:ln w="381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72D2BE52-080A-8C19-84C3-35F241CCE44D}"/>
                      </a:ext>
                    </a:extLst>
                  </p:cNvPr>
                  <p:cNvSpPr txBox="1"/>
                  <p:nvPr/>
                </p:nvSpPr>
                <p:spPr>
                  <a:xfrm>
                    <a:off x="7742059" y="2123554"/>
                    <a:ext cx="78457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ea typeface="华文中宋" panose="02010600040101010101" charset="-122"/>
                                  <a:cs typeface="Times New Roman" panose="02020603050405020304" pitchFamily="18" charset="0"/>
                                  <a:sym typeface="+mn-ea"/>
                                </a:rPr>
                              </m:ctrlPr>
                            </m:sSubPr>
                            <m:e>
                              <m:r>
                                <a:rPr lang="en-US" altLang="zh-CN" sz="2000" b="1" i="1">
                                  <a:latin typeface="Cambria Math" panose="02040503050406030204" pitchFamily="18" charset="0"/>
                                  <a:ea typeface="华文中宋" panose="02010600040101010101" charset="-122"/>
                                  <a:cs typeface="Times New Roman" panose="02020603050405020304" pitchFamily="18" charset="0"/>
                                  <a:sym typeface="+mn-ea"/>
                                </a:rPr>
                                <m:t>𝝓</m:t>
                              </m:r>
                            </m:e>
                            <m:sub>
                              <m:r>
                                <a:rPr lang="en-US" altLang="zh-CN" sz="2000" b="1" i="1">
                                  <a:latin typeface="Cambria Math" panose="02040503050406030204" pitchFamily="18" charset="0"/>
                                  <a:ea typeface="华文中宋" panose="02010600040101010101" charset="-122"/>
                                  <a:cs typeface="Times New Roman" panose="02020603050405020304" pitchFamily="18" charset="0"/>
                                  <a:sym typeface="+mn-ea"/>
                                </a:rPr>
                                <m:t>𝒄</m:t>
                              </m:r>
                            </m:sub>
                          </m:sSub>
                        </m:oMath>
                      </m:oMathPara>
                    </a14:m>
                    <a:endParaRPr lang="zh-CN" altLang="en-US" sz="2000" b="1" dirty="0"/>
                  </a:p>
                </p:txBody>
              </p:sp>
            </mc:Choice>
            <mc:Fallback xmlns="">
              <p:sp>
                <p:nvSpPr>
                  <p:cNvPr id="57" name="文本框 56"/>
                  <p:cNvSpPr txBox="1">
                    <a:spLocks noRot="1" noChangeAspect="1" noMove="1" noResize="1" noEditPoints="1" noAdjustHandles="1" noChangeArrowheads="1" noChangeShapeType="1" noTextEdit="1"/>
                  </p:cNvSpPr>
                  <p:nvPr/>
                </p:nvSpPr>
                <p:spPr>
                  <a:xfrm>
                    <a:off x="7742059" y="2123554"/>
                    <a:ext cx="784578" cy="400110"/>
                  </a:xfrm>
                  <a:prstGeom prst="rect">
                    <a:avLst/>
                  </a:prstGeom>
                  <a:blipFill rotWithShape="1">
                    <a:blip r:embed="rId7"/>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6B754C52-781D-75EA-850F-BC5DD90166EF}"/>
                      </a:ext>
                    </a:extLst>
                  </p:cNvPr>
                  <p:cNvSpPr txBox="1"/>
                  <p:nvPr/>
                </p:nvSpPr>
                <p:spPr>
                  <a:xfrm>
                    <a:off x="5738950" y="2850311"/>
                    <a:ext cx="615244"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a:latin typeface="Cambria Math" panose="02040503050406030204" pitchFamily="18" charset="0"/>
                                  <a:ea typeface="华文中宋" panose="02010600040101010101" charset="-122"/>
                                  <a:cs typeface="Times New Roman" panose="02020603050405020304" pitchFamily="18" charset="0"/>
                                  <a:sym typeface="+mn-ea"/>
                                </a:rPr>
                              </m:ctrlPr>
                            </m:sSubPr>
                            <m:e>
                              <m:r>
                                <a:rPr lang="en-US" altLang="zh-CN" sz="2000" b="1" i="1">
                                  <a:latin typeface="Cambria Math" panose="02040503050406030204" pitchFamily="18" charset="0"/>
                                  <a:ea typeface="华文中宋" panose="02010600040101010101" charset="-122"/>
                                  <a:cs typeface="Times New Roman" panose="02020603050405020304" pitchFamily="18" charset="0"/>
                                  <a:sym typeface="+mn-ea"/>
                                </a:rPr>
                                <m:t>𝜽</m:t>
                              </m:r>
                            </m:e>
                            <m:sub>
                              <m:r>
                                <a:rPr lang="en-US" altLang="zh-CN" sz="2000" b="1" i="1">
                                  <a:latin typeface="Cambria Math" panose="02040503050406030204" pitchFamily="18" charset="0"/>
                                  <a:ea typeface="华文中宋" panose="02010600040101010101" charset="-122"/>
                                  <a:cs typeface="Times New Roman" panose="02020603050405020304" pitchFamily="18" charset="0"/>
                                  <a:sym typeface="+mn-ea"/>
                                </a:rPr>
                                <m:t>𝒄</m:t>
                              </m:r>
                            </m:sub>
                          </m:sSub>
                        </m:oMath>
                      </m:oMathPara>
                    </a14:m>
                    <a:endParaRPr lang="zh-CN" altLang="en-US" sz="2000" b="1" dirty="0"/>
                  </a:p>
                </p:txBody>
              </p:sp>
            </mc:Choice>
            <mc:Fallback xmlns="">
              <p:sp>
                <p:nvSpPr>
                  <p:cNvPr id="58" name="文本框 57"/>
                  <p:cNvSpPr txBox="1">
                    <a:spLocks noRot="1" noChangeAspect="1" noMove="1" noResize="1" noEditPoints="1" noAdjustHandles="1" noChangeArrowheads="1" noChangeShapeType="1" noTextEdit="1"/>
                  </p:cNvSpPr>
                  <p:nvPr/>
                </p:nvSpPr>
                <p:spPr>
                  <a:xfrm>
                    <a:off x="5738950" y="2850311"/>
                    <a:ext cx="615244" cy="400110"/>
                  </a:xfrm>
                  <a:prstGeom prst="rect">
                    <a:avLst/>
                  </a:prstGeom>
                  <a:blipFill rotWithShape="1">
                    <a:blip r:embed="rId8"/>
                  </a:blipFill>
                </p:spPr>
                <p:txBody>
                  <a:bodyPr/>
                  <a:lstStyle/>
                  <a:p>
                    <a:r>
                      <a:rPr lang="zh-CN" altLang="en-US">
                        <a:noFill/>
                      </a:rPr>
                      <a:t> </a:t>
                    </a:r>
                  </a:p>
                </p:txBody>
              </p:sp>
            </mc:Fallback>
          </mc:AlternateContent>
          <p:sp>
            <p:nvSpPr>
              <p:cNvPr id="37" name="弧形 36">
                <a:extLst>
                  <a:ext uri="{FF2B5EF4-FFF2-40B4-BE49-F238E27FC236}">
                    <a16:creationId xmlns:a16="http://schemas.microsoft.com/office/drawing/2014/main" id="{82FDA96F-7468-5363-E93D-6F2E1A212A89}"/>
                  </a:ext>
                </a:extLst>
              </p:cNvPr>
              <p:cNvSpPr/>
              <p:nvPr/>
            </p:nvSpPr>
            <p:spPr bwMode="auto">
              <a:xfrm>
                <a:off x="5582826" y="2973064"/>
                <a:ext cx="716845" cy="749911"/>
              </a:xfrm>
              <a:prstGeom prst="arc">
                <a:avLst>
                  <a:gd name="adj1" fmla="val 18846266"/>
                  <a:gd name="adj2" fmla="val 20522505"/>
                </a:avLst>
              </a:prstGeom>
              <a:noFill/>
              <a:ln w="381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C79C58D9-1108-1EB7-0942-06F9F9F546D1}"/>
                      </a:ext>
                    </a:extLst>
                  </p:cNvPr>
                  <p:cNvSpPr txBox="1"/>
                  <p:nvPr/>
                </p:nvSpPr>
                <p:spPr>
                  <a:xfrm>
                    <a:off x="8770174" y="1083909"/>
                    <a:ext cx="1705913" cy="6266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US" altLang="zh-CN" sz="1800" i="1" dirty="0" smtClean="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ctrlPr>
                            </m:dPr>
                            <m:e>
                              <m:sSub>
                                <m:sSubPr>
                                  <m:ctrlP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ctrlPr>
                                </m:sSubPr>
                                <m:e>
                                  <m: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t>𝑥</m:t>
                                  </m:r>
                                </m:e>
                                <m:sub>
                                  <m: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t>h𝑖𝑡</m:t>
                                  </m:r>
                                </m:sub>
                              </m:sSub>
                              <m: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t>,</m:t>
                              </m:r>
                              <m:sSub>
                                <m:sSubPr>
                                  <m:ctrlP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ctrlPr>
                                </m:sSubPr>
                                <m:e>
                                  <m: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t>𝑦</m:t>
                                  </m:r>
                                </m:e>
                                <m:sub>
                                  <m:r>
                                    <a:rPr lang="en-US" altLang="zh-CN" sz="1800" i="1" dirty="0">
                                      <a:solidFill>
                                        <a:srgbClr val="00B050"/>
                                      </a:solidFill>
                                      <a:latin typeface="Cambria Math" panose="02040503050406030204" pitchFamily="18" charset="0"/>
                                      <a:ea typeface="华文中宋" panose="02010600040101010101" charset="-122"/>
                                      <a:cs typeface="Times New Roman" panose="02020603050405020304" pitchFamily="18" charset="0"/>
                                      <a:sym typeface="+mn-ea"/>
                                    </a:rPr>
                                    <m:t>h𝑖𝑡</m:t>
                                  </m:r>
                                </m:sub>
                              </m:sSub>
                            </m:e>
                          </m:d>
                        </m:oMath>
                      </m:oMathPara>
                    </a14:m>
                    <a:endParaRPr lang="zh-CN" altLang="en-US" dirty="0"/>
                  </a:p>
                </p:txBody>
              </p:sp>
            </mc:Choice>
            <mc:Fallback xmlns="">
              <p:sp>
                <p:nvSpPr>
                  <p:cNvPr id="60" name="文本框 59"/>
                  <p:cNvSpPr txBox="1">
                    <a:spLocks noRot="1" noChangeAspect="1" noMove="1" noResize="1" noEditPoints="1" noAdjustHandles="1" noChangeArrowheads="1" noChangeShapeType="1" noTextEdit="1"/>
                  </p:cNvSpPr>
                  <p:nvPr/>
                </p:nvSpPr>
                <p:spPr>
                  <a:xfrm>
                    <a:off x="8770174" y="1083909"/>
                    <a:ext cx="1705913" cy="626623"/>
                  </a:xfrm>
                  <a:prstGeom prst="rect">
                    <a:avLst/>
                  </a:prstGeom>
                  <a:blipFill rotWithShape="1">
                    <a:blip r:embed="rId9"/>
                  </a:blipFill>
                </p:spPr>
                <p:txBody>
                  <a:bodyPr/>
                  <a:lstStyle/>
                  <a:p>
                    <a:r>
                      <a:rPr lang="zh-CN" altLang="en-US">
                        <a:noFill/>
                      </a:rPr>
                      <a:t> </a:t>
                    </a:r>
                  </a:p>
                </p:txBody>
              </p:sp>
            </mc:Fallback>
          </mc:AlternateContent>
          <p:sp>
            <p:nvSpPr>
              <p:cNvPr id="39" name="弧形 38">
                <a:extLst>
                  <a:ext uri="{FF2B5EF4-FFF2-40B4-BE49-F238E27FC236}">
                    <a16:creationId xmlns:a16="http://schemas.microsoft.com/office/drawing/2014/main" id="{DF571C03-4D1A-0F9A-1110-94F48E50CD4F}"/>
                  </a:ext>
                </a:extLst>
              </p:cNvPr>
              <p:cNvSpPr/>
              <p:nvPr/>
            </p:nvSpPr>
            <p:spPr bwMode="auto">
              <a:xfrm>
                <a:off x="5944118" y="3037932"/>
                <a:ext cx="716845" cy="749911"/>
              </a:xfrm>
              <a:prstGeom prst="arc">
                <a:avLst>
                  <a:gd name="adj1" fmla="val 18846266"/>
                  <a:gd name="adj2" fmla="val 990180"/>
                </a:avLst>
              </a:prstGeom>
              <a:noFill/>
              <a:ln w="381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236FABF-2825-5461-67FE-68EC3ECE38E8}"/>
                      </a:ext>
                    </a:extLst>
                  </p:cNvPr>
                  <p:cNvSpPr txBox="1"/>
                  <p:nvPr/>
                </p:nvSpPr>
                <p:spPr>
                  <a:xfrm>
                    <a:off x="6217346" y="3400313"/>
                    <a:ext cx="63621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华文中宋" panose="02010600040101010101" charset="-122"/>
                                  <a:cs typeface="Times New Roman" panose="02020603050405020304" pitchFamily="18" charset="0"/>
                                  <a:sym typeface="+mn-ea"/>
                                </a:rPr>
                              </m:ctrlPr>
                            </m:sSubPr>
                            <m:e>
                              <m:r>
                                <a:rPr lang="en-US" altLang="zh-CN" sz="1800" b="1" i="1">
                                  <a:latin typeface="Cambria Math" panose="02040503050406030204" pitchFamily="18" charset="0"/>
                                  <a:ea typeface="华文中宋" panose="02010600040101010101" charset="-122"/>
                                  <a:cs typeface="Times New Roman" panose="02020603050405020304" pitchFamily="18" charset="0"/>
                                  <a:sym typeface="+mn-ea"/>
                                </a:rPr>
                                <m:t>𝜽</m:t>
                              </m:r>
                            </m:e>
                            <m:sub>
                              <m:r>
                                <a:rPr lang="en-US" altLang="zh-CN" sz="1800" b="1" i="1" smtClean="0">
                                  <a:latin typeface="Cambria Math" panose="02040503050406030204" pitchFamily="18" charset="0"/>
                                  <a:ea typeface="华文中宋" panose="02010600040101010101" charset="-122"/>
                                  <a:cs typeface="Times New Roman" panose="02020603050405020304" pitchFamily="18" charset="0"/>
                                  <a:sym typeface="+mn-ea"/>
                                </a:rPr>
                                <m:t>𝒊</m:t>
                              </m:r>
                            </m:sub>
                          </m:sSub>
                        </m:oMath>
                      </m:oMathPara>
                    </a14:m>
                    <a:endParaRPr lang="zh-CN" altLang="en-US" dirty="0"/>
                  </a:p>
                </p:txBody>
              </p:sp>
            </mc:Choice>
            <mc:Fallback xmlns="">
              <p:sp>
                <p:nvSpPr>
                  <p:cNvPr id="62" name="文本框 61"/>
                  <p:cNvSpPr txBox="1">
                    <a:spLocks noRot="1" noChangeAspect="1" noMove="1" noResize="1" noEditPoints="1" noAdjustHandles="1" noChangeArrowheads="1" noChangeShapeType="1" noTextEdit="1"/>
                  </p:cNvSpPr>
                  <p:nvPr/>
                </p:nvSpPr>
                <p:spPr>
                  <a:xfrm>
                    <a:off x="6217346" y="3400313"/>
                    <a:ext cx="636211" cy="369332"/>
                  </a:xfrm>
                  <a:prstGeom prst="rect">
                    <a:avLst/>
                  </a:prstGeom>
                  <a:blipFill rotWithShape="1">
                    <a:blip r:embed="rId10"/>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2DCC6102-0317-B683-565B-8EF369426374}"/>
                    </a:ext>
                  </a:extLst>
                </p:cNvPr>
                <p:cNvSpPr txBox="1"/>
                <p:nvPr/>
              </p:nvSpPr>
              <p:spPr>
                <a:xfrm>
                  <a:off x="7083506" y="2022640"/>
                  <a:ext cx="1481667" cy="369332"/>
                </a:xfrm>
                <a:prstGeom prst="rect">
                  <a:avLst/>
                </a:prstGeom>
                <a:noFill/>
              </p:spPr>
              <p:txBody>
                <a:bodyPr wrap="square">
                  <a:spAutoFit/>
                </a:bodyPr>
                <a:lstStyle/>
                <a:p>
                  <a14:m>
                    <m:oMath xmlns:m="http://schemas.openxmlformats.org/officeDocument/2006/math">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m:t>
                      </m:r>
                      <m:sSub>
                        <m:sSubPr>
                          <m:ctrlP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ctrlPr>
                        </m:sSubPr>
                        <m:e>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𝑥</m:t>
                          </m:r>
                        </m:e>
                        <m:sub>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𝑒𝑥</m:t>
                          </m:r>
                        </m:sub>
                      </m:sSub>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m:t>
                      </m:r>
                      <m:sSub>
                        <m:sSubPr>
                          <m:ctrlPr>
                            <a:rPr lang="en-US" altLang="zh-CN" sz="1800" i="1">
                              <a:solidFill>
                                <a:srgbClr val="FF00FF"/>
                              </a:solidFill>
                              <a:latin typeface="Cambria Math" panose="02040503050406030204" pitchFamily="18" charset="0"/>
                              <a:ea typeface="黑体" panose="02010609060101010101" pitchFamily="49" charset="-122"/>
                              <a:cs typeface="+mj-lt"/>
                              <a:sym typeface="+mn-ea"/>
                            </a:rPr>
                          </m:ctrlPr>
                        </m:sSubPr>
                        <m:e>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𝑦</m:t>
                          </m:r>
                        </m:e>
                        <m:sub>
                          <m:r>
                            <a:rPr lang="en-US" altLang="zh-CN" sz="1800" i="1">
                              <a:solidFill>
                                <a:srgbClr val="FF00FF"/>
                              </a:solidFill>
                              <a:latin typeface="Cambria Math" panose="02040503050406030204" pitchFamily="18" charset="0"/>
                              <a:ea typeface="黑体" panose="02010609060101010101" pitchFamily="49" charset="-122"/>
                              <a:cs typeface="+mj-lt"/>
                              <a:sym typeface="+mn-ea"/>
                            </a:rPr>
                            <m:t>𝑒𝑥</m:t>
                          </m:r>
                        </m:sub>
                      </m:sSub>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m:t>
                      </m:r>
                      <m:sSub>
                        <m:sSubPr>
                          <m:ctrlPr>
                            <a:rPr lang="en-US" altLang="zh-CN" sz="1800" i="1">
                              <a:solidFill>
                                <a:srgbClr val="FF00FF"/>
                              </a:solidFill>
                              <a:latin typeface="Cambria Math" panose="02040503050406030204" pitchFamily="18" charset="0"/>
                              <a:ea typeface="黑体" panose="02010609060101010101" pitchFamily="49" charset="-122"/>
                              <a:cs typeface="+mj-lt"/>
                              <a:sym typeface="+mn-ea"/>
                            </a:rPr>
                          </m:ctrlPr>
                        </m:sSubPr>
                        <m:e>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𝑧</m:t>
                          </m:r>
                        </m:e>
                        <m:sub>
                          <m:r>
                            <a:rPr lang="en-US" altLang="zh-CN" sz="1800" i="1">
                              <a:solidFill>
                                <a:srgbClr val="FF00FF"/>
                              </a:solidFill>
                              <a:latin typeface="Cambria Math" panose="02040503050406030204" pitchFamily="18" charset="0"/>
                              <a:ea typeface="黑体" panose="02010609060101010101" pitchFamily="49" charset="-122"/>
                              <a:cs typeface="+mj-lt"/>
                              <a:sym typeface="+mn-ea"/>
                            </a:rPr>
                            <m:t>𝑒𝑥</m:t>
                          </m:r>
                        </m:sub>
                      </m:sSub>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m:t>
                      </m:r>
                    </m:oMath>
                  </a14:m>
                  <a:r>
                    <a:rPr lang="en-US" altLang="zh-CN" sz="1800" dirty="0">
                      <a:solidFill>
                        <a:srgbClr val="FF00FF"/>
                      </a:solidFill>
                      <a:latin typeface="+mj-lt"/>
                    </a:rPr>
                    <a:t> </a:t>
                  </a:r>
                  <a:endParaRPr lang="zh-CN" altLang="en-US" dirty="0">
                    <a:solidFill>
                      <a:srgbClr val="FF00FF"/>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7083506" y="2022640"/>
                  <a:ext cx="1481667" cy="369332"/>
                </a:xfrm>
                <a:prstGeom prst="rect">
                  <a:avLst/>
                </a:prstGeom>
                <a:blipFill rotWithShape="1">
                  <a:blip r:embed="rId11"/>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B884B35-4357-1B20-A1A9-95BA080099CC}"/>
                    </a:ext>
                  </a:extLst>
                </p:cNvPr>
                <p:cNvSpPr txBox="1"/>
                <p:nvPr/>
              </p:nvSpPr>
              <p:spPr>
                <a:xfrm>
                  <a:off x="11369357" y="832619"/>
                  <a:ext cx="389467" cy="402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ctrlPr>
                          </m:accPr>
                          <m:e>
                            <m:r>
                              <a:rPr lang="en-US" altLang="zh-CN" sz="1800" b="1" i="1" smtClean="0">
                                <a:solidFill>
                                  <a:srgbClr val="FF00FF"/>
                                </a:solidFill>
                                <a:latin typeface="Cambria Math" panose="02040503050406030204" pitchFamily="18" charset="0"/>
                                <a:ea typeface="黑体" panose="02010609060101010101" pitchFamily="49" charset="-122"/>
                                <a:cs typeface="+mj-lt"/>
                                <a:sym typeface="+mn-ea"/>
                              </a:rPr>
                              <m:t>𝑷</m:t>
                            </m:r>
                          </m:e>
                        </m:acc>
                        <m:r>
                          <a:rPr lang="en-US" altLang="zh-CN" sz="1800" b="0" i="1" smtClean="0">
                            <a:solidFill>
                              <a:srgbClr val="FF00FF"/>
                            </a:solidFill>
                            <a:latin typeface="Cambria Math" panose="02040503050406030204" pitchFamily="18" charset="0"/>
                            <a:ea typeface="黑体" panose="02010609060101010101" pitchFamily="49" charset="-122"/>
                            <a:cs typeface="+mj-lt"/>
                            <a:sym typeface="+mn-ea"/>
                          </a:rPr>
                          <m:t> </m:t>
                        </m:r>
                      </m:oMath>
                    </m:oMathPara>
                  </a14:m>
                  <a:endParaRPr lang="zh-CN" altLang="en-US" dirty="0"/>
                </a:p>
              </p:txBody>
            </p:sp>
          </mc:Choice>
          <mc:Fallback xmlns="">
            <p:sp>
              <p:nvSpPr>
                <p:cNvPr id="11" name="文本框 10"/>
                <p:cNvSpPr txBox="1">
                  <a:spLocks noRot="1" noChangeAspect="1" noMove="1" noResize="1" noEditPoints="1" noAdjustHandles="1" noChangeArrowheads="1" noChangeShapeType="1" noTextEdit="1"/>
                </p:cNvSpPr>
                <p:nvPr/>
              </p:nvSpPr>
              <p:spPr>
                <a:xfrm>
                  <a:off x="11369357" y="832619"/>
                  <a:ext cx="389467" cy="402931"/>
                </a:xfrm>
                <a:prstGeom prst="rect">
                  <a:avLst/>
                </a:prstGeom>
                <a:blipFill rotWithShape="1">
                  <a:blip r:embed="rId12"/>
                </a:blipFill>
              </p:spPr>
              <p:txBody>
                <a:bodyPr/>
                <a:lstStyle/>
                <a:p>
                  <a:r>
                    <a:rPr lang="zh-CN" altLang="en-US">
                      <a:noFill/>
                    </a:rPr>
                    <a:t> </a:t>
                  </a:r>
                </a:p>
              </p:txBody>
            </p:sp>
          </mc:Fallback>
        </mc:AlternateContent>
      </p:grpSp>
      <p:pic>
        <p:nvPicPr>
          <p:cNvPr id="47" name="图片 46">
            <a:extLst>
              <a:ext uri="{FF2B5EF4-FFF2-40B4-BE49-F238E27FC236}">
                <a16:creationId xmlns:a16="http://schemas.microsoft.com/office/drawing/2014/main" id="{532C3603-987A-4B93-5592-6771F60AC55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70471" y="3699409"/>
            <a:ext cx="4295693" cy="2462617"/>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53491796-BC3D-4061-DC01-C0BC6D03C4D5}"/>
                  </a:ext>
                </a:extLst>
              </p:cNvPr>
              <p:cNvSpPr txBox="1"/>
              <p:nvPr/>
            </p:nvSpPr>
            <p:spPr>
              <a:xfrm>
                <a:off x="494000" y="4713260"/>
                <a:ext cx="6322180" cy="9367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ln</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ℒ</m:t>
                          </m:r>
                        </m:e>
                        <m:sub>
                          <m:r>
                            <a:rPr lang="en-US" altLang="zh-CN" sz="2400" b="0" i="1" smtClean="0">
                              <a:latin typeface="Cambria Math" panose="02040503050406030204" pitchFamily="18" charset="0"/>
                            </a:rPr>
                            <m:t>h</m:t>
                          </m:r>
                        </m:sub>
                      </m:sSub>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𝑝𝑖𝑥𝑒𝑙</m:t>
                          </m:r>
                        </m:sub>
                        <m:sup/>
                        <m:e>
                          <m:r>
                            <m:rPr>
                              <m:sty m:val="p"/>
                            </m:rPr>
                            <a:rPr lang="en-US" altLang="zh-CN" sz="2400" b="0" i="0" smtClean="0">
                              <a:latin typeface="Cambria Math" panose="02040503050406030204" pitchFamily="18" charset="0"/>
                            </a:rPr>
                            <m:t>ln</m:t>
                          </m:r>
                          <m:r>
                            <a:rPr lang="en-US" altLang="zh-CN" sz="2400" b="0" i="1" smtClean="0">
                              <a:latin typeface="Cambria Math" panose="02040503050406030204" pitchFamily="18" charset="0"/>
                            </a:rPr>
                            <m:t>⁡[ </m:t>
                          </m:r>
                          <m:r>
                            <m:rPr>
                              <m:sty m:val="p"/>
                            </m:rPr>
                            <a:rPr lang="en-US" altLang="zh-CN" sz="2400" b="0" i="0" smtClean="0">
                              <a:latin typeface="Cambria Math" panose="02040503050406030204" pitchFamily="18" charset="0"/>
                            </a:rPr>
                            <m:t>Poisson</m:t>
                          </m:r>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𝑁</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 </m:t>
                          </m:r>
                          <m:sSub>
                            <m:sSubPr>
                              <m:ctrlPr>
                                <a:rPr lang="en-US" altLang="zh-CN" sz="2400" b="0" i="1" smtClean="0">
                                  <a:latin typeface="Cambria Math" panose="02040503050406030204" pitchFamily="18" charset="0"/>
                                </a:rPr>
                              </m:ctrlPr>
                            </m:sSubPr>
                            <m:e>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𝑝𝑑𝑓</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sub>
                                <m:sup>
                                  <m:r>
                                    <a:rPr lang="en-US" altLang="zh-CN" sz="2400" b="0" i="1" smtClean="0">
                                      <a:latin typeface="Cambria Math" panose="02040503050406030204" pitchFamily="18" charset="0"/>
                                    </a:rPr>
                                    <m:t>𝐶h𝑘𝑣</m:t>
                                  </m:r>
                                </m:sup>
                              </m:sSubSup>
                            </m:e>
                            <m:sub>
                              <m:r>
                                <a:rPr lang="en-US" altLang="zh-CN" sz="2400" b="0" i="1" smtClean="0">
                                  <a:latin typeface="Cambria Math" panose="02040503050406030204" pitchFamily="18" charset="0"/>
                                </a:rPr>
                                <m:t> </m:t>
                              </m:r>
                            </m:sub>
                          </m:sSub>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𝑝𝑑𝑓</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𝑏𝑔</m:t>
                              </m:r>
                            </m:sup>
                          </m:sSubSup>
                          <m:r>
                            <a:rPr lang="en-US" altLang="zh-CN" sz="2400" b="0" i="0" smtClean="0">
                              <a:latin typeface="Cambria Math" panose="02040503050406030204" pitchFamily="18" charset="0"/>
                            </a:rPr>
                            <m:t>)</m:t>
                          </m:r>
                          <m:r>
                            <a:rPr lang="en-US" altLang="zh-CN" sz="2400" b="0" i="1" smtClean="0">
                              <a:latin typeface="Cambria Math" panose="02040503050406030204" pitchFamily="18" charset="0"/>
                            </a:rPr>
                            <m:t>]</m:t>
                          </m:r>
                        </m:e>
                      </m:nary>
                    </m:oMath>
                  </m:oMathPara>
                </a14:m>
                <a:endParaRPr lang="en-US" altLang="zh-CN" b="0" dirty="0">
                  <a:latin typeface="Blackadder ITC" panose="04020505051007020D02" pitchFamily="82" charset="0"/>
                </a:endParaRPr>
              </a:p>
            </p:txBody>
          </p:sp>
        </mc:Choice>
        <mc:Fallback xmlns="">
          <p:sp>
            <p:nvSpPr>
              <p:cNvPr id="49" name="文本框 48">
                <a:extLst>
                  <a:ext uri="{FF2B5EF4-FFF2-40B4-BE49-F238E27FC236}">
                    <a16:creationId xmlns:a16="http://schemas.microsoft.com/office/drawing/2014/main" id="{53491796-BC3D-4061-DC01-C0BC6D03C4D5}"/>
                  </a:ext>
                </a:extLst>
              </p:cNvPr>
              <p:cNvSpPr txBox="1">
                <a:spLocks noRot="1" noChangeAspect="1" noMove="1" noResize="1" noEditPoints="1" noAdjustHandles="1" noChangeArrowheads="1" noChangeShapeType="1" noTextEdit="1"/>
              </p:cNvSpPr>
              <p:nvPr/>
            </p:nvSpPr>
            <p:spPr>
              <a:xfrm>
                <a:off x="494000" y="4713260"/>
                <a:ext cx="6322180" cy="93679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FDD4FA23-572C-3CD6-1013-D7375EDE3086}"/>
                  </a:ext>
                </a:extLst>
              </p:cNvPr>
              <p:cNvSpPr txBox="1"/>
              <p:nvPr/>
            </p:nvSpPr>
            <p:spPr>
              <a:xfrm>
                <a:off x="8197826" y="6155112"/>
                <a:ext cx="283420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𝐶h𝑒𝑟𝑒𝑛𝑘𝑜𝑣</m:t>
                      </m:r>
                      <m:r>
                        <a:rPr lang="en-US" altLang="zh-CN" b="0" i="1" smtClean="0">
                          <a:latin typeface="Cambria Math" panose="02040503050406030204" pitchFamily="18" charset="0"/>
                        </a:rPr>
                        <m:t> </m:t>
                      </m:r>
                      <m:r>
                        <a:rPr lang="en-US" altLang="zh-CN" b="0" i="1" smtClean="0">
                          <a:latin typeface="Cambria Math" panose="02040503050406030204" pitchFamily="18" charset="0"/>
                        </a:rPr>
                        <m:t>𝑝h𝑜𝑡𝑜𝑛</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𝑝𝑑𝑓</m:t>
                      </m:r>
                    </m:oMath>
                  </m:oMathPara>
                </a14:m>
                <a:endParaRPr lang="zh-CN" altLang="en-US" dirty="0"/>
              </a:p>
            </p:txBody>
          </p:sp>
        </mc:Choice>
        <mc:Fallback xmlns="">
          <p:sp>
            <p:nvSpPr>
              <p:cNvPr id="52" name="文本框 51">
                <a:extLst>
                  <a:ext uri="{FF2B5EF4-FFF2-40B4-BE49-F238E27FC236}">
                    <a16:creationId xmlns:a16="http://schemas.microsoft.com/office/drawing/2014/main" id="{FDD4FA23-572C-3CD6-1013-D7375EDE3086}"/>
                  </a:ext>
                </a:extLst>
              </p:cNvPr>
              <p:cNvSpPr txBox="1">
                <a:spLocks noRot="1" noChangeAspect="1" noMove="1" noResize="1" noEditPoints="1" noAdjustHandles="1" noChangeArrowheads="1" noChangeShapeType="1" noTextEdit="1"/>
              </p:cNvSpPr>
              <p:nvPr/>
            </p:nvSpPr>
            <p:spPr>
              <a:xfrm>
                <a:off x="8197826" y="6155112"/>
                <a:ext cx="2834201" cy="276999"/>
              </a:xfrm>
              <a:prstGeom prst="rect">
                <a:avLst/>
              </a:prstGeom>
              <a:blipFill>
                <a:blip r:embed="rId15"/>
                <a:stretch>
                  <a:fillRect b="-40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532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6BC17-F169-4131-6B1C-3D32D6D9633C}"/>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331527C-4FDA-40FF-FB23-16A2496CE014}"/>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8</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B756F42-3A41-EF5F-6913-8DF44718A10F}"/>
                  </a:ext>
                </a:extLst>
              </p:cNvPr>
              <p:cNvSpPr txBox="1"/>
              <p:nvPr>
                <p:custDataLst>
                  <p:tags r:id="rId2"/>
                </p:custDataLst>
              </p:nvPr>
            </p:nvSpPr>
            <p:spPr>
              <a:xfrm>
                <a:off x="88285" y="-1"/>
                <a:ext cx="7120941" cy="1792535"/>
              </a:xfrm>
              <a:prstGeom prst="rect">
                <a:avLst/>
              </a:prstGeom>
              <a:noFill/>
            </p:spPr>
            <p:txBody>
              <a:bodyPr wrap="square" rtlCol="0">
                <a:noAutofit/>
              </a:bodyPr>
              <a:lstStyle/>
              <a:p>
                <a:pPr marL="457200" indent="-457200">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重建算法</a:t>
                </a:r>
                <a:r>
                  <a:rPr lang="en-US" altLang="zh-CN" sz="3200" b="1" dirty="0">
                    <a:latin typeface="微软雅黑" panose="020B0503020204020204" charset="-122"/>
                    <a:ea typeface="微软雅黑" panose="020B0503020204020204" charset="-122"/>
                    <a:cs typeface="+mj-lt"/>
                    <a:sym typeface="+mn-ea"/>
                  </a:rPr>
                  <a:t> </a:t>
                </a:r>
              </a:p>
              <a:p>
                <a:pPr marL="342900" indent="-342900">
                  <a:buFont typeface="Wingdings" panose="05000000000000000000" pitchFamily="2" charset="2"/>
                  <a:buChar char="l"/>
                </a:pPr>
                <a14:m>
                  <m:oMath xmlns:m="http://schemas.openxmlformats.org/officeDocument/2006/math">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重建算法</a:t>
                </a: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a:t>
                </a:r>
              </a:p>
              <a:p>
                <a:pPr marL="342900" indent="-342900">
                  <a:buFont typeface="Arial" panose="020B0604020202020204" pitchFamily="34" charset="0"/>
                  <a:buChar char="•"/>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利用几何关系，对每个</a:t>
                </a: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Hit</a:t>
                </a: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逆向求</a:t>
                </a:r>
                <a14:m>
                  <m:oMath xmlns:m="http://schemas.openxmlformats.org/officeDocument/2006/math">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数值解</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1" name="文本框 10">
                <a:extLst>
                  <a:ext uri="{FF2B5EF4-FFF2-40B4-BE49-F238E27FC236}">
                    <a16:creationId xmlns:a16="http://schemas.microsoft.com/office/drawing/2014/main" id="{6B756F42-3A41-EF5F-6913-8DF44718A10F}"/>
                  </a:ext>
                </a:extLst>
              </p:cNvPr>
              <p:cNvSpPr txBox="1">
                <a:spLocks noRot="1" noChangeAspect="1" noMove="1" noResize="1" noEditPoints="1" noAdjustHandles="1" noChangeArrowheads="1" noChangeShapeType="1" noTextEdit="1"/>
              </p:cNvSpPr>
              <p:nvPr>
                <p:custDataLst>
                  <p:tags r:id="rId4"/>
                </p:custDataLst>
              </p:nvPr>
            </p:nvSpPr>
            <p:spPr>
              <a:xfrm>
                <a:off x="88285" y="-1"/>
                <a:ext cx="7120941" cy="1792535"/>
              </a:xfrm>
              <a:prstGeom prst="rect">
                <a:avLst/>
              </a:prstGeom>
              <a:blipFill>
                <a:blip r:embed="rId5"/>
                <a:stretch>
                  <a:fillRect l="-1882"/>
                </a:stretch>
              </a:blipFill>
            </p:spPr>
            <p:txBody>
              <a:bodyPr/>
              <a:lstStyle/>
              <a:p>
                <a:r>
                  <a:rPr lang="zh-CN" altLang="en-US">
                    <a:noFill/>
                  </a:rPr>
                  <a:t> </a:t>
                </a:r>
              </a:p>
            </p:txBody>
          </p:sp>
        </mc:Fallback>
      </mc:AlternateContent>
      <p:grpSp>
        <p:nvGrpSpPr>
          <p:cNvPr id="3" name="组合 2">
            <a:extLst>
              <a:ext uri="{FF2B5EF4-FFF2-40B4-BE49-F238E27FC236}">
                <a16:creationId xmlns:a16="http://schemas.microsoft.com/office/drawing/2014/main" id="{20AE60DB-B134-5BE1-AF63-6A31879DD92E}"/>
              </a:ext>
            </a:extLst>
          </p:cNvPr>
          <p:cNvGrpSpPr/>
          <p:nvPr/>
        </p:nvGrpSpPr>
        <p:grpSpPr>
          <a:xfrm>
            <a:off x="7882075" y="29741"/>
            <a:ext cx="4075269" cy="3348230"/>
            <a:chOff x="7858302" y="-29439"/>
            <a:chExt cx="4075269" cy="3348230"/>
          </a:xfrm>
        </p:grpSpPr>
        <p:sp>
          <p:nvSpPr>
            <p:cNvPr id="23" name="矩形 22">
              <a:extLst>
                <a:ext uri="{FF2B5EF4-FFF2-40B4-BE49-F238E27FC236}">
                  <a16:creationId xmlns:a16="http://schemas.microsoft.com/office/drawing/2014/main" id="{0CEA39AE-FE68-CE46-D59E-833E878DB420}"/>
                </a:ext>
              </a:extLst>
            </p:cNvPr>
            <p:cNvSpPr/>
            <p:nvPr/>
          </p:nvSpPr>
          <p:spPr>
            <a:xfrm>
              <a:off x="7915705" y="46684"/>
              <a:ext cx="4017866" cy="5855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p>
          </p:txBody>
        </p:sp>
        <p:sp>
          <p:nvSpPr>
            <p:cNvPr id="24" name="矩形 23">
              <a:extLst>
                <a:ext uri="{FF2B5EF4-FFF2-40B4-BE49-F238E27FC236}">
                  <a16:creationId xmlns:a16="http://schemas.microsoft.com/office/drawing/2014/main" id="{4340E3A5-CB00-2AEC-B5C1-FB6469306950}"/>
                </a:ext>
              </a:extLst>
            </p:cNvPr>
            <p:cNvSpPr/>
            <p:nvPr/>
          </p:nvSpPr>
          <p:spPr>
            <a:xfrm>
              <a:off x="7915705" y="632205"/>
              <a:ext cx="4017866" cy="2883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p>
          </p:txBody>
        </p:sp>
        <p:sp>
          <p:nvSpPr>
            <p:cNvPr id="25" name="矩形 24">
              <a:extLst>
                <a:ext uri="{FF2B5EF4-FFF2-40B4-BE49-F238E27FC236}">
                  <a16:creationId xmlns:a16="http://schemas.microsoft.com/office/drawing/2014/main" id="{8B5F4D5B-3592-6161-BD33-14F6C7AD88E6}"/>
                </a:ext>
              </a:extLst>
            </p:cNvPr>
            <p:cNvSpPr/>
            <p:nvPr/>
          </p:nvSpPr>
          <p:spPr>
            <a:xfrm>
              <a:off x="7915705" y="911916"/>
              <a:ext cx="4017866" cy="1889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p>
          </p:txBody>
        </p:sp>
        <p:cxnSp>
          <p:nvCxnSpPr>
            <p:cNvPr id="31" name="直接箭头连接符 30">
              <a:extLst>
                <a:ext uri="{FF2B5EF4-FFF2-40B4-BE49-F238E27FC236}">
                  <a16:creationId xmlns:a16="http://schemas.microsoft.com/office/drawing/2014/main" id="{9FEB88DA-B937-48A2-79EB-298A7221236D}"/>
                </a:ext>
              </a:extLst>
            </p:cNvPr>
            <p:cNvCxnSpPr>
              <a:cxnSpLocks/>
            </p:cNvCxnSpPr>
            <p:nvPr/>
          </p:nvCxnSpPr>
          <p:spPr>
            <a:xfrm>
              <a:off x="8773488" y="46684"/>
              <a:ext cx="976277" cy="2902761"/>
            </a:xfrm>
            <a:prstGeom prst="straightConnector1">
              <a:avLst/>
            </a:prstGeom>
            <a:ln w="19050">
              <a:solidFill>
                <a:srgbClr val="FE32E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6CDE9299-7EC4-4E07-1AFF-6D1D11F790BC}"/>
                </a:ext>
              </a:extLst>
            </p:cNvPr>
            <p:cNvCxnSpPr/>
            <p:nvPr/>
          </p:nvCxnSpPr>
          <p:spPr>
            <a:xfrm>
              <a:off x="8886385" y="339444"/>
              <a:ext cx="288557" cy="29276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616F29AA-04A7-76F6-548C-21C2B1A038EC}"/>
                </a:ext>
              </a:extLst>
            </p:cNvPr>
            <p:cNvCxnSpPr/>
            <p:nvPr/>
          </p:nvCxnSpPr>
          <p:spPr>
            <a:xfrm>
              <a:off x="9174942" y="630008"/>
              <a:ext cx="138798" cy="290562"/>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BA36FDED-87FC-63E6-1E9B-46E4F981FB20}"/>
                </a:ext>
              </a:extLst>
            </p:cNvPr>
            <p:cNvCxnSpPr/>
            <p:nvPr/>
          </p:nvCxnSpPr>
          <p:spPr>
            <a:xfrm>
              <a:off x="9313740" y="920570"/>
              <a:ext cx="2027197" cy="188965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AB9EC75F-C660-57F5-3E92-063D372D2938}"/>
                </a:ext>
              </a:extLst>
            </p:cNvPr>
            <p:cNvCxnSpPr/>
            <p:nvPr/>
          </p:nvCxnSpPr>
          <p:spPr>
            <a:xfrm>
              <a:off x="9174942" y="247092"/>
              <a:ext cx="2131" cy="765831"/>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1A62E745-B5EE-E03B-4E93-8D3DDA01EE9C}"/>
                </a:ext>
              </a:extLst>
            </p:cNvPr>
            <p:cNvCxnSpPr/>
            <p:nvPr/>
          </p:nvCxnSpPr>
          <p:spPr>
            <a:xfrm>
              <a:off x="9311610" y="505210"/>
              <a:ext cx="2131" cy="765831"/>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4" name="文本框 12">
              <a:extLst>
                <a:ext uri="{FF2B5EF4-FFF2-40B4-BE49-F238E27FC236}">
                  <a16:creationId xmlns:a16="http://schemas.microsoft.com/office/drawing/2014/main" id="{8AF25D02-1888-0B2D-CD82-F5CFEE075776}"/>
                </a:ext>
              </a:extLst>
            </p:cNvPr>
            <p:cNvSpPr txBox="1"/>
            <p:nvPr/>
          </p:nvSpPr>
          <p:spPr>
            <a:xfrm>
              <a:off x="7878059" y="202377"/>
              <a:ext cx="322394"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d</a:t>
              </a:r>
              <a:r>
                <a:rPr lang="en-US" altLang="zh-CN" sz="2000" b="1" baseline="-25000" dirty="0"/>
                <a:t>1</a:t>
              </a:r>
              <a:endParaRPr lang="zh-CN" altLang="en-US" sz="2000" b="1" baseline="-25000" dirty="0"/>
            </a:p>
          </p:txBody>
        </p:sp>
        <p:sp>
          <p:nvSpPr>
            <p:cNvPr id="45" name="文本框 13">
              <a:extLst>
                <a:ext uri="{FF2B5EF4-FFF2-40B4-BE49-F238E27FC236}">
                  <a16:creationId xmlns:a16="http://schemas.microsoft.com/office/drawing/2014/main" id="{5264D3A7-2D55-A333-1FE3-535E35040A51}"/>
                </a:ext>
              </a:extLst>
            </p:cNvPr>
            <p:cNvSpPr txBox="1"/>
            <p:nvPr/>
          </p:nvSpPr>
          <p:spPr>
            <a:xfrm>
              <a:off x="7872629" y="629830"/>
              <a:ext cx="322394"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d</a:t>
              </a:r>
              <a:r>
                <a:rPr lang="en-US" altLang="zh-CN" sz="2000" b="1" baseline="-25000" dirty="0"/>
                <a:t>2</a:t>
              </a:r>
              <a:endParaRPr lang="zh-CN" altLang="en-US" sz="2000" b="1" baseline="-25000" dirty="0"/>
            </a:p>
          </p:txBody>
        </p:sp>
        <p:sp>
          <p:nvSpPr>
            <p:cNvPr id="46" name="文本框 14">
              <a:extLst>
                <a:ext uri="{FF2B5EF4-FFF2-40B4-BE49-F238E27FC236}">
                  <a16:creationId xmlns:a16="http://schemas.microsoft.com/office/drawing/2014/main" id="{830BC2B5-C295-086A-74C8-FF49E4BE1E0E}"/>
                </a:ext>
              </a:extLst>
            </p:cNvPr>
            <p:cNvSpPr txBox="1"/>
            <p:nvPr/>
          </p:nvSpPr>
          <p:spPr>
            <a:xfrm>
              <a:off x="7858302" y="1733354"/>
              <a:ext cx="322394"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d</a:t>
              </a:r>
              <a:r>
                <a:rPr lang="en-US" altLang="zh-CN" sz="2000" b="1" baseline="-25000" dirty="0"/>
                <a:t>3</a:t>
              </a:r>
              <a:endParaRPr lang="zh-CN" altLang="en-US" sz="2000" b="1" baseline="-25000" dirty="0"/>
            </a:p>
          </p:txBody>
        </p:sp>
        <p:sp>
          <p:nvSpPr>
            <p:cNvPr id="47" name="文本框 15">
              <a:extLst>
                <a:ext uri="{FF2B5EF4-FFF2-40B4-BE49-F238E27FC236}">
                  <a16:creationId xmlns:a16="http://schemas.microsoft.com/office/drawing/2014/main" id="{A8D28ABC-2A5A-36C6-4AB1-A3B3868ECDE7}"/>
                </a:ext>
              </a:extLst>
            </p:cNvPr>
            <p:cNvSpPr txBox="1"/>
            <p:nvPr/>
          </p:nvSpPr>
          <p:spPr>
            <a:xfrm>
              <a:off x="11419613" y="154504"/>
              <a:ext cx="318813"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n</a:t>
              </a:r>
              <a:r>
                <a:rPr lang="en-US" altLang="zh-CN" sz="2000" b="1" baseline="-25000" dirty="0"/>
                <a:t>1</a:t>
              </a:r>
              <a:endParaRPr lang="zh-CN" altLang="en-US" sz="2000" b="1" baseline="-25000" dirty="0"/>
            </a:p>
          </p:txBody>
        </p:sp>
        <p:sp>
          <p:nvSpPr>
            <p:cNvPr id="48" name="文本框 16">
              <a:extLst>
                <a:ext uri="{FF2B5EF4-FFF2-40B4-BE49-F238E27FC236}">
                  <a16:creationId xmlns:a16="http://schemas.microsoft.com/office/drawing/2014/main" id="{5113F055-892F-05DE-3DCA-D67DC49E93DA}"/>
                </a:ext>
              </a:extLst>
            </p:cNvPr>
            <p:cNvSpPr txBox="1"/>
            <p:nvPr/>
          </p:nvSpPr>
          <p:spPr>
            <a:xfrm>
              <a:off x="11426358" y="591775"/>
              <a:ext cx="318813"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n</a:t>
              </a:r>
              <a:r>
                <a:rPr lang="en-US" altLang="zh-CN" sz="2000" b="1" baseline="-25000" dirty="0"/>
                <a:t>2</a:t>
              </a:r>
              <a:endParaRPr lang="zh-CN" altLang="en-US" sz="2000" b="1" baseline="-25000" dirty="0"/>
            </a:p>
          </p:txBody>
        </p:sp>
        <p:sp>
          <p:nvSpPr>
            <p:cNvPr id="49" name="文本框 17">
              <a:extLst>
                <a:ext uri="{FF2B5EF4-FFF2-40B4-BE49-F238E27FC236}">
                  <a16:creationId xmlns:a16="http://schemas.microsoft.com/office/drawing/2014/main" id="{3F1F75DE-E2E9-E01C-A554-D0F11CD9A43A}"/>
                </a:ext>
              </a:extLst>
            </p:cNvPr>
            <p:cNvSpPr txBox="1"/>
            <p:nvPr/>
          </p:nvSpPr>
          <p:spPr>
            <a:xfrm>
              <a:off x="11426358" y="888361"/>
              <a:ext cx="318813" cy="29781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t>n</a:t>
              </a:r>
              <a:r>
                <a:rPr lang="en-US" altLang="zh-CN" sz="2000" b="1" baseline="-25000" dirty="0"/>
                <a:t>3</a:t>
              </a:r>
              <a:endParaRPr lang="zh-CN" altLang="en-US" sz="2000" b="1" baseline="-25000" dirty="0"/>
            </a:p>
          </p:txBody>
        </p:sp>
        <p:sp>
          <p:nvSpPr>
            <p:cNvPr id="50" name="文本框 18">
              <a:extLst>
                <a:ext uri="{FF2B5EF4-FFF2-40B4-BE49-F238E27FC236}">
                  <a16:creationId xmlns:a16="http://schemas.microsoft.com/office/drawing/2014/main" id="{5D05799B-16AC-FB20-CAAE-D3B77C609AE6}"/>
                </a:ext>
              </a:extLst>
            </p:cNvPr>
            <p:cNvSpPr txBox="1"/>
            <p:nvPr/>
          </p:nvSpPr>
          <p:spPr>
            <a:xfrm>
              <a:off x="9257329" y="986474"/>
              <a:ext cx="303304" cy="27490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t>θ</a:t>
              </a:r>
              <a:r>
                <a:rPr lang="en-US" altLang="zh-CN" b="1" baseline="-25000" dirty="0"/>
                <a:t>3</a:t>
              </a:r>
              <a:endParaRPr lang="zh-CN" altLang="en-US" b="1" baseline="-25000" dirty="0"/>
            </a:p>
          </p:txBody>
        </p:sp>
        <p:sp>
          <p:nvSpPr>
            <p:cNvPr id="51" name="文本框 19">
              <a:extLst>
                <a:ext uri="{FF2B5EF4-FFF2-40B4-BE49-F238E27FC236}">
                  <a16:creationId xmlns:a16="http://schemas.microsoft.com/office/drawing/2014/main" id="{E5F96EC6-7127-D2E0-8B6C-053C90BA8708}"/>
                </a:ext>
              </a:extLst>
            </p:cNvPr>
            <p:cNvSpPr txBox="1"/>
            <p:nvPr/>
          </p:nvSpPr>
          <p:spPr>
            <a:xfrm>
              <a:off x="9225521" y="535992"/>
              <a:ext cx="303304" cy="27490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t>θ</a:t>
              </a:r>
              <a:r>
                <a:rPr lang="en-US" altLang="zh-CN" b="1" baseline="-25000" dirty="0"/>
                <a:t>2</a:t>
              </a:r>
              <a:endParaRPr lang="zh-CN" altLang="en-US" b="1" baseline="-25000" dirty="0"/>
            </a:p>
          </p:txBody>
        </p:sp>
        <p:sp>
          <p:nvSpPr>
            <p:cNvPr id="52" name="文本框 20">
              <a:extLst>
                <a:ext uri="{FF2B5EF4-FFF2-40B4-BE49-F238E27FC236}">
                  <a16:creationId xmlns:a16="http://schemas.microsoft.com/office/drawing/2014/main" id="{54F9BBA8-9DCC-53FE-CB20-FDE47C8E14DF}"/>
                </a:ext>
              </a:extLst>
            </p:cNvPr>
            <p:cNvSpPr txBox="1"/>
            <p:nvPr/>
          </p:nvSpPr>
          <p:spPr>
            <a:xfrm>
              <a:off x="9082277" y="267785"/>
              <a:ext cx="303304" cy="27490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t>θ</a:t>
              </a:r>
              <a:r>
                <a:rPr lang="en-US" altLang="zh-CN" b="1" baseline="-25000" dirty="0"/>
                <a:t>1</a:t>
              </a:r>
              <a:endParaRPr lang="zh-CN" altLang="en-US" b="1" baseline="-25000" dirty="0"/>
            </a:p>
          </p:txBody>
        </p:sp>
        <p:sp>
          <p:nvSpPr>
            <p:cNvPr id="53" name="文本框 23">
              <a:extLst>
                <a:ext uri="{FF2B5EF4-FFF2-40B4-BE49-F238E27FC236}">
                  <a16:creationId xmlns:a16="http://schemas.microsoft.com/office/drawing/2014/main" id="{8F5AFC18-F783-BD7B-22A5-ECD55E42FAAB}"/>
                </a:ext>
              </a:extLst>
            </p:cNvPr>
            <p:cNvSpPr txBox="1"/>
            <p:nvPr/>
          </p:nvSpPr>
          <p:spPr>
            <a:xfrm>
              <a:off x="8668310" y="339452"/>
              <a:ext cx="293758" cy="27490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t>θ</a:t>
              </a:r>
              <a:r>
                <a:rPr lang="en-US" altLang="zh-CN" b="1" baseline="-25000" dirty="0"/>
                <a:t>c</a:t>
              </a:r>
              <a:endParaRPr lang="zh-CN" altLang="en-US" b="1" baseline="-25000" dirty="0"/>
            </a:p>
          </p:txBody>
        </p:sp>
        <p:sp>
          <p:nvSpPr>
            <p:cNvPr id="54" name="弧形 53">
              <a:extLst>
                <a:ext uri="{FF2B5EF4-FFF2-40B4-BE49-F238E27FC236}">
                  <a16:creationId xmlns:a16="http://schemas.microsoft.com/office/drawing/2014/main" id="{75CF4C95-D4F9-7B53-2416-4D3FA6432AB6}"/>
                </a:ext>
              </a:extLst>
            </p:cNvPr>
            <p:cNvSpPr/>
            <p:nvPr/>
          </p:nvSpPr>
          <p:spPr>
            <a:xfrm rot="5794576">
              <a:off x="8889214" y="391748"/>
              <a:ext cx="140108" cy="13666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a:p>
          </p:txBody>
        </p:sp>
        <p:sp>
          <p:nvSpPr>
            <p:cNvPr id="55" name="弧形 54">
              <a:extLst>
                <a:ext uri="{FF2B5EF4-FFF2-40B4-BE49-F238E27FC236}">
                  <a16:creationId xmlns:a16="http://schemas.microsoft.com/office/drawing/2014/main" id="{9AD170AD-3A0B-BA99-6B34-0666F04EE59F}"/>
                </a:ext>
              </a:extLst>
            </p:cNvPr>
            <p:cNvSpPr/>
            <p:nvPr/>
          </p:nvSpPr>
          <p:spPr>
            <a:xfrm rot="17408198">
              <a:off x="9079261" y="503642"/>
              <a:ext cx="140108" cy="13666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a:p>
          </p:txBody>
        </p:sp>
        <p:sp>
          <p:nvSpPr>
            <p:cNvPr id="56" name="弧形 55">
              <a:extLst>
                <a:ext uri="{FF2B5EF4-FFF2-40B4-BE49-F238E27FC236}">
                  <a16:creationId xmlns:a16="http://schemas.microsoft.com/office/drawing/2014/main" id="{44974678-7417-02B5-10F8-ED8B6A869AAF}"/>
                </a:ext>
              </a:extLst>
            </p:cNvPr>
            <p:cNvSpPr/>
            <p:nvPr/>
          </p:nvSpPr>
          <p:spPr>
            <a:xfrm rot="18381526">
              <a:off x="9245113" y="786403"/>
              <a:ext cx="81840" cy="7693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a:p>
          </p:txBody>
        </p:sp>
        <p:sp>
          <p:nvSpPr>
            <p:cNvPr id="57" name="弧形 56">
              <a:extLst>
                <a:ext uri="{FF2B5EF4-FFF2-40B4-BE49-F238E27FC236}">
                  <a16:creationId xmlns:a16="http://schemas.microsoft.com/office/drawing/2014/main" id="{C9998166-2C45-4103-9807-3F7C4879F28F}"/>
                </a:ext>
              </a:extLst>
            </p:cNvPr>
            <p:cNvSpPr/>
            <p:nvPr/>
          </p:nvSpPr>
          <p:spPr>
            <a:xfrm rot="6768104">
              <a:off x="9270548" y="898085"/>
              <a:ext cx="140108" cy="136661"/>
            </a:xfrm>
            <a:prstGeom prst="arc">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a:p>
          </p:txBody>
        </p:sp>
        <p:cxnSp>
          <p:nvCxnSpPr>
            <p:cNvPr id="58" name="直接连接符 57">
              <a:extLst>
                <a:ext uri="{FF2B5EF4-FFF2-40B4-BE49-F238E27FC236}">
                  <a16:creationId xmlns:a16="http://schemas.microsoft.com/office/drawing/2014/main" id="{5AD8DD6F-E4A5-F42F-31BE-18C673D85E72}"/>
                </a:ext>
              </a:extLst>
            </p:cNvPr>
            <p:cNvCxnSpPr>
              <a:cxnSpLocks/>
            </p:cNvCxnSpPr>
            <p:nvPr/>
          </p:nvCxnSpPr>
          <p:spPr>
            <a:xfrm>
              <a:off x="8892776" y="325647"/>
              <a:ext cx="2445024" cy="230719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541D5C1C-B04B-DB13-303E-DE09E3B35DB5}"/>
                </a:ext>
              </a:extLst>
            </p:cNvPr>
            <p:cNvCxnSpPr>
              <a:cxnSpLocks/>
            </p:cNvCxnSpPr>
            <p:nvPr/>
          </p:nvCxnSpPr>
          <p:spPr>
            <a:xfrm>
              <a:off x="11327470" y="2632837"/>
              <a:ext cx="10330" cy="17738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EB655F42-0D66-8523-4CD4-B5996468F10F}"/>
                    </a:ext>
                  </a:extLst>
                </p:cNvPr>
                <p:cNvSpPr txBox="1"/>
                <p:nvPr/>
              </p:nvSpPr>
              <p:spPr>
                <a:xfrm>
                  <a:off x="11005971" y="2655834"/>
                  <a:ext cx="534451" cy="402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e>
                          <m:sub>
                            <m:r>
                              <m:rPr>
                                <m:sty m:val="p"/>
                              </m:rPr>
                              <a:rPr lang="en-US" altLang="zh-CN" i="1">
                                <a:latin typeface="Cambria Math" panose="02040503050406030204" pitchFamily="18" charset="0"/>
                              </a:rPr>
                              <m:t>hit</m:t>
                            </m:r>
                          </m:sub>
                        </m:sSub>
                      </m:oMath>
                    </m:oMathPara>
                  </a14:m>
                  <a:endParaRPr lang="zh-CN" altLang="en-US" dirty="0"/>
                </a:p>
              </p:txBody>
            </p:sp>
          </mc:Choice>
          <mc:Fallback xmlns="">
            <p:sp>
              <p:nvSpPr>
                <p:cNvPr id="52" name="文本框 51">
                  <a:extLst>
                    <a:ext uri="{FF2B5EF4-FFF2-40B4-BE49-F238E27FC236}">
                      <a16:creationId xmlns:a16="http://schemas.microsoft.com/office/drawing/2014/main" id="{CE709BE5-090B-E85E-3D67-A30AE9E7C3AA}"/>
                    </a:ext>
                  </a:extLst>
                </p:cNvPr>
                <p:cNvSpPr txBox="1">
                  <a:spLocks noRot="1" noChangeAspect="1" noMove="1" noResize="1" noEditPoints="1" noAdjustHandles="1" noChangeArrowheads="1" noChangeShapeType="1" noTextEdit="1"/>
                </p:cNvSpPr>
                <p:nvPr/>
              </p:nvSpPr>
              <p:spPr>
                <a:xfrm>
                  <a:off x="11005971" y="2655834"/>
                  <a:ext cx="534451" cy="402931"/>
                </a:xfrm>
                <a:prstGeom prst="rect">
                  <a:avLst/>
                </a:prstGeom>
                <a:blipFill>
                  <a:blip r:embed="rId6"/>
                  <a:stretch>
                    <a:fillRect b="-30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ABDE14C3-4960-B404-9077-A6CAB8F6327F}"/>
                    </a:ext>
                  </a:extLst>
                </p:cNvPr>
                <p:cNvSpPr txBox="1"/>
                <p:nvPr/>
              </p:nvSpPr>
              <p:spPr>
                <a:xfrm>
                  <a:off x="8323387" y="-29439"/>
                  <a:ext cx="1095703" cy="4312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e>
                          <m:sub>
                            <m:r>
                              <a:rPr lang="en-US" altLang="zh-CN" b="0" i="1" dirty="0" smtClean="0">
                                <a:latin typeface="Cambria Math" panose="02040503050406030204" pitchFamily="18" charset="0"/>
                              </a:rPr>
                              <m:t>𝑠𝑝𝑎𝑟𝑘𝑙𝑦</m:t>
                            </m:r>
                          </m:sub>
                        </m:sSub>
                      </m:oMath>
                    </m:oMathPara>
                  </a14:m>
                  <a:endParaRPr lang="zh-CN" altLang="en-US" dirty="0"/>
                </a:p>
              </p:txBody>
            </p:sp>
          </mc:Choice>
          <mc:Fallback xmlns="">
            <p:sp>
              <p:nvSpPr>
                <p:cNvPr id="54" name="文本框 53">
                  <a:extLst>
                    <a:ext uri="{FF2B5EF4-FFF2-40B4-BE49-F238E27FC236}">
                      <a16:creationId xmlns:a16="http://schemas.microsoft.com/office/drawing/2014/main" id="{3FE5AB90-E960-2FC2-7125-4C68A252B15B}"/>
                    </a:ext>
                  </a:extLst>
                </p:cNvPr>
                <p:cNvSpPr txBox="1">
                  <a:spLocks noRot="1" noChangeAspect="1" noMove="1" noResize="1" noEditPoints="1" noAdjustHandles="1" noChangeArrowheads="1" noChangeShapeType="1" noTextEdit="1"/>
                </p:cNvSpPr>
                <p:nvPr/>
              </p:nvSpPr>
              <p:spPr>
                <a:xfrm>
                  <a:off x="8323387" y="-29439"/>
                  <a:ext cx="1095703" cy="431208"/>
                </a:xfrm>
                <a:prstGeom prst="rect">
                  <a:avLst/>
                </a:prstGeom>
                <a:blipFill>
                  <a:blip r:embed="rId7"/>
                  <a:stretch>
                    <a:fillRect b="-563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FB7FD443-62C0-20CA-6C86-C1C60E6177C5}"/>
                    </a:ext>
                  </a:extLst>
                </p:cNvPr>
                <p:cNvSpPr txBox="1"/>
                <p:nvPr/>
              </p:nvSpPr>
              <p:spPr>
                <a:xfrm>
                  <a:off x="11257363" y="2263968"/>
                  <a:ext cx="534451" cy="4112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zh-CN" b="0" i="1" smtClean="0">
                                <a:latin typeface="Cambria Math" panose="02040503050406030204" pitchFamily="18" charset="0"/>
                              </a:rPr>
                            </m:ctrlPr>
                          </m:sSubSup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e>
                          <m:sub>
                            <m:r>
                              <m:rPr>
                                <m:sty m:val="p"/>
                              </m:rPr>
                              <a:rPr lang="en-US" altLang="zh-CN" i="1">
                                <a:latin typeface="Cambria Math" panose="02040503050406030204" pitchFamily="18" charset="0"/>
                              </a:rPr>
                              <m:t>hit</m:t>
                            </m:r>
                          </m:sub>
                          <m:sup>
                            <m:r>
                              <a:rPr lang="en-US" altLang="zh-CN" b="0" i="1" smtClean="0">
                                <a:latin typeface="Cambria Math" panose="02040503050406030204" pitchFamily="18" charset="0"/>
                              </a:rPr>
                              <m:t>′</m:t>
                            </m:r>
                          </m:sup>
                        </m:sSubSup>
                      </m:oMath>
                    </m:oMathPara>
                  </a14:m>
                  <a:endParaRPr lang="zh-CN" altLang="en-US" dirty="0"/>
                </a:p>
              </p:txBody>
            </p:sp>
          </mc:Choice>
          <mc:Fallback xmlns="">
            <p:sp>
              <p:nvSpPr>
                <p:cNvPr id="55" name="文本框 54">
                  <a:extLst>
                    <a:ext uri="{FF2B5EF4-FFF2-40B4-BE49-F238E27FC236}">
                      <a16:creationId xmlns:a16="http://schemas.microsoft.com/office/drawing/2014/main" id="{A9B90AF9-D781-E137-A9E5-786542443C0A}"/>
                    </a:ext>
                  </a:extLst>
                </p:cNvPr>
                <p:cNvSpPr txBox="1">
                  <a:spLocks noRot="1" noChangeAspect="1" noMove="1" noResize="1" noEditPoints="1" noAdjustHandles="1" noChangeArrowheads="1" noChangeShapeType="1" noTextEdit="1"/>
                </p:cNvSpPr>
                <p:nvPr/>
              </p:nvSpPr>
              <p:spPr>
                <a:xfrm>
                  <a:off x="11257363" y="2263968"/>
                  <a:ext cx="534451" cy="411203"/>
                </a:xfrm>
                <a:prstGeom prst="rect">
                  <a:avLst/>
                </a:prstGeom>
                <a:blipFill>
                  <a:blip r:embed="rId8"/>
                  <a:stretch>
                    <a:fillRect b="-29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CA1BD820-DD29-45F2-98AD-E4E42CF5F82D}"/>
                    </a:ext>
                  </a:extLst>
                </p:cNvPr>
                <p:cNvSpPr txBox="1"/>
                <p:nvPr/>
              </p:nvSpPr>
              <p:spPr>
                <a:xfrm>
                  <a:off x="8822007" y="2431372"/>
                  <a:ext cx="884682" cy="4029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𝑷</m:t>
                                </m:r>
                              </m:e>
                              <m:sub>
                                <m:r>
                                  <a:rPr lang="en-US" altLang="zh-CN" b="1" i="1" smtClean="0">
                                    <a:latin typeface="Cambria Math" panose="02040503050406030204" pitchFamily="18" charset="0"/>
                                  </a:rPr>
                                  <m:t>𝒕𝒓𝒌</m:t>
                                </m:r>
                              </m:sub>
                            </m:sSub>
                          </m:e>
                        </m:acc>
                      </m:oMath>
                    </m:oMathPara>
                  </a14:m>
                  <a:endParaRPr lang="zh-CN" altLang="en-US" dirty="0"/>
                </a:p>
              </p:txBody>
            </p:sp>
          </mc:Choice>
          <mc:Fallback xmlns="">
            <p:sp>
              <p:nvSpPr>
                <p:cNvPr id="66" name="文本框 65">
                  <a:extLst>
                    <a:ext uri="{FF2B5EF4-FFF2-40B4-BE49-F238E27FC236}">
                      <a16:creationId xmlns:a16="http://schemas.microsoft.com/office/drawing/2014/main" id="{1A8C26D9-1A6F-D809-2C72-9463F1DEB864}"/>
                    </a:ext>
                  </a:extLst>
                </p:cNvPr>
                <p:cNvSpPr txBox="1">
                  <a:spLocks noRot="1" noChangeAspect="1" noMove="1" noResize="1" noEditPoints="1" noAdjustHandles="1" noChangeArrowheads="1" noChangeShapeType="1" noTextEdit="1"/>
                </p:cNvSpPr>
                <p:nvPr/>
              </p:nvSpPr>
              <p:spPr>
                <a:xfrm>
                  <a:off x="8822007" y="2431372"/>
                  <a:ext cx="884682" cy="402931"/>
                </a:xfrm>
                <a:prstGeom prst="rect">
                  <a:avLst/>
                </a:prstGeom>
                <a:blipFill>
                  <a:blip r:embed="rId9"/>
                  <a:stretch>
                    <a:fillRect b="-3030"/>
                  </a:stretch>
                </a:blipFill>
              </p:spPr>
              <p:txBody>
                <a:bodyPr/>
                <a:lstStyle/>
                <a:p>
                  <a:r>
                    <a:rPr lang="zh-CN" altLang="en-US">
                      <a:noFill/>
                    </a:rPr>
                    <a:t> </a:t>
                  </a:r>
                </a:p>
              </p:txBody>
            </p:sp>
          </mc:Fallback>
        </mc:AlternateContent>
        <p:sp>
          <p:nvSpPr>
            <p:cNvPr id="64" name="文本框 63">
              <a:extLst>
                <a:ext uri="{FF2B5EF4-FFF2-40B4-BE49-F238E27FC236}">
                  <a16:creationId xmlns:a16="http://schemas.microsoft.com/office/drawing/2014/main" id="{2EFE5EC9-44D0-DFA1-F200-BBF8E0D19F24}"/>
                </a:ext>
              </a:extLst>
            </p:cNvPr>
            <p:cNvSpPr txBox="1"/>
            <p:nvPr/>
          </p:nvSpPr>
          <p:spPr>
            <a:xfrm>
              <a:off x="9511897" y="2949459"/>
              <a:ext cx="1107996" cy="369332"/>
            </a:xfrm>
            <a:prstGeom prst="rect">
              <a:avLst/>
            </a:prstGeom>
            <a:noFill/>
          </p:spPr>
          <p:txBody>
            <a:bodyPr wrap="none" rtlCol="0">
              <a:spAutoFit/>
            </a:bodyPr>
            <a:lstStyle/>
            <a:p>
              <a:r>
                <a:rPr lang="zh-CN" altLang="en-US" dirty="0"/>
                <a:t>光路平面</a:t>
              </a:r>
            </a:p>
          </p:txBody>
        </p:sp>
      </p:grpSp>
      <p:grpSp>
        <p:nvGrpSpPr>
          <p:cNvPr id="65" name="组合 64">
            <a:extLst>
              <a:ext uri="{FF2B5EF4-FFF2-40B4-BE49-F238E27FC236}">
                <a16:creationId xmlns:a16="http://schemas.microsoft.com/office/drawing/2014/main" id="{D536F407-6820-0C2D-CF5B-2AAAF1442B7A}"/>
              </a:ext>
            </a:extLst>
          </p:cNvPr>
          <p:cNvGrpSpPr/>
          <p:nvPr/>
        </p:nvGrpSpPr>
        <p:grpSpPr>
          <a:xfrm>
            <a:off x="231141" y="1999761"/>
            <a:ext cx="11960859" cy="4263067"/>
            <a:chOff x="148394" y="673888"/>
            <a:chExt cx="11960859" cy="4263067"/>
          </a:xfrm>
        </p:grpSpPr>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6BCFA8DA-1AE7-5A65-4E06-279D6B39536D}"/>
                    </a:ext>
                  </a:extLst>
                </p:cNvPr>
                <p:cNvSpPr txBox="1"/>
                <p:nvPr/>
              </p:nvSpPr>
              <p:spPr>
                <a:xfrm>
                  <a:off x="307707" y="673888"/>
                  <a:ext cx="1623169" cy="402931"/>
                </a:xfrm>
                <a:prstGeom prst="rect">
                  <a:avLst/>
                </a:prstGeom>
                <a:noFill/>
              </p:spPr>
              <p:txBody>
                <a:bodyPr wrap="square" rtlCol="0">
                  <a:spAutoFit/>
                </a:bodyPr>
                <a:lstStyle/>
                <a:p>
                  <a:r>
                    <a:rPr lang="zh-CN" altLang="en-US" dirty="0"/>
                    <a:t>外推动量</a:t>
                  </a:r>
                  <a14:m>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𝑡𝑟𝑘</m:t>
                              </m:r>
                            </m:sub>
                          </m:sSub>
                        </m:e>
                      </m:acc>
                    </m:oMath>
                  </a14:m>
                  <a:endParaRPr lang="zh-CN" altLang="en-US" dirty="0"/>
                </a:p>
              </p:txBody>
            </p:sp>
          </mc:Choice>
          <mc:Fallback xmlns="">
            <p:sp>
              <p:nvSpPr>
                <p:cNvPr id="36" name="文本框 35">
                  <a:extLst>
                    <a:ext uri="{FF2B5EF4-FFF2-40B4-BE49-F238E27FC236}">
                      <a16:creationId xmlns:a16="http://schemas.microsoft.com/office/drawing/2014/main" id="{840508FF-34F0-106C-BCD8-C4E8E8E43F3C}"/>
                    </a:ext>
                  </a:extLst>
                </p:cNvPr>
                <p:cNvSpPr txBox="1">
                  <a:spLocks noRot="1" noChangeAspect="1" noMove="1" noResize="1" noEditPoints="1" noAdjustHandles="1" noChangeArrowheads="1" noChangeShapeType="1" noTextEdit="1"/>
                </p:cNvSpPr>
                <p:nvPr/>
              </p:nvSpPr>
              <p:spPr>
                <a:xfrm>
                  <a:off x="307707" y="673888"/>
                  <a:ext cx="1623169" cy="402931"/>
                </a:xfrm>
                <a:prstGeom prst="rect">
                  <a:avLst/>
                </a:prstGeom>
                <a:blipFill>
                  <a:blip r:embed="rId10"/>
                  <a:stretch>
                    <a:fillRect l="-3008" t="-3030" b="-196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0764785B-4243-2EB6-53B5-FFEB094DBDEE}"/>
                    </a:ext>
                  </a:extLst>
                </p:cNvPr>
                <p:cNvSpPr txBox="1"/>
                <p:nvPr/>
              </p:nvSpPr>
              <p:spPr>
                <a:xfrm>
                  <a:off x="148394" y="1952907"/>
                  <a:ext cx="2234662" cy="679930"/>
                </a:xfrm>
                <a:prstGeom prst="rect">
                  <a:avLst/>
                </a:prstGeom>
                <a:noFill/>
              </p:spPr>
              <p:txBody>
                <a:bodyPr wrap="square" rtlCol="0">
                  <a:spAutoFit/>
                </a:bodyPr>
                <a:lstStyle/>
                <a:p>
                  <a:pPr algn="ctr"/>
                  <a:r>
                    <a:rPr lang="zh-CN" altLang="en-US" dirty="0"/>
                    <a:t>外推径迹击中点</a:t>
                  </a:r>
                  <a14:m>
                    <m:oMath xmlns:m="http://schemas.openxmlformats.org/officeDocument/2006/math">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𝑡𝑟𝑘</m:t>
                              </m:r>
                            </m:sub>
                          </m:sSub>
                        </m:e>
                      </m:acc>
                    </m:oMath>
                  </a14:m>
                  <a:endParaRPr lang="en-US" altLang="zh-CN" dirty="0"/>
                </a:p>
                <a:p>
                  <a:pPr algn="ctr"/>
                  <a:r>
                    <a:rPr lang="zh-CN" altLang="en-US" dirty="0">
                      <a:solidFill>
                        <a:schemeClr val="bg1">
                          <a:lumMod val="50000"/>
                        </a:schemeClr>
                      </a:solidFill>
                    </a:rPr>
                    <a:t>（</a:t>
                  </a:r>
                  <a14:m>
                    <m:oMath xmlns:m="http://schemas.openxmlformats.org/officeDocument/2006/math">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𝐶</m:t>
                          </m:r>
                        </m:e>
                        <m:sub>
                          <m:r>
                            <a:rPr lang="en-US" altLang="zh-CN" b="0" i="1" smtClean="0">
                              <a:solidFill>
                                <a:schemeClr val="bg1">
                                  <a:lumMod val="50000"/>
                                </a:schemeClr>
                              </a:solidFill>
                              <a:latin typeface="Cambria Math" panose="02040503050406030204" pitchFamily="18" charset="0"/>
                            </a:rPr>
                            <m:t>6</m:t>
                          </m:r>
                        </m:sub>
                      </m:sSub>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𝐹</m:t>
                          </m:r>
                        </m:e>
                        <m:sub>
                          <m:r>
                            <a:rPr lang="en-US" altLang="zh-CN" b="0" i="1" smtClean="0">
                              <a:solidFill>
                                <a:schemeClr val="bg1">
                                  <a:lumMod val="50000"/>
                                </a:schemeClr>
                              </a:solidFill>
                              <a:latin typeface="Cambria Math" panose="02040503050406030204" pitchFamily="18" charset="0"/>
                            </a:rPr>
                            <m:t>14</m:t>
                          </m:r>
                        </m:sub>
                      </m:sSub>
                    </m:oMath>
                  </a14:m>
                  <a:r>
                    <a:rPr lang="zh-CN" altLang="en-US" dirty="0">
                      <a:solidFill>
                        <a:schemeClr val="bg1">
                          <a:lumMod val="50000"/>
                        </a:schemeClr>
                      </a:solidFill>
                    </a:rPr>
                    <a:t>表面）</a:t>
                  </a:r>
                </a:p>
              </p:txBody>
            </p:sp>
          </mc:Choice>
          <mc:Fallback xmlns="">
            <p:sp>
              <p:nvSpPr>
                <p:cNvPr id="38" name="文本框 37">
                  <a:extLst>
                    <a:ext uri="{FF2B5EF4-FFF2-40B4-BE49-F238E27FC236}">
                      <a16:creationId xmlns:a16="http://schemas.microsoft.com/office/drawing/2014/main" id="{4D1F259A-8B1D-4FC5-90DD-6A0EDCB21C64}"/>
                    </a:ext>
                  </a:extLst>
                </p:cNvPr>
                <p:cNvSpPr txBox="1">
                  <a:spLocks noRot="1" noChangeAspect="1" noMove="1" noResize="1" noEditPoints="1" noAdjustHandles="1" noChangeArrowheads="1" noChangeShapeType="1" noTextEdit="1"/>
                </p:cNvSpPr>
                <p:nvPr/>
              </p:nvSpPr>
              <p:spPr>
                <a:xfrm>
                  <a:off x="148394" y="1952907"/>
                  <a:ext cx="2234662" cy="679930"/>
                </a:xfrm>
                <a:prstGeom prst="rect">
                  <a:avLst/>
                </a:prstGeom>
                <a:blipFill>
                  <a:blip r:embed="rId11"/>
                  <a:stretch>
                    <a:fillRect l="-1362" t="-1786" b="-10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35F00AAE-7379-1FB0-351F-62FF3E40D9DA}"/>
                    </a:ext>
                  </a:extLst>
                </p:cNvPr>
                <p:cNvSpPr txBox="1"/>
                <p:nvPr/>
              </p:nvSpPr>
              <p:spPr>
                <a:xfrm>
                  <a:off x="2383056" y="1287173"/>
                  <a:ext cx="2528857" cy="708207"/>
                </a:xfrm>
                <a:prstGeom prst="rect">
                  <a:avLst/>
                </a:prstGeom>
                <a:noFill/>
              </p:spPr>
              <p:txBody>
                <a:bodyPr wrap="square" rtlCol="0">
                  <a:spAutoFit/>
                </a:bodyPr>
                <a:lstStyle/>
                <a:p>
                  <a:pPr algn="ctr"/>
                  <a:r>
                    <a:rPr lang="zh-CN" altLang="en-US" dirty="0"/>
                    <a:t>辐射体中心点</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e>
                        <m:sub>
                          <m:r>
                            <a:rPr lang="en-US" altLang="zh-CN" b="0" i="1" dirty="0" smtClean="0">
                              <a:latin typeface="Cambria Math" panose="02040503050406030204" pitchFamily="18" charset="0"/>
                            </a:rPr>
                            <m:t>𝑠𝑝𝑎𝑟𝑘𝑙𝑦</m:t>
                          </m:r>
                        </m:sub>
                      </m:sSub>
                    </m:oMath>
                  </a14:m>
                  <a:endParaRPr lang="en-US" altLang="zh-CN" dirty="0"/>
                </a:p>
                <a:p>
                  <a:pPr algn="ctr"/>
                  <a:r>
                    <a:rPr lang="zh-CN" altLang="en-US" dirty="0">
                      <a:solidFill>
                        <a:schemeClr val="bg1">
                          <a:lumMod val="50000"/>
                        </a:schemeClr>
                      </a:solidFill>
                    </a:rPr>
                    <a:t>（</a:t>
                  </a:r>
                  <a14:m>
                    <m:oMath xmlns:m="http://schemas.openxmlformats.org/officeDocument/2006/math">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𝐶</m:t>
                          </m:r>
                        </m:e>
                        <m:sub>
                          <m:r>
                            <a:rPr lang="en-US" altLang="zh-CN" b="0" i="1" smtClean="0">
                              <a:solidFill>
                                <a:schemeClr val="bg1">
                                  <a:lumMod val="50000"/>
                                </a:schemeClr>
                              </a:solidFill>
                              <a:latin typeface="Cambria Math" panose="02040503050406030204" pitchFamily="18" charset="0"/>
                            </a:rPr>
                            <m:t>6</m:t>
                          </m:r>
                        </m:sub>
                      </m:sSub>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𝐹</m:t>
                          </m:r>
                        </m:e>
                        <m:sub>
                          <m:r>
                            <a:rPr lang="en-US" altLang="zh-CN" b="0" i="1" smtClean="0">
                              <a:solidFill>
                                <a:schemeClr val="bg1">
                                  <a:lumMod val="50000"/>
                                </a:schemeClr>
                              </a:solidFill>
                              <a:latin typeface="Cambria Math" panose="02040503050406030204" pitchFamily="18" charset="0"/>
                            </a:rPr>
                            <m:t>14</m:t>
                          </m:r>
                        </m:sub>
                      </m:sSub>
                      <m:r>
                        <a:rPr lang="en-US" altLang="zh-CN" b="0" i="1" smtClean="0">
                          <a:solidFill>
                            <a:schemeClr val="bg1">
                              <a:lumMod val="50000"/>
                            </a:schemeClr>
                          </a:solidFill>
                          <a:latin typeface="Cambria Math" panose="02040503050406030204" pitchFamily="18" charset="0"/>
                        </a:rPr>
                        <m:t>,  </m:t>
                      </m:r>
                      <m:r>
                        <a:rPr lang="en-US" altLang="zh-CN" b="0" i="1" smtClean="0">
                          <a:solidFill>
                            <a:schemeClr val="bg1">
                              <a:lumMod val="50000"/>
                            </a:schemeClr>
                          </a:solidFill>
                          <a:latin typeface="Cambria Math" panose="02040503050406030204" pitchFamily="18" charset="0"/>
                        </a:rPr>
                        <m:t>𝑄𝑢𝑎𝑟𝑡𝑧</m:t>
                      </m:r>
                    </m:oMath>
                  </a14:m>
                  <a:r>
                    <a:rPr lang="zh-CN" altLang="en-US" dirty="0">
                      <a:solidFill>
                        <a:schemeClr val="bg1">
                          <a:lumMod val="50000"/>
                        </a:schemeClr>
                      </a:solidFill>
                    </a:rPr>
                    <a:t>）</a:t>
                  </a:r>
                </a:p>
              </p:txBody>
            </p:sp>
          </mc:Choice>
          <mc:Fallback xmlns="">
            <p:sp>
              <p:nvSpPr>
                <p:cNvPr id="41" name="文本框 40">
                  <a:extLst>
                    <a:ext uri="{FF2B5EF4-FFF2-40B4-BE49-F238E27FC236}">
                      <a16:creationId xmlns:a16="http://schemas.microsoft.com/office/drawing/2014/main" id="{3715D1AC-2D5A-E97C-8196-36F36C50DE62}"/>
                    </a:ext>
                  </a:extLst>
                </p:cNvPr>
                <p:cNvSpPr txBox="1">
                  <a:spLocks noRot="1" noChangeAspect="1" noMove="1" noResize="1" noEditPoints="1" noAdjustHandles="1" noChangeArrowheads="1" noChangeShapeType="1" noTextEdit="1"/>
                </p:cNvSpPr>
                <p:nvPr/>
              </p:nvSpPr>
              <p:spPr>
                <a:xfrm>
                  <a:off x="2383056" y="1287173"/>
                  <a:ext cx="2528857" cy="708207"/>
                </a:xfrm>
                <a:prstGeom prst="rect">
                  <a:avLst/>
                </a:prstGeom>
                <a:blipFill>
                  <a:blip r:embed="rId12"/>
                  <a:stretch>
                    <a:fillRect t="-2586" b="-11207"/>
                  </a:stretch>
                </a:blipFill>
              </p:spPr>
              <p:txBody>
                <a:bodyPr/>
                <a:lstStyle/>
                <a:p>
                  <a:r>
                    <a:rPr lang="zh-CN" altLang="en-US">
                      <a:noFill/>
                    </a:rPr>
                    <a:t> </a:t>
                  </a:r>
                </a:p>
              </p:txBody>
            </p:sp>
          </mc:Fallback>
        </mc:AlternateContent>
        <p:sp>
          <p:nvSpPr>
            <p:cNvPr id="69" name="左大括号 68">
              <a:extLst>
                <a:ext uri="{FF2B5EF4-FFF2-40B4-BE49-F238E27FC236}">
                  <a16:creationId xmlns:a16="http://schemas.microsoft.com/office/drawing/2014/main" id="{E8FB22A0-1185-63A0-C6A5-AF68F3F0651C}"/>
                </a:ext>
              </a:extLst>
            </p:cNvPr>
            <p:cNvSpPr/>
            <p:nvPr/>
          </p:nvSpPr>
          <p:spPr bwMode="auto">
            <a:xfrm rot="10800000">
              <a:off x="2305021" y="824868"/>
              <a:ext cx="234793" cy="1758010"/>
            </a:xfrm>
            <a:prstGeom prst="leftBrace">
              <a:avLst/>
            </a:prstGeom>
            <a:no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671EC602-8B5F-7068-222A-DE30D3DA1829}"/>
                    </a:ext>
                  </a:extLst>
                </p:cNvPr>
                <p:cNvSpPr txBox="1"/>
                <p:nvPr/>
              </p:nvSpPr>
              <p:spPr>
                <a:xfrm>
                  <a:off x="2383055" y="3056036"/>
                  <a:ext cx="2528857" cy="402931"/>
                </a:xfrm>
                <a:prstGeom prst="rect">
                  <a:avLst/>
                </a:prstGeom>
                <a:noFill/>
              </p:spPr>
              <p:txBody>
                <a:bodyPr wrap="square" rtlCol="0">
                  <a:spAutoFit/>
                </a:bodyPr>
                <a:lstStyle/>
                <a:p>
                  <a:r>
                    <a:rPr lang="zh-CN" altLang="en-US" dirty="0"/>
                    <a:t>切伦科夫光击中点</a:t>
                  </a:r>
                  <a14:m>
                    <m:oMath xmlns:m="http://schemas.openxmlformats.org/officeDocument/2006/math">
                      <m:sSub>
                        <m:sSubPr>
                          <m:ctrlPr>
                            <a:rPr lang="en-US" altLang="zh-CN" b="0" i="1" dirty="0" smtClean="0">
                              <a:latin typeface="Cambria Math" panose="02040503050406030204" pitchFamily="18" charset="0"/>
                            </a:rPr>
                          </m:ctrlPr>
                        </m:sSubPr>
                        <m:e>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𝑋</m:t>
                              </m:r>
                            </m:e>
                          </m:acc>
                        </m:e>
                        <m:sub>
                          <m:r>
                            <m:rPr>
                              <m:sty m:val="p"/>
                            </m:rPr>
                            <a:rPr lang="en-US" altLang="zh-CN" i="1">
                              <a:latin typeface="Cambria Math" panose="02040503050406030204" pitchFamily="18" charset="0"/>
                            </a:rPr>
                            <m:t>hit</m:t>
                          </m:r>
                        </m:sub>
                      </m:sSub>
                    </m:oMath>
                  </a14:m>
                  <a:endParaRPr lang="zh-CN" altLang="en-US" dirty="0"/>
                </a:p>
              </p:txBody>
            </p:sp>
          </mc:Choice>
          <mc:Fallback xmlns="">
            <p:sp>
              <p:nvSpPr>
                <p:cNvPr id="43" name="文本框 42">
                  <a:extLst>
                    <a:ext uri="{FF2B5EF4-FFF2-40B4-BE49-F238E27FC236}">
                      <a16:creationId xmlns:a16="http://schemas.microsoft.com/office/drawing/2014/main" id="{A0F997EA-C805-AD05-8CC1-1AFCFC9D6E5B}"/>
                    </a:ext>
                  </a:extLst>
                </p:cNvPr>
                <p:cNvSpPr txBox="1">
                  <a:spLocks noRot="1" noChangeAspect="1" noMove="1" noResize="1" noEditPoints="1" noAdjustHandles="1" noChangeArrowheads="1" noChangeShapeType="1" noTextEdit="1"/>
                </p:cNvSpPr>
                <p:nvPr/>
              </p:nvSpPr>
              <p:spPr>
                <a:xfrm>
                  <a:off x="2383055" y="3056036"/>
                  <a:ext cx="2528857" cy="402931"/>
                </a:xfrm>
                <a:prstGeom prst="rect">
                  <a:avLst/>
                </a:prstGeom>
                <a:blipFill>
                  <a:blip r:embed="rId13"/>
                  <a:stretch>
                    <a:fillRect l="-2174" t="-3030" b="-19697"/>
                  </a:stretch>
                </a:blipFill>
              </p:spPr>
              <p:txBody>
                <a:bodyPr/>
                <a:lstStyle/>
                <a:p>
                  <a:r>
                    <a:rPr lang="zh-CN" altLang="en-US">
                      <a:noFill/>
                    </a:rPr>
                    <a:t> </a:t>
                  </a:r>
                </a:p>
              </p:txBody>
            </p:sp>
          </mc:Fallback>
        </mc:AlternateContent>
        <p:sp>
          <p:nvSpPr>
            <p:cNvPr id="71" name="左大括号 70">
              <a:extLst>
                <a:ext uri="{FF2B5EF4-FFF2-40B4-BE49-F238E27FC236}">
                  <a16:creationId xmlns:a16="http://schemas.microsoft.com/office/drawing/2014/main" id="{6106CD56-1E2A-B2E3-A7D0-479332636EDD}"/>
                </a:ext>
              </a:extLst>
            </p:cNvPr>
            <p:cNvSpPr/>
            <p:nvPr/>
          </p:nvSpPr>
          <p:spPr bwMode="auto">
            <a:xfrm rot="10800000">
              <a:off x="4861147" y="1539574"/>
              <a:ext cx="234793" cy="1758010"/>
            </a:xfrm>
            <a:prstGeom prst="leftBrace">
              <a:avLst/>
            </a:prstGeom>
            <a:no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mc:AlternateContent xmlns:mc="http://schemas.openxmlformats.org/markup-compatibility/2006" xmlns:a14="http://schemas.microsoft.com/office/drawing/2010/main">
          <mc:Choice Requires="a14">
            <p:sp>
              <p:nvSpPr>
                <p:cNvPr id="72" name="文本框 71">
                  <a:extLst>
                    <a:ext uri="{FF2B5EF4-FFF2-40B4-BE49-F238E27FC236}">
                      <a16:creationId xmlns:a16="http://schemas.microsoft.com/office/drawing/2014/main" id="{3433FEDD-4456-55D0-AD23-893285526FC7}"/>
                    </a:ext>
                  </a:extLst>
                </p:cNvPr>
                <p:cNvSpPr txBox="1"/>
                <p:nvPr/>
              </p:nvSpPr>
              <p:spPr>
                <a:xfrm>
                  <a:off x="5175217" y="2010723"/>
                  <a:ext cx="2621200" cy="688202"/>
                </a:xfrm>
                <a:prstGeom prst="rect">
                  <a:avLst/>
                </a:prstGeom>
                <a:noFill/>
              </p:spPr>
              <p:txBody>
                <a:bodyPr wrap="square" rtlCol="0">
                  <a:spAutoFit/>
                </a:bodyPr>
                <a:lstStyle/>
                <a:p>
                  <a:pPr algn="ctr"/>
                  <a:r>
                    <a:rPr lang="zh-CN" altLang="en-US" dirty="0"/>
                    <a:t>遍历光路使光程最短，</a:t>
                  </a:r>
                  <a:endParaRPr lang="en-US" altLang="zh-CN" dirty="0"/>
                </a:p>
                <a:p>
                  <a:pPr algn="ctr"/>
                  <a:r>
                    <a:rPr lang="zh-CN" altLang="en-US" dirty="0"/>
                    <a:t>求</a:t>
                  </a:r>
                  <a14:m>
                    <m:oMath xmlns:m="http://schemas.openxmlformats.org/officeDocument/2006/math">
                      <m:sSub>
                        <m:sSubPr>
                          <m:ctrlPr>
                            <a:rPr lang="en-US" altLang="zh-CN" i="1" dirty="0">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𝑋</m:t>
                              </m:r>
                            </m:e>
                          </m:acc>
                        </m:e>
                        <m:sub>
                          <m:r>
                            <m:rPr>
                              <m:sty m:val="p"/>
                            </m:rPr>
                            <a:rPr lang="en-US" altLang="zh-CN" i="1">
                              <a:latin typeface="Cambria Math" panose="02040503050406030204" pitchFamily="18" charset="0"/>
                            </a:rPr>
                            <m:t>hit</m:t>
                          </m:r>
                        </m:sub>
                      </m:sSub>
                      <m:r>
                        <a:rPr lang="en-US" altLang="zh-CN" i="1">
                          <a:latin typeface="Cambria Math" panose="02040503050406030204" pitchFamily="18" charset="0"/>
                        </a:rPr>
                        <m:t> </m:t>
                      </m:r>
                    </m:oMath>
                  </a14:m>
                  <a:r>
                    <a:rPr lang="zh-CN" altLang="en-US" dirty="0"/>
                    <a:t>上方的</a:t>
                  </a:r>
                  <a14:m>
                    <m:oMath xmlns:m="http://schemas.openxmlformats.org/officeDocument/2006/math">
                      <m:sSubSup>
                        <m:sSubSupPr>
                          <m:ctrlPr>
                            <a:rPr lang="en-US" altLang="zh-CN" i="1">
                              <a:latin typeface="Cambria Math" panose="02040503050406030204" pitchFamily="18" charset="0"/>
                            </a:rPr>
                          </m:ctrlPr>
                        </m:sSubSup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𝑋</m:t>
                              </m:r>
                            </m:e>
                          </m:acc>
                        </m:e>
                        <m:sub>
                          <m:r>
                            <m:rPr>
                              <m:sty m:val="p"/>
                            </m:rPr>
                            <a:rPr lang="en-US" altLang="zh-CN" i="1">
                              <a:latin typeface="Cambria Math" panose="02040503050406030204" pitchFamily="18" charset="0"/>
                            </a:rPr>
                            <m:t>hit</m:t>
                          </m:r>
                        </m:sub>
                        <m:sup>
                          <m:r>
                            <a:rPr lang="en-US" altLang="zh-CN" i="1">
                              <a:latin typeface="Cambria Math" panose="02040503050406030204" pitchFamily="18" charset="0"/>
                            </a:rPr>
                            <m:t>′</m:t>
                          </m:r>
                        </m:sup>
                      </m:sSubSup>
                    </m:oMath>
                  </a14:m>
                  <a:r>
                    <a:rPr lang="zh-CN" altLang="en-US" dirty="0"/>
                    <a:t>坐标</a:t>
                  </a:r>
                </a:p>
              </p:txBody>
            </p:sp>
          </mc:Choice>
          <mc:Fallback xmlns="">
            <p:sp>
              <p:nvSpPr>
                <p:cNvPr id="45" name="文本框 44">
                  <a:extLst>
                    <a:ext uri="{FF2B5EF4-FFF2-40B4-BE49-F238E27FC236}">
                      <a16:creationId xmlns:a16="http://schemas.microsoft.com/office/drawing/2014/main" id="{E94DCE7C-4AF3-CC9F-E38D-8AE44BAD9F43}"/>
                    </a:ext>
                  </a:extLst>
                </p:cNvPr>
                <p:cNvSpPr txBox="1">
                  <a:spLocks noRot="1" noChangeAspect="1" noMove="1" noResize="1" noEditPoints="1" noAdjustHandles="1" noChangeArrowheads="1" noChangeShapeType="1" noTextEdit="1"/>
                </p:cNvSpPr>
                <p:nvPr/>
              </p:nvSpPr>
              <p:spPr>
                <a:xfrm>
                  <a:off x="5175217" y="2010723"/>
                  <a:ext cx="2621200" cy="688202"/>
                </a:xfrm>
                <a:prstGeom prst="rect">
                  <a:avLst/>
                </a:prstGeom>
                <a:blipFill>
                  <a:blip r:embed="rId14"/>
                  <a:stretch>
                    <a:fillRect t="-5357" b="-10714"/>
                  </a:stretch>
                </a:blipFill>
              </p:spPr>
              <p:txBody>
                <a:bodyPr/>
                <a:lstStyle/>
                <a:p>
                  <a:r>
                    <a:rPr lang="zh-CN" altLang="en-US">
                      <a:noFill/>
                    </a:rPr>
                    <a:t> </a:t>
                  </a:r>
                </a:p>
              </p:txBody>
            </p:sp>
          </mc:Fallback>
        </mc:AlternateContent>
        <p:cxnSp>
          <p:nvCxnSpPr>
            <p:cNvPr id="73" name="直接箭头连接符 72">
              <a:extLst>
                <a:ext uri="{FF2B5EF4-FFF2-40B4-BE49-F238E27FC236}">
                  <a16:creationId xmlns:a16="http://schemas.microsoft.com/office/drawing/2014/main" id="{8C2D6150-912E-CA26-82B4-912AC36DECD6}"/>
                </a:ext>
              </a:extLst>
            </p:cNvPr>
            <p:cNvCxnSpPr>
              <a:cxnSpLocks/>
            </p:cNvCxnSpPr>
            <p:nvPr/>
          </p:nvCxnSpPr>
          <p:spPr bwMode="auto">
            <a:xfrm>
              <a:off x="6444582" y="2840365"/>
              <a:ext cx="0" cy="618602"/>
            </a:xfrm>
            <a:prstGeom prst="straightConnector1">
              <a:avLst/>
            </a:prstGeom>
            <a:noFill/>
            <a:ln w="9525" cap="flat" cmpd="sng" algn="ctr">
              <a:solidFill>
                <a:srgbClr val="0070C0"/>
              </a:solidFill>
              <a:prstDash val="solid"/>
              <a:round/>
              <a:headEnd type="none" w="med" len="med"/>
              <a:tailEnd type="triangle"/>
            </a:ln>
          </p:spPr>
        </p:cxnSp>
        <mc:AlternateContent xmlns:mc="http://schemas.openxmlformats.org/markup-compatibility/2006" xmlns:a14="http://schemas.microsoft.com/office/drawing/2010/main">
          <mc:Choice Requires="a14">
            <p:sp>
              <p:nvSpPr>
                <p:cNvPr id="74" name="文本框 73">
                  <a:extLst>
                    <a:ext uri="{FF2B5EF4-FFF2-40B4-BE49-F238E27FC236}">
                      <a16:creationId xmlns:a16="http://schemas.microsoft.com/office/drawing/2014/main" id="{B67AAF02-C330-37DF-A55E-70E2BEDF3264}"/>
                    </a:ext>
                  </a:extLst>
                </p:cNvPr>
                <p:cNvSpPr txBox="1"/>
                <p:nvPr/>
              </p:nvSpPr>
              <p:spPr>
                <a:xfrm>
                  <a:off x="4618919" y="3576258"/>
                  <a:ext cx="3641409" cy="711733"/>
                </a:xfrm>
                <a:prstGeom prst="rect">
                  <a:avLst/>
                </a:prstGeom>
                <a:noFill/>
              </p:spPr>
              <p:txBody>
                <a:bodyPr wrap="square">
                  <a:spAutoFit/>
                </a:bodyPr>
                <a:lstStyle/>
                <a:p>
                  <a:pPr algn="ctr"/>
                  <a14:m>
                    <m:oMath xmlns:m="http://schemas.openxmlformats.org/officeDocument/2006/math">
                      <m:acc>
                        <m:accPr>
                          <m:chr m:val="⃗"/>
                          <m:ctrlPr>
                            <a:rPr lang="en-US" altLang="zh-CN" b="1" i="1" smtClean="0">
                              <a:latin typeface="Cambria Math" panose="02040503050406030204" pitchFamily="18" charset="0"/>
                            </a:rPr>
                          </m:ctrlPr>
                        </m:acc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𝑷</m:t>
                              </m:r>
                            </m:e>
                            <m:sub>
                              <m:r>
                                <a:rPr lang="en-US" altLang="zh-CN" b="1" i="1" smtClean="0">
                                  <a:latin typeface="Cambria Math" panose="02040503050406030204" pitchFamily="18" charset="0"/>
                                </a:rPr>
                                <m:t>𝒕𝒓𝒌</m:t>
                              </m:r>
                            </m:sub>
                          </m:sSub>
                        </m:e>
                      </m:acc>
                    </m:oMath>
                  </a14:m>
                  <a:r>
                    <a:rPr lang="zh-CN" altLang="en-US" b="1" dirty="0"/>
                    <a:t>与</a:t>
                  </a:r>
                  <a14:m>
                    <m:oMath xmlns:m="http://schemas.openxmlformats.org/officeDocument/2006/math">
                      <m:sSubSup>
                        <m:sSubSupPr>
                          <m:ctrlPr>
                            <a:rPr lang="en-US" altLang="zh-CN" b="1" i="1">
                              <a:latin typeface="Cambria Math" panose="02040503050406030204" pitchFamily="18" charset="0"/>
                            </a:rPr>
                          </m:ctrlPr>
                        </m:sSubSupPr>
                        <m:e>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𝑿</m:t>
                              </m:r>
                            </m:e>
                          </m:acc>
                        </m:e>
                        <m:sub>
                          <m:r>
                            <a:rPr lang="en-US" altLang="zh-CN" b="1" i="1">
                              <a:latin typeface="Cambria Math" panose="02040503050406030204" pitchFamily="18" charset="0"/>
                            </a:rPr>
                            <m:t>𝒉𝒊𝒕</m:t>
                          </m:r>
                        </m:sub>
                        <m:sup>
                          <m:r>
                            <a:rPr lang="en-US" altLang="zh-CN" b="1" i="1">
                              <a:latin typeface="Cambria Math" panose="02040503050406030204" pitchFamily="18" charset="0"/>
                            </a:rPr>
                            <m:t>′</m:t>
                          </m:r>
                        </m:sup>
                      </m:sSubSup>
                      <m:r>
                        <a:rPr lang="en-US" altLang="zh-CN" b="1" i="1" smtClean="0">
                          <a:latin typeface="Cambria Math" panose="02040503050406030204" pitchFamily="18" charset="0"/>
                        </a:rPr>
                        <m:t>−</m:t>
                      </m:r>
                      <m:sSub>
                        <m:sSubPr>
                          <m:ctrlPr>
                            <a:rPr lang="en-US" altLang="zh-CN" b="1" i="1" dirty="0">
                              <a:latin typeface="Cambria Math" panose="02040503050406030204" pitchFamily="18" charset="0"/>
                            </a:rPr>
                          </m:ctrlPr>
                        </m:sSubPr>
                        <m:e>
                          <m:acc>
                            <m:accPr>
                              <m:chr m:val="⃗"/>
                              <m:ctrlPr>
                                <a:rPr lang="en-US" altLang="zh-CN" b="1" i="1">
                                  <a:latin typeface="Cambria Math" panose="02040503050406030204" pitchFamily="18" charset="0"/>
                                </a:rPr>
                              </m:ctrlPr>
                            </m:accPr>
                            <m:e>
                              <m:r>
                                <a:rPr lang="en-US" altLang="zh-CN" b="1" i="1">
                                  <a:latin typeface="Cambria Math" panose="02040503050406030204" pitchFamily="18" charset="0"/>
                                </a:rPr>
                                <m:t>𝑿</m:t>
                              </m:r>
                            </m:e>
                          </m:acc>
                        </m:e>
                        <m:sub>
                          <m:r>
                            <a:rPr lang="en-US" altLang="zh-CN" b="1" i="1" dirty="0">
                              <a:latin typeface="Cambria Math" panose="02040503050406030204" pitchFamily="18" charset="0"/>
                            </a:rPr>
                            <m:t>𝒔𝒑𝒂𝒓𝒌𝒍𝒚</m:t>
                          </m:r>
                        </m:sub>
                      </m:sSub>
                    </m:oMath>
                  </a14:m>
                  <a:r>
                    <a:rPr lang="zh-CN" altLang="en-US" b="1" dirty="0"/>
                    <a:t>夹角 </a:t>
                  </a:r>
                  <a:r>
                    <a:rPr lang="en-US" altLang="zh-CN" b="1" dirty="0"/>
                    <a:t>= </a:t>
                  </a:r>
                  <a14:m>
                    <m:oMath xmlns:m="http://schemas.openxmlformats.org/officeDocument/2006/math">
                      <m:sSubSup>
                        <m:sSubSupPr>
                          <m:ctrlPr>
                            <a:rPr lang="en-US" altLang="zh-CN" b="1" i="1" smtClean="0">
                              <a:latin typeface="Cambria Math" panose="02040503050406030204" pitchFamily="18" charset="0"/>
                            </a:rPr>
                          </m:ctrlPr>
                        </m:sSubSupPr>
                        <m:e>
                          <m:r>
                            <a:rPr lang="en-US" altLang="zh-CN" b="1" i="1">
                              <a:latin typeface="Cambria Math" panose="02040503050406030204" pitchFamily="18" charset="0"/>
                            </a:rPr>
                            <m:t>𝜽</m:t>
                          </m:r>
                        </m:e>
                        <m:sub>
                          <m:r>
                            <a:rPr lang="en-US" altLang="zh-CN" b="1" i="1">
                              <a:latin typeface="Cambria Math" panose="02040503050406030204" pitchFamily="18" charset="0"/>
                            </a:rPr>
                            <m:t>𝒄</m:t>
                          </m:r>
                        </m:sub>
                        <m:sup>
                          <m:r>
                            <a:rPr lang="en-US" altLang="zh-CN" b="1" i="1" smtClean="0">
                              <a:latin typeface="Cambria Math" panose="02040503050406030204" pitchFamily="18" charset="0"/>
                            </a:rPr>
                            <m:t>𝑹𝒆𝒄</m:t>
                          </m:r>
                        </m:sup>
                      </m:sSubSup>
                    </m:oMath>
                  </a14:m>
                  <a:endParaRPr lang="en-US" altLang="zh-CN" b="1" dirty="0"/>
                </a:p>
                <a:p>
                  <a:pPr algn="ctr"/>
                  <a:r>
                    <a:rPr lang="zh-CN" altLang="en-US" dirty="0">
                      <a:solidFill>
                        <a:schemeClr val="bg1">
                          <a:lumMod val="50000"/>
                        </a:schemeClr>
                      </a:solidFill>
                    </a:rPr>
                    <a:t>（</a:t>
                  </a:r>
                  <a14:m>
                    <m:oMath xmlns:m="http://schemas.openxmlformats.org/officeDocument/2006/math">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𝐶</m:t>
                          </m:r>
                        </m:e>
                        <m:sub>
                          <m:r>
                            <a:rPr lang="en-US" altLang="zh-CN" b="0" i="1" smtClean="0">
                              <a:solidFill>
                                <a:schemeClr val="bg1">
                                  <a:lumMod val="50000"/>
                                </a:schemeClr>
                              </a:solidFill>
                              <a:latin typeface="Cambria Math" panose="02040503050406030204" pitchFamily="18" charset="0"/>
                            </a:rPr>
                            <m:t>6</m:t>
                          </m:r>
                        </m:sub>
                      </m:sSub>
                      <m:sSub>
                        <m:sSubPr>
                          <m:ctrlPr>
                            <a:rPr lang="en-US" altLang="zh-CN" b="0" i="1" smtClean="0">
                              <a:solidFill>
                                <a:schemeClr val="bg1">
                                  <a:lumMod val="50000"/>
                                </a:schemeClr>
                              </a:solidFill>
                              <a:latin typeface="Cambria Math" panose="02040503050406030204" pitchFamily="18" charset="0"/>
                            </a:rPr>
                          </m:ctrlPr>
                        </m:sSubPr>
                        <m:e>
                          <m:r>
                            <a:rPr lang="en-US" altLang="zh-CN" b="0" i="1" smtClean="0">
                              <a:solidFill>
                                <a:schemeClr val="bg1">
                                  <a:lumMod val="50000"/>
                                </a:schemeClr>
                              </a:solidFill>
                              <a:latin typeface="Cambria Math" panose="02040503050406030204" pitchFamily="18" charset="0"/>
                            </a:rPr>
                            <m:t>𝐹</m:t>
                          </m:r>
                        </m:e>
                        <m:sub>
                          <m:r>
                            <a:rPr lang="en-US" altLang="zh-CN" b="0" i="1" smtClean="0">
                              <a:solidFill>
                                <a:schemeClr val="bg1">
                                  <a:lumMod val="50000"/>
                                </a:schemeClr>
                              </a:solidFill>
                              <a:latin typeface="Cambria Math" panose="02040503050406030204" pitchFamily="18" charset="0"/>
                            </a:rPr>
                            <m:t>14</m:t>
                          </m:r>
                        </m:sub>
                      </m:sSub>
                      <m:r>
                        <a:rPr lang="en-US" altLang="zh-CN" b="0" i="1" smtClean="0">
                          <a:solidFill>
                            <a:schemeClr val="bg1">
                              <a:lumMod val="50000"/>
                            </a:schemeClr>
                          </a:solidFill>
                          <a:latin typeface="Cambria Math" panose="02040503050406030204" pitchFamily="18" charset="0"/>
                        </a:rPr>
                        <m:t>,  </m:t>
                      </m:r>
                      <m:r>
                        <a:rPr lang="en-US" altLang="zh-CN" b="0" i="1" smtClean="0">
                          <a:solidFill>
                            <a:schemeClr val="bg1">
                              <a:lumMod val="50000"/>
                            </a:schemeClr>
                          </a:solidFill>
                          <a:latin typeface="Cambria Math" panose="02040503050406030204" pitchFamily="18" charset="0"/>
                        </a:rPr>
                        <m:t>𝑄𝑢𝑎𝑟𝑡𝑧</m:t>
                      </m:r>
                    </m:oMath>
                  </a14:m>
                  <a:r>
                    <a:rPr lang="zh-CN" altLang="en-US" dirty="0">
                      <a:solidFill>
                        <a:schemeClr val="bg1">
                          <a:lumMod val="50000"/>
                        </a:schemeClr>
                      </a:solidFill>
                    </a:rPr>
                    <a:t>）</a:t>
                  </a:r>
                </a:p>
              </p:txBody>
            </p:sp>
          </mc:Choice>
          <mc:Fallback xmlns="">
            <p:sp>
              <p:nvSpPr>
                <p:cNvPr id="74" name="文本框 73">
                  <a:extLst>
                    <a:ext uri="{FF2B5EF4-FFF2-40B4-BE49-F238E27FC236}">
                      <a16:creationId xmlns:a16="http://schemas.microsoft.com/office/drawing/2014/main" id="{B67AAF02-C330-37DF-A55E-70E2BEDF3264}"/>
                    </a:ext>
                  </a:extLst>
                </p:cNvPr>
                <p:cNvSpPr txBox="1">
                  <a:spLocks noRot="1" noChangeAspect="1" noMove="1" noResize="1" noEditPoints="1" noAdjustHandles="1" noChangeArrowheads="1" noChangeShapeType="1" noTextEdit="1"/>
                </p:cNvSpPr>
                <p:nvPr/>
              </p:nvSpPr>
              <p:spPr>
                <a:xfrm>
                  <a:off x="4618919" y="3576258"/>
                  <a:ext cx="3641409" cy="711733"/>
                </a:xfrm>
                <a:prstGeom prst="rect">
                  <a:avLst/>
                </a:prstGeom>
                <a:blipFill>
                  <a:blip r:embed="rId15"/>
                  <a:stretch>
                    <a:fillRect t="-1709"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文本框 74">
                  <a:extLst>
                    <a:ext uri="{FF2B5EF4-FFF2-40B4-BE49-F238E27FC236}">
                      <a16:creationId xmlns:a16="http://schemas.microsoft.com/office/drawing/2014/main" id="{DE8397EF-53F4-CBAF-D79A-5378A1B7A30F}"/>
                    </a:ext>
                  </a:extLst>
                </p:cNvPr>
                <p:cNvSpPr txBox="1"/>
                <p:nvPr/>
              </p:nvSpPr>
              <p:spPr>
                <a:xfrm>
                  <a:off x="8467843" y="3617754"/>
                  <a:ext cx="3641410" cy="1079270"/>
                </a:xfrm>
                <a:prstGeom prst="rect">
                  <a:avLst/>
                </a:prstGeom>
                <a:noFill/>
              </p:spPr>
              <p:txBody>
                <a:bodyPr wrap="square">
                  <a:spAutoFit/>
                </a:bodyPr>
                <a:lstStyle/>
                <a:p>
                  <a:pPr algn="ctr"/>
                  <a14:m>
                    <m:oMath xmlns:m="http://schemas.openxmlformats.org/officeDocument/2006/math">
                      <m:r>
                        <a:rPr lang="en-US" altLang="zh-CN" b="0" i="1" smtClean="0">
                          <a:latin typeface="Cambria Math" panose="02040503050406030204" pitchFamily="18" charset="0"/>
                        </a:rPr>
                        <m:t>𝑐𝑜𝑠</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𝜃</m:t>
                          </m:r>
                        </m:e>
                        <m:sup>
                          <m:r>
                            <a:rPr lang="en-US" altLang="zh-CN" b="0" i="1" smtClean="0">
                              <a:latin typeface="Cambria Math" panose="02040503050406030204" pitchFamily="18" charset="0"/>
                            </a:rPr>
                            <m:t>𝐻𝑦𝑝𝑜</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r>
                            <a:rPr lang="en-US" altLang="zh-CN" b="0" i="1" smtClean="0">
                              <a:latin typeface="Cambria Math" panose="02040503050406030204" pitchFamily="18" charset="0"/>
                            </a:rPr>
                            <m:t>𝛽</m:t>
                          </m:r>
                        </m:den>
                      </m:f>
                    </m:oMath>
                  </a14:m>
                  <a:r>
                    <a:rPr lang="en-US" altLang="zh-CN" dirty="0"/>
                    <a:t> </a:t>
                  </a:r>
                </a:p>
                <a:p>
                  <a:pPr algn="ctr"/>
                  <a:r>
                    <a:rPr lang="zh-CN" altLang="en-US" dirty="0"/>
                    <a:t>比较</a:t>
                  </a:r>
                  <a14:m>
                    <m:oMath xmlns:m="http://schemas.openxmlformats.org/officeDocument/2006/math">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𝜽</m:t>
                          </m:r>
                        </m:e>
                        <m:sub>
                          <m:r>
                            <a:rPr lang="en-US" altLang="zh-CN" b="1" i="1">
                              <a:latin typeface="Cambria Math" panose="02040503050406030204" pitchFamily="18" charset="0"/>
                            </a:rPr>
                            <m:t>𝒄</m:t>
                          </m:r>
                        </m:sub>
                        <m:sup>
                          <m:r>
                            <a:rPr lang="en-US" altLang="zh-CN" b="1" i="1">
                              <a:latin typeface="Cambria Math" panose="02040503050406030204" pitchFamily="18" charset="0"/>
                            </a:rPr>
                            <m:t>𝑹𝒆𝒄</m:t>
                          </m:r>
                        </m:sup>
                      </m:sSubSup>
                      <m:r>
                        <a:rPr lang="en-US" altLang="zh-CN" b="1"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𝜃</m:t>
                          </m:r>
                        </m:e>
                        <m:sup>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6</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14</m:t>
                              </m:r>
                            </m:sub>
                          </m:sSub>
                        </m:sup>
                      </m:sSup>
                      <m:r>
                        <a:rPr lang="zh-CN" altLang="en-US" i="1" smtClean="0">
                          <a:latin typeface="Cambria Math" panose="02040503050406030204" pitchFamily="18" charset="0"/>
                        </a:rPr>
                        <m:t>和</m:t>
                      </m:r>
                      <m:sSubSup>
                        <m:sSubSupPr>
                          <m:ctrlPr>
                            <a:rPr lang="en-US" altLang="zh-CN" b="1" i="1">
                              <a:latin typeface="Cambria Math" panose="02040503050406030204" pitchFamily="18" charset="0"/>
                            </a:rPr>
                          </m:ctrlPr>
                        </m:sSubSupPr>
                        <m:e>
                          <m:r>
                            <a:rPr lang="en-US" altLang="zh-CN" b="1" i="1">
                              <a:latin typeface="Cambria Math" panose="02040503050406030204" pitchFamily="18" charset="0"/>
                            </a:rPr>
                            <m:t>𝜽</m:t>
                          </m:r>
                        </m:e>
                        <m:sub>
                          <m:r>
                            <a:rPr lang="en-US" altLang="zh-CN" b="1" i="1">
                              <a:latin typeface="Cambria Math" panose="02040503050406030204" pitchFamily="18" charset="0"/>
                            </a:rPr>
                            <m:t>𝒄</m:t>
                          </m:r>
                        </m:sub>
                        <m:sup>
                          <m:r>
                            <a:rPr lang="en-US" altLang="zh-CN" b="1" i="1">
                              <a:latin typeface="Cambria Math" panose="02040503050406030204" pitchFamily="18" charset="0"/>
                            </a:rPr>
                            <m:t>𝑹𝒆𝒄</m:t>
                          </m:r>
                        </m:sup>
                      </m:sSubSup>
                      <m:r>
                        <a:rPr lang="en-US" altLang="zh-CN" b="1"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𝜃</m:t>
                          </m:r>
                        </m:e>
                        <m:sup>
                          <m:r>
                            <m:rPr>
                              <m:sty m:val="p"/>
                            </m:rPr>
                            <a:rPr lang="en-US" altLang="zh-CN" i="1">
                              <a:latin typeface="Cambria Math" panose="02040503050406030204" pitchFamily="18" charset="0"/>
                            </a:rPr>
                            <m:t>Q</m:t>
                          </m:r>
                          <m:r>
                            <a:rPr lang="en-US" altLang="zh-CN" b="0" i="1" smtClean="0">
                              <a:latin typeface="Cambria Math" panose="02040503050406030204" pitchFamily="18" charset="0"/>
                            </a:rPr>
                            <m:t>𝑢𝑎𝑟𝑡𝑧</m:t>
                          </m:r>
                        </m:sup>
                      </m:sSup>
                    </m:oMath>
                  </a14:m>
                  <a:endParaRPr lang="en-US" altLang="zh-CN" dirty="0"/>
                </a:p>
                <a:p>
                  <a:pPr algn="ctr"/>
                  <a:r>
                    <a:rPr lang="zh-CN" altLang="en-US" dirty="0"/>
                    <a:t>判断来自全氟己烷 </a:t>
                  </a:r>
                  <a:r>
                    <a:rPr lang="en-US" altLang="zh-CN" dirty="0"/>
                    <a:t>or </a:t>
                  </a:r>
                  <a:r>
                    <a:rPr lang="zh-CN" altLang="en-US" dirty="0"/>
                    <a:t>石英</a:t>
                  </a:r>
                  <a:endParaRPr lang="en-US" altLang="zh-CN" dirty="0"/>
                </a:p>
              </p:txBody>
            </p:sp>
          </mc:Choice>
          <mc:Fallback xmlns="">
            <p:sp>
              <p:nvSpPr>
                <p:cNvPr id="75" name="文本框 74">
                  <a:extLst>
                    <a:ext uri="{FF2B5EF4-FFF2-40B4-BE49-F238E27FC236}">
                      <a16:creationId xmlns:a16="http://schemas.microsoft.com/office/drawing/2014/main" id="{DE8397EF-53F4-CBAF-D79A-5378A1B7A30F}"/>
                    </a:ext>
                  </a:extLst>
                </p:cNvPr>
                <p:cNvSpPr txBox="1">
                  <a:spLocks noRot="1" noChangeAspect="1" noMove="1" noResize="1" noEditPoints="1" noAdjustHandles="1" noChangeArrowheads="1" noChangeShapeType="1" noTextEdit="1"/>
                </p:cNvSpPr>
                <p:nvPr/>
              </p:nvSpPr>
              <p:spPr>
                <a:xfrm>
                  <a:off x="8467843" y="3617754"/>
                  <a:ext cx="3641410" cy="1079270"/>
                </a:xfrm>
                <a:prstGeom prst="rect">
                  <a:avLst/>
                </a:prstGeom>
                <a:blipFill>
                  <a:blip r:embed="rId16"/>
                  <a:stretch>
                    <a:fillRect l="-1340" b="-79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6" name="文本框 75">
                  <a:extLst>
                    <a:ext uri="{FF2B5EF4-FFF2-40B4-BE49-F238E27FC236}">
                      <a16:creationId xmlns:a16="http://schemas.microsoft.com/office/drawing/2014/main" id="{17189F14-AB69-624F-3908-95B3A8D94C33}"/>
                    </a:ext>
                  </a:extLst>
                </p:cNvPr>
                <p:cNvSpPr txBox="1"/>
                <p:nvPr/>
              </p:nvSpPr>
              <p:spPr>
                <a:xfrm>
                  <a:off x="5448804" y="4464777"/>
                  <a:ext cx="1981637" cy="402931"/>
                </a:xfrm>
                <a:prstGeom prst="rect">
                  <a:avLst/>
                </a:prstGeom>
                <a:noFill/>
              </p:spPr>
              <p:txBody>
                <a:bodyPr wrap="square" rtlCol="0">
                  <a:spAutoFit/>
                </a:bodyPr>
                <a:lstStyle/>
                <a:p>
                  <a:r>
                    <a:rPr lang="zh-CN" altLang="en-US" dirty="0"/>
                    <a:t>外推动量</a:t>
                  </a:r>
                  <a14:m>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𝑡𝑟𝑘</m:t>
                              </m:r>
                            </m:sub>
                          </m:sSub>
                        </m:e>
                      </m:acc>
                      <m:r>
                        <a:rPr lang="en-US" altLang="zh-CN" b="0" i="1" smtClean="0">
                          <a:latin typeface="Cambria Math" panose="02040503050406030204" pitchFamily="18" charset="0"/>
                        </a:rPr>
                        <m:t>→</m:t>
                      </m:r>
                      <m:r>
                        <a:rPr lang="en-US" altLang="zh-CN" b="0" i="1" smtClean="0">
                          <a:latin typeface="Cambria Math" panose="02040503050406030204" pitchFamily="18" charset="0"/>
                        </a:rPr>
                        <m:t>𝛽</m:t>
                      </m:r>
                    </m:oMath>
                  </a14:m>
                  <a:endParaRPr lang="zh-CN" altLang="en-US" dirty="0"/>
                </a:p>
              </p:txBody>
            </p:sp>
          </mc:Choice>
          <mc:Fallback xmlns="">
            <p:sp>
              <p:nvSpPr>
                <p:cNvPr id="76" name="文本框 75">
                  <a:extLst>
                    <a:ext uri="{FF2B5EF4-FFF2-40B4-BE49-F238E27FC236}">
                      <a16:creationId xmlns:a16="http://schemas.microsoft.com/office/drawing/2014/main" id="{17189F14-AB69-624F-3908-95B3A8D94C33}"/>
                    </a:ext>
                  </a:extLst>
                </p:cNvPr>
                <p:cNvSpPr txBox="1">
                  <a:spLocks noRot="1" noChangeAspect="1" noMove="1" noResize="1" noEditPoints="1" noAdjustHandles="1" noChangeArrowheads="1" noChangeShapeType="1" noTextEdit="1"/>
                </p:cNvSpPr>
                <p:nvPr/>
              </p:nvSpPr>
              <p:spPr>
                <a:xfrm>
                  <a:off x="5448804" y="4464777"/>
                  <a:ext cx="1981637" cy="402931"/>
                </a:xfrm>
                <a:prstGeom prst="rect">
                  <a:avLst/>
                </a:prstGeom>
                <a:blipFill>
                  <a:blip r:embed="rId17"/>
                  <a:stretch>
                    <a:fillRect l="-2462" t="-4545" b="-19697"/>
                  </a:stretch>
                </a:blipFill>
              </p:spPr>
              <p:txBody>
                <a:bodyPr/>
                <a:lstStyle/>
                <a:p>
                  <a:r>
                    <a:rPr lang="zh-CN" altLang="en-US">
                      <a:noFill/>
                    </a:rPr>
                    <a:t> </a:t>
                  </a:r>
                </a:p>
              </p:txBody>
            </p:sp>
          </mc:Fallback>
        </mc:AlternateContent>
        <p:sp>
          <p:nvSpPr>
            <p:cNvPr id="77" name="左大括号 76">
              <a:extLst>
                <a:ext uri="{FF2B5EF4-FFF2-40B4-BE49-F238E27FC236}">
                  <a16:creationId xmlns:a16="http://schemas.microsoft.com/office/drawing/2014/main" id="{AA81707F-CF64-D1E0-F867-4CD35F96D5A8}"/>
                </a:ext>
              </a:extLst>
            </p:cNvPr>
            <p:cNvSpPr/>
            <p:nvPr/>
          </p:nvSpPr>
          <p:spPr bwMode="auto">
            <a:xfrm rot="10800000">
              <a:off x="8288027" y="3453435"/>
              <a:ext cx="151929" cy="1483520"/>
            </a:xfrm>
            <a:prstGeom prst="leftBrace">
              <a:avLst/>
            </a:prstGeom>
            <a:noFill/>
            <a:ln w="9525" cap="flat" cmpd="sng" algn="ctr">
              <a:solidFill>
                <a:srgbClr val="0070C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1" hangingPunct="1">
                <a:lnSpc>
                  <a:spcPct val="100000"/>
                </a:lnSpc>
                <a:spcBef>
                  <a:spcPct val="0"/>
                </a:spcBef>
                <a:spcAft>
                  <a:spcPct val="0"/>
                </a:spcAft>
                <a:buClrTx/>
                <a:buSzTx/>
                <a:buFontTx/>
                <a:buNone/>
              </a:pPr>
              <a:endParaRPr kumimoji="1" lang="zh-CN" altLang="en-US" sz="2400" b="0" i="0" u="none" strike="noStrike" cap="none" normalizeH="0" baseline="0">
                <a:ln>
                  <a:noFill/>
                </a:ln>
                <a:solidFill>
                  <a:schemeClr val="tx1"/>
                </a:solidFill>
                <a:effectLst/>
                <a:latin typeface="Gulim" panose="020B0600000101010101" pitchFamily="34" charset="-127"/>
                <a:ea typeface="Gulim" panose="020B0600000101010101" pitchFamily="34" charset="-127"/>
              </a:endParaRPr>
            </a:p>
          </p:txBody>
        </p:sp>
      </p:grpSp>
    </p:spTree>
    <p:extLst>
      <p:ext uri="{BB962C8B-B14F-4D97-AF65-F5344CB8AC3E}">
        <p14:creationId xmlns:p14="http://schemas.microsoft.com/office/powerpoint/2010/main" val="98515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8EA54-8A89-5521-45BB-34E378250F82}"/>
            </a:ext>
          </a:extLst>
        </p:cNvPr>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64A4CF-B8C5-1C7E-6909-4F985BB2157A}"/>
              </a:ext>
            </a:extLst>
          </p:cNvPr>
          <p:cNvSpPr>
            <a:spLocks noGrp="1"/>
          </p:cNvSpPr>
          <p:nvPr>
            <p:ph type="sldNum" sz="quarter" idx="12"/>
            <p:custDataLst>
              <p:tags r:id="rId1"/>
            </p:custDataLst>
          </p:nvPr>
        </p:nvSpPr>
        <p:spPr>
          <a:xfrm>
            <a:off x="11156315" y="6356350"/>
            <a:ext cx="426085" cy="366395"/>
          </a:xfrm>
        </p:spPr>
        <p:txBody>
          <a:bodyPr/>
          <a:lstStyle/>
          <a:p>
            <a:fld id="{40A75395-E496-4F2E-841C-84E2511BD8CD}" type="slidenum">
              <a:rPr lang="zh-CN" altLang="en-US" sz="2400" b="1" smtClean="0">
                <a:solidFill>
                  <a:schemeClr val="tx1"/>
                </a:solidFill>
                <a:latin typeface="Times New Roman" panose="02020603050405020304" pitchFamily="18" charset="0"/>
                <a:ea typeface="微软雅黑" panose="020B0503020204020204" charset="-122"/>
                <a:cs typeface="Times New Roman" panose="02020603050405020304" pitchFamily="18" charset="0"/>
              </a:rPr>
              <a:t>9</a:t>
            </a:fld>
            <a:endParaRPr lang="zh-CN" altLang="en-US" sz="24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6FA781C-2D8E-9E35-1283-8F12316C445E}"/>
                  </a:ext>
                </a:extLst>
              </p:cNvPr>
              <p:cNvSpPr txBox="1"/>
              <p:nvPr>
                <p:custDataLst>
                  <p:tags r:id="rId2"/>
                </p:custDataLst>
              </p:nvPr>
            </p:nvSpPr>
            <p:spPr>
              <a:xfrm>
                <a:off x="88285" y="-3"/>
                <a:ext cx="6949442" cy="5732345"/>
              </a:xfrm>
              <a:prstGeom prst="rect">
                <a:avLst/>
              </a:prstGeom>
              <a:noFill/>
            </p:spPr>
            <p:txBody>
              <a:bodyPr wrap="square" rtlCol="0">
                <a:noAutofit/>
              </a:bodyPr>
              <a:lstStyle/>
              <a:p>
                <a:pPr marL="457200" indent="-457200" fontAlgn="auto">
                  <a:lnSpc>
                    <a:spcPct val="150000"/>
                  </a:lnSpc>
                  <a:buFont typeface="Wingdings" panose="05000000000000000000" pitchFamily="2" charset="2"/>
                  <a:buChar char="u"/>
                </a:pPr>
                <a:r>
                  <a:rPr lang="zh-CN" altLang="en-US" sz="3200" b="1" dirty="0">
                    <a:latin typeface="微软雅黑" panose="020B0503020204020204" charset="-122"/>
                    <a:ea typeface="微软雅黑" panose="020B0503020204020204" charset="-122"/>
                    <a:cs typeface="+mj-lt"/>
                    <a:sym typeface="+mn-ea"/>
                  </a:rPr>
                  <a:t>重建算法</a:t>
                </a:r>
                <a:endParaRPr lang="en-US" altLang="zh-CN" sz="3200" b="1" dirty="0">
                  <a:latin typeface="微软雅黑" panose="020B0503020204020204" charset="-122"/>
                  <a:ea typeface="微软雅黑" panose="020B0503020204020204" charset="-122"/>
                  <a:cs typeface="+mj-lt"/>
                  <a:sym typeface="+mn-ea"/>
                </a:endParaRPr>
              </a:p>
              <a:p>
                <a:pPr marL="342900" indent="-342900">
                  <a:buFont typeface="Wingdings" panose="05000000000000000000" pitchFamily="2" charset="2"/>
                  <a:buChar char="l"/>
                </a:pPr>
                <a14:m>
                  <m:oMath xmlns:m="http://schemas.openxmlformats.org/officeDocument/2006/math">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重建算法</a:t>
                </a:r>
                <a:r>
                  <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rPr>
                  <a:t>:</a:t>
                </a:r>
              </a:p>
              <a:p>
                <a:pPr marL="342900" indent="-342900">
                  <a:buFont typeface="Wingdings" panose="05000000000000000000" pitchFamily="2" charset="2"/>
                  <a:buChar char="l"/>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400" b="1" dirty="0">
                    <a:latin typeface="黑体" panose="02010609060101010101" pitchFamily="49" charset="-122"/>
                    <a:ea typeface="黑体" panose="02010609060101010101" pitchFamily="49" charset="-122"/>
                    <a:cs typeface="Times New Roman" panose="02020603050405020304" pitchFamily="18" charset="0"/>
                    <a:sym typeface="+mn-ea"/>
                  </a:rPr>
                  <a:t>径</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迹电离点、本底、切伦科夫光</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Hit</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点均会被重建</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扫描所有动量角度区间，得到</a:t>
                </a:r>
                <a14:m>
                  <m:oMath xmlns:m="http://schemas.openxmlformats.org/officeDocument/2006/math">
                    <m:sSub>
                      <m:sSubPr>
                        <m:ctrlPr>
                          <a:rPr lang="en-US" altLang="zh-CN" sz="20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000" b="1" i="1" smtClean="0">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sz="20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0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0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oMath>
                </a14:m>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分布，构造极大似然函数</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Arial" panose="020B0604020202020204" pitchFamily="34" charset="0"/>
                  <a:buChar char="•"/>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Ø"/>
                </a:pP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时间开销比</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pdf</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算法低一个量级，但</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PID</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性能略微下降</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Ø"/>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a:p>
                <a:pPr marL="342900" indent="-342900">
                  <a:buFont typeface="Wingdings" panose="05000000000000000000" pitchFamily="2" charset="2"/>
                  <a:buChar char="l"/>
                </a:pP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OSCAR2.6.2 : </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低动量</a:t>
                </a:r>
                <a14:m>
                  <m:oMath xmlns:m="http://schemas.openxmlformats.org/officeDocument/2006/math">
                    <m:sSub>
                      <m:sSubPr>
                        <m:ctrlPr>
                          <a:rPr lang="en-US" altLang="zh-CN" sz="20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0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000"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oMath>
                </a14:m>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算法 </a:t>
                </a:r>
                <a:r>
                  <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rPr>
                  <a:t>+ </a:t>
                </a:r>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高动量</a:t>
                </a:r>
                <a14:m>
                  <m:oMath xmlns:m="http://schemas.openxmlformats.org/officeDocument/2006/math">
                    <m:r>
                      <a:rPr lang="en-US" altLang="zh-CN" sz="2000" b="1" i="1">
                        <a:latin typeface="Cambria Math" panose="02040503050406030204" pitchFamily="18" charset="0"/>
                        <a:ea typeface="黑体" panose="02010609060101010101" pitchFamily="49" charset="-122"/>
                        <a:cs typeface="Times New Roman" panose="02020603050405020304" pitchFamily="18" charset="0"/>
                        <a:sym typeface="+mn-ea"/>
                      </a:rPr>
                      <m:t>𝒑𝒅𝒇</m:t>
                    </m:r>
                  </m:oMath>
                </a14:m>
                <a:r>
                  <a:rPr lang="zh-CN" altLang="en-US" sz="2000" b="1" dirty="0">
                    <a:latin typeface="黑体" panose="02010609060101010101" pitchFamily="49" charset="-122"/>
                    <a:ea typeface="黑体" panose="02010609060101010101" pitchFamily="49" charset="-122"/>
                    <a:cs typeface="Times New Roman" panose="02020603050405020304" pitchFamily="18" charset="0"/>
                    <a:sym typeface="+mn-ea"/>
                  </a:rPr>
                  <a:t>算法</a:t>
                </a:r>
                <a:endParaRPr lang="en-US" altLang="zh-CN" sz="20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1" name="文本框 10">
                <a:extLst>
                  <a:ext uri="{FF2B5EF4-FFF2-40B4-BE49-F238E27FC236}">
                    <a16:creationId xmlns:a16="http://schemas.microsoft.com/office/drawing/2014/main" id="{16FA781C-2D8E-9E35-1283-8F12316C445E}"/>
                  </a:ext>
                </a:extLst>
              </p:cNvPr>
              <p:cNvSpPr txBox="1">
                <a:spLocks noRot="1" noChangeAspect="1" noMove="1" noResize="1" noEditPoints="1" noAdjustHandles="1" noChangeArrowheads="1" noChangeShapeType="1" noTextEdit="1"/>
              </p:cNvSpPr>
              <p:nvPr>
                <p:custDataLst>
                  <p:tags r:id="rId4"/>
                </p:custDataLst>
              </p:nvPr>
            </p:nvSpPr>
            <p:spPr>
              <a:xfrm>
                <a:off x="88285" y="-3"/>
                <a:ext cx="6949442" cy="5732345"/>
              </a:xfrm>
              <a:prstGeom prst="rect">
                <a:avLst/>
              </a:prstGeom>
              <a:blipFill>
                <a:blip r:embed="rId5"/>
                <a:stretch>
                  <a:fillRect l="-1930"/>
                </a:stretch>
              </a:blipFill>
            </p:spPr>
            <p:txBody>
              <a:bodyPr/>
              <a:lstStyle/>
              <a:p>
                <a:r>
                  <a:rPr lang="zh-CN" altLang="en-US">
                    <a:noFill/>
                  </a:rPr>
                  <a:t> </a:t>
                </a:r>
              </a:p>
            </p:txBody>
          </p:sp>
        </mc:Fallback>
      </mc:AlternateContent>
      <p:grpSp>
        <p:nvGrpSpPr>
          <p:cNvPr id="9" name="组合 8">
            <a:extLst>
              <a:ext uri="{FF2B5EF4-FFF2-40B4-BE49-F238E27FC236}">
                <a16:creationId xmlns:a16="http://schemas.microsoft.com/office/drawing/2014/main" id="{8B7477DF-753F-5FEE-95A8-87BA458BA393}"/>
              </a:ext>
            </a:extLst>
          </p:cNvPr>
          <p:cNvGrpSpPr/>
          <p:nvPr/>
        </p:nvGrpSpPr>
        <p:grpSpPr>
          <a:xfrm>
            <a:off x="6907947" y="254754"/>
            <a:ext cx="4674453" cy="3202511"/>
            <a:chOff x="294838" y="2961632"/>
            <a:chExt cx="4674453" cy="3202511"/>
          </a:xfrm>
        </p:grpSpPr>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2CF804A-3B9E-E809-658C-1C8978B3CCBD}"/>
                    </a:ext>
                  </a:extLst>
                </p:cNvPr>
                <p:cNvSpPr txBox="1"/>
                <p:nvPr/>
              </p:nvSpPr>
              <p:spPr>
                <a:xfrm>
                  <a:off x="1093870" y="5794811"/>
                  <a:ext cx="353200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𝑪</m:t>
                            </m:r>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𝒅𝒊𝒔𝒕𝒓𝒊𝒃𝒖𝒕𝒊𝒐𝒏</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p>
                          <m:sSup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p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𝑲</m:t>
                            </m:r>
                          </m:e>
                          <m: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sup>
                        </m:s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𝟏</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5" name="文本框 4">
                  <a:extLst>
                    <a:ext uri="{FF2B5EF4-FFF2-40B4-BE49-F238E27FC236}">
                      <a16:creationId xmlns:a16="http://schemas.microsoft.com/office/drawing/2014/main" id="{82CF804A-3B9E-E809-658C-1C8978B3CCBD}"/>
                    </a:ext>
                  </a:extLst>
                </p:cNvPr>
                <p:cNvSpPr txBox="1">
                  <a:spLocks noRot="1" noChangeAspect="1" noMove="1" noResize="1" noEditPoints="1" noAdjustHandles="1" noChangeArrowheads="1" noChangeShapeType="1" noTextEdit="1"/>
                </p:cNvSpPr>
                <p:nvPr/>
              </p:nvSpPr>
              <p:spPr>
                <a:xfrm>
                  <a:off x="1093870" y="5794811"/>
                  <a:ext cx="3532008" cy="369332"/>
                </a:xfrm>
                <a:prstGeom prst="rect">
                  <a:avLst/>
                </a:prstGeom>
                <a:blipFill>
                  <a:blip r:embed="rId6"/>
                  <a:stretch>
                    <a:fillRect r="-517" b="-16667"/>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03D9A15B-6118-12C3-0A91-22FD5512F8E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4170" y="2982991"/>
              <a:ext cx="4305121" cy="264488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9267B30-E4BD-5511-043C-58D409F933E9}"/>
                    </a:ext>
                  </a:extLst>
                </p:cNvPr>
                <p:cNvSpPr txBox="1"/>
                <p:nvPr/>
              </p:nvSpPr>
              <p:spPr>
                <a:xfrm>
                  <a:off x="4034555" y="5534723"/>
                  <a:ext cx="9347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𝒓𝒂𝒅</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7" name="文本框 6">
                  <a:extLst>
                    <a:ext uri="{FF2B5EF4-FFF2-40B4-BE49-F238E27FC236}">
                      <a16:creationId xmlns:a16="http://schemas.microsoft.com/office/drawing/2014/main" id="{F9267B30-E4BD-5511-043C-58D409F933E9}"/>
                    </a:ext>
                  </a:extLst>
                </p:cNvPr>
                <p:cNvSpPr txBox="1">
                  <a:spLocks noRot="1" noChangeAspect="1" noMove="1" noResize="1" noEditPoints="1" noAdjustHandles="1" noChangeArrowheads="1" noChangeShapeType="1" noTextEdit="1"/>
                </p:cNvSpPr>
                <p:nvPr/>
              </p:nvSpPr>
              <p:spPr>
                <a:xfrm>
                  <a:off x="4034555" y="5534723"/>
                  <a:ext cx="934736" cy="369332"/>
                </a:xfrm>
                <a:prstGeom prst="rect">
                  <a:avLst/>
                </a:prstGeom>
                <a:blipFill>
                  <a:blip r:embed="rId8"/>
                  <a:stretch>
                    <a:fillRect r="-8497"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6CA19C2A-DE41-F360-78DA-76CDED210D86}"/>
                    </a:ext>
                  </a:extLst>
                </p:cNvPr>
                <p:cNvSpPr txBox="1"/>
                <p:nvPr/>
              </p:nvSpPr>
              <p:spPr>
                <a:xfrm rot="16200000">
                  <a:off x="12136" y="3244334"/>
                  <a:ext cx="93473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𝑬𝒗𝒆𝒏𝒕𝒔</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8" name="文本框 7">
                  <a:extLst>
                    <a:ext uri="{FF2B5EF4-FFF2-40B4-BE49-F238E27FC236}">
                      <a16:creationId xmlns:a16="http://schemas.microsoft.com/office/drawing/2014/main" id="{6CA19C2A-DE41-F360-78DA-76CDED210D86}"/>
                    </a:ext>
                  </a:extLst>
                </p:cNvPr>
                <p:cNvSpPr txBox="1">
                  <a:spLocks noRot="1" noChangeAspect="1" noMove="1" noResize="1" noEditPoints="1" noAdjustHandles="1" noChangeArrowheads="1" noChangeShapeType="1" noTextEdit="1"/>
                </p:cNvSpPr>
                <p:nvPr/>
              </p:nvSpPr>
              <p:spPr>
                <a:xfrm rot="16200000">
                  <a:off x="12136" y="3244334"/>
                  <a:ext cx="934736" cy="369332"/>
                </a:xfrm>
                <a:prstGeom prst="rect">
                  <a:avLst/>
                </a:prstGeom>
                <a:blipFill>
                  <a:blip r:embed="rId9"/>
                  <a:stretch>
                    <a:fillRect t="-1307"/>
                  </a:stretch>
                </a:blipFill>
              </p:spPr>
              <p:txBody>
                <a:bodyPr/>
                <a:lstStyle/>
                <a:p>
                  <a:r>
                    <a:rPr lang="zh-CN" altLang="en-US">
                      <a:noFill/>
                    </a:rPr>
                    <a:t> </a:t>
                  </a:r>
                </a:p>
              </p:txBody>
            </p:sp>
          </mc:Fallback>
        </mc:AlternateContent>
      </p:grpSp>
      <p:grpSp>
        <p:nvGrpSpPr>
          <p:cNvPr id="15" name="组合 14">
            <a:extLst>
              <a:ext uri="{FF2B5EF4-FFF2-40B4-BE49-F238E27FC236}">
                <a16:creationId xmlns:a16="http://schemas.microsoft.com/office/drawing/2014/main" id="{CA20EA76-73B9-37B8-7A04-7DBF8921C474}"/>
              </a:ext>
            </a:extLst>
          </p:cNvPr>
          <p:cNvGrpSpPr/>
          <p:nvPr/>
        </p:nvGrpSpPr>
        <p:grpSpPr>
          <a:xfrm>
            <a:off x="6825276" y="3636343"/>
            <a:ext cx="4958263" cy="2903204"/>
            <a:chOff x="6749602" y="286929"/>
            <a:chExt cx="4958263" cy="2903204"/>
          </a:xfrm>
        </p:grpSpPr>
        <p:pic>
          <p:nvPicPr>
            <p:cNvPr id="10" name="图片 9">
              <a:extLst>
                <a:ext uri="{FF2B5EF4-FFF2-40B4-BE49-F238E27FC236}">
                  <a16:creationId xmlns:a16="http://schemas.microsoft.com/office/drawing/2014/main" id="{3C507E93-40E2-9A92-01A2-45EDF2BB1D22}"/>
                </a:ext>
              </a:extLst>
            </p:cNvPr>
            <p:cNvPicPr>
              <a:picLocks noChangeAspect="1"/>
            </p:cNvPicPr>
            <p:nvPr/>
          </p:nvPicPr>
          <p:blipFill>
            <a:blip r:embed="rId10" cstate="print">
              <a:extLst>
                <a:ext uri="{28A0092B-C50C-407E-A947-70E740481C1C}">
                  <a14:useLocalDpi xmlns:a14="http://schemas.microsoft.com/office/drawing/2010/main" val="0"/>
                </a:ext>
              </a:extLst>
            </a:blip>
            <a:srcRect t="8291"/>
            <a:stretch>
              <a:fillRect/>
            </a:stretch>
          </p:blipFill>
          <p:spPr>
            <a:xfrm>
              <a:off x="7195078" y="286930"/>
              <a:ext cx="4436643" cy="2238704"/>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4AC1B59-51BC-13B7-5D37-D99F0F1B97EF}"/>
                    </a:ext>
                  </a:extLst>
                </p:cNvPr>
                <p:cNvSpPr txBox="1"/>
                <p:nvPr/>
              </p:nvSpPr>
              <p:spPr>
                <a:xfrm rot="16200000">
                  <a:off x="6313699" y="722832"/>
                  <a:ext cx="124113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𝒅𝒆𝒈𝒓𝒆𝒆</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2" name="文本框 11">
                  <a:extLst>
                    <a:ext uri="{FF2B5EF4-FFF2-40B4-BE49-F238E27FC236}">
                      <a16:creationId xmlns:a16="http://schemas.microsoft.com/office/drawing/2014/main" id="{B4AC1B59-51BC-13B7-5D37-D99F0F1B97EF}"/>
                    </a:ext>
                  </a:extLst>
                </p:cNvPr>
                <p:cNvSpPr txBox="1">
                  <a:spLocks noRot="1" noChangeAspect="1" noMove="1" noResize="1" noEditPoints="1" noAdjustHandles="1" noChangeArrowheads="1" noChangeShapeType="1" noTextEdit="1"/>
                </p:cNvSpPr>
                <p:nvPr/>
              </p:nvSpPr>
              <p:spPr>
                <a:xfrm rot="16200000">
                  <a:off x="6313699" y="722832"/>
                  <a:ext cx="1241137" cy="369332"/>
                </a:xfrm>
                <a:prstGeom prst="rect">
                  <a:avLst/>
                </a:prstGeom>
                <a:blipFill>
                  <a:blip r:embed="rId11"/>
                  <a:stretch>
                    <a:fillRect t="-5911" r="-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CA17FDB-5053-A7A5-261E-CD57F765C363}"/>
                    </a:ext>
                  </a:extLst>
                </p:cNvPr>
                <p:cNvSpPr txBox="1"/>
                <p:nvPr/>
              </p:nvSpPr>
              <p:spPr>
                <a:xfrm>
                  <a:off x="9414642" y="2458526"/>
                  <a:ext cx="229322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𝑴𝒐𝒎𝒆𝒏𝒕𝒖𝒎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𝑮𝒆𝑽</m:t>
                        </m:r>
                        <m:r>
                          <m:rPr>
                            <m:lit/>
                          </m:r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3" name="文本框 12">
                  <a:extLst>
                    <a:ext uri="{FF2B5EF4-FFF2-40B4-BE49-F238E27FC236}">
                      <a16:creationId xmlns:a16="http://schemas.microsoft.com/office/drawing/2014/main" id="{1CA17FDB-5053-A7A5-261E-CD57F765C363}"/>
                    </a:ext>
                  </a:extLst>
                </p:cNvPr>
                <p:cNvSpPr txBox="1">
                  <a:spLocks noRot="1" noChangeAspect="1" noMove="1" noResize="1" noEditPoints="1" noAdjustHandles="1" noChangeArrowheads="1" noChangeShapeType="1" noTextEdit="1"/>
                </p:cNvSpPr>
                <p:nvPr/>
              </p:nvSpPr>
              <p:spPr>
                <a:xfrm>
                  <a:off x="9414642" y="2458526"/>
                  <a:ext cx="2293223" cy="369332"/>
                </a:xfrm>
                <a:prstGeom prst="rect">
                  <a:avLst/>
                </a:prstGeom>
                <a:blipFill>
                  <a:blip r:embed="rId12"/>
                  <a:stretch>
                    <a:fillRect r="-798" b="-2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92528E8-0890-0665-928B-F1A5D6B0B1CC}"/>
                    </a:ext>
                  </a:extLst>
                </p:cNvPr>
                <p:cNvSpPr txBox="1"/>
                <p:nvPr/>
              </p:nvSpPr>
              <p:spPr>
                <a:xfrm>
                  <a:off x="8635963" y="2795923"/>
                  <a:ext cx="1554871" cy="3942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𝒇𝒓𝒐𝒎</m:t>
                        </m:r>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 </m:t>
                        </m:r>
                        <m:sSup>
                          <m:sSupPr>
                            <m:ctrlP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ctrlPr>
                          </m:sSupPr>
                          <m:e>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𝝅</m:t>
                            </m:r>
                          </m:e>
                          <m:sup>
                            <m:r>
                              <a:rPr lang="en-US" altLang="zh-CN" sz="1800" b="1" i="1" smtClean="0">
                                <a:latin typeface="Cambria Math" panose="02040503050406030204" pitchFamily="18" charset="0"/>
                                <a:ea typeface="黑体" panose="02010609060101010101" pitchFamily="49" charset="-122"/>
                                <a:cs typeface="Times New Roman" panose="02020603050405020304" pitchFamily="18" charset="0"/>
                                <a:sym typeface="+mn-ea"/>
                              </a:rPr>
                              <m:t>+</m:t>
                            </m:r>
                          </m:sup>
                        </m:sSup>
                      </m:oMath>
                    </m:oMathPara>
                  </a14:m>
                  <a:endParaRPr lang="en-US" altLang="zh-CN" sz="1800" b="1" dirty="0">
                    <a:latin typeface="黑体" panose="02010609060101010101" pitchFamily="49" charset="-122"/>
                    <a:ea typeface="黑体" panose="02010609060101010101" pitchFamily="49" charset="-122"/>
                    <a:cs typeface="Times New Roman" panose="02020603050405020304" pitchFamily="18" charset="0"/>
                    <a:sym typeface="+mn-ea"/>
                  </a:endParaRPr>
                </a:p>
              </p:txBody>
            </p:sp>
          </mc:Choice>
          <mc:Fallback xmlns="">
            <p:sp>
              <p:nvSpPr>
                <p:cNvPr id="14" name="文本框 13">
                  <a:extLst>
                    <a:ext uri="{FF2B5EF4-FFF2-40B4-BE49-F238E27FC236}">
                      <a16:creationId xmlns:a16="http://schemas.microsoft.com/office/drawing/2014/main" id="{992528E8-0890-0665-928B-F1A5D6B0B1CC}"/>
                    </a:ext>
                  </a:extLst>
                </p:cNvPr>
                <p:cNvSpPr txBox="1">
                  <a:spLocks noRot="1" noChangeAspect="1" noMove="1" noResize="1" noEditPoints="1" noAdjustHandles="1" noChangeArrowheads="1" noChangeShapeType="1" noTextEdit="1"/>
                </p:cNvSpPr>
                <p:nvPr/>
              </p:nvSpPr>
              <p:spPr>
                <a:xfrm>
                  <a:off x="8635963" y="2795923"/>
                  <a:ext cx="1554871" cy="394210"/>
                </a:xfrm>
                <a:prstGeom prst="rect">
                  <a:avLst/>
                </a:prstGeom>
                <a:blipFill>
                  <a:blip r:embed="rId13"/>
                  <a:stretch>
                    <a:fillRect b="-7692"/>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6F7D6E3-61AB-0C8F-64BD-66534FCF31D1}"/>
                  </a:ext>
                </a:extLst>
              </p:cNvPr>
              <p:cNvSpPr txBox="1"/>
              <p:nvPr/>
            </p:nvSpPr>
            <p:spPr>
              <a:xfrm>
                <a:off x="417027" y="3188239"/>
                <a:ext cx="5919889" cy="8962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ln</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ℒ</m:t>
                          </m:r>
                        </m:e>
                        <m:sub>
                          <m:r>
                            <a:rPr lang="en-US" altLang="zh-CN" sz="2400" b="0" i="1" smtClean="0">
                              <a:latin typeface="Cambria Math" panose="02040503050406030204" pitchFamily="18" charset="0"/>
                            </a:rPr>
                            <m:t>h</m:t>
                          </m:r>
                        </m:sub>
                      </m:sSub>
                      <m:r>
                        <a:rPr lang="en-US" altLang="zh-CN" sz="2400" b="0" i="1" smtClean="0">
                          <a:latin typeface="Cambria Math" panose="02040503050406030204" pitchFamily="18" charset="0"/>
                        </a:rPr>
                        <m:t>=</m:t>
                      </m:r>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𝐻𝑖𝑡</m:t>
                          </m:r>
                        </m:sub>
                        <m:sup/>
                        <m:e>
                          <m:r>
                            <m:rPr>
                              <m:sty m:val="p"/>
                            </m:rPr>
                            <a:rPr lang="en-US" altLang="zh-CN" sz="2400" b="0" i="0" smtClean="0">
                              <a:latin typeface="Cambria Math" panose="02040503050406030204" pitchFamily="18" charset="0"/>
                            </a:rPr>
                            <m:t>ln</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𝑁𝑝𝑒</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𝐺𝑎𝑢𝑠𝑠</m:t>
                              </m:r>
                              <m:r>
                                <a:rPr lang="en-US" altLang="zh-CN" sz="2400" b="0" i="1" smtClean="0">
                                  <a:latin typeface="Cambria Math" panose="02040503050406030204" pitchFamily="18" charset="0"/>
                                </a:rPr>
                                <m:t>(</m:t>
                              </m:r>
                              <m:acc>
                                <m:accPr>
                                  <m:chr m:val="̅"/>
                                  <m:ctrlPr>
                                    <a:rPr lang="en-US" altLang="zh-CN" sz="2400" b="1" i="1" smtClean="0">
                                      <a:latin typeface="Cambria Math" panose="02040503050406030204" pitchFamily="18" charset="0"/>
                                      <a:sym typeface="+mn-ea"/>
                                    </a:rPr>
                                  </m:ctrlPr>
                                </m:accPr>
                                <m:e>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400" b="1" i="1" smtClean="0">
                                          <a:latin typeface="Cambria Math" panose="02040503050406030204" pitchFamily="18" charset="0"/>
                                          <a:ea typeface="黑体" panose="02010609060101010101" pitchFamily="49" charset="-122"/>
                                          <a:cs typeface="Times New Roman" panose="02020603050405020304" pitchFamily="18" charset="0"/>
                                          <a:sym typeface="+mn-ea"/>
                                        </a:rPr>
                                        <m:t>𝒄</m:t>
                                      </m:r>
                                    </m:sub>
                                  </m:sSub>
                                </m:e>
                              </m:acc>
                              <m:r>
                                <a:rPr lang="en-US" altLang="zh-CN" sz="2400" b="1" i="1" smtClean="0">
                                  <a:latin typeface="Cambria Math" panose="02040503050406030204" pitchFamily="18" charset="0"/>
                                </a:rPr>
                                <m:t>, </m:t>
                              </m:r>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𝝈</m:t>
                                  </m:r>
                                </m:e>
                                <m:sub>
                                  <m:sSub>
                                    <m:sSubPr>
                                      <m:ctrlP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ctrlPr>
                                    </m:sSubPr>
                                    <m:e>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𝜽</m:t>
                                      </m:r>
                                    </m:e>
                                    <m:sub>
                                      <m:r>
                                        <a:rPr lang="en-US" altLang="zh-CN" sz="2400" b="1" i="1">
                                          <a:latin typeface="Cambria Math" panose="02040503050406030204" pitchFamily="18" charset="0"/>
                                          <a:ea typeface="黑体" panose="02010609060101010101" pitchFamily="49" charset="-122"/>
                                          <a:cs typeface="Times New Roman" panose="02020603050405020304" pitchFamily="18" charset="0"/>
                                          <a:sym typeface="+mn-ea"/>
                                        </a:rPr>
                                        <m:t>𝒄</m:t>
                                      </m:r>
                                    </m:sub>
                                  </m:sSub>
                                </m:sub>
                              </m:sSub>
                              <m:r>
                                <a:rPr lang="en-US" altLang="zh-CN" sz="2400" b="0" i="1" smtClean="0">
                                  <a:latin typeface="Cambria Math" panose="02040503050406030204" pitchFamily="18" charset="0"/>
                                </a:rPr>
                                <m:t>)</m:t>
                              </m:r>
                            </m:e>
                            <m:sub>
                              <m:r>
                                <a:rPr lang="en-US" altLang="zh-CN" sz="2400" b="0" i="1" smtClean="0">
                                  <a:latin typeface="Cambria Math" panose="02040503050406030204" pitchFamily="18" charset="0"/>
                                </a:rPr>
                                <m:t> </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𝐵𝑘𝑔</m:t>
                          </m:r>
                          <m:r>
                            <a:rPr lang="en-US" altLang="zh-CN" sz="2400" b="0" i="1" smtClean="0">
                              <a:latin typeface="Cambria Math" panose="02040503050406030204" pitchFamily="18" charset="0"/>
                            </a:rPr>
                            <m:t>]</m:t>
                          </m:r>
                        </m:e>
                      </m:nary>
                    </m:oMath>
                  </m:oMathPara>
                </a14:m>
                <a:endParaRPr lang="en-US" altLang="zh-CN" b="0" dirty="0">
                  <a:latin typeface="Blackadder ITC" panose="04020505051007020D02" pitchFamily="82" charset="0"/>
                </a:endParaRPr>
              </a:p>
            </p:txBody>
          </p:sp>
        </mc:Choice>
        <mc:Fallback xmlns="">
          <p:sp>
            <p:nvSpPr>
              <p:cNvPr id="16" name="文本框 15">
                <a:extLst>
                  <a:ext uri="{FF2B5EF4-FFF2-40B4-BE49-F238E27FC236}">
                    <a16:creationId xmlns:a16="http://schemas.microsoft.com/office/drawing/2014/main" id="{C6F7D6E3-61AB-0C8F-64BD-66534FCF31D1}"/>
                  </a:ext>
                </a:extLst>
              </p:cNvPr>
              <p:cNvSpPr txBox="1">
                <a:spLocks noRot="1" noChangeAspect="1" noMove="1" noResize="1" noEditPoints="1" noAdjustHandles="1" noChangeArrowheads="1" noChangeShapeType="1" noTextEdit="1"/>
              </p:cNvSpPr>
              <p:nvPr/>
            </p:nvSpPr>
            <p:spPr>
              <a:xfrm>
                <a:off x="417027" y="3188239"/>
                <a:ext cx="5919889" cy="896207"/>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11262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2EwYWQxMzYyYTY3MDllZTljMzU3NzZiNjU5NjJjOT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B132">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自定义 1">
      <a:majorFont>
        <a:latin typeface="Times New Roman"/>
        <a:ea typeface="楷体"/>
        <a:cs typeface=""/>
      </a:majorFont>
      <a:minorFont>
        <a:latin typeface="楷体"/>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1" hangingPunct="1">
          <a:lnSpc>
            <a:spcPct val="100000"/>
          </a:lnSpc>
          <a:spcBef>
            <a:spcPct val="0"/>
          </a:spcBef>
          <a:spcAft>
            <a:spcPct val="0"/>
          </a:spcAft>
          <a:buClrTx/>
          <a:buSzTx/>
          <a:buFontTx/>
          <a:buNone/>
          <a:defRPr kumimoji="1" lang="ko-KR" altLang="en-US" sz="24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B13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3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3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3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3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3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3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楷体"/>
        <a:cs typeface=""/>
      </a:majorFont>
      <a:minorFont>
        <a:latin typeface="楷体"/>
        <a:ea typeface="楷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3597</TotalTime>
  <Words>1117</Words>
  <Application>Microsoft Office PowerPoint</Application>
  <PresentationFormat>宽屏</PresentationFormat>
  <Paragraphs>258</Paragraphs>
  <Slides>17</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34" baseType="lpstr">
      <vt:lpstr>Gulim</vt:lpstr>
      <vt:lpstr>黑体</vt:lpstr>
      <vt:lpstr>华文中宋</vt:lpstr>
      <vt:lpstr>楷体</vt:lpstr>
      <vt:lpstr>微软雅黑</vt:lpstr>
      <vt:lpstr>-쉬리B</vt:lpstr>
      <vt:lpstr>-쉬리M</vt:lpstr>
      <vt:lpstr>Arial</vt:lpstr>
      <vt:lpstr>Blackadder ITC</vt:lpstr>
      <vt:lpstr>Calibri</vt:lpstr>
      <vt:lpstr>Cambria Math</vt:lpstr>
      <vt:lpstr>Times New Roman</vt:lpstr>
      <vt:lpstr>Wingdings</vt:lpstr>
      <vt:lpstr>Wingdings 2</vt:lpstr>
      <vt:lpstr>B132</vt:lpstr>
      <vt:lpstr>自定义设计方案</vt:lpstr>
      <vt:lpstr>Equation.KSEE3</vt:lpstr>
      <vt:lpstr>Simulation and Reconstruction of STCF RICH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RICH Simulation and  Reconstruction Algorithm</dc:title>
  <dc:creator>HQY</dc:creator>
  <cp:lastModifiedBy>清源 黄</cp:lastModifiedBy>
  <cp:revision>266</cp:revision>
  <dcterms:created xsi:type="dcterms:W3CDTF">2023-08-09T12:44:00Z</dcterms:created>
  <dcterms:modified xsi:type="dcterms:W3CDTF">2025-07-04T00:12:26Z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2052-12.1.0.18608</vt:lpwstr>
  </property>
</Properties>
</file>