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35" r:id="rId2"/>
    <p:sldId id="433" r:id="rId3"/>
    <p:sldId id="431" r:id="rId4"/>
    <p:sldId id="454" r:id="rId5"/>
    <p:sldId id="440" r:id="rId6"/>
    <p:sldId id="427" r:id="rId7"/>
    <p:sldId id="455" r:id="rId8"/>
    <p:sldId id="268" r:id="rId9"/>
    <p:sldId id="404" r:id="rId10"/>
    <p:sldId id="441" r:id="rId11"/>
    <p:sldId id="448" r:id="rId12"/>
    <p:sldId id="449" r:id="rId13"/>
    <p:sldId id="450" r:id="rId14"/>
    <p:sldId id="451" r:id="rId15"/>
    <p:sldId id="452" r:id="rId16"/>
    <p:sldId id="456" r:id="rId17"/>
    <p:sldId id="442" r:id="rId18"/>
    <p:sldId id="423" r:id="rId19"/>
    <p:sldId id="424" r:id="rId20"/>
    <p:sldId id="443" r:id="rId21"/>
    <p:sldId id="447" r:id="rId22"/>
    <p:sldId id="432" r:id="rId23"/>
    <p:sldId id="444" r:id="rId24"/>
    <p:sldId id="445" r:id="rId25"/>
    <p:sldId id="429" r:id="rId26"/>
    <p:sldId id="428" r:id="rId27"/>
    <p:sldId id="422" r:id="rId28"/>
    <p:sldId id="377" r:id="rId29"/>
    <p:sldId id="380" r:id="rId30"/>
    <p:sldId id="382" r:id="rId31"/>
    <p:sldId id="339" r:id="rId32"/>
    <p:sldId id="340" r:id="rId33"/>
    <p:sldId id="341" r:id="rId34"/>
    <p:sldId id="453" r:id="rId35"/>
    <p:sldId id="421" r:id="rId36"/>
    <p:sldId id="438" r:id="rId37"/>
    <p:sldId id="439" r:id="rId3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 geng" initials="cg" lastIdx="2" clrIdx="0">
    <p:extLst>
      <p:ext uri="{19B8F6BF-5375-455C-9EA6-DF929625EA0E}">
        <p15:presenceInfo xmlns:p15="http://schemas.microsoft.com/office/powerpoint/2012/main" userId="a0fd4cd72f0307b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FFEA6A-C8AB-4989-A91F-DF4F41D383FE}" type="datetimeFigureOut">
              <a:rPr lang="zh-CN" altLang="en-US" smtClean="0"/>
              <a:t>2025/7/2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A8FD22-ED64-4F6B-8CA7-A315AAC8A0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180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751E9E-7EF0-18D6-7ABB-81558E5AB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56A1AF1-F7F8-1C54-FF6B-CFE3824D66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83A5D8-23BB-8CB3-71F3-887340FAB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5502C-48DA-4ADC-9DBF-42788100165B}" type="datetime1">
              <a:rPr lang="zh-CN" altLang="en-US" smtClean="0"/>
              <a:t>2025/7/2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3F6733-919C-2558-72B8-FBCD3B8CA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fr-FR"/>
              <a:t>梁振卓，</a:t>
            </a:r>
            <a:r>
              <a:rPr lang="fr-FR" altLang="zh-CN"/>
              <a:t>STCF DTOF T0 Reconstruction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FF5D7-F841-ABE5-392B-044A9A55C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DA93-F0B2-4247-9443-BEF2EE0407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483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C0F9D2-F73E-D734-557F-3E9427B9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7747029-3074-DFA6-E377-C3629E4CE6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728451-6507-011B-8D46-7BFD2FAC2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2C578-75DF-4581-AD2E-07E478436930}" type="datetime1">
              <a:rPr lang="zh-CN" altLang="en-US" smtClean="0"/>
              <a:t>2025/7/2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FD132A-4E13-3879-FBBC-6DCCCCA19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fr-FR"/>
              <a:t>梁振卓，</a:t>
            </a:r>
            <a:r>
              <a:rPr lang="fr-FR" altLang="zh-CN"/>
              <a:t>STCF DTOF T0 Reconstruction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995EE8-8751-BF18-EDE5-7A708DBB9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DA93-F0B2-4247-9443-BEF2EE0407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548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8018BE8-6267-FD05-36DB-2E60DF97CE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7596033-9D77-7D9D-B264-689F1C25D0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0F6FA8-F206-D1E7-6F25-0BD3E3456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14D8-2117-487A-B49B-97E59473AA4C}" type="datetime1">
              <a:rPr lang="zh-CN" altLang="en-US" smtClean="0"/>
              <a:t>2025/7/2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5F9508-BCF1-D7E1-3579-D0F6C4792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fr-FR"/>
              <a:t>梁振卓，</a:t>
            </a:r>
            <a:r>
              <a:rPr lang="fr-FR" altLang="zh-CN"/>
              <a:t>STCF DTOF T0 Reconstruction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644CD7-664A-5CE8-5C72-28A8DAF58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DA93-F0B2-4247-9443-BEF2EE0407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675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D9A4F5-E47A-A44D-67CA-0DECC5F9D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E9C38AF-4A83-94D0-90AC-7FDD76FED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8B683A-FDEB-1A78-6675-D52B6C41A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2DBCB-97B5-4954-B10B-BB2046D74BBB}" type="datetime1">
              <a:rPr lang="zh-CN" altLang="en-US" smtClean="0"/>
              <a:t>2025/7/2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C83BD4-72E1-47A5-4EA4-2E5927CB7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fr-FR"/>
              <a:t>梁振卓，</a:t>
            </a:r>
            <a:r>
              <a:rPr lang="fr-FR" altLang="zh-CN"/>
              <a:t>STCF DTOF T0 Reconstruction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DFBABB-2D6F-BE1A-4810-134C2C6F3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DA93-F0B2-4247-9443-BEF2EE0407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318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D3EA60-C4EF-8128-9DC5-953D10CB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9E5ADA-B4C4-B4FE-2A7D-AC182F3B5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DB8B0D-2633-4629-AC65-F7515A05D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9A08-2F59-42AB-8C04-0E59EC3FE2B8}" type="datetime1">
              <a:rPr lang="zh-CN" altLang="en-US" smtClean="0"/>
              <a:t>2025/7/2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9228D7-D4C7-435A-ED06-71AC26670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fr-FR"/>
              <a:t>梁振卓，</a:t>
            </a:r>
            <a:r>
              <a:rPr lang="fr-FR" altLang="zh-CN"/>
              <a:t>STCF DTOF T0 Reconstruction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5F846B-5497-1658-2DDE-3C5F52F23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DA93-F0B2-4247-9443-BEF2EE0407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767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F9502C-9428-33DD-CF6D-4ACCEFD5C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F99D5C-8E9E-B40F-A89E-57F8F4CA8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3324EAC-FCC1-A00D-D962-DFDCA9224B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B9616A-FE24-3308-89D5-D70670BFE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62382-F4F1-4787-8265-08D54DA2AEEB}" type="datetime1">
              <a:rPr lang="zh-CN" altLang="en-US" smtClean="0"/>
              <a:t>2025/7/2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D812A5-B129-7BAD-0505-D6B01940B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fr-FR"/>
              <a:t>梁振卓，</a:t>
            </a:r>
            <a:r>
              <a:rPr lang="fr-FR" altLang="zh-CN"/>
              <a:t>STCF DTOF T0 Reconstruction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71D197-F77B-C5E9-0CE3-7E9D612E2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DA93-F0B2-4247-9443-BEF2EE0407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982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E0BCD2-70DB-E900-AF71-FD6B57326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7D4854-AC5D-1766-EB8F-D9E9CC279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8BD1B5-21B1-6011-B145-9E2FDB3024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F251C5A-B128-5B3B-6782-C005502FA4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3C0166C-C682-948A-E596-D6FA90890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885C750-1E34-4843-8594-64C9D7828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1AFE4-7B67-4FF6-AB92-FADE79BB1015}" type="datetime1">
              <a:rPr lang="zh-CN" altLang="en-US" smtClean="0"/>
              <a:t>2025/7/2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0A649FD-A150-95C1-5FBB-F09CC4EFB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fr-FR"/>
              <a:t>梁振卓，</a:t>
            </a:r>
            <a:r>
              <a:rPr lang="fr-FR" altLang="zh-CN"/>
              <a:t>STCF DTOF T0 Reconstruction</a:t>
            </a: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56BC866-E4EC-22B4-387A-7A4D13133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DA93-F0B2-4247-9443-BEF2EE0407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82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01A3D5-850A-8086-06F9-7F7B664FE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9C53064-42B4-8961-049A-A7E780D21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F5D0D-12DF-405D-BDC1-FAD154869832}" type="datetime1">
              <a:rPr lang="zh-CN" altLang="en-US" smtClean="0"/>
              <a:t>2025/7/2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360579-F4ED-F6B4-67A8-1C78438C7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fr-FR"/>
              <a:t>梁振卓，</a:t>
            </a:r>
            <a:r>
              <a:rPr lang="fr-FR" altLang="zh-CN"/>
              <a:t>STCF DTOF T0 Reconstruction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AB5D392-6A0D-1028-A7E2-73006B410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DA93-F0B2-4247-9443-BEF2EE0407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97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A95FFEE-5E29-407D-5D53-0301DD337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57321-8471-4586-8E32-0377A1A35860}" type="datetime1">
              <a:rPr lang="zh-CN" altLang="en-US" smtClean="0"/>
              <a:t>2025/7/2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1DCB5C-0E26-0AB8-6081-EC4C28A57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fr-FR"/>
              <a:t>梁振卓，</a:t>
            </a:r>
            <a:r>
              <a:rPr lang="fr-FR" altLang="zh-CN"/>
              <a:t>STCF DTOF T0 Reconstruction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1B82406-7ED1-3240-09C4-CB793204E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DA93-F0B2-4247-9443-BEF2EE0407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7633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CD5F8B-413B-F8BB-E39A-2F391F54C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DE3F0BF-3EDF-A09C-5D36-6E4ADBFC8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1C17D17-AF87-84C0-B520-CFD3A4CF64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AD8E406-18E6-30DF-799C-A2199BEFE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D80CF-2E89-4C33-8692-0858B0403715}" type="datetime1">
              <a:rPr lang="zh-CN" altLang="en-US" smtClean="0"/>
              <a:t>2025/7/2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83ED9B7-CC63-0756-C66A-012C30DF5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fr-FR"/>
              <a:t>梁振卓，</a:t>
            </a:r>
            <a:r>
              <a:rPr lang="fr-FR" altLang="zh-CN"/>
              <a:t>STCF DTOF T0 Reconstruction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F92C0B-9995-6A2F-3DAB-9B5F6AA2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DA93-F0B2-4247-9443-BEF2EE0407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907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7988FC-8FAD-F558-415C-A1FCF42C3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866CE1-C5FB-00D9-886F-C514182D32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F42B27F-CEB1-0F5B-7AB5-7CFE3B147A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0D9A62-C280-4A5A-0703-C283507FF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FE885-85EE-4609-9DCB-8DA66CC6DEAB}" type="datetime1">
              <a:rPr lang="zh-CN" altLang="en-US" smtClean="0"/>
              <a:t>2025/7/2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B64D7-6CB4-E0D9-FB6B-3818BFE69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fr-FR"/>
              <a:t>梁振卓，</a:t>
            </a:r>
            <a:r>
              <a:rPr lang="fr-FR" altLang="zh-CN"/>
              <a:t>STCF DTOF T0 Reconstruction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8E5AD15-E51E-D8DF-F977-ADD50929E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DA93-F0B2-4247-9443-BEF2EE0407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462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C1E0C39-501A-620E-7D55-EF796743E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E72B614-E790-755C-9E28-9AEB29F12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B75A1F-1059-8020-0EE7-251F023490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18A95-930C-43C7-ACB4-14FA2CE9129A}" type="datetime1">
              <a:rPr lang="zh-CN" altLang="en-US" smtClean="0"/>
              <a:t>2025/7/2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39BC44-E672-9450-4FBC-6CE72B52A9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fr-FR"/>
              <a:t>梁振卓，</a:t>
            </a:r>
            <a:r>
              <a:rPr lang="fr-FR" altLang="zh-CN"/>
              <a:t>STCF DTOF T0 Reconstruction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E51B8F-85C2-A68E-53C7-5D854D06E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EDA93-F0B2-4247-9443-BEF2EE0407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75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image" Target="../media/image36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5" Type="http://schemas.openxmlformats.org/officeDocument/2006/relationships/image" Target="../media/image26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0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714541" y="2504410"/>
            <a:ext cx="1076291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STCF DTOF T0 Reconstruction</a:t>
            </a:r>
            <a:endParaRPr lang="zh-CN" altLang="en-US" sz="4800" b="1" dirty="0">
              <a:solidFill>
                <a:srgbClr val="002060"/>
              </a:solidFill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7" name="图形 6"/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2765" y="411125"/>
            <a:ext cx="2920767" cy="840569"/>
          </a:xfrm>
          <a:prstGeom prst="rect">
            <a:avLst/>
          </a:prstGeom>
        </p:spPr>
      </p:pic>
      <p:pic>
        <p:nvPicPr>
          <p:cNvPr id="8" name="图片 7" descr="图片包含 游戏机, 门&#10;&#10;描述已自动生成"/>
          <p:cNvPicPr/>
          <p:nvPr/>
        </p:nvPicPr>
        <p:blipFill>
          <a:blip r:embed="rId4" cstate="print">
            <a:lum bright="70000" contrast="-70000"/>
          </a:blip>
          <a:stretch>
            <a:fillRect/>
          </a:stretch>
        </p:blipFill>
        <p:spPr>
          <a:xfrm>
            <a:off x="4441218" y="5261301"/>
            <a:ext cx="3516595" cy="1627155"/>
          </a:xfrm>
          <a:prstGeom prst="rect">
            <a:avLst/>
          </a:prstGeom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98510CE8-4C8C-3EB4-5DA1-9150D1989500}"/>
              </a:ext>
            </a:extLst>
          </p:cNvPr>
          <p:cNvSpPr txBox="1"/>
          <p:nvPr/>
        </p:nvSpPr>
        <p:spPr>
          <a:xfrm>
            <a:off x="1866133" y="3550580"/>
            <a:ext cx="8060055" cy="129298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报告人：梁振卓</a:t>
            </a:r>
            <a:endParaRPr lang="en-US" altLang="zh-C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200"/>
              </a:lnSpc>
            </a:pP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liangzhzh25@mail2.sysu.edu.cn</a:t>
            </a:r>
          </a:p>
          <a:p>
            <a:pPr algn="ctr">
              <a:lnSpc>
                <a:spcPts val="3200"/>
              </a:lnSpc>
            </a:pP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2025.7.3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1986CF0-B6E5-1A83-02A8-29627562F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B28EE-B93F-43F1-81E9-7F01BC8FBB41}" type="slidenum">
              <a:rPr lang="zh-CN" altLang="en-US" smtClean="0"/>
              <a:pPr/>
              <a:t>1</a:t>
            </a:fld>
            <a:endParaRPr lang="zh-CN" altLang="en-US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4BC35CEE-BD29-D4DB-D3BC-DC8ECF83CF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64" t="24246" r="5120" b="31144"/>
          <a:stretch>
            <a:fillRect/>
          </a:stretch>
        </p:blipFill>
        <p:spPr>
          <a:xfrm>
            <a:off x="7123340" y="411125"/>
            <a:ext cx="4526993" cy="915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13"/>
    </mc:Choice>
    <mc:Fallback xmlns="">
      <p:transition spd="slow" advTm="1751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89E1D-03A3-DDA2-0F9E-B4855092C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84D5BD-C4E3-64CF-128C-2ACBDEAED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63" y="465611"/>
            <a:ext cx="1558332" cy="986378"/>
          </a:xfrm>
        </p:spPr>
        <p:txBody>
          <a:bodyPr>
            <a:normAutofit/>
          </a:bodyPr>
          <a:lstStyle/>
          <a:p>
            <a:r>
              <a:rPr lang="zh-CN" altLang="en-US" sz="4000" b="1" dirty="0">
                <a:solidFill>
                  <a:srgbClr val="002060"/>
                </a:solidFill>
              </a:rPr>
              <a:t>目录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7BB90C-5A18-3B58-2DD8-A55DF96D2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0736" y="1540900"/>
            <a:ext cx="7614300" cy="4383197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altLang="zh-CN" b="1" dirty="0">
                <a:solidFill>
                  <a:srgbClr val="002060"/>
                </a:solidFill>
              </a:rPr>
              <a:t>TOF</a:t>
            </a:r>
            <a:r>
              <a:rPr lang="zh-CN" altLang="en-US" b="1" dirty="0">
                <a:solidFill>
                  <a:srgbClr val="002060"/>
                </a:solidFill>
              </a:rPr>
              <a:t>几何结构</a:t>
            </a:r>
            <a:endParaRPr lang="en-US" altLang="zh-CN" b="1" dirty="0">
              <a:solidFill>
                <a:srgbClr val="002060"/>
              </a:solidFill>
            </a:endParaRP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altLang="zh-CN" b="1" dirty="0">
                <a:solidFill>
                  <a:srgbClr val="002060"/>
                </a:solidFill>
              </a:rPr>
              <a:t>T0</a:t>
            </a:r>
            <a:r>
              <a:rPr lang="zh-CN" altLang="en-US" b="1" dirty="0">
                <a:solidFill>
                  <a:srgbClr val="002060"/>
                </a:solidFill>
              </a:rPr>
              <a:t>重建原理</a:t>
            </a:r>
            <a:endParaRPr lang="en-US" altLang="zh-CN" b="1" dirty="0">
              <a:solidFill>
                <a:srgbClr val="002060"/>
              </a:solidFill>
            </a:endParaRP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altLang="zh-CN" b="1" dirty="0">
                <a:solidFill>
                  <a:srgbClr val="C00000"/>
                </a:solidFill>
              </a:rPr>
              <a:t>DTOF</a:t>
            </a:r>
            <a:r>
              <a:rPr lang="zh-CN" altLang="en-US" b="1" dirty="0">
                <a:solidFill>
                  <a:srgbClr val="C00000"/>
                </a:solidFill>
              </a:rPr>
              <a:t>单径迹</a:t>
            </a:r>
            <a:r>
              <a:rPr lang="en-US" altLang="zh-CN" b="1" dirty="0">
                <a:solidFill>
                  <a:srgbClr val="C00000"/>
                </a:solidFill>
              </a:rPr>
              <a:t>T0</a:t>
            </a:r>
            <a:r>
              <a:rPr lang="zh-CN" altLang="en-US" b="1" dirty="0">
                <a:solidFill>
                  <a:srgbClr val="C00000"/>
                </a:solidFill>
              </a:rPr>
              <a:t>重建效率</a:t>
            </a:r>
            <a:endParaRPr lang="en-US" altLang="zh-CN" b="1" dirty="0">
              <a:solidFill>
                <a:srgbClr val="C00000"/>
              </a:solidFill>
            </a:endParaRP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altLang="zh-CN" b="1" dirty="0">
                <a:solidFill>
                  <a:srgbClr val="002060"/>
                </a:solidFill>
              </a:rPr>
              <a:t>DTOF</a:t>
            </a:r>
            <a:r>
              <a:rPr lang="zh-CN" altLang="en-US" b="1" dirty="0">
                <a:solidFill>
                  <a:srgbClr val="002060"/>
                </a:solidFill>
              </a:rPr>
              <a:t>径迹误差对</a:t>
            </a:r>
            <a:r>
              <a:rPr lang="en-US" altLang="zh-CN" b="1" dirty="0">
                <a:solidFill>
                  <a:srgbClr val="002060"/>
                </a:solidFill>
              </a:rPr>
              <a:t>T0</a:t>
            </a:r>
            <a:r>
              <a:rPr lang="zh-CN" altLang="en-US" b="1" dirty="0">
                <a:solidFill>
                  <a:srgbClr val="002060"/>
                </a:solidFill>
              </a:rPr>
              <a:t>重建效率的影响</a:t>
            </a:r>
            <a:endParaRPr lang="en-US" altLang="zh-CN" b="1" dirty="0">
              <a:solidFill>
                <a:srgbClr val="002060"/>
              </a:solidFill>
            </a:endParaRP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altLang="zh-CN" b="1" dirty="0">
                <a:solidFill>
                  <a:srgbClr val="002060"/>
                </a:solidFill>
              </a:rPr>
              <a:t>TOF</a:t>
            </a:r>
            <a:r>
              <a:rPr lang="zh-CN" altLang="en-US" b="1" dirty="0">
                <a:solidFill>
                  <a:srgbClr val="002060"/>
                </a:solidFill>
              </a:rPr>
              <a:t>事例级</a:t>
            </a:r>
            <a:r>
              <a:rPr lang="en-US" altLang="zh-CN" b="1" dirty="0">
                <a:solidFill>
                  <a:srgbClr val="002060"/>
                </a:solidFill>
              </a:rPr>
              <a:t>T0</a:t>
            </a:r>
            <a:r>
              <a:rPr lang="zh-CN" altLang="en-US" b="1" dirty="0">
                <a:solidFill>
                  <a:srgbClr val="002060"/>
                </a:solidFill>
              </a:rPr>
              <a:t>重建效率</a:t>
            </a:r>
            <a:endParaRPr lang="en-US" altLang="zh-CN" b="1" dirty="0">
              <a:solidFill>
                <a:srgbClr val="002060"/>
              </a:solidFill>
            </a:endParaRP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zh-CN" altLang="en-US" b="1" dirty="0">
                <a:solidFill>
                  <a:srgbClr val="002060"/>
                </a:solidFill>
              </a:rPr>
              <a:t>总结</a:t>
            </a:r>
            <a:endParaRPr lang="zh-CN" altLang="en-US" sz="900" b="1" dirty="0">
              <a:solidFill>
                <a:srgbClr val="002060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F658150-D2CB-7559-7DF0-EB203428B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fr-FR"/>
              <a:t>梁振卓，</a:t>
            </a:r>
            <a:r>
              <a:rPr lang="fr-FR" altLang="zh-CN"/>
              <a:t>STCF DTOF T0 Reconstruction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EDD82A-C504-3043-4E54-B6E3DDD7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DA93-F0B2-4247-9443-BEF2EE0407B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92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0859F-CFB1-0A80-AC5F-EAA716C97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CE1C385-C8EC-C25E-6576-D9A2D5B1CF92}"/>
              </a:ext>
            </a:extLst>
          </p:cNvPr>
          <p:cNvSpPr txBox="1"/>
          <p:nvPr/>
        </p:nvSpPr>
        <p:spPr>
          <a:xfrm>
            <a:off x="470388" y="400051"/>
            <a:ext cx="656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</a:rPr>
              <a:t>e-</a:t>
            </a:r>
            <a:r>
              <a:rPr lang="zh-CN" altLang="en-US" sz="2400" b="1" dirty="0">
                <a:solidFill>
                  <a:schemeClr val="accent1"/>
                </a:solidFill>
              </a:rPr>
              <a:t>在不同动量和</a:t>
            </a:r>
            <a:r>
              <a:rPr lang="en-US" altLang="zh-CN" sz="2400" b="1" dirty="0">
                <a:solidFill>
                  <a:schemeClr val="accent1"/>
                </a:solidFill>
              </a:rPr>
              <a:t>theta</a:t>
            </a:r>
            <a:r>
              <a:rPr lang="zh-CN" altLang="en-US" sz="2400" b="1" dirty="0">
                <a:solidFill>
                  <a:schemeClr val="accent1"/>
                </a:solidFill>
              </a:rPr>
              <a:t>下的</a:t>
            </a:r>
            <a:r>
              <a:rPr lang="en-US" altLang="zh-CN" sz="2400" b="1" dirty="0">
                <a:solidFill>
                  <a:schemeClr val="accent1"/>
                </a:solidFill>
              </a:rPr>
              <a:t>T0</a:t>
            </a:r>
            <a:r>
              <a:rPr lang="zh-CN" altLang="en-US" sz="2400" b="1" dirty="0">
                <a:solidFill>
                  <a:schemeClr val="accent1"/>
                </a:solidFill>
              </a:rPr>
              <a:t>重建正确率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06D0067-39F1-65AB-4747-BEF05B2CC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43417-7F8C-49B1-AA45-50A0871F521F}" type="slidenum">
              <a:rPr lang="zh-CN" altLang="en-US" smtClean="0"/>
              <a:t>11</a:t>
            </a:fld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C59155A-742D-0802-324B-39786DEDDB46}"/>
              </a:ext>
            </a:extLst>
          </p:cNvPr>
          <p:cNvSpPr txBox="1"/>
          <p:nvPr/>
        </p:nvSpPr>
        <p:spPr>
          <a:xfrm>
            <a:off x="7431610" y="35329"/>
            <a:ext cx="5377260" cy="895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rgbClr val="7030A0"/>
                </a:solidFill>
              </a:rPr>
              <a:t>事例筛选：</a:t>
            </a:r>
            <a:endParaRPr lang="en-US" altLang="zh-CN" sz="1200" b="1" dirty="0">
              <a:solidFill>
                <a:srgbClr val="7030A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200" b="1" dirty="0">
                <a:solidFill>
                  <a:srgbClr val="7030A0"/>
                </a:solidFill>
              </a:rPr>
              <a:t>去除信号光子数为</a:t>
            </a:r>
            <a:r>
              <a:rPr lang="en-US" altLang="zh-CN" sz="1200" b="1" dirty="0">
                <a:solidFill>
                  <a:srgbClr val="7030A0"/>
                </a:solidFill>
              </a:rPr>
              <a:t>0</a:t>
            </a:r>
            <a:r>
              <a:rPr lang="zh-CN" altLang="en-US" sz="1200" b="1" dirty="0">
                <a:solidFill>
                  <a:srgbClr val="7030A0"/>
                </a:solidFill>
              </a:rPr>
              <a:t>的事例 （此类事例需要其他探测器的信息）</a:t>
            </a:r>
            <a:endParaRPr lang="en-US" altLang="zh-CN" sz="1200" b="1" dirty="0">
              <a:solidFill>
                <a:srgbClr val="7030A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200" b="1" dirty="0">
                <a:solidFill>
                  <a:srgbClr val="7030A0"/>
                </a:solidFill>
              </a:rPr>
              <a:t>去除没有外推径迹的事例  （外推径迹重建成功的才考虑）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AAA9360D-847E-27CA-2F4A-13B5A1CF7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fr-FR" dirty="0"/>
              <a:t>梁振卓，</a:t>
            </a:r>
            <a:r>
              <a:rPr lang="fr-FR" altLang="zh-CN" dirty="0"/>
              <a:t>STCF DTOF T0 Reconstruction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E572981-3305-B34A-C310-EAB81C480EB7}"/>
              </a:ext>
            </a:extLst>
          </p:cNvPr>
          <p:cNvSpPr txBox="1"/>
          <p:nvPr/>
        </p:nvSpPr>
        <p:spPr>
          <a:xfrm>
            <a:off x="7717206" y="948093"/>
            <a:ext cx="2732725" cy="424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600" b="1" dirty="0">
                <a:solidFill>
                  <a:srgbClr val="7030A0"/>
                </a:solidFill>
              </a:rPr>
              <a:t>去除衰变和散射的事例</a:t>
            </a:r>
            <a:endParaRPr lang="en-US" altLang="zh-CN" sz="1600" b="1" dirty="0">
              <a:solidFill>
                <a:srgbClr val="7030A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617F36D-45CF-246A-49AF-DE03B513AC61}"/>
              </a:ext>
            </a:extLst>
          </p:cNvPr>
          <p:cNvSpPr txBox="1"/>
          <p:nvPr/>
        </p:nvSpPr>
        <p:spPr>
          <a:xfrm>
            <a:off x="1675647" y="887105"/>
            <a:ext cx="2732725" cy="424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600" b="1" dirty="0">
                <a:solidFill>
                  <a:srgbClr val="7030A0"/>
                </a:solidFill>
              </a:rPr>
              <a:t>不去除衰变和散射的事例</a:t>
            </a:r>
            <a:endParaRPr lang="en-US" altLang="zh-CN" sz="1600" b="1" dirty="0">
              <a:solidFill>
                <a:srgbClr val="7030A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440AE7C-7E7C-C8DB-7A40-EDF26144ECA2}"/>
              </a:ext>
            </a:extLst>
          </p:cNvPr>
          <p:cNvSpPr txBox="1"/>
          <p:nvPr/>
        </p:nvSpPr>
        <p:spPr>
          <a:xfrm>
            <a:off x="2206550" y="5408554"/>
            <a:ext cx="7778900" cy="793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1600" b="1" dirty="0"/>
              <a:t>e-</a:t>
            </a:r>
            <a:r>
              <a:rPr lang="zh-CN" altLang="en-US" sz="1600" b="1" dirty="0"/>
              <a:t>的效率几乎都在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99%</a:t>
            </a:r>
            <a:r>
              <a:rPr lang="zh-CN" altLang="en-US" sz="1600" b="1" dirty="0"/>
              <a:t>以上，绝大部分动量和</a:t>
            </a:r>
            <a:r>
              <a:rPr lang="en-US" altLang="zh-CN" sz="1600" b="1" dirty="0"/>
              <a:t>theta</a:t>
            </a:r>
            <a:r>
              <a:rPr lang="zh-CN" altLang="en-US" sz="1600" b="1" dirty="0"/>
              <a:t>区域效率高于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99.5%</a:t>
            </a:r>
            <a:r>
              <a:rPr lang="zh-CN" altLang="en-US" sz="1600" b="1" dirty="0"/>
              <a:t>，去除衰变和散射的事例前后，效率基本无差别</a:t>
            </a:r>
            <a:endParaRPr lang="en-US" altLang="zh-CN" sz="1600" b="1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FB191CD-83B9-776B-2879-CAEB7B464A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37"/>
          <a:stretch>
            <a:fillRect/>
          </a:stretch>
        </p:blipFill>
        <p:spPr>
          <a:xfrm>
            <a:off x="0" y="1353516"/>
            <a:ext cx="6154703" cy="365171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A60D18B-2AE1-CF23-5878-838A004A9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51182"/>
            <a:ext cx="6096000" cy="361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5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3B2AE-2056-3EEA-1DC3-8BA0BA70B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13ED41C-48DD-AE11-A9AE-975D06FC8773}"/>
              </a:ext>
            </a:extLst>
          </p:cNvPr>
          <p:cNvSpPr txBox="1"/>
          <p:nvPr/>
        </p:nvSpPr>
        <p:spPr>
          <a:xfrm>
            <a:off x="470388" y="400051"/>
            <a:ext cx="656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</a:rPr>
              <a:t>mu-</a:t>
            </a:r>
            <a:r>
              <a:rPr lang="zh-CN" altLang="en-US" sz="2400" b="1" dirty="0">
                <a:solidFill>
                  <a:schemeClr val="accent1"/>
                </a:solidFill>
              </a:rPr>
              <a:t>在不同动量和</a:t>
            </a:r>
            <a:r>
              <a:rPr lang="en-US" altLang="zh-CN" sz="2400" b="1" dirty="0">
                <a:solidFill>
                  <a:schemeClr val="accent1"/>
                </a:solidFill>
              </a:rPr>
              <a:t>theta</a:t>
            </a:r>
            <a:r>
              <a:rPr lang="zh-CN" altLang="en-US" sz="2400" b="1" dirty="0">
                <a:solidFill>
                  <a:schemeClr val="accent1"/>
                </a:solidFill>
              </a:rPr>
              <a:t>下的</a:t>
            </a:r>
            <a:r>
              <a:rPr lang="en-US" altLang="zh-CN" sz="2400" b="1" dirty="0">
                <a:solidFill>
                  <a:schemeClr val="accent1"/>
                </a:solidFill>
              </a:rPr>
              <a:t>T0</a:t>
            </a:r>
            <a:r>
              <a:rPr lang="zh-CN" altLang="en-US" sz="2400" b="1" dirty="0">
                <a:solidFill>
                  <a:schemeClr val="accent1"/>
                </a:solidFill>
              </a:rPr>
              <a:t>重建正确率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F9ED001-1657-D9D8-1A20-443AF9B47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43417-7F8C-49B1-AA45-50A0871F521F}" type="slidenum">
              <a:rPr lang="zh-CN" altLang="en-US" smtClean="0"/>
              <a:t>12</a:t>
            </a:fld>
            <a:endParaRPr lang="zh-CN" altLang="en-US" dirty="0"/>
          </a:p>
        </p:txBody>
      </p:sp>
      <p:sp>
        <p:nvSpPr>
          <p:cNvPr id="9" name="页脚占位符 8">
            <a:extLst>
              <a:ext uri="{FF2B5EF4-FFF2-40B4-BE49-F238E27FC236}">
                <a16:creationId xmlns:a16="http://schemas.microsoft.com/office/drawing/2014/main" id="{6612C5DB-2347-52AE-8A1C-6C83BBDDA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fr-FR"/>
              <a:t>梁振卓，</a:t>
            </a:r>
            <a:r>
              <a:rPr lang="fr-FR" altLang="zh-CN"/>
              <a:t>STCF DTOF T0 Reconstruction</a:t>
            </a:r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1C030D0-F29D-2AD1-217E-A4E73086E119}"/>
              </a:ext>
            </a:extLst>
          </p:cNvPr>
          <p:cNvSpPr txBox="1"/>
          <p:nvPr/>
        </p:nvSpPr>
        <p:spPr>
          <a:xfrm>
            <a:off x="7431610" y="35329"/>
            <a:ext cx="5377260" cy="895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rgbClr val="7030A0"/>
                </a:solidFill>
              </a:rPr>
              <a:t>事例筛选：</a:t>
            </a:r>
            <a:endParaRPr lang="en-US" altLang="zh-CN" sz="1200" b="1" dirty="0">
              <a:solidFill>
                <a:srgbClr val="7030A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200" b="1" dirty="0">
                <a:solidFill>
                  <a:srgbClr val="7030A0"/>
                </a:solidFill>
              </a:rPr>
              <a:t>去除信号光子数为</a:t>
            </a:r>
            <a:r>
              <a:rPr lang="en-US" altLang="zh-CN" sz="1200" b="1" dirty="0">
                <a:solidFill>
                  <a:srgbClr val="7030A0"/>
                </a:solidFill>
              </a:rPr>
              <a:t>0</a:t>
            </a:r>
            <a:r>
              <a:rPr lang="zh-CN" altLang="en-US" sz="1200" b="1" dirty="0">
                <a:solidFill>
                  <a:srgbClr val="7030A0"/>
                </a:solidFill>
              </a:rPr>
              <a:t>的事例 （此类事例需要其他探测器的信息）</a:t>
            </a:r>
            <a:endParaRPr lang="en-US" altLang="zh-CN" sz="1200" b="1" dirty="0">
              <a:solidFill>
                <a:srgbClr val="7030A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200" b="1" dirty="0">
                <a:solidFill>
                  <a:srgbClr val="7030A0"/>
                </a:solidFill>
              </a:rPr>
              <a:t>去除没有外推径迹的事例  （外推径迹重建成功的才考虑）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F4AA764-5A64-58A9-A380-A9B73B741C94}"/>
              </a:ext>
            </a:extLst>
          </p:cNvPr>
          <p:cNvSpPr txBox="1"/>
          <p:nvPr/>
        </p:nvSpPr>
        <p:spPr>
          <a:xfrm>
            <a:off x="7804438" y="997793"/>
            <a:ext cx="2732725" cy="424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600" b="1" dirty="0">
                <a:solidFill>
                  <a:srgbClr val="7030A0"/>
                </a:solidFill>
              </a:rPr>
              <a:t>去除衰变和散射的事例</a:t>
            </a:r>
            <a:endParaRPr lang="en-US" altLang="zh-CN" sz="1600" b="1" dirty="0">
              <a:solidFill>
                <a:srgbClr val="7030A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61807B2-5403-0F17-2341-7178083FC1CC}"/>
              </a:ext>
            </a:extLst>
          </p:cNvPr>
          <p:cNvSpPr txBox="1"/>
          <p:nvPr/>
        </p:nvSpPr>
        <p:spPr>
          <a:xfrm>
            <a:off x="1638728" y="930510"/>
            <a:ext cx="2732725" cy="424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600" b="1" dirty="0">
                <a:solidFill>
                  <a:srgbClr val="7030A0"/>
                </a:solidFill>
              </a:rPr>
              <a:t>不去除衰变和散射的事例</a:t>
            </a:r>
            <a:endParaRPr lang="en-US" altLang="zh-CN" sz="1600" b="1" dirty="0">
              <a:solidFill>
                <a:srgbClr val="7030A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27424C8-8D5F-F70E-0C9E-6787B24544C8}"/>
              </a:ext>
            </a:extLst>
          </p:cNvPr>
          <p:cNvSpPr txBox="1"/>
          <p:nvPr/>
        </p:nvSpPr>
        <p:spPr>
          <a:xfrm>
            <a:off x="2509180" y="5441022"/>
            <a:ext cx="7930579" cy="793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1600" b="1" dirty="0"/>
              <a:t>mu-</a:t>
            </a:r>
            <a:r>
              <a:rPr lang="zh-CN" altLang="en-US" sz="1600" b="1" dirty="0"/>
              <a:t>的效率几乎都在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99%</a:t>
            </a:r>
            <a:r>
              <a:rPr lang="zh-CN" altLang="en-US" sz="1600" b="1" dirty="0"/>
              <a:t>以上，绝大部分动量和</a:t>
            </a:r>
            <a:r>
              <a:rPr lang="en-US" altLang="zh-CN" sz="1600" b="1" dirty="0"/>
              <a:t>theta</a:t>
            </a:r>
            <a:r>
              <a:rPr lang="zh-CN" altLang="en-US" sz="1600" b="1" dirty="0"/>
              <a:t>区域效率高于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99.7%</a:t>
            </a:r>
            <a:r>
              <a:rPr lang="zh-CN" altLang="en-US" sz="1600" b="1" dirty="0"/>
              <a:t>，去除衰变和散射的事例前后，效率基本无差别</a:t>
            </a:r>
            <a:endParaRPr lang="en-US" altLang="zh-CN" sz="1600" b="1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4F531D1-FAC1-A4E4-789C-7CCAF16B9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3943"/>
            <a:ext cx="6096180" cy="36293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1BE3E2E-186D-9ABE-ED6F-304A90EC54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5819" y="1421948"/>
            <a:ext cx="6096181" cy="363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1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B291E-E1E8-8B70-9305-B3757D124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41B72F9-535A-3A66-1270-85E6F76CB2A5}"/>
              </a:ext>
            </a:extLst>
          </p:cNvPr>
          <p:cNvSpPr txBox="1"/>
          <p:nvPr/>
        </p:nvSpPr>
        <p:spPr>
          <a:xfrm>
            <a:off x="470388" y="400051"/>
            <a:ext cx="656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</a:rPr>
              <a:t>pi-</a:t>
            </a:r>
            <a:r>
              <a:rPr lang="zh-CN" altLang="en-US" sz="2400" b="1" dirty="0">
                <a:solidFill>
                  <a:schemeClr val="accent1"/>
                </a:solidFill>
              </a:rPr>
              <a:t>在不同动量和</a:t>
            </a:r>
            <a:r>
              <a:rPr lang="en-US" altLang="zh-CN" sz="2400" b="1" dirty="0">
                <a:solidFill>
                  <a:schemeClr val="accent1"/>
                </a:solidFill>
              </a:rPr>
              <a:t>theta</a:t>
            </a:r>
            <a:r>
              <a:rPr lang="zh-CN" altLang="en-US" sz="2400" b="1" dirty="0">
                <a:solidFill>
                  <a:schemeClr val="accent1"/>
                </a:solidFill>
              </a:rPr>
              <a:t>下的</a:t>
            </a:r>
            <a:r>
              <a:rPr lang="en-US" altLang="zh-CN" sz="2400" b="1" dirty="0">
                <a:solidFill>
                  <a:schemeClr val="accent1"/>
                </a:solidFill>
              </a:rPr>
              <a:t>T0</a:t>
            </a:r>
            <a:r>
              <a:rPr lang="zh-CN" altLang="en-US" sz="2400" b="1" dirty="0">
                <a:solidFill>
                  <a:schemeClr val="accent1"/>
                </a:solidFill>
              </a:rPr>
              <a:t>重建正确率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930073C-A824-2C3A-4DAC-05CBFAC27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43417-7F8C-49B1-AA45-50A0871F521F}" type="slidenum">
              <a:rPr lang="zh-CN" altLang="en-US" smtClean="0"/>
              <a:t>13</a:t>
            </a:fld>
            <a:endParaRPr lang="zh-CN" altLang="en-US" dirty="0"/>
          </a:p>
        </p:txBody>
      </p:sp>
      <p:sp>
        <p:nvSpPr>
          <p:cNvPr id="9" name="页脚占位符 8">
            <a:extLst>
              <a:ext uri="{FF2B5EF4-FFF2-40B4-BE49-F238E27FC236}">
                <a16:creationId xmlns:a16="http://schemas.microsoft.com/office/drawing/2014/main" id="{D3F3DAE6-EF73-6A06-927D-E0D2C04EF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fr-FR"/>
              <a:t>梁振卓，</a:t>
            </a:r>
            <a:r>
              <a:rPr lang="fr-FR" altLang="zh-CN"/>
              <a:t>STCF DTOF T0 Reconstruction</a:t>
            </a:r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72DEC66-E332-49B9-E7DD-DC89E428CA05}"/>
              </a:ext>
            </a:extLst>
          </p:cNvPr>
          <p:cNvSpPr txBox="1"/>
          <p:nvPr/>
        </p:nvSpPr>
        <p:spPr>
          <a:xfrm>
            <a:off x="1865277" y="5139386"/>
            <a:ext cx="8917079" cy="1161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1600" b="1" dirty="0"/>
              <a:t>pi-</a:t>
            </a:r>
            <a:r>
              <a:rPr lang="zh-CN" altLang="en-US" sz="1600" b="1" dirty="0"/>
              <a:t>的效率</a:t>
            </a:r>
            <a:endParaRPr lang="en-US" altLang="zh-CN" sz="1600" b="1" dirty="0"/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不去除衰变和散射事例，绝大部分区域效率高于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98%</a:t>
            </a: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，低动量大角度时效率不太高</a:t>
            </a:r>
            <a:endParaRPr lang="en-US" altLang="zh-C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去除衰变和散射事例，效率几乎都在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99%</a:t>
            </a: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以上，绝大部分区域效率高于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99.7%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BF1682B-6206-B972-70D4-858D37017BB3}"/>
              </a:ext>
            </a:extLst>
          </p:cNvPr>
          <p:cNvSpPr txBox="1"/>
          <p:nvPr/>
        </p:nvSpPr>
        <p:spPr>
          <a:xfrm>
            <a:off x="7431610" y="35329"/>
            <a:ext cx="5377260" cy="895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rgbClr val="7030A0"/>
                </a:solidFill>
              </a:rPr>
              <a:t>事例筛选：</a:t>
            </a:r>
            <a:endParaRPr lang="en-US" altLang="zh-CN" sz="1200" b="1" dirty="0">
              <a:solidFill>
                <a:srgbClr val="7030A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200" b="1" dirty="0">
                <a:solidFill>
                  <a:srgbClr val="7030A0"/>
                </a:solidFill>
              </a:rPr>
              <a:t>去除信号光子数为</a:t>
            </a:r>
            <a:r>
              <a:rPr lang="en-US" altLang="zh-CN" sz="1200" b="1" dirty="0">
                <a:solidFill>
                  <a:srgbClr val="7030A0"/>
                </a:solidFill>
              </a:rPr>
              <a:t>0</a:t>
            </a:r>
            <a:r>
              <a:rPr lang="zh-CN" altLang="en-US" sz="1200" b="1" dirty="0">
                <a:solidFill>
                  <a:srgbClr val="7030A0"/>
                </a:solidFill>
              </a:rPr>
              <a:t>的事例 （此类事例需要其他探测器的信息）</a:t>
            </a:r>
            <a:endParaRPr lang="en-US" altLang="zh-CN" sz="1200" b="1" dirty="0">
              <a:solidFill>
                <a:srgbClr val="7030A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200" b="1" dirty="0">
                <a:solidFill>
                  <a:srgbClr val="7030A0"/>
                </a:solidFill>
              </a:rPr>
              <a:t>去除没有外推径迹的事例  （外推径迹重建成功的才考虑）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EA80633-8D3E-9575-CC90-2520345B083A}"/>
              </a:ext>
            </a:extLst>
          </p:cNvPr>
          <p:cNvSpPr txBox="1"/>
          <p:nvPr/>
        </p:nvSpPr>
        <p:spPr>
          <a:xfrm>
            <a:off x="7804438" y="997793"/>
            <a:ext cx="2732725" cy="424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600" b="1" dirty="0">
                <a:solidFill>
                  <a:srgbClr val="7030A0"/>
                </a:solidFill>
              </a:rPr>
              <a:t>去除衰变和散射的事例</a:t>
            </a:r>
            <a:endParaRPr lang="en-US" altLang="zh-CN" sz="1600" b="1" dirty="0">
              <a:solidFill>
                <a:srgbClr val="7030A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F9639BB-AAA0-AC0B-EA4D-B21CD6ABE3C0}"/>
              </a:ext>
            </a:extLst>
          </p:cNvPr>
          <p:cNvSpPr txBox="1"/>
          <p:nvPr/>
        </p:nvSpPr>
        <p:spPr>
          <a:xfrm>
            <a:off x="1638728" y="930510"/>
            <a:ext cx="2732725" cy="424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600" b="1" dirty="0">
                <a:solidFill>
                  <a:srgbClr val="7030A0"/>
                </a:solidFill>
              </a:rPr>
              <a:t>不去除衰变和散射的事例</a:t>
            </a:r>
            <a:endParaRPr lang="en-US" altLang="zh-CN" sz="1600" b="1" dirty="0">
              <a:solidFill>
                <a:srgbClr val="7030A0"/>
              </a:solidFill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33EC80CD-A333-FB20-6AB2-DC70C4A21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2724"/>
            <a:ext cx="6096000" cy="367008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7AE2CD-41CB-8874-2258-A091BCF9B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88880"/>
            <a:ext cx="6096000" cy="362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41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9E020-1B67-9DFF-AABD-D4058F776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7862833-F91A-726B-53FE-0D0D4B8F2FF2}"/>
              </a:ext>
            </a:extLst>
          </p:cNvPr>
          <p:cNvSpPr txBox="1"/>
          <p:nvPr/>
        </p:nvSpPr>
        <p:spPr>
          <a:xfrm>
            <a:off x="470388" y="400051"/>
            <a:ext cx="656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</a:rPr>
              <a:t>kaon-</a:t>
            </a:r>
            <a:r>
              <a:rPr lang="zh-CN" altLang="en-US" sz="2400" b="1" dirty="0">
                <a:solidFill>
                  <a:schemeClr val="accent1"/>
                </a:solidFill>
              </a:rPr>
              <a:t>在不同动量和</a:t>
            </a:r>
            <a:r>
              <a:rPr lang="en-US" altLang="zh-CN" sz="2400" b="1" dirty="0">
                <a:solidFill>
                  <a:schemeClr val="accent1"/>
                </a:solidFill>
              </a:rPr>
              <a:t>theta</a:t>
            </a:r>
            <a:r>
              <a:rPr lang="zh-CN" altLang="en-US" sz="2400" b="1" dirty="0">
                <a:solidFill>
                  <a:schemeClr val="accent1"/>
                </a:solidFill>
              </a:rPr>
              <a:t>下的</a:t>
            </a:r>
            <a:r>
              <a:rPr lang="en-US" altLang="zh-CN" sz="2400" b="1" dirty="0">
                <a:solidFill>
                  <a:schemeClr val="accent1"/>
                </a:solidFill>
              </a:rPr>
              <a:t>T0</a:t>
            </a:r>
            <a:r>
              <a:rPr lang="zh-CN" altLang="en-US" sz="2400" b="1" dirty="0">
                <a:solidFill>
                  <a:schemeClr val="accent1"/>
                </a:solidFill>
              </a:rPr>
              <a:t>重建正确率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7D5E41-4231-6801-E913-F5D189D8F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43417-7F8C-49B1-AA45-50A0871F521F}" type="slidenum">
              <a:rPr lang="zh-CN" altLang="en-US" smtClean="0"/>
              <a:t>14</a:t>
            </a:fld>
            <a:endParaRPr lang="zh-CN" altLang="en-US" dirty="0"/>
          </a:p>
        </p:txBody>
      </p:sp>
      <p:sp>
        <p:nvSpPr>
          <p:cNvPr id="9" name="页脚占位符 8">
            <a:extLst>
              <a:ext uri="{FF2B5EF4-FFF2-40B4-BE49-F238E27FC236}">
                <a16:creationId xmlns:a16="http://schemas.microsoft.com/office/drawing/2014/main" id="{CF2F4416-252E-7CC1-4051-0808F98FD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fr-FR"/>
              <a:t>梁振卓，</a:t>
            </a:r>
            <a:r>
              <a:rPr lang="fr-FR" altLang="zh-CN"/>
              <a:t>STCF DTOF T0 Reconstruction</a:t>
            </a:r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CD6EE08-ED54-1001-F1A0-3A8AAD9D779B}"/>
              </a:ext>
            </a:extLst>
          </p:cNvPr>
          <p:cNvSpPr txBox="1"/>
          <p:nvPr/>
        </p:nvSpPr>
        <p:spPr>
          <a:xfrm>
            <a:off x="7431610" y="35329"/>
            <a:ext cx="5377260" cy="895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rgbClr val="7030A0"/>
                </a:solidFill>
              </a:rPr>
              <a:t>事例筛选：</a:t>
            </a:r>
            <a:endParaRPr lang="en-US" altLang="zh-CN" sz="1200" b="1" dirty="0">
              <a:solidFill>
                <a:srgbClr val="7030A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200" b="1" dirty="0">
                <a:solidFill>
                  <a:srgbClr val="7030A0"/>
                </a:solidFill>
              </a:rPr>
              <a:t>去除信号光子数为</a:t>
            </a:r>
            <a:r>
              <a:rPr lang="en-US" altLang="zh-CN" sz="1200" b="1" dirty="0">
                <a:solidFill>
                  <a:srgbClr val="7030A0"/>
                </a:solidFill>
              </a:rPr>
              <a:t>0</a:t>
            </a:r>
            <a:r>
              <a:rPr lang="zh-CN" altLang="en-US" sz="1200" b="1" dirty="0">
                <a:solidFill>
                  <a:srgbClr val="7030A0"/>
                </a:solidFill>
              </a:rPr>
              <a:t>的事例 （此类事例需要其他探测器的信息）</a:t>
            </a:r>
            <a:endParaRPr lang="en-US" altLang="zh-CN" sz="1200" b="1" dirty="0">
              <a:solidFill>
                <a:srgbClr val="7030A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200" b="1" dirty="0">
                <a:solidFill>
                  <a:srgbClr val="7030A0"/>
                </a:solidFill>
              </a:rPr>
              <a:t>去除没有外推径迹的事例  （外推径迹重建成功的才考虑）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F800630E-323C-B6FE-897B-269AA64E5311}"/>
                  </a:ext>
                </a:extLst>
              </p:cNvPr>
              <p:cNvSpPr txBox="1"/>
              <p:nvPr/>
            </p:nvSpPr>
            <p:spPr>
              <a:xfrm>
                <a:off x="297841" y="5195006"/>
                <a:ext cx="10740763" cy="11613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n"/>
                </a:pPr>
                <a:r>
                  <a:rPr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Kaon-</a:t>
                </a:r>
                <a:r>
                  <a:rPr lang="zh-CN" alt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的效率</a:t>
                </a:r>
                <a:endParaRPr lang="en-US" altLang="zh-CN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不去除衰变和散射事例，动量</a:t>
                </a:r>
                <a14:m>
                  <m:oMath xmlns:m="http://schemas.openxmlformats.org/officeDocument/2006/math">
                    <m:r>
                      <a:rPr lang="zh-CN" altLang="en-US" sz="1600" b="1" i="1" dirty="0" smtClean="0"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800MeV</a:t>
                </a:r>
                <a:r>
                  <a:rPr lang="zh-CN" alt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效率基本高于</a:t>
                </a:r>
                <a:r>
                  <a:rPr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96%</a:t>
                </a:r>
                <a:r>
                  <a:rPr lang="zh-CN" alt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，低动量及大角度效率不高，动量</a:t>
                </a:r>
                <a14:m>
                  <m:oMath xmlns:m="http://schemas.openxmlformats.org/officeDocument/2006/math">
                    <m:r>
                      <a:rPr lang="zh-CN" altLang="en-US" sz="1600" b="1" i="1" smtClean="0"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600MeV</a:t>
                </a:r>
                <a:r>
                  <a:rPr lang="zh-CN" alt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时效率很差</a:t>
                </a:r>
                <a:endParaRPr lang="en-US" altLang="zh-CN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去除衰变和散射事例，动量</a:t>
                </a:r>
                <a14:m>
                  <m:oMath xmlns:m="http://schemas.openxmlformats.org/officeDocument/2006/math">
                    <m:r>
                      <a:rPr lang="zh-CN" altLang="en-US" sz="1600" b="1" i="1" dirty="0" smtClean="0">
                        <a:latin typeface="Cambria Math" panose="02040503050406030204" pitchFamily="18" charset="0"/>
                      </a:rPr>
                      <m:t>≥ </m:t>
                    </m:r>
                  </m:oMath>
                </a14:m>
                <a:r>
                  <a:rPr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800MeV</a:t>
                </a:r>
                <a:r>
                  <a:rPr lang="zh-CN" alt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效率几乎都在</a:t>
                </a:r>
                <a:r>
                  <a:rPr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99%</a:t>
                </a:r>
                <a:r>
                  <a:rPr lang="zh-CN" alt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以上，</a:t>
                </a:r>
                <a:r>
                  <a:rPr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800MeV</a:t>
                </a:r>
                <a:r>
                  <a:rPr lang="zh-CN" alt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部分角度效率稍差，动量</a:t>
                </a:r>
                <a14:m>
                  <m:oMath xmlns:m="http://schemas.openxmlformats.org/officeDocument/2006/math">
                    <m:r>
                      <a:rPr lang="zh-CN" altLang="en-US" sz="1600" b="1" i="1"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600MeV</a:t>
                </a:r>
                <a:r>
                  <a:rPr lang="zh-CN" alt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时效率很差</a:t>
                </a: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F800630E-323C-B6FE-897B-269AA64E53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841" y="5195006"/>
                <a:ext cx="10740763" cy="1161344"/>
              </a:xfrm>
              <a:prstGeom prst="rect">
                <a:avLst/>
              </a:prstGeom>
              <a:blipFill>
                <a:blip r:embed="rId2"/>
                <a:stretch>
                  <a:fillRect l="-341" b="-57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C34997CF-935C-25C8-FE28-EA99D7F26F90}"/>
              </a:ext>
            </a:extLst>
          </p:cNvPr>
          <p:cNvSpPr txBox="1"/>
          <p:nvPr/>
        </p:nvSpPr>
        <p:spPr>
          <a:xfrm>
            <a:off x="1638728" y="930510"/>
            <a:ext cx="2732725" cy="424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600" b="1" dirty="0">
                <a:solidFill>
                  <a:srgbClr val="7030A0"/>
                </a:solidFill>
              </a:rPr>
              <a:t>不去除衰变和散射的事例</a:t>
            </a:r>
            <a:endParaRPr lang="en-US" altLang="zh-CN" sz="1600" b="1" dirty="0">
              <a:solidFill>
                <a:srgbClr val="7030A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8B9372D-EC98-7EBA-59C0-6969B042073F}"/>
              </a:ext>
            </a:extLst>
          </p:cNvPr>
          <p:cNvSpPr txBox="1"/>
          <p:nvPr/>
        </p:nvSpPr>
        <p:spPr>
          <a:xfrm>
            <a:off x="7804438" y="997793"/>
            <a:ext cx="2732725" cy="424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600" b="1" dirty="0">
                <a:solidFill>
                  <a:srgbClr val="7030A0"/>
                </a:solidFill>
              </a:rPr>
              <a:t>去除衰变和散射的事例</a:t>
            </a:r>
            <a:endParaRPr lang="en-US" altLang="zh-CN" sz="1600" b="1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6AFEE5F5-CF33-8A10-DF32-BAE12BC2AE1A}"/>
                  </a:ext>
                </a:extLst>
              </p:cNvPr>
              <p:cNvSpPr txBox="1"/>
              <p:nvPr/>
            </p:nvSpPr>
            <p:spPr>
              <a:xfrm>
                <a:off x="9750520" y="5137185"/>
                <a:ext cx="2576168" cy="471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𝑐𝑜𝑠</m:t>
                    </m:r>
                    <m:r>
                      <a:rPr lang="zh-CN" altLang="en-US" sz="16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zh-CN" altLang="en-US" sz="16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den>
                    </m:f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&lt;1,</m:t>
                    </m:r>
                    <m:r>
                      <a:rPr lang="zh-CN" altLang="en-US" sz="1600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altLang="zh-CN" sz="16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6AFEE5F5-CF33-8A10-DF32-BAE12BC2AE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0520" y="5137185"/>
                <a:ext cx="2576168" cy="471283"/>
              </a:xfrm>
              <a:prstGeom prst="rect">
                <a:avLst/>
              </a:prstGeom>
              <a:blipFill>
                <a:blip r:embed="rId5"/>
                <a:stretch>
                  <a:fillRect b="-51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5F675201-236A-513F-2E57-98BD743ADA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393675"/>
            <a:ext cx="6145115" cy="369697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5FE423D-20CB-02BE-6550-8951A98F77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9784" y="1421948"/>
            <a:ext cx="6012216" cy="360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29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EE4E4-585A-81DC-8251-66EFEEDF5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37BBE7F-720D-8FC5-9214-C26D9B535600}"/>
              </a:ext>
            </a:extLst>
          </p:cNvPr>
          <p:cNvSpPr txBox="1"/>
          <p:nvPr/>
        </p:nvSpPr>
        <p:spPr>
          <a:xfrm>
            <a:off x="470388" y="400051"/>
            <a:ext cx="656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</a:rPr>
              <a:t>proton</a:t>
            </a:r>
            <a:r>
              <a:rPr lang="zh-CN" altLang="en-US" sz="2400" b="1" dirty="0">
                <a:solidFill>
                  <a:schemeClr val="accent1"/>
                </a:solidFill>
              </a:rPr>
              <a:t>在不同动量和</a:t>
            </a:r>
            <a:r>
              <a:rPr lang="en-US" altLang="zh-CN" sz="2400" b="1" dirty="0">
                <a:solidFill>
                  <a:schemeClr val="accent1"/>
                </a:solidFill>
              </a:rPr>
              <a:t>theta</a:t>
            </a:r>
            <a:r>
              <a:rPr lang="zh-CN" altLang="en-US" sz="2400" b="1" dirty="0">
                <a:solidFill>
                  <a:schemeClr val="accent1"/>
                </a:solidFill>
              </a:rPr>
              <a:t>下的</a:t>
            </a:r>
            <a:r>
              <a:rPr lang="en-US" altLang="zh-CN" sz="2400" b="1" dirty="0">
                <a:solidFill>
                  <a:schemeClr val="accent1"/>
                </a:solidFill>
              </a:rPr>
              <a:t>T0</a:t>
            </a:r>
            <a:r>
              <a:rPr lang="zh-CN" altLang="en-US" sz="2400" b="1" dirty="0">
                <a:solidFill>
                  <a:schemeClr val="accent1"/>
                </a:solidFill>
              </a:rPr>
              <a:t>重建正确率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01D1F6-B1E5-F159-A680-D5941315A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43417-7F8C-49B1-AA45-50A0871F521F}" type="slidenum">
              <a:rPr lang="zh-CN" altLang="en-US" smtClean="0"/>
              <a:t>15</a:t>
            </a:fld>
            <a:endParaRPr lang="zh-CN" altLang="en-US" dirty="0"/>
          </a:p>
        </p:txBody>
      </p:sp>
      <p:sp>
        <p:nvSpPr>
          <p:cNvPr id="9" name="页脚占位符 8">
            <a:extLst>
              <a:ext uri="{FF2B5EF4-FFF2-40B4-BE49-F238E27FC236}">
                <a16:creationId xmlns:a16="http://schemas.microsoft.com/office/drawing/2014/main" id="{7B87E716-0E8A-38CD-7F6B-3E020639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fr-FR"/>
              <a:t>梁振卓，</a:t>
            </a:r>
            <a:r>
              <a:rPr lang="fr-FR" altLang="zh-CN"/>
              <a:t>STCF DTOF T0 Reconstruction</a:t>
            </a:r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A3FB817-2944-A37E-7C23-C0DF1855B950}"/>
              </a:ext>
            </a:extLst>
          </p:cNvPr>
          <p:cNvSpPr txBox="1"/>
          <p:nvPr/>
        </p:nvSpPr>
        <p:spPr>
          <a:xfrm>
            <a:off x="7431610" y="35329"/>
            <a:ext cx="5377260" cy="895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rgbClr val="7030A0"/>
                </a:solidFill>
              </a:rPr>
              <a:t>事例筛选：</a:t>
            </a:r>
            <a:endParaRPr lang="en-US" altLang="zh-CN" sz="1200" b="1" dirty="0">
              <a:solidFill>
                <a:srgbClr val="7030A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200" b="1" dirty="0">
                <a:solidFill>
                  <a:srgbClr val="7030A0"/>
                </a:solidFill>
              </a:rPr>
              <a:t>去除信号光子数为</a:t>
            </a:r>
            <a:r>
              <a:rPr lang="en-US" altLang="zh-CN" sz="1200" b="1" dirty="0">
                <a:solidFill>
                  <a:srgbClr val="7030A0"/>
                </a:solidFill>
              </a:rPr>
              <a:t>0</a:t>
            </a:r>
            <a:r>
              <a:rPr lang="zh-CN" altLang="en-US" sz="1200" b="1" dirty="0">
                <a:solidFill>
                  <a:srgbClr val="7030A0"/>
                </a:solidFill>
              </a:rPr>
              <a:t>的事例 （此类事例需要其他探测器的信息）</a:t>
            </a:r>
            <a:endParaRPr lang="en-US" altLang="zh-CN" sz="1200" b="1" dirty="0">
              <a:solidFill>
                <a:srgbClr val="7030A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200" b="1" dirty="0">
                <a:solidFill>
                  <a:srgbClr val="7030A0"/>
                </a:solidFill>
              </a:rPr>
              <a:t>去除没有外推径迹的事例  （外推径迹重建成功的才考虑）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85C078D-107D-B970-C675-F270804AC6F3}"/>
              </a:ext>
            </a:extLst>
          </p:cNvPr>
          <p:cNvSpPr txBox="1"/>
          <p:nvPr/>
        </p:nvSpPr>
        <p:spPr>
          <a:xfrm>
            <a:off x="1396158" y="5095410"/>
            <a:ext cx="9919000" cy="1161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</a:t>
            </a: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的效率</a:t>
            </a:r>
            <a:endParaRPr lang="en-US" altLang="zh-C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不去除衰变和散射事例，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1GeV</a:t>
            </a: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及以下基本不可用，低动量小角度时效率较差，其余区域效率基本在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98%</a:t>
            </a: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以上</a:t>
            </a:r>
            <a:endParaRPr lang="en-US" altLang="zh-C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去除衰变和散射事例，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1GeV</a:t>
            </a: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及以下基本不可用，除部分低动量小角度区域绝大部分区域在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99%</a:t>
            </a: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以上</a:t>
            </a:r>
            <a:endParaRPr lang="en-US" altLang="zh-C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80F66B7-A3D5-A26B-2AB4-9EF917DA888A}"/>
              </a:ext>
            </a:extLst>
          </p:cNvPr>
          <p:cNvSpPr txBox="1"/>
          <p:nvPr/>
        </p:nvSpPr>
        <p:spPr>
          <a:xfrm>
            <a:off x="1638728" y="930510"/>
            <a:ext cx="2732725" cy="424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600" b="1" dirty="0">
                <a:solidFill>
                  <a:srgbClr val="7030A0"/>
                </a:solidFill>
              </a:rPr>
              <a:t>不去除衰变和散射的事例</a:t>
            </a:r>
            <a:endParaRPr lang="en-US" altLang="zh-CN" sz="1600" b="1" dirty="0">
              <a:solidFill>
                <a:srgbClr val="7030A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D364CCA-1E11-CE92-8FC6-44BA636F66B5}"/>
              </a:ext>
            </a:extLst>
          </p:cNvPr>
          <p:cNvSpPr txBox="1"/>
          <p:nvPr/>
        </p:nvSpPr>
        <p:spPr>
          <a:xfrm>
            <a:off x="7804438" y="997793"/>
            <a:ext cx="2732725" cy="424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600" b="1" dirty="0">
                <a:solidFill>
                  <a:srgbClr val="7030A0"/>
                </a:solidFill>
              </a:rPr>
              <a:t>去除衰变和散射的事例</a:t>
            </a:r>
            <a:endParaRPr lang="en-US" altLang="zh-CN" sz="1600" b="1" dirty="0">
              <a:solidFill>
                <a:srgbClr val="7030A0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5485F00-3573-70D6-2C04-909ECAC9B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5884"/>
            <a:ext cx="6111453" cy="36411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A5CFC5F-98D7-314D-DC4F-19977AED2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8824" y="1385885"/>
            <a:ext cx="6113176" cy="367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916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>
            <a:extLst>
              <a:ext uri="{FF2B5EF4-FFF2-40B4-BE49-F238E27FC236}">
                <a16:creationId xmlns:a16="http://schemas.microsoft.com/office/drawing/2014/main" id="{C05A8A81-20BC-47FA-340A-829E1BD45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fr-FR"/>
              <a:t>梁振卓，</a:t>
            </a:r>
            <a:r>
              <a:rPr lang="fr-FR" altLang="zh-CN"/>
              <a:t>STCF DTOF T0 Reconstruction</a:t>
            </a:r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EB3B7A8-3F1D-2A8F-244D-E5C0833ED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DA93-F0B2-4247-9443-BEF2EE0407B6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47DB82B-CC2C-36DD-55BE-6494CF095B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74"/>
          <a:stretch>
            <a:fillRect/>
          </a:stretch>
        </p:blipFill>
        <p:spPr>
          <a:xfrm>
            <a:off x="0" y="1478933"/>
            <a:ext cx="6096000" cy="369381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4B79FC4-EC01-BDB0-9AA1-94CC90959CFB}"/>
              </a:ext>
            </a:extLst>
          </p:cNvPr>
          <p:cNvSpPr txBox="1"/>
          <p:nvPr/>
        </p:nvSpPr>
        <p:spPr>
          <a:xfrm>
            <a:off x="453053" y="293103"/>
            <a:ext cx="656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</a:rPr>
              <a:t>BTOF</a:t>
            </a:r>
            <a:r>
              <a:rPr lang="zh-CN" altLang="en-US" sz="2400" b="1" dirty="0">
                <a:solidFill>
                  <a:schemeClr val="accent1"/>
                </a:solidFill>
              </a:rPr>
              <a:t>单径迹</a:t>
            </a:r>
            <a:r>
              <a:rPr lang="en-US" altLang="zh-CN" sz="2400" b="1" dirty="0">
                <a:solidFill>
                  <a:schemeClr val="accent1"/>
                </a:solidFill>
              </a:rPr>
              <a:t>Pi</a:t>
            </a:r>
            <a:r>
              <a:rPr lang="zh-CN" altLang="en-US" sz="2400" b="1" dirty="0">
                <a:solidFill>
                  <a:schemeClr val="accent1"/>
                </a:solidFill>
              </a:rPr>
              <a:t>的</a:t>
            </a:r>
            <a:r>
              <a:rPr lang="en-US" altLang="zh-CN" sz="2400" b="1" dirty="0">
                <a:solidFill>
                  <a:schemeClr val="accent1"/>
                </a:solidFill>
              </a:rPr>
              <a:t>T0</a:t>
            </a:r>
            <a:r>
              <a:rPr lang="zh-CN" altLang="en-US" sz="2400" b="1" dirty="0">
                <a:solidFill>
                  <a:schemeClr val="accent1"/>
                </a:solidFill>
              </a:rPr>
              <a:t>重建效率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24E16B6-9CA7-EF73-2D95-0B66369A215D}"/>
              </a:ext>
            </a:extLst>
          </p:cNvPr>
          <p:cNvSpPr txBox="1"/>
          <p:nvPr/>
        </p:nvSpPr>
        <p:spPr>
          <a:xfrm>
            <a:off x="7431610" y="35329"/>
            <a:ext cx="5377260" cy="895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rgbClr val="7030A0"/>
                </a:solidFill>
              </a:rPr>
              <a:t>事例筛选：</a:t>
            </a:r>
            <a:endParaRPr lang="en-US" altLang="zh-CN" sz="1200" b="1" dirty="0">
              <a:solidFill>
                <a:srgbClr val="7030A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200" b="1" dirty="0">
                <a:solidFill>
                  <a:srgbClr val="7030A0"/>
                </a:solidFill>
              </a:rPr>
              <a:t>去除信号光子数为</a:t>
            </a:r>
            <a:r>
              <a:rPr lang="en-US" altLang="zh-CN" sz="1200" b="1" dirty="0">
                <a:solidFill>
                  <a:srgbClr val="7030A0"/>
                </a:solidFill>
              </a:rPr>
              <a:t>0</a:t>
            </a:r>
            <a:r>
              <a:rPr lang="zh-CN" altLang="en-US" sz="1200" b="1" dirty="0">
                <a:solidFill>
                  <a:srgbClr val="7030A0"/>
                </a:solidFill>
              </a:rPr>
              <a:t>的事例 （此类事例需要其他探测器的信息）</a:t>
            </a:r>
            <a:endParaRPr lang="en-US" altLang="zh-CN" sz="1200" b="1" dirty="0">
              <a:solidFill>
                <a:srgbClr val="7030A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200" b="1" dirty="0">
                <a:solidFill>
                  <a:srgbClr val="7030A0"/>
                </a:solidFill>
              </a:rPr>
              <a:t>去除没有外推径迹的事例  （外推径迹重建成功的才考虑）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6610E39-03C2-6CD5-DA75-84D63D8E1CC6}"/>
              </a:ext>
            </a:extLst>
          </p:cNvPr>
          <p:cNvSpPr txBox="1"/>
          <p:nvPr/>
        </p:nvSpPr>
        <p:spPr>
          <a:xfrm>
            <a:off x="1638728" y="930510"/>
            <a:ext cx="2732725" cy="424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600" b="1" dirty="0">
                <a:solidFill>
                  <a:srgbClr val="7030A0"/>
                </a:solidFill>
              </a:rPr>
              <a:t>不去除衰变和散射的事例</a:t>
            </a:r>
            <a:endParaRPr lang="en-US" altLang="zh-CN" sz="1600" b="1" dirty="0">
              <a:solidFill>
                <a:srgbClr val="7030A0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5FF1541-4CA4-4EB4-42FA-EF159E4A5B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128"/>
          <a:stretch>
            <a:fillRect/>
          </a:stretch>
        </p:blipFill>
        <p:spPr>
          <a:xfrm>
            <a:off x="6001676" y="1478933"/>
            <a:ext cx="6190324" cy="374744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CAF808B9-4425-1F6F-47CF-1632B9C4B278}"/>
              </a:ext>
            </a:extLst>
          </p:cNvPr>
          <p:cNvSpPr txBox="1"/>
          <p:nvPr/>
        </p:nvSpPr>
        <p:spPr>
          <a:xfrm>
            <a:off x="7804438" y="997793"/>
            <a:ext cx="2732725" cy="424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600" b="1" dirty="0">
                <a:solidFill>
                  <a:srgbClr val="7030A0"/>
                </a:solidFill>
              </a:rPr>
              <a:t>去除衰变和散射的事例</a:t>
            </a:r>
            <a:endParaRPr lang="en-US" altLang="zh-CN" sz="1600" b="1" dirty="0">
              <a:solidFill>
                <a:srgbClr val="7030A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AC53CD6-A72E-3071-DF26-A20C32D184E8}"/>
              </a:ext>
            </a:extLst>
          </p:cNvPr>
          <p:cNvSpPr txBox="1"/>
          <p:nvPr/>
        </p:nvSpPr>
        <p:spPr>
          <a:xfrm>
            <a:off x="3734614" y="5553209"/>
            <a:ext cx="3979281" cy="422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结果与打到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DTOF</a:t>
            </a: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上的单径迹效率类似</a:t>
            </a:r>
            <a:endParaRPr lang="en-US" altLang="zh-C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798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1FCA8-4962-98C0-D565-B8B8DBF4B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10A56C-B519-892C-CFFC-9158750A6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63" y="465611"/>
            <a:ext cx="1558332" cy="986378"/>
          </a:xfrm>
        </p:spPr>
        <p:txBody>
          <a:bodyPr>
            <a:normAutofit/>
          </a:bodyPr>
          <a:lstStyle/>
          <a:p>
            <a:r>
              <a:rPr lang="zh-CN" altLang="en-US" sz="4000" b="1" dirty="0">
                <a:solidFill>
                  <a:srgbClr val="002060"/>
                </a:solidFill>
              </a:rPr>
              <a:t>目录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EFD099E-9542-B589-38E1-CD25CD796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0736" y="1540900"/>
            <a:ext cx="7614300" cy="4383197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altLang="zh-CN" b="1" dirty="0">
                <a:solidFill>
                  <a:srgbClr val="002060"/>
                </a:solidFill>
              </a:rPr>
              <a:t>TOF</a:t>
            </a:r>
            <a:r>
              <a:rPr lang="zh-CN" altLang="en-US" b="1" dirty="0">
                <a:solidFill>
                  <a:srgbClr val="002060"/>
                </a:solidFill>
              </a:rPr>
              <a:t>几何结构</a:t>
            </a:r>
            <a:endParaRPr lang="en-US" altLang="zh-CN" b="1" dirty="0">
              <a:solidFill>
                <a:srgbClr val="002060"/>
              </a:solidFill>
            </a:endParaRP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altLang="zh-CN" b="1" dirty="0">
                <a:solidFill>
                  <a:srgbClr val="002060"/>
                </a:solidFill>
              </a:rPr>
              <a:t>T0</a:t>
            </a:r>
            <a:r>
              <a:rPr lang="zh-CN" altLang="en-US" b="1" dirty="0">
                <a:solidFill>
                  <a:srgbClr val="002060"/>
                </a:solidFill>
              </a:rPr>
              <a:t>重建原理</a:t>
            </a:r>
            <a:endParaRPr lang="en-US" altLang="zh-CN" b="1" dirty="0">
              <a:solidFill>
                <a:srgbClr val="002060"/>
              </a:solidFill>
            </a:endParaRP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altLang="zh-CN" b="1" dirty="0">
                <a:solidFill>
                  <a:srgbClr val="002060"/>
                </a:solidFill>
              </a:rPr>
              <a:t>DTOF</a:t>
            </a:r>
            <a:r>
              <a:rPr lang="zh-CN" altLang="en-US" b="1" dirty="0">
                <a:solidFill>
                  <a:srgbClr val="002060"/>
                </a:solidFill>
              </a:rPr>
              <a:t>单径迹</a:t>
            </a:r>
            <a:r>
              <a:rPr lang="en-US" altLang="zh-CN" b="1" dirty="0">
                <a:solidFill>
                  <a:srgbClr val="002060"/>
                </a:solidFill>
              </a:rPr>
              <a:t>T0</a:t>
            </a:r>
            <a:r>
              <a:rPr lang="zh-CN" altLang="en-US" b="1" dirty="0">
                <a:solidFill>
                  <a:srgbClr val="002060"/>
                </a:solidFill>
              </a:rPr>
              <a:t>重建效率</a:t>
            </a:r>
            <a:endParaRPr lang="en-US" altLang="zh-CN" b="1" dirty="0">
              <a:solidFill>
                <a:srgbClr val="002060"/>
              </a:solidFill>
            </a:endParaRP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altLang="zh-CN" b="1" dirty="0">
                <a:solidFill>
                  <a:srgbClr val="C00000"/>
                </a:solidFill>
              </a:rPr>
              <a:t>DTOF</a:t>
            </a:r>
            <a:r>
              <a:rPr lang="zh-CN" altLang="en-US" b="1" dirty="0">
                <a:solidFill>
                  <a:srgbClr val="C00000"/>
                </a:solidFill>
              </a:rPr>
              <a:t>径迹误差对</a:t>
            </a:r>
            <a:r>
              <a:rPr lang="en-US" altLang="zh-CN" b="1" dirty="0">
                <a:solidFill>
                  <a:srgbClr val="C00000"/>
                </a:solidFill>
              </a:rPr>
              <a:t>T0</a:t>
            </a:r>
            <a:r>
              <a:rPr lang="zh-CN" altLang="en-US" b="1" dirty="0">
                <a:solidFill>
                  <a:srgbClr val="C00000"/>
                </a:solidFill>
              </a:rPr>
              <a:t>重建效率的影响</a:t>
            </a:r>
            <a:endParaRPr lang="en-US" altLang="zh-CN" b="1" dirty="0">
              <a:solidFill>
                <a:srgbClr val="C00000"/>
              </a:solidFill>
            </a:endParaRP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altLang="zh-CN" b="1" dirty="0">
                <a:solidFill>
                  <a:srgbClr val="002060"/>
                </a:solidFill>
              </a:rPr>
              <a:t>TOF</a:t>
            </a:r>
            <a:r>
              <a:rPr lang="zh-CN" altLang="en-US" b="1" dirty="0">
                <a:solidFill>
                  <a:srgbClr val="002060"/>
                </a:solidFill>
              </a:rPr>
              <a:t>事例级</a:t>
            </a:r>
            <a:r>
              <a:rPr lang="en-US" altLang="zh-CN" b="1" dirty="0">
                <a:solidFill>
                  <a:srgbClr val="002060"/>
                </a:solidFill>
              </a:rPr>
              <a:t>T0</a:t>
            </a:r>
            <a:r>
              <a:rPr lang="zh-CN" altLang="en-US" b="1" dirty="0">
                <a:solidFill>
                  <a:srgbClr val="002060"/>
                </a:solidFill>
              </a:rPr>
              <a:t>重建效率</a:t>
            </a:r>
            <a:endParaRPr lang="en-US" altLang="zh-CN" b="1" dirty="0">
              <a:solidFill>
                <a:srgbClr val="002060"/>
              </a:solidFill>
            </a:endParaRP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zh-CN" altLang="en-US" b="1" dirty="0">
                <a:solidFill>
                  <a:srgbClr val="002060"/>
                </a:solidFill>
              </a:rPr>
              <a:t>总结</a:t>
            </a:r>
            <a:endParaRPr lang="zh-CN" altLang="en-US" sz="900" b="1" dirty="0">
              <a:solidFill>
                <a:srgbClr val="002060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801924-78FD-110A-62A4-06CE0A978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fr-FR"/>
              <a:t>梁振卓，</a:t>
            </a:r>
            <a:r>
              <a:rPr lang="fr-FR" altLang="zh-CN"/>
              <a:t>STCF DTOF T0 Reconstruction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BF265D-9EE9-40C6-288E-C31274FC2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DA93-F0B2-4247-9443-BEF2EE0407B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959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36410-F772-C042-3F02-4744F47C6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085107C-EBB9-6A6B-5B45-1A5268A9C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DA93-F0B2-4247-9443-BEF2EE0407B6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7150118-245E-CCA9-73AB-4E1347DE3880}"/>
              </a:ext>
            </a:extLst>
          </p:cNvPr>
          <p:cNvSpPr txBox="1"/>
          <p:nvPr/>
        </p:nvSpPr>
        <p:spPr>
          <a:xfrm>
            <a:off x="470388" y="400051"/>
            <a:ext cx="656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</a:rPr>
              <a:t>入射动量</a:t>
            </a:r>
            <a:r>
              <a:rPr lang="en-US" altLang="zh-CN" sz="2400" b="1" dirty="0">
                <a:solidFill>
                  <a:schemeClr val="accent1"/>
                </a:solidFill>
              </a:rPr>
              <a:t>smear</a:t>
            </a:r>
            <a:endParaRPr lang="zh-CN" altLang="en-US" sz="2400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3715AAA-2069-3BFA-791D-61A99A4B95FB}"/>
                  </a:ext>
                </a:extLst>
              </p:cNvPr>
              <p:cNvSpPr txBox="1"/>
              <p:nvPr/>
            </p:nvSpPr>
            <p:spPr>
              <a:xfrm>
                <a:off x="1746460" y="4900239"/>
                <a:ext cx="8285938" cy="1615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动量的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分量误差在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5% 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以内时，对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T0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重建正确率影响不超过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0.03%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动量的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分量误差在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</a:t>
                </a:r>
                <a:r>
                  <a:rPr lang="en-US" altLang="zh-CN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mrad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以内时，对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T0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重建正确率影响不超过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0.04%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动量的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分量误差在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</a:t>
                </a:r>
                <a:r>
                  <a:rPr lang="en-US" altLang="zh-CN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mrad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以内时，对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T0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重建正确率影响不超过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0.05%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3715AAA-2069-3BFA-791D-61A99A4B95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460" y="4900239"/>
                <a:ext cx="8285938" cy="1615827"/>
              </a:xfrm>
              <a:prstGeom prst="rect">
                <a:avLst/>
              </a:prstGeom>
              <a:blipFill>
                <a:blip r:embed="rId2"/>
                <a:stretch>
                  <a:fillRect l="-4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页脚占位符 11">
            <a:extLst>
              <a:ext uri="{FF2B5EF4-FFF2-40B4-BE49-F238E27FC236}">
                <a16:creationId xmlns:a16="http://schemas.microsoft.com/office/drawing/2014/main" id="{8261F714-2538-03D1-C2A1-062002787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fr-FR"/>
              <a:t>梁振卓，</a:t>
            </a:r>
            <a:r>
              <a:rPr lang="fr-FR" altLang="zh-CN"/>
              <a:t>STCF DTOF T0 Reconstruction</a:t>
            </a:r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03667B4-650A-8FD0-501A-0496068F0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42" y="1416615"/>
            <a:ext cx="4010221" cy="326781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B49AF293-FB7A-E0B8-0B12-ECBE81F78E3F}"/>
              </a:ext>
            </a:extLst>
          </p:cNvPr>
          <p:cNvSpPr txBox="1"/>
          <p:nvPr/>
        </p:nvSpPr>
        <p:spPr>
          <a:xfrm>
            <a:off x="2865099" y="2851773"/>
            <a:ext cx="8921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pi-  </a:t>
            </a:r>
          </a:p>
          <a:p>
            <a:r>
              <a:rPr lang="en-US" altLang="zh-CN" sz="1200" dirty="0"/>
              <a:t>theta=24° </a:t>
            </a:r>
          </a:p>
          <a:p>
            <a:r>
              <a:rPr lang="en-US" altLang="zh-CN" sz="1200" dirty="0"/>
              <a:t>phi=45</a:t>
            </a:r>
            <a:r>
              <a:rPr lang="en-US" altLang="zh-CN" sz="1400" dirty="0"/>
              <a:t>°</a:t>
            </a:r>
            <a:endParaRPr lang="zh-CN" altLang="en-US" sz="14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6689812-631C-0352-5D4D-DEB18543B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9880" y="1416615"/>
            <a:ext cx="4113773" cy="324359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323CBE46-A1A6-B5B1-123A-3D950EF5C7E5}"/>
              </a:ext>
            </a:extLst>
          </p:cNvPr>
          <p:cNvSpPr txBox="1"/>
          <p:nvPr/>
        </p:nvSpPr>
        <p:spPr>
          <a:xfrm>
            <a:off x="6332185" y="2818750"/>
            <a:ext cx="1159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pi-  </a:t>
            </a:r>
          </a:p>
          <a:p>
            <a:r>
              <a:rPr lang="en-US" altLang="zh-CN" sz="1200" dirty="0"/>
              <a:t>p=1GeV</a:t>
            </a:r>
          </a:p>
          <a:p>
            <a:r>
              <a:rPr lang="en-US" altLang="zh-CN" sz="1200" dirty="0"/>
              <a:t>phi=45°</a:t>
            </a:r>
            <a:endParaRPr lang="zh-CN" altLang="en-US" sz="1200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B6187291-9E14-4981-4539-6D7B8E7C3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3653" y="1435897"/>
            <a:ext cx="3995305" cy="3205025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3D501FB1-1D61-A5CD-861A-199C5CC2D0AC}"/>
              </a:ext>
            </a:extLst>
          </p:cNvPr>
          <p:cNvSpPr txBox="1"/>
          <p:nvPr/>
        </p:nvSpPr>
        <p:spPr>
          <a:xfrm>
            <a:off x="10675260" y="1822614"/>
            <a:ext cx="1159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pi-  </a:t>
            </a:r>
          </a:p>
          <a:p>
            <a:r>
              <a:rPr lang="en-US" altLang="zh-CN" sz="1200" dirty="0"/>
              <a:t>p=1GeV</a:t>
            </a:r>
          </a:p>
          <a:p>
            <a:r>
              <a:rPr lang="en-US" altLang="zh-CN" sz="1200" dirty="0"/>
              <a:t>theta=24°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140843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61043-D32D-1F49-BBA6-929ABD122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BAC625B-7803-8CC6-1178-615CF4D73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DA93-F0B2-4247-9443-BEF2EE0407B6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6D4FBB1-D5DB-5AC2-7AC5-01CC3B3680BC}"/>
              </a:ext>
            </a:extLst>
          </p:cNvPr>
          <p:cNvSpPr txBox="1"/>
          <p:nvPr/>
        </p:nvSpPr>
        <p:spPr>
          <a:xfrm>
            <a:off x="470388" y="400051"/>
            <a:ext cx="656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</a:rPr>
              <a:t>入射位置</a:t>
            </a:r>
            <a:r>
              <a:rPr lang="en-US" altLang="zh-CN" sz="2400" b="1" dirty="0">
                <a:solidFill>
                  <a:schemeClr val="accent1"/>
                </a:solidFill>
              </a:rPr>
              <a:t>smear</a:t>
            </a:r>
            <a:endParaRPr lang="zh-CN" altLang="en-US" sz="2400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7CAFC113-47AD-7FDD-82C2-DDB575A3FE95}"/>
                  </a:ext>
                </a:extLst>
              </p:cNvPr>
              <p:cNvSpPr txBox="1"/>
              <p:nvPr/>
            </p:nvSpPr>
            <p:spPr>
              <a:xfrm>
                <a:off x="1993477" y="5297634"/>
                <a:ext cx="7917577" cy="8802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位置的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分量误差在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mm 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以内时，对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T0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重建正确率影响不超过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0.08%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位置的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分量误差在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mm 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以内时，对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T0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重建正确率影响不超过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0.1%</a:t>
                </a: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7CAFC113-47AD-7FDD-82C2-DDB575A3FE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3477" y="5297634"/>
                <a:ext cx="7917577" cy="880241"/>
              </a:xfrm>
              <a:prstGeom prst="rect">
                <a:avLst/>
              </a:prstGeom>
              <a:blipFill>
                <a:blip r:embed="rId2"/>
                <a:stretch>
                  <a:fillRect l="-462" b="-104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页脚占位符 9">
            <a:extLst>
              <a:ext uri="{FF2B5EF4-FFF2-40B4-BE49-F238E27FC236}">
                <a16:creationId xmlns:a16="http://schemas.microsoft.com/office/drawing/2014/main" id="{FE522C7C-6C81-8E7E-44F7-D6F86456C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fr-FR"/>
              <a:t>梁振卓，</a:t>
            </a:r>
            <a:r>
              <a:rPr lang="fr-FR" altLang="zh-CN"/>
              <a:t>STCF DTOF T0 Reconstruction</a:t>
            </a:r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AC456AD-B687-2A87-9BC0-402795BB5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9" y="1447076"/>
            <a:ext cx="4632258" cy="372665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463F841-BE2E-CC87-EA47-DD1F63A803B6}"/>
              </a:ext>
            </a:extLst>
          </p:cNvPr>
          <p:cNvSpPr txBox="1"/>
          <p:nvPr/>
        </p:nvSpPr>
        <p:spPr>
          <a:xfrm>
            <a:off x="3751950" y="1869729"/>
            <a:ext cx="1159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pi-  </a:t>
            </a:r>
          </a:p>
          <a:p>
            <a:r>
              <a:rPr lang="en-US" altLang="zh-CN" sz="1200" dirty="0"/>
              <a:t>p=1GeV</a:t>
            </a:r>
          </a:p>
          <a:p>
            <a:r>
              <a:rPr lang="en-US" altLang="zh-CN" sz="1200" dirty="0"/>
              <a:t>theta=24°</a:t>
            </a:r>
            <a:endParaRPr lang="zh-CN" altLang="en-US" sz="1200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349B54AB-1FC0-83FF-346E-4DF74BE2E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8974" y="1480841"/>
            <a:ext cx="4632257" cy="372755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5CD5EC8C-810C-827D-3194-3AE4DC1EAE09}"/>
              </a:ext>
            </a:extLst>
          </p:cNvPr>
          <p:cNvSpPr txBox="1"/>
          <p:nvPr/>
        </p:nvSpPr>
        <p:spPr>
          <a:xfrm>
            <a:off x="8513093" y="1914175"/>
            <a:ext cx="1159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pi-  </a:t>
            </a:r>
          </a:p>
          <a:p>
            <a:r>
              <a:rPr lang="en-US" altLang="zh-CN" sz="1200" dirty="0"/>
              <a:t>p=1GeV</a:t>
            </a:r>
          </a:p>
          <a:p>
            <a:r>
              <a:rPr lang="en-US" altLang="zh-CN" sz="1200" dirty="0"/>
              <a:t>theta=24°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751072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C6953E-208C-615C-2240-179D45D78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63" y="465611"/>
            <a:ext cx="1558332" cy="986378"/>
          </a:xfrm>
        </p:spPr>
        <p:txBody>
          <a:bodyPr>
            <a:normAutofit/>
          </a:bodyPr>
          <a:lstStyle/>
          <a:p>
            <a:r>
              <a:rPr lang="zh-CN" altLang="en-US" sz="4000" b="1" dirty="0">
                <a:solidFill>
                  <a:srgbClr val="002060"/>
                </a:solidFill>
              </a:rPr>
              <a:t>目录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11FC1E-9057-A864-95F2-64F0F0F3B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0736" y="1540900"/>
            <a:ext cx="7614300" cy="4383197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altLang="zh-CN" b="1" dirty="0">
                <a:solidFill>
                  <a:srgbClr val="C00000"/>
                </a:solidFill>
              </a:rPr>
              <a:t>TOF</a:t>
            </a:r>
            <a:r>
              <a:rPr lang="zh-CN" altLang="en-US" b="1" dirty="0">
                <a:solidFill>
                  <a:srgbClr val="C00000"/>
                </a:solidFill>
              </a:rPr>
              <a:t>几何结构</a:t>
            </a:r>
            <a:endParaRPr lang="en-US" altLang="zh-CN" b="1" dirty="0">
              <a:solidFill>
                <a:srgbClr val="C00000"/>
              </a:solidFill>
            </a:endParaRP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altLang="zh-CN" b="1" dirty="0">
                <a:solidFill>
                  <a:srgbClr val="002060"/>
                </a:solidFill>
              </a:rPr>
              <a:t>T0</a:t>
            </a:r>
            <a:r>
              <a:rPr lang="zh-CN" altLang="en-US" b="1" dirty="0">
                <a:solidFill>
                  <a:srgbClr val="002060"/>
                </a:solidFill>
              </a:rPr>
              <a:t>重建原理</a:t>
            </a:r>
            <a:endParaRPr lang="en-US" altLang="zh-CN" b="1" dirty="0">
              <a:solidFill>
                <a:srgbClr val="002060"/>
              </a:solidFill>
            </a:endParaRP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altLang="zh-CN" b="1" dirty="0">
                <a:solidFill>
                  <a:srgbClr val="002060"/>
                </a:solidFill>
              </a:rPr>
              <a:t>DTOF</a:t>
            </a:r>
            <a:r>
              <a:rPr lang="zh-CN" altLang="en-US" b="1" dirty="0">
                <a:solidFill>
                  <a:srgbClr val="002060"/>
                </a:solidFill>
              </a:rPr>
              <a:t>单径迹</a:t>
            </a:r>
            <a:r>
              <a:rPr lang="en-US" altLang="zh-CN" b="1" dirty="0">
                <a:solidFill>
                  <a:srgbClr val="002060"/>
                </a:solidFill>
              </a:rPr>
              <a:t>T0</a:t>
            </a:r>
            <a:r>
              <a:rPr lang="zh-CN" altLang="en-US" b="1" dirty="0">
                <a:solidFill>
                  <a:srgbClr val="002060"/>
                </a:solidFill>
              </a:rPr>
              <a:t>重建效率</a:t>
            </a:r>
            <a:endParaRPr lang="en-US" altLang="zh-CN" b="1" dirty="0">
              <a:solidFill>
                <a:srgbClr val="002060"/>
              </a:solidFill>
            </a:endParaRP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altLang="zh-CN" b="1" dirty="0">
                <a:solidFill>
                  <a:srgbClr val="002060"/>
                </a:solidFill>
              </a:rPr>
              <a:t>DTOF</a:t>
            </a:r>
            <a:r>
              <a:rPr lang="zh-CN" altLang="en-US" b="1" dirty="0">
                <a:solidFill>
                  <a:srgbClr val="002060"/>
                </a:solidFill>
              </a:rPr>
              <a:t>径迹误差对</a:t>
            </a:r>
            <a:r>
              <a:rPr lang="en-US" altLang="zh-CN" b="1" dirty="0">
                <a:solidFill>
                  <a:srgbClr val="002060"/>
                </a:solidFill>
              </a:rPr>
              <a:t>T0</a:t>
            </a:r>
            <a:r>
              <a:rPr lang="zh-CN" altLang="en-US" b="1" dirty="0">
                <a:solidFill>
                  <a:srgbClr val="002060"/>
                </a:solidFill>
              </a:rPr>
              <a:t>重建效率的影响</a:t>
            </a:r>
            <a:endParaRPr lang="en-US" altLang="zh-CN" b="1" dirty="0">
              <a:solidFill>
                <a:srgbClr val="002060"/>
              </a:solidFill>
            </a:endParaRP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altLang="zh-CN" b="1" dirty="0">
                <a:solidFill>
                  <a:srgbClr val="002060"/>
                </a:solidFill>
              </a:rPr>
              <a:t>TOF</a:t>
            </a:r>
            <a:r>
              <a:rPr lang="zh-CN" altLang="en-US" b="1" dirty="0">
                <a:solidFill>
                  <a:srgbClr val="002060"/>
                </a:solidFill>
              </a:rPr>
              <a:t>事例级</a:t>
            </a:r>
            <a:r>
              <a:rPr lang="en-US" altLang="zh-CN" b="1" dirty="0">
                <a:solidFill>
                  <a:srgbClr val="002060"/>
                </a:solidFill>
              </a:rPr>
              <a:t>T0</a:t>
            </a:r>
            <a:r>
              <a:rPr lang="zh-CN" altLang="en-US" b="1" dirty="0">
                <a:solidFill>
                  <a:srgbClr val="002060"/>
                </a:solidFill>
              </a:rPr>
              <a:t>重建效率</a:t>
            </a:r>
            <a:endParaRPr lang="en-US" altLang="zh-CN" b="1" dirty="0">
              <a:solidFill>
                <a:srgbClr val="002060"/>
              </a:solidFill>
            </a:endParaRP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zh-CN" altLang="en-US" b="1" dirty="0">
                <a:solidFill>
                  <a:srgbClr val="002060"/>
                </a:solidFill>
              </a:rPr>
              <a:t>总结</a:t>
            </a:r>
            <a:endParaRPr lang="zh-CN" altLang="en-US" sz="900" b="1" dirty="0">
              <a:solidFill>
                <a:srgbClr val="002060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657436-3019-66FB-683A-8ECE6B595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fr-FR"/>
              <a:t>梁振卓，</a:t>
            </a:r>
            <a:r>
              <a:rPr lang="fr-FR" altLang="zh-CN"/>
              <a:t>STCF DTOF T0 Reconstruction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F155EE5-1978-F646-17C2-9A2BD824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DA93-F0B2-4247-9443-BEF2EE0407B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898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9BD67-D54A-ADDA-E83F-5162452DF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FC023F-6DBC-1315-911E-A42248CB4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63" y="465611"/>
            <a:ext cx="1558332" cy="986378"/>
          </a:xfrm>
        </p:spPr>
        <p:txBody>
          <a:bodyPr>
            <a:normAutofit/>
          </a:bodyPr>
          <a:lstStyle/>
          <a:p>
            <a:r>
              <a:rPr lang="zh-CN" altLang="en-US" sz="4000" b="1" dirty="0">
                <a:solidFill>
                  <a:srgbClr val="002060"/>
                </a:solidFill>
              </a:rPr>
              <a:t>目录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C01DE3-F646-0073-87DC-7732017C7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0736" y="1540900"/>
            <a:ext cx="7614300" cy="4383197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altLang="zh-CN" b="1" dirty="0">
                <a:solidFill>
                  <a:srgbClr val="002060"/>
                </a:solidFill>
              </a:rPr>
              <a:t>TOF</a:t>
            </a:r>
            <a:r>
              <a:rPr lang="zh-CN" altLang="en-US" b="1" dirty="0">
                <a:solidFill>
                  <a:srgbClr val="002060"/>
                </a:solidFill>
              </a:rPr>
              <a:t>几何结构</a:t>
            </a:r>
            <a:endParaRPr lang="en-US" altLang="zh-CN" b="1" dirty="0">
              <a:solidFill>
                <a:srgbClr val="002060"/>
              </a:solidFill>
            </a:endParaRP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altLang="zh-CN" b="1" dirty="0">
                <a:solidFill>
                  <a:srgbClr val="002060"/>
                </a:solidFill>
              </a:rPr>
              <a:t>T0</a:t>
            </a:r>
            <a:r>
              <a:rPr lang="zh-CN" altLang="en-US" b="1" dirty="0">
                <a:solidFill>
                  <a:srgbClr val="002060"/>
                </a:solidFill>
              </a:rPr>
              <a:t>重建原理</a:t>
            </a:r>
            <a:endParaRPr lang="en-US" altLang="zh-CN" b="1" dirty="0">
              <a:solidFill>
                <a:srgbClr val="002060"/>
              </a:solidFill>
            </a:endParaRP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altLang="zh-CN" b="1" dirty="0">
                <a:solidFill>
                  <a:srgbClr val="002060"/>
                </a:solidFill>
              </a:rPr>
              <a:t>DTOF</a:t>
            </a:r>
            <a:r>
              <a:rPr lang="zh-CN" altLang="en-US" b="1" dirty="0">
                <a:solidFill>
                  <a:srgbClr val="002060"/>
                </a:solidFill>
              </a:rPr>
              <a:t>单径迹</a:t>
            </a:r>
            <a:r>
              <a:rPr lang="en-US" altLang="zh-CN" b="1" dirty="0">
                <a:solidFill>
                  <a:srgbClr val="002060"/>
                </a:solidFill>
              </a:rPr>
              <a:t>T0</a:t>
            </a:r>
            <a:r>
              <a:rPr lang="zh-CN" altLang="en-US" b="1" dirty="0">
                <a:solidFill>
                  <a:srgbClr val="002060"/>
                </a:solidFill>
              </a:rPr>
              <a:t>重建效率</a:t>
            </a:r>
            <a:endParaRPr lang="en-US" altLang="zh-CN" b="1" dirty="0">
              <a:solidFill>
                <a:srgbClr val="002060"/>
              </a:solidFill>
            </a:endParaRP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altLang="zh-CN" b="1" dirty="0">
                <a:solidFill>
                  <a:srgbClr val="002060"/>
                </a:solidFill>
              </a:rPr>
              <a:t>DTOF</a:t>
            </a:r>
            <a:r>
              <a:rPr lang="zh-CN" altLang="en-US" b="1" dirty="0">
                <a:solidFill>
                  <a:srgbClr val="002060"/>
                </a:solidFill>
              </a:rPr>
              <a:t>径迹误差对</a:t>
            </a:r>
            <a:r>
              <a:rPr lang="en-US" altLang="zh-CN" b="1" dirty="0">
                <a:solidFill>
                  <a:srgbClr val="002060"/>
                </a:solidFill>
              </a:rPr>
              <a:t>T0</a:t>
            </a:r>
            <a:r>
              <a:rPr lang="zh-CN" altLang="en-US" b="1" dirty="0">
                <a:solidFill>
                  <a:srgbClr val="002060"/>
                </a:solidFill>
              </a:rPr>
              <a:t>重建效率的影响</a:t>
            </a:r>
            <a:endParaRPr lang="en-US" altLang="zh-CN" b="1" dirty="0">
              <a:solidFill>
                <a:srgbClr val="002060"/>
              </a:solidFill>
            </a:endParaRP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altLang="zh-CN" b="1" dirty="0">
                <a:solidFill>
                  <a:srgbClr val="C00000"/>
                </a:solidFill>
              </a:rPr>
              <a:t>TOF</a:t>
            </a:r>
            <a:r>
              <a:rPr lang="zh-CN" altLang="en-US" b="1" dirty="0">
                <a:solidFill>
                  <a:srgbClr val="C00000"/>
                </a:solidFill>
              </a:rPr>
              <a:t>事例级</a:t>
            </a:r>
            <a:r>
              <a:rPr lang="en-US" altLang="zh-CN" b="1" dirty="0">
                <a:solidFill>
                  <a:srgbClr val="C00000"/>
                </a:solidFill>
              </a:rPr>
              <a:t>T0</a:t>
            </a:r>
            <a:r>
              <a:rPr lang="zh-CN" altLang="en-US" b="1" dirty="0">
                <a:solidFill>
                  <a:srgbClr val="C00000"/>
                </a:solidFill>
              </a:rPr>
              <a:t>重建效率</a:t>
            </a:r>
            <a:endParaRPr lang="en-US" altLang="zh-CN" b="1" dirty="0">
              <a:solidFill>
                <a:srgbClr val="C00000"/>
              </a:solidFill>
            </a:endParaRP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zh-CN" altLang="en-US" b="1" dirty="0">
                <a:solidFill>
                  <a:srgbClr val="002060"/>
                </a:solidFill>
              </a:rPr>
              <a:t>总结</a:t>
            </a:r>
            <a:endParaRPr lang="zh-CN" altLang="en-US" sz="900" b="1" dirty="0">
              <a:solidFill>
                <a:srgbClr val="002060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50E217-550D-C919-691E-C3B0769B3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fr-FR"/>
              <a:t>梁振卓，</a:t>
            </a:r>
            <a:r>
              <a:rPr lang="fr-FR" altLang="zh-CN"/>
              <a:t>STCF DTOF T0 Reconstruction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8B9FF5-2256-1B0C-B288-DBCB9B5F5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DA93-F0B2-4247-9443-BEF2EE0407B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354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76B19-09EB-7A81-0E92-007E95780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>
            <a:extLst>
              <a:ext uri="{FF2B5EF4-FFF2-40B4-BE49-F238E27FC236}">
                <a16:creationId xmlns:a16="http://schemas.microsoft.com/office/drawing/2014/main" id="{3EC6F088-B2D7-EACE-12A0-69AFBAF43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fr-FR"/>
              <a:t>梁振卓，</a:t>
            </a:r>
            <a:r>
              <a:rPr lang="fr-FR" altLang="zh-CN"/>
              <a:t>STCF DTOF T0 Reconstruction</a:t>
            </a:r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727A665-515A-4B59-B094-2FC1E043C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DA93-F0B2-4247-9443-BEF2EE0407B6}" type="slidenum">
              <a:rPr lang="zh-CN" altLang="en-US" smtClean="0"/>
              <a:t>21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EE40CBA1-CE2D-6992-BD2A-9C8A343B2FBD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404447197"/>
                  </p:ext>
                </p:extLst>
              </p:nvPr>
            </p:nvGraphicFramePr>
            <p:xfrm>
              <a:off x="2457180" y="1439496"/>
              <a:ext cx="6595814" cy="451493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371579">
                      <a:extLst>
                        <a:ext uri="{9D8B030D-6E8A-4147-A177-3AD203B41FA5}">
                          <a16:colId xmlns:a16="http://schemas.microsoft.com/office/drawing/2014/main" val="515587605"/>
                        </a:ext>
                      </a:extLst>
                    </a:gridCol>
                    <a:gridCol w="1698791">
                      <a:extLst>
                        <a:ext uri="{9D8B030D-6E8A-4147-A177-3AD203B41FA5}">
                          <a16:colId xmlns:a16="http://schemas.microsoft.com/office/drawing/2014/main" val="2376086025"/>
                        </a:ext>
                      </a:extLst>
                    </a:gridCol>
                    <a:gridCol w="1525444">
                      <a:extLst>
                        <a:ext uri="{9D8B030D-6E8A-4147-A177-3AD203B41FA5}">
                          <a16:colId xmlns:a16="http://schemas.microsoft.com/office/drawing/2014/main" val="2830855769"/>
                        </a:ext>
                      </a:extLst>
                    </a:gridCol>
                  </a:tblGrid>
                  <a:tr h="58555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物理过程</a:t>
                          </a:r>
                          <a:endParaRPr lang="zh-CN" altLang="en-US" sz="1200" baseline="30000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质心能量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altLang="zh-CN" sz="10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T0</a:t>
                          </a:r>
                          <a:r>
                            <a:rPr lang="zh-CN" altLang="en-US" sz="12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重建效率</a:t>
                          </a:r>
                        </a:p>
                        <a:p>
                          <a:endParaRPr lang="zh-CN" altLang="en-US" sz="10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80178517"/>
                      </a:ext>
                    </a:extLst>
                  </a:tr>
                  <a:tr h="65489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sz="1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4 GeV</a:t>
                          </a:r>
                        </a:p>
                        <a:p>
                          <a:pPr algn="ctr" fontAlgn="b"/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 fontAlgn="b"/>
                          <a:r>
                            <a:rPr lang="en-US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a:t>99.60%</a:t>
                          </a:r>
                        </a:p>
                        <a:p>
                          <a:pPr algn="ctr" fontAlgn="b"/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3369369"/>
                      </a:ext>
                    </a:extLst>
                  </a:tr>
                  <a:tr h="65489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sz="1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40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40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4 GeV</a:t>
                          </a:r>
                        </a:p>
                        <a:p>
                          <a:pPr algn="ctr" fontAlgn="b"/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98.48%</a:t>
                          </a: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91520618"/>
                      </a:ext>
                    </a:extLst>
                  </a:tr>
                  <a:tr h="65489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altLang="zh-CN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40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40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40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400" i="1" dirty="0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en-US" altLang="zh-CN" sz="1400" i="1" dirty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zh-CN" altLang="en-US" sz="1400" i="1" dirty="0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en-US" altLang="zh-CN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40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40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3.686 GeV</a:t>
                          </a:r>
                        </a:p>
                        <a:p>
                          <a:pPr algn="ctr" fontAlgn="b"/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98.83%</a:t>
                          </a:r>
                        </a:p>
                        <a:p>
                          <a:pPr algn="ctr" fontAlgn="b"/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0896578"/>
                      </a:ext>
                    </a:extLst>
                  </a:tr>
                  <a:tr h="65489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altLang="zh-CN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40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40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40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400" i="1" dirty="0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en-US" altLang="zh-CN" sz="1400" i="1" dirty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zh-CN" altLang="en-US" sz="1400" i="1" dirty="0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en-US" altLang="zh-CN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40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40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4 GeV</a:t>
                          </a:r>
                        </a:p>
                        <a:p>
                          <a:pPr algn="ctr" fontAlgn="b"/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97.97%</a:t>
                          </a:r>
                        </a:p>
                        <a:p>
                          <a:pPr algn="ctr" fontAlgn="b"/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5378009"/>
                      </a:ext>
                    </a:extLst>
                  </a:tr>
                  <a:tr h="65489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altLang="zh-CN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40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40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40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400" i="1" dirty="0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en-US" altLang="zh-CN" sz="1400" i="1" dirty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zh-CN" altLang="en-US" sz="1400" i="1" dirty="0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en-US" altLang="zh-CN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40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40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40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40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3.686 GeV</a:t>
                          </a:r>
                        </a:p>
                        <a:p>
                          <a:pPr algn="ctr" fontAlgn="b"/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98.68%</a:t>
                          </a:r>
                        </a:p>
                        <a:p>
                          <a:pPr algn="ctr" fontAlgn="b"/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3807048"/>
                      </a:ext>
                    </a:extLst>
                  </a:tr>
                  <a:tr h="65489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altLang="zh-CN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40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40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40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400" i="1" dirty="0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en-US" altLang="zh-CN" sz="1400" i="1" dirty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zh-CN" altLang="en-US" sz="1400" i="1" dirty="0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en-US" altLang="zh-CN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40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40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4 GeV</a:t>
                          </a:r>
                        </a:p>
                        <a:p>
                          <a:pPr algn="ctr" fontAlgn="b"/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95.92%</a:t>
                          </a:r>
                        </a:p>
                        <a:p>
                          <a:pPr algn="ctr" fontAlgn="b"/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934342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EE40CBA1-CE2D-6992-BD2A-9C8A343B2FBD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404447197"/>
                  </p:ext>
                </p:extLst>
              </p:nvPr>
            </p:nvGraphicFramePr>
            <p:xfrm>
              <a:off x="2457180" y="1439496"/>
              <a:ext cx="6595814" cy="451493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371579">
                      <a:extLst>
                        <a:ext uri="{9D8B030D-6E8A-4147-A177-3AD203B41FA5}">
                          <a16:colId xmlns:a16="http://schemas.microsoft.com/office/drawing/2014/main" val="515587605"/>
                        </a:ext>
                      </a:extLst>
                    </a:gridCol>
                    <a:gridCol w="1698791">
                      <a:extLst>
                        <a:ext uri="{9D8B030D-6E8A-4147-A177-3AD203B41FA5}">
                          <a16:colId xmlns:a16="http://schemas.microsoft.com/office/drawing/2014/main" val="2376086025"/>
                        </a:ext>
                      </a:extLst>
                    </a:gridCol>
                    <a:gridCol w="1525444">
                      <a:extLst>
                        <a:ext uri="{9D8B030D-6E8A-4147-A177-3AD203B41FA5}">
                          <a16:colId xmlns:a16="http://schemas.microsoft.com/office/drawing/2014/main" val="2830855769"/>
                        </a:ext>
                      </a:extLst>
                    </a:gridCol>
                  </a:tblGrid>
                  <a:tr h="58555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物理过程</a:t>
                          </a:r>
                          <a:endParaRPr lang="zh-CN" altLang="en-US" sz="1200" baseline="30000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质心能量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altLang="zh-CN" sz="10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T0</a:t>
                          </a:r>
                          <a:r>
                            <a:rPr lang="zh-CN" altLang="en-US" sz="12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重建效率</a:t>
                          </a:r>
                        </a:p>
                        <a:p>
                          <a:endParaRPr lang="zh-CN" altLang="en-US" sz="10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80178517"/>
                      </a:ext>
                    </a:extLst>
                  </a:tr>
                  <a:tr h="65489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81" t="-89815" r="-95848" b="-4981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4 GeV</a:t>
                          </a:r>
                        </a:p>
                        <a:p>
                          <a:pPr algn="ctr" fontAlgn="b"/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 fontAlgn="b"/>
                          <a:r>
                            <a:rPr lang="en-US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a:t>99.60%</a:t>
                          </a:r>
                        </a:p>
                        <a:p>
                          <a:pPr algn="ctr" fontAlgn="b"/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3369369"/>
                      </a:ext>
                    </a:extLst>
                  </a:tr>
                  <a:tr h="65489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81" t="-191589" r="-95848" b="-4028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4 GeV</a:t>
                          </a:r>
                        </a:p>
                        <a:p>
                          <a:pPr algn="ctr" fontAlgn="b"/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98.48%</a:t>
                          </a: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91520618"/>
                      </a:ext>
                    </a:extLst>
                  </a:tr>
                  <a:tr h="65489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81" t="-288889" r="-95848" b="-2990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3.686 GeV</a:t>
                          </a:r>
                        </a:p>
                        <a:p>
                          <a:pPr algn="ctr" fontAlgn="b"/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98.83%</a:t>
                          </a:r>
                        </a:p>
                        <a:p>
                          <a:pPr algn="ctr" fontAlgn="b"/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0896578"/>
                      </a:ext>
                    </a:extLst>
                  </a:tr>
                  <a:tr h="65489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81" t="-392523" r="-95848" b="-20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4 GeV</a:t>
                          </a:r>
                        </a:p>
                        <a:p>
                          <a:pPr algn="ctr" fontAlgn="b"/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97.97%</a:t>
                          </a:r>
                        </a:p>
                        <a:p>
                          <a:pPr algn="ctr" fontAlgn="b"/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5378009"/>
                      </a:ext>
                    </a:extLst>
                  </a:tr>
                  <a:tr h="65489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81" t="-487963" r="-9584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3.686 GeV</a:t>
                          </a:r>
                        </a:p>
                        <a:p>
                          <a:pPr algn="ctr" fontAlgn="b"/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98.68%</a:t>
                          </a:r>
                        </a:p>
                        <a:p>
                          <a:pPr algn="ctr" fontAlgn="b"/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3807048"/>
                      </a:ext>
                    </a:extLst>
                  </a:tr>
                  <a:tr h="65489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81" t="-593458" r="-95848" b="-9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4 GeV</a:t>
                          </a:r>
                        </a:p>
                        <a:p>
                          <a:pPr algn="ctr" fontAlgn="b"/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95.92%</a:t>
                          </a:r>
                        </a:p>
                        <a:p>
                          <a:pPr algn="ctr" fontAlgn="b"/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934342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D09BAB5F-5BD4-58D9-ED01-672E2D0D43CB}"/>
              </a:ext>
            </a:extLst>
          </p:cNvPr>
          <p:cNvSpPr txBox="1"/>
          <p:nvPr/>
        </p:nvSpPr>
        <p:spPr>
          <a:xfrm>
            <a:off x="645714" y="463701"/>
            <a:ext cx="3392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</a:rPr>
              <a:t>TOF</a:t>
            </a:r>
            <a:r>
              <a:rPr lang="zh-CN" altLang="en-US" sz="2400" b="1" dirty="0">
                <a:solidFill>
                  <a:schemeClr val="accent1"/>
                </a:solidFill>
              </a:rPr>
              <a:t>事例级</a:t>
            </a:r>
            <a:r>
              <a:rPr lang="en-US" altLang="zh-CN" sz="2400" b="1" dirty="0">
                <a:solidFill>
                  <a:schemeClr val="accent1"/>
                </a:solidFill>
              </a:rPr>
              <a:t>T0</a:t>
            </a:r>
            <a:r>
              <a:rPr lang="zh-CN" altLang="en-US" sz="2400" b="1" dirty="0">
                <a:solidFill>
                  <a:schemeClr val="accent1"/>
                </a:solidFill>
              </a:rPr>
              <a:t>重建效率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5458DCE-ECC4-B605-F570-C041979D067F}"/>
              </a:ext>
            </a:extLst>
          </p:cNvPr>
          <p:cNvSpPr txBox="1"/>
          <p:nvPr/>
        </p:nvSpPr>
        <p:spPr>
          <a:xfrm>
            <a:off x="7417117" y="73258"/>
            <a:ext cx="4808107" cy="1172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rgbClr val="7030A0"/>
                </a:solidFill>
              </a:rPr>
              <a:t>事例筛选：</a:t>
            </a:r>
            <a:endParaRPr lang="en-US" altLang="zh-CN" sz="1200" b="1" dirty="0">
              <a:solidFill>
                <a:srgbClr val="7030A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200" b="1" dirty="0">
                <a:solidFill>
                  <a:srgbClr val="7030A0"/>
                </a:solidFill>
              </a:rPr>
              <a:t>去除信号光子数为</a:t>
            </a:r>
            <a:r>
              <a:rPr lang="en-US" altLang="zh-CN" sz="1200" b="1" dirty="0">
                <a:solidFill>
                  <a:srgbClr val="7030A0"/>
                </a:solidFill>
              </a:rPr>
              <a:t>0</a:t>
            </a:r>
            <a:r>
              <a:rPr lang="zh-CN" altLang="en-US" sz="1200" b="1" dirty="0">
                <a:solidFill>
                  <a:srgbClr val="7030A0"/>
                </a:solidFill>
              </a:rPr>
              <a:t>的事例 （此类事例需要其他探测器的信息）</a:t>
            </a:r>
            <a:endParaRPr lang="en-US" altLang="zh-CN" sz="1200" b="1" dirty="0">
              <a:solidFill>
                <a:srgbClr val="7030A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200" b="1" dirty="0">
                <a:solidFill>
                  <a:srgbClr val="7030A0"/>
                </a:solidFill>
              </a:rPr>
              <a:t>去除没有外推径迹的事例  （外推径迹重建成功的才考虑）</a:t>
            </a:r>
            <a:endParaRPr lang="en-US" altLang="zh-CN" sz="1200" b="1" dirty="0">
              <a:solidFill>
                <a:srgbClr val="7030A0"/>
              </a:solidFill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200" b="1" dirty="0">
                <a:solidFill>
                  <a:srgbClr val="7030A0"/>
                </a:solidFill>
              </a:rPr>
              <a:t>   不去除衰变和散射事例</a:t>
            </a:r>
            <a:endParaRPr lang="en-US" altLang="zh-CN" sz="1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320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>
            <a:extLst>
              <a:ext uri="{FF2B5EF4-FFF2-40B4-BE49-F238E27FC236}">
                <a16:creationId xmlns:a16="http://schemas.microsoft.com/office/drawing/2014/main" id="{BE83F692-48EA-042F-3EEF-4034CDDDA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fr-FR"/>
              <a:t>梁振卓，</a:t>
            </a:r>
            <a:r>
              <a:rPr lang="fr-FR" altLang="zh-CN"/>
              <a:t>STCF DTOF T0 Reconstruction</a:t>
            </a:r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BF9413F-D721-8303-FBAB-178AB5B19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DA93-F0B2-4247-9443-BEF2EE0407B6}" type="slidenum">
              <a:rPr lang="zh-CN" altLang="en-US" smtClean="0"/>
              <a:t>22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8D2D3DBD-4A9C-ECFE-DBD3-2EF17D0E6A1D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255100571"/>
                  </p:ext>
                </p:extLst>
              </p:nvPr>
            </p:nvGraphicFramePr>
            <p:xfrm>
              <a:off x="1274093" y="1322488"/>
              <a:ext cx="9300733" cy="44653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56201">
                      <a:extLst>
                        <a:ext uri="{9D8B030D-6E8A-4147-A177-3AD203B41FA5}">
                          <a16:colId xmlns:a16="http://schemas.microsoft.com/office/drawing/2014/main" val="515587605"/>
                        </a:ext>
                      </a:extLst>
                    </a:gridCol>
                    <a:gridCol w="1161418">
                      <a:extLst>
                        <a:ext uri="{9D8B030D-6E8A-4147-A177-3AD203B41FA5}">
                          <a16:colId xmlns:a16="http://schemas.microsoft.com/office/drawing/2014/main" val="2376086025"/>
                        </a:ext>
                      </a:extLst>
                    </a:gridCol>
                    <a:gridCol w="1057410">
                      <a:extLst>
                        <a:ext uri="{9D8B030D-6E8A-4147-A177-3AD203B41FA5}">
                          <a16:colId xmlns:a16="http://schemas.microsoft.com/office/drawing/2014/main" val="2830855769"/>
                        </a:ext>
                      </a:extLst>
                    </a:gridCol>
                    <a:gridCol w="1430105">
                      <a:extLst>
                        <a:ext uri="{9D8B030D-6E8A-4147-A177-3AD203B41FA5}">
                          <a16:colId xmlns:a16="http://schemas.microsoft.com/office/drawing/2014/main" val="4176292774"/>
                        </a:ext>
                      </a:extLst>
                    </a:gridCol>
                    <a:gridCol w="1378100">
                      <a:extLst>
                        <a:ext uri="{9D8B030D-6E8A-4147-A177-3AD203B41FA5}">
                          <a16:colId xmlns:a16="http://schemas.microsoft.com/office/drawing/2014/main" val="1714062368"/>
                        </a:ext>
                      </a:extLst>
                    </a:gridCol>
                    <a:gridCol w="1517499">
                      <a:extLst>
                        <a:ext uri="{9D8B030D-6E8A-4147-A177-3AD203B41FA5}">
                          <a16:colId xmlns:a16="http://schemas.microsoft.com/office/drawing/2014/main" val="1095223863"/>
                        </a:ext>
                      </a:extLst>
                    </a:gridCol>
                  </a:tblGrid>
                  <a:tr h="56532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物理过程</a:t>
                          </a:r>
                          <a:endParaRPr lang="zh-CN" altLang="en-US" sz="1200" baseline="30000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质心能量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altLang="zh-CN" sz="10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T0</a:t>
                          </a:r>
                          <a:r>
                            <a:rPr lang="zh-CN" altLang="en-US" sz="12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重建效率</a:t>
                          </a:r>
                        </a:p>
                        <a:p>
                          <a:endParaRPr lang="zh-CN" altLang="en-US" sz="10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altLang="zh-CN" sz="10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zh-CN" altLang="en-US" sz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筛选</a:t>
                          </a: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500MeV</a:t>
                          </a:r>
                          <a:r>
                            <a:rPr lang="zh-CN" altLang="en-US" sz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径迹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altLang="zh-CN" sz="10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zh-CN" altLang="en-US" sz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筛选</a:t>
                          </a: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400MeV</a:t>
                          </a:r>
                          <a:r>
                            <a:rPr lang="zh-CN" altLang="en-US" sz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径迹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altLang="zh-CN" sz="10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zh-CN" altLang="en-US" sz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筛选</a:t>
                          </a: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300MeV</a:t>
                          </a:r>
                          <a:r>
                            <a:rPr lang="zh-CN" altLang="en-US" sz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径迹</a:t>
                          </a:r>
                          <a:endParaRPr lang="en-US" altLang="zh-CN" sz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80178517"/>
                      </a:ext>
                    </a:extLst>
                  </a:tr>
                  <a:tr h="6322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sz="1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4 GeV</a:t>
                          </a:r>
                        </a:p>
                        <a:p>
                          <a:pPr algn="ctr" fontAlgn="b"/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 fontAlgn="b"/>
                          <a:r>
                            <a:rPr lang="en-US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a:t>99.60%</a:t>
                          </a:r>
                        </a:p>
                        <a:p>
                          <a:pPr algn="ctr" fontAlgn="b"/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chemeClr val="accent2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a:t>99.75%</a:t>
                          </a: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400" b="0" i="0" u="none" strike="noStrike" dirty="0">
                              <a:solidFill>
                                <a:schemeClr val="accent2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99.75%</a:t>
                          </a: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99.73%</a:t>
                          </a: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3369369"/>
                      </a:ext>
                    </a:extLst>
                  </a:tr>
                  <a:tr h="6322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sz="1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40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40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4 GeV</a:t>
                          </a:r>
                        </a:p>
                        <a:p>
                          <a:pPr algn="ctr" fontAlgn="b"/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98.48%</a:t>
                          </a: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chemeClr val="accent2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a:t>98.53%</a:t>
                          </a: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400" b="0" i="0" u="none" strike="noStrike" dirty="0">
                              <a:solidFill>
                                <a:schemeClr val="accent2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98.53%</a:t>
                          </a: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400" b="0" i="0" u="none" strike="noStrike" dirty="0">
                              <a:solidFill>
                                <a:schemeClr val="accent2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98.53%</a:t>
                          </a: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91520618"/>
                      </a:ext>
                    </a:extLst>
                  </a:tr>
                  <a:tr h="6322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altLang="zh-CN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40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40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40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400" i="1" dirty="0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en-US" altLang="zh-CN" sz="1400" i="1" dirty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zh-CN" altLang="en-US" sz="1400" i="1" dirty="0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en-US" altLang="zh-CN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40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40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3.686 GeV</a:t>
                          </a:r>
                        </a:p>
                        <a:p>
                          <a:pPr algn="ctr" fontAlgn="b"/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98.83%</a:t>
                          </a:r>
                        </a:p>
                        <a:p>
                          <a:pPr algn="ctr" fontAlgn="b"/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chemeClr val="accent2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a:t>99.37%</a:t>
                          </a: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400" b="0" i="0" u="none" strike="noStrike" dirty="0">
                              <a:solidFill>
                                <a:schemeClr val="accent2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99.37%</a:t>
                          </a: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99.18%</a:t>
                          </a: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0896578"/>
                      </a:ext>
                    </a:extLst>
                  </a:tr>
                  <a:tr h="6322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altLang="zh-CN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40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40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40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400" i="1" dirty="0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en-US" altLang="zh-CN" sz="1400" i="1" dirty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zh-CN" altLang="en-US" sz="1400" i="1" dirty="0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en-US" altLang="zh-CN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40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40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4 GeV</a:t>
                          </a:r>
                        </a:p>
                        <a:p>
                          <a:pPr algn="ctr" fontAlgn="b"/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97.97%</a:t>
                          </a:r>
                        </a:p>
                        <a:p>
                          <a:pPr algn="ctr" fontAlgn="b"/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a:t>96.84%</a:t>
                          </a: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96.81%</a:t>
                          </a: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97.59%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5378009"/>
                      </a:ext>
                    </a:extLst>
                  </a:tr>
                  <a:tr h="6322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altLang="zh-CN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40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40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40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400" i="1" dirty="0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en-US" altLang="zh-CN" sz="1400" i="1" dirty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zh-CN" altLang="en-US" sz="1400" i="1" dirty="0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en-US" altLang="zh-CN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40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40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40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40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3.686 GeV</a:t>
                          </a:r>
                        </a:p>
                        <a:p>
                          <a:pPr algn="ctr" fontAlgn="b"/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98.68%</a:t>
                          </a:r>
                        </a:p>
                        <a:p>
                          <a:pPr algn="ctr" fontAlgn="b"/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chemeClr val="accent2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a:t>99.43%</a:t>
                          </a: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400" b="0" i="0" u="none" strike="noStrike" dirty="0">
                              <a:solidFill>
                                <a:schemeClr val="accent2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99.43%</a:t>
                          </a: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99.29%</a:t>
                          </a: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3807048"/>
                      </a:ext>
                    </a:extLst>
                  </a:tr>
                  <a:tr h="6322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altLang="zh-CN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40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40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40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400" i="1" dirty="0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en-US" altLang="zh-CN" sz="1400" i="1" dirty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zh-CN" altLang="en-US" sz="1400" i="1" dirty="0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en-US" altLang="zh-CN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40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40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4 GeV</a:t>
                          </a:r>
                        </a:p>
                        <a:p>
                          <a:pPr algn="ctr" fontAlgn="b"/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95.92%</a:t>
                          </a:r>
                        </a:p>
                        <a:p>
                          <a:pPr algn="ctr" fontAlgn="b"/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a:t>89.17%</a:t>
                          </a: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89.19%</a:t>
                          </a: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92.30%</a:t>
                          </a: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934342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8D2D3DBD-4A9C-ECFE-DBD3-2EF17D0E6A1D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255100571"/>
                  </p:ext>
                </p:extLst>
              </p:nvPr>
            </p:nvGraphicFramePr>
            <p:xfrm>
              <a:off x="1274093" y="1322488"/>
              <a:ext cx="9300733" cy="44653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56201">
                      <a:extLst>
                        <a:ext uri="{9D8B030D-6E8A-4147-A177-3AD203B41FA5}">
                          <a16:colId xmlns:a16="http://schemas.microsoft.com/office/drawing/2014/main" val="515587605"/>
                        </a:ext>
                      </a:extLst>
                    </a:gridCol>
                    <a:gridCol w="1161418">
                      <a:extLst>
                        <a:ext uri="{9D8B030D-6E8A-4147-A177-3AD203B41FA5}">
                          <a16:colId xmlns:a16="http://schemas.microsoft.com/office/drawing/2014/main" val="2376086025"/>
                        </a:ext>
                      </a:extLst>
                    </a:gridCol>
                    <a:gridCol w="1057410">
                      <a:extLst>
                        <a:ext uri="{9D8B030D-6E8A-4147-A177-3AD203B41FA5}">
                          <a16:colId xmlns:a16="http://schemas.microsoft.com/office/drawing/2014/main" val="2830855769"/>
                        </a:ext>
                      </a:extLst>
                    </a:gridCol>
                    <a:gridCol w="1430105">
                      <a:extLst>
                        <a:ext uri="{9D8B030D-6E8A-4147-A177-3AD203B41FA5}">
                          <a16:colId xmlns:a16="http://schemas.microsoft.com/office/drawing/2014/main" val="4176292774"/>
                        </a:ext>
                      </a:extLst>
                    </a:gridCol>
                    <a:gridCol w="1378100">
                      <a:extLst>
                        <a:ext uri="{9D8B030D-6E8A-4147-A177-3AD203B41FA5}">
                          <a16:colId xmlns:a16="http://schemas.microsoft.com/office/drawing/2014/main" val="1714062368"/>
                        </a:ext>
                      </a:extLst>
                    </a:gridCol>
                    <a:gridCol w="1517499">
                      <a:extLst>
                        <a:ext uri="{9D8B030D-6E8A-4147-A177-3AD203B41FA5}">
                          <a16:colId xmlns:a16="http://schemas.microsoft.com/office/drawing/2014/main" val="1095223863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物理过程</a:t>
                          </a:r>
                          <a:endParaRPr lang="zh-CN" altLang="en-US" sz="1200" baseline="30000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质心能量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altLang="zh-CN" sz="10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T0</a:t>
                          </a:r>
                          <a:r>
                            <a:rPr lang="zh-CN" altLang="en-US" sz="12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重建效率</a:t>
                          </a:r>
                        </a:p>
                        <a:p>
                          <a:endParaRPr lang="zh-CN" altLang="en-US" sz="10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altLang="zh-CN" sz="10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zh-CN" altLang="en-US" sz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筛选</a:t>
                          </a: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500MeV</a:t>
                          </a:r>
                          <a:r>
                            <a:rPr lang="zh-CN" altLang="en-US" sz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径迹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altLang="zh-CN" sz="10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zh-CN" altLang="en-US" sz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筛选</a:t>
                          </a: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400MeV</a:t>
                          </a:r>
                          <a:r>
                            <a:rPr lang="zh-CN" altLang="en-US" sz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径迹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altLang="zh-CN" sz="10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zh-CN" altLang="en-US" sz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筛选</a:t>
                          </a: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300MeV</a:t>
                          </a:r>
                          <a:r>
                            <a:rPr lang="zh-CN" altLang="en-US" sz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径迹</a:t>
                          </a:r>
                          <a:endParaRPr lang="en-US" altLang="zh-CN" sz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80178517"/>
                      </a:ext>
                    </a:extLst>
                  </a:tr>
                  <a:tr h="6477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42" t="-89720" r="-238053" b="-4981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4 GeV</a:t>
                          </a:r>
                        </a:p>
                        <a:p>
                          <a:pPr algn="ctr" fontAlgn="b"/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 fontAlgn="b"/>
                          <a:r>
                            <a:rPr lang="en-US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a:t>99.60%</a:t>
                          </a:r>
                        </a:p>
                        <a:p>
                          <a:pPr algn="ctr" fontAlgn="b"/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chemeClr val="accent2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a:t>99.75%</a:t>
                          </a: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400" b="0" i="0" u="none" strike="noStrike" dirty="0">
                              <a:solidFill>
                                <a:schemeClr val="accent2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99.75%</a:t>
                          </a: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99.73%</a:t>
                          </a: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3369369"/>
                      </a:ext>
                    </a:extLst>
                  </a:tr>
                  <a:tr h="6477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42" t="-191509" r="-238053" b="-4028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4 GeV</a:t>
                          </a:r>
                        </a:p>
                        <a:p>
                          <a:pPr algn="ctr" fontAlgn="b"/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98.48%</a:t>
                          </a: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chemeClr val="accent2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a:t>98.53%</a:t>
                          </a: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400" b="0" i="0" u="none" strike="noStrike" dirty="0">
                              <a:solidFill>
                                <a:schemeClr val="accent2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98.53%</a:t>
                          </a: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400" b="0" i="0" u="none" strike="noStrike" dirty="0">
                              <a:solidFill>
                                <a:schemeClr val="accent2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98.53%</a:t>
                          </a: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91520618"/>
                      </a:ext>
                    </a:extLst>
                  </a:tr>
                  <a:tr h="6477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42" t="-288785" r="-238053" b="-2990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3.686 GeV</a:t>
                          </a:r>
                        </a:p>
                        <a:p>
                          <a:pPr algn="ctr" fontAlgn="b"/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98.83%</a:t>
                          </a:r>
                        </a:p>
                        <a:p>
                          <a:pPr algn="ctr" fontAlgn="b"/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chemeClr val="accent2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a:t>99.37%</a:t>
                          </a: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400" b="0" i="0" u="none" strike="noStrike" dirty="0">
                              <a:solidFill>
                                <a:schemeClr val="accent2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99.37%</a:t>
                          </a: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99.18%</a:t>
                          </a: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0896578"/>
                      </a:ext>
                    </a:extLst>
                  </a:tr>
                  <a:tr h="6477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42" t="-392453" r="-238053" b="-2018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4 GeV</a:t>
                          </a:r>
                        </a:p>
                        <a:p>
                          <a:pPr algn="ctr" fontAlgn="b"/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97.97%</a:t>
                          </a:r>
                        </a:p>
                        <a:p>
                          <a:pPr algn="ctr" fontAlgn="b"/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a:t>96.84%</a:t>
                          </a: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96.81%</a:t>
                          </a: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97.59%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5378009"/>
                      </a:ext>
                    </a:extLst>
                  </a:tr>
                  <a:tr h="6477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42" t="-487850" r="-23805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3.686 GeV</a:t>
                          </a:r>
                        </a:p>
                        <a:p>
                          <a:pPr algn="ctr" fontAlgn="b"/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98.68%</a:t>
                          </a:r>
                        </a:p>
                        <a:p>
                          <a:pPr algn="ctr" fontAlgn="b"/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chemeClr val="accent2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a:t>99.43%</a:t>
                          </a: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400" b="0" i="0" u="none" strike="noStrike" dirty="0">
                              <a:solidFill>
                                <a:schemeClr val="accent2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99.43%</a:t>
                          </a: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99.29%</a:t>
                          </a: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3807048"/>
                      </a:ext>
                    </a:extLst>
                  </a:tr>
                  <a:tr h="6477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42" t="-593396" r="-238053" b="-9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4 GeV</a:t>
                          </a:r>
                        </a:p>
                        <a:p>
                          <a:pPr algn="ctr" fontAlgn="b"/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95.92%</a:t>
                          </a:r>
                        </a:p>
                        <a:p>
                          <a:pPr algn="ctr" fontAlgn="b"/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a:t>89.17%</a:t>
                          </a: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89.19%</a:t>
                          </a: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92.30%</a:t>
                          </a:r>
                        </a:p>
                      </a:txBody>
                      <a:tcPr marL="7620" marR="7620" marT="762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934342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6D3D5072-B641-ACC4-09EC-A9AB76394DA7}"/>
              </a:ext>
            </a:extLst>
          </p:cNvPr>
          <p:cNvSpPr txBox="1"/>
          <p:nvPr/>
        </p:nvSpPr>
        <p:spPr>
          <a:xfrm>
            <a:off x="645713" y="463701"/>
            <a:ext cx="5907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</a:rPr>
              <a:t>TOF</a:t>
            </a:r>
            <a:r>
              <a:rPr lang="zh-CN" altLang="en-US" sz="2400" b="1" dirty="0">
                <a:solidFill>
                  <a:schemeClr val="accent1"/>
                </a:solidFill>
              </a:rPr>
              <a:t>事例级</a:t>
            </a:r>
            <a:r>
              <a:rPr lang="en-US" altLang="zh-CN" sz="2400" b="1" dirty="0">
                <a:solidFill>
                  <a:schemeClr val="accent1"/>
                </a:solidFill>
              </a:rPr>
              <a:t>T0</a:t>
            </a:r>
            <a:r>
              <a:rPr lang="zh-CN" altLang="en-US" sz="2400" b="1" dirty="0">
                <a:solidFill>
                  <a:schemeClr val="accent1"/>
                </a:solidFill>
              </a:rPr>
              <a:t>重建效率 </a:t>
            </a:r>
            <a:r>
              <a:rPr lang="en-US" altLang="zh-CN" sz="2400" b="1" dirty="0">
                <a:solidFill>
                  <a:schemeClr val="accent1"/>
                </a:solidFill>
              </a:rPr>
              <a:t>(</a:t>
            </a:r>
            <a:r>
              <a:rPr lang="zh-CN" altLang="en-US" sz="2400" b="1" dirty="0">
                <a:solidFill>
                  <a:schemeClr val="accent1"/>
                </a:solidFill>
              </a:rPr>
              <a:t>筛选低动量径迹）</a:t>
            </a:r>
          </a:p>
        </p:txBody>
      </p:sp>
    </p:spTree>
    <p:extLst>
      <p:ext uri="{BB962C8B-B14F-4D97-AF65-F5344CB8AC3E}">
        <p14:creationId xmlns:p14="http://schemas.microsoft.com/office/powerpoint/2010/main" val="3714382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7F630-DCEE-8555-978E-CC9659F28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0CC9EA-7270-FC86-124F-FE698BDA2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63" y="465611"/>
            <a:ext cx="1558332" cy="986378"/>
          </a:xfrm>
        </p:spPr>
        <p:txBody>
          <a:bodyPr>
            <a:normAutofit/>
          </a:bodyPr>
          <a:lstStyle/>
          <a:p>
            <a:r>
              <a:rPr lang="zh-CN" altLang="en-US" sz="4000" b="1" dirty="0">
                <a:solidFill>
                  <a:srgbClr val="002060"/>
                </a:solidFill>
              </a:rPr>
              <a:t>目录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E7A68CC-EF6A-81A9-6809-151072455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0736" y="1540900"/>
            <a:ext cx="7614300" cy="4383197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altLang="zh-CN" b="1" dirty="0">
                <a:solidFill>
                  <a:srgbClr val="002060"/>
                </a:solidFill>
              </a:rPr>
              <a:t>TOF</a:t>
            </a:r>
            <a:r>
              <a:rPr lang="zh-CN" altLang="en-US" b="1" dirty="0">
                <a:solidFill>
                  <a:srgbClr val="002060"/>
                </a:solidFill>
              </a:rPr>
              <a:t>几何结构</a:t>
            </a:r>
            <a:endParaRPr lang="en-US" altLang="zh-CN" b="1" dirty="0">
              <a:solidFill>
                <a:srgbClr val="002060"/>
              </a:solidFill>
            </a:endParaRP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altLang="zh-CN" b="1" dirty="0">
                <a:solidFill>
                  <a:srgbClr val="002060"/>
                </a:solidFill>
              </a:rPr>
              <a:t>T0</a:t>
            </a:r>
            <a:r>
              <a:rPr lang="zh-CN" altLang="en-US" b="1" dirty="0">
                <a:solidFill>
                  <a:srgbClr val="002060"/>
                </a:solidFill>
              </a:rPr>
              <a:t>重建原理</a:t>
            </a:r>
            <a:endParaRPr lang="en-US" altLang="zh-CN" b="1" dirty="0">
              <a:solidFill>
                <a:srgbClr val="002060"/>
              </a:solidFill>
            </a:endParaRP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altLang="zh-CN" b="1" dirty="0">
                <a:solidFill>
                  <a:srgbClr val="002060"/>
                </a:solidFill>
              </a:rPr>
              <a:t>DTOF</a:t>
            </a:r>
            <a:r>
              <a:rPr lang="zh-CN" altLang="en-US" b="1" dirty="0">
                <a:solidFill>
                  <a:srgbClr val="002060"/>
                </a:solidFill>
              </a:rPr>
              <a:t>单径迹</a:t>
            </a:r>
            <a:r>
              <a:rPr lang="en-US" altLang="zh-CN" b="1" dirty="0">
                <a:solidFill>
                  <a:srgbClr val="002060"/>
                </a:solidFill>
              </a:rPr>
              <a:t>T0</a:t>
            </a:r>
            <a:r>
              <a:rPr lang="zh-CN" altLang="en-US" b="1" dirty="0">
                <a:solidFill>
                  <a:srgbClr val="002060"/>
                </a:solidFill>
              </a:rPr>
              <a:t>重建效率</a:t>
            </a:r>
            <a:endParaRPr lang="en-US" altLang="zh-CN" b="1" dirty="0">
              <a:solidFill>
                <a:srgbClr val="002060"/>
              </a:solidFill>
            </a:endParaRP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altLang="zh-CN" b="1" dirty="0">
                <a:solidFill>
                  <a:srgbClr val="002060"/>
                </a:solidFill>
              </a:rPr>
              <a:t>DTOF</a:t>
            </a:r>
            <a:r>
              <a:rPr lang="zh-CN" altLang="en-US" b="1" dirty="0">
                <a:solidFill>
                  <a:srgbClr val="002060"/>
                </a:solidFill>
              </a:rPr>
              <a:t>径迹误差对</a:t>
            </a:r>
            <a:r>
              <a:rPr lang="en-US" altLang="zh-CN" b="1" dirty="0">
                <a:solidFill>
                  <a:srgbClr val="002060"/>
                </a:solidFill>
              </a:rPr>
              <a:t>T0</a:t>
            </a:r>
            <a:r>
              <a:rPr lang="zh-CN" altLang="en-US" b="1" dirty="0">
                <a:solidFill>
                  <a:srgbClr val="002060"/>
                </a:solidFill>
              </a:rPr>
              <a:t>重建效率的影响</a:t>
            </a:r>
            <a:endParaRPr lang="en-US" altLang="zh-CN" b="1" dirty="0">
              <a:solidFill>
                <a:srgbClr val="002060"/>
              </a:solidFill>
            </a:endParaRP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altLang="zh-CN" b="1" dirty="0">
                <a:solidFill>
                  <a:srgbClr val="002060"/>
                </a:solidFill>
              </a:rPr>
              <a:t>TOF</a:t>
            </a:r>
            <a:r>
              <a:rPr lang="zh-CN" altLang="en-US" b="1" dirty="0">
                <a:solidFill>
                  <a:srgbClr val="002060"/>
                </a:solidFill>
              </a:rPr>
              <a:t>事例级</a:t>
            </a:r>
            <a:r>
              <a:rPr lang="en-US" altLang="zh-CN" b="1" dirty="0">
                <a:solidFill>
                  <a:srgbClr val="002060"/>
                </a:solidFill>
              </a:rPr>
              <a:t>T0</a:t>
            </a:r>
            <a:r>
              <a:rPr lang="zh-CN" altLang="en-US" b="1" dirty="0">
                <a:solidFill>
                  <a:srgbClr val="002060"/>
                </a:solidFill>
              </a:rPr>
              <a:t>重建效率</a:t>
            </a:r>
            <a:endParaRPr lang="en-US" altLang="zh-CN" b="1" dirty="0">
              <a:solidFill>
                <a:srgbClr val="002060"/>
              </a:solidFill>
            </a:endParaRP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zh-CN" altLang="en-US" b="1" dirty="0">
                <a:solidFill>
                  <a:srgbClr val="C00000"/>
                </a:solidFill>
              </a:rPr>
              <a:t>总结</a:t>
            </a:r>
            <a:endParaRPr lang="zh-CN" altLang="en-US" sz="900" b="1" dirty="0">
              <a:solidFill>
                <a:srgbClr val="C00000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7B68599-7CEE-D771-EC35-AF34471E5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fr-FR"/>
              <a:t>梁振卓，</a:t>
            </a:r>
            <a:r>
              <a:rPr lang="fr-FR" altLang="zh-CN"/>
              <a:t>STCF DTOF T0 Reconstruction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E4580A2-6B41-AE83-7587-C9493E02F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DA93-F0B2-4247-9443-BEF2EE0407B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83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E4E33C9-4B5B-3376-07C7-8A5738863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fr-FR"/>
              <a:t>梁振卓，</a:t>
            </a:r>
            <a:r>
              <a:rPr lang="fr-FR" altLang="zh-CN"/>
              <a:t>STCF DTOF T0 Reconstruction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E711A4C-EE8B-9BCB-913D-6BDB6C1A7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DA93-F0B2-4247-9443-BEF2EE0407B6}" type="slidenum">
              <a:rPr lang="zh-CN" altLang="en-US" smtClean="0"/>
              <a:t>24</a:t>
            </a:fld>
            <a:endParaRPr lang="zh-CN" altLang="en-US" dirty="0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63C4F953-AA13-D886-E65B-D725C9704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85" y="222927"/>
            <a:ext cx="1558332" cy="986378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chemeClr val="accent1"/>
                </a:solidFill>
                <a:latin typeface="+mn-ea"/>
                <a:ea typeface="+mn-ea"/>
              </a:rPr>
              <a:t>总结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0FC6869D-B293-85C2-AD7E-9DA9D610FC3B}"/>
                  </a:ext>
                </a:extLst>
              </p:cNvPr>
              <p:cNvSpPr txBox="1"/>
              <p:nvPr/>
            </p:nvSpPr>
            <p:spPr>
              <a:xfrm>
                <a:off x="979403" y="1099548"/>
                <a:ext cx="9590367" cy="5392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lnSpc>
                    <a:spcPct val="170000"/>
                  </a:lnSpc>
                  <a:buFont typeface="+mj-lt"/>
                  <a:buAutoNum type="arabicPeriod"/>
                </a:pPr>
                <a:r>
                  <a:rPr lang="en-US" altLang="zh-CN" sz="2400" b="1" dirty="0">
                    <a:solidFill>
                      <a:schemeClr val="accent1"/>
                    </a:solidFill>
                  </a:rPr>
                  <a:t>DTOF</a:t>
                </a:r>
                <a:r>
                  <a:rPr lang="zh-CN" altLang="en-US" sz="2400" b="1" dirty="0">
                    <a:solidFill>
                      <a:schemeClr val="accent1"/>
                    </a:solidFill>
                  </a:rPr>
                  <a:t>单径迹</a:t>
                </a:r>
                <a:r>
                  <a:rPr lang="en-US" altLang="zh-CN" sz="2400" b="1" dirty="0">
                    <a:solidFill>
                      <a:schemeClr val="accent1"/>
                    </a:solidFill>
                  </a:rPr>
                  <a:t>T0</a:t>
                </a:r>
                <a:r>
                  <a:rPr lang="zh-CN" altLang="en-US" sz="2400" b="1" dirty="0">
                    <a:solidFill>
                      <a:schemeClr val="accent1"/>
                    </a:solidFill>
                  </a:rPr>
                  <a:t>重建效率</a:t>
                </a:r>
                <a:r>
                  <a:rPr lang="en-US" altLang="zh-CN" sz="2400" b="1" dirty="0">
                    <a:solidFill>
                      <a:schemeClr val="accent1"/>
                    </a:solidFill>
                  </a:rPr>
                  <a:t>: </a:t>
                </a:r>
                <a:r>
                  <a:rPr lang="en-US" altLang="zh-CN" sz="2400" b="1" dirty="0"/>
                  <a:t>e , mu </a:t>
                </a:r>
                <a:r>
                  <a:rPr lang="zh-CN" altLang="en-US" sz="2400" b="1" dirty="0"/>
                  <a:t>效率</a:t>
                </a:r>
                <a:r>
                  <a:rPr lang="en-US" altLang="zh-CN" sz="2400" b="1" dirty="0"/>
                  <a:t>99%</a:t>
                </a:r>
                <a:r>
                  <a:rPr lang="zh-CN" altLang="en-US" sz="2400" b="1" dirty="0"/>
                  <a:t>以上；</a:t>
                </a:r>
                <a:r>
                  <a:rPr lang="en-US" altLang="zh-CN" sz="2400" b="1" dirty="0"/>
                  <a:t>pi </a:t>
                </a:r>
                <a:r>
                  <a:rPr lang="zh-CN" altLang="en-US" sz="2400" b="1" dirty="0"/>
                  <a:t>效率绝大部分</a:t>
                </a:r>
                <a:r>
                  <a:rPr lang="en-US" altLang="zh-CN" sz="2400" b="1" dirty="0"/>
                  <a:t>98%</a:t>
                </a:r>
                <a:r>
                  <a:rPr lang="zh-CN" altLang="en-US" sz="2400" b="1" dirty="0"/>
                  <a:t>以上；</a:t>
                </a:r>
                <a:r>
                  <a:rPr lang="en-US" altLang="zh-CN" sz="2400" b="1" dirty="0"/>
                  <a:t>kaon</a:t>
                </a:r>
                <a:r>
                  <a:rPr lang="zh-CN" altLang="en-US" sz="2400" b="1" dirty="0"/>
                  <a:t>效率大部分</a:t>
                </a:r>
                <a:r>
                  <a:rPr lang="en-US" altLang="zh-CN" sz="2400" b="1" dirty="0"/>
                  <a:t>96%</a:t>
                </a:r>
                <a:r>
                  <a:rPr lang="zh-CN" altLang="en-US" sz="2400" b="1" dirty="0"/>
                  <a:t>以上；</a:t>
                </a:r>
                <a:r>
                  <a:rPr lang="en-US" altLang="zh-CN" sz="2400" b="1" dirty="0"/>
                  <a:t>proton</a:t>
                </a:r>
                <a:r>
                  <a:rPr lang="zh-CN" altLang="en-US" sz="2400" b="1" dirty="0"/>
                  <a:t>效率大部分</a:t>
                </a:r>
                <a:r>
                  <a:rPr lang="en-US" altLang="zh-CN" sz="2400" b="1" dirty="0"/>
                  <a:t>98%</a:t>
                </a:r>
                <a:r>
                  <a:rPr lang="zh-CN" altLang="en-US" sz="2400" b="1" dirty="0"/>
                  <a:t>以上；</a:t>
                </a:r>
                <a:r>
                  <a:rPr lang="en-US" altLang="zh-CN" sz="2400" b="1" dirty="0" err="1"/>
                  <a:t>kaon,proton</a:t>
                </a:r>
                <a:r>
                  <a:rPr lang="zh-CN" altLang="en-US" sz="2400" b="1" dirty="0"/>
                  <a:t>分别在</a:t>
                </a:r>
                <a:r>
                  <a:rPr lang="en-US" altLang="zh-CN" sz="2400" b="1" dirty="0"/>
                  <a:t>600MeV,1GeV</a:t>
                </a:r>
                <a:r>
                  <a:rPr lang="zh-CN" altLang="en-US" sz="2400" b="1" dirty="0"/>
                  <a:t>以下时受切伦科夫阈值影响效率很差</a:t>
                </a:r>
                <a:endParaRPr lang="en-US" altLang="zh-CN" sz="2400" b="1" dirty="0"/>
              </a:p>
              <a:p>
                <a:pPr marL="514350" indent="-514350">
                  <a:lnSpc>
                    <a:spcPct val="170000"/>
                  </a:lnSpc>
                  <a:buFont typeface="+mj-lt"/>
                  <a:buAutoNum type="arabicPeriod"/>
                </a:pPr>
                <a:r>
                  <a:rPr lang="en-US" altLang="zh-CN" sz="2400" b="1" dirty="0">
                    <a:solidFill>
                      <a:schemeClr val="accent1"/>
                    </a:solidFill>
                  </a:rPr>
                  <a:t>DTOF</a:t>
                </a:r>
                <a:r>
                  <a:rPr lang="zh-CN" altLang="en-US" sz="2400" b="1" dirty="0">
                    <a:solidFill>
                      <a:schemeClr val="accent1"/>
                    </a:solidFill>
                  </a:rPr>
                  <a:t>径迹误差对</a:t>
                </a:r>
                <a:r>
                  <a:rPr lang="en-US" altLang="zh-CN" sz="2400" b="1" dirty="0">
                    <a:solidFill>
                      <a:schemeClr val="accent1"/>
                    </a:solidFill>
                  </a:rPr>
                  <a:t>T0</a:t>
                </a:r>
                <a:r>
                  <a:rPr lang="zh-CN" altLang="en-US" sz="2400" b="1" dirty="0">
                    <a:solidFill>
                      <a:schemeClr val="accent1"/>
                    </a:solidFill>
                  </a:rPr>
                  <a:t>重建效率的影响：</a:t>
                </a:r>
                <a:r>
                  <a:rPr lang="zh-CN" altLang="en-US" sz="2400" b="1" dirty="0"/>
                  <a:t>动量和位置误差对效率影响很小</a:t>
                </a:r>
                <a:r>
                  <a:rPr lang="en-US" altLang="zh-CN" sz="2400" b="1" dirty="0"/>
                  <a:t>&lt;0.1%</a:t>
                </a:r>
              </a:p>
              <a:p>
                <a:pPr marL="514350" indent="-514350">
                  <a:lnSpc>
                    <a:spcPct val="170000"/>
                  </a:lnSpc>
                  <a:buFont typeface="+mj-lt"/>
                  <a:buAutoNum type="arabicPeriod"/>
                </a:pPr>
                <a:r>
                  <a:rPr lang="en-US" altLang="zh-CN" sz="2400" b="1" dirty="0">
                    <a:solidFill>
                      <a:schemeClr val="accent1"/>
                    </a:solidFill>
                  </a:rPr>
                  <a:t>TOF</a:t>
                </a:r>
                <a:r>
                  <a:rPr lang="zh-CN" altLang="en-US" sz="2400" b="1" dirty="0">
                    <a:solidFill>
                      <a:schemeClr val="accent1"/>
                    </a:solidFill>
                  </a:rPr>
                  <a:t>事例级</a:t>
                </a:r>
                <a:r>
                  <a:rPr lang="en-US" altLang="zh-CN" sz="2400" b="1" dirty="0">
                    <a:solidFill>
                      <a:schemeClr val="accent1"/>
                    </a:solidFill>
                  </a:rPr>
                  <a:t>T0</a:t>
                </a:r>
                <a:r>
                  <a:rPr lang="zh-CN" altLang="en-US" sz="2400" b="1" dirty="0">
                    <a:solidFill>
                      <a:schemeClr val="accent1"/>
                    </a:solidFill>
                  </a:rPr>
                  <a:t>重建效率：</a:t>
                </a:r>
                <a:r>
                  <a:rPr lang="zh-CN" altLang="en-US" sz="2400" b="1" dirty="0"/>
                  <a:t>末态有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400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p>
                        <m:r>
                          <a:rPr lang="en-US" altLang="zh-CN" sz="2400" b="1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4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acc>
                      </m:e>
                      <m:sup>
                        <m:r>
                          <a:rPr lang="en-US" altLang="zh-CN" sz="2400" b="1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400" b="1" dirty="0"/>
                  <a:t>的过程在</a:t>
                </a:r>
                <a:r>
                  <a:rPr lang="en-US" altLang="zh-CN" sz="2400" b="1" dirty="0"/>
                  <a:t>95%</a:t>
                </a:r>
                <a:r>
                  <a:rPr lang="zh-CN" altLang="en-US" sz="2400" b="1" dirty="0"/>
                  <a:t>，其余过程</a:t>
                </a:r>
                <a:r>
                  <a:rPr lang="en-US" altLang="zh-CN" sz="2400" b="1" dirty="0"/>
                  <a:t>&gt;98%</a:t>
                </a:r>
                <a:r>
                  <a:rPr lang="zh-CN" altLang="en-US" sz="2400" b="1" dirty="0"/>
                  <a:t>，选用高动量径迹部分过程效率</a:t>
                </a:r>
                <a:r>
                  <a:rPr lang="en-US" altLang="zh-CN" sz="2400" b="1" dirty="0"/>
                  <a:t>&gt;99%</a:t>
                </a:r>
                <a:endParaRPr lang="en-US" altLang="zh-CN" sz="2400" b="1" dirty="0">
                  <a:solidFill>
                    <a:srgbClr val="002060"/>
                  </a:solidFill>
                </a:endParaRP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0FC6869D-B293-85C2-AD7E-9DA9D610FC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403" y="1099548"/>
                <a:ext cx="9590367" cy="5392245"/>
              </a:xfrm>
              <a:prstGeom prst="rect">
                <a:avLst/>
              </a:prstGeom>
              <a:blipFill>
                <a:blip r:embed="rId2"/>
                <a:stretch>
                  <a:fillRect l="-763" r="-10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62396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>
            <a:extLst>
              <a:ext uri="{FF2B5EF4-FFF2-40B4-BE49-F238E27FC236}">
                <a16:creationId xmlns:a16="http://schemas.microsoft.com/office/drawing/2014/main" id="{6D9647E3-A2CC-87A3-E5D8-C6953AC15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fr-FR"/>
              <a:t>梁振卓，</a:t>
            </a:r>
            <a:r>
              <a:rPr lang="fr-FR" altLang="zh-CN"/>
              <a:t>STCF DTOF T0 Reconstruction</a:t>
            </a:r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A1D6764-A395-C993-8D3D-8BFD83B8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DA93-F0B2-4247-9443-BEF2EE0407B6}" type="slidenum">
              <a:rPr lang="zh-CN" altLang="en-US" smtClean="0"/>
              <a:t>25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8E11614-19E5-8E78-7B3D-24CD9026CED3}"/>
              </a:ext>
            </a:extLst>
          </p:cNvPr>
          <p:cNvSpPr txBox="1"/>
          <p:nvPr/>
        </p:nvSpPr>
        <p:spPr>
          <a:xfrm>
            <a:off x="3960957" y="2296241"/>
            <a:ext cx="52177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/>
              <a:t>Thanks!</a:t>
            </a:r>
            <a:endParaRPr lang="zh-CN" altLang="en-US" sz="8800" dirty="0"/>
          </a:p>
        </p:txBody>
      </p:sp>
    </p:spTree>
    <p:extLst>
      <p:ext uri="{BB962C8B-B14F-4D97-AF65-F5344CB8AC3E}">
        <p14:creationId xmlns:p14="http://schemas.microsoft.com/office/powerpoint/2010/main" val="25020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>
            <a:extLst>
              <a:ext uri="{FF2B5EF4-FFF2-40B4-BE49-F238E27FC236}">
                <a16:creationId xmlns:a16="http://schemas.microsoft.com/office/drawing/2014/main" id="{8E1AA957-6F06-197E-6298-C94EE995A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fr-FR"/>
              <a:t>梁振卓，</a:t>
            </a:r>
            <a:r>
              <a:rPr lang="fr-FR" altLang="zh-CN"/>
              <a:t>STCF DTOF T0 Reconstruction</a:t>
            </a:r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77221EA-DE06-A649-96A0-FAEEEA0BD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DA93-F0B2-4247-9443-BEF2EE0407B6}" type="slidenum">
              <a:rPr lang="zh-CN" altLang="en-US" smtClean="0"/>
              <a:t>26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E006B88-6CDD-67D8-568A-63ECCC05F25E}"/>
              </a:ext>
            </a:extLst>
          </p:cNvPr>
          <p:cNvSpPr txBox="1"/>
          <p:nvPr/>
        </p:nvSpPr>
        <p:spPr>
          <a:xfrm>
            <a:off x="3670602" y="2335244"/>
            <a:ext cx="52177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/>
              <a:t>BACK UP</a:t>
            </a:r>
            <a:endParaRPr lang="zh-CN" altLang="en-US" sz="8800" dirty="0"/>
          </a:p>
        </p:txBody>
      </p:sp>
    </p:spTree>
    <p:extLst>
      <p:ext uri="{BB962C8B-B14F-4D97-AF65-F5344CB8AC3E}">
        <p14:creationId xmlns:p14="http://schemas.microsoft.com/office/powerpoint/2010/main" val="1806561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>
            <a:extLst>
              <a:ext uri="{FF2B5EF4-FFF2-40B4-BE49-F238E27FC236}">
                <a16:creationId xmlns:a16="http://schemas.microsoft.com/office/drawing/2014/main" id="{D8434FC5-3143-3F8C-328C-E07778067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fr-FR"/>
              <a:t>梁振卓，</a:t>
            </a:r>
            <a:r>
              <a:rPr lang="fr-FR" altLang="zh-CN"/>
              <a:t>STCF DTOF T0 Reconstruction</a:t>
            </a:r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8AB86A5-BC47-E5AA-BA45-789F9F7E9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DA93-F0B2-4247-9443-BEF2EE0407B6}" type="slidenum">
              <a:rPr lang="zh-CN" altLang="en-US" smtClean="0"/>
              <a:t>27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8ED5C09-81EF-A803-1D44-D16B11F2F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70" y="1387175"/>
            <a:ext cx="5322536" cy="380603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5744A3B-841F-91FC-9E74-439D372D9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741" y="1387175"/>
            <a:ext cx="5333717" cy="372151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6D39D20-7BF0-A3C5-EF70-C88B25F0A6F6}"/>
              </a:ext>
            </a:extLst>
          </p:cNvPr>
          <p:cNvSpPr txBox="1"/>
          <p:nvPr/>
        </p:nvSpPr>
        <p:spPr>
          <a:xfrm>
            <a:off x="580870" y="450700"/>
            <a:ext cx="1785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</a:rPr>
              <a:t>单径迹</a:t>
            </a:r>
            <a:r>
              <a:rPr lang="en-US" altLang="zh-CN" sz="2400" b="1" dirty="0">
                <a:solidFill>
                  <a:schemeClr val="accent1"/>
                </a:solidFill>
              </a:rPr>
              <a:t>pi-</a:t>
            </a:r>
            <a:endParaRPr lang="zh-CN" altLang="en-U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6670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F5DAB7C-3378-2EF4-1126-F59CB9433893}"/>
              </a:ext>
            </a:extLst>
          </p:cNvPr>
          <p:cNvSpPr txBox="1"/>
          <p:nvPr/>
        </p:nvSpPr>
        <p:spPr>
          <a:xfrm>
            <a:off x="606357" y="906301"/>
            <a:ext cx="4142480" cy="1532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accent1"/>
                </a:solidFill>
              </a:rPr>
              <a:t>Proton</a:t>
            </a:r>
          </a:p>
          <a:p>
            <a:pPr>
              <a:lnSpc>
                <a:spcPct val="150000"/>
              </a:lnSpc>
            </a:pPr>
            <a:r>
              <a:rPr lang="zh-CN" altLang="en-US" sz="1600" dirty="0"/>
              <a:t>不去掉衰变和散射   </a:t>
            </a:r>
            <a:r>
              <a:rPr lang="en-US" altLang="zh-CN" sz="1600" dirty="0"/>
              <a:t>51692/63560=</a:t>
            </a:r>
            <a:r>
              <a:rPr lang="en-US" altLang="zh-CN" sz="1600" b="1" dirty="0"/>
              <a:t>81.33%</a:t>
            </a:r>
          </a:p>
          <a:p>
            <a:pPr>
              <a:lnSpc>
                <a:spcPct val="150000"/>
              </a:lnSpc>
            </a:pPr>
            <a:r>
              <a:rPr lang="zh-CN" altLang="en-US" sz="1600" dirty="0"/>
              <a:t>去掉衰变和散射       </a:t>
            </a:r>
            <a:r>
              <a:rPr lang="en-US" altLang="zh-CN" sz="1600" dirty="0"/>
              <a:t>51051/62233=</a:t>
            </a:r>
            <a:r>
              <a:rPr lang="en-US" altLang="zh-CN" sz="1600" b="1" dirty="0"/>
              <a:t>82.03%</a:t>
            </a:r>
          </a:p>
          <a:p>
            <a:pPr>
              <a:lnSpc>
                <a:spcPct val="150000"/>
              </a:lnSpc>
            </a:pPr>
            <a:r>
              <a:rPr lang="zh-CN" altLang="en-US" sz="1600" dirty="0"/>
              <a:t>固定为</a:t>
            </a:r>
            <a:r>
              <a:rPr lang="en-US" altLang="zh-CN" sz="1600" dirty="0"/>
              <a:t>pi</a:t>
            </a:r>
            <a:r>
              <a:rPr lang="zh-CN" altLang="en-US" sz="1600" dirty="0"/>
              <a:t>假设    </a:t>
            </a:r>
            <a:r>
              <a:rPr lang="en-US" altLang="zh-CN" sz="1600" dirty="0"/>
              <a:t>49866/62233=</a:t>
            </a:r>
            <a:r>
              <a:rPr lang="en-US" altLang="zh-CN" sz="1600" b="1" dirty="0"/>
              <a:t>80.13%</a:t>
            </a:r>
            <a:endParaRPr lang="zh-CN" altLang="en-US" sz="1600" b="1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93E466E-216B-730C-1FB7-C7F354BE7D06}"/>
              </a:ext>
            </a:extLst>
          </p:cNvPr>
          <p:cNvSpPr txBox="1"/>
          <p:nvPr/>
        </p:nvSpPr>
        <p:spPr>
          <a:xfrm>
            <a:off x="606357" y="2400455"/>
            <a:ext cx="4628502" cy="1532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accent1"/>
                </a:solidFill>
              </a:rPr>
              <a:t>Electron</a:t>
            </a:r>
          </a:p>
          <a:p>
            <a:pPr>
              <a:lnSpc>
                <a:spcPct val="150000"/>
              </a:lnSpc>
            </a:pPr>
            <a:r>
              <a:rPr lang="zh-CN" altLang="en-US" sz="1600" dirty="0"/>
              <a:t>不去掉衰变和散射   </a:t>
            </a:r>
            <a:r>
              <a:rPr lang="en-US" altLang="zh-CN" sz="1600" dirty="0"/>
              <a:t>95853/96426=</a:t>
            </a:r>
            <a:r>
              <a:rPr lang="en-US" altLang="zh-CN" sz="1600" b="1" dirty="0"/>
              <a:t>99.41%</a:t>
            </a:r>
          </a:p>
          <a:p>
            <a:pPr>
              <a:lnSpc>
                <a:spcPct val="150000"/>
              </a:lnSpc>
            </a:pPr>
            <a:r>
              <a:rPr lang="zh-CN" altLang="en-US" sz="1600" dirty="0"/>
              <a:t>去掉衰变和散射       </a:t>
            </a:r>
            <a:r>
              <a:rPr lang="en-US" altLang="zh-CN" sz="1600" dirty="0"/>
              <a:t>95602/96146=</a:t>
            </a:r>
            <a:r>
              <a:rPr lang="en-US" altLang="zh-CN" sz="1600" b="1" dirty="0"/>
              <a:t>99.43%</a:t>
            </a:r>
          </a:p>
          <a:p>
            <a:pPr>
              <a:lnSpc>
                <a:spcPct val="150000"/>
              </a:lnSpc>
            </a:pPr>
            <a:r>
              <a:rPr lang="zh-CN" altLang="en-US" sz="1600" dirty="0"/>
              <a:t>固定为</a:t>
            </a:r>
            <a:r>
              <a:rPr lang="en-US" altLang="zh-CN" sz="1600" dirty="0"/>
              <a:t>pi</a:t>
            </a:r>
            <a:r>
              <a:rPr lang="zh-CN" altLang="en-US" sz="1600" dirty="0"/>
              <a:t>假设</a:t>
            </a:r>
            <a:r>
              <a:rPr lang="en-US" altLang="zh-CN" sz="1600" dirty="0"/>
              <a:t>	   95578/96146=</a:t>
            </a:r>
            <a:r>
              <a:rPr lang="en-US" altLang="zh-CN" sz="1600" b="1" dirty="0"/>
              <a:t>99.41%          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E3C0EC9-AF2D-71C9-B23C-AAF05EAFF5E0}"/>
              </a:ext>
            </a:extLst>
          </p:cNvPr>
          <p:cNvSpPr txBox="1"/>
          <p:nvPr/>
        </p:nvSpPr>
        <p:spPr>
          <a:xfrm>
            <a:off x="606357" y="3894608"/>
            <a:ext cx="4077475" cy="1532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accent1"/>
                </a:solidFill>
              </a:rPr>
              <a:t>Kaon</a:t>
            </a:r>
          </a:p>
          <a:p>
            <a:pPr>
              <a:lnSpc>
                <a:spcPct val="150000"/>
              </a:lnSpc>
            </a:pPr>
            <a:r>
              <a:rPr lang="zh-CN" altLang="en-US" sz="1600" dirty="0"/>
              <a:t>不去掉衰变和散射   </a:t>
            </a:r>
            <a:r>
              <a:rPr lang="en-US" altLang="zh-CN" sz="1600" dirty="0"/>
              <a:t>83049/85597=</a:t>
            </a:r>
            <a:r>
              <a:rPr lang="en-US" altLang="zh-CN" sz="1600" b="1" dirty="0"/>
              <a:t>97.02%</a:t>
            </a:r>
          </a:p>
          <a:p>
            <a:pPr>
              <a:lnSpc>
                <a:spcPct val="150000"/>
              </a:lnSpc>
            </a:pPr>
            <a:r>
              <a:rPr lang="zh-CN" altLang="en-US" sz="1600" dirty="0"/>
              <a:t>去掉衰变和散射       </a:t>
            </a:r>
            <a:r>
              <a:rPr lang="en-US" altLang="zh-CN" sz="1600" dirty="0"/>
              <a:t>63725/64574=</a:t>
            </a:r>
            <a:r>
              <a:rPr lang="en-US" altLang="zh-CN" sz="1600" b="1" dirty="0"/>
              <a:t>98.69%</a:t>
            </a:r>
          </a:p>
          <a:p>
            <a:pPr>
              <a:lnSpc>
                <a:spcPct val="150000"/>
              </a:lnSpc>
            </a:pPr>
            <a:r>
              <a:rPr lang="zh-CN" altLang="en-US" sz="1600" dirty="0"/>
              <a:t>固定为</a:t>
            </a:r>
            <a:r>
              <a:rPr lang="en-US" altLang="zh-CN" sz="1600" dirty="0"/>
              <a:t>pi</a:t>
            </a:r>
            <a:r>
              <a:rPr lang="zh-CN" altLang="en-US" sz="1600" dirty="0"/>
              <a:t>假设</a:t>
            </a:r>
            <a:r>
              <a:rPr lang="en-US" altLang="zh-CN" sz="1600" dirty="0"/>
              <a:t>           63063/64574=</a:t>
            </a:r>
            <a:r>
              <a:rPr lang="en-US" altLang="zh-CN" sz="1600" b="1" dirty="0"/>
              <a:t>97.66%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863677D-868E-B920-3D5C-ADF561CEAA72}"/>
              </a:ext>
            </a:extLst>
          </p:cNvPr>
          <p:cNvSpPr txBox="1"/>
          <p:nvPr/>
        </p:nvSpPr>
        <p:spPr>
          <a:xfrm>
            <a:off x="346690" y="269213"/>
            <a:ext cx="3874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</a:rPr>
              <a:t>时间消耗与性能比较</a:t>
            </a:r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02F39EBD-456C-D8E1-BB3A-164837B51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D30F4-99E9-4DFB-9E6B-25D22BB6DAB9}" type="slidenum">
              <a:rPr lang="zh-CN" altLang="en-US" smtClean="0"/>
              <a:t>28</a:t>
            </a:fld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F8ED919-79BF-4CDA-C19D-03A15032D9E1}"/>
              </a:ext>
            </a:extLst>
          </p:cNvPr>
          <p:cNvSpPr txBox="1"/>
          <p:nvPr/>
        </p:nvSpPr>
        <p:spPr>
          <a:xfrm>
            <a:off x="5043112" y="901049"/>
            <a:ext cx="4460580" cy="1409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accent1"/>
                </a:solidFill>
              </a:rPr>
              <a:t>muon</a:t>
            </a:r>
          </a:p>
          <a:p>
            <a:pPr>
              <a:lnSpc>
                <a:spcPct val="150000"/>
              </a:lnSpc>
            </a:pPr>
            <a:r>
              <a:rPr lang="zh-CN" altLang="en-US" sz="1600" dirty="0"/>
              <a:t>不去掉衰变和散射   </a:t>
            </a:r>
            <a:r>
              <a:rPr lang="en-US" altLang="zh-CN" sz="1600" dirty="0"/>
              <a:t>98924/99359=</a:t>
            </a:r>
            <a:r>
              <a:rPr lang="en-US" altLang="zh-CN" sz="1600" b="1" dirty="0"/>
              <a:t>99.56%</a:t>
            </a:r>
          </a:p>
          <a:p>
            <a:r>
              <a:rPr lang="zh-CN" altLang="en-US" sz="1600" dirty="0"/>
              <a:t>去掉衰变和散射       </a:t>
            </a:r>
            <a:r>
              <a:rPr lang="en-US" altLang="zh-CN" sz="1600" dirty="0"/>
              <a:t>98840/99274=</a:t>
            </a:r>
            <a:r>
              <a:rPr lang="en-US" altLang="zh-CN" sz="1600" b="1" dirty="0"/>
              <a:t>99.5628%</a:t>
            </a:r>
          </a:p>
          <a:p>
            <a:pPr>
              <a:lnSpc>
                <a:spcPct val="150000"/>
              </a:lnSpc>
            </a:pPr>
            <a:r>
              <a:rPr lang="zh-CN" altLang="en-US" sz="1600" dirty="0"/>
              <a:t>固定为</a:t>
            </a:r>
            <a:r>
              <a:rPr lang="en-US" altLang="zh-CN" sz="1600" dirty="0"/>
              <a:t>pi</a:t>
            </a:r>
            <a:r>
              <a:rPr lang="zh-CN" altLang="en-US" sz="1600" dirty="0"/>
              <a:t>假设           </a:t>
            </a:r>
            <a:r>
              <a:rPr lang="en-US" altLang="zh-CN" sz="1600" dirty="0"/>
              <a:t>98852/99274=</a:t>
            </a:r>
            <a:r>
              <a:rPr lang="en-US" altLang="zh-CN" sz="1600" b="1" dirty="0"/>
              <a:t>99.57%</a:t>
            </a:r>
            <a:endParaRPr lang="en-US" altLang="zh-CN" b="1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3BBCFCD-E58E-A49D-1FB3-A02D7ECE0A08}"/>
              </a:ext>
            </a:extLst>
          </p:cNvPr>
          <p:cNvSpPr txBox="1"/>
          <p:nvPr/>
        </p:nvSpPr>
        <p:spPr>
          <a:xfrm>
            <a:off x="5083759" y="2395202"/>
            <a:ext cx="4718812" cy="1532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accent1"/>
                </a:solidFill>
              </a:rPr>
              <a:t>Pi</a:t>
            </a:r>
          </a:p>
          <a:p>
            <a:pPr>
              <a:lnSpc>
                <a:spcPct val="150000"/>
              </a:lnSpc>
            </a:pPr>
            <a:r>
              <a:rPr lang="zh-CN" altLang="en-US" sz="1600" dirty="0"/>
              <a:t>不去掉衰变和散射   </a:t>
            </a:r>
            <a:r>
              <a:rPr lang="en-US" altLang="zh-CN" sz="1600" dirty="0"/>
              <a:t>92077/93388=</a:t>
            </a:r>
            <a:r>
              <a:rPr lang="en-US" altLang="zh-CN" sz="1600" b="1" dirty="0"/>
              <a:t>98.60%</a:t>
            </a:r>
          </a:p>
          <a:p>
            <a:pPr>
              <a:lnSpc>
                <a:spcPct val="150000"/>
              </a:lnSpc>
            </a:pPr>
            <a:r>
              <a:rPr lang="zh-CN" altLang="en-US" sz="1600" dirty="0"/>
              <a:t>去掉衰变和散射       </a:t>
            </a:r>
            <a:r>
              <a:rPr lang="en-US" altLang="zh-CN" sz="1600" dirty="0"/>
              <a:t>84098/84655=</a:t>
            </a:r>
            <a:r>
              <a:rPr lang="en-US" altLang="zh-CN" sz="1600" b="1" dirty="0"/>
              <a:t>99.34%</a:t>
            </a:r>
            <a:endParaRPr lang="zh-CN" altLang="en-US" sz="1600" b="1" dirty="0"/>
          </a:p>
          <a:p>
            <a:pPr>
              <a:lnSpc>
                <a:spcPct val="150000"/>
              </a:lnSpc>
            </a:pPr>
            <a:r>
              <a:rPr lang="zh-CN" altLang="en-US" sz="1600" dirty="0"/>
              <a:t>固定为</a:t>
            </a:r>
            <a:r>
              <a:rPr lang="en-US" altLang="zh-CN" sz="1600" dirty="0"/>
              <a:t>pi</a:t>
            </a:r>
            <a:r>
              <a:rPr lang="zh-CN" altLang="en-US" sz="1600" dirty="0"/>
              <a:t>假设</a:t>
            </a:r>
            <a:r>
              <a:rPr lang="en-US" altLang="zh-CN" sz="1600" dirty="0"/>
              <a:t>           84107/84655=</a:t>
            </a:r>
            <a:r>
              <a:rPr lang="en-US" altLang="zh-CN" sz="1600" b="1" dirty="0"/>
              <a:t>99.35%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8A0A5DE-05B4-0BCD-B053-A57CF8FE374D}"/>
              </a:ext>
            </a:extLst>
          </p:cNvPr>
          <p:cNvSpPr txBox="1"/>
          <p:nvPr/>
        </p:nvSpPr>
        <p:spPr>
          <a:xfrm>
            <a:off x="6533318" y="4107634"/>
            <a:ext cx="3788161" cy="881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/>
              <a:t>遍历</a:t>
            </a:r>
            <a:r>
              <a:rPr lang="en-US" altLang="zh-CN" b="1" dirty="0"/>
              <a:t>5</a:t>
            </a:r>
            <a:r>
              <a:rPr lang="zh-CN" altLang="en-US" b="1" dirty="0"/>
              <a:t>种粒子假设：</a:t>
            </a:r>
            <a:r>
              <a:rPr lang="en-US" altLang="zh-CN" b="1" dirty="0"/>
              <a:t>0.3 </a:t>
            </a:r>
            <a:r>
              <a:rPr lang="en-US" altLang="zh-CN" b="1" dirty="0" err="1"/>
              <a:t>ms</a:t>
            </a:r>
            <a:r>
              <a:rPr lang="en-US" altLang="zh-CN" b="1" dirty="0"/>
              <a:t>/Event</a:t>
            </a:r>
          </a:p>
          <a:p>
            <a:pPr>
              <a:lnSpc>
                <a:spcPct val="150000"/>
              </a:lnSpc>
            </a:pPr>
            <a:r>
              <a:rPr lang="zh-CN" altLang="en-US" b="1" dirty="0"/>
              <a:t>固定为</a:t>
            </a:r>
            <a:r>
              <a:rPr lang="en-US" altLang="zh-CN" b="1" dirty="0"/>
              <a:t>pi</a:t>
            </a:r>
            <a:r>
              <a:rPr lang="zh-CN" altLang="en-US" b="1" dirty="0"/>
              <a:t>假设</a:t>
            </a:r>
            <a:r>
              <a:rPr lang="en-US" altLang="zh-CN" b="1" dirty="0"/>
              <a:t>:  1.5 </a:t>
            </a:r>
            <a:r>
              <a:rPr lang="en-US" altLang="zh-CN" b="1" dirty="0" err="1"/>
              <a:t>ms</a:t>
            </a:r>
            <a:r>
              <a:rPr lang="en-US" altLang="zh-CN" b="1" dirty="0"/>
              <a:t>/Event </a:t>
            </a:r>
            <a:endParaRPr lang="zh-CN" altLang="en-US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4610AAB-DBC9-044C-70C0-0075BD6A874E}"/>
              </a:ext>
            </a:extLst>
          </p:cNvPr>
          <p:cNvSpPr txBox="1"/>
          <p:nvPr/>
        </p:nvSpPr>
        <p:spPr>
          <a:xfrm>
            <a:off x="5234859" y="4453678"/>
            <a:ext cx="13981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时间消耗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3ED0720-886D-713C-39E1-1C1EBC73CB8C}"/>
              </a:ext>
            </a:extLst>
          </p:cNvPr>
          <p:cNvSpPr txBox="1"/>
          <p:nvPr/>
        </p:nvSpPr>
        <p:spPr>
          <a:xfrm>
            <a:off x="5234859" y="5169054"/>
            <a:ext cx="2383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其他算法几百</a:t>
            </a:r>
            <a:r>
              <a:rPr lang="en-US" altLang="zh-CN" b="1" dirty="0" err="1"/>
              <a:t>ms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6649593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DF619A8-ED7E-924A-7FD0-FD071D621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96" y="1155714"/>
            <a:ext cx="3411594" cy="248872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0F60FAC-39E8-7E63-7BEB-773DE48AF4B0}"/>
              </a:ext>
            </a:extLst>
          </p:cNvPr>
          <p:cNvSpPr txBox="1"/>
          <p:nvPr/>
        </p:nvSpPr>
        <p:spPr>
          <a:xfrm>
            <a:off x="715669" y="687530"/>
            <a:ext cx="1705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pion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62B0341-45C0-E226-5A71-FC9A7121B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948" y="1193427"/>
            <a:ext cx="3430507" cy="248872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84F3FBD-E38A-209A-39EA-7E8D40B9009F}"/>
              </a:ext>
            </a:extLst>
          </p:cNvPr>
          <p:cNvSpPr txBox="1"/>
          <p:nvPr/>
        </p:nvSpPr>
        <p:spPr>
          <a:xfrm>
            <a:off x="4585189" y="736956"/>
            <a:ext cx="1705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kaon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B0C91C0-FF64-57B4-98EE-4A162A3A2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16" y="4145601"/>
            <a:ext cx="3547874" cy="254825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2816885-ADC7-FAA1-DF03-C552B76584BD}"/>
              </a:ext>
            </a:extLst>
          </p:cNvPr>
          <p:cNvSpPr txBox="1"/>
          <p:nvPr/>
        </p:nvSpPr>
        <p:spPr>
          <a:xfrm>
            <a:off x="816780" y="3710354"/>
            <a:ext cx="936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proton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BF0C698-566A-D352-7A70-987D3C0FEF7E}"/>
              </a:ext>
            </a:extLst>
          </p:cNvPr>
          <p:cNvSpPr txBox="1"/>
          <p:nvPr/>
        </p:nvSpPr>
        <p:spPr>
          <a:xfrm>
            <a:off x="4585189" y="3758455"/>
            <a:ext cx="103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e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B1C4D52-81A1-04DF-7A4F-DBFF35EAA293}"/>
              </a:ext>
            </a:extLst>
          </p:cNvPr>
          <p:cNvSpPr txBox="1"/>
          <p:nvPr/>
        </p:nvSpPr>
        <p:spPr>
          <a:xfrm>
            <a:off x="1812315" y="5242382"/>
            <a:ext cx="1687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82.03%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8E28799-AB4E-3BB1-7016-33B5BD04FDA6}"/>
              </a:ext>
            </a:extLst>
          </p:cNvPr>
          <p:cNvSpPr txBox="1"/>
          <p:nvPr/>
        </p:nvSpPr>
        <p:spPr>
          <a:xfrm>
            <a:off x="6012472" y="1795465"/>
            <a:ext cx="904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98.69%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43F390D-0AA8-7F44-0A65-94179674E797}"/>
              </a:ext>
            </a:extLst>
          </p:cNvPr>
          <p:cNvSpPr txBox="1"/>
          <p:nvPr/>
        </p:nvSpPr>
        <p:spPr>
          <a:xfrm>
            <a:off x="2270326" y="1795465"/>
            <a:ext cx="891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99.34%</a:t>
            </a:r>
            <a:endParaRPr lang="zh-CN" altLang="en-US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B59D00BC-0395-81DE-06BD-A92EB88FF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3053" y="1106288"/>
            <a:ext cx="3347816" cy="2453597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11D619D0-39ED-8F47-C67F-F3E4F5E43B18}"/>
              </a:ext>
            </a:extLst>
          </p:cNvPr>
          <p:cNvSpPr txBox="1"/>
          <p:nvPr/>
        </p:nvSpPr>
        <p:spPr>
          <a:xfrm>
            <a:off x="8313128" y="637471"/>
            <a:ext cx="778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muon</a:t>
            </a:r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00842C3-73C0-BAB6-9731-A51446004D63}"/>
              </a:ext>
            </a:extLst>
          </p:cNvPr>
          <p:cNvSpPr txBox="1"/>
          <p:nvPr/>
        </p:nvSpPr>
        <p:spPr>
          <a:xfrm>
            <a:off x="9479207" y="1772443"/>
            <a:ext cx="9880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99.56%</a:t>
            </a:r>
            <a:endParaRPr lang="zh-CN" altLang="en-US" dirty="0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09F6A01B-DBD8-15F5-536F-81754DF82A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8594" y="4127787"/>
            <a:ext cx="3490861" cy="2535322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8A0D3304-8AFD-B507-AFAF-F5A9A752D8C7}"/>
              </a:ext>
            </a:extLst>
          </p:cNvPr>
          <p:cNvSpPr txBox="1"/>
          <p:nvPr/>
        </p:nvSpPr>
        <p:spPr>
          <a:xfrm>
            <a:off x="6001114" y="5176545"/>
            <a:ext cx="11419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99.43%</a:t>
            </a:r>
            <a:endParaRPr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AC5D0F90-AFD6-1590-E13F-791E758B716F}"/>
              </a:ext>
            </a:extLst>
          </p:cNvPr>
          <p:cNvSpPr txBox="1"/>
          <p:nvPr/>
        </p:nvSpPr>
        <p:spPr>
          <a:xfrm>
            <a:off x="398696" y="245803"/>
            <a:ext cx="3411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</a:rPr>
              <a:t>不同粒子信号光子数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010B21-725F-DB15-F953-6C666C638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D30F4-99E9-4DFB-9E6B-25D22BB6DAB9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454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2858928-67D4-6F4C-FC1E-3D226A40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fr-FR"/>
              <a:t>梁振卓，</a:t>
            </a:r>
            <a:r>
              <a:rPr lang="fr-FR" altLang="zh-CN"/>
              <a:t>STCF DTOF T0 Reconstruction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F76A4E5-C8AE-2305-3345-ACAF7D0CD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DA93-F0B2-4247-9443-BEF2EE0407B6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7" name="灯片编号占位符 4">
            <a:extLst>
              <a:ext uri="{FF2B5EF4-FFF2-40B4-BE49-F238E27FC236}">
                <a16:creationId xmlns:a16="http://schemas.microsoft.com/office/drawing/2014/main" id="{84E914D2-DC08-7166-C50C-816DA153DD3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B798DF-5A7B-FA44-BAF3-E6142CD482CB}" type="slidenum">
              <a:rPr kumimoji="1" lang="zh-CN" altLang="en-US" smtClean="0"/>
              <a:pPr/>
              <a:t>3</a:t>
            </a:fld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ED05FFB-9D3F-CB9E-4110-2F6C45B9DB0E}"/>
                  </a:ext>
                </a:extLst>
              </p:cNvPr>
              <p:cNvSpPr txBox="1"/>
              <p:nvPr/>
            </p:nvSpPr>
            <p:spPr>
              <a:xfrm>
                <a:off x="495186" y="975260"/>
                <a:ext cx="10858614" cy="17104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两个相同的端盖圆盘位于沿束流方向距对撞点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∼ ±1400 mm </a:t>
                </a:r>
                <a:r>
                  <a:rPr lang="zh-CN" altLang="en-US" dirty="0"/>
                  <a:t>处</a:t>
                </a: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每个圆盘由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 </a:t>
                </a:r>
                <a:r>
                  <a:rPr lang="zh-CN" altLang="en-US" dirty="0"/>
                  <a:t>个扇区构成，最小半径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altLang="zh-CN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480 mm </a:t>
                </a:r>
                <a:r>
                  <a:rPr lang="en-US" altLang="zh-CN" dirty="0"/>
                  <a:t>,</a:t>
                </a:r>
                <a:r>
                  <a:rPr lang="zh-CN" altLang="en-US" dirty="0"/>
                  <a:t>最大半径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altLang="zh-CN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1000 mm 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覆盖极角范围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∼ 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20° − 34°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每个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MCP-PMT</a:t>
                </a:r>
                <a:r>
                  <a:rPr lang="zh-CN" altLang="en-US" dirty="0"/>
                  <a:t>包含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4×4</a:t>
                </a:r>
                <a:r>
                  <a:rPr lang="en-US" altLang="zh-CN" dirty="0"/>
                  <a:t> </a:t>
                </a:r>
                <a:r>
                  <a:rPr lang="zh-CN" altLang="en-US" dirty="0"/>
                  <a:t>阳极阵列，每个阳极的尺寸为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5.5 × 5.5 mm</a:t>
                </a:r>
                <a:r>
                  <a:rPr lang="en-US" altLang="zh-CN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ED05FFB-9D3F-CB9E-4110-2F6C45B9D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86" y="975260"/>
                <a:ext cx="10858614" cy="1710468"/>
              </a:xfrm>
              <a:prstGeom prst="rect">
                <a:avLst/>
              </a:prstGeom>
              <a:blipFill>
                <a:blip r:embed="rId2"/>
                <a:stretch>
                  <a:fillRect l="-337" b="-46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5EA445DB-9B00-0651-3F22-507DDEE8BD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342" r="1376" b="770"/>
          <a:stretch>
            <a:fillRect/>
          </a:stretch>
        </p:blipFill>
        <p:spPr>
          <a:xfrm>
            <a:off x="6562157" y="3134207"/>
            <a:ext cx="1613235" cy="326225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0834F14-E045-5AB4-3233-EF1270D3E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9541" y="4842764"/>
            <a:ext cx="1003017" cy="9111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EF305BE-7804-B37E-FD71-9931799EDD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12" t="6540" r="3900" b="3665"/>
          <a:stretch>
            <a:fillRect/>
          </a:stretch>
        </p:blipFill>
        <p:spPr>
          <a:xfrm>
            <a:off x="8912969" y="3622142"/>
            <a:ext cx="1006473" cy="91309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D4F3A1B4-B247-F19C-F532-7AF5B10424EA}"/>
              </a:ext>
            </a:extLst>
          </p:cNvPr>
          <p:cNvGrpSpPr/>
          <p:nvPr/>
        </p:nvGrpSpPr>
        <p:grpSpPr>
          <a:xfrm>
            <a:off x="8811047" y="2796378"/>
            <a:ext cx="1741830" cy="705419"/>
            <a:chOff x="10053946" y="2647537"/>
            <a:chExt cx="1708806" cy="7108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406C01BF-FC90-15A2-88E3-B91E4D4FED4C}"/>
                    </a:ext>
                  </a:extLst>
                </p:cNvPr>
                <p:cNvSpPr txBox="1"/>
                <p:nvPr/>
              </p:nvSpPr>
              <p:spPr>
                <a:xfrm>
                  <a:off x="10149292" y="2989067"/>
                  <a:ext cx="161346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charset="0"/>
                          </a:rPr>
                          <m:t>5.5</m:t>
                        </m:r>
                        <m:r>
                          <a:rPr kumimoji="1"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charset="0"/>
                            <a:ea typeface="Cambria Math" panose="02040503050406030204" charset="0"/>
                          </a:rPr>
                          <m:t>×5.5 </m:t>
                        </m:r>
                        <m:r>
                          <a:rPr kumimoji="1"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charset="0"/>
                            <a:ea typeface="Cambria Math" panose="02040503050406030204" charset="0"/>
                          </a:rPr>
                          <m:t>𝑚</m:t>
                        </m:r>
                        <m:sSup>
                          <m:sSupPr>
                            <m:ctrlPr>
                              <a:rPr kumimoji="1" lang="en-US" altLang="zh-CN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solidFill>
                                  <a:srgbClr val="0070C0"/>
                                </a:solidFill>
                                <a:latin typeface="Cambria Math" panose="02040503050406030204" charset="0"/>
                                <a:ea typeface="Cambria Math" panose="02040503050406030204" charset="0"/>
                              </a:rPr>
                              <m:t>𝑚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solidFill>
                                  <a:srgbClr val="0070C0"/>
                                </a:solidFill>
                                <a:latin typeface="Cambria Math" panose="02040503050406030204" charset="0"/>
                                <a:ea typeface="Cambria Math" panose="02040503050406030204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4" name="文本框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49292" y="2989067"/>
                  <a:ext cx="1613460" cy="369332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57DDC58A-B36A-EB22-B677-DC720000A13F}"/>
                    </a:ext>
                  </a:extLst>
                </p:cNvPr>
                <p:cNvSpPr txBox="1"/>
                <p:nvPr/>
              </p:nvSpPr>
              <p:spPr>
                <a:xfrm>
                  <a:off x="10053946" y="2647537"/>
                  <a:ext cx="160463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charset="0"/>
                          </a:rPr>
                          <m:t>4</m:t>
                        </m:r>
                        <m:r>
                          <a:rPr kumimoji="1"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charset="0"/>
                            <a:ea typeface="Cambria Math" panose="02040503050406030204" charset="0"/>
                          </a:rPr>
                          <m:t>×4 </m:t>
                        </m:r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solidFill>
                              <a:srgbClr val="0070C0"/>
                            </a:solidFill>
                            <a:latin typeface="Cambria Math" panose="02040503050406030204" charset="0"/>
                            <a:ea typeface="Cambria Math" panose="02040503050406030204" charset="0"/>
                          </a:rPr>
                          <m:t>anodes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" name="文本框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3946" y="2647537"/>
                  <a:ext cx="1604633" cy="369332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F9D473C0-CB96-08BF-7A00-C23AB43EE29E}"/>
              </a:ext>
            </a:extLst>
          </p:cNvPr>
          <p:cNvGrpSpPr/>
          <p:nvPr/>
        </p:nvGrpSpPr>
        <p:grpSpPr>
          <a:xfrm>
            <a:off x="9416205" y="3637765"/>
            <a:ext cx="1628198" cy="632282"/>
            <a:chOff x="9920433" y="2901135"/>
            <a:chExt cx="2117238" cy="702180"/>
          </a:xfrm>
        </p:grpSpPr>
        <p:sp>
          <p:nvSpPr>
            <p:cNvPr id="16" name="任意形状 16">
              <a:extLst>
                <a:ext uri="{FF2B5EF4-FFF2-40B4-BE49-F238E27FC236}">
                  <a16:creationId xmlns:a16="http://schemas.microsoft.com/office/drawing/2014/main" id="{4056133F-9AA3-5D9A-92E9-9CE9714C5977}"/>
                </a:ext>
              </a:extLst>
            </p:cNvPr>
            <p:cNvSpPr/>
            <p:nvPr/>
          </p:nvSpPr>
          <p:spPr>
            <a:xfrm rot="21395763">
              <a:off x="10965572" y="3030493"/>
              <a:ext cx="306355" cy="400332"/>
            </a:xfrm>
            <a:custGeom>
              <a:avLst/>
              <a:gdLst>
                <a:gd name="connsiteX0" fmla="*/ 0 w 682856"/>
                <a:gd name="connsiteY0" fmla="*/ 639688 h 671083"/>
                <a:gd name="connsiteX1" fmla="*/ 78489 w 682856"/>
                <a:gd name="connsiteY1" fmla="*/ 631839 h 671083"/>
                <a:gd name="connsiteX2" fmla="*/ 113809 w 682856"/>
                <a:gd name="connsiteY2" fmla="*/ 600443 h 671083"/>
                <a:gd name="connsiteX3" fmla="*/ 121658 w 682856"/>
                <a:gd name="connsiteY3" fmla="*/ 588670 h 671083"/>
                <a:gd name="connsiteX4" fmla="*/ 133431 w 682856"/>
                <a:gd name="connsiteY4" fmla="*/ 584745 h 671083"/>
                <a:gd name="connsiteX5" fmla="*/ 149129 w 682856"/>
                <a:gd name="connsiteY5" fmla="*/ 561198 h 671083"/>
                <a:gd name="connsiteX6" fmla="*/ 156978 w 682856"/>
                <a:gd name="connsiteY6" fmla="*/ 549425 h 671083"/>
                <a:gd name="connsiteX7" fmla="*/ 168751 w 682856"/>
                <a:gd name="connsiteY7" fmla="*/ 541576 h 671083"/>
                <a:gd name="connsiteX8" fmla="*/ 172676 w 682856"/>
                <a:gd name="connsiteY8" fmla="*/ 529803 h 671083"/>
                <a:gd name="connsiteX9" fmla="*/ 180525 w 682856"/>
                <a:gd name="connsiteY9" fmla="*/ 518029 h 671083"/>
                <a:gd name="connsiteX10" fmla="*/ 184449 w 682856"/>
                <a:gd name="connsiteY10" fmla="*/ 498407 h 671083"/>
                <a:gd name="connsiteX11" fmla="*/ 188374 w 682856"/>
                <a:gd name="connsiteY11" fmla="*/ 439540 h 671083"/>
                <a:gd name="connsiteX12" fmla="*/ 196223 w 682856"/>
                <a:gd name="connsiteY12" fmla="*/ 384597 h 671083"/>
                <a:gd name="connsiteX13" fmla="*/ 200147 w 682856"/>
                <a:gd name="connsiteY13" fmla="*/ 372824 h 671083"/>
                <a:gd name="connsiteX14" fmla="*/ 211921 w 682856"/>
                <a:gd name="connsiteY14" fmla="*/ 364975 h 671083"/>
                <a:gd name="connsiteX15" fmla="*/ 219770 w 682856"/>
                <a:gd name="connsiteY15" fmla="*/ 353202 h 671083"/>
                <a:gd name="connsiteX16" fmla="*/ 231543 w 682856"/>
                <a:gd name="connsiteY16" fmla="*/ 325730 h 671083"/>
                <a:gd name="connsiteX17" fmla="*/ 235467 w 682856"/>
                <a:gd name="connsiteY17" fmla="*/ 313957 h 671083"/>
                <a:gd name="connsiteX18" fmla="*/ 231543 w 682856"/>
                <a:gd name="connsiteY18" fmla="*/ 302184 h 671083"/>
                <a:gd name="connsiteX19" fmla="*/ 239392 w 682856"/>
                <a:gd name="connsiteY19" fmla="*/ 278637 h 671083"/>
                <a:gd name="connsiteX20" fmla="*/ 247241 w 682856"/>
                <a:gd name="connsiteY20" fmla="*/ 215846 h 671083"/>
                <a:gd name="connsiteX21" fmla="*/ 262939 w 682856"/>
                <a:gd name="connsiteY21" fmla="*/ 192299 h 671083"/>
                <a:gd name="connsiteX22" fmla="*/ 270788 w 682856"/>
                <a:gd name="connsiteY22" fmla="*/ 180525 h 671083"/>
                <a:gd name="connsiteX23" fmla="*/ 278636 w 682856"/>
                <a:gd name="connsiteY23" fmla="*/ 168752 h 671083"/>
                <a:gd name="connsiteX24" fmla="*/ 286485 w 682856"/>
                <a:gd name="connsiteY24" fmla="*/ 145205 h 671083"/>
                <a:gd name="connsiteX25" fmla="*/ 294334 w 682856"/>
                <a:gd name="connsiteY25" fmla="*/ 133432 h 671083"/>
                <a:gd name="connsiteX26" fmla="*/ 302183 w 682856"/>
                <a:gd name="connsiteY26" fmla="*/ 109885 h 671083"/>
                <a:gd name="connsiteX27" fmla="*/ 306108 w 682856"/>
                <a:gd name="connsiteY27" fmla="*/ 98112 h 671083"/>
                <a:gd name="connsiteX28" fmla="*/ 310032 w 682856"/>
                <a:gd name="connsiteY28" fmla="*/ 70640 h 671083"/>
                <a:gd name="connsiteX29" fmla="*/ 325730 w 682856"/>
                <a:gd name="connsiteY29" fmla="*/ 47094 h 671083"/>
                <a:gd name="connsiteX30" fmla="*/ 329654 w 682856"/>
                <a:gd name="connsiteY30" fmla="*/ 35320 h 671083"/>
                <a:gd name="connsiteX31" fmla="*/ 333579 w 682856"/>
                <a:gd name="connsiteY31" fmla="*/ 11773 h 671083"/>
                <a:gd name="connsiteX32" fmla="*/ 357126 w 682856"/>
                <a:gd name="connsiteY32" fmla="*/ 0 h 671083"/>
                <a:gd name="connsiteX33" fmla="*/ 372824 w 682856"/>
                <a:gd name="connsiteY33" fmla="*/ 35320 h 671083"/>
                <a:gd name="connsiteX34" fmla="*/ 380673 w 682856"/>
                <a:gd name="connsiteY34" fmla="*/ 62791 h 671083"/>
                <a:gd name="connsiteX35" fmla="*/ 388521 w 682856"/>
                <a:gd name="connsiteY35" fmla="*/ 74565 h 671083"/>
                <a:gd name="connsiteX36" fmla="*/ 396370 w 682856"/>
                <a:gd name="connsiteY36" fmla="*/ 98112 h 671083"/>
                <a:gd name="connsiteX37" fmla="*/ 400295 w 682856"/>
                <a:gd name="connsiteY37" fmla="*/ 109885 h 671083"/>
                <a:gd name="connsiteX38" fmla="*/ 404219 w 682856"/>
                <a:gd name="connsiteY38" fmla="*/ 156979 h 671083"/>
                <a:gd name="connsiteX39" fmla="*/ 408144 w 682856"/>
                <a:gd name="connsiteY39" fmla="*/ 172676 h 671083"/>
                <a:gd name="connsiteX40" fmla="*/ 412068 w 682856"/>
                <a:gd name="connsiteY40" fmla="*/ 192299 h 671083"/>
                <a:gd name="connsiteX41" fmla="*/ 415993 w 682856"/>
                <a:gd name="connsiteY41" fmla="*/ 207997 h 671083"/>
                <a:gd name="connsiteX42" fmla="*/ 427766 w 682856"/>
                <a:gd name="connsiteY42" fmla="*/ 262939 h 671083"/>
                <a:gd name="connsiteX43" fmla="*/ 435615 w 682856"/>
                <a:gd name="connsiteY43" fmla="*/ 384597 h 671083"/>
                <a:gd name="connsiteX44" fmla="*/ 447388 w 682856"/>
                <a:gd name="connsiteY44" fmla="*/ 443464 h 671083"/>
                <a:gd name="connsiteX45" fmla="*/ 451313 w 682856"/>
                <a:gd name="connsiteY45" fmla="*/ 459162 h 671083"/>
                <a:gd name="connsiteX46" fmla="*/ 459162 w 682856"/>
                <a:gd name="connsiteY46" fmla="*/ 470936 h 671083"/>
                <a:gd name="connsiteX47" fmla="*/ 463086 w 682856"/>
                <a:gd name="connsiteY47" fmla="*/ 482709 h 671083"/>
                <a:gd name="connsiteX48" fmla="*/ 463086 w 682856"/>
                <a:gd name="connsiteY48" fmla="*/ 565123 h 671083"/>
                <a:gd name="connsiteX49" fmla="*/ 486633 w 682856"/>
                <a:gd name="connsiteY49" fmla="*/ 584745 h 671083"/>
                <a:gd name="connsiteX50" fmla="*/ 514104 w 682856"/>
                <a:gd name="connsiteY50" fmla="*/ 616141 h 671083"/>
                <a:gd name="connsiteX51" fmla="*/ 533727 w 682856"/>
                <a:gd name="connsiteY51" fmla="*/ 631839 h 671083"/>
                <a:gd name="connsiteX52" fmla="*/ 557273 w 682856"/>
                <a:gd name="connsiteY52" fmla="*/ 651461 h 671083"/>
                <a:gd name="connsiteX53" fmla="*/ 612216 w 682856"/>
                <a:gd name="connsiteY53" fmla="*/ 667159 h 671083"/>
                <a:gd name="connsiteX54" fmla="*/ 651461 w 682856"/>
                <a:gd name="connsiteY54" fmla="*/ 671083 h 671083"/>
                <a:gd name="connsiteX55" fmla="*/ 682856 w 682856"/>
                <a:gd name="connsiteY55" fmla="*/ 659310 h 671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682856" h="671083">
                  <a:moveTo>
                    <a:pt x="0" y="639688"/>
                  </a:moveTo>
                  <a:cubicBezTo>
                    <a:pt x="3881" y="639460"/>
                    <a:pt x="58016" y="642075"/>
                    <a:pt x="78489" y="631839"/>
                  </a:cubicBezTo>
                  <a:cubicBezTo>
                    <a:pt x="90284" y="625942"/>
                    <a:pt x="108610" y="608241"/>
                    <a:pt x="113809" y="600443"/>
                  </a:cubicBezTo>
                  <a:cubicBezTo>
                    <a:pt x="116425" y="596519"/>
                    <a:pt x="117975" y="591616"/>
                    <a:pt x="121658" y="588670"/>
                  </a:cubicBezTo>
                  <a:cubicBezTo>
                    <a:pt x="124888" y="586086"/>
                    <a:pt x="129507" y="586053"/>
                    <a:pt x="133431" y="584745"/>
                  </a:cubicBezTo>
                  <a:lnTo>
                    <a:pt x="149129" y="561198"/>
                  </a:lnTo>
                  <a:cubicBezTo>
                    <a:pt x="151745" y="557274"/>
                    <a:pt x="153054" y="552041"/>
                    <a:pt x="156978" y="549425"/>
                  </a:cubicBezTo>
                  <a:lnTo>
                    <a:pt x="168751" y="541576"/>
                  </a:lnTo>
                  <a:cubicBezTo>
                    <a:pt x="170059" y="537652"/>
                    <a:pt x="170826" y="533503"/>
                    <a:pt x="172676" y="529803"/>
                  </a:cubicBezTo>
                  <a:cubicBezTo>
                    <a:pt x="174785" y="525584"/>
                    <a:pt x="178869" y="522446"/>
                    <a:pt x="180525" y="518029"/>
                  </a:cubicBezTo>
                  <a:cubicBezTo>
                    <a:pt x="182867" y="511783"/>
                    <a:pt x="183141" y="504948"/>
                    <a:pt x="184449" y="498407"/>
                  </a:cubicBezTo>
                  <a:cubicBezTo>
                    <a:pt x="185757" y="478785"/>
                    <a:pt x="186741" y="459138"/>
                    <a:pt x="188374" y="439540"/>
                  </a:cubicBezTo>
                  <a:cubicBezTo>
                    <a:pt x="189901" y="421214"/>
                    <a:pt x="191739" y="402533"/>
                    <a:pt x="196223" y="384597"/>
                  </a:cubicBezTo>
                  <a:cubicBezTo>
                    <a:pt x="197226" y="380584"/>
                    <a:pt x="197563" y="376054"/>
                    <a:pt x="200147" y="372824"/>
                  </a:cubicBezTo>
                  <a:cubicBezTo>
                    <a:pt x="203094" y="369141"/>
                    <a:pt x="207996" y="367591"/>
                    <a:pt x="211921" y="364975"/>
                  </a:cubicBezTo>
                  <a:cubicBezTo>
                    <a:pt x="214537" y="361051"/>
                    <a:pt x="217912" y="357537"/>
                    <a:pt x="219770" y="353202"/>
                  </a:cubicBezTo>
                  <a:cubicBezTo>
                    <a:pt x="234976" y="317720"/>
                    <a:pt x="211836" y="355292"/>
                    <a:pt x="231543" y="325730"/>
                  </a:cubicBezTo>
                  <a:cubicBezTo>
                    <a:pt x="232851" y="321806"/>
                    <a:pt x="235467" y="318094"/>
                    <a:pt x="235467" y="313957"/>
                  </a:cubicBezTo>
                  <a:cubicBezTo>
                    <a:pt x="235467" y="309820"/>
                    <a:pt x="231086" y="306295"/>
                    <a:pt x="231543" y="302184"/>
                  </a:cubicBezTo>
                  <a:cubicBezTo>
                    <a:pt x="232457" y="293961"/>
                    <a:pt x="239392" y="278637"/>
                    <a:pt x="239392" y="278637"/>
                  </a:cubicBezTo>
                  <a:cubicBezTo>
                    <a:pt x="239518" y="276995"/>
                    <a:pt x="238920" y="230824"/>
                    <a:pt x="247241" y="215846"/>
                  </a:cubicBezTo>
                  <a:cubicBezTo>
                    <a:pt x="251822" y="207600"/>
                    <a:pt x="257706" y="200148"/>
                    <a:pt x="262939" y="192299"/>
                  </a:cubicBezTo>
                  <a:lnTo>
                    <a:pt x="270788" y="180525"/>
                  </a:lnTo>
                  <a:cubicBezTo>
                    <a:pt x="273404" y="176601"/>
                    <a:pt x="277145" y="173226"/>
                    <a:pt x="278636" y="168752"/>
                  </a:cubicBezTo>
                  <a:cubicBezTo>
                    <a:pt x="281252" y="160903"/>
                    <a:pt x="281896" y="152089"/>
                    <a:pt x="286485" y="145205"/>
                  </a:cubicBezTo>
                  <a:cubicBezTo>
                    <a:pt x="289101" y="141281"/>
                    <a:pt x="292418" y="137742"/>
                    <a:pt x="294334" y="133432"/>
                  </a:cubicBezTo>
                  <a:cubicBezTo>
                    <a:pt x="297694" y="125872"/>
                    <a:pt x="299567" y="117734"/>
                    <a:pt x="302183" y="109885"/>
                  </a:cubicBezTo>
                  <a:lnTo>
                    <a:pt x="306108" y="98112"/>
                  </a:lnTo>
                  <a:cubicBezTo>
                    <a:pt x="307416" y="88955"/>
                    <a:pt x="306711" y="79274"/>
                    <a:pt x="310032" y="70640"/>
                  </a:cubicBezTo>
                  <a:cubicBezTo>
                    <a:pt x="313418" y="61836"/>
                    <a:pt x="325730" y="47094"/>
                    <a:pt x="325730" y="47094"/>
                  </a:cubicBezTo>
                  <a:cubicBezTo>
                    <a:pt x="327038" y="43169"/>
                    <a:pt x="328757" y="39358"/>
                    <a:pt x="329654" y="35320"/>
                  </a:cubicBezTo>
                  <a:cubicBezTo>
                    <a:pt x="331380" y="27552"/>
                    <a:pt x="330020" y="18890"/>
                    <a:pt x="333579" y="11773"/>
                  </a:cubicBezTo>
                  <a:cubicBezTo>
                    <a:pt x="336623" y="5686"/>
                    <a:pt x="351553" y="1857"/>
                    <a:pt x="357126" y="0"/>
                  </a:cubicBezTo>
                  <a:cubicBezTo>
                    <a:pt x="367434" y="15461"/>
                    <a:pt x="367221" y="12904"/>
                    <a:pt x="372824" y="35320"/>
                  </a:cubicBezTo>
                  <a:cubicBezTo>
                    <a:pt x="374083" y="40357"/>
                    <a:pt x="377855" y="57155"/>
                    <a:pt x="380673" y="62791"/>
                  </a:cubicBezTo>
                  <a:cubicBezTo>
                    <a:pt x="382782" y="67010"/>
                    <a:pt x="386606" y="70255"/>
                    <a:pt x="388521" y="74565"/>
                  </a:cubicBezTo>
                  <a:cubicBezTo>
                    <a:pt x="391881" y="82126"/>
                    <a:pt x="393754" y="90263"/>
                    <a:pt x="396370" y="98112"/>
                  </a:cubicBezTo>
                  <a:lnTo>
                    <a:pt x="400295" y="109885"/>
                  </a:lnTo>
                  <a:cubicBezTo>
                    <a:pt x="401603" y="125583"/>
                    <a:pt x="402265" y="141348"/>
                    <a:pt x="404219" y="156979"/>
                  </a:cubicBezTo>
                  <a:cubicBezTo>
                    <a:pt x="404888" y="162331"/>
                    <a:pt x="406974" y="167411"/>
                    <a:pt x="408144" y="172676"/>
                  </a:cubicBezTo>
                  <a:cubicBezTo>
                    <a:pt x="409591" y="179188"/>
                    <a:pt x="410621" y="185787"/>
                    <a:pt x="412068" y="192299"/>
                  </a:cubicBezTo>
                  <a:cubicBezTo>
                    <a:pt x="413238" y="197564"/>
                    <a:pt x="414863" y="202723"/>
                    <a:pt x="415993" y="207997"/>
                  </a:cubicBezTo>
                  <a:cubicBezTo>
                    <a:pt x="429361" y="270375"/>
                    <a:pt x="418803" y="227084"/>
                    <a:pt x="427766" y="262939"/>
                  </a:cubicBezTo>
                  <a:cubicBezTo>
                    <a:pt x="433720" y="417725"/>
                    <a:pt x="424669" y="322568"/>
                    <a:pt x="435615" y="384597"/>
                  </a:cubicBezTo>
                  <a:cubicBezTo>
                    <a:pt x="453401" y="485387"/>
                    <a:pt x="436026" y="403697"/>
                    <a:pt x="447388" y="443464"/>
                  </a:cubicBezTo>
                  <a:cubicBezTo>
                    <a:pt x="448870" y="448650"/>
                    <a:pt x="449188" y="454204"/>
                    <a:pt x="451313" y="459162"/>
                  </a:cubicBezTo>
                  <a:cubicBezTo>
                    <a:pt x="453171" y="463497"/>
                    <a:pt x="456546" y="467011"/>
                    <a:pt x="459162" y="470936"/>
                  </a:cubicBezTo>
                  <a:cubicBezTo>
                    <a:pt x="460470" y="474860"/>
                    <a:pt x="463086" y="478572"/>
                    <a:pt x="463086" y="482709"/>
                  </a:cubicBezTo>
                  <a:cubicBezTo>
                    <a:pt x="463086" y="493194"/>
                    <a:pt x="454127" y="544967"/>
                    <a:pt x="463086" y="565123"/>
                  </a:cubicBezTo>
                  <a:cubicBezTo>
                    <a:pt x="466266" y="572278"/>
                    <a:pt x="480380" y="580576"/>
                    <a:pt x="486633" y="584745"/>
                  </a:cubicBezTo>
                  <a:cubicBezTo>
                    <a:pt x="504947" y="612216"/>
                    <a:pt x="494482" y="603059"/>
                    <a:pt x="514104" y="616141"/>
                  </a:cubicBezTo>
                  <a:cubicBezTo>
                    <a:pt x="531658" y="642470"/>
                    <a:pt x="510979" y="616674"/>
                    <a:pt x="533727" y="631839"/>
                  </a:cubicBezTo>
                  <a:cubicBezTo>
                    <a:pt x="552209" y="644160"/>
                    <a:pt x="538015" y="642902"/>
                    <a:pt x="557273" y="651461"/>
                  </a:cubicBezTo>
                  <a:cubicBezTo>
                    <a:pt x="566989" y="655779"/>
                    <a:pt x="604170" y="666354"/>
                    <a:pt x="612216" y="667159"/>
                  </a:cubicBezTo>
                  <a:lnTo>
                    <a:pt x="651461" y="671083"/>
                  </a:lnTo>
                  <a:cubicBezTo>
                    <a:pt x="678657" y="666551"/>
                    <a:pt x="669381" y="672785"/>
                    <a:pt x="682856" y="65931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7" name="任意形状 17">
              <a:extLst>
                <a:ext uri="{FF2B5EF4-FFF2-40B4-BE49-F238E27FC236}">
                  <a16:creationId xmlns:a16="http://schemas.microsoft.com/office/drawing/2014/main" id="{E9C59D61-1E37-FA15-8637-1F00CB1C8B65}"/>
                </a:ext>
              </a:extLst>
            </p:cNvPr>
            <p:cNvSpPr/>
            <p:nvPr/>
          </p:nvSpPr>
          <p:spPr>
            <a:xfrm rot="21395763">
              <a:off x="11383389" y="3109587"/>
              <a:ext cx="301475" cy="321315"/>
            </a:xfrm>
            <a:custGeom>
              <a:avLst/>
              <a:gdLst>
                <a:gd name="connsiteX0" fmla="*/ 0 w 682856"/>
                <a:gd name="connsiteY0" fmla="*/ 639688 h 671083"/>
                <a:gd name="connsiteX1" fmla="*/ 78489 w 682856"/>
                <a:gd name="connsiteY1" fmla="*/ 631839 h 671083"/>
                <a:gd name="connsiteX2" fmla="*/ 113809 w 682856"/>
                <a:gd name="connsiteY2" fmla="*/ 600443 h 671083"/>
                <a:gd name="connsiteX3" fmla="*/ 121658 w 682856"/>
                <a:gd name="connsiteY3" fmla="*/ 588670 h 671083"/>
                <a:gd name="connsiteX4" fmla="*/ 133431 w 682856"/>
                <a:gd name="connsiteY4" fmla="*/ 584745 h 671083"/>
                <a:gd name="connsiteX5" fmla="*/ 149129 w 682856"/>
                <a:gd name="connsiteY5" fmla="*/ 561198 h 671083"/>
                <a:gd name="connsiteX6" fmla="*/ 156978 w 682856"/>
                <a:gd name="connsiteY6" fmla="*/ 549425 h 671083"/>
                <a:gd name="connsiteX7" fmla="*/ 168751 w 682856"/>
                <a:gd name="connsiteY7" fmla="*/ 541576 h 671083"/>
                <a:gd name="connsiteX8" fmla="*/ 172676 w 682856"/>
                <a:gd name="connsiteY8" fmla="*/ 529803 h 671083"/>
                <a:gd name="connsiteX9" fmla="*/ 180525 w 682856"/>
                <a:gd name="connsiteY9" fmla="*/ 518029 h 671083"/>
                <a:gd name="connsiteX10" fmla="*/ 184449 w 682856"/>
                <a:gd name="connsiteY10" fmla="*/ 498407 h 671083"/>
                <a:gd name="connsiteX11" fmla="*/ 188374 w 682856"/>
                <a:gd name="connsiteY11" fmla="*/ 439540 h 671083"/>
                <a:gd name="connsiteX12" fmla="*/ 196223 w 682856"/>
                <a:gd name="connsiteY12" fmla="*/ 384597 h 671083"/>
                <a:gd name="connsiteX13" fmla="*/ 200147 w 682856"/>
                <a:gd name="connsiteY13" fmla="*/ 372824 h 671083"/>
                <a:gd name="connsiteX14" fmla="*/ 211921 w 682856"/>
                <a:gd name="connsiteY14" fmla="*/ 364975 h 671083"/>
                <a:gd name="connsiteX15" fmla="*/ 219770 w 682856"/>
                <a:gd name="connsiteY15" fmla="*/ 353202 h 671083"/>
                <a:gd name="connsiteX16" fmla="*/ 231543 w 682856"/>
                <a:gd name="connsiteY16" fmla="*/ 325730 h 671083"/>
                <a:gd name="connsiteX17" fmla="*/ 235467 w 682856"/>
                <a:gd name="connsiteY17" fmla="*/ 313957 h 671083"/>
                <a:gd name="connsiteX18" fmla="*/ 231543 w 682856"/>
                <a:gd name="connsiteY18" fmla="*/ 302184 h 671083"/>
                <a:gd name="connsiteX19" fmla="*/ 239392 w 682856"/>
                <a:gd name="connsiteY19" fmla="*/ 278637 h 671083"/>
                <a:gd name="connsiteX20" fmla="*/ 247241 w 682856"/>
                <a:gd name="connsiteY20" fmla="*/ 215846 h 671083"/>
                <a:gd name="connsiteX21" fmla="*/ 262939 w 682856"/>
                <a:gd name="connsiteY21" fmla="*/ 192299 h 671083"/>
                <a:gd name="connsiteX22" fmla="*/ 270788 w 682856"/>
                <a:gd name="connsiteY22" fmla="*/ 180525 h 671083"/>
                <a:gd name="connsiteX23" fmla="*/ 278636 w 682856"/>
                <a:gd name="connsiteY23" fmla="*/ 168752 h 671083"/>
                <a:gd name="connsiteX24" fmla="*/ 286485 w 682856"/>
                <a:gd name="connsiteY24" fmla="*/ 145205 h 671083"/>
                <a:gd name="connsiteX25" fmla="*/ 294334 w 682856"/>
                <a:gd name="connsiteY25" fmla="*/ 133432 h 671083"/>
                <a:gd name="connsiteX26" fmla="*/ 302183 w 682856"/>
                <a:gd name="connsiteY26" fmla="*/ 109885 h 671083"/>
                <a:gd name="connsiteX27" fmla="*/ 306108 w 682856"/>
                <a:gd name="connsiteY27" fmla="*/ 98112 h 671083"/>
                <a:gd name="connsiteX28" fmla="*/ 310032 w 682856"/>
                <a:gd name="connsiteY28" fmla="*/ 70640 h 671083"/>
                <a:gd name="connsiteX29" fmla="*/ 325730 w 682856"/>
                <a:gd name="connsiteY29" fmla="*/ 47094 h 671083"/>
                <a:gd name="connsiteX30" fmla="*/ 329654 w 682856"/>
                <a:gd name="connsiteY30" fmla="*/ 35320 h 671083"/>
                <a:gd name="connsiteX31" fmla="*/ 333579 w 682856"/>
                <a:gd name="connsiteY31" fmla="*/ 11773 h 671083"/>
                <a:gd name="connsiteX32" fmla="*/ 357126 w 682856"/>
                <a:gd name="connsiteY32" fmla="*/ 0 h 671083"/>
                <a:gd name="connsiteX33" fmla="*/ 372824 w 682856"/>
                <a:gd name="connsiteY33" fmla="*/ 35320 h 671083"/>
                <a:gd name="connsiteX34" fmla="*/ 380673 w 682856"/>
                <a:gd name="connsiteY34" fmla="*/ 62791 h 671083"/>
                <a:gd name="connsiteX35" fmla="*/ 388521 w 682856"/>
                <a:gd name="connsiteY35" fmla="*/ 74565 h 671083"/>
                <a:gd name="connsiteX36" fmla="*/ 396370 w 682856"/>
                <a:gd name="connsiteY36" fmla="*/ 98112 h 671083"/>
                <a:gd name="connsiteX37" fmla="*/ 400295 w 682856"/>
                <a:gd name="connsiteY37" fmla="*/ 109885 h 671083"/>
                <a:gd name="connsiteX38" fmla="*/ 404219 w 682856"/>
                <a:gd name="connsiteY38" fmla="*/ 156979 h 671083"/>
                <a:gd name="connsiteX39" fmla="*/ 408144 w 682856"/>
                <a:gd name="connsiteY39" fmla="*/ 172676 h 671083"/>
                <a:gd name="connsiteX40" fmla="*/ 412068 w 682856"/>
                <a:gd name="connsiteY40" fmla="*/ 192299 h 671083"/>
                <a:gd name="connsiteX41" fmla="*/ 415993 w 682856"/>
                <a:gd name="connsiteY41" fmla="*/ 207997 h 671083"/>
                <a:gd name="connsiteX42" fmla="*/ 427766 w 682856"/>
                <a:gd name="connsiteY42" fmla="*/ 262939 h 671083"/>
                <a:gd name="connsiteX43" fmla="*/ 435615 w 682856"/>
                <a:gd name="connsiteY43" fmla="*/ 384597 h 671083"/>
                <a:gd name="connsiteX44" fmla="*/ 447388 w 682856"/>
                <a:gd name="connsiteY44" fmla="*/ 443464 h 671083"/>
                <a:gd name="connsiteX45" fmla="*/ 451313 w 682856"/>
                <a:gd name="connsiteY45" fmla="*/ 459162 h 671083"/>
                <a:gd name="connsiteX46" fmla="*/ 459162 w 682856"/>
                <a:gd name="connsiteY46" fmla="*/ 470936 h 671083"/>
                <a:gd name="connsiteX47" fmla="*/ 463086 w 682856"/>
                <a:gd name="connsiteY47" fmla="*/ 482709 h 671083"/>
                <a:gd name="connsiteX48" fmla="*/ 463086 w 682856"/>
                <a:gd name="connsiteY48" fmla="*/ 565123 h 671083"/>
                <a:gd name="connsiteX49" fmla="*/ 486633 w 682856"/>
                <a:gd name="connsiteY49" fmla="*/ 584745 h 671083"/>
                <a:gd name="connsiteX50" fmla="*/ 514104 w 682856"/>
                <a:gd name="connsiteY50" fmla="*/ 616141 h 671083"/>
                <a:gd name="connsiteX51" fmla="*/ 533727 w 682856"/>
                <a:gd name="connsiteY51" fmla="*/ 631839 h 671083"/>
                <a:gd name="connsiteX52" fmla="*/ 557273 w 682856"/>
                <a:gd name="connsiteY52" fmla="*/ 651461 h 671083"/>
                <a:gd name="connsiteX53" fmla="*/ 612216 w 682856"/>
                <a:gd name="connsiteY53" fmla="*/ 667159 h 671083"/>
                <a:gd name="connsiteX54" fmla="*/ 651461 w 682856"/>
                <a:gd name="connsiteY54" fmla="*/ 671083 h 671083"/>
                <a:gd name="connsiteX55" fmla="*/ 682856 w 682856"/>
                <a:gd name="connsiteY55" fmla="*/ 659310 h 671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682856" h="671083">
                  <a:moveTo>
                    <a:pt x="0" y="639688"/>
                  </a:moveTo>
                  <a:cubicBezTo>
                    <a:pt x="3881" y="639460"/>
                    <a:pt x="58016" y="642075"/>
                    <a:pt x="78489" y="631839"/>
                  </a:cubicBezTo>
                  <a:cubicBezTo>
                    <a:pt x="90284" y="625942"/>
                    <a:pt x="108610" y="608241"/>
                    <a:pt x="113809" y="600443"/>
                  </a:cubicBezTo>
                  <a:cubicBezTo>
                    <a:pt x="116425" y="596519"/>
                    <a:pt x="117975" y="591616"/>
                    <a:pt x="121658" y="588670"/>
                  </a:cubicBezTo>
                  <a:cubicBezTo>
                    <a:pt x="124888" y="586086"/>
                    <a:pt x="129507" y="586053"/>
                    <a:pt x="133431" y="584745"/>
                  </a:cubicBezTo>
                  <a:lnTo>
                    <a:pt x="149129" y="561198"/>
                  </a:lnTo>
                  <a:cubicBezTo>
                    <a:pt x="151745" y="557274"/>
                    <a:pt x="153054" y="552041"/>
                    <a:pt x="156978" y="549425"/>
                  </a:cubicBezTo>
                  <a:lnTo>
                    <a:pt x="168751" y="541576"/>
                  </a:lnTo>
                  <a:cubicBezTo>
                    <a:pt x="170059" y="537652"/>
                    <a:pt x="170826" y="533503"/>
                    <a:pt x="172676" y="529803"/>
                  </a:cubicBezTo>
                  <a:cubicBezTo>
                    <a:pt x="174785" y="525584"/>
                    <a:pt x="178869" y="522446"/>
                    <a:pt x="180525" y="518029"/>
                  </a:cubicBezTo>
                  <a:cubicBezTo>
                    <a:pt x="182867" y="511783"/>
                    <a:pt x="183141" y="504948"/>
                    <a:pt x="184449" y="498407"/>
                  </a:cubicBezTo>
                  <a:cubicBezTo>
                    <a:pt x="185757" y="478785"/>
                    <a:pt x="186741" y="459138"/>
                    <a:pt x="188374" y="439540"/>
                  </a:cubicBezTo>
                  <a:cubicBezTo>
                    <a:pt x="189901" y="421214"/>
                    <a:pt x="191739" y="402533"/>
                    <a:pt x="196223" y="384597"/>
                  </a:cubicBezTo>
                  <a:cubicBezTo>
                    <a:pt x="197226" y="380584"/>
                    <a:pt x="197563" y="376054"/>
                    <a:pt x="200147" y="372824"/>
                  </a:cubicBezTo>
                  <a:cubicBezTo>
                    <a:pt x="203094" y="369141"/>
                    <a:pt x="207996" y="367591"/>
                    <a:pt x="211921" y="364975"/>
                  </a:cubicBezTo>
                  <a:cubicBezTo>
                    <a:pt x="214537" y="361051"/>
                    <a:pt x="217912" y="357537"/>
                    <a:pt x="219770" y="353202"/>
                  </a:cubicBezTo>
                  <a:cubicBezTo>
                    <a:pt x="234976" y="317720"/>
                    <a:pt x="211836" y="355292"/>
                    <a:pt x="231543" y="325730"/>
                  </a:cubicBezTo>
                  <a:cubicBezTo>
                    <a:pt x="232851" y="321806"/>
                    <a:pt x="235467" y="318094"/>
                    <a:pt x="235467" y="313957"/>
                  </a:cubicBezTo>
                  <a:cubicBezTo>
                    <a:pt x="235467" y="309820"/>
                    <a:pt x="231086" y="306295"/>
                    <a:pt x="231543" y="302184"/>
                  </a:cubicBezTo>
                  <a:cubicBezTo>
                    <a:pt x="232457" y="293961"/>
                    <a:pt x="239392" y="278637"/>
                    <a:pt x="239392" y="278637"/>
                  </a:cubicBezTo>
                  <a:cubicBezTo>
                    <a:pt x="239518" y="276995"/>
                    <a:pt x="238920" y="230824"/>
                    <a:pt x="247241" y="215846"/>
                  </a:cubicBezTo>
                  <a:cubicBezTo>
                    <a:pt x="251822" y="207600"/>
                    <a:pt x="257706" y="200148"/>
                    <a:pt x="262939" y="192299"/>
                  </a:cubicBezTo>
                  <a:lnTo>
                    <a:pt x="270788" y="180525"/>
                  </a:lnTo>
                  <a:cubicBezTo>
                    <a:pt x="273404" y="176601"/>
                    <a:pt x="277145" y="173226"/>
                    <a:pt x="278636" y="168752"/>
                  </a:cubicBezTo>
                  <a:cubicBezTo>
                    <a:pt x="281252" y="160903"/>
                    <a:pt x="281896" y="152089"/>
                    <a:pt x="286485" y="145205"/>
                  </a:cubicBezTo>
                  <a:cubicBezTo>
                    <a:pt x="289101" y="141281"/>
                    <a:pt x="292418" y="137742"/>
                    <a:pt x="294334" y="133432"/>
                  </a:cubicBezTo>
                  <a:cubicBezTo>
                    <a:pt x="297694" y="125872"/>
                    <a:pt x="299567" y="117734"/>
                    <a:pt x="302183" y="109885"/>
                  </a:cubicBezTo>
                  <a:lnTo>
                    <a:pt x="306108" y="98112"/>
                  </a:lnTo>
                  <a:cubicBezTo>
                    <a:pt x="307416" y="88955"/>
                    <a:pt x="306711" y="79274"/>
                    <a:pt x="310032" y="70640"/>
                  </a:cubicBezTo>
                  <a:cubicBezTo>
                    <a:pt x="313418" y="61836"/>
                    <a:pt x="325730" y="47094"/>
                    <a:pt x="325730" y="47094"/>
                  </a:cubicBezTo>
                  <a:cubicBezTo>
                    <a:pt x="327038" y="43169"/>
                    <a:pt x="328757" y="39358"/>
                    <a:pt x="329654" y="35320"/>
                  </a:cubicBezTo>
                  <a:cubicBezTo>
                    <a:pt x="331380" y="27552"/>
                    <a:pt x="330020" y="18890"/>
                    <a:pt x="333579" y="11773"/>
                  </a:cubicBezTo>
                  <a:cubicBezTo>
                    <a:pt x="336623" y="5686"/>
                    <a:pt x="351553" y="1857"/>
                    <a:pt x="357126" y="0"/>
                  </a:cubicBezTo>
                  <a:cubicBezTo>
                    <a:pt x="367434" y="15461"/>
                    <a:pt x="367221" y="12904"/>
                    <a:pt x="372824" y="35320"/>
                  </a:cubicBezTo>
                  <a:cubicBezTo>
                    <a:pt x="374083" y="40357"/>
                    <a:pt x="377855" y="57155"/>
                    <a:pt x="380673" y="62791"/>
                  </a:cubicBezTo>
                  <a:cubicBezTo>
                    <a:pt x="382782" y="67010"/>
                    <a:pt x="386606" y="70255"/>
                    <a:pt x="388521" y="74565"/>
                  </a:cubicBezTo>
                  <a:cubicBezTo>
                    <a:pt x="391881" y="82126"/>
                    <a:pt x="393754" y="90263"/>
                    <a:pt x="396370" y="98112"/>
                  </a:cubicBezTo>
                  <a:lnTo>
                    <a:pt x="400295" y="109885"/>
                  </a:lnTo>
                  <a:cubicBezTo>
                    <a:pt x="401603" y="125583"/>
                    <a:pt x="402265" y="141348"/>
                    <a:pt x="404219" y="156979"/>
                  </a:cubicBezTo>
                  <a:cubicBezTo>
                    <a:pt x="404888" y="162331"/>
                    <a:pt x="406974" y="167411"/>
                    <a:pt x="408144" y="172676"/>
                  </a:cubicBezTo>
                  <a:cubicBezTo>
                    <a:pt x="409591" y="179188"/>
                    <a:pt x="410621" y="185787"/>
                    <a:pt x="412068" y="192299"/>
                  </a:cubicBezTo>
                  <a:cubicBezTo>
                    <a:pt x="413238" y="197564"/>
                    <a:pt x="414863" y="202723"/>
                    <a:pt x="415993" y="207997"/>
                  </a:cubicBezTo>
                  <a:cubicBezTo>
                    <a:pt x="429361" y="270375"/>
                    <a:pt x="418803" y="227084"/>
                    <a:pt x="427766" y="262939"/>
                  </a:cubicBezTo>
                  <a:cubicBezTo>
                    <a:pt x="433720" y="417725"/>
                    <a:pt x="424669" y="322568"/>
                    <a:pt x="435615" y="384597"/>
                  </a:cubicBezTo>
                  <a:cubicBezTo>
                    <a:pt x="453401" y="485387"/>
                    <a:pt x="436026" y="403697"/>
                    <a:pt x="447388" y="443464"/>
                  </a:cubicBezTo>
                  <a:cubicBezTo>
                    <a:pt x="448870" y="448650"/>
                    <a:pt x="449188" y="454204"/>
                    <a:pt x="451313" y="459162"/>
                  </a:cubicBezTo>
                  <a:cubicBezTo>
                    <a:pt x="453171" y="463497"/>
                    <a:pt x="456546" y="467011"/>
                    <a:pt x="459162" y="470936"/>
                  </a:cubicBezTo>
                  <a:cubicBezTo>
                    <a:pt x="460470" y="474860"/>
                    <a:pt x="463086" y="478572"/>
                    <a:pt x="463086" y="482709"/>
                  </a:cubicBezTo>
                  <a:cubicBezTo>
                    <a:pt x="463086" y="493194"/>
                    <a:pt x="454127" y="544967"/>
                    <a:pt x="463086" y="565123"/>
                  </a:cubicBezTo>
                  <a:cubicBezTo>
                    <a:pt x="466266" y="572278"/>
                    <a:pt x="480380" y="580576"/>
                    <a:pt x="486633" y="584745"/>
                  </a:cubicBezTo>
                  <a:cubicBezTo>
                    <a:pt x="504947" y="612216"/>
                    <a:pt x="494482" y="603059"/>
                    <a:pt x="514104" y="616141"/>
                  </a:cubicBezTo>
                  <a:cubicBezTo>
                    <a:pt x="531658" y="642470"/>
                    <a:pt x="510979" y="616674"/>
                    <a:pt x="533727" y="631839"/>
                  </a:cubicBezTo>
                  <a:cubicBezTo>
                    <a:pt x="552209" y="644160"/>
                    <a:pt x="538015" y="642902"/>
                    <a:pt x="557273" y="651461"/>
                  </a:cubicBezTo>
                  <a:cubicBezTo>
                    <a:pt x="566989" y="655779"/>
                    <a:pt x="604170" y="666354"/>
                    <a:pt x="612216" y="667159"/>
                  </a:cubicBezTo>
                  <a:lnTo>
                    <a:pt x="651461" y="671083"/>
                  </a:lnTo>
                  <a:cubicBezTo>
                    <a:pt x="678657" y="666551"/>
                    <a:pt x="669381" y="672785"/>
                    <a:pt x="682856" y="65931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9EADD3F8-D0F8-2FAC-E2FE-FB5FAE6EB230}"/>
                </a:ext>
              </a:extLst>
            </p:cNvPr>
            <p:cNvGrpSpPr/>
            <p:nvPr/>
          </p:nvGrpSpPr>
          <p:grpSpPr>
            <a:xfrm>
              <a:off x="9920433" y="2901135"/>
              <a:ext cx="2117238" cy="702180"/>
              <a:chOff x="9920433" y="2901135"/>
              <a:chExt cx="2117238" cy="702180"/>
            </a:xfrm>
          </p:grpSpPr>
          <p:cxnSp>
            <p:nvCxnSpPr>
              <p:cNvPr id="19" name="直线连接符 19">
                <a:extLst>
                  <a:ext uri="{FF2B5EF4-FFF2-40B4-BE49-F238E27FC236}">
                    <a16:creationId xmlns:a16="http://schemas.microsoft.com/office/drawing/2014/main" id="{3EDE3760-0914-4684-DC76-19EC86A97D11}"/>
                  </a:ext>
                </a:extLst>
              </p:cNvPr>
              <p:cNvCxnSpPr/>
              <p:nvPr/>
            </p:nvCxnSpPr>
            <p:spPr>
              <a:xfrm>
                <a:off x="9920433" y="3425145"/>
                <a:ext cx="58450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三角形 20">
                <a:extLst>
                  <a:ext uri="{FF2B5EF4-FFF2-40B4-BE49-F238E27FC236}">
                    <a16:creationId xmlns:a16="http://schemas.microsoft.com/office/drawing/2014/main" id="{440E6E29-AF2E-4A2E-BD76-305B86116624}"/>
                  </a:ext>
                </a:extLst>
              </p:cNvPr>
              <p:cNvSpPr/>
              <p:nvPr/>
            </p:nvSpPr>
            <p:spPr>
              <a:xfrm rot="5400000">
                <a:off x="10483386" y="3306174"/>
                <a:ext cx="272121" cy="237941"/>
              </a:xfrm>
              <a:prstGeom prst="triangl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cxnSp>
            <p:nvCxnSpPr>
              <p:cNvPr id="21" name="直线箭头连接符 21">
                <a:extLst>
                  <a:ext uri="{FF2B5EF4-FFF2-40B4-BE49-F238E27FC236}">
                    <a16:creationId xmlns:a16="http://schemas.microsoft.com/office/drawing/2014/main" id="{A8F6E3FD-5DA0-119B-1096-EE5258A967F6}"/>
                  </a:ext>
                </a:extLst>
              </p:cNvPr>
              <p:cNvCxnSpPr/>
              <p:nvPr/>
            </p:nvCxnSpPr>
            <p:spPr>
              <a:xfrm>
                <a:off x="10737033" y="3425145"/>
                <a:ext cx="1300638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线箭头连接符 22">
                <a:extLst>
                  <a:ext uri="{FF2B5EF4-FFF2-40B4-BE49-F238E27FC236}">
                    <a16:creationId xmlns:a16="http://schemas.microsoft.com/office/drawing/2014/main" id="{72A14507-FE4B-08C3-ED21-5ED0AE5798AD}"/>
                  </a:ext>
                </a:extLst>
              </p:cNvPr>
              <p:cNvCxnSpPr/>
              <p:nvPr/>
            </p:nvCxnSpPr>
            <p:spPr>
              <a:xfrm flipV="1">
                <a:off x="10866410" y="2901135"/>
                <a:ext cx="0" cy="70218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线连接符 23">
                <a:extLst>
                  <a:ext uri="{FF2B5EF4-FFF2-40B4-BE49-F238E27FC236}">
                    <a16:creationId xmlns:a16="http://schemas.microsoft.com/office/drawing/2014/main" id="{2A4A7165-0A4A-D310-ED36-2AD2C6D45B58}"/>
                  </a:ext>
                </a:extLst>
              </p:cNvPr>
              <p:cNvCxnSpPr/>
              <p:nvPr/>
            </p:nvCxnSpPr>
            <p:spPr>
              <a:xfrm>
                <a:off x="10920485" y="3372540"/>
                <a:ext cx="900841" cy="0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4" name="直线连接符 24">
                <a:extLst>
                  <a:ext uri="{FF2B5EF4-FFF2-40B4-BE49-F238E27FC236}">
                    <a16:creationId xmlns:a16="http://schemas.microsoft.com/office/drawing/2014/main" id="{ABCCD33F-DDCB-9F70-CD47-2B89E1983B75}"/>
                  </a:ext>
                </a:extLst>
              </p:cNvPr>
              <p:cNvCxnSpPr/>
              <p:nvPr/>
            </p:nvCxnSpPr>
            <p:spPr>
              <a:xfrm>
                <a:off x="10922413" y="3119823"/>
                <a:ext cx="900841" cy="0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8EFADC39-B7CD-1FB3-60AD-8188F633A55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3635"/>
          <a:stretch>
            <a:fillRect/>
          </a:stretch>
        </p:blipFill>
        <p:spPr>
          <a:xfrm>
            <a:off x="521290" y="3537792"/>
            <a:ext cx="2507516" cy="2685391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78ECE43-B6F0-CFD1-C042-36F08A20345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635" b="22800"/>
          <a:stretch>
            <a:fillRect/>
          </a:stretch>
        </p:blipFill>
        <p:spPr>
          <a:xfrm>
            <a:off x="3028806" y="3525956"/>
            <a:ext cx="2507516" cy="20731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236C29B9-B6CF-0D99-1EE7-80C3E2CF2B54}"/>
                  </a:ext>
                </a:extLst>
              </p:cNvPr>
              <p:cNvSpPr txBox="1"/>
              <p:nvPr/>
            </p:nvSpPr>
            <p:spPr>
              <a:xfrm>
                <a:off x="4731231" y="3506351"/>
                <a:ext cx="164362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solidFill>
                            <a:srgbClr val="0070C0"/>
                          </a:solidFill>
                          <a:latin typeface="Cambria Math" panose="02040503050406030204" charset="0"/>
                        </a:rPr>
                        <m:t>1</m:t>
                      </m:r>
                      <m:r>
                        <a:rPr kumimoji="1" lang="en-US" altLang="zh-CN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kumimoji="1" lang="en-US" altLang="zh-CN" b="0" i="1" smtClean="0">
                          <a:solidFill>
                            <a:srgbClr val="0070C0"/>
                          </a:solidFill>
                          <a:latin typeface="Cambria Math" panose="0204050305040603020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zh-CN" b="0" i="0" smtClean="0">
                          <a:solidFill>
                            <a:srgbClr val="0070C0"/>
                          </a:solidFill>
                          <a:latin typeface="Cambria Math" panose="02040503050406030204" charset="0"/>
                        </a:rPr>
                        <m:t>MCP</m:t>
                      </m:r>
                      <m:r>
                        <a:rPr kumimoji="1" lang="en-US" altLang="zh-CN" b="0" i="0" smtClean="0">
                          <a:solidFill>
                            <a:srgbClr val="0070C0"/>
                          </a:solidFill>
                          <a:latin typeface="Cambria Math" panose="02040503050406030204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kumimoji="1" lang="en-US" altLang="zh-CN" b="0" i="0" smtClean="0">
                          <a:solidFill>
                            <a:srgbClr val="0070C0"/>
                          </a:solidFill>
                          <a:latin typeface="Cambria Math" panose="02040503050406030204" charset="0"/>
                        </a:rPr>
                        <m:t>PMTs</m:t>
                      </m:r>
                      <m:r>
                        <a:rPr kumimoji="1" lang="en-US" altLang="zh-CN" b="0" i="1" smtClean="0">
                          <a:solidFill>
                            <a:srgbClr val="0070C0"/>
                          </a:solidFill>
                          <a:latin typeface="Cambria Math" panose="02040503050406030204" charset="0"/>
                        </a:rPr>
                        <m:t> </m:t>
                      </m:r>
                    </m:oMath>
                  </m:oMathPara>
                </a14:m>
                <a:endParaRPr kumimoji="1" lang="en-US" altLang="zh-CN" i="1" dirty="0">
                  <a:solidFill>
                    <a:srgbClr val="0070C0"/>
                  </a:solidFill>
                  <a:latin typeface="Cambria Math" panose="02040503050406030204" charset="0"/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236C29B9-B6CF-0D99-1EE7-80C3E2CF2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1231" y="3506351"/>
                <a:ext cx="1643623" cy="276999"/>
              </a:xfrm>
              <a:prstGeom prst="rect">
                <a:avLst/>
              </a:prstGeom>
              <a:blipFill>
                <a:blip r:embed="rId9"/>
                <a:stretch>
                  <a:fillRect l="-4074" r="-1481" b="-86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线箭头连接符 28">
            <a:extLst>
              <a:ext uri="{FF2B5EF4-FFF2-40B4-BE49-F238E27FC236}">
                <a16:creationId xmlns:a16="http://schemas.microsoft.com/office/drawing/2014/main" id="{21128EEA-18D0-5B6E-7B70-9DC635B3B00C}"/>
              </a:ext>
            </a:extLst>
          </p:cNvPr>
          <p:cNvCxnSpPr/>
          <p:nvPr/>
        </p:nvCxnSpPr>
        <p:spPr>
          <a:xfrm>
            <a:off x="4756879" y="3812675"/>
            <a:ext cx="649356" cy="649356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86C356B1-D868-B7DC-8343-20F3CF64749D}"/>
              </a:ext>
            </a:extLst>
          </p:cNvPr>
          <p:cNvSpPr txBox="1"/>
          <p:nvPr/>
        </p:nvSpPr>
        <p:spPr>
          <a:xfrm>
            <a:off x="470388" y="400051"/>
            <a:ext cx="656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</a:rPr>
              <a:t>DTOF</a:t>
            </a:r>
            <a:r>
              <a:rPr lang="zh-CN" altLang="en-US" sz="2400" b="1" dirty="0">
                <a:solidFill>
                  <a:schemeClr val="accent1"/>
                </a:solidFill>
              </a:rPr>
              <a:t>几何结构</a:t>
            </a:r>
            <a:r>
              <a:rPr lang="en-US" altLang="zh-CN" sz="2400" b="1" dirty="0">
                <a:solidFill>
                  <a:schemeClr val="accent1"/>
                </a:solidFill>
              </a:rPr>
              <a:t> (DIRC-like TOF)</a:t>
            </a:r>
            <a:endParaRPr lang="zh-CN" altLang="en-US" sz="2400" b="1" dirty="0">
              <a:solidFill>
                <a:schemeClr val="accent1"/>
              </a:solidFill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00B94F8F-E906-E789-71C3-D7C9A67D94AC}"/>
              </a:ext>
            </a:extLst>
          </p:cNvPr>
          <p:cNvCxnSpPr>
            <a:cxnSpLocks/>
          </p:cNvCxnSpPr>
          <p:nvPr/>
        </p:nvCxnSpPr>
        <p:spPr>
          <a:xfrm>
            <a:off x="3706050" y="4535232"/>
            <a:ext cx="11402" cy="142634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8AFDC65C-DD31-09BD-F9A9-2851B98E29B1}"/>
              </a:ext>
            </a:extLst>
          </p:cNvPr>
          <p:cNvCxnSpPr>
            <a:cxnSpLocks/>
          </p:cNvCxnSpPr>
          <p:nvPr/>
        </p:nvCxnSpPr>
        <p:spPr>
          <a:xfrm>
            <a:off x="4699178" y="5594997"/>
            <a:ext cx="0" cy="15886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CE85AA36-5DD9-A558-18C4-B7CA59FCC859}"/>
              </a:ext>
            </a:extLst>
          </p:cNvPr>
          <p:cNvCxnSpPr>
            <a:cxnSpLocks/>
          </p:cNvCxnSpPr>
          <p:nvPr/>
        </p:nvCxnSpPr>
        <p:spPr>
          <a:xfrm>
            <a:off x="3723522" y="5668814"/>
            <a:ext cx="975656" cy="0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16A7A5CE-3482-E3CC-1C6D-D5453B5CD205}"/>
              </a:ext>
            </a:extLst>
          </p:cNvPr>
          <p:cNvSpPr txBox="1"/>
          <p:nvPr/>
        </p:nvSpPr>
        <p:spPr>
          <a:xfrm>
            <a:off x="3975777" y="5436285"/>
            <a:ext cx="6413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/>
              <a:t>480mm</a:t>
            </a:r>
            <a:endParaRPr lang="zh-CN" altLang="en-US" sz="900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5AE322E7-485D-1D59-8408-B8AFE082D272}"/>
              </a:ext>
            </a:extLst>
          </p:cNvPr>
          <p:cNvSpPr txBox="1"/>
          <p:nvPr/>
        </p:nvSpPr>
        <p:spPr>
          <a:xfrm>
            <a:off x="4282564" y="5797584"/>
            <a:ext cx="8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/>
              <a:t>1000mm</a:t>
            </a:r>
            <a:endParaRPr lang="zh-CN" altLang="en-US" sz="900" dirty="0"/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7B0CF03A-F08B-6656-A67C-2F55E718B35A}"/>
              </a:ext>
            </a:extLst>
          </p:cNvPr>
          <p:cNvCxnSpPr>
            <a:cxnSpLocks/>
          </p:cNvCxnSpPr>
          <p:nvPr/>
        </p:nvCxnSpPr>
        <p:spPr>
          <a:xfrm>
            <a:off x="5485819" y="5577475"/>
            <a:ext cx="0" cy="38409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5159BFD7-7089-4BEB-1FB5-0ABCF856BA51}"/>
              </a:ext>
            </a:extLst>
          </p:cNvPr>
          <p:cNvCxnSpPr>
            <a:cxnSpLocks/>
          </p:cNvCxnSpPr>
          <p:nvPr/>
        </p:nvCxnSpPr>
        <p:spPr>
          <a:xfrm flipV="1">
            <a:off x="3729957" y="5805575"/>
            <a:ext cx="1733869" cy="1670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30920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94F41EB-E6D2-57FD-B3B5-D0C5E5AE1385}"/>
              </a:ext>
            </a:extLst>
          </p:cNvPr>
          <p:cNvSpPr txBox="1"/>
          <p:nvPr/>
        </p:nvSpPr>
        <p:spPr>
          <a:xfrm>
            <a:off x="1006175" y="795565"/>
            <a:ext cx="6296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同一条</a:t>
            </a:r>
            <a:r>
              <a:rPr lang="en-US" altLang="zh-CN" dirty="0"/>
              <a:t>track</a:t>
            </a:r>
            <a:r>
              <a:rPr lang="zh-CN" altLang="en-US" dirty="0"/>
              <a:t>中不同光子的</a:t>
            </a:r>
            <a:r>
              <a:rPr lang="en-US" altLang="zh-CN" dirty="0"/>
              <a:t>t0</a:t>
            </a:r>
            <a:r>
              <a:rPr lang="zh-CN" altLang="en-US" dirty="0"/>
              <a:t>，通过</a:t>
            </a:r>
            <a:r>
              <a:rPr lang="zh-CN" altLang="en-US" b="1" dirty="0"/>
              <a:t>填直方图寻找最高峰</a:t>
            </a:r>
            <a:r>
              <a:rPr lang="zh-CN" altLang="en-US" dirty="0"/>
              <a:t>，</a:t>
            </a:r>
            <a:r>
              <a:rPr lang="en-US" altLang="zh-CN" dirty="0"/>
              <a:t>range (TruthT0-10,TruthT0+10) ,</a:t>
            </a:r>
            <a:r>
              <a:rPr lang="zh-CN" altLang="en-US" dirty="0"/>
              <a:t>最大计数所在的</a:t>
            </a:r>
            <a:r>
              <a:rPr lang="en-US" altLang="zh-CN" dirty="0"/>
              <a:t>bin</a:t>
            </a:r>
            <a:r>
              <a:rPr lang="zh-CN" altLang="en-US" dirty="0"/>
              <a:t>存为这条</a:t>
            </a:r>
            <a:r>
              <a:rPr lang="en-US" altLang="zh-CN" dirty="0"/>
              <a:t>track</a:t>
            </a:r>
            <a:r>
              <a:rPr lang="zh-CN" altLang="en-US" dirty="0"/>
              <a:t>的</a:t>
            </a:r>
            <a:r>
              <a:rPr lang="en-US" altLang="zh-CN" dirty="0"/>
              <a:t>T0</a:t>
            </a:r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E89EFB0B-B6FC-0CD7-C546-C2C4CB292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79" y="1718895"/>
            <a:ext cx="5765988" cy="4470167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EB51BFBB-7980-C829-C3CC-461E6A931196}"/>
              </a:ext>
            </a:extLst>
          </p:cNvPr>
          <p:cNvSpPr txBox="1"/>
          <p:nvPr/>
        </p:nvSpPr>
        <p:spPr>
          <a:xfrm>
            <a:off x="6318941" y="2933294"/>
            <a:ext cx="609526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e          </a:t>
            </a:r>
            <a:r>
              <a:rPr lang="en-US" altLang="zh-CN" dirty="0" err="1"/>
              <a:t>binsize</a:t>
            </a:r>
            <a:r>
              <a:rPr lang="en-US" altLang="zh-CN" b="1" dirty="0"/>
              <a:t>  0.25ns    </a:t>
            </a:r>
            <a:r>
              <a:rPr lang="en-US" altLang="zh-CN" dirty="0"/>
              <a:t>95718/96146=</a:t>
            </a:r>
            <a:r>
              <a:rPr lang="en-US" altLang="zh-CN" b="1" dirty="0"/>
              <a:t>99.5548 %</a:t>
            </a:r>
          </a:p>
          <a:p>
            <a:r>
              <a:rPr lang="en-US" altLang="zh-CN" b="1" dirty="0"/>
              <a:t>mu       </a:t>
            </a:r>
            <a:r>
              <a:rPr lang="en-US" altLang="zh-CN" dirty="0" err="1"/>
              <a:t>binsize</a:t>
            </a:r>
            <a:r>
              <a:rPr lang="en-US" altLang="zh-CN" b="1" dirty="0"/>
              <a:t>  0.25ns    </a:t>
            </a:r>
            <a:r>
              <a:rPr lang="en-US" altLang="zh-CN" dirty="0"/>
              <a:t>99138/99274=</a:t>
            </a:r>
            <a:r>
              <a:rPr lang="en-US" altLang="zh-CN" b="1" dirty="0"/>
              <a:t>99.8630 %</a:t>
            </a:r>
          </a:p>
          <a:p>
            <a:r>
              <a:rPr lang="en-US" altLang="zh-CN" b="1" dirty="0"/>
              <a:t>Pi         </a:t>
            </a:r>
            <a:r>
              <a:rPr lang="en-US" altLang="zh-CN" dirty="0" err="1"/>
              <a:t>binsize</a:t>
            </a:r>
            <a:r>
              <a:rPr lang="en-US" altLang="zh-CN" b="1" dirty="0"/>
              <a:t>  0.25ns    </a:t>
            </a:r>
            <a:r>
              <a:rPr lang="zh-CN" altLang="en-US" dirty="0"/>
              <a:t>844</a:t>
            </a:r>
            <a:r>
              <a:rPr lang="en-US" altLang="zh-CN" dirty="0"/>
              <a:t>16/</a:t>
            </a:r>
            <a:r>
              <a:rPr lang="zh-CN" altLang="en-US" dirty="0"/>
              <a:t>84655</a:t>
            </a:r>
            <a:r>
              <a:rPr lang="en-US" altLang="zh-CN" dirty="0"/>
              <a:t>=</a:t>
            </a:r>
            <a:r>
              <a:rPr lang="zh-CN" altLang="en-US" b="1" dirty="0"/>
              <a:t>99</a:t>
            </a:r>
            <a:r>
              <a:rPr lang="en-US" altLang="zh-CN" b="1" dirty="0"/>
              <a:t>.</a:t>
            </a:r>
            <a:r>
              <a:rPr lang="zh-CN" altLang="en-US" b="1" dirty="0"/>
              <a:t>7</a:t>
            </a:r>
            <a:r>
              <a:rPr lang="en-US" altLang="zh-CN" b="1" dirty="0"/>
              <a:t>177%</a:t>
            </a:r>
          </a:p>
          <a:p>
            <a:r>
              <a:rPr lang="en-US" altLang="zh-CN" b="1" dirty="0"/>
              <a:t>Kaon    </a:t>
            </a:r>
            <a:r>
              <a:rPr lang="en-US" altLang="zh-CN" dirty="0" err="1"/>
              <a:t>binsize</a:t>
            </a:r>
            <a:r>
              <a:rPr lang="en-US" altLang="zh-CN" b="1" dirty="0"/>
              <a:t>  0.25ns    </a:t>
            </a:r>
            <a:r>
              <a:rPr lang="en-US" altLang="zh-CN" dirty="0"/>
              <a:t>64062/64574=</a:t>
            </a:r>
            <a:r>
              <a:rPr lang="en-US" altLang="zh-CN" b="1" dirty="0"/>
              <a:t>99.2071%</a:t>
            </a:r>
          </a:p>
          <a:p>
            <a:r>
              <a:rPr lang="en-US" altLang="zh-CN" b="1" dirty="0"/>
              <a:t>Proton </a:t>
            </a:r>
            <a:r>
              <a:rPr lang="en-US" altLang="zh-CN" dirty="0" err="1"/>
              <a:t>binsize</a:t>
            </a:r>
            <a:r>
              <a:rPr lang="en-US" altLang="zh-CN" b="1" dirty="0"/>
              <a:t>  0.25ns    </a:t>
            </a:r>
            <a:r>
              <a:rPr lang="en-US" altLang="zh-CN" dirty="0"/>
              <a:t>48392/62233=</a:t>
            </a:r>
            <a:r>
              <a:rPr lang="en-US" altLang="zh-CN" b="1" dirty="0"/>
              <a:t>77.7594 %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7BA3B5A-4CDD-8BB3-A349-52E86E238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D30F4-99E9-4DFB-9E6B-25D22BB6DAB9}" type="slidenum">
              <a:rPr lang="zh-CN" altLang="en-US" smtClean="0"/>
              <a:t>30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844B57E-4DC8-F8B3-9C41-99BAFE745B0D}"/>
              </a:ext>
            </a:extLst>
          </p:cNvPr>
          <p:cNvSpPr txBox="1"/>
          <p:nvPr/>
        </p:nvSpPr>
        <p:spPr>
          <a:xfrm>
            <a:off x="299022" y="227621"/>
            <a:ext cx="3908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</a:rPr>
              <a:t>寻峰法不同参数性能比较</a:t>
            </a:r>
          </a:p>
        </p:txBody>
      </p:sp>
    </p:spTree>
    <p:extLst>
      <p:ext uri="{BB962C8B-B14F-4D97-AF65-F5344CB8AC3E}">
        <p14:creationId xmlns:p14="http://schemas.microsoft.com/office/powerpoint/2010/main" val="4011889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7C35622-AFFF-DED3-7E12-096C8DD3397E}"/>
              </a:ext>
            </a:extLst>
          </p:cNvPr>
          <p:cNvSpPr txBox="1"/>
          <p:nvPr/>
        </p:nvSpPr>
        <p:spPr>
          <a:xfrm>
            <a:off x="413238" y="347269"/>
            <a:ext cx="7931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</a:rPr>
              <a:t>RecT0-HypoT0</a:t>
            </a:r>
            <a:r>
              <a:rPr lang="zh-CN" altLang="en-US" sz="2400" b="1" dirty="0">
                <a:solidFill>
                  <a:schemeClr val="accent1"/>
                </a:solidFill>
              </a:rPr>
              <a:t>（</a:t>
            </a:r>
            <a:r>
              <a:rPr lang="en-US" altLang="zh-CN" sz="2400" b="1" dirty="0">
                <a:solidFill>
                  <a:schemeClr val="accent1"/>
                </a:solidFill>
              </a:rPr>
              <a:t> </a:t>
            </a:r>
            <a:r>
              <a:rPr lang="zh-CN" altLang="en-US" sz="2400" b="1" dirty="0">
                <a:solidFill>
                  <a:schemeClr val="accent1"/>
                </a:solidFill>
              </a:rPr>
              <a:t>单光子，</a:t>
            </a:r>
            <a:r>
              <a:rPr lang="en-US" altLang="zh-CN" sz="2400" b="1" dirty="0">
                <a:solidFill>
                  <a:schemeClr val="accent1"/>
                </a:solidFill>
              </a:rPr>
              <a:t>HypoT0=TruthT0-4</a:t>
            </a:r>
            <a:r>
              <a:rPr lang="zh-CN" altLang="en-US" sz="2400" b="1" dirty="0">
                <a:solidFill>
                  <a:schemeClr val="accent1"/>
                </a:solidFill>
              </a:rPr>
              <a:t>） </a:t>
            </a:r>
            <a:r>
              <a:rPr lang="en-US" altLang="zh-CN" sz="2400" b="1" dirty="0">
                <a:solidFill>
                  <a:schemeClr val="accent1"/>
                </a:solidFill>
              </a:rPr>
              <a:t>Pi</a:t>
            </a:r>
            <a:endParaRPr lang="zh-CN" altLang="en-US" sz="2400" b="1" dirty="0">
              <a:solidFill>
                <a:schemeClr val="accent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DAF0D5D-E1CB-ADFC-2FD6-3838E248B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401" y="1296580"/>
            <a:ext cx="10547197" cy="5104220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BC185411-C4CB-361D-A3F3-85E1086E44D3}"/>
              </a:ext>
            </a:extLst>
          </p:cNvPr>
          <p:cNvCxnSpPr/>
          <p:nvPr/>
        </p:nvCxnSpPr>
        <p:spPr>
          <a:xfrm flipV="1">
            <a:off x="1582616" y="2034790"/>
            <a:ext cx="0" cy="1436915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80F2075-B93D-74DF-F471-DE8541EAE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DA93-F0B2-4247-9443-BEF2EE0407B6}" type="slidenum">
              <a:rPr lang="zh-CN" altLang="en-US" smtClean="0"/>
              <a:t>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F560EA-4008-4A46-DC2E-E5D3CFCA7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fr-FR"/>
              <a:t>梁振卓，</a:t>
            </a:r>
            <a:r>
              <a:rPr lang="fr-FR" altLang="zh-CN"/>
              <a:t>STCF DTOF T0 Reconstruction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9134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42BC9E6-262B-40C2-80FB-1A0993770742}"/>
              </a:ext>
            </a:extLst>
          </p:cNvPr>
          <p:cNvSpPr txBox="1"/>
          <p:nvPr/>
        </p:nvSpPr>
        <p:spPr>
          <a:xfrm>
            <a:off x="413238" y="347268"/>
            <a:ext cx="7200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</a:rPr>
              <a:t>RecT0-HypoT0</a:t>
            </a:r>
            <a:r>
              <a:rPr lang="zh-CN" altLang="en-US" sz="2400" b="1" dirty="0">
                <a:solidFill>
                  <a:schemeClr val="accent1"/>
                </a:solidFill>
              </a:rPr>
              <a:t>（</a:t>
            </a:r>
            <a:r>
              <a:rPr lang="en-US" altLang="zh-CN" sz="2400" b="1" dirty="0">
                <a:solidFill>
                  <a:schemeClr val="accent1"/>
                </a:solidFill>
              </a:rPr>
              <a:t> </a:t>
            </a:r>
            <a:r>
              <a:rPr lang="zh-CN" altLang="en-US" sz="2400" b="1" dirty="0">
                <a:solidFill>
                  <a:schemeClr val="accent1"/>
                </a:solidFill>
              </a:rPr>
              <a:t>单光子，</a:t>
            </a:r>
            <a:r>
              <a:rPr lang="en-US" altLang="zh-CN" sz="2400" b="1" dirty="0">
                <a:solidFill>
                  <a:schemeClr val="accent1"/>
                </a:solidFill>
              </a:rPr>
              <a:t>HypoT0=TruthT0</a:t>
            </a:r>
            <a:r>
              <a:rPr lang="zh-CN" altLang="en-US" sz="2400" b="1" dirty="0">
                <a:solidFill>
                  <a:schemeClr val="accent1"/>
                </a:solidFill>
              </a:rPr>
              <a:t>）  </a:t>
            </a:r>
            <a:r>
              <a:rPr lang="en-US" altLang="zh-CN" sz="2400" b="1" dirty="0">
                <a:solidFill>
                  <a:schemeClr val="accent1"/>
                </a:solidFill>
              </a:rPr>
              <a:t>Pi</a:t>
            </a:r>
            <a:endParaRPr lang="zh-CN" altLang="en-US" sz="2400" b="1" dirty="0">
              <a:solidFill>
                <a:schemeClr val="accent1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C5CA962C-D77D-2291-0253-DB193806F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19" y="893155"/>
            <a:ext cx="11234057" cy="552398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67E85BF-898D-DA5B-D191-EDD78504F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601" y="1049534"/>
            <a:ext cx="3484798" cy="252081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7A6A3F1-B812-2122-F2C2-19FF60D9D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246" y="1049534"/>
            <a:ext cx="3298430" cy="248570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80819A8-2321-62B4-A2E6-9671F0841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619" y="3759675"/>
            <a:ext cx="3584833" cy="26574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6860E263-102A-BE9D-B454-2740E554742A}"/>
                  </a:ext>
                </a:extLst>
              </p:cNvPr>
              <p:cNvSpPr txBox="1"/>
              <p:nvPr/>
            </p:nvSpPr>
            <p:spPr>
              <a:xfrm>
                <a:off x="692552" y="4826796"/>
                <a:ext cx="126059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400" b="1" dirty="0">
                    <a:solidFill>
                      <a:srgbClr val="C00000"/>
                    </a:solidFill>
                  </a:rPr>
                  <a:t>mean: 0.0123</a:t>
                </a:r>
                <a:endParaRPr lang="en-US" altLang="zh-CN" sz="1400" b="1" dirty="0">
                  <a:solidFill>
                    <a:srgbClr val="C0000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zh-CN" altLang="en-US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altLang="zh-CN" sz="1400" b="1" dirty="0">
                    <a:solidFill>
                      <a:srgbClr val="C00000"/>
                    </a:solidFill>
                  </a:rPr>
                  <a:t>=0.07</a:t>
                </a:r>
                <a:endParaRPr lang="zh-CN" altLang="en-US" sz="1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6860E263-102A-BE9D-B454-2740E5547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552" y="4826796"/>
                <a:ext cx="1260598" cy="523220"/>
              </a:xfrm>
              <a:prstGeom prst="rect">
                <a:avLst/>
              </a:prstGeom>
              <a:blipFill>
                <a:blip r:embed="rId6"/>
                <a:stretch>
                  <a:fillRect l="-1456" t="-2326" r="-1456" b="-104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7294DA2A-4D11-0C06-5F91-46CD3CE58ED2}"/>
              </a:ext>
            </a:extLst>
          </p:cNvPr>
          <p:cNvCxnSpPr>
            <a:cxnSpLocks/>
          </p:cNvCxnSpPr>
          <p:nvPr/>
        </p:nvCxnSpPr>
        <p:spPr>
          <a:xfrm flipV="1">
            <a:off x="1916726" y="3095857"/>
            <a:ext cx="0" cy="474492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931E2D-1A41-1D3D-23C3-2224C8968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DA93-F0B2-4247-9443-BEF2EE0407B6}" type="slidenum">
              <a:rPr lang="zh-CN" altLang="en-US" smtClean="0"/>
              <a:t>32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A32F37-A597-2AF5-565B-1F872EDFB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fr-FR"/>
              <a:t>梁振卓，</a:t>
            </a:r>
            <a:r>
              <a:rPr lang="fr-FR" altLang="zh-CN"/>
              <a:t>STCF DTOF T0 Reconstruction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3680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6A180BD-A431-D561-C644-D7743845756B}"/>
              </a:ext>
            </a:extLst>
          </p:cNvPr>
          <p:cNvSpPr txBox="1"/>
          <p:nvPr/>
        </p:nvSpPr>
        <p:spPr>
          <a:xfrm>
            <a:off x="413238" y="347269"/>
            <a:ext cx="7709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</a:rPr>
              <a:t>RecT0-HypoT0</a:t>
            </a:r>
            <a:r>
              <a:rPr lang="zh-CN" altLang="en-US" sz="2400" b="1" dirty="0">
                <a:solidFill>
                  <a:schemeClr val="accent1"/>
                </a:solidFill>
              </a:rPr>
              <a:t>（</a:t>
            </a:r>
            <a:r>
              <a:rPr lang="en-US" altLang="zh-CN" sz="2400" b="1" dirty="0">
                <a:solidFill>
                  <a:schemeClr val="accent1"/>
                </a:solidFill>
              </a:rPr>
              <a:t> </a:t>
            </a:r>
            <a:r>
              <a:rPr lang="zh-CN" altLang="en-US" sz="2400" b="1" dirty="0">
                <a:solidFill>
                  <a:schemeClr val="accent1"/>
                </a:solidFill>
              </a:rPr>
              <a:t>单光子，</a:t>
            </a:r>
            <a:r>
              <a:rPr lang="en-US" altLang="zh-CN" sz="2400" b="1" dirty="0">
                <a:solidFill>
                  <a:schemeClr val="accent1"/>
                </a:solidFill>
              </a:rPr>
              <a:t>HypoT0=TruthT0+4</a:t>
            </a:r>
            <a:r>
              <a:rPr lang="zh-CN" altLang="en-US" sz="2400" b="1" dirty="0">
                <a:solidFill>
                  <a:schemeClr val="accent1"/>
                </a:solidFill>
              </a:rPr>
              <a:t>）  </a:t>
            </a:r>
            <a:r>
              <a:rPr lang="en-US" altLang="zh-CN" sz="2400" b="1" dirty="0">
                <a:solidFill>
                  <a:schemeClr val="accent1"/>
                </a:solidFill>
              </a:rPr>
              <a:t>Pi</a:t>
            </a:r>
            <a:endParaRPr lang="zh-CN" altLang="en-US" sz="2400" b="1" dirty="0">
              <a:solidFill>
                <a:schemeClr val="accent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22F7FA2-7856-0890-446C-2BFBE2E36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01" y="1128393"/>
            <a:ext cx="11021222" cy="5307576"/>
          </a:xfrm>
          <a:prstGeom prst="rect">
            <a:avLst/>
          </a:prstGeom>
        </p:spPr>
      </p:pic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93C2DB4C-DA4F-C324-AAF5-BEBD427A38D9}"/>
              </a:ext>
            </a:extLst>
          </p:cNvPr>
          <p:cNvCxnSpPr/>
          <p:nvPr/>
        </p:nvCxnSpPr>
        <p:spPr>
          <a:xfrm flipV="1">
            <a:off x="3189097" y="1992085"/>
            <a:ext cx="0" cy="1436915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49C651F-62AA-5417-0A65-FB3BA018A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DA93-F0B2-4247-9443-BEF2EE0407B6}" type="slidenum">
              <a:rPr lang="zh-CN" altLang="en-US" smtClean="0"/>
              <a:t>33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268EAD-723C-6482-0D99-14F2AF0CB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fr-FR"/>
              <a:t>梁振卓，</a:t>
            </a:r>
            <a:r>
              <a:rPr lang="fr-FR" altLang="zh-CN"/>
              <a:t>STCF DTOF T0 Reconstruction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3305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48EC55A-3101-8C9F-BDFC-793D8F411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D30F4-99E9-4DFB-9E6B-25D22BB6DAB9}" type="slidenum">
              <a:rPr lang="zh-CN" altLang="en-US" smtClean="0"/>
              <a:t>34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147156A-0B6F-AE88-A90F-EB3A29B62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64" y="1636527"/>
            <a:ext cx="5721109" cy="36739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1497C22-A139-92D5-22EC-DB3D4D230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91431"/>
            <a:ext cx="5995915" cy="347513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C44E4A0-99FA-6740-677B-8C9C794526A8}"/>
              </a:ext>
            </a:extLst>
          </p:cNvPr>
          <p:cNvSpPr txBox="1"/>
          <p:nvPr/>
        </p:nvSpPr>
        <p:spPr>
          <a:xfrm>
            <a:off x="511419" y="358551"/>
            <a:ext cx="3319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</a:rPr>
              <a:t>DTOF </a:t>
            </a:r>
            <a:r>
              <a:rPr lang="zh-CN" altLang="en-US" sz="2400" b="1" dirty="0">
                <a:solidFill>
                  <a:schemeClr val="accent1"/>
                </a:solidFill>
              </a:rPr>
              <a:t>光电子产额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465AC47-6391-4DA9-95F7-F9E8C14C0E11}"/>
              </a:ext>
            </a:extLst>
          </p:cNvPr>
          <p:cNvSpPr txBox="1"/>
          <p:nvPr/>
        </p:nvSpPr>
        <p:spPr>
          <a:xfrm>
            <a:off x="2788418" y="1016175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pion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5D587CE-332D-AB77-1470-E1D1A793B20F}"/>
              </a:ext>
            </a:extLst>
          </p:cNvPr>
          <p:cNvSpPr txBox="1"/>
          <p:nvPr/>
        </p:nvSpPr>
        <p:spPr>
          <a:xfrm>
            <a:off x="8735366" y="1109981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kaon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957139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C3F9AFD-E512-098E-2691-00607D266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D30F4-99E9-4DFB-9E6B-25D22BB6DAB9}" type="slidenum">
              <a:rPr lang="zh-CN" altLang="en-US" smtClean="0"/>
              <a:t>35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4E79B1E-6874-6DEB-C812-A3AB484930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19" t="9740"/>
          <a:stretch>
            <a:fillRect/>
          </a:stretch>
        </p:blipFill>
        <p:spPr>
          <a:xfrm>
            <a:off x="38282" y="1581466"/>
            <a:ext cx="6451535" cy="452175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F57F871-5953-8B73-A99C-36D9EAB7A2B8}"/>
              </a:ext>
            </a:extLst>
          </p:cNvPr>
          <p:cNvSpPr txBox="1"/>
          <p:nvPr/>
        </p:nvSpPr>
        <p:spPr>
          <a:xfrm>
            <a:off x="511419" y="358552"/>
            <a:ext cx="3306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</a:rPr>
              <a:t>BTOF </a:t>
            </a:r>
            <a:r>
              <a:rPr lang="zh-CN" altLang="en-US" sz="2400" b="1" dirty="0">
                <a:solidFill>
                  <a:schemeClr val="accent1"/>
                </a:solidFill>
              </a:rPr>
              <a:t>光电子产额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8965108-78E0-BCC7-4BB1-365B7E69B6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23" t="8529"/>
          <a:stretch>
            <a:fillRect/>
          </a:stretch>
        </p:blipFill>
        <p:spPr>
          <a:xfrm>
            <a:off x="6134282" y="1692710"/>
            <a:ext cx="6057718" cy="431505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E5626FE-3B0E-36F8-F353-ED4995174225}"/>
              </a:ext>
            </a:extLst>
          </p:cNvPr>
          <p:cNvSpPr txBox="1"/>
          <p:nvPr/>
        </p:nvSpPr>
        <p:spPr>
          <a:xfrm>
            <a:off x="2788418" y="1016175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pion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35B7665-2D68-C621-EC77-976BE9F4E8D8}"/>
              </a:ext>
            </a:extLst>
          </p:cNvPr>
          <p:cNvSpPr txBox="1"/>
          <p:nvPr/>
        </p:nvSpPr>
        <p:spPr>
          <a:xfrm>
            <a:off x="8735366" y="1109981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kaon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179188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E109BAB-4D93-B0DB-4469-00FE45ED7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DA93-F0B2-4247-9443-BEF2EE0407B6}" type="slidenum">
              <a:rPr lang="zh-CN" altLang="en-US" smtClean="0"/>
              <a:t>36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1003B51-783C-352F-536B-CC2BACB8919B}"/>
              </a:ext>
            </a:extLst>
          </p:cNvPr>
          <p:cNvSpPr txBox="1"/>
          <p:nvPr/>
        </p:nvSpPr>
        <p:spPr>
          <a:xfrm>
            <a:off x="470388" y="400051"/>
            <a:ext cx="656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</a:rPr>
              <a:t>入射动量</a:t>
            </a:r>
            <a:r>
              <a:rPr lang="en-US" altLang="zh-CN" sz="2400" b="1" dirty="0">
                <a:solidFill>
                  <a:schemeClr val="accent1"/>
                </a:solidFill>
              </a:rPr>
              <a:t>smear</a:t>
            </a:r>
            <a:endParaRPr lang="zh-CN" altLang="en-US" sz="2400" b="1" dirty="0">
              <a:solidFill>
                <a:schemeClr val="accent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F963F61-C78A-BB69-A5FE-E178552A3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9009"/>
            <a:ext cx="4232241" cy="325603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15DA532-DC48-F708-5CDE-921DC9A11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786" y="1389466"/>
            <a:ext cx="4098348" cy="33055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1BA96F1-A1B0-BC66-02FF-F3EE3F735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9761" y="1423082"/>
            <a:ext cx="4098348" cy="328965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0B80986-5BD4-800A-4B35-0A5B0BFBFCB1}"/>
              </a:ext>
            </a:extLst>
          </p:cNvPr>
          <p:cNvSpPr txBox="1"/>
          <p:nvPr/>
        </p:nvSpPr>
        <p:spPr>
          <a:xfrm>
            <a:off x="787686" y="1678074"/>
            <a:ext cx="1598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pi-  </a:t>
            </a:r>
          </a:p>
          <a:p>
            <a:r>
              <a:rPr lang="en-US" altLang="zh-CN" sz="1200" dirty="0"/>
              <a:t>theta=24°  </a:t>
            </a:r>
          </a:p>
          <a:p>
            <a:r>
              <a:rPr lang="en-US" altLang="zh-CN" sz="1200" dirty="0"/>
              <a:t>phi=45°</a:t>
            </a:r>
            <a:endParaRPr lang="zh-CN" altLang="en-US" sz="12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A172EEA-3E84-012A-CA90-31E5736735A0}"/>
              </a:ext>
            </a:extLst>
          </p:cNvPr>
          <p:cNvSpPr txBox="1"/>
          <p:nvPr/>
        </p:nvSpPr>
        <p:spPr>
          <a:xfrm>
            <a:off x="4758904" y="1678074"/>
            <a:ext cx="1159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pi-  </a:t>
            </a:r>
          </a:p>
          <a:p>
            <a:r>
              <a:rPr lang="en-US" altLang="zh-CN" sz="1200" dirty="0"/>
              <a:t>p=1GeV</a:t>
            </a:r>
          </a:p>
          <a:p>
            <a:r>
              <a:rPr lang="en-US" altLang="zh-CN" sz="1200" dirty="0"/>
              <a:t>phi=45°</a:t>
            </a:r>
            <a:endParaRPr lang="zh-CN" altLang="en-US" sz="12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7E7E68C-980C-15EF-DF88-6C38756F9BBB}"/>
              </a:ext>
            </a:extLst>
          </p:cNvPr>
          <p:cNvSpPr txBox="1"/>
          <p:nvPr/>
        </p:nvSpPr>
        <p:spPr>
          <a:xfrm>
            <a:off x="8552987" y="1637881"/>
            <a:ext cx="1159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pi-  </a:t>
            </a:r>
          </a:p>
          <a:p>
            <a:r>
              <a:rPr lang="en-US" altLang="zh-CN" sz="1200" dirty="0"/>
              <a:t>p=1GeV</a:t>
            </a:r>
          </a:p>
          <a:p>
            <a:r>
              <a:rPr lang="en-US" altLang="zh-CN" sz="1200" dirty="0"/>
              <a:t>theta=24°</a:t>
            </a:r>
            <a:endParaRPr lang="zh-CN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6E18DFE6-9922-36B6-5086-63E522D644CD}"/>
                  </a:ext>
                </a:extLst>
              </p:cNvPr>
              <p:cNvSpPr txBox="1"/>
              <p:nvPr/>
            </p:nvSpPr>
            <p:spPr>
              <a:xfrm>
                <a:off x="1746460" y="4909845"/>
                <a:ext cx="8285938" cy="1615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动量的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zh-CN" altLang="en-US" dirty="0"/>
                  <a:t>分量误差在 </a:t>
                </a:r>
                <a:r>
                  <a:rPr lang="en-US" altLang="zh-CN" dirty="0"/>
                  <a:t>5% </a:t>
                </a:r>
                <a:r>
                  <a:rPr lang="zh-CN" altLang="en-US" dirty="0"/>
                  <a:t>以内时，对</a:t>
                </a:r>
                <a:r>
                  <a:rPr lang="en-US" altLang="zh-CN" dirty="0"/>
                  <a:t>T0</a:t>
                </a:r>
                <a:r>
                  <a:rPr lang="zh-CN" altLang="en-US" dirty="0"/>
                  <a:t>重建正确率影响不超过 </a:t>
                </a:r>
                <a:r>
                  <a:rPr lang="en-US" altLang="zh-CN" dirty="0"/>
                  <a:t>0.03%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动量的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zh-CN" altLang="en-US" dirty="0"/>
                  <a:t>分量误差在 </a:t>
                </a:r>
                <a:r>
                  <a:rPr lang="en-US" altLang="zh-CN" dirty="0"/>
                  <a:t>10 </a:t>
                </a:r>
                <a:r>
                  <a:rPr lang="en-US" altLang="zh-CN" dirty="0" err="1"/>
                  <a:t>mrad</a:t>
                </a:r>
                <a:r>
                  <a:rPr lang="en-US" altLang="zh-CN" dirty="0"/>
                  <a:t> </a:t>
                </a:r>
                <a:r>
                  <a:rPr lang="zh-CN" altLang="en-US" dirty="0"/>
                  <a:t>以内时，对</a:t>
                </a:r>
                <a:r>
                  <a:rPr lang="en-US" altLang="zh-CN" dirty="0"/>
                  <a:t>T0</a:t>
                </a:r>
                <a:r>
                  <a:rPr lang="zh-CN" altLang="en-US" dirty="0"/>
                  <a:t>重建正确率影响不超过 </a:t>
                </a:r>
                <a:r>
                  <a:rPr lang="en-US" altLang="zh-CN" dirty="0"/>
                  <a:t>0.04%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动量的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zh-CN" altLang="en-US" dirty="0"/>
                  <a:t>分量误差在 </a:t>
                </a:r>
                <a:r>
                  <a:rPr lang="en-US" altLang="zh-CN" dirty="0"/>
                  <a:t>10 </a:t>
                </a:r>
                <a:r>
                  <a:rPr lang="en-US" altLang="zh-CN" dirty="0" err="1"/>
                  <a:t>mrad</a:t>
                </a:r>
                <a:r>
                  <a:rPr lang="en-US" altLang="zh-CN" dirty="0"/>
                  <a:t> </a:t>
                </a:r>
                <a:r>
                  <a:rPr lang="zh-CN" altLang="en-US" dirty="0"/>
                  <a:t>以内时，对</a:t>
                </a:r>
                <a:r>
                  <a:rPr lang="en-US" altLang="zh-CN" dirty="0"/>
                  <a:t>T0</a:t>
                </a:r>
                <a:r>
                  <a:rPr lang="zh-CN" altLang="en-US" dirty="0"/>
                  <a:t>重建正确率影响不超过</a:t>
                </a:r>
                <a:r>
                  <a:rPr lang="en-US" altLang="zh-CN" dirty="0"/>
                  <a:t>0.05%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6E18DFE6-9922-36B6-5086-63E522D644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460" y="4909845"/>
                <a:ext cx="8285938" cy="1615827"/>
              </a:xfrm>
              <a:prstGeom prst="rect">
                <a:avLst/>
              </a:prstGeom>
              <a:blipFill>
                <a:blip r:embed="rId5"/>
                <a:stretch>
                  <a:fillRect l="-4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页脚占位符 11">
            <a:extLst>
              <a:ext uri="{FF2B5EF4-FFF2-40B4-BE49-F238E27FC236}">
                <a16:creationId xmlns:a16="http://schemas.microsoft.com/office/drawing/2014/main" id="{923A9148-AEBB-DE41-FA2B-1BDE5522B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fr-FR"/>
              <a:t>梁振卓，</a:t>
            </a:r>
            <a:r>
              <a:rPr lang="fr-FR" altLang="zh-CN"/>
              <a:t>STCF DTOF T0 Reconstruction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11643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AAAEE-9E9A-EE07-8243-4E1BD7966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90DE386-D107-2398-B22F-388E08155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DA93-F0B2-4247-9443-BEF2EE0407B6}" type="slidenum">
              <a:rPr lang="zh-CN" altLang="en-US" smtClean="0"/>
              <a:t>37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2A55852-9BB0-4816-2CC7-402E4A9D3783}"/>
              </a:ext>
            </a:extLst>
          </p:cNvPr>
          <p:cNvSpPr txBox="1"/>
          <p:nvPr/>
        </p:nvSpPr>
        <p:spPr>
          <a:xfrm>
            <a:off x="470388" y="400051"/>
            <a:ext cx="656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</a:rPr>
              <a:t>入射位置</a:t>
            </a:r>
            <a:r>
              <a:rPr lang="en-US" altLang="zh-CN" sz="2400" b="1" dirty="0">
                <a:solidFill>
                  <a:schemeClr val="accent1"/>
                </a:solidFill>
              </a:rPr>
              <a:t>smear</a:t>
            </a:r>
            <a:endParaRPr lang="zh-CN" altLang="en-US" sz="2400" b="1" dirty="0">
              <a:solidFill>
                <a:schemeClr val="accent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32FAD19-17C9-CC58-0B8B-4DC210918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437" y="1457056"/>
            <a:ext cx="4663728" cy="373794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51C942D-F651-72CE-0192-A821296F5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25" y="1416862"/>
            <a:ext cx="4663728" cy="374021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0E148BB-B5A8-9FFB-A040-6461F9728A67}"/>
              </a:ext>
            </a:extLst>
          </p:cNvPr>
          <p:cNvSpPr txBox="1"/>
          <p:nvPr/>
        </p:nvSpPr>
        <p:spPr>
          <a:xfrm>
            <a:off x="4207075" y="1743389"/>
            <a:ext cx="1159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pi-  </a:t>
            </a:r>
          </a:p>
          <a:p>
            <a:r>
              <a:rPr lang="en-US" altLang="zh-CN" sz="1200" dirty="0"/>
              <a:t>p=1GeV</a:t>
            </a:r>
          </a:p>
          <a:p>
            <a:r>
              <a:rPr lang="en-US" altLang="zh-CN" sz="1200" dirty="0"/>
              <a:t>theta=24°</a:t>
            </a:r>
            <a:endParaRPr lang="zh-CN" altLang="en-US" sz="14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0F20A70-6E18-10B5-5593-CA55D0DD7A22}"/>
              </a:ext>
            </a:extLst>
          </p:cNvPr>
          <p:cNvSpPr txBox="1"/>
          <p:nvPr/>
        </p:nvSpPr>
        <p:spPr>
          <a:xfrm>
            <a:off x="9196081" y="1743389"/>
            <a:ext cx="1159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pi-  </a:t>
            </a:r>
          </a:p>
          <a:p>
            <a:r>
              <a:rPr lang="en-US" altLang="zh-CN" sz="1200" dirty="0"/>
              <a:t>p=1GeV</a:t>
            </a:r>
          </a:p>
          <a:p>
            <a:r>
              <a:rPr lang="en-US" altLang="zh-CN" sz="1200" dirty="0"/>
              <a:t>theta=24°</a:t>
            </a:r>
            <a:endParaRPr lang="zh-CN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2FCCB004-C0AD-AF88-140E-26E8737B97C1}"/>
                  </a:ext>
                </a:extLst>
              </p:cNvPr>
              <p:cNvSpPr txBox="1"/>
              <p:nvPr/>
            </p:nvSpPr>
            <p:spPr>
              <a:xfrm>
                <a:off x="1993477" y="5297634"/>
                <a:ext cx="7917577" cy="8802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位置的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zh-CN" altLang="en-US" dirty="0"/>
                  <a:t>分量误差在 </a:t>
                </a:r>
                <a:r>
                  <a:rPr lang="en-US" altLang="zh-CN" dirty="0"/>
                  <a:t>10 mm </a:t>
                </a:r>
                <a:r>
                  <a:rPr lang="zh-CN" altLang="en-US" dirty="0"/>
                  <a:t>以内时，对</a:t>
                </a:r>
                <a:r>
                  <a:rPr lang="en-US" altLang="zh-CN" dirty="0"/>
                  <a:t>T0</a:t>
                </a:r>
                <a:r>
                  <a:rPr lang="zh-CN" altLang="en-US" dirty="0"/>
                  <a:t>重建正确率影响不超过</a:t>
                </a:r>
                <a:r>
                  <a:rPr lang="en-US" altLang="zh-CN" dirty="0"/>
                  <a:t>0.08%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位置的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zh-CN" altLang="en-US" dirty="0"/>
                  <a:t>分量误差在 </a:t>
                </a:r>
                <a:r>
                  <a:rPr lang="en-US" altLang="zh-CN" dirty="0"/>
                  <a:t>10 mm </a:t>
                </a:r>
                <a:r>
                  <a:rPr lang="zh-CN" altLang="en-US" dirty="0"/>
                  <a:t>以内时，对</a:t>
                </a:r>
                <a:r>
                  <a:rPr lang="en-US" altLang="zh-CN" dirty="0"/>
                  <a:t>T0</a:t>
                </a:r>
                <a:r>
                  <a:rPr lang="zh-CN" altLang="en-US" dirty="0"/>
                  <a:t>重建正确率影响不超过</a:t>
                </a:r>
                <a:r>
                  <a:rPr lang="en-US" altLang="zh-CN" dirty="0"/>
                  <a:t>0.1%</a:t>
                </a: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2FCCB004-C0AD-AF88-140E-26E8737B97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3477" y="5297634"/>
                <a:ext cx="7917577" cy="880241"/>
              </a:xfrm>
              <a:prstGeom prst="rect">
                <a:avLst/>
              </a:prstGeom>
              <a:blipFill>
                <a:blip r:embed="rId4"/>
                <a:stretch>
                  <a:fillRect l="-462" b="-104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页脚占位符 9">
            <a:extLst>
              <a:ext uri="{FF2B5EF4-FFF2-40B4-BE49-F238E27FC236}">
                <a16:creationId xmlns:a16="http://schemas.microsoft.com/office/drawing/2014/main" id="{4B3ACDB4-DE72-546E-2B16-1FEA84774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fr-FR"/>
              <a:t>梁振卓，</a:t>
            </a:r>
            <a:r>
              <a:rPr lang="fr-FR" altLang="zh-CN"/>
              <a:t>STCF DTOF T0 Reconstruction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22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17E48-DC6B-919E-154B-EEF9B4E19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DB17323-08C1-3522-549D-166DDDE19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fr-FR"/>
              <a:t>梁振卓，</a:t>
            </a:r>
            <a:r>
              <a:rPr lang="fr-FR" altLang="zh-CN"/>
              <a:t>STCF DTOF T0 Reconstruction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60D5834-E42D-A3F9-C37B-32D14C3D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DA93-F0B2-4247-9443-BEF2EE0407B6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7" name="灯片编号占位符 4">
            <a:extLst>
              <a:ext uri="{FF2B5EF4-FFF2-40B4-BE49-F238E27FC236}">
                <a16:creationId xmlns:a16="http://schemas.microsoft.com/office/drawing/2014/main" id="{D8DD683F-703E-CBBA-6B35-BB8535E87C5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B798DF-5A7B-FA44-BAF3-E6142CD482CB}" type="slidenum">
              <a:rPr kumimoji="1" lang="zh-CN" altLang="en-US" smtClean="0"/>
              <a:pPr/>
              <a:t>4</a:t>
            </a:fld>
            <a:endParaRPr kumimoji="1"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EC8BF23-C749-2CBB-8F52-3C75CBCB707C}"/>
              </a:ext>
            </a:extLst>
          </p:cNvPr>
          <p:cNvSpPr txBox="1"/>
          <p:nvPr/>
        </p:nvSpPr>
        <p:spPr>
          <a:xfrm>
            <a:off x="470388" y="400051"/>
            <a:ext cx="656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</a:rPr>
              <a:t>BTOF</a:t>
            </a:r>
            <a:r>
              <a:rPr lang="zh-CN" altLang="en-US" sz="2400" b="1" dirty="0">
                <a:solidFill>
                  <a:schemeClr val="accent1"/>
                </a:solidFill>
              </a:rPr>
              <a:t>几何结构</a:t>
            </a:r>
            <a:r>
              <a:rPr lang="en-US" altLang="zh-CN" sz="2400" b="1" dirty="0">
                <a:solidFill>
                  <a:schemeClr val="accent1"/>
                </a:solidFill>
              </a:rPr>
              <a:t> (Barrel DTOF)</a:t>
            </a:r>
            <a:endParaRPr lang="zh-CN" altLang="en-US" sz="2400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1418CD20-D418-F740-6798-B3494ADF3C4E}"/>
                  </a:ext>
                </a:extLst>
              </p:cNvPr>
              <p:cNvSpPr/>
              <p:nvPr/>
            </p:nvSpPr>
            <p:spPr>
              <a:xfrm>
                <a:off x="877449" y="1024760"/>
                <a:ext cx="9198286" cy="17195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" panose="05000000000000000000" pitchFamily="2" charset="2"/>
                  <a:buChar char="l"/>
                  <a:defRPr/>
                </a:pPr>
                <a:r>
                  <a:rPr lang="en-US" altLang="zh-CN" dirty="0">
                    <a:solidFill>
                      <a:srgbClr val="00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12 </a:t>
                </a:r>
                <a:r>
                  <a:rPr lang="zh-CN" altLang="en-US" dirty="0">
                    <a:solidFill>
                      <a:srgbClr val="00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个扇区</a:t>
                </a:r>
                <a:r>
                  <a:rPr lang="en-US" altLang="zh-CN" dirty="0">
                    <a:solidFill>
                      <a:srgbClr val="00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zh-CN" altLang="en-US" dirty="0">
                    <a:solidFill>
                      <a:srgbClr val="00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每个扇区对应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e>
                      <m:sup>
                        <m:r>
                          <a:rPr lang="en-US" altLang="zh-CN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rgbClr val="FF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en-US" dirty="0">
                    <a:solidFill>
                      <a:srgbClr val="00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方位角并包含两块石英板</a:t>
                </a:r>
                <a:r>
                  <a:rPr lang="en-US" altLang="zh-CN" dirty="0">
                    <a:solidFill>
                      <a:srgbClr val="00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altLang="zh-CN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1350</m:t>
                    </m:r>
                    <m:r>
                      <a:rPr lang="en-US" altLang="zh-CN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𝑚𝑚</m:t>
                    </m:r>
                    <m:r>
                      <a:rPr lang="en-US" altLang="zh-CN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∗450</m:t>
                    </m:r>
                    <m:r>
                      <a:rPr lang="en-US" altLang="zh-CN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𝑚𝑚</m:t>
                    </m:r>
                    <m:r>
                      <a:rPr lang="en-US" altLang="zh-CN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∗20</m:t>
                    </m:r>
                    <m:r>
                      <a:rPr lang="en-US" altLang="zh-CN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𝑚𝑚</m:t>
                    </m:r>
                  </m:oMath>
                </a14:m>
                <a:r>
                  <a:rPr lang="en-US" altLang="zh-CN" dirty="0">
                    <a:solidFill>
                      <a:srgbClr val="00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), </a:t>
                </a:r>
                <a:r>
                  <a:rPr lang="zh-CN" altLang="en-US" dirty="0">
                    <a:solidFill>
                      <a:srgbClr val="00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整体覆盖有屏蔽层。</a:t>
                </a:r>
                <a:endParaRPr lang="en-US" altLang="zh-CN" dirty="0">
                  <a:solidFill>
                    <a:srgbClr val="000000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285750" indent="-28575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" panose="05000000000000000000" pitchFamily="2" charset="2"/>
                  <a:buChar char="l"/>
                  <a:defRPr/>
                </a:pPr>
                <a:r>
                  <a:rPr lang="zh-CN" altLang="en-US" dirty="0"/>
                  <a:t>石英内侧是吸收涂层，外侧装有</a:t>
                </a:r>
                <a14:m>
                  <m:oMath xmlns:m="http://schemas.openxmlformats.org/officeDocument/2006/math">
                    <m:r>
                      <a:rPr lang="en-US" altLang="zh-CN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15</m:t>
                    </m:r>
                  </m:oMath>
                </a14:m>
                <a:r>
                  <a:rPr lang="zh-CN" altLang="en-US" dirty="0"/>
                  <a:t>个</a:t>
                </a:r>
                <a:r>
                  <a:rPr lang="en-US" altLang="zh-CN" dirty="0">
                    <a:solidFill>
                      <a:srgbClr val="00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MCP-PMT</a:t>
                </a:r>
                <a:r>
                  <a:rPr lang="zh-CN" altLang="en-US" dirty="0"/>
                  <a:t>（</a:t>
                </a:r>
                <a:r>
                  <a:rPr lang="en-US" altLang="zh-CN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altLang="zh-CN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×16</m:t>
                    </m:r>
                  </m:oMath>
                </a14:m>
                <a:r>
                  <a:rPr lang="zh-CN" altLang="en-US" dirty="0"/>
                  <a:t>像素阵列）。</a:t>
                </a:r>
                <a:endParaRPr lang="en-US" altLang="zh-CN" dirty="0">
                  <a:solidFill>
                    <a:srgbClr val="000000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285750" indent="-28575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" panose="05000000000000000000" pitchFamily="2" charset="2"/>
                  <a:buChar char="l"/>
                  <a:defRPr/>
                </a:pPr>
                <a:r>
                  <a:rPr lang="zh-CN" altLang="en-US" dirty="0"/>
                  <a:t>每个</a:t>
                </a:r>
                <a:r>
                  <a:rPr lang="en-US" altLang="zh-CN" dirty="0"/>
                  <a:t>PMT</a:t>
                </a:r>
                <a:r>
                  <a:rPr lang="zh-CN" altLang="en-US" dirty="0"/>
                  <a:t>连接一块前端电路板</a:t>
                </a:r>
                <a:r>
                  <a:rPr lang="en-US" altLang="zh-CN" dirty="0">
                    <a:solidFill>
                      <a:srgbClr val="7030A0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PCB </a:t>
                </a:r>
                <a:r>
                  <a:rPr lang="zh-CN" altLang="en-US" dirty="0"/>
                  <a:t>，并在其顶部配置有前端电子学系统（</a:t>
                </a:r>
                <a:r>
                  <a:rPr lang="en-US" altLang="zh-CN" dirty="0"/>
                  <a:t>FEE</a:t>
                </a:r>
                <a:r>
                  <a:rPr lang="zh-CN" altLang="en-US" dirty="0"/>
                  <a:t>）。</a:t>
                </a:r>
                <a:endParaRPr lang="en-US" altLang="zh-CN" dirty="0">
                  <a:solidFill>
                    <a:srgbClr val="000000"/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1418CD20-D418-F740-6798-B3494ADF3C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449" y="1024760"/>
                <a:ext cx="9198286" cy="1719510"/>
              </a:xfrm>
              <a:prstGeom prst="rect">
                <a:avLst/>
              </a:prstGeom>
              <a:blipFill>
                <a:blip r:embed="rId2"/>
                <a:stretch>
                  <a:fillRect l="-464" b="-49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图片 28">
            <a:extLst>
              <a:ext uri="{FF2B5EF4-FFF2-40B4-BE49-F238E27FC236}">
                <a16:creationId xmlns:a16="http://schemas.microsoft.com/office/drawing/2014/main" id="{4AD6B35D-F125-B5D1-59CE-320638A9C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457" y="3503456"/>
            <a:ext cx="4165104" cy="253811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F9ECC4F6-F422-0C7F-8E61-3BEF1E464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7929" y="4860422"/>
            <a:ext cx="4165104" cy="1252253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CD68BFB6-D405-1A78-03F0-A6B7E819B5B0}"/>
              </a:ext>
            </a:extLst>
          </p:cNvPr>
          <p:cNvSpPr/>
          <p:nvPr/>
        </p:nvSpPr>
        <p:spPr bwMode="auto">
          <a:xfrm>
            <a:off x="5413953" y="3244290"/>
            <a:ext cx="1512168" cy="1478078"/>
          </a:xfrm>
          <a:prstGeom prst="rect">
            <a:avLst/>
          </a:prstGeom>
          <a:solidFill>
            <a:srgbClr val="3C3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baseline="-25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F064BA53-F9D2-AD76-68CF-4EBDE8D33380}"/>
              </a:ext>
            </a:extLst>
          </p:cNvPr>
          <p:cNvSpPr/>
          <p:nvPr/>
        </p:nvSpPr>
        <p:spPr bwMode="auto">
          <a:xfrm>
            <a:off x="5485961" y="3335257"/>
            <a:ext cx="72008" cy="1296144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baseline="-25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0B2AF364-3080-6BA0-611D-624793C24478}"/>
              </a:ext>
            </a:extLst>
          </p:cNvPr>
          <p:cNvSpPr/>
          <p:nvPr/>
        </p:nvSpPr>
        <p:spPr bwMode="auto">
          <a:xfrm>
            <a:off x="5580273" y="3331913"/>
            <a:ext cx="72008" cy="1296144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baseline="-25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8ACF1CBA-4C78-2981-4D3E-A6CB71DE4C23}"/>
              </a:ext>
            </a:extLst>
          </p:cNvPr>
          <p:cNvSpPr/>
          <p:nvPr/>
        </p:nvSpPr>
        <p:spPr bwMode="auto">
          <a:xfrm>
            <a:off x="5674585" y="3331913"/>
            <a:ext cx="72008" cy="1296144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baseline="-25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D95E925F-3FB5-858B-E7F3-BDDA746B8C46}"/>
              </a:ext>
            </a:extLst>
          </p:cNvPr>
          <p:cNvSpPr/>
          <p:nvPr/>
        </p:nvSpPr>
        <p:spPr bwMode="auto">
          <a:xfrm>
            <a:off x="6782105" y="3331913"/>
            <a:ext cx="72008" cy="1296144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baseline="-25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1E4E37F5-43D8-19C0-0E9D-9157C2FC5C80}"/>
              </a:ext>
            </a:extLst>
          </p:cNvPr>
          <p:cNvSpPr txBox="1"/>
          <p:nvPr/>
        </p:nvSpPr>
        <p:spPr>
          <a:xfrm>
            <a:off x="5768897" y="3420164"/>
            <a:ext cx="1384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srgbClr val="FFFF4A"/>
                </a:solidFill>
              </a:rPr>
              <a:t>……</a:t>
            </a:r>
            <a:endParaRPr lang="zh-CN" altLang="en-US" sz="4800" dirty="0">
              <a:solidFill>
                <a:srgbClr val="FFFF4A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057EF055-CDE9-8E85-8B94-2100A86B678B}"/>
                  </a:ext>
                </a:extLst>
              </p:cNvPr>
              <p:cNvSpPr/>
              <p:nvPr/>
            </p:nvSpPr>
            <p:spPr>
              <a:xfrm>
                <a:off x="7032197" y="3720310"/>
                <a:ext cx="1584176" cy="4564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 xmlns:m="http://schemas.openxmlformats.org/officeDocument/2006/math">
                    <m:r>
                      <a:rPr lang="en-US" altLang="zh-CN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altLang="zh-CN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altLang="zh-CN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𝟏𝟔</m:t>
                    </m:r>
                  </m:oMath>
                </a14:m>
                <a:r>
                  <a:rPr lang="en-US" altLang="zh-CN" b="1" dirty="0">
                    <a:solidFill>
                      <a:srgbClr val="00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pixels </a:t>
                </a:r>
              </a:p>
            </p:txBody>
          </p:sp>
        </mc:Choice>
        <mc:Fallback xmlns=""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057EF055-CDE9-8E85-8B94-2100A86B67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2197" y="3720310"/>
                <a:ext cx="1584176" cy="456472"/>
              </a:xfrm>
              <a:prstGeom prst="rect">
                <a:avLst/>
              </a:prstGeom>
              <a:blipFill>
                <a:blip r:embed="rId5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0206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133EA-9160-3BEC-1612-C292556D2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122AA3-55A9-CA70-6D17-AA802A559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63" y="465611"/>
            <a:ext cx="1558332" cy="986378"/>
          </a:xfrm>
        </p:spPr>
        <p:txBody>
          <a:bodyPr>
            <a:normAutofit/>
          </a:bodyPr>
          <a:lstStyle/>
          <a:p>
            <a:r>
              <a:rPr lang="zh-CN" altLang="en-US" sz="4000" b="1" dirty="0">
                <a:solidFill>
                  <a:srgbClr val="002060"/>
                </a:solidFill>
              </a:rPr>
              <a:t>目录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257284-E051-A85E-AC70-A06E68CE5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0736" y="1540900"/>
            <a:ext cx="7614300" cy="4383197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altLang="zh-CN" b="1" dirty="0">
                <a:solidFill>
                  <a:srgbClr val="002060"/>
                </a:solidFill>
              </a:rPr>
              <a:t>TOF</a:t>
            </a:r>
            <a:r>
              <a:rPr lang="zh-CN" altLang="en-US" b="1" dirty="0">
                <a:solidFill>
                  <a:srgbClr val="002060"/>
                </a:solidFill>
              </a:rPr>
              <a:t>几何结构</a:t>
            </a:r>
            <a:endParaRPr lang="en-US" altLang="zh-CN" b="1" dirty="0">
              <a:solidFill>
                <a:srgbClr val="002060"/>
              </a:solidFill>
            </a:endParaRP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altLang="zh-CN" b="1" dirty="0">
                <a:solidFill>
                  <a:srgbClr val="C00000"/>
                </a:solidFill>
              </a:rPr>
              <a:t>T0</a:t>
            </a:r>
            <a:r>
              <a:rPr lang="zh-CN" altLang="en-US" b="1" dirty="0">
                <a:solidFill>
                  <a:srgbClr val="C00000"/>
                </a:solidFill>
              </a:rPr>
              <a:t>重建原理</a:t>
            </a:r>
            <a:endParaRPr lang="en-US" altLang="zh-CN" b="1" dirty="0">
              <a:solidFill>
                <a:srgbClr val="C00000"/>
              </a:solidFill>
            </a:endParaRP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altLang="zh-CN" b="1" dirty="0">
                <a:solidFill>
                  <a:srgbClr val="002060"/>
                </a:solidFill>
              </a:rPr>
              <a:t>DTOF</a:t>
            </a:r>
            <a:r>
              <a:rPr lang="zh-CN" altLang="en-US" b="1" dirty="0">
                <a:solidFill>
                  <a:srgbClr val="002060"/>
                </a:solidFill>
              </a:rPr>
              <a:t>单径迹</a:t>
            </a:r>
            <a:r>
              <a:rPr lang="en-US" altLang="zh-CN" b="1" dirty="0">
                <a:solidFill>
                  <a:srgbClr val="002060"/>
                </a:solidFill>
              </a:rPr>
              <a:t>T0</a:t>
            </a:r>
            <a:r>
              <a:rPr lang="zh-CN" altLang="en-US" b="1" dirty="0">
                <a:solidFill>
                  <a:srgbClr val="002060"/>
                </a:solidFill>
              </a:rPr>
              <a:t>重建效率</a:t>
            </a:r>
            <a:endParaRPr lang="en-US" altLang="zh-CN" b="1" dirty="0">
              <a:solidFill>
                <a:srgbClr val="002060"/>
              </a:solidFill>
            </a:endParaRP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altLang="zh-CN" b="1" dirty="0">
                <a:solidFill>
                  <a:srgbClr val="002060"/>
                </a:solidFill>
              </a:rPr>
              <a:t>DTOF</a:t>
            </a:r>
            <a:r>
              <a:rPr lang="zh-CN" altLang="en-US" b="1" dirty="0">
                <a:solidFill>
                  <a:srgbClr val="002060"/>
                </a:solidFill>
              </a:rPr>
              <a:t>径迹误差对</a:t>
            </a:r>
            <a:r>
              <a:rPr lang="en-US" altLang="zh-CN" b="1" dirty="0">
                <a:solidFill>
                  <a:srgbClr val="002060"/>
                </a:solidFill>
              </a:rPr>
              <a:t>T0</a:t>
            </a:r>
            <a:r>
              <a:rPr lang="zh-CN" altLang="en-US" b="1" dirty="0">
                <a:solidFill>
                  <a:srgbClr val="002060"/>
                </a:solidFill>
              </a:rPr>
              <a:t>重建效率的影响</a:t>
            </a:r>
            <a:endParaRPr lang="en-US" altLang="zh-CN" b="1" dirty="0">
              <a:solidFill>
                <a:srgbClr val="002060"/>
              </a:solidFill>
            </a:endParaRP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altLang="zh-CN" b="1" dirty="0">
                <a:solidFill>
                  <a:srgbClr val="002060"/>
                </a:solidFill>
              </a:rPr>
              <a:t>TOF</a:t>
            </a:r>
            <a:r>
              <a:rPr lang="zh-CN" altLang="en-US" b="1" dirty="0">
                <a:solidFill>
                  <a:srgbClr val="002060"/>
                </a:solidFill>
              </a:rPr>
              <a:t>事例级</a:t>
            </a:r>
            <a:r>
              <a:rPr lang="en-US" altLang="zh-CN" b="1" dirty="0">
                <a:solidFill>
                  <a:srgbClr val="002060"/>
                </a:solidFill>
              </a:rPr>
              <a:t>T0</a:t>
            </a:r>
            <a:r>
              <a:rPr lang="zh-CN" altLang="en-US" b="1" dirty="0">
                <a:solidFill>
                  <a:srgbClr val="002060"/>
                </a:solidFill>
              </a:rPr>
              <a:t>重建效率</a:t>
            </a:r>
            <a:endParaRPr lang="en-US" altLang="zh-CN" b="1" dirty="0">
              <a:solidFill>
                <a:srgbClr val="002060"/>
              </a:solidFill>
            </a:endParaRP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zh-CN" altLang="en-US" b="1" dirty="0">
                <a:solidFill>
                  <a:srgbClr val="002060"/>
                </a:solidFill>
              </a:rPr>
              <a:t>总结</a:t>
            </a:r>
            <a:endParaRPr lang="zh-CN" altLang="en-US" sz="900" b="1" dirty="0">
              <a:solidFill>
                <a:srgbClr val="002060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7F518F8-CFD7-065D-8ED5-E1C08B64F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fr-FR"/>
              <a:t>梁振卓，</a:t>
            </a:r>
            <a:r>
              <a:rPr lang="fr-FR" altLang="zh-CN"/>
              <a:t>STCF DTOF T0 Reconstruction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0EE7299-6E09-B91A-F59F-993D0478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DA93-F0B2-4247-9443-BEF2EE0407B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747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32B24-DF85-102C-61FE-4A235E200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FE7491A-81E9-A0E6-CCE1-C04C3EAE1F55}"/>
              </a:ext>
            </a:extLst>
          </p:cNvPr>
          <p:cNvSpPr txBox="1"/>
          <p:nvPr/>
        </p:nvSpPr>
        <p:spPr>
          <a:xfrm>
            <a:off x="667381" y="463700"/>
            <a:ext cx="1975807" cy="47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</a:rPr>
              <a:t>T0 </a:t>
            </a:r>
            <a:r>
              <a:rPr lang="zh-CN" altLang="en-US" sz="2400" b="1" dirty="0">
                <a:solidFill>
                  <a:schemeClr val="accent1"/>
                </a:solidFill>
              </a:rPr>
              <a:t>重建原理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F03805B-CE29-488F-7BBD-31713B1BE1B3}"/>
                  </a:ext>
                </a:extLst>
              </p:cNvPr>
              <p:cNvSpPr txBox="1"/>
              <p:nvPr/>
            </p:nvSpPr>
            <p:spPr>
              <a:xfrm>
                <a:off x="7567983" y="5298581"/>
                <a:ext cx="3195320" cy="4581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4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𝐓𝟎</m:t>
                    </m:r>
                  </m:oMath>
                </a14:m>
                <a:r>
                  <a:rPr lang="en-US" altLang="zh-CN" sz="2400" b="1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𝐓𝐃𝐂𝐌</m:t>
                    </m:r>
                    <m:r>
                      <a:rPr lang="en-US" altLang="zh-CN" sz="24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𝐓</m:t>
                        </m:r>
                      </m:e>
                      <m:sub>
                        <m:r>
                          <a:rPr lang="en-US" altLang="zh-CN" sz="2400" b="1" i="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𝐞𝐯</m:t>
                        </m:r>
                      </m:sub>
                    </m:sSub>
                  </m:oMath>
                </a14:m>
                <a:endParaRPr lang="zh-CN" altLang="en-US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F03805B-CE29-488F-7BBD-31713B1BE1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7983" y="5298581"/>
                <a:ext cx="3195320" cy="458150"/>
              </a:xfrm>
              <a:prstGeom prst="rect">
                <a:avLst/>
              </a:prstGeom>
              <a:blipFill>
                <a:blip r:embed="rId2"/>
                <a:stretch>
                  <a:fillRect l="-3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13FF8BD-EF82-AB5F-6DAC-299CAD34FE65}"/>
                  </a:ext>
                </a:extLst>
              </p:cNvPr>
              <p:cNvSpPr txBox="1"/>
              <p:nvPr/>
            </p:nvSpPr>
            <p:spPr>
              <a:xfrm>
                <a:off x="674539" y="4567442"/>
                <a:ext cx="7002645" cy="12957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b="1">
                        <a:latin typeface="Cambria Math" panose="02040503050406030204" pitchFamily="18" charset="0"/>
                      </a:rPr>
                      <m:t>𝐓</m:t>
                    </m:r>
                    <m:r>
                      <a:rPr lang="en-US" altLang="zh-CN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dirty="0"/>
                  <a:t>：事例起始时间，即</a:t>
                </a:r>
                <a:r>
                  <a:rPr lang="zh-CN" altLang="en-US" b="1" dirty="0"/>
                  <a:t>实际对撞时刻</a:t>
                </a:r>
                <a:r>
                  <a:rPr lang="zh-CN" altLang="en-US" dirty="0"/>
                  <a:t>与</a:t>
                </a:r>
                <a:r>
                  <a:rPr lang="zh-CN" altLang="en-US" b="1" dirty="0"/>
                  <a:t>触发周期前沿</a:t>
                </a:r>
                <a:r>
                  <a:rPr lang="zh-CN" altLang="en-US" dirty="0"/>
                  <a:t>时刻的</a:t>
                </a:r>
                <a:r>
                  <a:rPr lang="zh-CN" altLang="en-US" b="1" dirty="0"/>
                  <a:t>时间差</a:t>
                </a:r>
                <a:r>
                  <a:rPr lang="zh-CN" altLang="en-US" dirty="0"/>
                  <a:t>。</a:t>
                </a:r>
                <a:endParaRPr lang="en-US" altLang="zh-CN" b="1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b="1" i="0" dirty="0" smtClean="0">
                        <a:latin typeface="Cambria Math" panose="02040503050406030204" pitchFamily="18" charset="0"/>
                      </a:rPr>
                      <m:t>𝐓𝐃𝐂𝐌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dirty="0"/>
                  <a:t>：</a:t>
                </a:r>
                <a:r>
                  <a:rPr lang="zh-CN" altLang="en-US" b="1" u="sng" dirty="0"/>
                  <a:t>探测器</a:t>
                </a:r>
                <a:r>
                  <a:rPr lang="zh-CN" altLang="en-US" dirty="0"/>
                  <a:t>测量到的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TDC</a:t>
                </a:r>
                <a:r>
                  <a:rPr lang="zh-CN" altLang="en-US" dirty="0"/>
                  <a:t>时间，需要经过刻度。 </a:t>
                </a:r>
                <a:endParaRPr lang="en-US" altLang="zh-CN" dirty="0"/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0" dirty="0" smtClean="0">
                            <a:latin typeface="Cambria Math" panose="02040503050406030204" pitchFamily="18" charset="0"/>
                          </a:rPr>
                          <m:t>𝐓</m:t>
                        </m:r>
                      </m:e>
                      <m:sub>
                        <m:r>
                          <a:rPr lang="en-US" altLang="zh-CN" b="1" i="0" dirty="0" smtClean="0">
                            <a:latin typeface="Cambria Math" panose="02040503050406030204" pitchFamily="18" charset="0"/>
                          </a:rPr>
                          <m:t>𝐞𝐯</m:t>
                        </m:r>
                      </m:sub>
                    </m:sSub>
                    <m:r>
                      <a:rPr lang="en-US" altLang="zh-CN" b="1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dirty="0"/>
                  <a:t>：从对撞产生粒子开始到探测器给出击中信号之间的时间</a:t>
                </a: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13FF8BD-EF82-AB5F-6DAC-299CAD34FE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539" y="4567442"/>
                <a:ext cx="7002645" cy="1295739"/>
              </a:xfrm>
              <a:prstGeom prst="rect">
                <a:avLst/>
              </a:prstGeom>
              <a:blipFill>
                <a:blip r:embed="rId3"/>
                <a:stretch>
                  <a:fillRect r="-3920" b="-65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E53F6AD4-27D1-36DD-48FC-D750E66A6A09}"/>
              </a:ext>
            </a:extLst>
          </p:cNvPr>
          <p:cNvSpPr txBox="1"/>
          <p:nvPr/>
        </p:nvSpPr>
        <p:spPr>
          <a:xfrm>
            <a:off x="674539" y="5925685"/>
            <a:ext cx="42419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TOF</a:t>
            </a: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的优势：定时</a:t>
            </a:r>
            <a:r>
              <a:rPr lang="zh-CN" altLang="en-US" b="1" dirty="0">
                <a:solidFill>
                  <a:srgbClr val="C00000"/>
                </a:solidFill>
              </a:rPr>
              <a:t>精度高，响应快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DECDC56-AF89-EFA1-EED9-4FD580DC7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ABEC-0470-4781-A2CA-9BBFD286393E}" type="slidenum">
              <a:rPr lang="zh-CN" altLang="en-US" smtClean="0"/>
              <a:t>6</a:t>
            </a:fld>
            <a:endParaRPr lang="zh-CN" altLang="en-US" dirty="0"/>
          </a:p>
        </p:txBody>
      </p:sp>
      <p:sp>
        <p:nvSpPr>
          <p:cNvPr id="10" name="页脚占位符 9">
            <a:extLst>
              <a:ext uri="{FF2B5EF4-FFF2-40B4-BE49-F238E27FC236}">
                <a16:creationId xmlns:a16="http://schemas.microsoft.com/office/drawing/2014/main" id="{BEB0D30C-5B86-E594-0ADE-EBBEAFE6F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fr-FR" dirty="0"/>
              <a:t>梁振卓，</a:t>
            </a:r>
            <a:r>
              <a:rPr lang="fr-FR" altLang="zh-CN" dirty="0"/>
              <a:t>STCF DTOF T0 Reconstruction</a:t>
            </a:r>
            <a:endParaRPr lang="zh-CN" altLang="en-US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A976D38-8909-92F1-C2E2-076AF3142417}"/>
              </a:ext>
            </a:extLst>
          </p:cNvPr>
          <p:cNvSpPr txBox="1"/>
          <p:nvPr/>
        </p:nvSpPr>
        <p:spPr>
          <a:xfrm>
            <a:off x="1171954" y="2933571"/>
            <a:ext cx="1257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TOF (TDC)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885C39F9-E67A-7017-E21C-45420D5D5B68}"/>
              </a:ext>
            </a:extLst>
          </p:cNvPr>
          <p:cNvSpPr txBox="1"/>
          <p:nvPr/>
        </p:nvSpPr>
        <p:spPr>
          <a:xfrm>
            <a:off x="1129306" y="4051033"/>
            <a:ext cx="1413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MDC (TDC)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E69661F4-D58E-66C5-7B68-983833CFDD3F}"/>
              </a:ext>
            </a:extLst>
          </p:cNvPr>
          <p:cNvCxnSpPr>
            <a:cxnSpLocks/>
          </p:cNvCxnSpPr>
          <p:nvPr/>
        </p:nvCxnSpPr>
        <p:spPr>
          <a:xfrm>
            <a:off x="2429786" y="3120391"/>
            <a:ext cx="566349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813479E2-3D0C-5D24-F336-93DC62FB22DD}"/>
              </a:ext>
            </a:extLst>
          </p:cNvPr>
          <p:cNvCxnSpPr/>
          <p:nvPr/>
        </p:nvCxnSpPr>
        <p:spPr>
          <a:xfrm flipV="1">
            <a:off x="8098920" y="2718132"/>
            <a:ext cx="0" cy="40736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id="{CC56AD09-5DD7-1693-359E-75A9F4437C15}"/>
              </a:ext>
            </a:extLst>
          </p:cNvPr>
          <p:cNvCxnSpPr/>
          <p:nvPr/>
        </p:nvCxnSpPr>
        <p:spPr>
          <a:xfrm>
            <a:off x="8098920" y="2715116"/>
            <a:ext cx="29035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DA8508F3-1103-5CA1-B6B1-879B75164962}"/>
              </a:ext>
            </a:extLst>
          </p:cNvPr>
          <p:cNvCxnSpPr/>
          <p:nvPr/>
        </p:nvCxnSpPr>
        <p:spPr>
          <a:xfrm flipV="1">
            <a:off x="8394331" y="2706448"/>
            <a:ext cx="0" cy="40736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90D8DAFD-C7C9-810B-CD33-35C12440B202}"/>
              </a:ext>
            </a:extLst>
          </p:cNvPr>
          <p:cNvCxnSpPr>
            <a:cxnSpLocks/>
          </p:cNvCxnSpPr>
          <p:nvPr/>
        </p:nvCxnSpPr>
        <p:spPr>
          <a:xfrm>
            <a:off x="8384941" y="3109477"/>
            <a:ext cx="1833360" cy="109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74B90D40-91D9-D0AB-499D-27CCBDFACBBD}"/>
              </a:ext>
            </a:extLst>
          </p:cNvPr>
          <p:cNvCxnSpPr>
            <a:cxnSpLocks/>
          </p:cNvCxnSpPr>
          <p:nvPr/>
        </p:nvCxnSpPr>
        <p:spPr>
          <a:xfrm flipV="1">
            <a:off x="2429786" y="3657718"/>
            <a:ext cx="6384857" cy="112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C02BB363-A7BC-61F3-AFD2-8AF5678E5877}"/>
              </a:ext>
            </a:extLst>
          </p:cNvPr>
          <p:cNvCxnSpPr/>
          <p:nvPr/>
        </p:nvCxnSpPr>
        <p:spPr>
          <a:xfrm flipV="1">
            <a:off x="8810731" y="3252808"/>
            <a:ext cx="0" cy="40736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E220DDC2-0E88-4279-0C69-FA28BB889FF2}"/>
              </a:ext>
            </a:extLst>
          </p:cNvPr>
          <p:cNvCxnSpPr/>
          <p:nvPr/>
        </p:nvCxnSpPr>
        <p:spPr>
          <a:xfrm>
            <a:off x="8809646" y="3249895"/>
            <a:ext cx="29035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直接连接符 71">
            <a:extLst>
              <a:ext uri="{FF2B5EF4-FFF2-40B4-BE49-F238E27FC236}">
                <a16:creationId xmlns:a16="http://schemas.microsoft.com/office/drawing/2014/main" id="{CCABCBAF-7A22-E8DC-0B02-5E08486E98E9}"/>
              </a:ext>
            </a:extLst>
          </p:cNvPr>
          <p:cNvCxnSpPr/>
          <p:nvPr/>
        </p:nvCxnSpPr>
        <p:spPr>
          <a:xfrm flipV="1">
            <a:off x="9105057" y="3241227"/>
            <a:ext cx="0" cy="40736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直接连接符 72">
            <a:extLst>
              <a:ext uri="{FF2B5EF4-FFF2-40B4-BE49-F238E27FC236}">
                <a16:creationId xmlns:a16="http://schemas.microsoft.com/office/drawing/2014/main" id="{10383B00-5254-9C39-CBDD-46339EB9CACD}"/>
              </a:ext>
            </a:extLst>
          </p:cNvPr>
          <p:cNvCxnSpPr>
            <a:cxnSpLocks/>
          </p:cNvCxnSpPr>
          <p:nvPr/>
        </p:nvCxnSpPr>
        <p:spPr>
          <a:xfrm>
            <a:off x="9095667" y="3644256"/>
            <a:ext cx="1122634" cy="43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1674F02D-9E29-E037-FC02-E5AE73A7E4C9}"/>
              </a:ext>
            </a:extLst>
          </p:cNvPr>
          <p:cNvCxnSpPr>
            <a:cxnSpLocks/>
          </p:cNvCxnSpPr>
          <p:nvPr/>
        </p:nvCxnSpPr>
        <p:spPr>
          <a:xfrm flipH="1">
            <a:off x="8100436" y="2786224"/>
            <a:ext cx="4469" cy="63698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7" name="直接箭头连接符 76">
            <a:extLst>
              <a:ext uri="{FF2B5EF4-FFF2-40B4-BE49-F238E27FC236}">
                <a16:creationId xmlns:a16="http://schemas.microsoft.com/office/drawing/2014/main" id="{8E4C36C6-EC57-6123-04DB-6753CDDE1BB5}"/>
              </a:ext>
            </a:extLst>
          </p:cNvPr>
          <p:cNvCxnSpPr>
            <a:cxnSpLocks/>
          </p:cNvCxnSpPr>
          <p:nvPr/>
        </p:nvCxnSpPr>
        <p:spPr>
          <a:xfrm>
            <a:off x="6847343" y="2989205"/>
            <a:ext cx="1251364" cy="0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ysDash"/>
            <a:round/>
            <a:headEnd type="stealth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8" name="文本框 77">
            <a:extLst>
              <a:ext uri="{FF2B5EF4-FFF2-40B4-BE49-F238E27FC236}">
                <a16:creationId xmlns:a16="http://schemas.microsoft.com/office/drawing/2014/main" id="{3F8F27F3-A56E-E5B2-59D3-E427315B6C4E}"/>
              </a:ext>
            </a:extLst>
          </p:cNvPr>
          <p:cNvSpPr txBox="1"/>
          <p:nvPr/>
        </p:nvSpPr>
        <p:spPr>
          <a:xfrm>
            <a:off x="6610939" y="3270002"/>
            <a:ext cx="1685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TDCM(TOF)</a:t>
            </a:r>
            <a:endParaRPr lang="zh-CN" altLang="en-US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文本框 78">
                <a:extLst>
                  <a:ext uri="{FF2B5EF4-FFF2-40B4-BE49-F238E27FC236}">
                    <a16:creationId xmlns:a16="http://schemas.microsoft.com/office/drawing/2014/main" id="{5CCCCBFB-F3DC-1521-C8B6-CDD1D877C79D}"/>
                  </a:ext>
                </a:extLst>
              </p:cNvPr>
              <p:cNvSpPr txBox="1"/>
              <p:nvPr/>
            </p:nvSpPr>
            <p:spPr>
              <a:xfrm>
                <a:off x="7208019" y="2648374"/>
                <a:ext cx="600121" cy="3112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𝐓</m:t>
                          </m:r>
                        </m:e>
                        <m:sub>
                          <m:r>
                            <a:rPr lang="en-US" altLang="zh-CN" sz="1400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𝐞𝐯</m:t>
                          </m:r>
                        </m:sub>
                      </m:sSub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79" name="文本框 78">
                <a:extLst>
                  <a:ext uri="{FF2B5EF4-FFF2-40B4-BE49-F238E27FC236}">
                    <a16:creationId xmlns:a16="http://schemas.microsoft.com/office/drawing/2014/main" id="{5CCCCBFB-F3DC-1521-C8B6-CDD1D877C7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8019" y="2648374"/>
                <a:ext cx="600121" cy="31122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直接箭头连接符 79">
            <a:extLst>
              <a:ext uri="{FF2B5EF4-FFF2-40B4-BE49-F238E27FC236}">
                <a16:creationId xmlns:a16="http://schemas.microsoft.com/office/drawing/2014/main" id="{DB14166D-16D4-7A94-9018-6DB1DE91919E}"/>
              </a:ext>
            </a:extLst>
          </p:cNvPr>
          <p:cNvCxnSpPr>
            <a:cxnSpLocks/>
          </p:cNvCxnSpPr>
          <p:nvPr/>
        </p:nvCxnSpPr>
        <p:spPr>
          <a:xfrm>
            <a:off x="6327736" y="3270539"/>
            <a:ext cx="1789558" cy="6189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ysDash"/>
            <a:round/>
            <a:headEnd type="stealth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2" name="直接箭头连接符 81">
            <a:extLst>
              <a:ext uri="{FF2B5EF4-FFF2-40B4-BE49-F238E27FC236}">
                <a16:creationId xmlns:a16="http://schemas.microsoft.com/office/drawing/2014/main" id="{2F09F8C9-D2C7-953D-46C5-F67C420213D4}"/>
              </a:ext>
            </a:extLst>
          </p:cNvPr>
          <p:cNvCxnSpPr>
            <a:cxnSpLocks/>
          </p:cNvCxnSpPr>
          <p:nvPr/>
        </p:nvCxnSpPr>
        <p:spPr>
          <a:xfrm flipV="1">
            <a:off x="6326321" y="3790304"/>
            <a:ext cx="2483325" cy="7365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ysDash"/>
            <a:round/>
            <a:headEnd type="stealth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3" name="文本框 82">
            <a:extLst>
              <a:ext uri="{FF2B5EF4-FFF2-40B4-BE49-F238E27FC236}">
                <a16:creationId xmlns:a16="http://schemas.microsoft.com/office/drawing/2014/main" id="{B065BA4E-9287-FDDD-2DA5-A77D19AF3952}"/>
              </a:ext>
            </a:extLst>
          </p:cNvPr>
          <p:cNvSpPr txBox="1"/>
          <p:nvPr/>
        </p:nvSpPr>
        <p:spPr>
          <a:xfrm>
            <a:off x="6957169" y="3797669"/>
            <a:ext cx="1685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TDCM(ECAL)</a:t>
            </a:r>
            <a:endParaRPr lang="zh-CN" altLang="en-US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056C387F-C695-16DD-B7ED-AE1C0F16B8ED}"/>
              </a:ext>
            </a:extLst>
          </p:cNvPr>
          <p:cNvSpPr txBox="1"/>
          <p:nvPr/>
        </p:nvSpPr>
        <p:spPr>
          <a:xfrm>
            <a:off x="1085210" y="1441344"/>
            <a:ext cx="1228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Bunch (4ns)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4C1E1738-4C22-A9C2-5BD7-F987C5BDB671}"/>
              </a:ext>
            </a:extLst>
          </p:cNvPr>
          <p:cNvSpPr txBox="1"/>
          <p:nvPr/>
        </p:nvSpPr>
        <p:spPr>
          <a:xfrm>
            <a:off x="1102557" y="1944484"/>
            <a:ext cx="1194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Trigger</a:t>
            </a: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Clock (25ns)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3B275370-FAE6-260C-654E-6C59E99721A3}"/>
              </a:ext>
            </a:extLst>
          </p:cNvPr>
          <p:cNvCxnSpPr>
            <a:cxnSpLocks/>
          </p:cNvCxnSpPr>
          <p:nvPr/>
        </p:nvCxnSpPr>
        <p:spPr>
          <a:xfrm flipV="1">
            <a:off x="2429785" y="4206312"/>
            <a:ext cx="7157666" cy="2335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ABBB4624-73DF-3F93-7602-4F48925958EE}"/>
              </a:ext>
            </a:extLst>
          </p:cNvPr>
          <p:cNvCxnSpPr/>
          <p:nvPr/>
        </p:nvCxnSpPr>
        <p:spPr>
          <a:xfrm flipV="1">
            <a:off x="9589200" y="3801885"/>
            <a:ext cx="0" cy="40736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FFABF8A0-4F3D-52F5-176A-FFB7F01269FA}"/>
              </a:ext>
            </a:extLst>
          </p:cNvPr>
          <p:cNvCxnSpPr/>
          <p:nvPr/>
        </p:nvCxnSpPr>
        <p:spPr>
          <a:xfrm>
            <a:off x="9588115" y="3798972"/>
            <a:ext cx="29035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8944A2D4-5526-5828-647D-D20F271478DA}"/>
              </a:ext>
            </a:extLst>
          </p:cNvPr>
          <p:cNvCxnSpPr/>
          <p:nvPr/>
        </p:nvCxnSpPr>
        <p:spPr>
          <a:xfrm flipV="1">
            <a:off x="9883526" y="3790304"/>
            <a:ext cx="0" cy="40736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AACC00B3-7223-9DFA-55BA-3A49DD411B4D}"/>
              </a:ext>
            </a:extLst>
          </p:cNvPr>
          <p:cNvCxnSpPr>
            <a:cxnSpLocks/>
          </p:cNvCxnSpPr>
          <p:nvPr/>
        </p:nvCxnSpPr>
        <p:spPr>
          <a:xfrm flipV="1">
            <a:off x="9874136" y="4189337"/>
            <a:ext cx="344165" cy="399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31B9556F-1FC8-5086-C5D4-E5C1230DBA2B}"/>
              </a:ext>
            </a:extLst>
          </p:cNvPr>
          <p:cNvCxnSpPr>
            <a:cxnSpLocks/>
          </p:cNvCxnSpPr>
          <p:nvPr/>
        </p:nvCxnSpPr>
        <p:spPr>
          <a:xfrm>
            <a:off x="8809646" y="3276728"/>
            <a:ext cx="0" cy="65004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40FD0DC4-6C57-B370-BABC-0789548E9031}"/>
              </a:ext>
            </a:extLst>
          </p:cNvPr>
          <p:cNvCxnSpPr>
            <a:cxnSpLocks/>
          </p:cNvCxnSpPr>
          <p:nvPr/>
        </p:nvCxnSpPr>
        <p:spPr>
          <a:xfrm>
            <a:off x="6326452" y="4366080"/>
            <a:ext cx="3260999" cy="0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ysDash"/>
            <a:round/>
            <a:headEnd type="stealth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E44F4D94-9166-CD93-BB58-F3D721CB9D5A}"/>
              </a:ext>
            </a:extLst>
          </p:cNvPr>
          <p:cNvSpPr txBox="1"/>
          <p:nvPr/>
        </p:nvSpPr>
        <p:spPr>
          <a:xfrm>
            <a:off x="7366482" y="4377300"/>
            <a:ext cx="1685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TDCM(MDC)</a:t>
            </a:r>
            <a:endParaRPr lang="zh-CN" altLang="en-US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6F35C2BC-3DA5-C027-F9EB-0EB71795082D}"/>
              </a:ext>
            </a:extLst>
          </p:cNvPr>
          <p:cNvSpPr txBox="1"/>
          <p:nvPr/>
        </p:nvSpPr>
        <p:spPr>
          <a:xfrm>
            <a:off x="1129306" y="3478708"/>
            <a:ext cx="1413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ECAL (TDC)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F8B4FACB-6D3F-16CC-F550-61C46773161B}"/>
              </a:ext>
            </a:extLst>
          </p:cNvPr>
          <p:cNvSpPr/>
          <p:nvPr/>
        </p:nvSpPr>
        <p:spPr>
          <a:xfrm>
            <a:off x="2416292" y="1491327"/>
            <a:ext cx="78005" cy="18201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202D9CE0-940A-945B-1B10-00F898628A03}"/>
              </a:ext>
            </a:extLst>
          </p:cNvPr>
          <p:cNvSpPr/>
          <p:nvPr/>
        </p:nvSpPr>
        <p:spPr>
          <a:xfrm>
            <a:off x="2724703" y="1491327"/>
            <a:ext cx="78005" cy="18201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1C52C073-FB13-C372-2335-CD9B8DCD69EF}"/>
              </a:ext>
            </a:extLst>
          </p:cNvPr>
          <p:cNvSpPr/>
          <p:nvPr/>
        </p:nvSpPr>
        <p:spPr>
          <a:xfrm>
            <a:off x="3033114" y="1491327"/>
            <a:ext cx="78005" cy="18201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A007EB3A-A1EA-268A-727C-409F5E4B753E}"/>
              </a:ext>
            </a:extLst>
          </p:cNvPr>
          <p:cNvSpPr/>
          <p:nvPr/>
        </p:nvSpPr>
        <p:spPr>
          <a:xfrm>
            <a:off x="3649936" y="1491327"/>
            <a:ext cx="78005" cy="18201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638DF5C9-524E-A0CF-F760-2C7619322744}"/>
              </a:ext>
            </a:extLst>
          </p:cNvPr>
          <p:cNvSpPr/>
          <p:nvPr/>
        </p:nvSpPr>
        <p:spPr>
          <a:xfrm>
            <a:off x="3341525" y="1491327"/>
            <a:ext cx="78005" cy="18201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7F07F1E0-500B-B074-9FB3-A0D718A36E60}"/>
              </a:ext>
            </a:extLst>
          </p:cNvPr>
          <p:cNvSpPr/>
          <p:nvPr/>
        </p:nvSpPr>
        <p:spPr>
          <a:xfrm>
            <a:off x="3958347" y="1491327"/>
            <a:ext cx="78005" cy="18201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84AEA89D-680C-2B9D-381D-24053CCA8A50}"/>
              </a:ext>
            </a:extLst>
          </p:cNvPr>
          <p:cNvSpPr/>
          <p:nvPr/>
        </p:nvSpPr>
        <p:spPr>
          <a:xfrm>
            <a:off x="6181256" y="1491327"/>
            <a:ext cx="78005" cy="182014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69EBD5E1-47D6-2535-84F6-86B058AFF506}"/>
              </a:ext>
            </a:extLst>
          </p:cNvPr>
          <p:cNvSpPr/>
          <p:nvPr/>
        </p:nvSpPr>
        <p:spPr>
          <a:xfrm>
            <a:off x="7723311" y="1491327"/>
            <a:ext cx="78005" cy="18201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A31A34DD-BB1E-0E77-49BD-7FB975BBEDA5}"/>
              </a:ext>
            </a:extLst>
          </p:cNvPr>
          <p:cNvSpPr/>
          <p:nvPr/>
        </p:nvSpPr>
        <p:spPr>
          <a:xfrm>
            <a:off x="6489667" y="1491327"/>
            <a:ext cx="78005" cy="18201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8BFA4BED-4FB1-278A-A77C-10E848728969}"/>
              </a:ext>
            </a:extLst>
          </p:cNvPr>
          <p:cNvSpPr/>
          <p:nvPr/>
        </p:nvSpPr>
        <p:spPr>
          <a:xfrm>
            <a:off x="7106489" y="1491327"/>
            <a:ext cx="78005" cy="18201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252B1EFF-690E-81BD-F7E7-27676ECFF07C}"/>
              </a:ext>
            </a:extLst>
          </p:cNvPr>
          <p:cNvSpPr/>
          <p:nvPr/>
        </p:nvSpPr>
        <p:spPr>
          <a:xfrm>
            <a:off x="6798078" y="1491327"/>
            <a:ext cx="78005" cy="18201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8AA7E39B-AFB3-019B-2F81-729771483EA7}"/>
              </a:ext>
            </a:extLst>
          </p:cNvPr>
          <p:cNvSpPr/>
          <p:nvPr/>
        </p:nvSpPr>
        <p:spPr>
          <a:xfrm>
            <a:off x="7414900" y="1491327"/>
            <a:ext cx="78005" cy="18201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04CD6B34-F080-F7AF-03D9-A1A129FA741B}"/>
              </a:ext>
            </a:extLst>
          </p:cNvPr>
          <p:cNvCxnSpPr>
            <a:cxnSpLocks/>
          </p:cNvCxnSpPr>
          <p:nvPr/>
        </p:nvCxnSpPr>
        <p:spPr>
          <a:xfrm>
            <a:off x="2453490" y="2189046"/>
            <a:ext cx="0" cy="3726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1035D135-8024-9419-394A-AFD4CB36338E}"/>
              </a:ext>
            </a:extLst>
          </p:cNvPr>
          <p:cNvCxnSpPr>
            <a:cxnSpLocks/>
          </p:cNvCxnSpPr>
          <p:nvPr/>
        </p:nvCxnSpPr>
        <p:spPr>
          <a:xfrm>
            <a:off x="2453490" y="2189046"/>
            <a:ext cx="9660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35BE93F8-5F30-0CA5-E103-DA35FD7446F8}"/>
              </a:ext>
            </a:extLst>
          </p:cNvPr>
          <p:cNvCxnSpPr>
            <a:cxnSpLocks/>
          </p:cNvCxnSpPr>
          <p:nvPr/>
        </p:nvCxnSpPr>
        <p:spPr>
          <a:xfrm>
            <a:off x="3419530" y="2189046"/>
            <a:ext cx="0" cy="3726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396DF9B3-D0E7-6D4C-F5EE-8B54DF6CAF43}"/>
              </a:ext>
            </a:extLst>
          </p:cNvPr>
          <p:cNvCxnSpPr>
            <a:cxnSpLocks/>
          </p:cNvCxnSpPr>
          <p:nvPr/>
        </p:nvCxnSpPr>
        <p:spPr>
          <a:xfrm>
            <a:off x="2456019" y="1005959"/>
            <a:ext cx="0" cy="155144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91D6D37A-502B-B7D7-715C-6872CAEB795F}"/>
              </a:ext>
            </a:extLst>
          </p:cNvPr>
          <p:cNvCxnSpPr>
            <a:cxnSpLocks/>
          </p:cNvCxnSpPr>
          <p:nvPr/>
        </p:nvCxnSpPr>
        <p:spPr>
          <a:xfrm>
            <a:off x="4392791" y="967681"/>
            <a:ext cx="0" cy="159911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6" name="椭圆 45">
            <a:extLst>
              <a:ext uri="{FF2B5EF4-FFF2-40B4-BE49-F238E27FC236}">
                <a16:creationId xmlns:a16="http://schemas.microsoft.com/office/drawing/2014/main" id="{838A4FD6-BEE9-9006-B1F5-B85A96B78BF9}"/>
              </a:ext>
            </a:extLst>
          </p:cNvPr>
          <p:cNvSpPr/>
          <p:nvPr/>
        </p:nvSpPr>
        <p:spPr>
          <a:xfrm>
            <a:off x="4270007" y="1491327"/>
            <a:ext cx="78005" cy="18201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1874BFA0-8883-3D6A-F6DB-476125F266D8}"/>
              </a:ext>
            </a:extLst>
          </p:cNvPr>
          <p:cNvCxnSpPr>
            <a:cxnSpLocks/>
          </p:cNvCxnSpPr>
          <p:nvPr/>
        </p:nvCxnSpPr>
        <p:spPr>
          <a:xfrm>
            <a:off x="3419530" y="2549462"/>
            <a:ext cx="9660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734B74EF-EF1E-4772-CA83-2BD37B9A6951}"/>
              </a:ext>
            </a:extLst>
          </p:cNvPr>
          <p:cNvCxnSpPr>
            <a:cxnSpLocks/>
          </p:cNvCxnSpPr>
          <p:nvPr/>
        </p:nvCxnSpPr>
        <p:spPr>
          <a:xfrm>
            <a:off x="4392791" y="2184712"/>
            <a:ext cx="0" cy="3726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A7B169D7-EBED-19A8-2550-6859BBC36F2C}"/>
              </a:ext>
            </a:extLst>
          </p:cNvPr>
          <p:cNvCxnSpPr>
            <a:cxnSpLocks/>
          </p:cNvCxnSpPr>
          <p:nvPr/>
        </p:nvCxnSpPr>
        <p:spPr>
          <a:xfrm>
            <a:off x="4387020" y="2189046"/>
            <a:ext cx="9660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B0C0B042-638C-B745-ED89-C53819705F79}"/>
              </a:ext>
            </a:extLst>
          </p:cNvPr>
          <p:cNvCxnSpPr>
            <a:cxnSpLocks/>
          </p:cNvCxnSpPr>
          <p:nvPr/>
        </p:nvCxnSpPr>
        <p:spPr>
          <a:xfrm>
            <a:off x="5353060" y="2189046"/>
            <a:ext cx="0" cy="3726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98D44025-FBAF-CDFA-7632-E3F43C2B1FB8}"/>
              </a:ext>
            </a:extLst>
          </p:cNvPr>
          <p:cNvCxnSpPr>
            <a:cxnSpLocks/>
          </p:cNvCxnSpPr>
          <p:nvPr/>
        </p:nvCxnSpPr>
        <p:spPr>
          <a:xfrm>
            <a:off x="5353060" y="2549462"/>
            <a:ext cx="9660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BE479FF5-4D58-8D3C-C4AA-DC6B31825CAE}"/>
              </a:ext>
            </a:extLst>
          </p:cNvPr>
          <p:cNvCxnSpPr>
            <a:cxnSpLocks/>
          </p:cNvCxnSpPr>
          <p:nvPr/>
        </p:nvCxnSpPr>
        <p:spPr>
          <a:xfrm>
            <a:off x="6326321" y="2184712"/>
            <a:ext cx="0" cy="3726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CACD54F4-099F-6457-3D3E-DAFB7891D7AF}"/>
              </a:ext>
            </a:extLst>
          </p:cNvPr>
          <p:cNvCxnSpPr>
            <a:cxnSpLocks/>
          </p:cNvCxnSpPr>
          <p:nvPr/>
        </p:nvCxnSpPr>
        <p:spPr>
          <a:xfrm>
            <a:off x="6328680" y="2194103"/>
            <a:ext cx="9660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0D2FADF4-7D7A-DCF0-33F8-391E32120DE3}"/>
              </a:ext>
            </a:extLst>
          </p:cNvPr>
          <p:cNvCxnSpPr>
            <a:cxnSpLocks/>
          </p:cNvCxnSpPr>
          <p:nvPr/>
        </p:nvCxnSpPr>
        <p:spPr>
          <a:xfrm>
            <a:off x="7294720" y="2194103"/>
            <a:ext cx="0" cy="3726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9D60851B-5C1A-1D34-4289-EE563FB6180A}"/>
              </a:ext>
            </a:extLst>
          </p:cNvPr>
          <p:cNvCxnSpPr>
            <a:cxnSpLocks/>
          </p:cNvCxnSpPr>
          <p:nvPr/>
        </p:nvCxnSpPr>
        <p:spPr>
          <a:xfrm>
            <a:off x="7294720" y="2554519"/>
            <a:ext cx="9660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31115558-471F-7766-C4FD-EFC364D8689A}"/>
              </a:ext>
            </a:extLst>
          </p:cNvPr>
          <p:cNvCxnSpPr>
            <a:cxnSpLocks/>
          </p:cNvCxnSpPr>
          <p:nvPr/>
        </p:nvCxnSpPr>
        <p:spPr>
          <a:xfrm>
            <a:off x="8267981" y="2189769"/>
            <a:ext cx="0" cy="3726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3F894D0B-61F7-64E4-E534-4F199D2B8908}"/>
              </a:ext>
            </a:extLst>
          </p:cNvPr>
          <p:cNvCxnSpPr>
            <a:cxnSpLocks/>
          </p:cNvCxnSpPr>
          <p:nvPr/>
        </p:nvCxnSpPr>
        <p:spPr>
          <a:xfrm>
            <a:off x="8261302" y="2189046"/>
            <a:ext cx="9660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1A971ACA-A9DC-DDB3-6A3B-12F74F70996D}"/>
              </a:ext>
            </a:extLst>
          </p:cNvPr>
          <p:cNvCxnSpPr>
            <a:cxnSpLocks/>
          </p:cNvCxnSpPr>
          <p:nvPr/>
        </p:nvCxnSpPr>
        <p:spPr>
          <a:xfrm>
            <a:off x="9227342" y="2189046"/>
            <a:ext cx="0" cy="3726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8E4F302A-C806-43DF-6EB0-185AC3FF81FE}"/>
              </a:ext>
            </a:extLst>
          </p:cNvPr>
          <p:cNvCxnSpPr>
            <a:cxnSpLocks/>
          </p:cNvCxnSpPr>
          <p:nvPr/>
        </p:nvCxnSpPr>
        <p:spPr>
          <a:xfrm>
            <a:off x="9231676" y="2551002"/>
            <a:ext cx="9660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B681B874-98B4-1F5F-D23B-0D3DDEA65D48}"/>
              </a:ext>
            </a:extLst>
          </p:cNvPr>
          <p:cNvCxnSpPr>
            <a:cxnSpLocks/>
          </p:cNvCxnSpPr>
          <p:nvPr/>
        </p:nvCxnSpPr>
        <p:spPr>
          <a:xfrm>
            <a:off x="10200603" y="2184712"/>
            <a:ext cx="0" cy="3726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" name="椭圆 60">
            <a:extLst>
              <a:ext uri="{FF2B5EF4-FFF2-40B4-BE49-F238E27FC236}">
                <a16:creationId xmlns:a16="http://schemas.microsoft.com/office/drawing/2014/main" id="{3462FA5E-AF90-A696-CF86-68E59A49AE12}"/>
              </a:ext>
            </a:extLst>
          </p:cNvPr>
          <p:cNvSpPr/>
          <p:nvPr/>
        </p:nvSpPr>
        <p:spPr>
          <a:xfrm>
            <a:off x="8039289" y="1491327"/>
            <a:ext cx="78005" cy="18201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椭圆 61">
            <a:extLst>
              <a:ext uri="{FF2B5EF4-FFF2-40B4-BE49-F238E27FC236}">
                <a16:creationId xmlns:a16="http://schemas.microsoft.com/office/drawing/2014/main" id="{9645A7C8-F4FA-39B6-4BF1-887F9BB4BB62}"/>
              </a:ext>
            </a:extLst>
          </p:cNvPr>
          <p:cNvSpPr/>
          <p:nvPr/>
        </p:nvSpPr>
        <p:spPr>
          <a:xfrm>
            <a:off x="4590302" y="1491327"/>
            <a:ext cx="78005" cy="182014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>
            <a:extLst>
              <a:ext uri="{FF2B5EF4-FFF2-40B4-BE49-F238E27FC236}">
                <a16:creationId xmlns:a16="http://schemas.microsoft.com/office/drawing/2014/main" id="{A4006837-E8CE-A1E0-9E43-B45429811B59}"/>
              </a:ext>
            </a:extLst>
          </p:cNvPr>
          <p:cNvSpPr/>
          <p:nvPr/>
        </p:nvSpPr>
        <p:spPr>
          <a:xfrm>
            <a:off x="8355267" y="1491327"/>
            <a:ext cx="78005" cy="182014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9B047CB5-0FC4-2472-1AAC-FFD3DA37C0F4}"/>
              </a:ext>
            </a:extLst>
          </p:cNvPr>
          <p:cNvSpPr/>
          <p:nvPr/>
        </p:nvSpPr>
        <p:spPr>
          <a:xfrm>
            <a:off x="4916469" y="1491327"/>
            <a:ext cx="78005" cy="182014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F9495E8F-F7A0-77D6-0000-52BA60DADC3C}"/>
              </a:ext>
            </a:extLst>
          </p:cNvPr>
          <p:cNvSpPr/>
          <p:nvPr/>
        </p:nvSpPr>
        <p:spPr>
          <a:xfrm>
            <a:off x="5238560" y="1491327"/>
            <a:ext cx="78005" cy="182014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3028D079-A1AD-EDE3-EC0E-1AF1EF8C3BBA}"/>
              </a:ext>
            </a:extLst>
          </p:cNvPr>
          <p:cNvSpPr/>
          <p:nvPr/>
        </p:nvSpPr>
        <p:spPr>
          <a:xfrm>
            <a:off x="5552792" y="1491327"/>
            <a:ext cx="78005" cy="182014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椭圆 89">
            <a:extLst>
              <a:ext uri="{FF2B5EF4-FFF2-40B4-BE49-F238E27FC236}">
                <a16:creationId xmlns:a16="http://schemas.microsoft.com/office/drawing/2014/main" id="{B42786DE-AD79-103E-8A17-B23BEB4E8392}"/>
              </a:ext>
            </a:extLst>
          </p:cNvPr>
          <p:cNvSpPr/>
          <p:nvPr/>
        </p:nvSpPr>
        <p:spPr>
          <a:xfrm>
            <a:off x="5867024" y="1491327"/>
            <a:ext cx="78005" cy="182014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4B3A7CB7-6D88-CFDA-9836-210E46CC1720}"/>
              </a:ext>
            </a:extLst>
          </p:cNvPr>
          <p:cNvSpPr/>
          <p:nvPr/>
        </p:nvSpPr>
        <p:spPr>
          <a:xfrm>
            <a:off x="8669457" y="1491327"/>
            <a:ext cx="78005" cy="182014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椭圆 91">
            <a:extLst>
              <a:ext uri="{FF2B5EF4-FFF2-40B4-BE49-F238E27FC236}">
                <a16:creationId xmlns:a16="http://schemas.microsoft.com/office/drawing/2014/main" id="{7125E2CB-8267-F7B7-5E3A-C1F31E3AFA5C}"/>
              </a:ext>
            </a:extLst>
          </p:cNvPr>
          <p:cNvSpPr/>
          <p:nvPr/>
        </p:nvSpPr>
        <p:spPr>
          <a:xfrm>
            <a:off x="8995624" y="1491327"/>
            <a:ext cx="78005" cy="182014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椭圆 92">
            <a:extLst>
              <a:ext uri="{FF2B5EF4-FFF2-40B4-BE49-F238E27FC236}">
                <a16:creationId xmlns:a16="http://schemas.microsoft.com/office/drawing/2014/main" id="{0A0E1166-55F5-DBE5-0049-21A61065A0C5}"/>
              </a:ext>
            </a:extLst>
          </p:cNvPr>
          <p:cNvSpPr/>
          <p:nvPr/>
        </p:nvSpPr>
        <p:spPr>
          <a:xfrm>
            <a:off x="9317715" y="1491327"/>
            <a:ext cx="78005" cy="182014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椭圆 93">
            <a:extLst>
              <a:ext uri="{FF2B5EF4-FFF2-40B4-BE49-F238E27FC236}">
                <a16:creationId xmlns:a16="http://schemas.microsoft.com/office/drawing/2014/main" id="{597DBB53-3997-98B4-8134-EF2FDACE29A0}"/>
              </a:ext>
            </a:extLst>
          </p:cNvPr>
          <p:cNvSpPr/>
          <p:nvPr/>
        </p:nvSpPr>
        <p:spPr>
          <a:xfrm>
            <a:off x="9631947" y="1491327"/>
            <a:ext cx="78005" cy="182014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椭圆 94">
            <a:extLst>
              <a:ext uri="{FF2B5EF4-FFF2-40B4-BE49-F238E27FC236}">
                <a16:creationId xmlns:a16="http://schemas.microsoft.com/office/drawing/2014/main" id="{3609A52F-4E1E-D463-2D1E-67FDA72358AE}"/>
              </a:ext>
            </a:extLst>
          </p:cNvPr>
          <p:cNvSpPr/>
          <p:nvPr/>
        </p:nvSpPr>
        <p:spPr>
          <a:xfrm>
            <a:off x="9946179" y="1491327"/>
            <a:ext cx="78005" cy="182014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椭圆 95">
            <a:extLst>
              <a:ext uri="{FF2B5EF4-FFF2-40B4-BE49-F238E27FC236}">
                <a16:creationId xmlns:a16="http://schemas.microsoft.com/office/drawing/2014/main" id="{A68D5E1B-C658-E9B8-BF8B-AFA4EF808B3A}"/>
              </a:ext>
            </a:extLst>
          </p:cNvPr>
          <p:cNvSpPr/>
          <p:nvPr/>
        </p:nvSpPr>
        <p:spPr>
          <a:xfrm>
            <a:off x="10271787" y="1491327"/>
            <a:ext cx="78005" cy="18201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7" name="直接连接符 96">
            <a:extLst>
              <a:ext uri="{FF2B5EF4-FFF2-40B4-BE49-F238E27FC236}">
                <a16:creationId xmlns:a16="http://schemas.microsoft.com/office/drawing/2014/main" id="{A41BD875-300D-E5CC-900E-C15B198EEC12}"/>
              </a:ext>
            </a:extLst>
          </p:cNvPr>
          <p:cNvCxnSpPr>
            <a:cxnSpLocks/>
          </p:cNvCxnSpPr>
          <p:nvPr/>
        </p:nvCxnSpPr>
        <p:spPr>
          <a:xfrm flipH="1">
            <a:off x="6323066" y="967681"/>
            <a:ext cx="3255" cy="350948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8" name="直接连接符 97">
            <a:extLst>
              <a:ext uri="{FF2B5EF4-FFF2-40B4-BE49-F238E27FC236}">
                <a16:creationId xmlns:a16="http://schemas.microsoft.com/office/drawing/2014/main" id="{273C8F55-8598-5A65-0F2F-6049D0C32514}"/>
              </a:ext>
            </a:extLst>
          </p:cNvPr>
          <p:cNvCxnSpPr>
            <a:cxnSpLocks/>
          </p:cNvCxnSpPr>
          <p:nvPr/>
        </p:nvCxnSpPr>
        <p:spPr>
          <a:xfrm>
            <a:off x="8267981" y="967681"/>
            <a:ext cx="0" cy="159911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9" name="直接连接符 98">
            <a:extLst>
              <a:ext uri="{FF2B5EF4-FFF2-40B4-BE49-F238E27FC236}">
                <a16:creationId xmlns:a16="http://schemas.microsoft.com/office/drawing/2014/main" id="{B36FB221-C132-A52A-9B11-33ED5561C1D7}"/>
              </a:ext>
            </a:extLst>
          </p:cNvPr>
          <p:cNvCxnSpPr>
            <a:cxnSpLocks/>
          </p:cNvCxnSpPr>
          <p:nvPr/>
        </p:nvCxnSpPr>
        <p:spPr>
          <a:xfrm>
            <a:off x="10200603" y="958290"/>
            <a:ext cx="0" cy="159911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0" name="直接连接符 99">
            <a:extLst>
              <a:ext uri="{FF2B5EF4-FFF2-40B4-BE49-F238E27FC236}">
                <a16:creationId xmlns:a16="http://schemas.microsoft.com/office/drawing/2014/main" id="{0D67F1A3-746E-890C-2541-3D5E4921EA87}"/>
              </a:ext>
            </a:extLst>
          </p:cNvPr>
          <p:cNvCxnSpPr>
            <a:cxnSpLocks/>
          </p:cNvCxnSpPr>
          <p:nvPr/>
        </p:nvCxnSpPr>
        <p:spPr>
          <a:xfrm>
            <a:off x="6838414" y="959274"/>
            <a:ext cx="0" cy="2117302"/>
          </a:xfrm>
          <a:prstGeom prst="line">
            <a:avLst/>
          </a:prstGeom>
          <a:ln w="952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1" name="直接箭头连接符 100">
            <a:extLst>
              <a:ext uri="{FF2B5EF4-FFF2-40B4-BE49-F238E27FC236}">
                <a16:creationId xmlns:a16="http://schemas.microsoft.com/office/drawing/2014/main" id="{AD1545E4-D228-5F7E-595A-7CB8827DE6F8}"/>
              </a:ext>
            </a:extLst>
          </p:cNvPr>
          <p:cNvCxnSpPr>
            <a:cxnSpLocks/>
          </p:cNvCxnSpPr>
          <p:nvPr/>
        </p:nvCxnSpPr>
        <p:spPr>
          <a:xfrm>
            <a:off x="6326321" y="2375392"/>
            <a:ext cx="512093" cy="0"/>
          </a:xfrm>
          <a:prstGeom prst="straightConnector1">
            <a:avLst/>
          </a:prstGeom>
          <a:ln w="9525" cap="flat" cmpd="sng" algn="ctr">
            <a:solidFill>
              <a:srgbClr val="C00000"/>
            </a:solidFill>
            <a:prstDash val="solid"/>
            <a:round/>
            <a:headEnd type="stealth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2" name="文本框 101">
            <a:extLst>
              <a:ext uri="{FF2B5EF4-FFF2-40B4-BE49-F238E27FC236}">
                <a16:creationId xmlns:a16="http://schemas.microsoft.com/office/drawing/2014/main" id="{52B9F349-CDCA-600F-D63F-ECA8832F06F1}"/>
              </a:ext>
            </a:extLst>
          </p:cNvPr>
          <p:cNvSpPr txBox="1"/>
          <p:nvPr/>
        </p:nvSpPr>
        <p:spPr>
          <a:xfrm>
            <a:off x="6398046" y="2398674"/>
            <a:ext cx="446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T0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cxnSp>
        <p:nvCxnSpPr>
          <p:cNvPr id="173" name="直接连接符 172">
            <a:extLst>
              <a:ext uri="{FF2B5EF4-FFF2-40B4-BE49-F238E27FC236}">
                <a16:creationId xmlns:a16="http://schemas.microsoft.com/office/drawing/2014/main" id="{F78D2A9F-FB20-1801-68F4-E7968A5C7523}"/>
              </a:ext>
            </a:extLst>
          </p:cNvPr>
          <p:cNvCxnSpPr>
            <a:cxnSpLocks/>
          </p:cNvCxnSpPr>
          <p:nvPr/>
        </p:nvCxnSpPr>
        <p:spPr>
          <a:xfrm>
            <a:off x="9587451" y="3817262"/>
            <a:ext cx="0" cy="65004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688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2A2EF-D95A-35B1-7734-75F4CB902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>
            <a:extLst>
              <a:ext uri="{FF2B5EF4-FFF2-40B4-BE49-F238E27FC236}">
                <a16:creationId xmlns:a16="http://schemas.microsoft.com/office/drawing/2014/main" id="{487CA274-647B-7F32-8B39-966552929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fr-FR"/>
              <a:t>梁振卓，</a:t>
            </a:r>
            <a:r>
              <a:rPr lang="fr-FR" altLang="zh-CN"/>
              <a:t>STCF DTOF T0 Reconstruction</a:t>
            </a:r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4697BB6-67AF-6961-0398-8EB3F56B9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DA93-F0B2-4247-9443-BEF2EE0407B6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72E2D48-E9E7-2BAF-4C23-5345470E9552}"/>
              </a:ext>
            </a:extLst>
          </p:cNvPr>
          <p:cNvSpPr/>
          <p:nvPr/>
        </p:nvSpPr>
        <p:spPr>
          <a:xfrm>
            <a:off x="4287062" y="1346559"/>
            <a:ext cx="294688" cy="141006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FA4AE97B-5B27-0C20-D98D-6AC75680C559}"/>
              </a:ext>
            </a:extLst>
          </p:cNvPr>
          <p:cNvCxnSpPr/>
          <p:nvPr/>
        </p:nvCxnSpPr>
        <p:spPr>
          <a:xfrm>
            <a:off x="245573" y="2788054"/>
            <a:ext cx="5850427" cy="4767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椭圆 7">
            <a:extLst>
              <a:ext uri="{FF2B5EF4-FFF2-40B4-BE49-F238E27FC236}">
                <a16:creationId xmlns:a16="http://schemas.microsoft.com/office/drawing/2014/main" id="{2FC3BBB2-D975-0A25-EBFC-433B89B82B04}"/>
              </a:ext>
            </a:extLst>
          </p:cNvPr>
          <p:cNvSpPr/>
          <p:nvPr/>
        </p:nvSpPr>
        <p:spPr>
          <a:xfrm>
            <a:off x="1327181" y="2757828"/>
            <a:ext cx="65005" cy="59587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71BEC3D-DAB0-E474-3D56-AA15828F6E15}"/>
              </a:ext>
            </a:extLst>
          </p:cNvPr>
          <p:cNvSpPr txBox="1"/>
          <p:nvPr/>
        </p:nvSpPr>
        <p:spPr>
          <a:xfrm>
            <a:off x="731889" y="2267073"/>
            <a:ext cx="991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对撞点</a:t>
            </a:r>
          </a:p>
        </p:txBody>
      </p:sp>
      <p:sp>
        <p:nvSpPr>
          <p:cNvPr id="10" name="弧形 9">
            <a:extLst>
              <a:ext uri="{FF2B5EF4-FFF2-40B4-BE49-F238E27FC236}">
                <a16:creationId xmlns:a16="http://schemas.microsoft.com/office/drawing/2014/main" id="{8B16E8A7-266D-CADE-5A9A-B1D5CCCD385D}"/>
              </a:ext>
            </a:extLst>
          </p:cNvPr>
          <p:cNvSpPr/>
          <p:nvPr/>
        </p:nvSpPr>
        <p:spPr>
          <a:xfrm>
            <a:off x="260967" y="2251163"/>
            <a:ext cx="9545225" cy="2994644"/>
          </a:xfrm>
          <a:prstGeom prst="arc">
            <a:avLst>
              <a:gd name="adj1" fmla="val 11686729"/>
              <a:gd name="adj2" fmla="val 14598713"/>
            </a:avLst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65CFF28-E5BF-9536-4A3D-B8A5E01A49C4}"/>
              </a:ext>
            </a:extLst>
          </p:cNvPr>
          <p:cNvSpPr/>
          <p:nvPr/>
        </p:nvSpPr>
        <p:spPr>
          <a:xfrm>
            <a:off x="4581750" y="1346559"/>
            <a:ext cx="73672" cy="2968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DF6350B-9E40-2915-5C93-7F988EE41927}"/>
              </a:ext>
            </a:extLst>
          </p:cNvPr>
          <p:cNvSpPr/>
          <p:nvPr/>
        </p:nvSpPr>
        <p:spPr>
          <a:xfrm>
            <a:off x="4293562" y="2872794"/>
            <a:ext cx="294688" cy="141006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7BF4501F-47B2-236E-895C-1FE2134C0F51}"/>
              </a:ext>
            </a:extLst>
          </p:cNvPr>
          <p:cNvCxnSpPr>
            <a:cxnSpLocks/>
          </p:cNvCxnSpPr>
          <p:nvPr/>
        </p:nvCxnSpPr>
        <p:spPr>
          <a:xfrm flipV="1">
            <a:off x="4396361" y="2166179"/>
            <a:ext cx="191889" cy="917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6A43C952-DA39-A948-F79F-A50E04985D71}"/>
              </a:ext>
            </a:extLst>
          </p:cNvPr>
          <p:cNvCxnSpPr>
            <a:cxnSpLocks/>
            <a:endCxn id="4" idx="1"/>
          </p:cNvCxnSpPr>
          <p:nvPr/>
        </p:nvCxnSpPr>
        <p:spPr>
          <a:xfrm flipH="1" flipV="1">
            <a:off x="4287062" y="2051589"/>
            <a:ext cx="294688" cy="1156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0546A510-7B6C-EF5D-D1D2-35960B921FF4}"/>
              </a:ext>
            </a:extLst>
          </p:cNvPr>
          <p:cNvCxnSpPr>
            <a:cxnSpLocks/>
          </p:cNvCxnSpPr>
          <p:nvPr/>
        </p:nvCxnSpPr>
        <p:spPr>
          <a:xfrm flipV="1">
            <a:off x="4287062" y="1921079"/>
            <a:ext cx="301188" cy="1299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76C5C415-EE28-E6C7-865F-36B9B6F5E0D6}"/>
              </a:ext>
            </a:extLst>
          </p:cNvPr>
          <p:cNvCxnSpPr>
            <a:cxnSpLocks/>
          </p:cNvCxnSpPr>
          <p:nvPr/>
        </p:nvCxnSpPr>
        <p:spPr>
          <a:xfrm flipH="1" flipV="1">
            <a:off x="4289230" y="1812178"/>
            <a:ext cx="281187" cy="1142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C065A2CF-9713-69CC-728B-FAC9A583B7D7}"/>
              </a:ext>
            </a:extLst>
          </p:cNvPr>
          <p:cNvCxnSpPr>
            <a:cxnSpLocks/>
          </p:cNvCxnSpPr>
          <p:nvPr/>
        </p:nvCxnSpPr>
        <p:spPr>
          <a:xfrm flipV="1">
            <a:off x="4287062" y="1674944"/>
            <a:ext cx="301188" cy="1299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55FDE298-33C3-34BA-048B-5FDF8CC24385}"/>
              </a:ext>
            </a:extLst>
          </p:cNvPr>
          <p:cNvCxnSpPr>
            <a:cxnSpLocks/>
          </p:cNvCxnSpPr>
          <p:nvPr/>
        </p:nvCxnSpPr>
        <p:spPr>
          <a:xfrm flipH="1" flipV="1">
            <a:off x="4289727" y="1561593"/>
            <a:ext cx="292023" cy="1128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E52CDD05-A328-8EBB-8E00-50D41650C560}"/>
              </a:ext>
            </a:extLst>
          </p:cNvPr>
          <p:cNvCxnSpPr>
            <a:cxnSpLocks/>
          </p:cNvCxnSpPr>
          <p:nvPr/>
        </p:nvCxnSpPr>
        <p:spPr>
          <a:xfrm flipV="1">
            <a:off x="4280562" y="1433170"/>
            <a:ext cx="301188" cy="1299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B71EE7E0-CED8-D832-E0A0-12216F03C6D2}"/>
              </a:ext>
            </a:extLst>
          </p:cNvPr>
          <p:cNvCxnSpPr>
            <a:cxnSpLocks/>
          </p:cNvCxnSpPr>
          <p:nvPr/>
        </p:nvCxnSpPr>
        <p:spPr>
          <a:xfrm flipV="1">
            <a:off x="4279023" y="2248792"/>
            <a:ext cx="309227" cy="1828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952D48AF-6C08-4856-2D98-6829F94C64AE}"/>
              </a:ext>
            </a:extLst>
          </p:cNvPr>
          <p:cNvCxnSpPr/>
          <p:nvPr/>
        </p:nvCxnSpPr>
        <p:spPr>
          <a:xfrm>
            <a:off x="4598291" y="1368401"/>
            <a:ext cx="0" cy="4483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60102E8D-47A6-2F86-7841-45812C3250C9}"/>
              </a:ext>
            </a:extLst>
          </p:cNvPr>
          <p:cNvCxnSpPr/>
          <p:nvPr/>
        </p:nvCxnSpPr>
        <p:spPr>
          <a:xfrm>
            <a:off x="4598291" y="1432220"/>
            <a:ext cx="0" cy="4483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4A2FFA6A-95DB-4BD8-2F86-CB35AF41DF61}"/>
              </a:ext>
            </a:extLst>
          </p:cNvPr>
          <p:cNvCxnSpPr/>
          <p:nvPr/>
        </p:nvCxnSpPr>
        <p:spPr>
          <a:xfrm>
            <a:off x="4598291" y="1500804"/>
            <a:ext cx="0" cy="4483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545802AA-BDBE-21AC-2397-2611308B8C31}"/>
              </a:ext>
            </a:extLst>
          </p:cNvPr>
          <p:cNvCxnSpPr/>
          <p:nvPr/>
        </p:nvCxnSpPr>
        <p:spPr>
          <a:xfrm>
            <a:off x="4598291" y="1565405"/>
            <a:ext cx="0" cy="4483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椭圆 49">
            <a:extLst>
              <a:ext uri="{FF2B5EF4-FFF2-40B4-BE49-F238E27FC236}">
                <a16:creationId xmlns:a16="http://schemas.microsoft.com/office/drawing/2014/main" id="{B9509330-1C32-F011-D58D-56FFF5E3292A}"/>
              </a:ext>
            </a:extLst>
          </p:cNvPr>
          <p:cNvSpPr/>
          <p:nvPr/>
        </p:nvSpPr>
        <p:spPr>
          <a:xfrm>
            <a:off x="4397320" y="2232709"/>
            <a:ext cx="65005" cy="59587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B748EE12-5706-5DFD-3047-C592B68816A3}"/>
              </a:ext>
            </a:extLst>
          </p:cNvPr>
          <p:cNvSpPr txBox="1"/>
          <p:nvPr/>
        </p:nvSpPr>
        <p:spPr>
          <a:xfrm>
            <a:off x="2285503" y="1981513"/>
            <a:ext cx="771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2"/>
                </a:solidFill>
              </a:rPr>
              <a:t>TOF</a:t>
            </a:r>
            <a:endParaRPr lang="zh-CN" altLang="en-US" b="1" dirty="0">
              <a:solidFill>
                <a:schemeClr val="accent2"/>
              </a:solidFill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18BFBDED-79ED-9E6B-1BA5-9E11C087ABEB}"/>
              </a:ext>
            </a:extLst>
          </p:cNvPr>
          <p:cNvSpPr txBox="1"/>
          <p:nvPr/>
        </p:nvSpPr>
        <p:spPr>
          <a:xfrm>
            <a:off x="3573780" y="1589288"/>
            <a:ext cx="705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1"/>
                </a:solidFill>
              </a:rPr>
              <a:t>TOP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E9C2DBE1-B101-8912-A2EA-CD960DF006C5}"/>
              </a:ext>
            </a:extLst>
          </p:cNvPr>
          <p:cNvSpPr txBox="1"/>
          <p:nvPr/>
        </p:nvSpPr>
        <p:spPr>
          <a:xfrm>
            <a:off x="1171168" y="2833498"/>
            <a:ext cx="55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T0</a:t>
            </a:r>
            <a:endParaRPr lang="zh-CN" altLang="en-US" b="1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D629F329-26E0-A45E-3298-874691BC58D2}"/>
              </a:ext>
            </a:extLst>
          </p:cNvPr>
          <p:cNvSpPr txBox="1"/>
          <p:nvPr/>
        </p:nvSpPr>
        <p:spPr>
          <a:xfrm>
            <a:off x="4690995" y="1281348"/>
            <a:ext cx="663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TOA</a:t>
            </a:r>
            <a:endParaRPr lang="zh-CN" altLang="en-US" b="1" dirty="0"/>
          </a:p>
        </p:txBody>
      </p:sp>
      <p:cxnSp>
        <p:nvCxnSpPr>
          <p:cNvPr id="56" name="直接箭头连接符 55">
            <a:extLst>
              <a:ext uri="{FF2B5EF4-FFF2-40B4-BE49-F238E27FC236}">
                <a16:creationId xmlns:a16="http://schemas.microsoft.com/office/drawing/2014/main" id="{534BB005-354B-DEA0-C043-7468AAD54A3F}"/>
              </a:ext>
            </a:extLst>
          </p:cNvPr>
          <p:cNvCxnSpPr>
            <a:cxnSpLocks/>
          </p:cNvCxnSpPr>
          <p:nvPr/>
        </p:nvCxnSpPr>
        <p:spPr>
          <a:xfrm>
            <a:off x="3050115" y="5164775"/>
            <a:ext cx="6383241" cy="504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椭圆 59">
            <a:extLst>
              <a:ext uri="{FF2B5EF4-FFF2-40B4-BE49-F238E27FC236}">
                <a16:creationId xmlns:a16="http://schemas.microsoft.com/office/drawing/2014/main" id="{69112B10-01F7-5E15-69C7-5389019B717F}"/>
              </a:ext>
            </a:extLst>
          </p:cNvPr>
          <p:cNvSpPr/>
          <p:nvPr/>
        </p:nvSpPr>
        <p:spPr>
          <a:xfrm>
            <a:off x="4251187" y="5143400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3005C3AC-05D7-72C8-BDC2-7CF1A555D7D5}"/>
              </a:ext>
            </a:extLst>
          </p:cNvPr>
          <p:cNvSpPr txBox="1"/>
          <p:nvPr/>
        </p:nvSpPr>
        <p:spPr>
          <a:xfrm>
            <a:off x="4030741" y="5246137"/>
            <a:ext cx="55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T0</a:t>
            </a:r>
            <a:endParaRPr lang="zh-CN" altLang="en-US" b="1" dirty="0"/>
          </a:p>
        </p:txBody>
      </p:sp>
      <p:sp>
        <p:nvSpPr>
          <p:cNvPr id="66" name="椭圆 65">
            <a:extLst>
              <a:ext uri="{FF2B5EF4-FFF2-40B4-BE49-F238E27FC236}">
                <a16:creationId xmlns:a16="http://schemas.microsoft.com/office/drawing/2014/main" id="{EC32DDCA-BF95-51A8-065D-A717615AC9F3}"/>
              </a:ext>
            </a:extLst>
          </p:cNvPr>
          <p:cNvSpPr/>
          <p:nvPr/>
        </p:nvSpPr>
        <p:spPr>
          <a:xfrm>
            <a:off x="6875180" y="5169517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520D8B92-7015-C1C0-4FCD-66E1DA56AB35}"/>
              </a:ext>
            </a:extLst>
          </p:cNvPr>
          <p:cNvSpPr/>
          <p:nvPr/>
        </p:nvSpPr>
        <p:spPr>
          <a:xfrm>
            <a:off x="7487692" y="5177902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F1676169-57EB-D27E-B1F9-9FA3E33D1C1B}"/>
              </a:ext>
            </a:extLst>
          </p:cNvPr>
          <p:cNvSpPr txBox="1"/>
          <p:nvPr/>
        </p:nvSpPr>
        <p:spPr>
          <a:xfrm>
            <a:off x="8515796" y="5280129"/>
            <a:ext cx="1809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Global time</a:t>
            </a:r>
            <a:endParaRPr lang="zh-CN" altLang="en-US" dirty="0"/>
          </a:p>
        </p:txBody>
      </p: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25212F6E-C2DD-55CE-BB48-3006BE25DF41}"/>
              </a:ext>
            </a:extLst>
          </p:cNvPr>
          <p:cNvCxnSpPr>
            <a:cxnSpLocks/>
            <a:stCxn id="60" idx="6"/>
            <a:endCxn id="66" idx="2"/>
          </p:cNvCxnSpPr>
          <p:nvPr/>
        </p:nvCxnSpPr>
        <p:spPr>
          <a:xfrm>
            <a:off x="4296906" y="5166260"/>
            <a:ext cx="2578274" cy="2611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6" name="直接连接符 75">
            <a:extLst>
              <a:ext uri="{FF2B5EF4-FFF2-40B4-BE49-F238E27FC236}">
                <a16:creationId xmlns:a16="http://schemas.microsoft.com/office/drawing/2014/main" id="{1C650EEC-C4EB-19EE-52FF-940D69A9A16D}"/>
              </a:ext>
            </a:extLst>
          </p:cNvPr>
          <p:cNvCxnSpPr>
            <a:cxnSpLocks/>
            <a:stCxn id="66" idx="6"/>
            <a:endCxn id="67" idx="2"/>
          </p:cNvCxnSpPr>
          <p:nvPr/>
        </p:nvCxnSpPr>
        <p:spPr>
          <a:xfrm>
            <a:off x="6920899" y="5192377"/>
            <a:ext cx="566793" cy="83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文本框 82">
            <a:extLst>
              <a:ext uri="{FF2B5EF4-FFF2-40B4-BE49-F238E27FC236}">
                <a16:creationId xmlns:a16="http://schemas.microsoft.com/office/drawing/2014/main" id="{B1FDD67C-7104-214C-ED6D-BD21D08650B2}"/>
              </a:ext>
            </a:extLst>
          </p:cNvPr>
          <p:cNvSpPr txBox="1"/>
          <p:nvPr/>
        </p:nvSpPr>
        <p:spPr>
          <a:xfrm>
            <a:off x="5300633" y="4784756"/>
            <a:ext cx="771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2"/>
                </a:solidFill>
              </a:rPr>
              <a:t>TOF</a:t>
            </a:r>
            <a:endParaRPr lang="zh-CN" altLang="en-US" b="1" dirty="0">
              <a:solidFill>
                <a:schemeClr val="accent2"/>
              </a:solidFill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D9267A22-ED2E-AC1F-9990-10E110E61D1A}"/>
              </a:ext>
            </a:extLst>
          </p:cNvPr>
          <p:cNvSpPr txBox="1"/>
          <p:nvPr/>
        </p:nvSpPr>
        <p:spPr>
          <a:xfrm>
            <a:off x="6875180" y="4786384"/>
            <a:ext cx="705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1"/>
                </a:solidFill>
              </a:rPr>
              <a:t>TOP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6207104D-A1FF-547F-D7DC-2699E424C022}"/>
              </a:ext>
            </a:extLst>
          </p:cNvPr>
          <p:cNvSpPr txBox="1"/>
          <p:nvPr/>
        </p:nvSpPr>
        <p:spPr>
          <a:xfrm>
            <a:off x="7350899" y="5248836"/>
            <a:ext cx="663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TOA</a:t>
            </a:r>
            <a:endParaRPr lang="zh-CN" altLang="en-US" b="1" dirty="0"/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ED18BB69-FE56-1365-D9DF-EDBCF1510F04}"/>
              </a:ext>
            </a:extLst>
          </p:cNvPr>
          <p:cNvSpPr txBox="1"/>
          <p:nvPr/>
        </p:nvSpPr>
        <p:spPr>
          <a:xfrm>
            <a:off x="4786488" y="5857727"/>
            <a:ext cx="4224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T0=TOA-TOP-TOF</a:t>
            </a:r>
            <a:endParaRPr lang="zh-CN" altLang="en-US" sz="2400" b="1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C771290-4FA1-C5B4-50BF-4540B5B83430}"/>
              </a:ext>
            </a:extLst>
          </p:cNvPr>
          <p:cNvSpPr txBox="1"/>
          <p:nvPr/>
        </p:nvSpPr>
        <p:spPr>
          <a:xfrm>
            <a:off x="667381" y="463701"/>
            <a:ext cx="3710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</a:rPr>
              <a:t>DTOF</a:t>
            </a:r>
            <a:r>
              <a:rPr lang="zh-CN" altLang="en-US" sz="2400" b="1" dirty="0">
                <a:solidFill>
                  <a:schemeClr val="accent1"/>
                </a:solidFill>
              </a:rPr>
              <a:t>中的</a:t>
            </a:r>
            <a:r>
              <a:rPr lang="en-US" altLang="zh-CN" sz="2400" b="1" dirty="0">
                <a:solidFill>
                  <a:schemeClr val="accent1"/>
                </a:solidFill>
              </a:rPr>
              <a:t>T0</a:t>
            </a:r>
            <a:r>
              <a:rPr lang="zh-CN" altLang="en-US" sz="2400" b="1" dirty="0">
                <a:solidFill>
                  <a:schemeClr val="accent1"/>
                </a:solidFill>
              </a:rPr>
              <a:t>重建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B1416C9-C743-66B3-4EC7-318B1E3E532E}"/>
              </a:ext>
            </a:extLst>
          </p:cNvPr>
          <p:cNvSpPr/>
          <p:nvPr/>
        </p:nvSpPr>
        <p:spPr>
          <a:xfrm>
            <a:off x="4587456" y="3985708"/>
            <a:ext cx="73672" cy="2968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545BE31D-6F51-AFC5-4F9C-4D7B195C8C7F}"/>
              </a:ext>
            </a:extLst>
          </p:cNvPr>
          <p:cNvCxnSpPr/>
          <p:nvPr/>
        </p:nvCxnSpPr>
        <p:spPr>
          <a:xfrm>
            <a:off x="4603997" y="4007550"/>
            <a:ext cx="0" cy="4483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315B3666-F0C0-E313-B244-37159ADBB070}"/>
              </a:ext>
            </a:extLst>
          </p:cNvPr>
          <p:cNvCxnSpPr/>
          <p:nvPr/>
        </p:nvCxnSpPr>
        <p:spPr>
          <a:xfrm>
            <a:off x="4603997" y="4071369"/>
            <a:ext cx="0" cy="4483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E1813814-EEB9-224E-ED0E-3817002E48E1}"/>
              </a:ext>
            </a:extLst>
          </p:cNvPr>
          <p:cNvCxnSpPr/>
          <p:nvPr/>
        </p:nvCxnSpPr>
        <p:spPr>
          <a:xfrm>
            <a:off x="4603997" y="4139953"/>
            <a:ext cx="0" cy="4483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D3DDB918-DFD2-232E-5594-0964AD84D889}"/>
              </a:ext>
            </a:extLst>
          </p:cNvPr>
          <p:cNvCxnSpPr/>
          <p:nvPr/>
        </p:nvCxnSpPr>
        <p:spPr>
          <a:xfrm>
            <a:off x="4603997" y="4204554"/>
            <a:ext cx="0" cy="4483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D9841FD5-D7CF-E2B7-CE62-E376F37D3208}"/>
              </a:ext>
            </a:extLst>
          </p:cNvPr>
          <p:cNvSpPr/>
          <p:nvPr/>
        </p:nvSpPr>
        <p:spPr>
          <a:xfrm rot="5400000">
            <a:off x="10223503" y="693300"/>
            <a:ext cx="204089" cy="184938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F72F806-9AA6-4C19-3741-D91C06492B1A}"/>
              </a:ext>
            </a:extLst>
          </p:cNvPr>
          <p:cNvSpPr/>
          <p:nvPr/>
        </p:nvSpPr>
        <p:spPr>
          <a:xfrm rot="5400000">
            <a:off x="8374117" y="693300"/>
            <a:ext cx="204089" cy="184938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3C9963AE-ADB5-D18C-7AC4-D0AA65655453}"/>
              </a:ext>
            </a:extLst>
          </p:cNvPr>
          <p:cNvGrpSpPr/>
          <p:nvPr/>
        </p:nvGrpSpPr>
        <p:grpSpPr>
          <a:xfrm rot="16200000">
            <a:off x="11064978" y="1320629"/>
            <a:ext cx="73672" cy="296854"/>
            <a:chOff x="10364368" y="3097586"/>
            <a:chExt cx="73672" cy="296854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9775C902-839D-F125-07C9-015808F340ED}"/>
                </a:ext>
              </a:extLst>
            </p:cNvPr>
            <p:cNvSpPr/>
            <p:nvPr/>
          </p:nvSpPr>
          <p:spPr>
            <a:xfrm>
              <a:off x="10364368" y="3097586"/>
              <a:ext cx="73672" cy="29685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0ABE8BB5-E22C-EC8E-6705-91D7C7A0AD76}"/>
                </a:ext>
              </a:extLst>
            </p:cNvPr>
            <p:cNvCxnSpPr>
              <a:cxnSpLocks/>
            </p:cNvCxnSpPr>
            <p:nvPr/>
          </p:nvCxnSpPr>
          <p:spPr>
            <a:xfrm>
              <a:off x="10380909" y="3119428"/>
              <a:ext cx="0" cy="4483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2D18EB1B-5F52-91FC-8E44-88C6F8339E9A}"/>
                </a:ext>
              </a:extLst>
            </p:cNvPr>
            <p:cNvCxnSpPr>
              <a:cxnSpLocks/>
            </p:cNvCxnSpPr>
            <p:nvPr/>
          </p:nvCxnSpPr>
          <p:spPr>
            <a:xfrm>
              <a:off x="10380909" y="3183247"/>
              <a:ext cx="0" cy="4483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057A6E8F-B3FC-76F4-294D-8F1222946CE8}"/>
                </a:ext>
              </a:extLst>
            </p:cNvPr>
            <p:cNvCxnSpPr>
              <a:cxnSpLocks/>
            </p:cNvCxnSpPr>
            <p:nvPr/>
          </p:nvCxnSpPr>
          <p:spPr>
            <a:xfrm>
              <a:off x="10380909" y="3251831"/>
              <a:ext cx="0" cy="4483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A21E877F-9921-68FB-7F2E-51A9B1557A1C}"/>
                </a:ext>
              </a:extLst>
            </p:cNvPr>
            <p:cNvCxnSpPr>
              <a:cxnSpLocks/>
            </p:cNvCxnSpPr>
            <p:nvPr/>
          </p:nvCxnSpPr>
          <p:spPr>
            <a:xfrm>
              <a:off x="10380909" y="3316432"/>
              <a:ext cx="0" cy="4483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20B23373-FBC7-D2B3-1FB9-E82F08EA8405}"/>
              </a:ext>
            </a:extLst>
          </p:cNvPr>
          <p:cNvGrpSpPr/>
          <p:nvPr/>
        </p:nvGrpSpPr>
        <p:grpSpPr>
          <a:xfrm rot="16200000">
            <a:off x="7663059" y="1320629"/>
            <a:ext cx="73672" cy="296854"/>
            <a:chOff x="10364368" y="3097586"/>
            <a:chExt cx="73672" cy="296854"/>
          </a:xfrm>
        </p:grpSpPr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0D04B28E-5152-4B1E-98A3-EFFC5C27E6D4}"/>
                </a:ext>
              </a:extLst>
            </p:cNvPr>
            <p:cNvSpPr/>
            <p:nvPr/>
          </p:nvSpPr>
          <p:spPr>
            <a:xfrm>
              <a:off x="10364368" y="3097586"/>
              <a:ext cx="73672" cy="29685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9DBF84A9-E440-4C9C-270E-809121FA70B7}"/>
                </a:ext>
              </a:extLst>
            </p:cNvPr>
            <p:cNvCxnSpPr>
              <a:cxnSpLocks/>
            </p:cNvCxnSpPr>
            <p:nvPr/>
          </p:nvCxnSpPr>
          <p:spPr>
            <a:xfrm>
              <a:off x="10380909" y="3119428"/>
              <a:ext cx="0" cy="4483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F07ACCB8-460A-921D-DBF5-A5E6BC8B0EF1}"/>
                </a:ext>
              </a:extLst>
            </p:cNvPr>
            <p:cNvCxnSpPr>
              <a:cxnSpLocks/>
            </p:cNvCxnSpPr>
            <p:nvPr/>
          </p:nvCxnSpPr>
          <p:spPr>
            <a:xfrm>
              <a:off x="10380909" y="3183247"/>
              <a:ext cx="0" cy="4483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1563E385-29FD-57A4-9B7D-300C9841B583}"/>
                </a:ext>
              </a:extLst>
            </p:cNvPr>
            <p:cNvCxnSpPr>
              <a:cxnSpLocks/>
            </p:cNvCxnSpPr>
            <p:nvPr/>
          </p:nvCxnSpPr>
          <p:spPr>
            <a:xfrm>
              <a:off x="10380909" y="3251831"/>
              <a:ext cx="0" cy="4483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E4938707-DEF1-99B9-9C3F-1800F311220F}"/>
                </a:ext>
              </a:extLst>
            </p:cNvPr>
            <p:cNvCxnSpPr>
              <a:cxnSpLocks/>
            </p:cNvCxnSpPr>
            <p:nvPr/>
          </p:nvCxnSpPr>
          <p:spPr>
            <a:xfrm>
              <a:off x="10380909" y="3316432"/>
              <a:ext cx="0" cy="4483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4620C751-80DF-BA1B-1FE8-73E974DBBFF5}"/>
              </a:ext>
            </a:extLst>
          </p:cNvPr>
          <p:cNvCxnSpPr>
            <a:cxnSpLocks/>
          </p:cNvCxnSpPr>
          <p:nvPr/>
        </p:nvCxnSpPr>
        <p:spPr>
          <a:xfrm>
            <a:off x="6732099" y="2857055"/>
            <a:ext cx="5245589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5" name="椭圆 44">
            <a:extLst>
              <a:ext uri="{FF2B5EF4-FFF2-40B4-BE49-F238E27FC236}">
                <a16:creationId xmlns:a16="http://schemas.microsoft.com/office/drawing/2014/main" id="{7FA67F0D-79D4-5831-DE3E-8B0F63D45192}"/>
              </a:ext>
            </a:extLst>
          </p:cNvPr>
          <p:cNvSpPr/>
          <p:nvPr/>
        </p:nvSpPr>
        <p:spPr>
          <a:xfrm>
            <a:off x="9368351" y="2822733"/>
            <a:ext cx="65005" cy="59587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弧形 54">
            <a:extLst>
              <a:ext uri="{FF2B5EF4-FFF2-40B4-BE49-F238E27FC236}">
                <a16:creationId xmlns:a16="http://schemas.microsoft.com/office/drawing/2014/main" id="{6001A0E0-A651-B867-4210-690D00688198}"/>
              </a:ext>
            </a:extLst>
          </p:cNvPr>
          <p:cNvSpPr/>
          <p:nvPr/>
        </p:nvSpPr>
        <p:spPr>
          <a:xfrm>
            <a:off x="9299466" y="1118215"/>
            <a:ext cx="4953714" cy="4757289"/>
          </a:xfrm>
          <a:prstGeom prst="arc">
            <a:avLst>
              <a:gd name="adj1" fmla="val 11686729"/>
              <a:gd name="adj2" fmla="val 14110339"/>
            </a:avLst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7D8A9DE1-8D48-8DD9-8E60-8548C0F2F24D}"/>
              </a:ext>
            </a:extLst>
          </p:cNvPr>
          <p:cNvSpPr/>
          <p:nvPr/>
        </p:nvSpPr>
        <p:spPr>
          <a:xfrm>
            <a:off x="10228040" y="1587824"/>
            <a:ext cx="65005" cy="59587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21BCB63C-7940-A631-F027-A66E638670DE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10245795" y="1515949"/>
            <a:ext cx="79753" cy="1207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7F8FA8CB-14DF-50F7-B6F0-98BC16A07B9E}"/>
              </a:ext>
            </a:extLst>
          </p:cNvPr>
          <p:cNvCxnSpPr>
            <a:cxnSpLocks/>
          </p:cNvCxnSpPr>
          <p:nvPr/>
        </p:nvCxnSpPr>
        <p:spPr>
          <a:xfrm flipH="1" flipV="1">
            <a:off x="10325547" y="1505892"/>
            <a:ext cx="113853" cy="2141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>
            <a:extLst>
              <a:ext uri="{FF2B5EF4-FFF2-40B4-BE49-F238E27FC236}">
                <a16:creationId xmlns:a16="http://schemas.microsoft.com/office/drawing/2014/main" id="{E5931629-E85B-A07D-0D75-493DA50C730F}"/>
              </a:ext>
            </a:extLst>
          </p:cNvPr>
          <p:cNvCxnSpPr>
            <a:cxnSpLocks/>
          </p:cNvCxnSpPr>
          <p:nvPr/>
        </p:nvCxnSpPr>
        <p:spPr>
          <a:xfrm flipV="1">
            <a:off x="10450542" y="1515947"/>
            <a:ext cx="88453" cy="1997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>
            <a:extLst>
              <a:ext uri="{FF2B5EF4-FFF2-40B4-BE49-F238E27FC236}">
                <a16:creationId xmlns:a16="http://schemas.microsoft.com/office/drawing/2014/main" id="{6A090F5E-F5F5-6625-4CC9-AD4895F9090C}"/>
              </a:ext>
            </a:extLst>
          </p:cNvPr>
          <p:cNvCxnSpPr>
            <a:cxnSpLocks/>
          </p:cNvCxnSpPr>
          <p:nvPr/>
        </p:nvCxnSpPr>
        <p:spPr>
          <a:xfrm flipH="1" flipV="1">
            <a:off x="10550137" y="1521202"/>
            <a:ext cx="97298" cy="1944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>
            <a:extLst>
              <a:ext uri="{FF2B5EF4-FFF2-40B4-BE49-F238E27FC236}">
                <a16:creationId xmlns:a16="http://schemas.microsoft.com/office/drawing/2014/main" id="{71E7FFB8-BE03-05B9-5C5B-7699D9BB1091}"/>
              </a:ext>
            </a:extLst>
          </p:cNvPr>
          <p:cNvCxnSpPr>
            <a:cxnSpLocks/>
          </p:cNvCxnSpPr>
          <p:nvPr/>
        </p:nvCxnSpPr>
        <p:spPr>
          <a:xfrm flipV="1">
            <a:off x="10657018" y="1520175"/>
            <a:ext cx="88453" cy="1997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>
            <a:extLst>
              <a:ext uri="{FF2B5EF4-FFF2-40B4-BE49-F238E27FC236}">
                <a16:creationId xmlns:a16="http://schemas.microsoft.com/office/drawing/2014/main" id="{971C0A9F-02B4-19A1-AA8D-A51F1EA64F1F}"/>
              </a:ext>
            </a:extLst>
          </p:cNvPr>
          <p:cNvCxnSpPr>
            <a:cxnSpLocks/>
          </p:cNvCxnSpPr>
          <p:nvPr/>
        </p:nvCxnSpPr>
        <p:spPr>
          <a:xfrm flipH="1" flipV="1">
            <a:off x="10755054" y="1518087"/>
            <a:ext cx="97298" cy="1944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>
            <a:extLst>
              <a:ext uri="{FF2B5EF4-FFF2-40B4-BE49-F238E27FC236}">
                <a16:creationId xmlns:a16="http://schemas.microsoft.com/office/drawing/2014/main" id="{D07A8520-81EC-EA6C-9F5E-DE54571C808E}"/>
              </a:ext>
            </a:extLst>
          </p:cNvPr>
          <p:cNvCxnSpPr>
            <a:cxnSpLocks/>
          </p:cNvCxnSpPr>
          <p:nvPr/>
        </p:nvCxnSpPr>
        <p:spPr>
          <a:xfrm flipV="1">
            <a:off x="10865666" y="1514097"/>
            <a:ext cx="88453" cy="1997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90">
            <a:extLst>
              <a:ext uri="{FF2B5EF4-FFF2-40B4-BE49-F238E27FC236}">
                <a16:creationId xmlns:a16="http://schemas.microsoft.com/office/drawing/2014/main" id="{DAE32E9A-67B5-3AE4-AC76-CDCF0CA3C33F}"/>
              </a:ext>
            </a:extLst>
          </p:cNvPr>
          <p:cNvCxnSpPr>
            <a:cxnSpLocks/>
          </p:cNvCxnSpPr>
          <p:nvPr/>
        </p:nvCxnSpPr>
        <p:spPr>
          <a:xfrm flipH="1" flipV="1">
            <a:off x="10967616" y="1520388"/>
            <a:ext cx="97298" cy="1944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>
            <a:extLst>
              <a:ext uri="{FF2B5EF4-FFF2-40B4-BE49-F238E27FC236}">
                <a16:creationId xmlns:a16="http://schemas.microsoft.com/office/drawing/2014/main" id="{DB4DE0C5-5D75-71AC-134C-A94057514E93}"/>
              </a:ext>
            </a:extLst>
          </p:cNvPr>
          <p:cNvCxnSpPr>
            <a:cxnSpLocks/>
          </p:cNvCxnSpPr>
          <p:nvPr/>
        </p:nvCxnSpPr>
        <p:spPr>
          <a:xfrm flipV="1">
            <a:off x="11067802" y="1514097"/>
            <a:ext cx="88453" cy="1997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文本框 92">
            <a:extLst>
              <a:ext uri="{FF2B5EF4-FFF2-40B4-BE49-F238E27FC236}">
                <a16:creationId xmlns:a16="http://schemas.microsoft.com/office/drawing/2014/main" id="{42D73FD3-4F96-13C6-9BB8-CD9A76FEDB8B}"/>
              </a:ext>
            </a:extLst>
          </p:cNvPr>
          <p:cNvSpPr txBox="1"/>
          <p:nvPr/>
        </p:nvSpPr>
        <p:spPr>
          <a:xfrm>
            <a:off x="9092081" y="2897778"/>
            <a:ext cx="55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T0</a:t>
            </a:r>
            <a:endParaRPr lang="zh-CN" altLang="en-US" b="1" dirty="0"/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7E682E52-6C62-B39B-5186-418B0946EDBE}"/>
              </a:ext>
            </a:extLst>
          </p:cNvPr>
          <p:cNvSpPr txBox="1"/>
          <p:nvPr/>
        </p:nvSpPr>
        <p:spPr>
          <a:xfrm>
            <a:off x="8244808" y="2342595"/>
            <a:ext cx="991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对撞点</a:t>
            </a: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0DBED092-65B1-0CF6-AD7B-986DA6FD4252}"/>
              </a:ext>
            </a:extLst>
          </p:cNvPr>
          <p:cNvSpPr txBox="1"/>
          <p:nvPr/>
        </p:nvSpPr>
        <p:spPr>
          <a:xfrm>
            <a:off x="9723378" y="2056331"/>
            <a:ext cx="771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2"/>
                </a:solidFill>
              </a:rPr>
              <a:t>TOF</a:t>
            </a:r>
            <a:endParaRPr lang="zh-CN" altLang="en-US" b="1" dirty="0">
              <a:solidFill>
                <a:schemeClr val="accent2"/>
              </a:solidFill>
            </a:endParaRPr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FAC2E563-1DAF-C8EB-9580-7DA1298A232C}"/>
              </a:ext>
            </a:extLst>
          </p:cNvPr>
          <p:cNvSpPr txBox="1"/>
          <p:nvPr/>
        </p:nvSpPr>
        <p:spPr>
          <a:xfrm>
            <a:off x="10538995" y="1688528"/>
            <a:ext cx="705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1"/>
                </a:solidFill>
              </a:rPr>
              <a:t>TOP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7FED21D6-6412-792E-33AD-3BAAC77E9229}"/>
              </a:ext>
            </a:extLst>
          </p:cNvPr>
          <p:cNvSpPr txBox="1"/>
          <p:nvPr/>
        </p:nvSpPr>
        <p:spPr>
          <a:xfrm>
            <a:off x="10870045" y="1033251"/>
            <a:ext cx="663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TOA</a:t>
            </a:r>
            <a:endParaRPr lang="zh-CN" altLang="en-US" b="1" dirty="0"/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013EA489-7984-A9A7-630B-D25FB8AC32B4}"/>
              </a:ext>
            </a:extLst>
          </p:cNvPr>
          <p:cNvSpPr txBox="1"/>
          <p:nvPr/>
        </p:nvSpPr>
        <p:spPr>
          <a:xfrm>
            <a:off x="6895499" y="549560"/>
            <a:ext cx="3710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</a:rPr>
              <a:t>BTOF</a:t>
            </a:r>
            <a:r>
              <a:rPr lang="zh-CN" altLang="en-US" sz="2400" b="1" dirty="0">
                <a:solidFill>
                  <a:schemeClr val="accent1"/>
                </a:solidFill>
              </a:rPr>
              <a:t>中的</a:t>
            </a:r>
            <a:r>
              <a:rPr lang="en-US" altLang="zh-CN" sz="2400" b="1" dirty="0">
                <a:solidFill>
                  <a:schemeClr val="accent1"/>
                </a:solidFill>
              </a:rPr>
              <a:t>T0</a:t>
            </a:r>
            <a:r>
              <a:rPr lang="zh-CN" altLang="en-US" sz="2400" b="1" dirty="0">
                <a:solidFill>
                  <a:schemeClr val="accent1"/>
                </a:solidFill>
              </a:rPr>
              <a:t>重建</a:t>
            </a:r>
          </a:p>
        </p:txBody>
      </p:sp>
      <p:pic>
        <p:nvPicPr>
          <p:cNvPr id="99" name="图片 98">
            <a:extLst>
              <a:ext uri="{FF2B5EF4-FFF2-40B4-BE49-F238E27FC236}">
                <a16:creationId xmlns:a16="http://schemas.microsoft.com/office/drawing/2014/main" id="{86ABB758-8858-8B96-41D1-904284DDE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7916" y="3352074"/>
            <a:ext cx="2491932" cy="1518521"/>
          </a:xfrm>
          <a:prstGeom prst="rect">
            <a:avLst/>
          </a:prstGeom>
        </p:spPr>
      </p:pic>
      <p:pic>
        <p:nvPicPr>
          <p:cNvPr id="100" name="图片 99">
            <a:extLst>
              <a:ext uri="{FF2B5EF4-FFF2-40B4-BE49-F238E27FC236}">
                <a16:creationId xmlns:a16="http://schemas.microsoft.com/office/drawing/2014/main" id="{A05E2842-A8A5-8157-0A91-1FD6A270F7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635"/>
          <a:stretch>
            <a:fillRect/>
          </a:stretch>
        </p:blipFill>
        <p:spPr>
          <a:xfrm>
            <a:off x="355934" y="3281983"/>
            <a:ext cx="1630468" cy="174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98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4ABF4DA1-5562-995A-D0AB-3FEF9971594B}"/>
              </a:ext>
            </a:extLst>
          </p:cNvPr>
          <p:cNvSpPr txBox="1"/>
          <p:nvPr/>
        </p:nvSpPr>
        <p:spPr>
          <a:xfrm>
            <a:off x="271731" y="297741"/>
            <a:ext cx="5330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</a:rPr>
              <a:t>DTOF TOP</a:t>
            </a:r>
            <a:r>
              <a:rPr lang="zh-CN" altLang="en-US" sz="2400" b="1" dirty="0">
                <a:solidFill>
                  <a:schemeClr val="accent1"/>
                </a:solidFill>
              </a:rPr>
              <a:t>重建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86C5F14-D516-1DD7-F2DC-54A2A69B2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843" y="2469114"/>
            <a:ext cx="2573070" cy="19112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FBBF07E-7198-63B9-4919-CB596DCF27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836"/>
          <a:stretch/>
        </p:blipFill>
        <p:spPr>
          <a:xfrm>
            <a:off x="3967454" y="2230151"/>
            <a:ext cx="1767601" cy="2285801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BB7F926-9BCD-1CCA-591E-F089ED67A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DA93-F0B2-4247-9443-BEF2EE0407B6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63DB42B-8B3B-B8F2-D88E-11A8F67EA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fr-FR"/>
              <a:t>梁振卓，</a:t>
            </a:r>
            <a:r>
              <a:rPr lang="fr-FR" altLang="zh-CN"/>
              <a:t>STCF DTOF T0 Reconstruction</a:t>
            </a:r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31223F9-91F6-7B42-E8C3-084B63F534D4}"/>
              </a:ext>
            </a:extLst>
          </p:cNvPr>
          <p:cNvSpPr txBox="1"/>
          <p:nvPr/>
        </p:nvSpPr>
        <p:spPr>
          <a:xfrm>
            <a:off x="323304" y="4352946"/>
            <a:ext cx="5330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</a:rPr>
              <a:t>TOF</a:t>
            </a:r>
            <a:r>
              <a:rPr lang="zh-CN" altLang="en-US" sz="2400" b="1" dirty="0">
                <a:solidFill>
                  <a:schemeClr val="accent1"/>
                </a:solidFill>
              </a:rPr>
              <a:t>重建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DC024E1-B9CF-3C59-3274-239EAF0394EB}"/>
              </a:ext>
            </a:extLst>
          </p:cNvPr>
          <p:cNvSpPr txBox="1"/>
          <p:nvPr/>
        </p:nvSpPr>
        <p:spPr>
          <a:xfrm>
            <a:off x="353382" y="4870028"/>
            <a:ext cx="9085306" cy="1296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TOF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flightTime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extFlightTime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MDC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中飞行时间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石英中飞行时间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flightTime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RecExtTrackCollection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getDtofExtPoints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().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flightTime</a:t>
            </a:r>
            <a:r>
              <a:rPr lang="en-US" altLang="zh-CN" dirty="0"/>
              <a:t>,</a:t>
            </a:r>
            <a:r>
              <a:rPr lang="zh-CN" altLang="en-US" dirty="0"/>
              <a:t>由</a:t>
            </a:r>
            <a:r>
              <a:rPr lang="en-US" altLang="zh-CN" dirty="0"/>
              <a:t>MDC</a:t>
            </a:r>
            <a:r>
              <a:rPr lang="zh-CN" altLang="en-US" dirty="0"/>
              <a:t>径迹重建给出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extFlightTime</a:t>
            </a:r>
            <a:r>
              <a:rPr lang="zh-CN" altLang="en-US" dirty="0"/>
              <a:t>为从径迹击中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DTOF</a:t>
            </a:r>
            <a:r>
              <a:rPr lang="zh-CN" altLang="en-US" dirty="0"/>
              <a:t>表面到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DTOF</a:t>
            </a:r>
            <a:r>
              <a:rPr lang="zh-CN" altLang="en-US" dirty="0"/>
              <a:t>一半厚度的时间</a:t>
            </a:r>
            <a:endParaRPr lang="en-US" altLang="zh-CN" dirty="0"/>
          </a:p>
        </p:txBody>
      </p:sp>
      <p:sp>
        <p:nvSpPr>
          <p:cNvPr id="103" name="矩形 102">
            <a:extLst>
              <a:ext uri="{FF2B5EF4-FFF2-40B4-BE49-F238E27FC236}">
                <a16:creationId xmlns:a16="http://schemas.microsoft.com/office/drawing/2014/main" id="{E22621EC-EC46-AD9C-10BD-029FA17C798F}"/>
              </a:ext>
            </a:extLst>
          </p:cNvPr>
          <p:cNvSpPr/>
          <p:nvPr/>
        </p:nvSpPr>
        <p:spPr>
          <a:xfrm>
            <a:off x="10694907" y="1861709"/>
            <a:ext cx="294688" cy="141006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4" name="直接连接符 103">
            <a:extLst>
              <a:ext uri="{FF2B5EF4-FFF2-40B4-BE49-F238E27FC236}">
                <a16:creationId xmlns:a16="http://schemas.microsoft.com/office/drawing/2014/main" id="{6B899141-27F6-9BBF-CCCA-686B539D31DB}"/>
              </a:ext>
            </a:extLst>
          </p:cNvPr>
          <p:cNvCxnSpPr>
            <a:cxnSpLocks/>
          </p:cNvCxnSpPr>
          <p:nvPr/>
        </p:nvCxnSpPr>
        <p:spPr>
          <a:xfrm>
            <a:off x="7139734" y="3309883"/>
            <a:ext cx="4200888" cy="40665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5" name="椭圆 104">
            <a:extLst>
              <a:ext uri="{FF2B5EF4-FFF2-40B4-BE49-F238E27FC236}">
                <a16:creationId xmlns:a16="http://schemas.microsoft.com/office/drawing/2014/main" id="{B01D0155-847A-F7B9-0B0A-76BB3108B2D4}"/>
              </a:ext>
            </a:extLst>
          </p:cNvPr>
          <p:cNvSpPr/>
          <p:nvPr/>
        </p:nvSpPr>
        <p:spPr>
          <a:xfrm>
            <a:off x="7735026" y="3272978"/>
            <a:ext cx="65005" cy="59587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文本框 105">
            <a:extLst>
              <a:ext uri="{FF2B5EF4-FFF2-40B4-BE49-F238E27FC236}">
                <a16:creationId xmlns:a16="http://schemas.microsoft.com/office/drawing/2014/main" id="{3A44FD2C-22D5-4A00-3AFA-614D4D3F74CA}"/>
              </a:ext>
            </a:extLst>
          </p:cNvPr>
          <p:cNvSpPr txBox="1"/>
          <p:nvPr/>
        </p:nvSpPr>
        <p:spPr>
          <a:xfrm>
            <a:off x="7198597" y="2902040"/>
            <a:ext cx="991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对撞点</a:t>
            </a:r>
          </a:p>
        </p:txBody>
      </p:sp>
      <p:sp>
        <p:nvSpPr>
          <p:cNvPr id="107" name="矩形 106">
            <a:extLst>
              <a:ext uri="{FF2B5EF4-FFF2-40B4-BE49-F238E27FC236}">
                <a16:creationId xmlns:a16="http://schemas.microsoft.com/office/drawing/2014/main" id="{4E63FE2E-FDE6-77E2-35CE-B0A1783F966E}"/>
              </a:ext>
            </a:extLst>
          </p:cNvPr>
          <p:cNvSpPr/>
          <p:nvPr/>
        </p:nvSpPr>
        <p:spPr>
          <a:xfrm>
            <a:off x="10989595" y="1861709"/>
            <a:ext cx="73672" cy="2968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8" name="直接连接符 107">
            <a:extLst>
              <a:ext uri="{FF2B5EF4-FFF2-40B4-BE49-F238E27FC236}">
                <a16:creationId xmlns:a16="http://schemas.microsoft.com/office/drawing/2014/main" id="{1FCECECB-FF88-1284-0331-D1AF75078DD6}"/>
              </a:ext>
            </a:extLst>
          </p:cNvPr>
          <p:cNvCxnSpPr>
            <a:cxnSpLocks/>
          </p:cNvCxnSpPr>
          <p:nvPr/>
        </p:nvCxnSpPr>
        <p:spPr>
          <a:xfrm flipV="1">
            <a:off x="10804206" y="2681329"/>
            <a:ext cx="191889" cy="917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直接连接符 108">
            <a:extLst>
              <a:ext uri="{FF2B5EF4-FFF2-40B4-BE49-F238E27FC236}">
                <a16:creationId xmlns:a16="http://schemas.microsoft.com/office/drawing/2014/main" id="{94DD5A81-EB8D-BF72-1A0A-BE36703703BC}"/>
              </a:ext>
            </a:extLst>
          </p:cNvPr>
          <p:cNvCxnSpPr>
            <a:cxnSpLocks/>
            <a:endCxn id="103" idx="1"/>
          </p:cNvCxnSpPr>
          <p:nvPr/>
        </p:nvCxnSpPr>
        <p:spPr>
          <a:xfrm flipH="1" flipV="1">
            <a:off x="10694907" y="2566739"/>
            <a:ext cx="294688" cy="1156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直接连接符 109">
            <a:extLst>
              <a:ext uri="{FF2B5EF4-FFF2-40B4-BE49-F238E27FC236}">
                <a16:creationId xmlns:a16="http://schemas.microsoft.com/office/drawing/2014/main" id="{C09A93A9-510D-30F1-A059-437CCE70E4E6}"/>
              </a:ext>
            </a:extLst>
          </p:cNvPr>
          <p:cNvCxnSpPr>
            <a:cxnSpLocks/>
          </p:cNvCxnSpPr>
          <p:nvPr/>
        </p:nvCxnSpPr>
        <p:spPr>
          <a:xfrm flipV="1">
            <a:off x="10694907" y="2436229"/>
            <a:ext cx="301188" cy="1299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直接连接符 110">
            <a:extLst>
              <a:ext uri="{FF2B5EF4-FFF2-40B4-BE49-F238E27FC236}">
                <a16:creationId xmlns:a16="http://schemas.microsoft.com/office/drawing/2014/main" id="{1802DE66-5C1E-9498-0CE7-D3A9E4A92568}"/>
              </a:ext>
            </a:extLst>
          </p:cNvPr>
          <p:cNvCxnSpPr>
            <a:cxnSpLocks/>
          </p:cNvCxnSpPr>
          <p:nvPr/>
        </p:nvCxnSpPr>
        <p:spPr>
          <a:xfrm flipH="1" flipV="1">
            <a:off x="10697075" y="2327328"/>
            <a:ext cx="281187" cy="1142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直接连接符 111">
            <a:extLst>
              <a:ext uri="{FF2B5EF4-FFF2-40B4-BE49-F238E27FC236}">
                <a16:creationId xmlns:a16="http://schemas.microsoft.com/office/drawing/2014/main" id="{D6AA8D36-47C4-5CBA-3744-FFE45C75FFF7}"/>
              </a:ext>
            </a:extLst>
          </p:cNvPr>
          <p:cNvCxnSpPr>
            <a:cxnSpLocks/>
          </p:cNvCxnSpPr>
          <p:nvPr/>
        </p:nvCxnSpPr>
        <p:spPr>
          <a:xfrm flipV="1">
            <a:off x="10694907" y="2190094"/>
            <a:ext cx="301188" cy="1299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直接连接符 112">
            <a:extLst>
              <a:ext uri="{FF2B5EF4-FFF2-40B4-BE49-F238E27FC236}">
                <a16:creationId xmlns:a16="http://schemas.microsoft.com/office/drawing/2014/main" id="{D62F7C64-6DC8-F877-626D-A522635A5C75}"/>
              </a:ext>
            </a:extLst>
          </p:cNvPr>
          <p:cNvCxnSpPr>
            <a:cxnSpLocks/>
          </p:cNvCxnSpPr>
          <p:nvPr/>
        </p:nvCxnSpPr>
        <p:spPr>
          <a:xfrm flipH="1" flipV="1">
            <a:off x="10697572" y="2076743"/>
            <a:ext cx="292023" cy="1128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直接连接符 113">
            <a:extLst>
              <a:ext uri="{FF2B5EF4-FFF2-40B4-BE49-F238E27FC236}">
                <a16:creationId xmlns:a16="http://schemas.microsoft.com/office/drawing/2014/main" id="{D5019DF2-23DA-0DE6-2249-0EC0A1959A89}"/>
              </a:ext>
            </a:extLst>
          </p:cNvPr>
          <p:cNvCxnSpPr>
            <a:cxnSpLocks/>
          </p:cNvCxnSpPr>
          <p:nvPr/>
        </p:nvCxnSpPr>
        <p:spPr>
          <a:xfrm flipV="1">
            <a:off x="10688407" y="1948320"/>
            <a:ext cx="301188" cy="1299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直接连接符 114">
            <a:extLst>
              <a:ext uri="{FF2B5EF4-FFF2-40B4-BE49-F238E27FC236}">
                <a16:creationId xmlns:a16="http://schemas.microsoft.com/office/drawing/2014/main" id="{57AB11F9-95CD-504B-FA35-CA044D6DED65}"/>
              </a:ext>
            </a:extLst>
          </p:cNvPr>
          <p:cNvCxnSpPr>
            <a:cxnSpLocks/>
          </p:cNvCxnSpPr>
          <p:nvPr/>
        </p:nvCxnSpPr>
        <p:spPr>
          <a:xfrm flipV="1">
            <a:off x="10686868" y="2763942"/>
            <a:ext cx="309227" cy="1828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6" name="直接连接符 115">
            <a:extLst>
              <a:ext uri="{FF2B5EF4-FFF2-40B4-BE49-F238E27FC236}">
                <a16:creationId xmlns:a16="http://schemas.microsoft.com/office/drawing/2014/main" id="{16843D58-ECEF-B399-52E5-09703E54BC09}"/>
              </a:ext>
            </a:extLst>
          </p:cNvPr>
          <p:cNvCxnSpPr>
            <a:cxnSpLocks/>
          </p:cNvCxnSpPr>
          <p:nvPr/>
        </p:nvCxnSpPr>
        <p:spPr>
          <a:xfrm>
            <a:off x="11006136" y="1883551"/>
            <a:ext cx="0" cy="4483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7" name="直接连接符 116">
            <a:extLst>
              <a:ext uri="{FF2B5EF4-FFF2-40B4-BE49-F238E27FC236}">
                <a16:creationId xmlns:a16="http://schemas.microsoft.com/office/drawing/2014/main" id="{E05501BB-5772-BECF-FF5E-FE07FB71CCC6}"/>
              </a:ext>
            </a:extLst>
          </p:cNvPr>
          <p:cNvCxnSpPr>
            <a:cxnSpLocks/>
          </p:cNvCxnSpPr>
          <p:nvPr/>
        </p:nvCxnSpPr>
        <p:spPr>
          <a:xfrm>
            <a:off x="11006136" y="1947370"/>
            <a:ext cx="0" cy="4483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8" name="直接连接符 117">
            <a:extLst>
              <a:ext uri="{FF2B5EF4-FFF2-40B4-BE49-F238E27FC236}">
                <a16:creationId xmlns:a16="http://schemas.microsoft.com/office/drawing/2014/main" id="{FF92D05A-88F5-6E21-A00B-F5EE1BD3D73A}"/>
              </a:ext>
            </a:extLst>
          </p:cNvPr>
          <p:cNvCxnSpPr>
            <a:cxnSpLocks/>
          </p:cNvCxnSpPr>
          <p:nvPr/>
        </p:nvCxnSpPr>
        <p:spPr>
          <a:xfrm>
            <a:off x="11006136" y="2015954"/>
            <a:ext cx="0" cy="4483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9" name="直接连接符 118">
            <a:extLst>
              <a:ext uri="{FF2B5EF4-FFF2-40B4-BE49-F238E27FC236}">
                <a16:creationId xmlns:a16="http://schemas.microsoft.com/office/drawing/2014/main" id="{6072F4A0-09AC-D2E9-263C-9C300CCA26CD}"/>
              </a:ext>
            </a:extLst>
          </p:cNvPr>
          <p:cNvCxnSpPr>
            <a:cxnSpLocks/>
          </p:cNvCxnSpPr>
          <p:nvPr/>
        </p:nvCxnSpPr>
        <p:spPr>
          <a:xfrm>
            <a:off x="11006136" y="2080555"/>
            <a:ext cx="0" cy="4483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0" name="椭圆 119">
            <a:extLst>
              <a:ext uri="{FF2B5EF4-FFF2-40B4-BE49-F238E27FC236}">
                <a16:creationId xmlns:a16="http://schemas.microsoft.com/office/drawing/2014/main" id="{E4AD03F0-9458-21FB-E70F-1BE62DC911D4}"/>
              </a:ext>
            </a:extLst>
          </p:cNvPr>
          <p:cNvSpPr/>
          <p:nvPr/>
        </p:nvSpPr>
        <p:spPr>
          <a:xfrm>
            <a:off x="10805165" y="2747859"/>
            <a:ext cx="65005" cy="59587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文本框 120">
            <a:extLst>
              <a:ext uri="{FF2B5EF4-FFF2-40B4-BE49-F238E27FC236}">
                <a16:creationId xmlns:a16="http://schemas.microsoft.com/office/drawing/2014/main" id="{EFB40464-666F-1D72-2B12-92051F78072F}"/>
              </a:ext>
            </a:extLst>
          </p:cNvPr>
          <p:cNvSpPr txBox="1"/>
          <p:nvPr/>
        </p:nvSpPr>
        <p:spPr>
          <a:xfrm>
            <a:off x="8728118" y="2566189"/>
            <a:ext cx="771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accent2"/>
                </a:solidFill>
              </a:rPr>
              <a:t>TOF</a:t>
            </a:r>
            <a:endParaRPr lang="zh-CN" altLang="en-US" sz="1400" b="1" dirty="0">
              <a:solidFill>
                <a:schemeClr val="accent2"/>
              </a:solidFill>
            </a:endParaRPr>
          </a:p>
        </p:txBody>
      </p:sp>
      <p:sp>
        <p:nvSpPr>
          <p:cNvPr id="122" name="文本框 121">
            <a:extLst>
              <a:ext uri="{FF2B5EF4-FFF2-40B4-BE49-F238E27FC236}">
                <a16:creationId xmlns:a16="http://schemas.microsoft.com/office/drawing/2014/main" id="{38EE3E6D-F264-6594-FF97-FB615FB17AFD}"/>
              </a:ext>
            </a:extLst>
          </p:cNvPr>
          <p:cNvSpPr txBox="1"/>
          <p:nvPr/>
        </p:nvSpPr>
        <p:spPr>
          <a:xfrm>
            <a:off x="10099194" y="2159716"/>
            <a:ext cx="705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accent1"/>
                </a:solidFill>
              </a:rPr>
              <a:t>TOP</a:t>
            </a:r>
            <a:endParaRPr lang="zh-CN" altLang="en-US" sz="1400" b="1" dirty="0">
              <a:solidFill>
                <a:schemeClr val="accent1"/>
              </a:solidFill>
            </a:endParaRPr>
          </a:p>
        </p:txBody>
      </p:sp>
      <p:sp>
        <p:nvSpPr>
          <p:cNvPr id="123" name="文本框 122">
            <a:extLst>
              <a:ext uri="{FF2B5EF4-FFF2-40B4-BE49-F238E27FC236}">
                <a16:creationId xmlns:a16="http://schemas.microsoft.com/office/drawing/2014/main" id="{E9683E8E-3BDA-C4B5-A2F3-6E95D8D2B9C3}"/>
              </a:ext>
            </a:extLst>
          </p:cNvPr>
          <p:cNvSpPr txBox="1"/>
          <p:nvPr/>
        </p:nvSpPr>
        <p:spPr>
          <a:xfrm>
            <a:off x="10922101" y="1537560"/>
            <a:ext cx="602322" cy="30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/>
              <a:t>TOA</a:t>
            </a:r>
            <a:endParaRPr lang="zh-CN" altLang="en-US" sz="1400" b="1" dirty="0"/>
          </a:p>
        </p:txBody>
      </p:sp>
      <p:sp>
        <p:nvSpPr>
          <p:cNvPr id="138" name="弧形 137">
            <a:extLst>
              <a:ext uri="{FF2B5EF4-FFF2-40B4-BE49-F238E27FC236}">
                <a16:creationId xmlns:a16="http://schemas.microsoft.com/office/drawing/2014/main" id="{F2327E4A-5A1D-0927-ADEF-C0590220EA17}"/>
              </a:ext>
            </a:extLst>
          </p:cNvPr>
          <p:cNvSpPr/>
          <p:nvPr/>
        </p:nvSpPr>
        <p:spPr>
          <a:xfrm>
            <a:off x="6651132" y="2759609"/>
            <a:ext cx="9545225" cy="2994644"/>
          </a:xfrm>
          <a:prstGeom prst="arc">
            <a:avLst>
              <a:gd name="adj1" fmla="val 11686729"/>
              <a:gd name="adj2" fmla="val 14598713"/>
            </a:avLst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9" name="文本框 138">
            <a:extLst>
              <a:ext uri="{FF2B5EF4-FFF2-40B4-BE49-F238E27FC236}">
                <a16:creationId xmlns:a16="http://schemas.microsoft.com/office/drawing/2014/main" id="{7766E0D7-AC57-44AB-FC2F-14ACB59995E7}"/>
              </a:ext>
            </a:extLst>
          </p:cNvPr>
          <p:cNvSpPr txBox="1"/>
          <p:nvPr/>
        </p:nvSpPr>
        <p:spPr>
          <a:xfrm>
            <a:off x="8412278" y="3738712"/>
            <a:ext cx="2309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T0=TOA-</a:t>
            </a:r>
            <a:r>
              <a:rPr lang="en-US" altLang="zh-CN" b="1" dirty="0">
                <a:solidFill>
                  <a:schemeClr val="accent1"/>
                </a:solidFill>
              </a:rPr>
              <a:t>TOP</a:t>
            </a:r>
            <a:r>
              <a:rPr lang="en-US" altLang="zh-CN" b="1" dirty="0"/>
              <a:t>-</a:t>
            </a:r>
            <a:r>
              <a:rPr lang="en-US" altLang="zh-CN" b="1" dirty="0">
                <a:solidFill>
                  <a:schemeClr val="accent2"/>
                </a:solidFill>
              </a:rPr>
              <a:t>TOF</a:t>
            </a:r>
            <a:endParaRPr lang="zh-CN" altLang="en-US" b="1" dirty="0">
              <a:solidFill>
                <a:schemeClr val="accent2"/>
              </a:solidFill>
            </a:endParaRPr>
          </a:p>
        </p:txBody>
      </p:sp>
      <p:sp>
        <p:nvSpPr>
          <p:cNvPr id="141" name="文本框 140">
            <a:extLst>
              <a:ext uri="{FF2B5EF4-FFF2-40B4-BE49-F238E27FC236}">
                <a16:creationId xmlns:a16="http://schemas.microsoft.com/office/drawing/2014/main" id="{09A105A1-B356-B8A2-ECCF-28E2F05475FE}"/>
              </a:ext>
            </a:extLst>
          </p:cNvPr>
          <p:cNvSpPr txBox="1"/>
          <p:nvPr/>
        </p:nvSpPr>
        <p:spPr>
          <a:xfrm>
            <a:off x="7461186" y="3321237"/>
            <a:ext cx="552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/>
              <a:t>T0</a:t>
            </a:r>
            <a:endParaRPr lang="zh-CN" altLang="en-US" sz="1400" b="1" dirty="0"/>
          </a:p>
        </p:txBody>
      </p:sp>
      <p:sp>
        <p:nvSpPr>
          <p:cNvPr id="142" name="椭圆 141">
            <a:extLst>
              <a:ext uri="{FF2B5EF4-FFF2-40B4-BE49-F238E27FC236}">
                <a16:creationId xmlns:a16="http://schemas.microsoft.com/office/drawing/2014/main" id="{18404DB1-7A83-1838-9CC2-A1965F90DD19}"/>
              </a:ext>
            </a:extLst>
          </p:cNvPr>
          <p:cNvSpPr/>
          <p:nvPr/>
        </p:nvSpPr>
        <p:spPr>
          <a:xfrm>
            <a:off x="10676381" y="2749761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F751812-FCBC-FDA8-ABED-359C36BF25BC}"/>
              </a:ext>
            </a:extLst>
          </p:cNvPr>
          <p:cNvSpPr txBox="1"/>
          <p:nvPr/>
        </p:nvSpPr>
        <p:spPr>
          <a:xfrm>
            <a:off x="8610600" y="5824469"/>
            <a:ext cx="2913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BTOF</a:t>
            </a:r>
            <a:r>
              <a:rPr lang="zh-CN" altLang="en-US" sz="2400" b="1" dirty="0">
                <a:solidFill>
                  <a:srgbClr val="FF0000"/>
                </a:solidFill>
              </a:rPr>
              <a:t>重建原理类似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FA129DE-A653-E8EF-2C23-583339C31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1046" y="814823"/>
            <a:ext cx="4796184" cy="75776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2741E88-501C-1A83-E550-7576D4DF6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5335" y="1779374"/>
            <a:ext cx="2750700" cy="3953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500D99F1-FB5A-AD17-D30D-0B67CA48A582}"/>
                  </a:ext>
                </a:extLst>
              </p:cNvPr>
              <p:cNvSpPr txBox="1"/>
              <p:nvPr/>
            </p:nvSpPr>
            <p:spPr>
              <a:xfrm>
                <a:off x="4851254" y="1820242"/>
                <a:ext cx="2358677" cy="3252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𝑻𝑶𝑷</m:t>
                      </m:r>
                      <m:r>
                        <a:rPr lang="en-US" altLang="zh-CN" sz="1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altLang="zh-CN" sz="1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CN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e>
                      </m:acc>
                      <m:f>
                        <m:fPr>
                          <m:type m:val="lin"/>
                          <m:ctrlP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𝑂𝑃</m:t>
                          </m:r>
                        </m:num>
                        <m:den>
                          <m: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zh-CN" altLang="en-US" sz="1600" i="1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500D99F1-FB5A-AD17-D30D-0B67CA48A5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1254" y="1820242"/>
                <a:ext cx="2358677" cy="325282"/>
              </a:xfrm>
              <a:prstGeom prst="rect">
                <a:avLst/>
              </a:prstGeom>
              <a:blipFill>
                <a:blip r:embed="rId6"/>
                <a:stretch>
                  <a:fillRect t="-88679" b="-1433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矩形 21">
            <a:extLst>
              <a:ext uri="{FF2B5EF4-FFF2-40B4-BE49-F238E27FC236}">
                <a16:creationId xmlns:a16="http://schemas.microsoft.com/office/drawing/2014/main" id="{55BE09B0-EC82-C762-89FB-2B9DE1D7CAD9}"/>
              </a:ext>
            </a:extLst>
          </p:cNvPr>
          <p:cNvSpPr/>
          <p:nvPr/>
        </p:nvSpPr>
        <p:spPr>
          <a:xfrm>
            <a:off x="8283777" y="3629929"/>
            <a:ext cx="2309822" cy="58937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FC7E3149-AF5E-9EBB-65B2-912D527E9161}"/>
              </a:ext>
            </a:extLst>
          </p:cNvPr>
          <p:cNvSpPr/>
          <p:nvPr/>
        </p:nvSpPr>
        <p:spPr>
          <a:xfrm>
            <a:off x="5224434" y="1730693"/>
            <a:ext cx="1577804" cy="51455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F00B20F0-1BFE-8C46-5EBF-D5C65A5FA22A}"/>
              </a:ext>
            </a:extLst>
          </p:cNvPr>
          <p:cNvSpPr/>
          <p:nvPr/>
        </p:nvSpPr>
        <p:spPr>
          <a:xfrm>
            <a:off x="354556" y="4955095"/>
            <a:ext cx="3450388" cy="41863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697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A862DB-0C86-B7AD-0694-FE39EE97C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43417-7F8C-49B1-AA45-50A0871F521F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10" name="页脚占位符 9">
            <a:extLst>
              <a:ext uri="{FF2B5EF4-FFF2-40B4-BE49-F238E27FC236}">
                <a16:creationId xmlns:a16="http://schemas.microsoft.com/office/drawing/2014/main" id="{BEB6EC75-EBA4-B65B-6705-19A880C2F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fr-FR"/>
              <a:t>梁振卓，</a:t>
            </a:r>
            <a:r>
              <a:rPr lang="fr-FR" altLang="zh-CN"/>
              <a:t>STCF DTOF T0 Reconstruction</a:t>
            </a:r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1AA4F64-CC40-A0D5-706E-3524B42ED8E7}"/>
              </a:ext>
            </a:extLst>
          </p:cNvPr>
          <p:cNvSpPr txBox="1"/>
          <p:nvPr/>
        </p:nvSpPr>
        <p:spPr>
          <a:xfrm>
            <a:off x="648070" y="372863"/>
            <a:ext cx="326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</a:rPr>
              <a:t>TOF T0</a:t>
            </a:r>
            <a:r>
              <a:rPr lang="zh-CN" altLang="en-US" sz="2400" b="1" dirty="0">
                <a:solidFill>
                  <a:schemeClr val="accent1"/>
                </a:solidFill>
              </a:rPr>
              <a:t>算法程序框图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C46C9D9-912E-925F-4145-DABDF3B860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659"/>
          <a:stretch>
            <a:fillRect/>
          </a:stretch>
        </p:blipFill>
        <p:spPr>
          <a:xfrm>
            <a:off x="1472361" y="782974"/>
            <a:ext cx="9456393" cy="565060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2F163CF0-0C3F-1046-3D9B-6054F7DC10DD}"/>
                  </a:ext>
                </a:extLst>
              </p:cNvPr>
              <p:cNvSpPr txBox="1"/>
              <p:nvPr/>
            </p:nvSpPr>
            <p:spPr>
              <a:xfrm>
                <a:off x="1183555" y="5772541"/>
                <a:ext cx="3336053" cy="5544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1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altLang="zh-CN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US" altLang="zh-CN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f>
                            <m:fPr>
                              <m:ctrlPr>
                                <a:rPr lang="en-US" altLang="zh-CN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altLang="zh-CN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zh-CN" altLang="en-US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rad>
                              <m:r>
                                <a:rPr lang="zh-CN" altLang="en-US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altLang="zh-CN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altLang="zh-CN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CN" sz="11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altLang="zh-CN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sz="110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RecT</m:t>
                                              </m:r>
                                              <m:r>
                                                <a:rPr lang="en-US" altLang="zh-CN" sz="110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sz="110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i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CN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CN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sz="110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HypoT</m:t>
                                              </m:r>
                                              <m:r>
                                                <a:rPr lang="en-US" altLang="zh-CN" sz="110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altLang="zh-CN" sz="11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CN" sz="11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sz="11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altLang="zh-CN" sz="11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sup>
                          </m:sSup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altLang="zh-CN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zh-CN" altLang="en-US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rad>
                              <m:r>
                                <a:rPr lang="zh-CN" altLang="en-US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altLang="zh-CN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1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9</m:t>
                                  </m:r>
                                </m:num>
                                <m:den>
                                  <m:r>
                                    <a:rPr lang="en-US" altLang="zh-CN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zh-CN" altLang="en-US" sz="1400" dirty="0"/>
              </a:p>
            </p:txBody>
          </p:sp>
        </mc:Choice>
        <mc:Fallback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2F163CF0-0C3F-1046-3D9B-6054F7DC10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555" y="5772541"/>
                <a:ext cx="3336053" cy="554447"/>
              </a:xfrm>
              <a:prstGeom prst="rect">
                <a:avLst/>
              </a:prstGeom>
              <a:blipFill>
                <a:blip r:embed="rId3"/>
                <a:stretch>
                  <a:fillRect l="-366" t="-94505" b="-1450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图片 17">
            <a:extLst>
              <a:ext uri="{FF2B5EF4-FFF2-40B4-BE49-F238E27FC236}">
                <a16:creationId xmlns:a16="http://schemas.microsoft.com/office/drawing/2014/main" id="{33ACE6A5-09DB-1C6E-9EA2-EF8C0C586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32" y="4966320"/>
            <a:ext cx="1332729" cy="98796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59133BC3-2CCB-7D70-5614-E9DEBF2E2003}"/>
                  </a:ext>
                </a:extLst>
              </p:cNvPr>
              <p:cNvSpPr txBox="1"/>
              <p:nvPr/>
            </p:nvSpPr>
            <p:spPr>
              <a:xfrm>
                <a:off x="168433" y="5366246"/>
                <a:ext cx="91004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600" b="1" dirty="0">
                    <a:solidFill>
                      <a:srgbClr val="C00000"/>
                    </a:solidFill>
                  </a:rPr>
                  <a:t>mean: 0.0123</a:t>
                </a:r>
                <a:endParaRPr lang="en-US" altLang="zh-CN" sz="600" b="1" dirty="0">
                  <a:solidFill>
                    <a:srgbClr val="C0000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zh-CN" altLang="en-US" sz="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altLang="zh-CN" sz="600" b="1" dirty="0">
                    <a:solidFill>
                      <a:srgbClr val="C00000"/>
                    </a:solidFill>
                  </a:rPr>
                  <a:t>=0.07</a:t>
                </a:r>
                <a:endParaRPr lang="zh-CN" altLang="en-US" sz="600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59133BC3-2CCB-7D70-5614-E9DEBF2E20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433" y="5366246"/>
                <a:ext cx="910042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图片 19">
            <a:extLst>
              <a:ext uri="{FF2B5EF4-FFF2-40B4-BE49-F238E27FC236}">
                <a16:creationId xmlns:a16="http://schemas.microsoft.com/office/drawing/2014/main" id="{AF726256-1ABB-E0C8-F335-EBFE20FF90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793" y="1872103"/>
            <a:ext cx="3188792" cy="137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4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1480</TotalTime>
  <Words>2482</Words>
  <Application>Microsoft Office PowerPoint</Application>
  <PresentationFormat>宽屏</PresentationFormat>
  <Paragraphs>434</Paragraphs>
  <Slides>37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45" baseType="lpstr">
      <vt:lpstr>等线</vt:lpstr>
      <vt:lpstr>等线 Light</vt:lpstr>
      <vt:lpstr>仿宋</vt:lpstr>
      <vt:lpstr>Arial</vt:lpstr>
      <vt:lpstr>Cambria Math</vt:lpstr>
      <vt:lpstr>Times New Roman</vt:lpstr>
      <vt:lpstr>Wingdings</vt:lpstr>
      <vt:lpstr>Office 主题​​</vt:lpstr>
      <vt:lpstr>PowerPoint 演示文稿</vt:lpstr>
      <vt:lpstr>目录</vt:lpstr>
      <vt:lpstr>PowerPoint 演示文稿</vt:lpstr>
      <vt:lpstr>PowerPoint 演示文稿</vt:lpstr>
      <vt:lpstr>目录</vt:lpstr>
      <vt:lpstr>PowerPoint 演示文稿</vt:lpstr>
      <vt:lpstr>PowerPoint 演示文稿</vt:lpstr>
      <vt:lpstr>PowerPoint 演示文稿</vt:lpstr>
      <vt:lpstr>PowerPoint 演示文稿</vt:lpstr>
      <vt:lpstr>目录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目录</vt:lpstr>
      <vt:lpstr>PowerPoint 演示文稿</vt:lpstr>
      <vt:lpstr>PowerPoint 演示文稿</vt:lpstr>
      <vt:lpstr>目录</vt:lpstr>
      <vt:lpstr>PowerPoint 演示文稿</vt:lpstr>
      <vt:lpstr>PowerPoint 演示文稿</vt:lpstr>
      <vt:lpstr>目录</vt:lpstr>
      <vt:lpstr>总结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 geng</dc:creator>
  <cp:lastModifiedBy>c geng</cp:lastModifiedBy>
  <cp:revision>489</cp:revision>
  <dcterms:created xsi:type="dcterms:W3CDTF">2025-06-22T09:01:43Z</dcterms:created>
  <dcterms:modified xsi:type="dcterms:W3CDTF">2025-07-02T11:57:47Z</dcterms:modified>
</cp:coreProperties>
</file>