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87" r:id="rId3"/>
    <p:sldId id="277" r:id="rId4"/>
    <p:sldId id="278" r:id="rId5"/>
    <p:sldId id="279" r:id="rId6"/>
    <p:sldId id="284" r:id="rId7"/>
    <p:sldId id="285" r:id="rId8"/>
    <p:sldId id="286" r:id="rId9"/>
    <p:sldId id="274" r:id="rId10"/>
    <p:sldId id="282" r:id="rId11"/>
    <p:sldId id="268" r:id="rId12"/>
    <p:sldId id="264" r:id="rId13"/>
    <p:sldId id="266" r:id="rId14"/>
    <p:sldId id="283" r:id="rId15"/>
    <p:sldId id="262" r:id="rId16"/>
    <p:sldId id="267" r:id="rId17"/>
    <p:sldId id="288" r:id="rId18"/>
    <p:sldId id="289" r:id="rId19"/>
    <p:sldId id="261" r:id="rId20"/>
    <p:sldId id="260" r:id="rId21"/>
    <p:sldId id="276" r:id="rId22"/>
    <p:sldId id="257" r:id="rId23"/>
    <p:sldId id="25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 autoAdjust="0"/>
    <p:restoredTop sz="94687" autoAdjust="0"/>
  </p:normalViewPr>
  <p:slideViewPr>
    <p:cSldViewPr snapToGrid="0">
      <p:cViewPr varScale="1">
        <p:scale>
          <a:sx n="163" d="100"/>
          <a:sy n="163" d="100"/>
        </p:scale>
        <p:origin x="180" y="1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6AA23-D302-4266-B3B3-B570B9D378EE}" type="datetimeFigureOut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431AE-C155-4835-8514-BFD26BDC62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94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C7A6842-B366-4502-A530-B1E03F42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2023.12.20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ADCB51-7513-43DB-8D9C-6FC70C6E6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BB905D-9B9A-4A22-8C2B-15DF6796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F3FE-2E16-4AAA-8CF6-7B8B24317B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79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076B4A2-1E87-43AD-8DCA-832811F2AA84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51" t="1" b="-1261"/>
          <a:stretch/>
        </p:blipFill>
        <p:spPr>
          <a:xfrm>
            <a:off x="1" y="0"/>
            <a:ext cx="4038599" cy="6954128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9209411-FEB6-4F97-A193-FF806D406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2023.12.20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6EFAEAC-0D07-49C0-9D45-D31143D2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A70AA75-5196-4B1A-9047-54B24F6D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230-AE28-4F04-AE94-1FCDC364BDA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87668EF-FF21-49EF-8B09-A7AC3EC084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8" b="17197"/>
          <a:stretch/>
        </p:blipFill>
        <p:spPr>
          <a:xfrm>
            <a:off x="10282821" y="136525"/>
            <a:ext cx="1011586" cy="7200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B90488E-0F49-49E5-8C59-D084BE86A85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" r="80716" b="9385"/>
          <a:stretch/>
        </p:blipFill>
        <p:spPr bwMode="auto">
          <a:xfrm>
            <a:off x="11294407" y="136525"/>
            <a:ext cx="720000" cy="77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DF61EC1-4FDA-4D6B-BCB1-817FC0E4170D}"/>
              </a:ext>
            </a:extLst>
          </p:cNvPr>
          <p:cNvSpPr txBox="1"/>
          <p:nvPr userDrawn="1"/>
        </p:nvSpPr>
        <p:spPr>
          <a:xfrm>
            <a:off x="1396978" y="1936413"/>
            <a:ext cx="1625643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zh-CN" altLang="en-US" sz="7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提纲</a:t>
            </a:r>
          </a:p>
        </p:txBody>
      </p:sp>
    </p:spTree>
    <p:extLst>
      <p:ext uri="{BB962C8B-B14F-4D97-AF65-F5344CB8AC3E}">
        <p14:creationId xmlns:p14="http://schemas.microsoft.com/office/powerpoint/2010/main" val="375917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B74F8D8-92FF-463C-8CF3-67F3F82C3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2023.12.20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AEFC86-D0E8-48FB-90B3-50A6BADF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BE87B29-DB01-41CF-A235-96F55C8F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230-AE28-4F04-AE94-1FCDC364BDA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A9F7836-C230-4C10-ABB2-48487ACE0C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8" b="17197"/>
          <a:stretch/>
        </p:blipFill>
        <p:spPr>
          <a:xfrm>
            <a:off x="10282821" y="136525"/>
            <a:ext cx="1011586" cy="7200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6C6AFD0-A914-4BE1-AE65-48F5E00DA9B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" r="80716" b="9385"/>
          <a:stretch/>
        </p:blipFill>
        <p:spPr bwMode="auto">
          <a:xfrm>
            <a:off x="11294407" y="136525"/>
            <a:ext cx="720000" cy="77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2EDE79A-2C5B-4234-9FEE-02D6B573E0A0}"/>
              </a:ext>
            </a:extLst>
          </p:cNvPr>
          <p:cNvCxnSpPr>
            <a:cxnSpLocks/>
          </p:cNvCxnSpPr>
          <p:nvPr userDrawn="1"/>
        </p:nvCxnSpPr>
        <p:spPr>
          <a:xfrm>
            <a:off x="740899" y="1055077"/>
            <a:ext cx="611475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C5F2D4EB-EC7C-4FF4-93A8-970D9E3D7C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0898" y="400501"/>
            <a:ext cx="6930763" cy="607684"/>
          </a:xfrm>
        </p:spPr>
        <p:txBody>
          <a:bodyPr>
            <a:noAutofit/>
          </a:bodyPr>
          <a:lstStyle>
            <a:lvl1pPr marL="0" indent="0">
              <a:buNone/>
              <a:defRPr sz="3600" baseline="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节标题</a:t>
            </a:r>
          </a:p>
        </p:txBody>
      </p:sp>
    </p:spTree>
    <p:extLst>
      <p:ext uri="{BB962C8B-B14F-4D97-AF65-F5344CB8AC3E}">
        <p14:creationId xmlns:p14="http://schemas.microsoft.com/office/powerpoint/2010/main" val="69594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1B8DB2A-F025-6D5E-E134-1F9D3C495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2023.12.20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F85C486-2194-0D08-A611-9FD4002E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C60472-5AB7-736E-6AC6-3E243C93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230-AE28-4F04-AE94-1FCDC364BDA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00600AC-3309-412E-992B-9887418F7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8" b="17197"/>
          <a:stretch/>
        </p:blipFill>
        <p:spPr>
          <a:xfrm>
            <a:off x="8430064" y="231114"/>
            <a:ext cx="1954949" cy="139144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8EA3429-564B-4839-9F19-64F5286ECD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" r="80716" b="9385"/>
          <a:stretch/>
        </p:blipFill>
        <p:spPr bwMode="auto">
          <a:xfrm>
            <a:off x="10518238" y="231114"/>
            <a:ext cx="1368962" cy="146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C173E2D-1AF5-4B9C-B4E7-1A4F40D3BC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13" y="231114"/>
            <a:ext cx="229787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3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53519C-8E33-41B1-8C09-0B319F2D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2023.12.20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E81D1B9-60B4-4470-9C78-A3D8CBDE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6F2FA5A-33F3-4BEB-A08C-5E1983A1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230-AE28-4F04-AE94-1FCDC364BDA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1CAC537-DCC1-4DDA-8AC4-D2D3525720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8" b="17197"/>
          <a:stretch/>
        </p:blipFill>
        <p:spPr>
          <a:xfrm>
            <a:off x="10282821" y="136525"/>
            <a:ext cx="1011586" cy="7200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C56044C-474B-4132-8802-24F15B88887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" r="80716" b="9385"/>
          <a:stretch/>
        </p:blipFill>
        <p:spPr bwMode="auto">
          <a:xfrm>
            <a:off x="11294407" y="136525"/>
            <a:ext cx="720000" cy="77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76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21E92A4-B432-4205-B240-59BA129E1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207F76-BC1D-46CB-9687-A9A9F4C24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9F1048-442A-47EF-B65F-FABC4410F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2023.12.20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34B057-22AA-45C7-8E1F-64F5D10A7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0105C-BA1E-4F6F-BCE2-67CB42C3A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F3FE-2E16-4AAA-8CF6-7B8B24317B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40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1" r:id="rId3"/>
    <p:sldLayoutId id="2147483662" r:id="rId4"/>
    <p:sldLayoutId id="214748366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FF57484-DCB8-4EC4-B9B3-79609A97810A}"/>
              </a:ext>
            </a:extLst>
          </p:cNvPr>
          <p:cNvSpPr txBox="1"/>
          <p:nvPr/>
        </p:nvSpPr>
        <p:spPr>
          <a:xfrm>
            <a:off x="404446" y="2767280"/>
            <a:ext cx="1138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/>
              <a:t>BESIII CGEM microTPC calibration</a:t>
            </a:r>
            <a:endParaRPr lang="en-US" altLang="zh-CN" sz="2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E8BC2F2-479E-4F02-9163-4A2C77806514}"/>
              </a:ext>
            </a:extLst>
          </p:cNvPr>
          <p:cNvSpPr txBox="1"/>
          <p:nvPr/>
        </p:nvSpPr>
        <p:spPr>
          <a:xfrm>
            <a:off x="3691935" y="4408337"/>
            <a:ext cx="48081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u="sng" dirty="0"/>
              <a:t>姜地</a:t>
            </a:r>
            <a:r>
              <a:rPr lang="zh-CN" altLang="en-US" sz="3600" dirty="0"/>
              <a:t>，袁昊，袁野</a:t>
            </a:r>
            <a:endParaRPr lang="en-US" altLang="zh-CN" sz="3600" dirty="0"/>
          </a:p>
          <a:p>
            <a:pPr algn="ctr"/>
            <a:endParaRPr lang="en-US" altLang="zh-CN" sz="2000" dirty="0"/>
          </a:p>
          <a:p>
            <a:pPr algn="ctr"/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7</a:t>
            </a:r>
            <a:r>
              <a:rPr lang="zh-CN" altLang="en-US" sz="2000" dirty="0"/>
              <a:t>月</a:t>
            </a:r>
            <a:r>
              <a:rPr lang="en-US" altLang="zh-CN" sz="2000" dirty="0"/>
              <a:t>3</a:t>
            </a:r>
            <a:r>
              <a:rPr lang="zh-CN" altLang="en-US" sz="2000" dirty="0"/>
              <a:t>日 湖南湘潭</a:t>
            </a:r>
            <a:endParaRPr lang="en-US" altLang="zh-CN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0B69E9-C997-409C-A361-5937E17F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230-AE28-4F04-AE94-1FCDC364BDAB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4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A7DB6EC-8B4D-46F9-AD6A-4228B9E183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信号传输时间</a:t>
            </a:r>
          </a:p>
        </p:txBody>
      </p:sp>
      <p:sp>
        <p:nvSpPr>
          <p:cNvPr id="3" name="立方体 2">
            <a:extLst>
              <a:ext uri="{FF2B5EF4-FFF2-40B4-BE49-F238E27FC236}">
                <a16:creationId xmlns:a16="http://schemas.microsoft.com/office/drawing/2014/main" id="{460F5356-85A0-459D-8D42-9A5A6000450E}"/>
              </a:ext>
            </a:extLst>
          </p:cNvPr>
          <p:cNvSpPr/>
          <p:nvPr/>
        </p:nvSpPr>
        <p:spPr>
          <a:xfrm>
            <a:off x="8835751" y="1154378"/>
            <a:ext cx="2300481" cy="1671573"/>
          </a:xfrm>
          <a:prstGeom prst="cube">
            <a:avLst>
              <a:gd name="adj" fmla="val 91167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78432C5E-B9D1-431B-AFCC-852564ED7CB3}"/>
              </a:ext>
            </a:extLst>
          </p:cNvPr>
          <p:cNvCxnSpPr>
            <a:cxnSpLocks/>
          </p:cNvCxnSpPr>
          <p:nvPr/>
        </p:nvCxnSpPr>
        <p:spPr>
          <a:xfrm>
            <a:off x="8006171" y="2549427"/>
            <a:ext cx="3330734" cy="2014990"/>
          </a:xfrm>
          <a:prstGeom prst="straightConnector1">
            <a:avLst/>
          </a:prstGeom>
          <a:ln w="28575">
            <a:solidFill>
              <a:srgbClr val="EE864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乘号 7">
            <a:extLst>
              <a:ext uri="{FF2B5EF4-FFF2-40B4-BE49-F238E27FC236}">
                <a16:creationId xmlns:a16="http://schemas.microsoft.com/office/drawing/2014/main" id="{7253D46B-188A-44F6-8EAF-84C4DF7592DE}"/>
              </a:ext>
            </a:extLst>
          </p:cNvPr>
          <p:cNvSpPr/>
          <p:nvPr/>
        </p:nvSpPr>
        <p:spPr>
          <a:xfrm>
            <a:off x="9671538" y="1885348"/>
            <a:ext cx="314454" cy="302042"/>
          </a:xfrm>
          <a:prstGeom prst="mathMultiply">
            <a:avLst>
              <a:gd name="adj1" fmla="val 2352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A597D67-7972-4F4B-AF1D-6E7869086399}"/>
              </a:ext>
            </a:extLst>
          </p:cNvPr>
          <p:cNvCxnSpPr>
            <a:cxnSpLocks/>
          </p:cNvCxnSpPr>
          <p:nvPr/>
        </p:nvCxnSpPr>
        <p:spPr>
          <a:xfrm flipH="1">
            <a:off x="9830834" y="2057058"/>
            <a:ext cx="1" cy="1580546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连接符: 肘形 19">
            <a:extLst>
              <a:ext uri="{FF2B5EF4-FFF2-40B4-BE49-F238E27FC236}">
                <a16:creationId xmlns:a16="http://schemas.microsoft.com/office/drawing/2014/main" id="{DCD098DF-EDF7-4C3D-A25A-6C887E87D70F}"/>
              </a:ext>
            </a:extLst>
          </p:cNvPr>
          <p:cNvCxnSpPr>
            <a:cxnSpLocks/>
            <a:stCxn id="3" idx="3"/>
            <a:endCxn id="22" idx="3"/>
          </p:cNvCxnSpPr>
          <p:nvPr/>
        </p:nvCxnSpPr>
        <p:spPr>
          <a:xfrm rot="16200000" flipH="1">
            <a:off x="9557429" y="2492551"/>
            <a:ext cx="246186" cy="912985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等腰三角形 21">
            <a:extLst>
              <a:ext uri="{FF2B5EF4-FFF2-40B4-BE49-F238E27FC236}">
                <a16:creationId xmlns:a16="http://schemas.microsoft.com/office/drawing/2014/main" id="{ADDBBD61-91E3-4BC4-AE92-AD48A03C0F5C}"/>
              </a:ext>
            </a:extLst>
          </p:cNvPr>
          <p:cNvSpPr/>
          <p:nvPr/>
        </p:nvSpPr>
        <p:spPr>
          <a:xfrm rot="5400000">
            <a:off x="10079751" y="2714238"/>
            <a:ext cx="830325" cy="715797"/>
          </a:xfrm>
          <a:prstGeom prst="triangl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800" dirty="0"/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54DC3EFC-091E-4522-ACA4-3F3D3B8FF2EC}"/>
              </a:ext>
            </a:extLst>
          </p:cNvPr>
          <p:cNvCxnSpPr>
            <a:stCxn id="22" idx="0"/>
          </p:cNvCxnSpPr>
          <p:nvPr/>
        </p:nvCxnSpPr>
        <p:spPr>
          <a:xfrm flipV="1">
            <a:off x="10852812" y="3072136"/>
            <a:ext cx="29376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3C3F9123-C21E-47AB-B2F4-A4EBF1CDC839}"/>
              </a:ext>
            </a:extLst>
          </p:cNvPr>
          <p:cNvCxnSpPr>
            <a:cxnSpLocks/>
            <a:stCxn id="8" idx="3"/>
            <a:endCxn id="3" idx="1"/>
          </p:cNvCxnSpPr>
          <p:nvPr/>
        </p:nvCxnSpPr>
        <p:spPr>
          <a:xfrm flipH="1">
            <a:off x="9224030" y="2114847"/>
            <a:ext cx="523032" cy="563454"/>
          </a:xfrm>
          <a:prstGeom prst="line">
            <a:avLst/>
          </a:prstGeom>
          <a:ln w="19050">
            <a:solidFill>
              <a:srgbClr val="FFFF00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标注: 线形(无边框) 30">
            <a:extLst>
              <a:ext uri="{FF2B5EF4-FFF2-40B4-BE49-F238E27FC236}">
                <a16:creationId xmlns:a16="http://schemas.microsoft.com/office/drawing/2014/main" id="{ECD90AD0-7F65-4FF0-962E-A7C3C6F6B477}"/>
              </a:ext>
            </a:extLst>
          </p:cNvPr>
          <p:cNvSpPr/>
          <p:nvPr/>
        </p:nvSpPr>
        <p:spPr>
          <a:xfrm>
            <a:off x="7004882" y="1585376"/>
            <a:ext cx="1576408" cy="471682"/>
          </a:xfrm>
          <a:prstGeom prst="callout1">
            <a:avLst>
              <a:gd name="adj1" fmla="val 50740"/>
              <a:gd name="adj2" fmla="val 98739"/>
              <a:gd name="adj3" fmla="val 160701"/>
              <a:gd name="adj4" fmla="val 15549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信号传输距离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BA850E3-FB3D-4CD3-BC1F-83F4808C2631}"/>
              </a:ext>
            </a:extLst>
          </p:cNvPr>
          <p:cNvSpPr txBox="1"/>
          <p:nvPr/>
        </p:nvSpPr>
        <p:spPr>
          <a:xfrm>
            <a:off x="669951" y="1154378"/>
            <a:ext cx="750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信号击中读出条的某个位置产生信号，信号到达读出电子学所需的时间。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2D0BC2B-E53E-4806-9D8F-DB10C2E17A5C}"/>
              </a:ext>
            </a:extLst>
          </p:cNvPr>
          <p:cNvSpPr txBox="1"/>
          <p:nvPr/>
        </p:nvSpPr>
        <p:spPr>
          <a:xfrm>
            <a:off x="10060469" y="2901021"/>
            <a:ext cx="1160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read-out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5373EDD-E95F-4366-B1A7-A33EAF83CBF2}"/>
              </a:ext>
            </a:extLst>
          </p:cNvPr>
          <p:cNvSpPr txBox="1"/>
          <p:nvPr/>
        </p:nvSpPr>
        <p:spPr>
          <a:xfrm>
            <a:off x="669951" y="1474231"/>
            <a:ext cx="5655765" cy="195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zh-CN" altLang="en-US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信号传输时间</a:t>
            </a:r>
            <a:r>
              <a:rPr kumimoji="0" lang="en-US" altLang="zh-CN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(</a:t>
            </a:r>
            <a:r>
              <a:rPr lang="en-US" altLang="zh-CN" dirty="0">
                <a:solidFill>
                  <a:prstClr val="black"/>
                </a:solidFill>
              </a:rPr>
              <a:t>O(10)ns)</a:t>
            </a:r>
            <a:r>
              <a:rPr kumimoji="0" lang="zh-CN" altLang="en-US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：</a:t>
            </a:r>
            <a:endParaRPr kumimoji="0" lang="en-US" altLang="zh-CN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808038" marR="0" lvl="0" indent="-271463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dirty="0">
                <a:solidFill>
                  <a:prstClr val="black"/>
                </a:solidFill>
              </a:rPr>
              <a:t>传输时间随传输距离是振荡的</a:t>
            </a:r>
            <a:r>
              <a:rPr lang="en-US" altLang="zh-CN" dirty="0">
                <a:solidFill>
                  <a:prstClr val="black"/>
                </a:solidFill>
              </a:rPr>
              <a:t>(1)</a:t>
            </a:r>
            <a:r>
              <a:rPr lang="zh-CN" altLang="en-US" dirty="0">
                <a:solidFill>
                  <a:prstClr val="black"/>
                </a:solidFill>
              </a:rPr>
              <a:t>；</a:t>
            </a:r>
            <a:endParaRPr lang="en-US" altLang="zh-CN" dirty="0">
              <a:solidFill>
                <a:prstClr val="black"/>
              </a:solidFill>
            </a:endParaRPr>
          </a:p>
          <a:p>
            <a:pPr marL="808038" marR="0" lvl="0" indent="-271463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相邻</a:t>
            </a:r>
            <a:r>
              <a:rPr kumimoji="0" lang="en-US" altLang="zh-CN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tiger</a:t>
            </a:r>
            <a:r>
              <a:rPr kumimoji="0" lang="zh-CN" altLang="en-US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的波形之间有</a:t>
            </a:r>
            <a:r>
              <a:rPr kumimoji="0" lang="en-US" altLang="zh-CN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50mm</a:t>
            </a:r>
            <a:r>
              <a:rPr lang="zh-CN" altLang="en-US" dirty="0">
                <a:solidFill>
                  <a:prstClr val="black"/>
                </a:solidFill>
              </a:rPr>
              <a:t>的相位差；</a:t>
            </a:r>
            <a:endParaRPr lang="en-US" altLang="zh-CN" dirty="0">
              <a:solidFill>
                <a:prstClr val="black"/>
              </a:solidFill>
            </a:endParaRPr>
          </a:p>
          <a:p>
            <a:pPr marL="808038" marR="0" lvl="0" indent="-271463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空间上对称的两个</a:t>
            </a:r>
            <a:r>
              <a:rPr kumimoji="0" lang="en-US" altLang="zh-CN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tiger</a:t>
            </a:r>
            <a:r>
              <a:rPr kumimoji="0" lang="zh-CN" altLang="en-US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的波形是相似的</a:t>
            </a:r>
            <a:r>
              <a:rPr kumimoji="0" lang="en-US" altLang="zh-CN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(2)</a:t>
            </a:r>
            <a:r>
              <a:rPr kumimoji="0" lang="zh-CN" altLang="en-US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；</a:t>
            </a:r>
            <a:endParaRPr kumimoji="0" lang="en-US" altLang="zh-CN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  <a:p>
            <a:pPr marL="808038" marR="0" lvl="0" indent="-271463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可能与电子学特征有关</a:t>
            </a:r>
            <a:r>
              <a:rPr kumimoji="0" lang="en-US" altLang="zh-CN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(</a:t>
            </a:r>
            <a:r>
              <a:rPr kumimoji="0" lang="zh-CN" altLang="en-US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电容或者电子学噪声</a:t>
            </a:r>
            <a:r>
              <a:rPr kumimoji="0" lang="en-US" altLang="zh-CN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)</a:t>
            </a:r>
            <a:r>
              <a:rPr kumimoji="0" lang="zh-CN" altLang="en-US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。</a:t>
            </a:r>
            <a:endParaRPr kumimoji="0" lang="en-US" altLang="zh-CN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C558022-163D-46B9-9411-B7F21D649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94" y="3826580"/>
            <a:ext cx="3600000" cy="276517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8CF466C-D469-4549-A1EB-A16A958BF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944" y="3809145"/>
            <a:ext cx="3600000" cy="273466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07FECA1-8654-4FAB-B7F9-E99013BCBA62}"/>
              </a:ext>
            </a:extLst>
          </p:cNvPr>
          <p:cNvSpPr/>
          <p:nvPr/>
        </p:nvSpPr>
        <p:spPr>
          <a:xfrm>
            <a:off x="669951" y="3476021"/>
            <a:ext cx="43050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tx1"/>
                </a:solidFill>
                <a:latin typeface="+mn-ea"/>
              </a:rPr>
              <a:t>传输时间随距离的变化波形</a:t>
            </a:r>
            <a:r>
              <a:rPr lang="en-US" altLang="zh-CN" sz="1500" b="1" dirty="0">
                <a:latin typeface="+mn-ea"/>
              </a:rPr>
              <a:t>(1)</a:t>
            </a:r>
            <a:endParaRPr lang="zh-CN" altLang="en-US" sz="15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44EEE26-5A09-4C65-B993-91BFD4A34677}"/>
              </a:ext>
            </a:extLst>
          </p:cNvPr>
          <p:cNvSpPr/>
          <p:nvPr/>
        </p:nvSpPr>
        <p:spPr>
          <a:xfrm>
            <a:off x="4986509" y="3476674"/>
            <a:ext cx="435887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tx1"/>
                </a:solidFill>
                <a:latin typeface="+mn-ea"/>
              </a:rPr>
              <a:t>传输时间随距离的变化波形</a:t>
            </a:r>
            <a:r>
              <a:rPr lang="en-US" altLang="zh-CN" sz="1500" b="1" dirty="0">
                <a:latin typeface="+mn-ea"/>
              </a:rPr>
              <a:t>(2)</a:t>
            </a:r>
            <a:endParaRPr lang="zh-CN" altLang="en-US" sz="15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051CAC-B672-4FF0-871E-70EB06E9E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230-AE28-4F04-AE94-1FCDC364BDA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81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0247A77-C00A-4555-B1D9-959EE0C1F3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迭代刻度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847FEAA-54CF-4D92-9F8D-D09BE7E35D68}"/>
              </a:ext>
            </a:extLst>
          </p:cNvPr>
          <p:cNvSpPr txBox="1"/>
          <p:nvPr/>
        </p:nvSpPr>
        <p:spPr>
          <a:xfrm>
            <a:off x="740898" y="1870060"/>
            <a:ext cx="981377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分辨率不理想：</a:t>
            </a:r>
            <a:endParaRPr lang="en-US" altLang="zh-CN" sz="2000" dirty="0"/>
          </a:p>
          <a:p>
            <a:r>
              <a:rPr lang="en-US" altLang="zh-CN" sz="2000" dirty="0"/>
              <a:t>	</a:t>
            </a:r>
            <a:r>
              <a:rPr lang="zh-CN" altLang="en-US" sz="2000" dirty="0"/>
              <a:t>时间分辨率</a:t>
            </a:r>
            <a:r>
              <a:rPr lang="en-US" altLang="zh-CN" sz="2000" dirty="0"/>
              <a:t>20ns~40ns</a:t>
            </a:r>
            <a:r>
              <a:rPr lang="zh-CN" altLang="en-US" sz="2000" dirty="0"/>
              <a:t>；</a:t>
            </a:r>
            <a:endParaRPr lang="en-US" altLang="zh-CN" sz="2000" dirty="0"/>
          </a:p>
          <a:p>
            <a:r>
              <a:rPr lang="en-US" altLang="zh-CN" sz="2000" dirty="0"/>
              <a:t>	</a:t>
            </a:r>
            <a:r>
              <a:rPr lang="zh-CN" altLang="en-US" sz="2000" dirty="0"/>
              <a:t>空间分辨率约</a:t>
            </a:r>
            <a:r>
              <a:rPr lang="en-US" altLang="zh-CN" sz="2000" dirty="0"/>
              <a:t>1mm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>
              <a:spcBef>
                <a:spcPts val="1200"/>
              </a:spcBef>
            </a:pPr>
            <a:r>
              <a:rPr lang="zh-CN" altLang="en-US" sz="2000" dirty="0"/>
              <a:t>时间信号成分复杂：</a:t>
            </a:r>
            <a:endParaRPr lang="en-US" altLang="zh-CN" sz="2000" dirty="0"/>
          </a:p>
          <a:p>
            <a:r>
              <a:rPr lang="en-US" altLang="zh-CN" sz="2000" dirty="0"/>
              <a:t>	</a:t>
            </a:r>
            <a:r>
              <a:rPr lang="zh-CN" altLang="en-US" sz="2000" dirty="0">
                <a:solidFill>
                  <a:srgbClr val="FF0000"/>
                </a:solidFill>
              </a:rPr>
              <a:t>时幅关系</a:t>
            </a:r>
            <a:r>
              <a:rPr lang="zh-CN" altLang="en-US" sz="2000" dirty="0"/>
              <a:t>、电子学计时起点、电子学阈值晃动、固定时间延迟取电荷信号等。</a:t>
            </a:r>
            <a:endParaRPr lang="en-US" altLang="zh-CN" sz="2000" dirty="0"/>
          </a:p>
          <a:p>
            <a:pPr>
              <a:spcBef>
                <a:spcPts val="1200"/>
              </a:spcBef>
            </a:pPr>
            <a:r>
              <a:rPr lang="zh-CN" altLang="en-US" sz="2000" dirty="0"/>
              <a:t>正在深入研究时间刻度和电子学读出方式。</a:t>
            </a:r>
            <a:endParaRPr lang="en-US" altLang="zh-CN" sz="2000" dirty="0"/>
          </a:p>
          <a:p>
            <a:pPr>
              <a:spcBef>
                <a:spcPts val="1200"/>
              </a:spcBef>
            </a:pPr>
            <a:r>
              <a:rPr lang="zh-CN" altLang="en-US" sz="2000" dirty="0"/>
              <a:t>当前选用</a:t>
            </a:r>
            <a:r>
              <a:rPr lang="zh-CN" altLang="en-US" sz="2000" dirty="0">
                <a:solidFill>
                  <a:srgbClr val="FF0000"/>
                </a:solidFill>
              </a:rPr>
              <a:t>固定阈值</a:t>
            </a:r>
            <a:r>
              <a:rPr lang="en-US" altLang="zh-CN" sz="2000" dirty="0">
                <a:solidFill>
                  <a:srgbClr val="FF0000"/>
                </a:solidFill>
              </a:rPr>
              <a:t>30mV</a:t>
            </a:r>
            <a:r>
              <a:rPr lang="zh-CN" altLang="en-US" sz="2000" dirty="0">
                <a:solidFill>
                  <a:srgbClr val="FF0000"/>
                </a:solidFill>
              </a:rPr>
              <a:t>的模拟宇宙线事例</a:t>
            </a:r>
            <a:r>
              <a:rPr lang="zh-CN" altLang="en-US" sz="2000" dirty="0"/>
              <a:t>做初步研究。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6EC901-8B0F-40EA-83B0-0E46A6EF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230-AE28-4F04-AE94-1FCDC364BDA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608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9">
                <a:extLst>
                  <a:ext uri="{FF2B5EF4-FFF2-40B4-BE49-F238E27FC236}">
                    <a16:creationId xmlns:a16="http://schemas.microsoft.com/office/drawing/2014/main" id="{A3158807-8302-458D-B3E2-4B2BBDCC86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9357287"/>
                  </p:ext>
                </p:extLst>
              </p:nvPr>
            </p:nvGraphicFramePr>
            <p:xfrm>
              <a:off x="740898" y="1173480"/>
              <a:ext cx="3716487" cy="2682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16487">
                      <a:extLst>
                        <a:ext uri="{9D8B030D-6E8A-4147-A177-3AD203B41FA5}">
                          <a16:colId xmlns:a16="http://schemas.microsoft.com/office/drawing/2014/main" val="3338617354"/>
                        </a:ext>
                      </a:extLst>
                    </a:gridCol>
                  </a:tblGrid>
                  <a:tr h="3331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丢弃事例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4505157"/>
                      </a:ext>
                    </a:extLst>
                  </a:tr>
                  <a:tr h="333109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包含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μ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衰变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2149864"/>
                      </a:ext>
                    </a:extLst>
                  </a:tr>
                  <a:tr h="333109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小角度入射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低于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10°)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1706994"/>
                      </a:ext>
                    </a:extLst>
                  </a:tr>
                  <a:tr h="321603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韧致辐射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(MC truth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与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CC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拟合差大于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1°)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1216616"/>
                      </a:ext>
                    </a:extLst>
                  </a:tr>
                  <a:tr h="333109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mTPC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拟合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 smtClean="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&gt;5000</m:t>
                              </m:r>
                            </m:oMath>
                          </a14:m>
                          <a:endParaRPr lang="zh-CN" altLang="en-US" sz="16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625765"/>
                      </a:ext>
                    </a:extLst>
                  </a:tr>
                  <a:tr h="333109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CC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拟合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 smtClean="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&gt;200</m:t>
                              </m:r>
                            </m:oMath>
                          </a14:m>
                          <a:endParaRPr lang="zh-CN" altLang="en-US" sz="16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619833"/>
                      </a:ext>
                    </a:extLst>
                  </a:tr>
                  <a:tr h="333109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去除任意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cluster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大小为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的事例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2303919"/>
                      </a:ext>
                    </a:extLst>
                  </a:tr>
                  <a:tr h="333109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总去除比例约</a:t>
                          </a:r>
                          <a:r>
                            <a:rPr lang="en-US" altLang="zh-CN" sz="1600" dirty="0"/>
                            <a:t>87%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2556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9">
                <a:extLst>
                  <a:ext uri="{FF2B5EF4-FFF2-40B4-BE49-F238E27FC236}">
                    <a16:creationId xmlns:a16="http://schemas.microsoft.com/office/drawing/2014/main" id="{A3158807-8302-458D-B3E2-4B2BBDCC86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9357287"/>
                  </p:ext>
                </p:extLst>
              </p:nvPr>
            </p:nvGraphicFramePr>
            <p:xfrm>
              <a:off x="740898" y="1173480"/>
              <a:ext cx="3716487" cy="2682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16487">
                      <a:extLst>
                        <a:ext uri="{9D8B030D-6E8A-4147-A177-3AD203B41FA5}">
                          <a16:colId xmlns:a16="http://schemas.microsoft.com/office/drawing/2014/main" val="333861735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丢弃事例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450515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包含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μ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衰变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214986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小角度入射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低于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10°)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170699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韧致辐射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(MC truth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与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CC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拟合差大于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1°)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121661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64" t="-407273" r="-327" b="-3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62576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64" t="-507273" r="-327" b="-2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61983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去除任意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cluster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大小为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的事例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230391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总去除比例约</a:t>
                          </a:r>
                          <a:r>
                            <a:rPr lang="en-US" altLang="zh-CN" sz="1600" dirty="0"/>
                            <a:t>87%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2556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文本占位符 8">
            <a:extLst>
              <a:ext uri="{FF2B5EF4-FFF2-40B4-BE49-F238E27FC236}">
                <a16:creationId xmlns:a16="http://schemas.microsoft.com/office/drawing/2014/main" id="{95B2C566-2C4B-40C8-9E0C-1562267109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迭代刻度的事例挑选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99D0712-22CD-40EE-BDC5-D510EF8745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6" t="13284" r="12109" b="16631"/>
          <a:stretch/>
        </p:blipFill>
        <p:spPr>
          <a:xfrm>
            <a:off x="4840462" y="1212533"/>
            <a:ext cx="5527683" cy="522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620EEE0-5ECC-45E3-B945-39E8BA1079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3" t="14351" r="16382" b="13711"/>
          <a:stretch/>
        </p:blipFill>
        <p:spPr>
          <a:xfrm>
            <a:off x="5252718" y="1225701"/>
            <a:ext cx="4703169" cy="522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3537BF-D9EC-40E3-8992-FE78FAB02D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1" t="14565" r="16382" b="12856"/>
          <a:stretch/>
        </p:blipFill>
        <p:spPr>
          <a:xfrm>
            <a:off x="5602336" y="1249058"/>
            <a:ext cx="4671875" cy="522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AC25B7-EC73-433C-AA26-BE52881B9A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t="6516" r="8377" b="5105"/>
          <a:stretch/>
        </p:blipFill>
        <p:spPr>
          <a:xfrm>
            <a:off x="686847" y="3861097"/>
            <a:ext cx="3716487" cy="2873772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1D09B793-A07E-476C-832C-A8099E9C82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6916" r="13285" b="14566"/>
          <a:stretch/>
        </p:blipFill>
        <p:spPr>
          <a:xfrm>
            <a:off x="5176395" y="1225701"/>
            <a:ext cx="5097816" cy="52200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09DD4335-A8D1-4B52-A01F-28E4DAF0D9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t="14423" r="16679" b="13355"/>
          <a:stretch/>
        </p:blipFill>
        <p:spPr>
          <a:xfrm>
            <a:off x="5286771" y="1219117"/>
            <a:ext cx="4635061" cy="52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41CD1E78-04AF-4EC2-A8EF-D6A24C14E68C}"/>
                  </a:ext>
                </a:extLst>
              </p:cNvPr>
              <p:cNvSpPr txBox="1"/>
              <p:nvPr/>
            </p:nvSpPr>
            <p:spPr>
              <a:xfrm>
                <a:off x="9136185" y="1225701"/>
                <a:ext cx="2512646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41CD1E78-04AF-4EC2-A8EF-D6A24C14E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185" y="1225701"/>
                <a:ext cx="2512646" cy="424796"/>
              </a:xfrm>
              <a:prstGeom prst="rect">
                <a:avLst/>
              </a:prstGeom>
              <a:blipFill>
                <a:blip r:embed="rId9"/>
                <a:stretch>
                  <a:fillRect r="-728" b="-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文本框 49">
            <a:extLst>
              <a:ext uri="{FF2B5EF4-FFF2-40B4-BE49-F238E27FC236}">
                <a16:creationId xmlns:a16="http://schemas.microsoft.com/office/drawing/2014/main" id="{226C11EC-DC35-48B3-9F1C-F6C76DD806B7}"/>
              </a:ext>
            </a:extLst>
          </p:cNvPr>
          <p:cNvSpPr txBox="1"/>
          <p:nvPr/>
        </p:nvSpPr>
        <p:spPr>
          <a:xfrm>
            <a:off x="9302163" y="5632299"/>
            <a:ext cx="283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大致沿半径方向入射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05B4F9D-1414-4768-9F07-043A4EBF5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230-AE28-4F04-AE94-1FCDC364BDA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1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ADB8DC4-A86F-4AF8-83CD-1FBEAF956E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残差定义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F54F7CE-FC8C-4CEF-8D46-F18C3B6B45B8}"/>
              </a:ext>
            </a:extLst>
          </p:cNvPr>
          <p:cNvGrpSpPr/>
          <p:nvPr/>
        </p:nvGrpSpPr>
        <p:grpSpPr>
          <a:xfrm>
            <a:off x="1506805" y="1244080"/>
            <a:ext cx="7777871" cy="5418535"/>
            <a:chOff x="1535473" y="434437"/>
            <a:chExt cx="8578101" cy="597602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7ACF8F8-6098-4DD5-BB0A-147404DFC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359" y="434437"/>
              <a:ext cx="7315215" cy="5486411"/>
            </a:xfrm>
            <a:prstGeom prst="rect">
              <a:avLst/>
            </a:prstGeom>
          </p:spPr>
        </p:pic>
        <p:cxnSp>
          <p:nvCxnSpPr>
            <p:cNvPr id="4" name="直接箭头连接符 3">
              <a:extLst>
                <a:ext uri="{FF2B5EF4-FFF2-40B4-BE49-F238E27FC236}">
                  <a16:creationId xmlns:a16="http://schemas.microsoft.com/office/drawing/2014/main" id="{DF2A05FB-8619-47A9-A4E4-0CD404600E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1935" y="3864477"/>
              <a:ext cx="339279" cy="281355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箭头连接符 4">
              <a:extLst>
                <a:ext uri="{FF2B5EF4-FFF2-40B4-BE49-F238E27FC236}">
                  <a16:creationId xmlns:a16="http://schemas.microsoft.com/office/drawing/2014/main" id="{3A0AFCE7-94EC-4FAB-9EA1-CD97311EFC53}"/>
                </a:ext>
              </a:extLst>
            </p:cNvPr>
            <p:cNvCxnSpPr>
              <a:cxnSpLocks/>
            </p:cNvCxnSpPr>
            <p:nvPr/>
          </p:nvCxnSpPr>
          <p:spPr>
            <a:xfrm>
              <a:off x="5138845" y="3925853"/>
              <a:ext cx="153090" cy="219979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标注: 线形(无边框) 5">
              <a:extLst>
                <a:ext uri="{FF2B5EF4-FFF2-40B4-BE49-F238E27FC236}">
                  <a16:creationId xmlns:a16="http://schemas.microsoft.com/office/drawing/2014/main" id="{1057011B-2999-49E5-AF05-E725D8C729FA}"/>
                </a:ext>
              </a:extLst>
            </p:cNvPr>
            <p:cNvSpPr/>
            <p:nvPr/>
          </p:nvSpPr>
          <p:spPr>
            <a:xfrm>
              <a:off x="1535473" y="3649325"/>
              <a:ext cx="1406330" cy="699247"/>
            </a:xfrm>
            <a:prstGeom prst="callout1">
              <a:avLst>
                <a:gd name="adj1" fmla="val 53193"/>
                <a:gd name="adj2" fmla="val 93336"/>
                <a:gd name="adj3" fmla="val 58228"/>
                <a:gd name="adj4" fmla="val 2594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</a:rPr>
                <a:t>簇团残差</a:t>
              </a:r>
            </a:p>
          </p:txBody>
        </p:sp>
        <p:sp>
          <p:nvSpPr>
            <p:cNvPr id="7" name="标注: 线形(无边框) 6">
              <a:extLst>
                <a:ext uri="{FF2B5EF4-FFF2-40B4-BE49-F238E27FC236}">
                  <a16:creationId xmlns:a16="http://schemas.microsoft.com/office/drawing/2014/main" id="{C2B67A30-5279-45B8-829C-C21F7CE6B36C}"/>
                </a:ext>
              </a:extLst>
            </p:cNvPr>
            <p:cNvSpPr/>
            <p:nvPr/>
          </p:nvSpPr>
          <p:spPr>
            <a:xfrm>
              <a:off x="5845676" y="5711214"/>
              <a:ext cx="1970168" cy="699247"/>
            </a:xfrm>
            <a:prstGeom prst="callout1">
              <a:avLst>
                <a:gd name="adj1" fmla="val 15201"/>
                <a:gd name="adj2" fmla="val 52974"/>
                <a:gd name="adj3" fmla="val -238980"/>
                <a:gd name="adj4" fmla="val -1727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</a:rPr>
                <a:t>漂移距离残差</a:t>
              </a:r>
            </a:p>
          </p:txBody>
        </p:sp>
      </p:grp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2DF5314-A5CB-4100-9BF2-B85726EA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230-AE28-4F04-AE94-1FCDC364BDA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825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187A62-F608-4C3A-B855-B2806DC57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12" y="4517948"/>
            <a:ext cx="5040000" cy="213363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B1464DC-779B-43BA-B54C-E0B13A69F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12" y="207932"/>
            <a:ext cx="5040000" cy="21550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EA8574F-5528-400E-8EAC-F0FA5A0C9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12" y="2362940"/>
            <a:ext cx="5040000" cy="215500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5B17C7C-2E45-410C-B5AE-5BCF96D80D38}"/>
              </a:ext>
            </a:extLst>
          </p:cNvPr>
          <p:cNvSpPr txBox="1"/>
          <p:nvPr/>
        </p:nvSpPr>
        <p:spPr>
          <a:xfrm>
            <a:off x="5573144" y="663564"/>
            <a:ext cx="6458641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迭代方法：</a:t>
            </a:r>
            <a:endParaRPr lang="en-US" altLang="zh-CN" dirty="0"/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zh-CN" altLang="en-US" dirty="0"/>
              <a:t>第一轮用</a:t>
            </a:r>
            <a:r>
              <a:rPr lang="en-US" altLang="zh-CN" dirty="0"/>
              <a:t>CC</a:t>
            </a:r>
            <a:r>
              <a:rPr lang="zh-CN" altLang="en-US" dirty="0"/>
              <a:t>法的拟合结果计算漂移距离残差，修正漂移起始时间；</a:t>
            </a:r>
            <a:endParaRPr lang="en-US" altLang="zh-CN" dirty="0"/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zh-CN" altLang="en-US" dirty="0"/>
              <a:t>用修正后漂移起始时间，基于</a:t>
            </a:r>
            <a:r>
              <a:rPr lang="en-US" altLang="zh-CN" dirty="0" err="1"/>
              <a:t>microTPC</a:t>
            </a:r>
            <a:r>
              <a:rPr lang="zh-CN" altLang="en-US" dirty="0"/>
              <a:t>法拟合宇宙线参数；</a:t>
            </a:r>
            <a:endParaRPr lang="en-US" altLang="zh-CN" dirty="0"/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zh-CN" altLang="en-US" dirty="0"/>
              <a:t>计算漂移距离残差；</a:t>
            </a:r>
            <a:endParaRPr lang="en-US" altLang="zh-CN" dirty="0"/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zh-CN" altLang="en-US" dirty="0"/>
              <a:t>独立计算每根</a:t>
            </a:r>
            <a:r>
              <a:rPr lang="en-US" altLang="zh-CN" dirty="0"/>
              <a:t>strip</a:t>
            </a:r>
            <a:r>
              <a:rPr lang="zh-CN" altLang="en-US" dirty="0"/>
              <a:t>残差的均值；</a:t>
            </a:r>
            <a:endParaRPr lang="en-US" altLang="zh-CN" dirty="0"/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zh-CN" altLang="en-US" dirty="0"/>
              <a:t>结合漂移速度，计算漂移起始时间修正量；</a:t>
            </a:r>
            <a:endParaRPr lang="en-US" altLang="zh-CN" dirty="0"/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zh-CN" altLang="en-US" dirty="0"/>
              <a:t>再用新的漂移起始时间，基于</a:t>
            </a:r>
            <a:r>
              <a:rPr lang="en-US" altLang="zh-CN" dirty="0" err="1"/>
              <a:t>microTPC</a:t>
            </a:r>
            <a:r>
              <a:rPr lang="zh-CN" altLang="en-US" dirty="0"/>
              <a:t>法拟合宇宙线参数；</a:t>
            </a:r>
            <a:endParaRPr lang="en-US" altLang="zh-CN" dirty="0"/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zh-CN" altLang="en-US" dirty="0"/>
              <a:t>重复上述过程。</a:t>
            </a:r>
            <a:endParaRPr lang="en-US" altLang="zh-CN" dirty="0"/>
          </a:p>
          <a:p>
            <a:pPr>
              <a:spcBef>
                <a:spcPts val="1200"/>
              </a:spcBef>
            </a:pPr>
            <a:r>
              <a:rPr lang="zh-CN" altLang="en-US" dirty="0"/>
              <a:t>迭代调参：</a:t>
            </a:r>
            <a:endParaRPr lang="en-US" altLang="zh-CN" dirty="0"/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zh-CN" altLang="en-US" dirty="0"/>
              <a:t>挑选所有漂移距离残差小于正负</a:t>
            </a:r>
            <a:r>
              <a:rPr lang="en-US" altLang="zh-CN" dirty="0"/>
              <a:t>5</a:t>
            </a:r>
            <a:r>
              <a:rPr lang="zh-CN" altLang="en-US" dirty="0"/>
              <a:t>毫米、</a:t>
            </a:r>
            <a:r>
              <a:rPr lang="en-US" altLang="zh-CN" dirty="0"/>
              <a:t>2.5</a:t>
            </a:r>
            <a:r>
              <a:rPr lang="zh-CN" altLang="en-US" dirty="0"/>
              <a:t>毫米和</a:t>
            </a:r>
            <a:r>
              <a:rPr lang="en-US" altLang="zh-CN" dirty="0"/>
              <a:t>1.5</a:t>
            </a:r>
            <a:r>
              <a:rPr lang="zh-CN" altLang="en-US" dirty="0"/>
              <a:t>毫米的事例。</a:t>
            </a:r>
            <a:endParaRPr lang="en-US" altLang="zh-CN" dirty="0"/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zh-CN" altLang="en-US" dirty="0"/>
              <a:t>不同的层循环顺序：从内到外；从上到下。</a:t>
            </a:r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zh-CN" altLang="en-US" dirty="0"/>
              <a:t>修改步长递减：修改量随迭代次数递减；修改量与随迭代次数的平方根成反比。</a:t>
            </a:r>
            <a:endParaRPr lang="en-US" altLang="zh-CN" dirty="0"/>
          </a:p>
          <a:p>
            <a:pPr>
              <a:spcBef>
                <a:spcPts val="1200"/>
              </a:spcBef>
            </a:pPr>
            <a:r>
              <a:rPr lang="zh-CN" altLang="en-US" dirty="0"/>
              <a:t>结果：</a:t>
            </a:r>
            <a:endParaRPr lang="en-US" altLang="zh-CN" dirty="0"/>
          </a:p>
          <a:p>
            <a:r>
              <a:rPr lang="zh-CN" altLang="en-US" dirty="0"/>
              <a:t>各种方式的迭代结果大同小异，</a:t>
            </a:r>
            <a:r>
              <a:rPr lang="en-US" altLang="zh-CN" dirty="0"/>
              <a:t>20</a:t>
            </a:r>
            <a:r>
              <a:rPr lang="zh-CN" altLang="en-US" dirty="0"/>
              <a:t>次迭代后开始震荡。残差中心值和</a:t>
            </a:r>
            <a:r>
              <a:rPr lang="en-US" altLang="zh-CN" dirty="0" err="1"/>
              <a:t>rφ</a:t>
            </a:r>
            <a:r>
              <a:rPr lang="zh-CN" altLang="en-US" dirty="0"/>
              <a:t>向分辨率始终无法取得突破。</a:t>
            </a:r>
            <a:endParaRPr lang="en-US" altLang="zh-CN" dirty="0"/>
          </a:p>
          <a:p>
            <a:r>
              <a:rPr lang="zh-CN" altLang="en-US" dirty="0"/>
              <a:t>震荡是由于挨个</a:t>
            </a:r>
            <a:r>
              <a:rPr lang="en-US" altLang="zh-CN" dirty="0"/>
              <a:t>sheet</a:t>
            </a:r>
            <a:r>
              <a:rPr lang="zh-CN" altLang="en-US" dirty="0"/>
              <a:t>循环修改导致的。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264404-DD80-4EF6-AC27-248C104A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230-AE28-4F04-AE94-1FCDC364BDA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336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657ABFE-E7CE-4150-A90F-EE3FCE067C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漂移距离残差分布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ED383C4-EA95-44C4-9CB9-3C2E8149E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47724"/>
            <a:ext cx="5931808" cy="48276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946F3AD-CA9E-485E-8863-6CBAC8045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8" y="1347724"/>
            <a:ext cx="6024562" cy="4827600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F74B750-6480-481B-98A8-4F00392D1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230-AE28-4F04-AE94-1FCDC364BDA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181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66BA4F9-82A2-4024-ABA1-7997C7180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簇团残差分布及拟合结果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C238B0E-A482-4939-91E4-AFDE316C5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345" y="1262183"/>
            <a:ext cx="6789309" cy="552547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A3ABFEF-136A-4EE3-A25F-7E358372F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16" y="1118709"/>
            <a:ext cx="10726165" cy="5704410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252D51-3A9D-45F6-B31C-F91633F8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230-AE28-4F04-AE94-1FCDC364BDA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62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7187B0C-D2AB-48D7-91E2-457ABBD1C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7962B27-DB98-4021-AEA6-585BEDA788C8}"/>
              </a:ext>
            </a:extLst>
          </p:cNvPr>
          <p:cNvSpPr txBox="1"/>
          <p:nvPr/>
        </p:nvSpPr>
        <p:spPr>
          <a:xfrm>
            <a:off x="740898" y="2098431"/>
            <a:ext cx="93432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时幅关系是时间分辨率的重要贡献项；</a:t>
            </a:r>
            <a:endParaRPr lang="en-US" altLang="zh-CN" sz="2000" dirty="0"/>
          </a:p>
          <a:p>
            <a:r>
              <a:rPr lang="zh-CN" altLang="en-US" sz="2000" dirty="0"/>
              <a:t>信号传输时间对时间分辨率的影响较低；</a:t>
            </a:r>
            <a:endParaRPr lang="en-US" altLang="zh-CN" sz="2000" dirty="0"/>
          </a:p>
          <a:p>
            <a:r>
              <a:rPr lang="zh-CN" altLang="en-US" sz="2000" dirty="0"/>
              <a:t>迭代刻度和</a:t>
            </a:r>
            <a:r>
              <a:rPr lang="en-US" altLang="zh-CN" sz="2000" dirty="0"/>
              <a:t>CGEM</a:t>
            </a:r>
            <a:r>
              <a:rPr lang="zh-CN" altLang="en-US" sz="2000" dirty="0"/>
              <a:t>细时间刻度的算法已经实现；</a:t>
            </a:r>
            <a:endParaRPr lang="en-US" altLang="zh-CN" sz="2000" dirty="0"/>
          </a:p>
          <a:p>
            <a:r>
              <a:rPr lang="zh-CN" altLang="en-US" sz="2000" dirty="0"/>
              <a:t>时幅关系、电子学计时起点和细时间的研究受数据量限制。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目前空间分辨率约</a:t>
            </a:r>
            <a:r>
              <a:rPr lang="en-US" altLang="zh-CN" sz="2000" dirty="0"/>
              <a:t>500μm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CGEM</a:t>
            </a:r>
            <a:r>
              <a:rPr lang="zh-CN" altLang="en-US" sz="2000" dirty="0"/>
              <a:t>的时间刻度是一项繁琐而细致的工作。</a:t>
            </a:r>
            <a:endParaRPr lang="en-US" altLang="zh-CN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2EE565-AEE1-463E-AEA3-93729469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230-AE28-4F04-AE94-1FCDC364BDA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4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858AEBE-1DC4-45A6-8529-F596F44BA62F}"/>
              </a:ext>
            </a:extLst>
          </p:cNvPr>
          <p:cNvSpPr txBox="1"/>
          <p:nvPr/>
        </p:nvSpPr>
        <p:spPr>
          <a:xfrm>
            <a:off x="3919415" y="2967335"/>
            <a:ext cx="435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latin typeface="+mj-ea"/>
                <a:ea typeface="+mj-ea"/>
              </a:rPr>
              <a:t>Backup</a:t>
            </a:r>
            <a:endParaRPr lang="zh-CN" altLang="en-US" sz="5400" dirty="0">
              <a:latin typeface="+mj-ea"/>
              <a:ea typeface="+mj-ea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4DAA1AE-67FB-46E8-AF22-14B3F22D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230-AE28-4F04-AE94-1FCDC364BDA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200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DE6B8B5-32BA-4A1B-A91D-74F22B5FD2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宇宙线飞行距离</a:t>
            </a:r>
          </a:p>
        </p:txBody>
      </p:sp>
      <p:sp>
        <p:nvSpPr>
          <p:cNvPr id="3" name="立方体 2">
            <a:extLst>
              <a:ext uri="{FF2B5EF4-FFF2-40B4-BE49-F238E27FC236}">
                <a16:creationId xmlns:a16="http://schemas.microsoft.com/office/drawing/2014/main" id="{7FC75BF4-EF89-471D-8EB4-2DD196DFB0E6}"/>
              </a:ext>
            </a:extLst>
          </p:cNvPr>
          <p:cNvSpPr/>
          <p:nvPr/>
        </p:nvSpPr>
        <p:spPr>
          <a:xfrm>
            <a:off x="1111914" y="1344868"/>
            <a:ext cx="2965413" cy="1207406"/>
          </a:xfrm>
          <a:prstGeom prst="cube">
            <a:avLst>
              <a:gd name="adj" fmla="val 7766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柱体 3">
            <a:extLst>
              <a:ext uri="{FF2B5EF4-FFF2-40B4-BE49-F238E27FC236}">
                <a16:creationId xmlns:a16="http://schemas.microsoft.com/office/drawing/2014/main" id="{CDCB2B2D-0DCC-4956-A19B-E4CA5DB5BDAC}"/>
              </a:ext>
            </a:extLst>
          </p:cNvPr>
          <p:cNvSpPr/>
          <p:nvPr/>
        </p:nvSpPr>
        <p:spPr>
          <a:xfrm rot="13463248">
            <a:off x="2247297" y="2334336"/>
            <a:ext cx="1203936" cy="2641704"/>
          </a:xfrm>
          <a:prstGeom prst="can">
            <a:avLst>
              <a:gd name="adj" fmla="val 99407"/>
            </a:avLst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11B8066-6CD6-416B-8245-C492EB473E01}"/>
              </a:ext>
            </a:extLst>
          </p:cNvPr>
          <p:cNvSpPr txBox="1"/>
          <p:nvPr/>
        </p:nvSpPr>
        <p:spPr>
          <a:xfrm>
            <a:off x="1644338" y="6166029"/>
            <a:ext cx="1379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600±1mm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C333053-8D7C-4FA8-837A-D911957B42AA}"/>
              </a:ext>
            </a:extLst>
          </p:cNvPr>
          <p:cNvSpPr txBox="1"/>
          <p:nvPr/>
        </p:nvSpPr>
        <p:spPr>
          <a:xfrm>
            <a:off x="661394" y="3489946"/>
            <a:ext cx="492443" cy="15861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1100±20mm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366C56-2978-4427-B876-B096F5D7D873}"/>
              </a:ext>
            </a:extLst>
          </p:cNvPr>
          <p:cNvSpPr txBox="1"/>
          <p:nvPr/>
        </p:nvSpPr>
        <p:spPr>
          <a:xfrm>
            <a:off x="3670848" y="5523683"/>
            <a:ext cx="1561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1000±1mm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B5DF80D-53AC-4369-8D8D-84DC114776CE}"/>
              </a:ext>
            </a:extLst>
          </p:cNvPr>
          <p:cNvSpPr txBox="1"/>
          <p:nvPr/>
        </p:nvSpPr>
        <p:spPr>
          <a:xfrm>
            <a:off x="3438991" y="3261243"/>
            <a:ext cx="1204927" cy="33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532mm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0502C4A7-6E2C-4B5E-9FD6-0C1FB1C7B9FC}"/>
              </a:ext>
            </a:extLst>
          </p:cNvPr>
          <p:cNvCxnSpPr>
            <a:stCxn id="4" idx="0"/>
            <a:endCxn id="4" idx="1"/>
          </p:cNvCxnSpPr>
          <p:nvPr/>
        </p:nvCxnSpPr>
        <p:spPr>
          <a:xfrm flipH="1">
            <a:off x="1925320" y="3743842"/>
            <a:ext cx="837168" cy="855261"/>
          </a:xfrm>
          <a:prstGeom prst="straightConnector1">
            <a:avLst/>
          </a:prstGeom>
          <a:ln w="19050">
            <a:prstDash val="dash"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E6374A18-B894-44F0-8108-1111AE68F344}"/>
              </a:ext>
            </a:extLst>
          </p:cNvPr>
          <p:cNvSpPr txBox="1"/>
          <p:nvPr/>
        </p:nvSpPr>
        <p:spPr>
          <a:xfrm>
            <a:off x="1292482" y="4536928"/>
            <a:ext cx="1204927" cy="33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180.4mm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26468707-9899-4D36-AE24-73B0E608380B}"/>
              </a:ext>
            </a:extLst>
          </p:cNvPr>
          <p:cNvCxnSpPr>
            <a:cxnSpLocks/>
          </p:cNvCxnSpPr>
          <p:nvPr/>
        </p:nvCxnSpPr>
        <p:spPr>
          <a:xfrm flipV="1">
            <a:off x="2891616" y="2895385"/>
            <a:ext cx="1010723" cy="1032568"/>
          </a:xfrm>
          <a:prstGeom prst="straightConnector1">
            <a:avLst/>
          </a:prstGeom>
          <a:ln w="19050">
            <a:prstDash val="solid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立方体 11">
            <a:extLst>
              <a:ext uri="{FF2B5EF4-FFF2-40B4-BE49-F238E27FC236}">
                <a16:creationId xmlns:a16="http://schemas.microsoft.com/office/drawing/2014/main" id="{DC3E2365-7E87-4818-BADA-647A891D9727}"/>
              </a:ext>
            </a:extLst>
          </p:cNvPr>
          <p:cNvSpPr/>
          <p:nvPr/>
        </p:nvSpPr>
        <p:spPr>
          <a:xfrm>
            <a:off x="1111915" y="5108332"/>
            <a:ext cx="2965413" cy="1207406"/>
          </a:xfrm>
          <a:prstGeom prst="cube">
            <a:avLst>
              <a:gd name="adj" fmla="val 7766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59E49199-EC48-4EA7-BC47-826AE3ED2C81}"/>
              </a:ext>
            </a:extLst>
          </p:cNvPr>
          <p:cNvCxnSpPr>
            <a:stCxn id="12" idx="5"/>
            <a:endCxn id="12" idx="4"/>
          </p:cNvCxnSpPr>
          <p:nvPr/>
        </p:nvCxnSpPr>
        <p:spPr>
          <a:xfrm flipH="1">
            <a:off x="3139656" y="5243199"/>
            <a:ext cx="937671" cy="937672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F8EE924D-D566-4258-AF3B-879E5D173B86}"/>
              </a:ext>
            </a:extLst>
          </p:cNvPr>
          <p:cNvCxnSpPr>
            <a:stCxn id="12" idx="2"/>
            <a:endCxn id="12" idx="4"/>
          </p:cNvCxnSpPr>
          <p:nvPr/>
        </p:nvCxnSpPr>
        <p:spPr>
          <a:xfrm>
            <a:off x="1111915" y="6180871"/>
            <a:ext cx="2027741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60CC80DF-629B-4FD3-B74D-CBEEE673DACB}"/>
              </a:ext>
            </a:extLst>
          </p:cNvPr>
          <p:cNvCxnSpPr>
            <a:cxnSpLocks/>
            <a:stCxn id="3" idx="2"/>
            <a:endCxn id="12" idx="2"/>
          </p:cNvCxnSpPr>
          <p:nvPr/>
        </p:nvCxnSpPr>
        <p:spPr>
          <a:xfrm>
            <a:off x="1111914" y="2417407"/>
            <a:ext cx="1" cy="3763464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BC9FDDC-6372-4DB6-937C-209BE609CCC5}"/>
              </a:ext>
            </a:extLst>
          </p:cNvPr>
          <p:cNvCxnSpPr>
            <a:cxnSpLocks/>
          </p:cNvCxnSpPr>
          <p:nvPr/>
        </p:nvCxnSpPr>
        <p:spPr>
          <a:xfrm>
            <a:off x="1685236" y="2543890"/>
            <a:ext cx="872946" cy="2035594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3B8ADCA8-7856-45D2-8FC1-B38D22CB773F}"/>
              </a:ext>
            </a:extLst>
          </p:cNvPr>
          <p:cNvCxnSpPr>
            <a:cxnSpLocks/>
          </p:cNvCxnSpPr>
          <p:nvPr/>
        </p:nvCxnSpPr>
        <p:spPr>
          <a:xfrm flipH="1" flipV="1">
            <a:off x="2542558" y="4556807"/>
            <a:ext cx="597100" cy="1218762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弧形 24">
            <a:extLst>
              <a:ext uri="{FF2B5EF4-FFF2-40B4-BE49-F238E27FC236}">
                <a16:creationId xmlns:a16="http://schemas.microsoft.com/office/drawing/2014/main" id="{5F0BFC4E-FD89-4CF4-BC83-3E13E4586C89}"/>
              </a:ext>
            </a:extLst>
          </p:cNvPr>
          <p:cNvSpPr/>
          <p:nvPr/>
        </p:nvSpPr>
        <p:spPr>
          <a:xfrm>
            <a:off x="2752500" y="2543890"/>
            <a:ext cx="1204927" cy="1204927"/>
          </a:xfrm>
          <a:prstGeom prst="arc">
            <a:avLst>
              <a:gd name="adj1" fmla="val 3372514"/>
              <a:gd name="adj2" fmla="val 13828702"/>
            </a:avLst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D6AB075E-9971-4A71-8BF3-7089C59340D0}"/>
              </a:ext>
            </a:extLst>
          </p:cNvPr>
          <p:cNvCxnSpPr/>
          <p:nvPr/>
        </p:nvCxnSpPr>
        <p:spPr>
          <a:xfrm flipH="1">
            <a:off x="2333933" y="3743842"/>
            <a:ext cx="975882" cy="102354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标注: 线形(无边框) 30">
            <a:extLst>
              <a:ext uri="{FF2B5EF4-FFF2-40B4-BE49-F238E27FC236}">
                <a16:creationId xmlns:a16="http://schemas.microsoft.com/office/drawing/2014/main" id="{1B20F371-8063-4EA6-9C70-468315E18590}"/>
              </a:ext>
            </a:extLst>
          </p:cNvPr>
          <p:cNvSpPr/>
          <p:nvPr/>
        </p:nvSpPr>
        <p:spPr>
          <a:xfrm>
            <a:off x="3584615" y="4384764"/>
            <a:ext cx="1204927" cy="382063"/>
          </a:xfrm>
          <a:prstGeom prst="callout1">
            <a:avLst>
              <a:gd name="adj1" fmla="val 56038"/>
              <a:gd name="adj2" fmla="val -7036"/>
              <a:gd name="adj3" fmla="val 126624"/>
              <a:gd name="adj4" fmla="val -704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飞行距离</a:t>
            </a:r>
          </a:p>
        </p:txBody>
      </p:sp>
      <p:sp>
        <p:nvSpPr>
          <p:cNvPr id="33" name="标注: 线形(无边框) 32">
            <a:extLst>
              <a:ext uri="{FF2B5EF4-FFF2-40B4-BE49-F238E27FC236}">
                <a16:creationId xmlns:a16="http://schemas.microsoft.com/office/drawing/2014/main" id="{58AB6909-36A2-41C0-A85B-0C11AF8992F9}"/>
              </a:ext>
            </a:extLst>
          </p:cNvPr>
          <p:cNvSpPr/>
          <p:nvPr/>
        </p:nvSpPr>
        <p:spPr>
          <a:xfrm>
            <a:off x="3670848" y="6180871"/>
            <a:ext cx="1379190" cy="415350"/>
          </a:xfrm>
          <a:prstGeom prst="callout1">
            <a:avLst>
              <a:gd name="adj1" fmla="val 46974"/>
              <a:gd name="adj2" fmla="val 3383"/>
              <a:gd name="adj3" fmla="val -3221"/>
              <a:gd name="adj4" fmla="val -241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触发闪烁体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1C532F2-3A72-4477-A439-60132E7B56EF}"/>
              </a:ext>
            </a:extLst>
          </p:cNvPr>
          <p:cNvSpPr txBox="1"/>
          <p:nvPr/>
        </p:nvSpPr>
        <p:spPr>
          <a:xfrm>
            <a:off x="5232400" y="3055942"/>
            <a:ext cx="6162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宇宙线测试时，</a:t>
            </a:r>
            <a:r>
              <a:rPr lang="en-US" altLang="zh-CN" dirty="0"/>
              <a:t>CGEM</a:t>
            </a:r>
            <a:r>
              <a:rPr lang="zh-CN" altLang="en-US" dirty="0"/>
              <a:t>用下塑料闪烁体做事例触发；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定义</a:t>
            </a:r>
            <a:r>
              <a:rPr lang="en-US" altLang="zh-CN" dirty="0"/>
              <a:t>GEM</a:t>
            </a:r>
            <a:r>
              <a:rPr lang="zh-CN" altLang="en-US" dirty="0"/>
              <a:t>膜沿着宇宙线到下闪烁体的距离为飞行距离。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飞行距离带来的时间修正量约</a:t>
            </a:r>
            <a:r>
              <a:rPr lang="en-US" altLang="zh-CN" dirty="0"/>
              <a:t>2ns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97C646EF-E5A8-43D5-A197-C0089B81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230-AE28-4F04-AE94-1FCDC364BDA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60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E656E97-B7A6-458D-9FC5-F8231F7B66E1}"/>
              </a:ext>
            </a:extLst>
          </p:cNvPr>
          <p:cNvSpPr txBox="1"/>
          <p:nvPr/>
        </p:nvSpPr>
        <p:spPr>
          <a:xfrm>
            <a:off x="5556734" y="604025"/>
            <a:ext cx="406791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背景介绍：</a:t>
            </a:r>
            <a:endParaRPr lang="en-US" altLang="zh-CN" sz="2400" dirty="0"/>
          </a:p>
          <a:p>
            <a:r>
              <a:rPr lang="en-US" altLang="zh-CN" sz="2200" dirty="0"/>
              <a:t>	CGEM</a:t>
            </a:r>
            <a:r>
              <a:rPr lang="zh-CN" altLang="en-US" sz="2200" dirty="0"/>
              <a:t>简介；</a:t>
            </a:r>
            <a:endParaRPr lang="en-US" altLang="zh-CN" sz="2200" dirty="0"/>
          </a:p>
          <a:p>
            <a:r>
              <a:rPr lang="en-US" altLang="zh-CN" sz="2200" dirty="0"/>
              <a:t>	</a:t>
            </a:r>
            <a:r>
              <a:rPr lang="en-US" altLang="zh-CN" sz="2200" dirty="0" err="1"/>
              <a:t>microTPC</a:t>
            </a:r>
            <a:r>
              <a:rPr lang="zh-CN" altLang="en-US" sz="2200" dirty="0"/>
              <a:t>简介；</a:t>
            </a:r>
            <a:endParaRPr lang="en-US" altLang="zh-CN" sz="2200" dirty="0"/>
          </a:p>
          <a:p>
            <a:pPr>
              <a:spcBef>
                <a:spcPts val="1200"/>
              </a:spcBef>
            </a:pPr>
            <a:r>
              <a:rPr lang="en-US" altLang="zh-CN" sz="2400" dirty="0" err="1"/>
              <a:t>microTPC</a:t>
            </a:r>
            <a:r>
              <a:rPr lang="zh-CN" altLang="en-US" sz="2400" dirty="0"/>
              <a:t>时间刻度：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刻度流程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时幅关系；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电子学计时起点；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信号传输时间；</a:t>
            </a:r>
            <a:endParaRPr lang="en-US" altLang="zh-CN" sz="2400" dirty="0"/>
          </a:p>
          <a:p>
            <a:pPr>
              <a:spcBef>
                <a:spcPts val="1200"/>
              </a:spcBef>
            </a:pPr>
            <a:r>
              <a:rPr lang="zh-CN" altLang="en-US" sz="2400" dirty="0"/>
              <a:t>迭代刻度：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事例挑选；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迭代方法及结果；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残差分布；</a:t>
            </a:r>
            <a:endParaRPr lang="en-US" altLang="zh-CN" sz="2400" dirty="0"/>
          </a:p>
          <a:p>
            <a:pPr>
              <a:spcBef>
                <a:spcPts val="1200"/>
              </a:spcBef>
            </a:pPr>
            <a:r>
              <a:rPr lang="zh-CN" altLang="en-US" sz="2400" dirty="0"/>
              <a:t>细时间刻度研究；</a:t>
            </a:r>
            <a:endParaRPr lang="en-US" altLang="zh-CN" sz="2400" dirty="0"/>
          </a:p>
          <a:p>
            <a:pPr>
              <a:spcBef>
                <a:spcPts val="1200"/>
              </a:spcBef>
            </a:pPr>
            <a:r>
              <a:rPr lang="zh-CN" altLang="en-US" sz="2400" dirty="0"/>
              <a:t>总结</a:t>
            </a:r>
            <a:endParaRPr lang="en-US" altLang="zh-CN" sz="24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88E4F93-12B2-4E32-A365-E4076189A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230-AE28-4F04-AE94-1FCDC364BDA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729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D94BCDE-F358-4DEA-9BA1-BF896B720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宇宙线飞行距离分布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4196764-E323-48F4-9AF1-ABFB161A39D9}"/>
              </a:ext>
            </a:extLst>
          </p:cNvPr>
          <p:cNvGrpSpPr/>
          <p:nvPr/>
        </p:nvGrpSpPr>
        <p:grpSpPr>
          <a:xfrm>
            <a:off x="823603" y="1082431"/>
            <a:ext cx="10544793" cy="5609654"/>
            <a:chOff x="1588" y="154533"/>
            <a:chExt cx="12193524" cy="6486752"/>
          </a:xfrm>
        </p:grpSpPr>
        <p:pic>
          <p:nvPicPr>
            <p:cNvPr id="3" name="Picture 1" descr="layer_0_up.png">
              <a:extLst>
                <a:ext uri="{FF2B5EF4-FFF2-40B4-BE49-F238E27FC236}">
                  <a16:creationId xmlns:a16="http://schemas.microsoft.com/office/drawing/2014/main" id="{5597CA53-AE65-4554-A510-2F6CB94B8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8" y="154533"/>
              <a:ext cx="4064508" cy="3243376"/>
            </a:xfrm>
            <a:prstGeom prst="rect">
              <a:avLst/>
            </a:prstGeom>
          </p:spPr>
        </p:pic>
        <p:pic>
          <p:nvPicPr>
            <p:cNvPr id="4" name="Picture 2" descr="layer_0_down.png">
              <a:extLst>
                <a:ext uri="{FF2B5EF4-FFF2-40B4-BE49-F238E27FC236}">
                  <a16:creationId xmlns:a16="http://schemas.microsoft.com/office/drawing/2014/main" id="{FCDDCC59-8ADA-4197-AFD5-25DFF202A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8" y="3397909"/>
              <a:ext cx="4064508" cy="3243376"/>
            </a:xfrm>
            <a:prstGeom prst="rect">
              <a:avLst/>
            </a:prstGeom>
          </p:spPr>
        </p:pic>
        <p:pic>
          <p:nvPicPr>
            <p:cNvPr id="5" name="Picture 3" descr="layer_1_up.png">
              <a:extLst>
                <a:ext uri="{FF2B5EF4-FFF2-40B4-BE49-F238E27FC236}">
                  <a16:creationId xmlns:a16="http://schemas.microsoft.com/office/drawing/2014/main" id="{622C880C-1F0A-4E7D-B118-B21BFB353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66096" y="154533"/>
              <a:ext cx="4064508" cy="3243376"/>
            </a:xfrm>
            <a:prstGeom prst="rect">
              <a:avLst/>
            </a:prstGeom>
          </p:spPr>
        </p:pic>
        <p:pic>
          <p:nvPicPr>
            <p:cNvPr id="6" name="Picture 4" descr="layer_1_down.png">
              <a:extLst>
                <a:ext uri="{FF2B5EF4-FFF2-40B4-BE49-F238E27FC236}">
                  <a16:creationId xmlns:a16="http://schemas.microsoft.com/office/drawing/2014/main" id="{440914FF-92D8-4869-9B32-C7994E433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6096" y="3397909"/>
              <a:ext cx="4064508" cy="3243376"/>
            </a:xfrm>
            <a:prstGeom prst="rect">
              <a:avLst/>
            </a:prstGeom>
          </p:spPr>
        </p:pic>
        <p:pic>
          <p:nvPicPr>
            <p:cNvPr id="7" name="Picture 5" descr="layer_2_up.png">
              <a:extLst>
                <a:ext uri="{FF2B5EF4-FFF2-40B4-BE49-F238E27FC236}">
                  <a16:creationId xmlns:a16="http://schemas.microsoft.com/office/drawing/2014/main" id="{3911C4EC-26D1-4FD3-84A9-06724AFF8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30604" y="154533"/>
              <a:ext cx="4064508" cy="3243376"/>
            </a:xfrm>
            <a:prstGeom prst="rect">
              <a:avLst/>
            </a:prstGeom>
          </p:spPr>
        </p:pic>
        <p:pic>
          <p:nvPicPr>
            <p:cNvPr id="8" name="Picture 6" descr="layer_2_down.png">
              <a:extLst>
                <a:ext uri="{FF2B5EF4-FFF2-40B4-BE49-F238E27FC236}">
                  <a16:creationId xmlns:a16="http://schemas.microsoft.com/office/drawing/2014/main" id="{09AE8441-86A7-43CA-A67E-CBAECC943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30604" y="3397909"/>
              <a:ext cx="4064508" cy="3243376"/>
            </a:xfrm>
            <a:prstGeom prst="rect">
              <a:avLst/>
            </a:prstGeom>
          </p:spPr>
        </p:pic>
      </p:grp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C8E9B4EE-4C1A-4634-ADCF-70473EE3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230-AE28-4F04-AE94-1FCDC364BDA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293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stic_vs_variance_gemroc_15_tiger_6_channel_34_tac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12" y="1"/>
            <a:ext cx="5219998" cy="3398367"/>
          </a:xfrm>
          <a:prstGeom prst="rect">
            <a:avLst/>
          </a:prstGeom>
        </p:spPr>
      </p:pic>
      <p:pic>
        <p:nvPicPr>
          <p:cNvPr id="3" name="Picture 2" descr="statistic_vs_variance_gemroc_15_tiger_6_channel_34_tac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410" y="1"/>
            <a:ext cx="5219998" cy="3398367"/>
          </a:xfrm>
          <a:prstGeom prst="rect">
            <a:avLst/>
          </a:prstGeom>
        </p:spPr>
      </p:pic>
      <p:pic>
        <p:nvPicPr>
          <p:cNvPr id="4" name="Picture 3" descr="statistic_vs_variance_gemroc_15_tiger_6_channel_34_tac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12" y="3398368"/>
            <a:ext cx="5219998" cy="3398367"/>
          </a:xfrm>
          <a:prstGeom prst="rect">
            <a:avLst/>
          </a:prstGeom>
        </p:spPr>
      </p:pic>
      <p:pic>
        <p:nvPicPr>
          <p:cNvPr id="5" name="Picture 4" descr="statistic_vs_variance_gemroc_15_tiger_6_channel_34_tac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410" y="3398368"/>
            <a:ext cx="5219998" cy="339836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stic_vs_variance_gemroc_12_tiger_4_channel_4_tac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12" y="1"/>
            <a:ext cx="5219998" cy="3398367"/>
          </a:xfrm>
          <a:prstGeom prst="rect">
            <a:avLst/>
          </a:prstGeom>
        </p:spPr>
      </p:pic>
      <p:pic>
        <p:nvPicPr>
          <p:cNvPr id="3" name="Picture 2" descr="statistic_vs_variance_gemroc_12_tiger_4_channel_4_tac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410" y="1"/>
            <a:ext cx="5219998" cy="3398367"/>
          </a:xfrm>
          <a:prstGeom prst="rect">
            <a:avLst/>
          </a:prstGeom>
        </p:spPr>
      </p:pic>
      <p:pic>
        <p:nvPicPr>
          <p:cNvPr id="4" name="Picture 3" descr="statistic_vs_variance_gemroc_12_tiger_4_channel_4_tac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12" y="3398368"/>
            <a:ext cx="5219998" cy="3398367"/>
          </a:xfrm>
          <a:prstGeom prst="rect">
            <a:avLst/>
          </a:prstGeom>
        </p:spPr>
      </p:pic>
      <p:pic>
        <p:nvPicPr>
          <p:cNvPr id="5" name="Picture 4" descr="statistic_vs_variance_gemroc_12_tiger_4_channel_4_tac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410" y="3398368"/>
            <a:ext cx="5219998" cy="339836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stic_vs_variance_gemroc_12_tiger_4_channel_21_tac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12" y="1"/>
            <a:ext cx="5219998" cy="3398367"/>
          </a:xfrm>
          <a:prstGeom prst="rect">
            <a:avLst/>
          </a:prstGeom>
        </p:spPr>
      </p:pic>
      <p:pic>
        <p:nvPicPr>
          <p:cNvPr id="3" name="Picture 2" descr="statistic_vs_variance_gemroc_12_tiger_4_channel_21_tac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410" y="1"/>
            <a:ext cx="5219998" cy="3398367"/>
          </a:xfrm>
          <a:prstGeom prst="rect">
            <a:avLst/>
          </a:prstGeom>
        </p:spPr>
      </p:pic>
      <p:pic>
        <p:nvPicPr>
          <p:cNvPr id="4" name="Picture 3" descr="statistic_vs_variance_gemroc_12_tiger_4_channel_21_tac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12" y="3398368"/>
            <a:ext cx="5219998" cy="3398367"/>
          </a:xfrm>
          <a:prstGeom prst="rect">
            <a:avLst/>
          </a:prstGeom>
        </p:spPr>
      </p:pic>
      <p:pic>
        <p:nvPicPr>
          <p:cNvPr id="5" name="Picture 4" descr="statistic_vs_variance_gemroc_12_tiger_4_channel_21_tac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410" y="3398368"/>
            <a:ext cx="5219998" cy="33983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423506E-1441-40BF-A873-C7A2849EC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CGEM</a:t>
            </a:r>
            <a:r>
              <a:rPr lang="zh-CN" altLang="en-US" dirty="0"/>
              <a:t>简介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2887E23-A3F1-4F8E-928A-0F6F00418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89" y="1701682"/>
            <a:ext cx="3798647" cy="2356432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A1C88BB-7AB7-4DC9-9061-68CFB5E20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458" y="4496260"/>
            <a:ext cx="4392488" cy="230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F6E1DA8-6E32-4B85-A2F0-31A5E11E8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277" y="1729597"/>
            <a:ext cx="298966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15BD5F8-0B5C-41AA-BF0D-611077748DAF}"/>
              </a:ext>
            </a:extLst>
          </p:cNvPr>
          <p:cNvCxnSpPr/>
          <p:nvPr/>
        </p:nvCxnSpPr>
        <p:spPr>
          <a:xfrm>
            <a:off x="7904880" y="2521685"/>
            <a:ext cx="756000" cy="0"/>
          </a:xfrm>
          <a:prstGeom prst="line">
            <a:avLst/>
          </a:prstGeom>
          <a:ln w="127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F4B09FB-6014-445B-926F-DF77FD503219}"/>
              </a:ext>
            </a:extLst>
          </p:cNvPr>
          <p:cNvCxnSpPr/>
          <p:nvPr/>
        </p:nvCxnSpPr>
        <p:spPr>
          <a:xfrm>
            <a:off x="6961281" y="2809717"/>
            <a:ext cx="432048" cy="0"/>
          </a:xfrm>
          <a:prstGeom prst="line">
            <a:avLst/>
          </a:prstGeom>
          <a:ln w="127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0">
            <a:extLst>
              <a:ext uri="{FF2B5EF4-FFF2-40B4-BE49-F238E27FC236}">
                <a16:creationId xmlns:a16="http://schemas.microsoft.com/office/drawing/2014/main" id="{49173BB9-DAF1-4892-8596-D6426444A624}"/>
              </a:ext>
            </a:extLst>
          </p:cNvPr>
          <p:cNvSpPr txBox="1"/>
          <p:nvPr/>
        </p:nvSpPr>
        <p:spPr>
          <a:xfrm>
            <a:off x="6931301" y="237766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FF00"/>
                </a:solidFill>
              </a:rPr>
              <a:t>70</a:t>
            </a:r>
            <a:r>
              <a:rPr lang="en-US" altLang="zh-CN" sz="1200" dirty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altLang="zh-CN" sz="1200" dirty="0">
                <a:solidFill>
                  <a:srgbClr val="FFFF00"/>
                </a:solidFill>
              </a:rPr>
              <a:t>m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51AD741-9D50-4AB7-BD7D-8D2ED276CA90}"/>
              </a:ext>
            </a:extLst>
          </p:cNvPr>
          <p:cNvCxnSpPr/>
          <p:nvPr/>
        </p:nvCxnSpPr>
        <p:spPr>
          <a:xfrm flipV="1">
            <a:off x="7909433" y="2377669"/>
            <a:ext cx="0" cy="288032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9DFFF31-F8DF-4819-B730-F4B7EEF32839}"/>
              </a:ext>
            </a:extLst>
          </p:cNvPr>
          <p:cNvCxnSpPr/>
          <p:nvPr/>
        </p:nvCxnSpPr>
        <p:spPr>
          <a:xfrm flipV="1">
            <a:off x="8659493" y="2400154"/>
            <a:ext cx="0" cy="288032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6">
            <a:extLst>
              <a:ext uri="{FF2B5EF4-FFF2-40B4-BE49-F238E27FC236}">
                <a16:creationId xmlns:a16="http://schemas.microsoft.com/office/drawing/2014/main" id="{F5FDC515-FA85-4A0D-B043-2B418596866B}"/>
              </a:ext>
            </a:extLst>
          </p:cNvPr>
          <p:cNvSpPr txBox="1"/>
          <p:nvPr/>
        </p:nvSpPr>
        <p:spPr>
          <a:xfrm>
            <a:off x="7939413" y="252168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FF00"/>
                </a:solidFill>
              </a:rPr>
              <a:t>140</a:t>
            </a:r>
            <a:r>
              <a:rPr lang="en-US" altLang="zh-CN" sz="1200" dirty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altLang="zh-CN" sz="1200" dirty="0">
                <a:solidFill>
                  <a:srgbClr val="FFFF00"/>
                </a:solidFill>
              </a:rPr>
              <a:t>m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43BA915-4333-4877-B4C7-E40BFA244018}"/>
              </a:ext>
            </a:extLst>
          </p:cNvPr>
          <p:cNvSpPr txBox="1"/>
          <p:nvPr/>
        </p:nvSpPr>
        <p:spPr>
          <a:xfrm>
            <a:off x="576630" y="1083266"/>
            <a:ext cx="5973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CGEM(Cylindrical Gas Electron Multiplier)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BESIII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的一个子探测器，是粒子穿过的第一个探测器。它包含三层；</a:t>
            </a:r>
            <a:endParaRPr lang="en-US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916909B-04B3-4919-98D2-C30A38BDC489}"/>
              </a:ext>
            </a:extLst>
          </p:cNvPr>
          <p:cNvSpPr txBox="1"/>
          <p:nvPr/>
        </p:nvSpPr>
        <p:spPr>
          <a:xfrm>
            <a:off x="535458" y="4094244"/>
            <a:ext cx="6096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每层又由三层圆柱形的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GEM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膜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(Gas Electron Multiplier)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组成；</a:t>
            </a:r>
            <a:endParaRPr lang="zh-CN" altLang="en-US" dirty="0"/>
          </a:p>
        </p:txBody>
      </p:sp>
      <p:sp>
        <p:nvSpPr>
          <p:cNvPr id="18" name="标注: 线形(无边框) 17">
            <a:extLst>
              <a:ext uri="{FF2B5EF4-FFF2-40B4-BE49-F238E27FC236}">
                <a16:creationId xmlns:a16="http://schemas.microsoft.com/office/drawing/2014/main" id="{454A9122-2305-4E40-AC3C-B6BABFCF2A9E}"/>
              </a:ext>
            </a:extLst>
          </p:cNvPr>
          <p:cNvSpPr/>
          <p:nvPr/>
        </p:nvSpPr>
        <p:spPr>
          <a:xfrm>
            <a:off x="4662767" y="2776593"/>
            <a:ext cx="897850" cy="281354"/>
          </a:xfrm>
          <a:prstGeom prst="callout1">
            <a:avLst>
              <a:gd name="adj1" fmla="val 56985"/>
              <a:gd name="adj2" fmla="val -1421"/>
              <a:gd name="adj3" fmla="val -27206"/>
              <a:gd name="adj4" fmla="val -4990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第一层</a:t>
            </a:r>
          </a:p>
        </p:txBody>
      </p:sp>
      <p:sp>
        <p:nvSpPr>
          <p:cNvPr id="19" name="标注: 线形(无边框) 18">
            <a:extLst>
              <a:ext uri="{FF2B5EF4-FFF2-40B4-BE49-F238E27FC236}">
                <a16:creationId xmlns:a16="http://schemas.microsoft.com/office/drawing/2014/main" id="{33911189-E203-4A01-A1CF-68D91FCAE4C8}"/>
              </a:ext>
            </a:extLst>
          </p:cNvPr>
          <p:cNvSpPr/>
          <p:nvPr/>
        </p:nvSpPr>
        <p:spPr>
          <a:xfrm>
            <a:off x="4662767" y="2432881"/>
            <a:ext cx="897850" cy="281354"/>
          </a:xfrm>
          <a:prstGeom prst="callout1">
            <a:avLst>
              <a:gd name="adj1" fmla="val 56985"/>
              <a:gd name="adj2" fmla="val -1421"/>
              <a:gd name="adj3" fmla="val 22794"/>
              <a:gd name="adj4" fmla="val -333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第二层</a:t>
            </a:r>
          </a:p>
        </p:txBody>
      </p:sp>
      <p:sp>
        <p:nvSpPr>
          <p:cNvPr id="20" name="标注: 线形(无边框) 19">
            <a:extLst>
              <a:ext uri="{FF2B5EF4-FFF2-40B4-BE49-F238E27FC236}">
                <a16:creationId xmlns:a16="http://schemas.microsoft.com/office/drawing/2014/main" id="{3B8EF52C-A62E-4272-8CBA-319F887B7764}"/>
              </a:ext>
            </a:extLst>
          </p:cNvPr>
          <p:cNvSpPr/>
          <p:nvPr/>
        </p:nvSpPr>
        <p:spPr>
          <a:xfrm>
            <a:off x="4662767" y="2089169"/>
            <a:ext cx="897850" cy="281354"/>
          </a:xfrm>
          <a:prstGeom prst="callout1">
            <a:avLst>
              <a:gd name="adj1" fmla="val 56985"/>
              <a:gd name="adj2" fmla="val -1421"/>
              <a:gd name="adj3" fmla="val 62500"/>
              <a:gd name="adj4" fmla="val -282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第三层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BB04D58-1F5B-428E-A470-2C345E8D54AE}"/>
              </a:ext>
            </a:extLst>
          </p:cNvPr>
          <p:cNvSpPr txBox="1"/>
          <p:nvPr/>
        </p:nvSpPr>
        <p:spPr>
          <a:xfrm>
            <a:off x="6631385" y="1083266"/>
            <a:ext cx="5207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每层</a:t>
            </a:r>
            <a:r>
              <a:rPr lang="en-US" altLang="zh-CN" dirty="0"/>
              <a:t>GEM</a:t>
            </a:r>
            <a:r>
              <a:rPr lang="zh-CN" altLang="en-US" dirty="0"/>
              <a:t>膜上有微孔，微孔两侧加高压，用于电子倍增放大；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BD8DBB0-68EE-4E9B-9D2B-1983094EA738}"/>
              </a:ext>
            </a:extLst>
          </p:cNvPr>
          <p:cNvSpPr txBox="1"/>
          <p:nvPr/>
        </p:nvSpPr>
        <p:spPr>
          <a:xfrm>
            <a:off x="6715277" y="3219280"/>
            <a:ext cx="5027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放大后的电流信号由阳极读出条收集，得到电荷和时间两种信号。阳极读出条有两种方向，分别成为</a:t>
            </a:r>
            <a:r>
              <a:rPr lang="en-US" altLang="zh-CN" dirty="0"/>
              <a:t>x-strip</a:t>
            </a:r>
            <a:r>
              <a:rPr lang="zh-CN" altLang="en-US" dirty="0"/>
              <a:t>和</a:t>
            </a:r>
            <a:r>
              <a:rPr lang="en-US" altLang="zh-CN" dirty="0"/>
              <a:t>v-strip</a:t>
            </a:r>
            <a:r>
              <a:rPr lang="zh-CN" altLang="en-US" dirty="0"/>
              <a:t>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A6447DE-5F72-4302-A5AD-2FE89141AB85}"/>
              </a:ext>
            </a:extLst>
          </p:cNvPr>
          <p:cNvSpPr/>
          <p:nvPr/>
        </p:nvSpPr>
        <p:spPr>
          <a:xfrm>
            <a:off x="6852415" y="4309240"/>
            <a:ext cx="3442447" cy="20848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220C269-BB4C-456C-B4DA-C0EC44E504D6}"/>
              </a:ext>
            </a:extLst>
          </p:cNvPr>
          <p:cNvSpPr/>
          <p:nvPr/>
        </p:nvSpPr>
        <p:spPr>
          <a:xfrm>
            <a:off x="7059293" y="4309241"/>
            <a:ext cx="235635" cy="208486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A3D42970-A55A-4D86-B52A-C7744C913480}"/>
              </a:ext>
            </a:extLst>
          </p:cNvPr>
          <p:cNvSpPr/>
          <p:nvPr/>
        </p:nvSpPr>
        <p:spPr>
          <a:xfrm>
            <a:off x="7461016" y="4309228"/>
            <a:ext cx="235635" cy="208486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404D6267-944B-471C-B1B3-19DABB842E0E}"/>
              </a:ext>
            </a:extLst>
          </p:cNvPr>
          <p:cNvSpPr/>
          <p:nvPr/>
        </p:nvSpPr>
        <p:spPr>
          <a:xfrm>
            <a:off x="7862167" y="4309227"/>
            <a:ext cx="235635" cy="208486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B53416D0-EB8F-475D-863F-CC3EEEBAB76B}"/>
              </a:ext>
            </a:extLst>
          </p:cNvPr>
          <p:cNvSpPr/>
          <p:nvPr/>
        </p:nvSpPr>
        <p:spPr>
          <a:xfrm>
            <a:off x="8648258" y="4309246"/>
            <a:ext cx="235635" cy="208486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E1B9A272-0756-4C0B-B6E3-A1EC35A0ADD4}"/>
              </a:ext>
            </a:extLst>
          </p:cNvPr>
          <p:cNvSpPr/>
          <p:nvPr/>
        </p:nvSpPr>
        <p:spPr>
          <a:xfrm>
            <a:off x="9049981" y="4309233"/>
            <a:ext cx="235635" cy="208486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EB28CC8A-7BD6-4992-9E9A-879C552BBB56}"/>
              </a:ext>
            </a:extLst>
          </p:cNvPr>
          <p:cNvSpPr/>
          <p:nvPr/>
        </p:nvSpPr>
        <p:spPr>
          <a:xfrm>
            <a:off x="9451132" y="4309232"/>
            <a:ext cx="235635" cy="208486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634ECDA2-9F59-40BD-9251-CBEAE215F5D9}"/>
              </a:ext>
            </a:extLst>
          </p:cNvPr>
          <p:cNvSpPr/>
          <p:nvPr/>
        </p:nvSpPr>
        <p:spPr>
          <a:xfrm>
            <a:off x="8254071" y="4309226"/>
            <a:ext cx="235635" cy="208486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BFF6A840-D7BD-4BE0-89D6-8D47EB691280}"/>
              </a:ext>
            </a:extLst>
          </p:cNvPr>
          <p:cNvSpPr/>
          <p:nvPr/>
        </p:nvSpPr>
        <p:spPr>
          <a:xfrm>
            <a:off x="9844200" y="4309226"/>
            <a:ext cx="235635" cy="208486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2" name="平行四边形 61">
            <a:extLst>
              <a:ext uri="{FF2B5EF4-FFF2-40B4-BE49-F238E27FC236}">
                <a16:creationId xmlns:a16="http://schemas.microsoft.com/office/drawing/2014/main" id="{ACC32DD5-867E-4170-AB6C-2E49080E8C7D}"/>
              </a:ext>
            </a:extLst>
          </p:cNvPr>
          <p:cNvSpPr/>
          <p:nvPr/>
        </p:nvSpPr>
        <p:spPr>
          <a:xfrm rot="2703784">
            <a:off x="6455708" y="5305495"/>
            <a:ext cx="3009430" cy="92351"/>
          </a:xfrm>
          <a:prstGeom prst="parallelogram">
            <a:avLst>
              <a:gd name="adj" fmla="val 9681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6E4353E1-A7E2-42B6-BE74-F4BA0212F1E9}"/>
              </a:ext>
            </a:extLst>
          </p:cNvPr>
          <p:cNvCxnSpPr/>
          <p:nvPr/>
        </p:nvCxnSpPr>
        <p:spPr>
          <a:xfrm>
            <a:off x="6598285" y="1194137"/>
            <a:ext cx="0" cy="56062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平行四边形 38">
            <a:extLst>
              <a:ext uri="{FF2B5EF4-FFF2-40B4-BE49-F238E27FC236}">
                <a16:creationId xmlns:a16="http://schemas.microsoft.com/office/drawing/2014/main" id="{AED44965-A738-4469-A99C-BE839FE57A6A}"/>
              </a:ext>
            </a:extLst>
          </p:cNvPr>
          <p:cNvSpPr/>
          <p:nvPr/>
        </p:nvSpPr>
        <p:spPr>
          <a:xfrm rot="2703784">
            <a:off x="6894970" y="5305486"/>
            <a:ext cx="3009430" cy="92351"/>
          </a:xfrm>
          <a:prstGeom prst="parallelogram">
            <a:avLst>
              <a:gd name="adj" fmla="val 9681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60EDBE9E-771D-46AF-A4E8-B5C34D08FE6F}"/>
              </a:ext>
            </a:extLst>
          </p:cNvPr>
          <p:cNvSpPr/>
          <p:nvPr/>
        </p:nvSpPr>
        <p:spPr>
          <a:xfrm>
            <a:off x="9843036" y="4309231"/>
            <a:ext cx="235635" cy="208486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平行四边形 41">
            <a:extLst>
              <a:ext uri="{FF2B5EF4-FFF2-40B4-BE49-F238E27FC236}">
                <a16:creationId xmlns:a16="http://schemas.microsoft.com/office/drawing/2014/main" id="{01D4EC84-E865-42A8-BB97-3F92E0901B02}"/>
              </a:ext>
            </a:extLst>
          </p:cNvPr>
          <p:cNvSpPr/>
          <p:nvPr/>
        </p:nvSpPr>
        <p:spPr>
          <a:xfrm rot="2703784">
            <a:off x="7296694" y="5305476"/>
            <a:ext cx="3009430" cy="92351"/>
          </a:xfrm>
          <a:prstGeom prst="parallelogram">
            <a:avLst>
              <a:gd name="adj" fmla="val 9681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平行四边形 74">
            <a:extLst>
              <a:ext uri="{FF2B5EF4-FFF2-40B4-BE49-F238E27FC236}">
                <a16:creationId xmlns:a16="http://schemas.microsoft.com/office/drawing/2014/main" id="{1C63E968-EBBE-4E02-9B3F-231709410391}"/>
              </a:ext>
            </a:extLst>
          </p:cNvPr>
          <p:cNvSpPr/>
          <p:nvPr/>
        </p:nvSpPr>
        <p:spPr>
          <a:xfrm rot="2703784">
            <a:off x="6461644" y="5305481"/>
            <a:ext cx="3009430" cy="92351"/>
          </a:xfrm>
          <a:prstGeom prst="parallelogram">
            <a:avLst>
              <a:gd name="adj" fmla="val 9681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平行四边形 75">
            <a:extLst>
              <a:ext uri="{FF2B5EF4-FFF2-40B4-BE49-F238E27FC236}">
                <a16:creationId xmlns:a16="http://schemas.microsoft.com/office/drawing/2014/main" id="{715AB476-A3EB-48C3-BB3E-A11CDFFFAE7D}"/>
              </a:ext>
            </a:extLst>
          </p:cNvPr>
          <p:cNvSpPr/>
          <p:nvPr/>
        </p:nvSpPr>
        <p:spPr>
          <a:xfrm rot="2703784">
            <a:off x="6894970" y="5305453"/>
            <a:ext cx="3009430" cy="92351"/>
          </a:xfrm>
          <a:prstGeom prst="parallelogram">
            <a:avLst>
              <a:gd name="adj" fmla="val 9681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平行四边形 76">
            <a:extLst>
              <a:ext uri="{FF2B5EF4-FFF2-40B4-BE49-F238E27FC236}">
                <a16:creationId xmlns:a16="http://schemas.microsoft.com/office/drawing/2014/main" id="{9410FBAF-8020-44A5-8215-FF698AC4F90F}"/>
              </a:ext>
            </a:extLst>
          </p:cNvPr>
          <p:cNvSpPr/>
          <p:nvPr/>
        </p:nvSpPr>
        <p:spPr>
          <a:xfrm rot="2703784">
            <a:off x="7296694" y="5305453"/>
            <a:ext cx="3009430" cy="92351"/>
          </a:xfrm>
          <a:prstGeom prst="parallelogram">
            <a:avLst>
              <a:gd name="adj" fmla="val 9681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平行四边形 77">
            <a:extLst>
              <a:ext uri="{FF2B5EF4-FFF2-40B4-BE49-F238E27FC236}">
                <a16:creationId xmlns:a16="http://schemas.microsoft.com/office/drawing/2014/main" id="{A0183D73-A98E-40C9-9A94-A8E3F3F91348}"/>
              </a:ext>
            </a:extLst>
          </p:cNvPr>
          <p:cNvSpPr/>
          <p:nvPr/>
        </p:nvSpPr>
        <p:spPr>
          <a:xfrm rot="2703784">
            <a:off x="7695106" y="5305452"/>
            <a:ext cx="3009430" cy="92351"/>
          </a:xfrm>
          <a:prstGeom prst="parallelogram">
            <a:avLst>
              <a:gd name="adj" fmla="val 9681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标注: 线形(无边框) 69">
            <a:extLst>
              <a:ext uri="{FF2B5EF4-FFF2-40B4-BE49-F238E27FC236}">
                <a16:creationId xmlns:a16="http://schemas.microsoft.com/office/drawing/2014/main" id="{9CA02E13-0747-46EF-87E7-578C80DFA81F}"/>
              </a:ext>
            </a:extLst>
          </p:cNvPr>
          <p:cNvSpPr/>
          <p:nvPr/>
        </p:nvSpPr>
        <p:spPr>
          <a:xfrm>
            <a:off x="10654831" y="4319117"/>
            <a:ext cx="802686" cy="268665"/>
          </a:xfrm>
          <a:prstGeom prst="callout1">
            <a:avLst>
              <a:gd name="adj1" fmla="val 57339"/>
              <a:gd name="adj2" fmla="val -6043"/>
              <a:gd name="adj3" fmla="val 33103"/>
              <a:gd name="adj4" fmla="val -817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x-strip</a:t>
            </a:r>
            <a:endParaRPr lang="zh-CN" altLang="en-US" dirty="0"/>
          </a:p>
        </p:txBody>
      </p:sp>
      <p:sp>
        <p:nvSpPr>
          <p:cNvPr id="80" name="梯形 79">
            <a:extLst>
              <a:ext uri="{FF2B5EF4-FFF2-40B4-BE49-F238E27FC236}">
                <a16:creationId xmlns:a16="http://schemas.microsoft.com/office/drawing/2014/main" id="{7364F652-8CC0-4B85-8DC0-5899402986F2}"/>
              </a:ext>
            </a:extLst>
          </p:cNvPr>
          <p:cNvSpPr/>
          <p:nvPr/>
        </p:nvSpPr>
        <p:spPr>
          <a:xfrm rot="2703784">
            <a:off x="8635486" y="4939850"/>
            <a:ext cx="1977314" cy="92351"/>
          </a:xfrm>
          <a:prstGeom prst="trapezoid">
            <a:avLst>
              <a:gd name="adj" fmla="val 9795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梯形 80">
            <a:extLst>
              <a:ext uri="{FF2B5EF4-FFF2-40B4-BE49-F238E27FC236}">
                <a16:creationId xmlns:a16="http://schemas.microsoft.com/office/drawing/2014/main" id="{26266E11-A202-4849-B6A0-32CB3CB3AF68}"/>
              </a:ext>
            </a:extLst>
          </p:cNvPr>
          <p:cNvSpPr/>
          <p:nvPr/>
        </p:nvSpPr>
        <p:spPr>
          <a:xfrm rot="2703784">
            <a:off x="9113499" y="4740443"/>
            <a:ext cx="1413344" cy="92351"/>
          </a:xfrm>
          <a:prstGeom prst="trapezoid">
            <a:avLst>
              <a:gd name="adj" fmla="val 10281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梯形 81">
            <a:extLst>
              <a:ext uri="{FF2B5EF4-FFF2-40B4-BE49-F238E27FC236}">
                <a16:creationId xmlns:a16="http://schemas.microsoft.com/office/drawing/2014/main" id="{2D4E6AE7-D7CE-404B-A8ED-E630AB722D1C}"/>
              </a:ext>
            </a:extLst>
          </p:cNvPr>
          <p:cNvSpPr/>
          <p:nvPr/>
        </p:nvSpPr>
        <p:spPr>
          <a:xfrm rot="2703784">
            <a:off x="9602579" y="4535991"/>
            <a:ext cx="835791" cy="92351"/>
          </a:xfrm>
          <a:prstGeom prst="trapezoid">
            <a:avLst>
              <a:gd name="adj" fmla="val 9633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梯形 82">
            <a:extLst>
              <a:ext uri="{FF2B5EF4-FFF2-40B4-BE49-F238E27FC236}">
                <a16:creationId xmlns:a16="http://schemas.microsoft.com/office/drawing/2014/main" id="{197A2A5C-E946-405D-9643-9C426C17B19D}"/>
              </a:ext>
            </a:extLst>
          </p:cNvPr>
          <p:cNvSpPr/>
          <p:nvPr/>
        </p:nvSpPr>
        <p:spPr>
          <a:xfrm rot="2703784">
            <a:off x="8151659" y="5140296"/>
            <a:ext cx="2543391" cy="92351"/>
          </a:xfrm>
          <a:prstGeom prst="trapezoid">
            <a:avLst>
              <a:gd name="adj" fmla="val 9958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标注: 线形(无边框) 70">
            <a:extLst>
              <a:ext uri="{FF2B5EF4-FFF2-40B4-BE49-F238E27FC236}">
                <a16:creationId xmlns:a16="http://schemas.microsoft.com/office/drawing/2014/main" id="{B6A69F49-3D38-4092-BBFD-9538ED0EFA74}"/>
              </a:ext>
            </a:extLst>
          </p:cNvPr>
          <p:cNvSpPr/>
          <p:nvPr/>
        </p:nvSpPr>
        <p:spPr>
          <a:xfrm>
            <a:off x="10664079" y="4587782"/>
            <a:ext cx="802686" cy="268665"/>
          </a:xfrm>
          <a:prstGeom prst="callout1">
            <a:avLst>
              <a:gd name="adj1" fmla="val 57339"/>
              <a:gd name="adj2" fmla="val -6043"/>
              <a:gd name="adj3" fmla="val 24721"/>
              <a:gd name="adj4" fmla="val -7258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v-strip</a:t>
            </a:r>
            <a:endParaRPr lang="zh-CN" altLang="en-US" dirty="0"/>
          </a:p>
        </p:txBody>
      </p:sp>
      <p:sp>
        <p:nvSpPr>
          <p:cNvPr id="85" name="梯形 84">
            <a:extLst>
              <a:ext uri="{FF2B5EF4-FFF2-40B4-BE49-F238E27FC236}">
                <a16:creationId xmlns:a16="http://schemas.microsoft.com/office/drawing/2014/main" id="{B22696E6-1C0F-48BF-9748-D088BE842AFB}"/>
              </a:ext>
            </a:extLst>
          </p:cNvPr>
          <p:cNvSpPr/>
          <p:nvPr/>
        </p:nvSpPr>
        <p:spPr>
          <a:xfrm rot="2696216" flipV="1">
            <a:off x="6538390" y="5681190"/>
            <a:ext cx="1977314" cy="92351"/>
          </a:xfrm>
          <a:prstGeom prst="trapezoid">
            <a:avLst>
              <a:gd name="adj" fmla="val 9795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梯形 85">
            <a:extLst>
              <a:ext uri="{FF2B5EF4-FFF2-40B4-BE49-F238E27FC236}">
                <a16:creationId xmlns:a16="http://schemas.microsoft.com/office/drawing/2014/main" id="{4018F8E1-9D82-48FB-A6BA-92F9DF634091}"/>
              </a:ext>
            </a:extLst>
          </p:cNvPr>
          <p:cNvSpPr/>
          <p:nvPr/>
        </p:nvSpPr>
        <p:spPr>
          <a:xfrm rot="2696216" flipV="1">
            <a:off x="6620968" y="5877218"/>
            <a:ext cx="1413344" cy="92351"/>
          </a:xfrm>
          <a:prstGeom prst="trapezoid">
            <a:avLst>
              <a:gd name="adj" fmla="val 10281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梯形 86">
            <a:extLst>
              <a:ext uri="{FF2B5EF4-FFF2-40B4-BE49-F238E27FC236}">
                <a16:creationId xmlns:a16="http://schemas.microsoft.com/office/drawing/2014/main" id="{55CF715A-63A1-4F50-B6A4-2F88D451FFC1}"/>
              </a:ext>
            </a:extLst>
          </p:cNvPr>
          <p:cNvSpPr/>
          <p:nvPr/>
        </p:nvSpPr>
        <p:spPr>
          <a:xfrm rot="2696216" flipV="1">
            <a:off x="6705293" y="6077522"/>
            <a:ext cx="835791" cy="92351"/>
          </a:xfrm>
          <a:prstGeom prst="trapezoid">
            <a:avLst>
              <a:gd name="adj" fmla="val 9633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梯形 87">
            <a:extLst>
              <a:ext uri="{FF2B5EF4-FFF2-40B4-BE49-F238E27FC236}">
                <a16:creationId xmlns:a16="http://schemas.microsoft.com/office/drawing/2014/main" id="{965BD3D8-54DD-4CBF-8A40-36715E013485}"/>
              </a:ext>
            </a:extLst>
          </p:cNvPr>
          <p:cNvSpPr/>
          <p:nvPr/>
        </p:nvSpPr>
        <p:spPr>
          <a:xfrm rot="2696216" flipV="1">
            <a:off x="6455798" y="5480402"/>
            <a:ext cx="2543391" cy="92351"/>
          </a:xfrm>
          <a:prstGeom prst="trapezoid">
            <a:avLst>
              <a:gd name="adj" fmla="val 9958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2F63B6-FA11-4D9A-A63D-368F317D3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230-AE28-4F04-AE94-1FCDC364BDA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27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ECFC041-D3F5-478B-813A-4942ABFC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898" y="400501"/>
            <a:ext cx="8870646" cy="607684"/>
          </a:xfrm>
        </p:spPr>
        <p:txBody>
          <a:bodyPr/>
          <a:lstStyle/>
          <a:p>
            <a:r>
              <a:rPr lang="en-US" altLang="zh-CN" sz="3600" dirty="0"/>
              <a:t>microTPC</a:t>
            </a:r>
            <a:r>
              <a:rPr lang="zh-CN" altLang="en-US" dirty="0"/>
              <a:t>简介</a:t>
            </a:r>
            <a:r>
              <a:rPr lang="en-US" altLang="zh-CN" sz="2000" dirty="0"/>
              <a:t>——</a:t>
            </a:r>
            <a:r>
              <a:rPr lang="zh-CN" altLang="en-US" sz="2000" dirty="0"/>
              <a:t>微时间投影室</a:t>
            </a:r>
            <a:r>
              <a:rPr lang="en-US" altLang="zh-CN" sz="2000" dirty="0"/>
              <a:t>(micro-time projection chamber)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D798FC0-CB52-468C-B9C2-0C9A1AB363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t="11408" r="7146" b="5637"/>
          <a:stretch/>
        </p:blipFill>
        <p:spPr>
          <a:xfrm>
            <a:off x="4738181" y="1269824"/>
            <a:ext cx="6623252" cy="482488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2D8E9D7-D026-4353-8BE4-A1B4CD946F1B}"/>
              </a:ext>
            </a:extLst>
          </p:cNvPr>
          <p:cNvSpPr txBox="1"/>
          <p:nvPr/>
        </p:nvSpPr>
        <p:spPr>
          <a:xfrm>
            <a:off x="740898" y="2143210"/>
            <a:ext cx="3997283" cy="271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带电粒子穿过漂移区留下初级电离电子；</a:t>
            </a:r>
            <a:endParaRPr lang="en-US" altLang="zh-CN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初级电离电子漂移倍增；</a:t>
            </a:r>
            <a:endParaRPr lang="en-US" altLang="zh-CN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阳极读出条上得到初级电离电子的</a:t>
            </a:r>
            <a:r>
              <a:rPr lang="zh-CN" altLang="en-US" dirty="0">
                <a:solidFill>
                  <a:srgbClr val="FF0000"/>
                </a:solidFill>
              </a:rPr>
              <a:t>时间信号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rgbClr val="FF0000"/>
                </a:solidFill>
              </a:rPr>
              <a:t>电离能量损失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电离能量损失用于电荷重心 </a:t>
            </a:r>
            <a:r>
              <a:rPr lang="en-US" altLang="zh-CN" dirty="0"/>
              <a:t>(Charge Centroid</a:t>
            </a:r>
            <a:r>
              <a:rPr lang="zh-CN" altLang="en-US" dirty="0"/>
              <a:t>，简称</a:t>
            </a:r>
            <a:r>
              <a:rPr lang="en-US" altLang="zh-CN" dirty="0"/>
              <a:t>CC)</a:t>
            </a:r>
            <a:r>
              <a:rPr lang="zh-CN" altLang="en-US" dirty="0"/>
              <a:t>法重建；</a:t>
            </a:r>
            <a:endParaRPr lang="en-US" altLang="zh-CN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时间信号用于</a:t>
            </a:r>
            <a:r>
              <a:rPr lang="en-US" altLang="zh-CN" sz="1800" dirty="0" err="1"/>
              <a:t>microTPC</a:t>
            </a:r>
            <a:r>
              <a:rPr lang="zh-CN" altLang="en-US" sz="1800" dirty="0"/>
              <a:t>重建。</a:t>
            </a:r>
            <a:endParaRPr lang="en-US" altLang="zh-CN" sz="1800" dirty="0"/>
          </a:p>
        </p:txBody>
      </p:sp>
      <p:sp>
        <p:nvSpPr>
          <p:cNvPr id="6" name="标注: 线形(无边框) 5">
            <a:extLst>
              <a:ext uri="{FF2B5EF4-FFF2-40B4-BE49-F238E27FC236}">
                <a16:creationId xmlns:a16="http://schemas.microsoft.com/office/drawing/2014/main" id="{33C1CB0C-71DA-4DCA-A9CB-7F892C608E47}"/>
              </a:ext>
            </a:extLst>
          </p:cNvPr>
          <p:cNvSpPr/>
          <p:nvPr/>
        </p:nvSpPr>
        <p:spPr>
          <a:xfrm>
            <a:off x="5086551" y="1317797"/>
            <a:ext cx="2068778" cy="297903"/>
          </a:xfrm>
          <a:prstGeom prst="callout1">
            <a:avLst>
              <a:gd name="adj1" fmla="val 98394"/>
              <a:gd name="adj2" fmla="val 48893"/>
              <a:gd name="adj3" fmla="val 277056"/>
              <a:gd name="adj4" fmla="val 6325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读出条上的沉积电荷</a:t>
            </a:r>
          </a:p>
        </p:txBody>
      </p:sp>
      <p:sp>
        <p:nvSpPr>
          <p:cNvPr id="7" name="左大括号 6">
            <a:extLst>
              <a:ext uri="{FF2B5EF4-FFF2-40B4-BE49-F238E27FC236}">
                <a16:creationId xmlns:a16="http://schemas.microsoft.com/office/drawing/2014/main" id="{FB0C2101-DF1E-423A-85E9-2D5DE4C61CE5}"/>
              </a:ext>
            </a:extLst>
          </p:cNvPr>
          <p:cNvSpPr/>
          <p:nvPr/>
        </p:nvSpPr>
        <p:spPr>
          <a:xfrm rot="17469475">
            <a:off x="9344911" y="4748887"/>
            <a:ext cx="182053" cy="587186"/>
          </a:xfrm>
          <a:prstGeom prst="leftBrace">
            <a:avLst>
              <a:gd name="adj1" fmla="val 45370"/>
              <a:gd name="adj2" fmla="val 4901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注: 线形(无边框) 7">
            <a:extLst>
              <a:ext uri="{FF2B5EF4-FFF2-40B4-BE49-F238E27FC236}">
                <a16:creationId xmlns:a16="http://schemas.microsoft.com/office/drawing/2014/main" id="{EAEFBF27-6881-4C0C-837D-0FA8C58130D6}"/>
              </a:ext>
            </a:extLst>
          </p:cNvPr>
          <p:cNvSpPr/>
          <p:nvPr/>
        </p:nvSpPr>
        <p:spPr>
          <a:xfrm>
            <a:off x="5607883" y="5136784"/>
            <a:ext cx="1026115" cy="297903"/>
          </a:xfrm>
          <a:prstGeom prst="callout1">
            <a:avLst>
              <a:gd name="adj1" fmla="val 48548"/>
              <a:gd name="adj2" fmla="val 97626"/>
              <a:gd name="adj3" fmla="val 6608"/>
              <a:gd name="adj4" fmla="val 366579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漂移距离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8735C05-2BF3-4D60-AD4F-8FD5E52B9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230-AE28-4F04-AE94-1FCDC364BDA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2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521AB5E-85AA-4B97-821F-86801BC751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sz="3600" dirty="0"/>
              <a:t>microTPC</a:t>
            </a:r>
            <a:r>
              <a:rPr lang="zh-CN" altLang="en-US" dirty="0"/>
              <a:t>简介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1A943C6-B0F7-4F48-B615-8B4678B790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" t="11482" r="9578" b="6165"/>
          <a:stretch/>
        </p:blipFill>
        <p:spPr>
          <a:xfrm>
            <a:off x="7838680" y="1106517"/>
            <a:ext cx="3424614" cy="252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974F61-097B-4595-B13F-6DAC4542FF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11784" r="8956" b="6542"/>
          <a:stretch/>
        </p:blipFill>
        <p:spPr>
          <a:xfrm>
            <a:off x="7838679" y="3933921"/>
            <a:ext cx="3420499" cy="252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4CA16A4-2940-4FE4-906A-57697B8B19EC}"/>
              </a:ext>
            </a:extLst>
          </p:cNvPr>
          <p:cNvSpPr txBox="1"/>
          <p:nvPr/>
        </p:nvSpPr>
        <p:spPr>
          <a:xfrm>
            <a:off x="631568" y="1299193"/>
            <a:ext cx="7149422" cy="5046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适用于</a:t>
            </a:r>
            <a:r>
              <a:rPr lang="en-US" altLang="zh-CN" dirty="0"/>
              <a:t>CC</a:t>
            </a:r>
            <a:r>
              <a:rPr lang="zh-CN" altLang="en-US" dirty="0"/>
              <a:t>法的情况</a:t>
            </a:r>
            <a:r>
              <a:rPr lang="en-US" altLang="zh-CN" dirty="0"/>
              <a:t>(1)</a:t>
            </a:r>
            <a:r>
              <a:rPr lang="zh-CN" altLang="en-US" dirty="0"/>
              <a:t>：径向附近入射，电荷沉积类似正态分布。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适用于</a:t>
            </a:r>
            <a:r>
              <a:rPr lang="en-US" altLang="zh-CN" dirty="0"/>
              <a:t>microTPC</a:t>
            </a:r>
            <a:r>
              <a:rPr lang="zh-CN" altLang="en-US" dirty="0"/>
              <a:t>方法的情况</a:t>
            </a:r>
            <a:r>
              <a:rPr lang="en-US" altLang="zh-CN" dirty="0"/>
              <a:t>(2)</a:t>
            </a:r>
            <a:r>
              <a:rPr lang="zh-CN" altLang="en-US" dirty="0"/>
              <a:t>：非径向附近入射，初级电离数量较多。</a:t>
            </a:r>
            <a:endParaRPr lang="en-US" altLang="zh-CN" dirty="0"/>
          </a:p>
          <a:p>
            <a:pPr>
              <a:lnSpc>
                <a:spcPct val="120000"/>
              </a:lnSpc>
            </a:pPr>
            <a:endParaRPr lang="en-US" altLang="zh-CN" dirty="0"/>
          </a:p>
          <a:p>
            <a:pPr>
              <a:lnSpc>
                <a:spcPct val="120000"/>
              </a:lnSpc>
            </a:pPr>
            <a:r>
              <a:rPr lang="en-US" altLang="zh-CN" dirty="0"/>
              <a:t>CC</a:t>
            </a:r>
            <a:r>
              <a:rPr lang="zh-CN" altLang="en-US" dirty="0"/>
              <a:t>法：读出条位置在沉积电荷加权下的平均位置作为该簇团的中心</a:t>
            </a:r>
            <a:r>
              <a:rPr lang="en-US" altLang="zh-CN" dirty="0"/>
              <a:t>;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microTPC</a:t>
            </a:r>
            <a:r>
              <a:rPr lang="zh-CN" altLang="en-US" dirty="0"/>
              <a:t>方法：根据束流测试结果，假设漂移速度恒定。由漂移时间得出漂移距离；再由漂移距离得出电离位置。直线拟合漂移区</a:t>
            </a:r>
            <a:r>
              <a:rPr lang="en-US" altLang="zh-CN" dirty="0"/>
              <a:t>(drift)</a:t>
            </a:r>
            <a:r>
              <a:rPr lang="zh-CN" altLang="en-US" dirty="0"/>
              <a:t>的电离位置得到径迹段，径迹段与漂移区中面的交点作为该簇团的中心。</a:t>
            </a:r>
            <a:endParaRPr lang="en-US" altLang="zh-CN" dirty="0"/>
          </a:p>
          <a:p>
            <a:pPr>
              <a:lnSpc>
                <a:spcPct val="120000"/>
              </a:lnSpc>
            </a:pP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簇团中心位置</a:t>
            </a:r>
            <a:r>
              <a:rPr lang="en-US" altLang="zh-CN" dirty="0"/>
              <a:t>=α·CC+β· microTPC</a:t>
            </a:r>
          </a:p>
          <a:p>
            <a:pPr>
              <a:lnSpc>
                <a:spcPct val="120000"/>
              </a:lnSpc>
            </a:pP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簇团中心位置用于重建带电粒子螺旋线径迹。</a:t>
            </a:r>
            <a:endParaRPr lang="en-US" altLang="zh-CN" dirty="0"/>
          </a:p>
          <a:p>
            <a:pPr>
              <a:lnSpc>
                <a:spcPct val="120000"/>
              </a:lnSpc>
            </a:pPr>
            <a:endParaRPr lang="en-US" altLang="zh-CN" dirty="0"/>
          </a:p>
          <a:p>
            <a:pPr>
              <a:lnSpc>
                <a:spcPct val="120000"/>
              </a:lnSpc>
            </a:pPr>
            <a:r>
              <a:rPr lang="en-US" altLang="zh-CN" dirty="0"/>
              <a:t>microTPC</a:t>
            </a:r>
            <a:r>
              <a:rPr lang="zh-CN" altLang="en-US" dirty="0"/>
              <a:t>的关键：</a:t>
            </a:r>
            <a:r>
              <a:rPr lang="zh-CN" altLang="en-US" dirty="0">
                <a:solidFill>
                  <a:srgbClr val="FF0000"/>
                </a:solidFill>
              </a:rPr>
              <a:t>高精度</a:t>
            </a:r>
            <a:r>
              <a:rPr lang="zh-CN" altLang="en-US" dirty="0"/>
              <a:t>的时间信号。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时间信号</a:t>
            </a:r>
            <a:r>
              <a:rPr lang="en-US" altLang="zh-CN" dirty="0"/>
              <a:t>=</a:t>
            </a:r>
            <a:r>
              <a:rPr lang="zh-CN" altLang="en-US" dirty="0"/>
              <a:t>电子学计时起点</a:t>
            </a:r>
            <a:r>
              <a:rPr lang="en-US" altLang="zh-CN" dirty="0"/>
              <a:t>+</a:t>
            </a:r>
            <a:r>
              <a:rPr lang="zh-CN" altLang="en-US" dirty="0"/>
              <a:t>时幅关系</a:t>
            </a:r>
            <a:r>
              <a:rPr lang="en-US" altLang="zh-CN" dirty="0"/>
              <a:t>+</a:t>
            </a:r>
            <a:r>
              <a:rPr lang="zh-CN" altLang="en-US" dirty="0"/>
              <a:t>信号传输时间</a:t>
            </a:r>
            <a:r>
              <a:rPr lang="en-US" altLang="zh-CN" dirty="0"/>
              <a:t>+</a:t>
            </a:r>
            <a:r>
              <a:rPr lang="zh-CN" altLang="en-US" dirty="0"/>
              <a:t>漂移时间</a:t>
            </a:r>
            <a:r>
              <a:rPr lang="en-US" altLang="zh-CN" dirty="0"/>
              <a:t>+</a:t>
            </a:r>
            <a:r>
              <a:rPr lang="zh-CN" altLang="en-US" dirty="0"/>
              <a:t>带电粒子飞行时间</a:t>
            </a:r>
            <a:r>
              <a:rPr lang="en-US" altLang="zh-CN" dirty="0"/>
              <a:t>+</a:t>
            </a:r>
            <a:r>
              <a:rPr lang="zh-CN" altLang="en-US" dirty="0"/>
              <a:t>随机噪声。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1E7A6D5-9C86-4783-9001-11EEBF66EDAB}"/>
              </a:ext>
            </a:extLst>
          </p:cNvPr>
          <p:cNvSpPr txBox="1"/>
          <p:nvPr/>
        </p:nvSpPr>
        <p:spPr>
          <a:xfrm>
            <a:off x="9341534" y="3564589"/>
            <a:ext cx="414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(1)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720D015-CAC1-451B-9BA3-3046C1A8E62B}"/>
              </a:ext>
            </a:extLst>
          </p:cNvPr>
          <p:cNvSpPr txBox="1"/>
          <p:nvPr/>
        </p:nvSpPr>
        <p:spPr>
          <a:xfrm>
            <a:off x="9341534" y="6432566"/>
            <a:ext cx="414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(2)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E95692-AEB0-4A8D-90D6-47E47AA3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230-AE28-4F04-AE94-1FCDC364BDA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14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521AB5E-85AA-4B97-821F-86801BC751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sz="3600" dirty="0"/>
              <a:t>刻度流程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9CEB828-1D4A-4763-A80A-E4403D5C69FD}"/>
              </a:ext>
            </a:extLst>
          </p:cNvPr>
          <p:cNvSpPr/>
          <p:nvPr/>
        </p:nvSpPr>
        <p:spPr>
          <a:xfrm>
            <a:off x="307144" y="1237158"/>
            <a:ext cx="4877376" cy="486817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CF8B06B1-3C62-4FB2-B678-0D05EFFEE8AD}"/>
              </a:ext>
            </a:extLst>
          </p:cNvPr>
          <p:cNvCxnSpPr>
            <a:cxnSpLocks/>
          </p:cNvCxnSpPr>
          <p:nvPr/>
        </p:nvCxnSpPr>
        <p:spPr>
          <a:xfrm flipH="1">
            <a:off x="1320743" y="2431027"/>
            <a:ext cx="12680" cy="29703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连接符: 肘形 12">
            <a:extLst>
              <a:ext uri="{FF2B5EF4-FFF2-40B4-BE49-F238E27FC236}">
                <a16:creationId xmlns:a16="http://schemas.microsoft.com/office/drawing/2014/main" id="{173DB480-77F5-4CC6-B31F-4B0DFC573005}"/>
              </a:ext>
            </a:extLst>
          </p:cNvPr>
          <p:cNvCxnSpPr>
            <a:cxnSpLocks/>
            <a:stCxn id="26" idx="0"/>
            <a:endCxn id="16" idx="3"/>
          </p:cNvCxnSpPr>
          <p:nvPr/>
        </p:nvCxnSpPr>
        <p:spPr>
          <a:xfrm rot="16200000" flipV="1">
            <a:off x="2605953" y="1619335"/>
            <a:ext cx="715987" cy="167317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5202BEB9-1AAF-4A77-9F5A-31439B5DE85E}"/>
              </a:ext>
            </a:extLst>
          </p:cNvPr>
          <p:cNvSpPr/>
          <p:nvPr/>
        </p:nvSpPr>
        <p:spPr>
          <a:xfrm>
            <a:off x="2911497" y="3726683"/>
            <a:ext cx="1768972" cy="514985"/>
          </a:xfrm>
          <a:prstGeom prst="roundRect">
            <a:avLst/>
          </a:prstGeom>
          <a:noFill/>
          <a:ln w="2349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修正漂移时间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791CC34-52FC-4E95-B0B8-B76D145F57F1}"/>
              </a:ext>
            </a:extLst>
          </p:cNvPr>
          <p:cNvSpPr txBox="1"/>
          <p:nvPr/>
        </p:nvSpPr>
        <p:spPr>
          <a:xfrm>
            <a:off x="3986756" y="5308225"/>
            <a:ext cx="712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迭代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15D62CDB-B881-4922-AD5E-3A4231EDFBFA}"/>
              </a:ext>
            </a:extLst>
          </p:cNvPr>
          <p:cNvSpPr/>
          <p:nvPr/>
        </p:nvSpPr>
        <p:spPr>
          <a:xfrm>
            <a:off x="537243" y="1756828"/>
            <a:ext cx="1590114" cy="682203"/>
          </a:xfrm>
          <a:prstGeom prst="roundRect">
            <a:avLst/>
          </a:prstGeom>
          <a:noFill/>
          <a:ln w="2349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时幅关系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（宇宙线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A4A78082-FE7B-4A2D-8798-65830FBE1925}"/>
                  </a:ext>
                </a:extLst>
              </p:cNvPr>
              <p:cNvSpPr/>
              <p:nvPr/>
            </p:nvSpPr>
            <p:spPr>
              <a:xfrm>
                <a:off x="543836" y="4529004"/>
                <a:ext cx="1633007" cy="410765"/>
              </a:xfrm>
              <a:prstGeom prst="roundRect">
                <a:avLst/>
              </a:prstGeom>
              <a:noFill/>
              <a:ln w="2349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zh-CN" alt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漂移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速度</a:t>
                </a:r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A4A78082-FE7B-4A2D-8798-65830FBE19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36" y="4529004"/>
                <a:ext cx="1633007" cy="410765"/>
              </a:xfrm>
              <a:prstGeom prst="roundRect">
                <a:avLst/>
              </a:prstGeom>
              <a:blipFill>
                <a:blip r:embed="rId2"/>
                <a:stretch>
                  <a:fillRect b="-15493"/>
                </a:stretch>
              </a:blipFill>
              <a:ln w="2349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3A68A0EF-4257-4E9D-80A7-5588BBEC2529}"/>
              </a:ext>
            </a:extLst>
          </p:cNvPr>
          <p:cNvSpPr/>
          <p:nvPr/>
        </p:nvSpPr>
        <p:spPr>
          <a:xfrm>
            <a:off x="537243" y="2750679"/>
            <a:ext cx="1590114" cy="382650"/>
          </a:xfrm>
          <a:prstGeom prst="roundRect">
            <a:avLst/>
          </a:prstGeom>
          <a:noFill/>
          <a:ln w="2349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初始时间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2CC7C02A-7D7F-4386-8517-ACE04A60A52E}"/>
              </a:ext>
            </a:extLst>
          </p:cNvPr>
          <p:cNvCxnSpPr>
            <a:cxnSpLocks/>
          </p:cNvCxnSpPr>
          <p:nvPr/>
        </p:nvCxnSpPr>
        <p:spPr>
          <a:xfrm>
            <a:off x="1338893" y="4121736"/>
            <a:ext cx="0" cy="420962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连接符: 肘形 19">
            <a:extLst>
              <a:ext uri="{FF2B5EF4-FFF2-40B4-BE49-F238E27FC236}">
                <a16:creationId xmlns:a16="http://schemas.microsoft.com/office/drawing/2014/main" id="{1E7049E4-FC96-412C-9910-ABAF3FC5514C}"/>
              </a:ext>
            </a:extLst>
          </p:cNvPr>
          <p:cNvCxnSpPr>
            <a:cxnSpLocks/>
            <a:stCxn id="38" idx="2"/>
            <a:endCxn id="24" idx="2"/>
          </p:cNvCxnSpPr>
          <p:nvPr/>
        </p:nvCxnSpPr>
        <p:spPr>
          <a:xfrm rot="5400000" flipH="1" flipV="1">
            <a:off x="2398814" y="4241711"/>
            <a:ext cx="330654" cy="2463683"/>
          </a:xfrm>
          <a:prstGeom prst="bentConnector3">
            <a:avLst>
              <a:gd name="adj1" fmla="val -69136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2BF474D7-4674-4208-8038-452EA09C57EF}"/>
              </a:ext>
            </a:extLst>
          </p:cNvPr>
          <p:cNvCxnSpPr>
            <a:cxnSpLocks/>
            <a:stCxn id="24" idx="0"/>
            <a:endCxn id="14" idx="2"/>
          </p:cNvCxnSpPr>
          <p:nvPr/>
        </p:nvCxnSpPr>
        <p:spPr>
          <a:xfrm flipV="1">
            <a:off x="3795983" y="4241668"/>
            <a:ext cx="0" cy="346558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CF8646B-986B-4030-828B-6CD2E27E0016}"/>
              </a:ext>
            </a:extLst>
          </p:cNvPr>
          <p:cNvSpPr/>
          <p:nvPr/>
        </p:nvSpPr>
        <p:spPr>
          <a:xfrm>
            <a:off x="543836" y="3515373"/>
            <a:ext cx="1590114" cy="602110"/>
          </a:xfrm>
          <a:prstGeom prst="roundRect">
            <a:avLst/>
          </a:prstGeom>
          <a:noFill/>
          <a:ln w="2349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信号传输时间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B6A8C17E-7FA9-43C8-AFFE-D6D16C2B6B62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>
          <a:xfrm>
            <a:off x="1332300" y="3133329"/>
            <a:ext cx="6593" cy="38204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058A9DF1-CDA2-48BB-95C6-CED63806C88A}"/>
                  </a:ext>
                </a:extLst>
              </p:cNvPr>
              <p:cNvSpPr/>
              <p:nvPr/>
            </p:nvSpPr>
            <p:spPr>
              <a:xfrm>
                <a:off x="2924177" y="4588226"/>
                <a:ext cx="1743612" cy="720000"/>
              </a:xfrm>
              <a:prstGeom prst="roundRect">
                <a:avLst/>
              </a:prstGeom>
              <a:noFill/>
              <a:ln w="2349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mTPC</m:t>
                      </m:r>
                      <m:r>
                        <a:rPr lang="en-US" altLang="zh-CN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和</m:t>
                      </m:r>
                      <m:r>
                        <a:rPr lang="en-US" altLang="zh-CN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CC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重建</a:t>
                </a:r>
              </a:p>
            </p:txBody>
          </p:sp>
        </mc:Choice>
        <mc:Fallback xmlns="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058A9DF1-CDA2-48BB-95C6-CED63806C8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177" y="4588226"/>
                <a:ext cx="1743612" cy="720000"/>
              </a:xfrm>
              <a:prstGeom prst="roundRect">
                <a:avLst/>
              </a:prstGeom>
              <a:blipFill>
                <a:blip r:embed="rId3"/>
                <a:stretch>
                  <a:fillRect b="-5738"/>
                </a:stretch>
              </a:blipFill>
              <a:ln w="2349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CD533A72-6043-41EC-8A1A-62F0BD3EE4BE}"/>
              </a:ext>
            </a:extLst>
          </p:cNvPr>
          <p:cNvSpPr txBox="1"/>
          <p:nvPr/>
        </p:nvSpPr>
        <p:spPr>
          <a:xfrm>
            <a:off x="2396642" y="1353875"/>
            <a:ext cx="1590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Process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0CF68162-89CB-472A-80E7-71E6150F89D9}"/>
              </a:ext>
            </a:extLst>
          </p:cNvPr>
          <p:cNvSpPr/>
          <p:nvPr/>
        </p:nvSpPr>
        <p:spPr>
          <a:xfrm>
            <a:off x="2916048" y="2813917"/>
            <a:ext cx="1768974" cy="566208"/>
          </a:xfrm>
          <a:prstGeom prst="roundRect">
            <a:avLst/>
          </a:prstGeom>
          <a:noFill/>
          <a:ln w="2349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修正漂移速度</a:t>
            </a: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97847AD2-BD36-4230-AD0F-4B4AE9F66784}"/>
              </a:ext>
            </a:extLst>
          </p:cNvPr>
          <p:cNvCxnSpPr>
            <a:cxnSpLocks/>
            <a:stCxn id="14" idx="0"/>
            <a:endCxn id="26" idx="2"/>
          </p:cNvCxnSpPr>
          <p:nvPr/>
        </p:nvCxnSpPr>
        <p:spPr>
          <a:xfrm flipV="1">
            <a:off x="3795983" y="3380125"/>
            <a:ext cx="4552" cy="346558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连接符: 肘形 27">
            <a:extLst>
              <a:ext uri="{FF2B5EF4-FFF2-40B4-BE49-F238E27FC236}">
                <a16:creationId xmlns:a16="http://schemas.microsoft.com/office/drawing/2014/main" id="{706B7877-74E3-4F65-AFB7-BDF581BA6C5C}"/>
              </a:ext>
            </a:extLst>
          </p:cNvPr>
          <p:cNvCxnSpPr>
            <a:cxnSpLocks/>
            <a:stCxn id="26" idx="3"/>
            <a:endCxn id="24" idx="3"/>
          </p:cNvCxnSpPr>
          <p:nvPr/>
        </p:nvCxnSpPr>
        <p:spPr>
          <a:xfrm flipH="1">
            <a:off x="4667789" y="3097021"/>
            <a:ext cx="17233" cy="1851205"/>
          </a:xfrm>
          <a:prstGeom prst="bentConnector3">
            <a:avLst>
              <a:gd name="adj1" fmla="val -132652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DC551DEF-388E-405C-BD18-407E90B63B74}"/>
              </a:ext>
            </a:extLst>
          </p:cNvPr>
          <p:cNvSpPr txBox="1"/>
          <p:nvPr/>
        </p:nvSpPr>
        <p:spPr>
          <a:xfrm>
            <a:off x="2680796" y="2269214"/>
            <a:ext cx="13558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迭代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DD5FB2D7-30B3-442C-8BA8-332390E5E5C2}"/>
                  </a:ext>
                </a:extLst>
              </p:cNvPr>
              <p:cNvSpPr/>
              <p:nvPr/>
            </p:nvSpPr>
            <p:spPr>
              <a:xfrm>
                <a:off x="515796" y="5217918"/>
                <a:ext cx="1633007" cy="420962"/>
              </a:xfrm>
              <a:prstGeom prst="roundRect">
                <a:avLst/>
              </a:prstGeom>
              <a:noFill/>
              <a:ln w="2349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X</m:t>
                      </m:r>
                      <m:r>
                        <a:rPr lang="en-US" altLang="zh-CN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T</m:t>
                      </m:r>
                      <m:r>
                        <a:rPr lang="zh-CN" alt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关系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DD5FB2D7-30B3-442C-8BA8-332390E5E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96" y="5217918"/>
                <a:ext cx="1633007" cy="420962"/>
              </a:xfrm>
              <a:prstGeom prst="roundRect">
                <a:avLst/>
              </a:prstGeom>
              <a:blipFill>
                <a:blip r:embed="rId4"/>
                <a:stretch>
                  <a:fillRect b="-1370"/>
                </a:stretch>
              </a:blipFill>
              <a:ln w="2349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CF981D93-FCD2-483F-B105-744D0D5D0C5E}"/>
              </a:ext>
            </a:extLst>
          </p:cNvPr>
          <p:cNvCxnSpPr>
            <a:cxnSpLocks/>
          </p:cNvCxnSpPr>
          <p:nvPr/>
        </p:nvCxnSpPr>
        <p:spPr>
          <a:xfrm>
            <a:off x="1332300" y="4954777"/>
            <a:ext cx="0" cy="25200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6EE37CE-85B0-4D3F-9554-DE1CB12E330E}"/>
                  </a:ext>
                </a:extLst>
              </p:cNvPr>
              <p:cNvSpPr txBox="1"/>
              <p:nvPr/>
            </p:nvSpPr>
            <p:spPr>
              <a:xfrm>
                <a:off x="5219397" y="1061619"/>
                <a:ext cx="6632634" cy="5614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accent1"/>
                    </a:solidFill>
                    <a:latin typeface="+mn-ea"/>
                  </a:rPr>
                  <a:t>刻度</a:t>
                </a:r>
                <a:r>
                  <a:rPr lang="zh-CN" altLang="en-US" dirty="0"/>
                  <a:t>：实现</a:t>
                </a:r>
                <a:r>
                  <a:rPr lang="zh-CN" altLang="en-US" dirty="0">
                    <a:solidFill>
                      <a:srgbClr val="C00000"/>
                    </a:solidFill>
                    <a:latin typeface="+mn-ea"/>
                  </a:rPr>
                  <a:t>高精度的位置</a:t>
                </a:r>
                <a:r>
                  <a:rPr lang="en-US" altLang="zh-CN" dirty="0">
                    <a:solidFill>
                      <a:srgbClr val="C00000"/>
                    </a:solidFill>
                    <a:latin typeface="+mn-ea"/>
                  </a:rPr>
                  <a:t>-</a:t>
                </a:r>
                <a:r>
                  <a:rPr lang="zh-CN" altLang="en-US" dirty="0">
                    <a:solidFill>
                      <a:srgbClr val="C00000"/>
                    </a:solidFill>
                    <a:latin typeface="+mn-ea"/>
                  </a:rPr>
                  <a:t>时间（</a:t>
                </a:r>
                <a:r>
                  <a:rPr lang="en-US" altLang="zh-CN" dirty="0">
                    <a:solidFill>
                      <a:srgbClr val="C00000"/>
                    </a:solidFill>
                    <a:latin typeface="+mn-ea"/>
                  </a:rPr>
                  <a:t>X-T</a:t>
                </a:r>
                <a:r>
                  <a:rPr lang="zh-CN" altLang="en-US" dirty="0">
                    <a:solidFill>
                      <a:srgbClr val="C00000"/>
                    </a:solidFill>
                    <a:latin typeface="+mn-ea"/>
                  </a:rPr>
                  <a:t>）关系刻度</a:t>
                </a:r>
              </a:p>
              <a:p>
                <a:pPr marL="742950" lvl="1" indent="-285750">
                  <a:buFont typeface="Wingdings" panose="05000000000000000000" pitchFamily="2" charset="2"/>
                  <a:buChar char="p"/>
                </a:pPr>
                <a:r>
                  <a:rPr lang="zh-CN" altLang="en-US" dirty="0">
                    <a:solidFill>
                      <a:srgbClr val="FF0000"/>
                    </a:solidFill>
                    <a:latin typeface="+mn-ea"/>
                  </a:rPr>
                  <a:t>漂移时间</a:t>
                </a:r>
                <a:r>
                  <a:rPr lang="en-US" altLang="zh-CN" dirty="0">
                    <a:solidFill>
                      <a:srgbClr val="FF0000"/>
                    </a:solidFill>
                    <a:latin typeface="+mn-ea"/>
                  </a:rPr>
                  <a:t>T</a:t>
                </a:r>
                <a:r>
                  <a:rPr lang="zh-CN" altLang="en-US" dirty="0">
                    <a:solidFill>
                      <a:srgbClr val="FF0000"/>
                    </a:solidFill>
                    <a:latin typeface="+mn-ea"/>
                  </a:rPr>
                  <a:t>刻度：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𝑇𝐷𝐶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walk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pro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𝑔𝑎𝑡𝑒</m:t>
                        </m:r>
                      </m:sub>
                    </m:sSub>
                  </m:oMath>
                </a14:m>
                <a:br>
                  <a:rPr lang="zh-CN" altLang="en-US" dirty="0"/>
                </a:br>
                <a:r>
                  <a:rPr lang="zh-CN" altLang="en-US" dirty="0">
                    <a:solidFill>
                      <a:schemeClr val="accent1">
                        <a:lumMod val="75000"/>
                      </a:schemeClr>
                    </a:solidFill>
                    <a:latin typeface="+mn-ea"/>
                  </a:rPr>
                  <a:t>时幅关系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𝑤𝑎𝑙𝑘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accent1">
                        <a:lumMod val="75000"/>
                      </a:schemeClr>
                    </a:solidFill>
                    <a:latin typeface="+mn-ea"/>
                  </a:rPr>
                  <a:t>，初始时间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accent1">
                        <a:lumMod val="75000"/>
                      </a:schemeClr>
                    </a:solidFill>
                    <a:latin typeface="+mn-ea"/>
                  </a:rPr>
                  <a:t>，信号传输时间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pro</m:t>
                        </m:r>
                        <m:r>
                          <a:rPr lang="en-US" altLang="zh-CN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CN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𝑔𝑎𝑡𝑒</m:t>
                        </m:r>
                      </m:sub>
                    </m:sSub>
                  </m:oMath>
                </a14:m>
                <a:endParaRPr lang="zh-CN" altLang="en-US" dirty="0">
                  <a:solidFill>
                    <a:schemeClr val="accent1">
                      <a:lumMod val="75000"/>
                    </a:schemeClr>
                  </a:solidFill>
                  <a:latin typeface="+mn-ea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p"/>
                </a:pPr>
                <a:r>
                  <a:rPr lang="zh-CN" altLang="en-US" dirty="0">
                    <a:solidFill>
                      <a:srgbClr val="FF0000"/>
                    </a:solidFill>
                    <a:latin typeface="+mn-ea"/>
                  </a:rPr>
                  <a:t>漂移速度刻度：</a:t>
                </a:r>
                <a:r>
                  <a:rPr lang="en-US" altLang="zh-CN" dirty="0">
                    <a:solidFill>
                      <a:srgbClr val="FF0000"/>
                    </a:solidFill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𝑑𝑟𝑖𝑓𝑡</m:t>
                        </m:r>
                      </m:sub>
                    </m:sSub>
                  </m:oMath>
                </a14:m>
                <a:endParaRPr lang="en-US" altLang="zh-CN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b="1" dirty="0">
                    <a:solidFill>
                      <a:schemeClr val="accent1"/>
                    </a:solidFill>
                    <a:latin typeface="+mn-ea"/>
                  </a:rPr>
                  <a:t>难点与挑战</a:t>
                </a:r>
                <a:r>
                  <a:rPr lang="zh-CN" altLang="en-US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n-ea"/>
                  </a:rPr>
                  <a:t>：</a:t>
                </a:r>
                <a:endParaRPr lang="en-US" altLang="zh-CN" dirty="0">
                  <a:solidFill>
                    <a:schemeClr val="accent1"/>
                  </a:solidFill>
                  <a:latin typeface="+mn-ea"/>
                </a:endParaRPr>
              </a:p>
              <a:p>
                <a:pPr marL="696913" indent="-342900"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olidFill>
                      <a:srgbClr val="C00000"/>
                    </a:solidFill>
                    <a:latin typeface="+mn-ea"/>
                  </a:rPr>
                  <a:t>参数多</a:t>
                </a:r>
                <a:r>
                  <a:rPr lang="zh-CN" altLang="en-US" dirty="0">
                    <a:latin typeface="+mn-ea"/>
                  </a:rPr>
                  <a:t>：</a:t>
                </a:r>
                <a:r>
                  <a:rPr lang="en-US" altLang="zh-CN" dirty="0">
                    <a:latin typeface="+mn-ea"/>
                  </a:rPr>
                  <a:t>9879</a:t>
                </a:r>
                <a:r>
                  <a:rPr lang="zh-CN" altLang="en-US" dirty="0">
                    <a:latin typeface="+mn-ea"/>
                  </a:rPr>
                  <a:t>个读出条，参数量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~10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altLang="zh-CN" dirty="0">
                  <a:latin typeface="+mn-ea"/>
                </a:endParaRPr>
              </a:p>
              <a:p>
                <a:pPr marL="696913" indent="-342900"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olidFill>
                      <a:srgbClr val="C00000"/>
                    </a:solidFill>
                    <a:latin typeface="+mn-ea"/>
                  </a:rPr>
                  <a:t>影响因素多，效应复杂</a:t>
                </a:r>
                <a:r>
                  <a:rPr lang="zh-CN" altLang="en-US" dirty="0">
                    <a:latin typeface="+mn-ea"/>
                  </a:rPr>
                  <a:t>：电场不均匀，电容耦合效应，探测器几何位置偏移，磁偏角等</a:t>
                </a:r>
                <a:endParaRPr lang="en-US" altLang="zh-CN" dirty="0">
                  <a:latin typeface="+mn-ea"/>
                </a:endParaRPr>
              </a:p>
              <a:p>
                <a:pPr marL="696913" indent="-34290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latin typeface="+mn-ea"/>
                  </a:rPr>
                  <a:t>刻度需要基于对探测器，电子学的响应以及数据的</a:t>
                </a:r>
                <a:r>
                  <a:rPr lang="zh-CN" altLang="en-US" dirty="0">
                    <a:solidFill>
                      <a:srgbClr val="C00000"/>
                    </a:solidFill>
                    <a:latin typeface="+mn-ea"/>
                  </a:rPr>
                  <a:t>充分理解</a:t>
                </a:r>
                <a:endParaRPr lang="en-US" altLang="zh-CN" dirty="0">
                  <a:solidFill>
                    <a:srgbClr val="C00000"/>
                  </a:solidFill>
                  <a:latin typeface="+mn-ea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b="1" dirty="0">
                    <a:solidFill>
                      <a:schemeClr val="accent1"/>
                    </a:solidFill>
                    <a:latin typeface="+mn-ea"/>
                  </a:rPr>
                  <a:t>安装前宇宙线</a:t>
                </a:r>
                <a:r>
                  <a:rPr lang="en-US" altLang="zh-CN" b="1" dirty="0">
                    <a:solidFill>
                      <a:schemeClr val="accent1"/>
                    </a:solidFill>
                    <a:latin typeface="+mn-ea"/>
                  </a:rPr>
                  <a:t>data</a:t>
                </a:r>
                <a:r>
                  <a:rPr lang="zh-CN" altLang="en-US" b="1" dirty="0">
                    <a:solidFill>
                      <a:schemeClr val="accent1"/>
                    </a:solidFill>
                    <a:latin typeface="+mn-ea"/>
                  </a:rPr>
                  <a:t>：</a:t>
                </a:r>
                <a:r>
                  <a:rPr lang="zh-CN" altLang="en-US" dirty="0">
                    <a:solidFill>
                      <a:srgbClr val="C00000"/>
                    </a:solidFill>
                    <a:latin typeface="+mn-ea"/>
                  </a:rPr>
                  <a:t>相同高压设置的事例约一百万，统计量不足；</a:t>
                </a:r>
                <a:endParaRPr lang="en-US" altLang="zh-CN" dirty="0">
                  <a:solidFill>
                    <a:srgbClr val="C00000"/>
                  </a:solidFill>
                  <a:latin typeface="+mn-ea"/>
                </a:endParaRPr>
              </a:p>
              <a:p>
                <a:r>
                  <a:rPr lang="en-US" altLang="zh-CN" dirty="0">
                    <a:solidFill>
                      <a:srgbClr val="C00000"/>
                    </a:solidFill>
                    <a:latin typeface="+mn-ea"/>
                  </a:rPr>
                  <a:t>		  </a:t>
                </a:r>
                <a:r>
                  <a:rPr lang="zh-CN" altLang="en-US" dirty="0">
                    <a:solidFill>
                      <a:srgbClr val="C00000"/>
                    </a:solidFill>
                    <a:latin typeface="+mn-ea"/>
                  </a:rPr>
                  <a:t>且各种效应混在一起；</a:t>
                </a:r>
                <a:endParaRPr lang="en-US" altLang="zh-CN" dirty="0">
                  <a:solidFill>
                    <a:srgbClr val="C00000"/>
                  </a:solidFill>
                  <a:latin typeface="+mn-ea"/>
                </a:endParaRPr>
              </a:p>
              <a:p>
                <a:r>
                  <a:rPr lang="zh-CN" altLang="en-US" b="1" dirty="0">
                    <a:solidFill>
                      <a:schemeClr val="accent1"/>
                    </a:solidFill>
                    <a:latin typeface="+mn-ea"/>
                  </a:rPr>
                  <a:t>安装前宇宙线</a:t>
                </a:r>
                <a:r>
                  <a:rPr lang="en-US" altLang="zh-CN" b="1" dirty="0">
                    <a:solidFill>
                      <a:schemeClr val="accent1"/>
                    </a:solidFill>
                    <a:latin typeface="+mn-ea"/>
                  </a:rPr>
                  <a:t>MC</a:t>
                </a:r>
                <a:r>
                  <a:rPr lang="zh-CN" altLang="en-US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n-ea"/>
                  </a:rPr>
                  <a:t>：</a:t>
                </a:r>
                <a:endParaRPr lang="en-US" altLang="zh-CN" dirty="0">
                  <a:solidFill>
                    <a:schemeClr val="accent1"/>
                  </a:solidFill>
                  <a:latin typeface="+mn-ea"/>
                </a:endParaRPr>
              </a:p>
              <a:p>
                <a:pPr marL="630238" indent="-34290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+mn-ea"/>
                  </a:rPr>
                  <a:t>MC</a:t>
                </a:r>
                <a:r>
                  <a:rPr lang="zh-CN" altLang="en-US" dirty="0">
                    <a:latin typeface="+mn-ea"/>
                  </a:rPr>
                  <a:t>可以生成</a:t>
                </a:r>
                <a:r>
                  <a:rPr lang="zh-CN" altLang="en-US" dirty="0">
                    <a:solidFill>
                      <a:srgbClr val="C00000"/>
                    </a:solidFill>
                    <a:latin typeface="+mn-ea"/>
                  </a:rPr>
                  <a:t>符合特定要求</a:t>
                </a:r>
                <a:r>
                  <a:rPr lang="zh-CN" altLang="en-US" dirty="0">
                    <a:latin typeface="+mn-ea"/>
                  </a:rPr>
                  <a:t>的数据</a:t>
                </a:r>
                <a:endParaRPr lang="en-US" altLang="zh-CN" dirty="0">
                  <a:latin typeface="+mn-ea"/>
                </a:endParaRPr>
              </a:p>
              <a:p>
                <a:pPr marL="1076325" indent="-342900">
                  <a:buFont typeface="Wingdings" panose="05000000000000000000" pitchFamily="2" charset="2"/>
                  <a:buChar char="ü"/>
                </a:pPr>
                <a:r>
                  <a:rPr lang="zh-CN" altLang="en-US" dirty="0">
                    <a:solidFill>
                      <a:srgbClr val="00B0F0"/>
                    </a:solidFill>
                    <a:latin typeface="+mn-ea"/>
                  </a:rPr>
                  <a:t>更精确的刻度时幅关系</a:t>
                </a:r>
                <a:endParaRPr lang="en-US" altLang="zh-CN" dirty="0">
                  <a:solidFill>
                    <a:srgbClr val="00B0F0"/>
                  </a:solidFill>
                  <a:latin typeface="+mn-ea"/>
                </a:endParaRPr>
              </a:p>
              <a:p>
                <a:pPr marL="1076325" indent="-342900">
                  <a:buFont typeface="Wingdings" panose="05000000000000000000" pitchFamily="2" charset="2"/>
                  <a:buChar char="ü"/>
                </a:pPr>
                <a:r>
                  <a:rPr lang="zh-CN" altLang="en-US" dirty="0">
                    <a:solidFill>
                      <a:srgbClr val="00B0F0"/>
                    </a:solidFill>
                    <a:latin typeface="+mn-ea"/>
                  </a:rPr>
                  <a:t>研究影响时间分辨的各项因素的贡献</a:t>
                </a:r>
                <a:endParaRPr lang="en-US" altLang="zh-CN" dirty="0">
                  <a:solidFill>
                    <a:srgbClr val="00B0F0"/>
                  </a:solidFill>
                  <a:latin typeface="+mn-ea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b="1" dirty="0">
                    <a:solidFill>
                      <a:schemeClr val="accent1"/>
                    </a:solidFill>
                    <a:latin typeface="+mn-ea"/>
                  </a:rPr>
                  <a:t>安装后对撞数据：</a:t>
                </a:r>
                <a:r>
                  <a:rPr lang="en-US" altLang="zh-CN" b="1" dirty="0">
                    <a:latin typeface="+mn-ea"/>
                  </a:rPr>
                  <a:t>2025</a:t>
                </a:r>
                <a:r>
                  <a:rPr lang="zh-CN" altLang="en-US" b="1" dirty="0">
                    <a:latin typeface="+mn-ea"/>
                  </a:rPr>
                  <a:t>年</a:t>
                </a:r>
                <a:r>
                  <a:rPr lang="en-US" altLang="zh-CN" b="1" dirty="0">
                    <a:latin typeface="+mn-ea"/>
                  </a:rPr>
                  <a:t>6</a:t>
                </a:r>
                <a:r>
                  <a:rPr lang="zh-CN" altLang="en-US" b="1" dirty="0">
                    <a:latin typeface="+mn-ea"/>
                  </a:rPr>
                  <a:t>月的对撞数据，约</a:t>
                </a:r>
                <a:r>
                  <a:rPr lang="en-US" altLang="zh-CN" b="1" dirty="0">
                    <a:latin typeface="+mn-ea"/>
                  </a:rPr>
                  <a:t>50</a:t>
                </a:r>
                <a:r>
                  <a:rPr lang="zh-CN" altLang="en-US" b="1" dirty="0">
                    <a:latin typeface="+mn-ea"/>
                  </a:rPr>
                  <a:t>万事例</a:t>
                </a:r>
                <a:endParaRPr lang="en-US" altLang="zh-CN" b="1" dirty="0">
                  <a:latin typeface="+mn-ea"/>
                </a:endParaRPr>
              </a:p>
              <a:p>
                <a:r>
                  <a:rPr lang="zh-CN" altLang="en-US" b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刻度对象：</a:t>
                </a:r>
                <a:r>
                  <a:rPr lang="en-US" altLang="zh-CN" dirty="0">
                    <a:ea typeface="Cambria Math" panose="02040503050406030204" pitchFamily="18" charset="0"/>
                  </a:rPr>
                  <a:t>9879 strip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6EE37CE-85B0-4D3F-9554-DE1CB12E3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397" y="1061619"/>
                <a:ext cx="6632634" cy="5614679"/>
              </a:xfrm>
              <a:prstGeom prst="rect">
                <a:avLst/>
              </a:prstGeom>
              <a:blipFill>
                <a:blip r:embed="rId5"/>
                <a:stretch>
                  <a:fillRect l="-735" t="-543" r="-3768" b="-8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灯片编号占位符 2">
            <a:extLst>
              <a:ext uri="{FF2B5EF4-FFF2-40B4-BE49-F238E27FC236}">
                <a16:creationId xmlns:a16="http://schemas.microsoft.com/office/drawing/2014/main" id="{C68EBDDE-FD54-4F30-903C-48A781CD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655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4D7162C-66D1-4560-BF5D-CB3D146DC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时幅关系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4EEF72A-2450-403C-ABE2-97902B9F4172}"/>
              </a:ext>
            </a:extLst>
          </p:cNvPr>
          <p:cNvSpPr txBox="1"/>
          <p:nvPr/>
        </p:nvSpPr>
        <p:spPr>
          <a:xfrm>
            <a:off x="410305" y="1224065"/>
            <a:ext cx="41420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+mn-ea"/>
              </a:rPr>
              <a:t>时幅关系</a:t>
            </a:r>
            <a:r>
              <a:rPr lang="en-US" altLang="zh-CN" sz="2000" b="1" dirty="0">
                <a:latin typeface="+mn-ea"/>
              </a:rPr>
              <a:t>: </a:t>
            </a:r>
            <a:r>
              <a:rPr lang="zh-CN" altLang="en-US" sz="2000" b="1" dirty="0">
                <a:latin typeface="+mn-ea"/>
              </a:rPr>
              <a:t>不同信号幅度引起的过阈时间涨落</a:t>
            </a:r>
            <a:endParaRPr lang="en-US" altLang="zh-CN" sz="2000" b="1" dirty="0">
              <a:latin typeface="+mn-ea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F74B15C-CD4D-4220-B5B4-FF91C13F5BDB}"/>
              </a:ext>
            </a:extLst>
          </p:cNvPr>
          <p:cNvGrpSpPr/>
          <p:nvPr/>
        </p:nvGrpSpPr>
        <p:grpSpPr>
          <a:xfrm>
            <a:off x="400728" y="2289760"/>
            <a:ext cx="2490065" cy="2520000"/>
            <a:chOff x="5500298" y="3184743"/>
            <a:chExt cx="2100678" cy="206756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2775273-760F-434A-92CE-E76748EA4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65279" y="3184743"/>
              <a:ext cx="1935697" cy="2067567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E129DEC-52BB-429A-AFEB-8CF93CE5423A}"/>
                </a:ext>
              </a:extLst>
            </p:cNvPr>
            <p:cNvSpPr/>
            <p:nvPr/>
          </p:nvSpPr>
          <p:spPr>
            <a:xfrm>
              <a:off x="5500298" y="3429000"/>
              <a:ext cx="376685" cy="795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DBD7D729-D572-49C9-B39D-17F0AC46275F}"/>
              </a:ext>
            </a:extLst>
          </p:cNvPr>
          <p:cNvSpPr txBox="1"/>
          <p:nvPr/>
        </p:nvSpPr>
        <p:spPr>
          <a:xfrm>
            <a:off x="1515704" y="2003883"/>
            <a:ext cx="197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T-Q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关系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5845B77-62D4-4FA8-B0DE-1D021BC0D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967" y="1631469"/>
            <a:ext cx="3960000" cy="28397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27E2927-B8F7-4C80-812C-FA0B16FF8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525" y="1593397"/>
            <a:ext cx="3960000" cy="322325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95E63DE-104E-44D2-A0F1-53DB63F79777}"/>
              </a:ext>
            </a:extLst>
          </p:cNvPr>
          <p:cNvSpPr txBox="1"/>
          <p:nvPr/>
        </p:nvSpPr>
        <p:spPr>
          <a:xfrm>
            <a:off x="8743773" y="1224065"/>
            <a:ext cx="260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MC</a:t>
            </a:r>
            <a:r>
              <a:rPr lang="zh-CN" altLang="en-US" b="1" dirty="0"/>
              <a:t>时幅关系刻度结果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3B6B593-3393-4D41-8369-31A9C062EC44}"/>
              </a:ext>
            </a:extLst>
          </p:cNvPr>
          <p:cNvSpPr txBox="1"/>
          <p:nvPr/>
        </p:nvSpPr>
        <p:spPr>
          <a:xfrm>
            <a:off x="5268884" y="1224065"/>
            <a:ext cx="154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MC</a:t>
            </a:r>
            <a:r>
              <a:rPr lang="zh-CN" altLang="en-US" b="1" dirty="0"/>
              <a:t>应用结果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21F5F9-1CB8-4D90-9841-CA07944803DE}"/>
              </a:ext>
            </a:extLst>
          </p:cNvPr>
          <p:cNvSpPr txBox="1"/>
          <p:nvPr/>
        </p:nvSpPr>
        <p:spPr>
          <a:xfrm>
            <a:off x="319752" y="4922094"/>
            <a:ext cx="4330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使用宇宙线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MC: </a:t>
            </a:r>
          </a:p>
          <a:p>
            <a:pPr marL="803275" indent="-355600"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消除其他来源的时间涨落</a:t>
            </a:r>
            <a:endParaRPr lang="en-US" altLang="zh-CN" sz="2000" dirty="0">
              <a:solidFill>
                <a:srgbClr val="0070C0"/>
              </a:solidFill>
              <a:latin typeface="+mn-ea"/>
            </a:endParaRPr>
          </a:p>
          <a:p>
            <a:pPr marL="803275" indent="-355600"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固定漂移区内的初始电离位置</a:t>
            </a:r>
            <a:endParaRPr lang="en-US" altLang="zh-CN" sz="2000" dirty="0">
              <a:solidFill>
                <a:srgbClr val="0070C0"/>
              </a:solidFill>
              <a:latin typeface="+mn-ea"/>
            </a:endParaRPr>
          </a:p>
          <a:p>
            <a:pPr marL="803275" indent="-355600"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Q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，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T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的阈值和波形来自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data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240A292-3576-437B-9C0D-0B157784B4ED}"/>
              </a:ext>
            </a:extLst>
          </p:cNvPr>
          <p:cNvSpPr txBox="1"/>
          <p:nvPr/>
        </p:nvSpPr>
        <p:spPr>
          <a:xfrm>
            <a:off x="4552394" y="4861421"/>
            <a:ext cx="6948972" cy="1596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利用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MC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得到初始刻度结果，为其余刻度项提供基础</a:t>
            </a:r>
            <a:endParaRPr lang="en-US" altLang="zh-CN" sz="2000" dirty="0">
              <a:solidFill>
                <a:srgbClr val="FF0000"/>
              </a:solidFill>
              <a:latin typeface="+mn-ea"/>
            </a:endParaRP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刻度之后，时间分辨显著改善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~30%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B050"/>
                </a:solidFill>
                <a:latin typeface="+mn-ea"/>
              </a:rPr>
              <a:t>高阈值下，低电荷时时幅关系不显著</a:t>
            </a:r>
            <a:r>
              <a:rPr lang="en-US" altLang="zh-CN" sz="2000" dirty="0">
                <a:solidFill>
                  <a:srgbClr val="00B050"/>
                </a:solidFill>
                <a:latin typeface="+mn-ea"/>
              </a:rPr>
              <a:t>(</a:t>
            </a:r>
            <a:r>
              <a:rPr lang="zh-CN" altLang="en-US" sz="2000" dirty="0">
                <a:solidFill>
                  <a:srgbClr val="00B050"/>
                </a:solidFill>
                <a:latin typeface="+mn-ea"/>
              </a:rPr>
              <a:t>研究</a:t>
            </a:r>
            <a:r>
              <a:rPr lang="en-US" altLang="zh-CN" sz="2000" dirty="0">
                <a:solidFill>
                  <a:srgbClr val="00B050"/>
                </a:solidFill>
                <a:latin typeface="+mn-ea"/>
              </a:rPr>
              <a:t>)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B050"/>
                </a:solidFill>
                <a:latin typeface="+mn-ea"/>
              </a:rPr>
              <a:t>data</a:t>
            </a:r>
            <a:r>
              <a:rPr lang="zh-CN" altLang="en-US" sz="2000" dirty="0">
                <a:solidFill>
                  <a:srgbClr val="00B050"/>
                </a:solidFill>
                <a:latin typeface="+mn-ea"/>
              </a:rPr>
              <a:t>统计量一旦充分，将会用于继续刻度</a:t>
            </a:r>
            <a:endParaRPr lang="en-US" altLang="zh-CN" sz="2000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D705199E-8153-43C4-877C-9A346449A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230-AE28-4F04-AE94-1FCDC364BDA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289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898AE5C-FCC5-441C-B415-DE120BBB78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电子学计时起点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1C45CA8-22B7-4207-BBCF-98CCBAE485AF}"/>
              </a:ext>
            </a:extLst>
          </p:cNvPr>
          <p:cNvSpPr txBox="1"/>
          <p:nvPr/>
        </p:nvSpPr>
        <p:spPr>
          <a:xfrm>
            <a:off x="740898" y="1137138"/>
            <a:ext cx="107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每一路读出电子学的元件参数、线缆长度等都略有不同，导致每路电子学的响应时间不同。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24661A8-AC23-421E-8F86-9CF264EE4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85" y="2648980"/>
            <a:ext cx="4320000" cy="363160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8408C89-956B-4128-99BC-9079D643DEFF}"/>
              </a:ext>
            </a:extLst>
          </p:cNvPr>
          <p:cNvSpPr txBox="1"/>
          <p:nvPr/>
        </p:nvSpPr>
        <p:spPr>
          <a:xfrm>
            <a:off x="740898" y="1506470"/>
            <a:ext cx="2889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  <a:ea typeface="Cambria Math" panose="02040503050406030204" pitchFamily="18" charset="0"/>
              </a:rPr>
              <a:t>数据挑选：</a:t>
            </a:r>
            <a:endParaRPr lang="en-US" altLang="zh-CN" sz="2000" dirty="0">
              <a:solidFill>
                <a:srgbClr val="0070C0"/>
              </a:solidFill>
              <a:ea typeface="Cambria Math" panose="02040503050406030204" pitchFamily="18" charset="0"/>
            </a:endParaRPr>
          </a:p>
          <a:p>
            <a:r>
              <a:rPr lang="zh-CN" altLang="en-US" sz="2000" dirty="0">
                <a:solidFill>
                  <a:srgbClr val="0070C0"/>
                </a:solidFill>
                <a:ea typeface="Cambria Math" panose="02040503050406030204" pitchFamily="18" charset="0"/>
              </a:rPr>
              <a:t>宇宙线</a:t>
            </a:r>
            <a:r>
              <a:rPr lang="en-US" altLang="zh-CN" sz="2000" dirty="0">
                <a:solidFill>
                  <a:srgbClr val="0070C0"/>
                </a:solidFill>
                <a:ea typeface="Cambria Math" panose="02040503050406030204" pitchFamily="18" charset="0"/>
              </a:rPr>
              <a:t> data (CC </a:t>
            </a:r>
            <a:r>
              <a:rPr lang="zh-CN" altLang="en-US" sz="2000" dirty="0">
                <a:solidFill>
                  <a:srgbClr val="0070C0"/>
                </a:solidFill>
                <a:ea typeface="Cambria Math" panose="02040503050406030204" pitchFamily="18" charset="0"/>
              </a:rPr>
              <a:t>重建</a:t>
            </a:r>
            <a:r>
              <a:rPr lang="en-US" altLang="zh-CN" sz="2000" dirty="0">
                <a:solidFill>
                  <a:srgbClr val="0070C0"/>
                </a:solidFill>
                <a:ea typeface="Cambria Math" panose="02040503050406030204" pitchFamily="18" charset="0"/>
              </a:rPr>
              <a:t>)</a:t>
            </a:r>
          </a:p>
          <a:p>
            <a:r>
              <a:rPr lang="zh-CN" altLang="en-US" sz="2000" dirty="0">
                <a:solidFill>
                  <a:srgbClr val="0070C0"/>
                </a:solidFill>
                <a:ea typeface="Cambria Math" panose="02040503050406030204" pitchFamily="18" charset="0"/>
              </a:rPr>
              <a:t>入射角</a:t>
            </a:r>
            <a:r>
              <a:rPr lang="en-US" altLang="zh-CN" sz="2000" dirty="0">
                <a:solidFill>
                  <a:srgbClr val="0070C0"/>
                </a:solidFill>
                <a:ea typeface="Cambria Math" panose="02040503050406030204" pitchFamily="18" charset="0"/>
              </a:rPr>
              <a:t>: 20-40°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1B92115-7441-41C6-85A3-36B69DD84106}"/>
              </a:ext>
            </a:extLst>
          </p:cNvPr>
          <p:cNvGrpSpPr/>
          <p:nvPr/>
        </p:nvGrpSpPr>
        <p:grpSpPr>
          <a:xfrm>
            <a:off x="4702885" y="1769522"/>
            <a:ext cx="3600000" cy="2516341"/>
            <a:chOff x="167514" y="1546476"/>
            <a:chExt cx="3600000" cy="251634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5D38B5D-65C2-409E-9A51-2AF3A6BF7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514" y="1546476"/>
              <a:ext cx="3600000" cy="2207869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D91CC1D-D3CE-468B-BEBE-DF000769F336}"/>
                </a:ext>
              </a:extLst>
            </p:cNvPr>
            <p:cNvSpPr txBox="1"/>
            <p:nvPr/>
          </p:nvSpPr>
          <p:spPr>
            <a:xfrm>
              <a:off x="842515" y="3662707"/>
              <a:ext cx="28374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Layer0    Layer1     Layer1      Layer2     Layer2</a:t>
              </a:r>
            </a:p>
            <a:p>
              <a:r>
                <a:rPr lang="en-US" altLang="zh-CN" sz="1000" b="1" dirty="0"/>
                <a:t>Sheet0   Sheet0     Sheet1     Sheet0    Sheet1</a:t>
              </a:r>
              <a:endParaRPr lang="zh-CN" altLang="en-US" sz="1000" b="1" dirty="0"/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ACD9E974-DCC4-436A-A765-E63B2C436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220" y="1785064"/>
            <a:ext cx="3600000" cy="24179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E974CD8-5605-4E97-B263-DE2D09EA8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885" y="4240443"/>
            <a:ext cx="3600000" cy="243243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7BA6B66-51ED-464A-936E-1FF9DE2456D4}"/>
              </a:ext>
            </a:extLst>
          </p:cNvPr>
          <p:cNvSpPr txBox="1"/>
          <p:nvPr/>
        </p:nvSpPr>
        <p:spPr>
          <a:xfrm>
            <a:off x="8215354" y="4609775"/>
            <a:ext cx="385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</a:rPr>
              <a:t>最终起始时间的刻度结果是三个值相加</a:t>
            </a:r>
            <a:r>
              <a:rPr lang="en-US" altLang="zh-CN" dirty="0">
                <a:solidFill>
                  <a:srgbClr val="FF0000"/>
                </a:solidFill>
              </a:rPr>
              <a:t>: layer, sheet,  strip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</a:rPr>
              <a:t>不同电子学读出通道的起始时间确实有差异，但大约在</a:t>
            </a:r>
            <a:r>
              <a:rPr lang="en-US" altLang="zh-CN" dirty="0">
                <a:solidFill>
                  <a:srgbClr val="FF0000"/>
                </a:solidFill>
              </a:rPr>
              <a:t>10ns</a:t>
            </a:r>
            <a:r>
              <a:rPr lang="zh-CN" altLang="en-US" dirty="0">
                <a:solidFill>
                  <a:srgbClr val="FF0000"/>
                </a:solidFill>
              </a:rPr>
              <a:t>以内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E17B052-EDF5-4BC7-A1E5-C6D22721AD87}"/>
              </a:ext>
            </a:extLst>
          </p:cNvPr>
          <p:cNvSpPr txBox="1"/>
          <p:nvPr/>
        </p:nvSpPr>
        <p:spPr>
          <a:xfrm>
            <a:off x="5703793" y="1506470"/>
            <a:ext cx="193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Sheet </a:t>
            </a:r>
            <a:r>
              <a:rPr lang="zh-CN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级刻度结果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122DF5A-D917-4BF8-A006-AD8E75EB0D01}"/>
              </a:ext>
            </a:extLst>
          </p:cNvPr>
          <p:cNvSpPr txBox="1"/>
          <p:nvPr/>
        </p:nvSpPr>
        <p:spPr>
          <a:xfrm>
            <a:off x="9263210" y="1506470"/>
            <a:ext cx="193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Tiger </a:t>
            </a:r>
            <a:r>
              <a:rPr lang="zh-CN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级刻度结果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0C4910B-27FB-46E4-A83B-33C6B3A12FB8}"/>
              </a:ext>
            </a:extLst>
          </p:cNvPr>
          <p:cNvSpPr txBox="1"/>
          <p:nvPr/>
        </p:nvSpPr>
        <p:spPr>
          <a:xfrm>
            <a:off x="5733661" y="4240443"/>
            <a:ext cx="1878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Strip </a:t>
            </a:r>
            <a:r>
              <a:rPr lang="zh-CN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级刻度结果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435599-26FC-4DF0-A621-A1F06ACD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230-AE28-4F04-AE94-1FCDC364BDA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95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31EA650-918A-4770-B839-BD8BDADBCA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sz="3600" dirty="0"/>
              <a:t>CGEM</a:t>
            </a:r>
            <a:r>
              <a:rPr lang="zh-CN" altLang="en-US" sz="3600" dirty="0"/>
              <a:t>细时间刻度研究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4786878-A4E9-4702-AF32-CBCEA76FE469}"/>
                  </a:ext>
                </a:extLst>
              </p:cNvPr>
              <p:cNvSpPr txBox="1"/>
              <p:nvPr/>
            </p:nvSpPr>
            <p:spPr>
              <a:xfrm>
                <a:off x="543523" y="1366674"/>
                <a:ext cx="5979989" cy="504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CGEM</a:t>
                </a:r>
                <a:r>
                  <a:rPr lang="zh-CN" altLang="en-US" dirty="0"/>
                  <a:t>时间信号：</a:t>
                </a:r>
                <a:endParaRPr lang="en-US" altLang="zh-CN" dirty="0"/>
              </a:p>
              <a:p>
                <a:r>
                  <a:rPr lang="zh-CN" altLang="en-US" dirty="0"/>
                  <a:t>粗时间</a:t>
                </a:r>
                <a:r>
                  <a:rPr lang="en-US" altLang="zh-CN" dirty="0"/>
                  <a:t>(6.25ns,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𝑇𝑐𝑜𝑎𝑟𝑠𝑒</m:t>
                    </m:r>
                  </m:oMath>
                </a14:m>
                <a:r>
                  <a:rPr lang="en-US" altLang="zh-CN" dirty="0"/>
                  <a:t>)</a:t>
                </a:r>
                <a:r>
                  <a:rPr lang="zh-CN" altLang="en-US" dirty="0"/>
                  <a:t>；</a:t>
                </a:r>
                <a:endParaRPr lang="en-US" altLang="zh-CN" dirty="0"/>
              </a:p>
              <a:p>
                <a:r>
                  <a:rPr lang="zh-CN" altLang="en-US" dirty="0"/>
                  <a:t>细时间</a:t>
                </a:r>
                <a:r>
                  <a:rPr lang="en-US" altLang="zh-CN" dirty="0"/>
                  <a:t>(40~50ps,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𝑇𝑓𝑖𝑛𝑒</m:t>
                    </m:r>
                  </m:oMath>
                </a14:m>
                <a:r>
                  <a:rPr lang="en-US" altLang="zh-CN" dirty="0"/>
                  <a:t>)</a:t>
                </a:r>
                <a:r>
                  <a:rPr lang="zh-CN" altLang="en-US" dirty="0"/>
                  <a:t>。</a:t>
                </a:r>
                <a:endParaRPr lang="en-US" altLang="zh-CN" dirty="0"/>
              </a:p>
              <a:p>
                <a:pPr>
                  <a:spcBef>
                    <a:spcPts val="1200"/>
                  </a:spcBef>
                </a:pPr>
                <a:r>
                  <a:rPr lang="zh-CN" altLang="en-US" dirty="0"/>
                  <a:t>根据提供的粗时间修正公式：</a:t>
                </a:r>
                <a:endParaRPr lang="en-US" altLang="zh-CN" dirty="0"/>
              </a:p>
              <a:p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𝑇𝑐𝑜𝑎𝑟𝑠𝑒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∗6.25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𝑐𝑜𝑟𝑟𝑒𝑐𝑡𝑖𝑜𝑛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𝑐𝑜𝑟𝑟𝑒𝑐𝑡𝑖𝑜𝑛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𝑇𝑓𝑖𝑛𝑒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6.25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𝑛𝑠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>
                  <a:spcBef>
                    <a:spcPts val="1200"/>
                  </a:spcBef>
                </a:pPr>
                <a:r>
                  <a:rPr lang="zh-CN" altLang="en-US" dirty="0"/>
                  <a:t>每个</a:t>
                </a:r>
                <a:r>
                  <a:rPr lang="en-US" altLang="zh-CN" dirty="0"/>
                  <a:t>channel</a:t>
                </a:r>
                <a:r>
                  <a:rPr lang="zh-CN" altLang="en-US" dirty="0"/>
                  <a:t>的每个</a:t>
                </a:r>
                <a:r>
                  <a:rPr lang="en-US" altLang="zh-CN" dirty="0"/>
                  <a:t>tac</a:t>
                </a:r>
                <a:r>
                  <a:rPr lang="zh-CN" altLang="en-US" dirty="0"/>
                  <a:t>的数据分布都不完全一致，需要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分别</a:t>
                </a:r>
                <a:r>
                  <a:rPr lang="zh-CN" altLang="en-US" dirty="0"/>
                  <a:t>拟合上升沿确定最小值，拟合下降沿确定最大值。</a:t>
                </a:r>
                <a:endParaRPr lang="en-US" altLang="zh-CN" dirty="0"/>
              </a:p>
              <a:p>
                <a:pPr>
                  <a:spcBef>
                    <a:spcPts val="1200"/>
                  </a:spcBef>
                </a:pPr>
                <a:r>
                  <a:rPr lang="zh-CN" altLang="en-US" dirty="0"/>
                  <a:t>拟合函数：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)/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)/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r>
                  <a:rPr lang="zh-CN" altLang="en-US" dirty="0"/>
                  <a:t>用拟合函数的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三阶导数</a:t>
                </a:r>
                <a:r>
                  <a:rPr lang="zh-CN" altLang="en-US" dirty="0"/>
                  <a:t>的零点作为最大最小值估计。</a:t>
                </a:r>
                <a:endParaRPr lang="en-US" altLang="zh-CN" dirty="0"/>
              </a:p>
              <a:p>
                <a:pPr>
                  <a:spcBef>
                    <a:spcPts val="1200"/>
                  </a:spcBef>
                </a:pPr>
                <a:r>
                  <a:rPr lang="zh-CN" altLang="en-US" dirty="0"/>
                  <a:t>由于统计量不够，仅有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不到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1%</a:t>
                </a:r>
                <a:r>
                  <a:rPr lang="zh-CN" altLang="en-US" dirty="0"/>
                  <a:t>的电子学通道可做细时间刻度。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4786878-A4E9-4702-AF32-CBCEA76FE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23" y="1366674"/>
                <a:ext cx="5979989" cy="5041508"/>
              </a:xfrm>
              <a:prstGeom prst="rect">
                <a:avLst/>
              </a:prstGeom>
              <a:blipFill>
                <a:blip r:embed="rId2"/>
                <a:stretch>
                  <a:fillRect l="-815" t="-846" r="-917" b="-7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358FAC7E-3D81-4387-A214-077FF500F8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t="6689" r="9567" b="2229"/>
          <a:stretch/>
        </p:blipFill>
        <p:spPr>
          <a:xfrm>
            <a:off x="6608477" y="3948431"/>
            <a:ext cx="5040000" cy="2818755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128B96-C963-4907-AAB3-52C6A9259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9230-AE28-4F04-AE94-1FCDC364BDAB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773D128-ED0C-48BB-94FE-7E25F5B5F8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4" t="5342" r="9359" b="2372"/>
          <a:stretch/>
        </p:blipFill>
        <p:spPr>
          <a:xfrm>
            <a:off x="6608477" y="1106708"/>
            <a:ext cx="5040000" cy="28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33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0">
      <a:majorFont>
        <a:latin typeface="Calibri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1522</Words>
  <Application>Microsoft Office PowerPoint</Application>
  <PresentationFormat>宽屏</PresentationFormat>
  <Paragraphs>214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等线</vt:lpstr>
      <vt:lpstr>黑体</vt:lpstr>
      <vt:lpstr>宋体</vt:lpstr>
      <vt:lpstr>微软雅黑</vt:lpstr>
      <vt:lpstr>Arial</vt:lpstr>
      <vt:lpstr>Calibri</vt:lpstr>
      <vt:lpstr>Cambria Math</vt:lpstr>
      <vt:lpstr>Symbol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地 姜</dc:creator>
  <cp:lastModifiedBy>地 姜</cp:lastModifiedBy>
  <cp:revision>53</cp:revision>
  <dcterms:created xsi:type="dcterms:W3CDTF">2025-06-16T07:45:22Z</dcterms:created>
  <dcterms:modified xsi:type="dcterms:W3CDTF">2025-07-01T07:36:15Z</dcterms:modified>
</cp:coreProperties>
</file>