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268" r:id="rId2"/>
    <p:sldId id="284" r:id="rId3"/>
    <p:sldId id="744" r:id="rId4"/>
    <p:sldId id="745" r:id="rId5"/>
    <p:sldId id="746" r:id="rId6"/>
    <p:sldId id="719" r:id="rId7"/>
    <p:sldId id="723" r:id="rId8"/>
    <p:sldId id="735" r:id="rId9"/>
    <p:sldId id="734" r:id="rId10"/>
    <p:sldId id="736" r:id="rId11"/>
    <p:sldId id="754" r:id="rId12"/>
    <p:sldId id="747" r:id="rId13"/>
    <p:sldId id="737" r:id="rId14"/>
    <p:sldId id="738" r:id="rId15"/>
    <p:sldId id="739" r:id="rId16"/>
    <p:sldId id="740" r:id="rId17"/>
    <p:sldId id="741" r:id="rId18"/>
    <p:sldId id="743" r:id="rId19"/>
    <p:sldId id="742" r:id="rId20"/>
    <p:sldId id="748" r:id="rId21"/>
    <p:sldId id="749" r:id="rId22"/>
    <p:sldId id="750" r:id="rId23"/>
    <p:sldId id="752" r:id="rId24"/>
    <p:sldId id="753" r:id="rId25"/>
    <p:sldId id="751" r:id="rId26"/>
    <p:sldId id="756" r:id="rId27"/>
    <p:sldId id="755" r:id="rId28"/>
    <p:sldId id="757" r:id="rId29"/>
    <p:sldId id="702" r:id="rId30"/>
    <p:sldId id="681"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n" initials="W" lastIdx="1" clrIdx="0">
    <p:extLst>
      <p:ext uri="{19B8F6BF-5375-455C-9EA6-DF929625EA0E}">
        <p15:presenceInfo xmlns:p15="http://schemas.microsoft.com/office/powerpoint/2012/main" userId="8d1497c05368691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0" autoAdjust="0"/>
    <p:restoredTop sz="91299" autoAdjust="0"/>
  </p:normalViewPr>
  <p:slideViewPr>
    <p:cSldViewPr snapToGrid="0">
      <p:cViewPr varScale="1">
        <p:scale>
          <a:sx n="162" d="100"/>
          <a:sy n="162" d="100"/>
        </p:scale>
        <p:origin x="300" y="22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A8E253-B9C5-429B-99AA-BED671C4E276}" type="datetimeFigureOut">
              <a:rPr lang="zh-CN" altLang="en-US" smtClean="0"/>
              <a:t>2025/6/30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1261CE-B807-467B-A690-70DB02A09447}" type="slidenum">
              <a:rPr lang="zh-CN" altLang="en-US" smtClean="0"/>
              <a:t>‹#›</a:t>
            </a:fld>
            <a:endParaRPr lang="zh-CN" altLang="en-US"/>
          </a:p>
        </p:txBody>
      </p:sp>
    </p:spTree>
    <p:extLst>
      <p:ext uri="{BB962C8B-B14F-4D97-AF65-F5344CB8AC3E}">
        <p14:creationId xmlns:p14="http://schemas.microsoft.com/office/powerpoint/2010/main" val="1008481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1261CE-B807-467B-A690-70DB02A09447}" type="slidenum">
              <a:rPr lang="zh-CN" altLang="en-US" smtClean="0"/>
              <a:t>1</a:t>
            </a:fld>
            <a:endParaRPr lang="zh-CN" altLang="en-US"/>
          </a:p>
        </p:txBody>
      </p:sp>
    </p:spTree>
    <p:extLst>
      <p:ext uri="{BB962C8B-B14F-4D97-AF65-F5344CB8AC3E}">
        <p14:creationId xmlns:p14="http://schemas.microsoft.com/office/powerpoint/2010/main" val="2785413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15</a:t>
            </a:fld>
            <a:endParaRPr lang="zh-CN" altLang="en-US"/>
          </a:p>
        </p:txBody>
      </p:sp>
    </p:spTree>
    <p:extLst>
      <p:ext uri="{BB962C8B-B14F-4D97-AF65-F5344CB8AC3E}">
        <p14:creationId xmlns:p14="http://schemas.microsoft.com/office/powerpoint/2010/main" val="2997064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16</a:t>
            </a:fld>
            <a:endParaRPr lang="zh-CN" altLang="en-US"/>
          </a:p>
        </p:txBody>
      </p:sp>
    </p:spTree>
    <p:extLst>
      <p:ext uri="{BB962C8B-B14F-4D97-AF65-F5344CB8AC3E}">
        <p14:creationId xmlns:p14="http://schemas.microsoft.com/office/powerpoint/2010/main" val="2388348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17</a:t>
            </a:fld>
            <a:endParaRPr lang="zh-CN" altLang="en-US"/>
          </a:p>
        </p:txBody>
      </p:sp>
    </p:spTree>
    <p:extLst>
      <p:ext uri="{BB962C8B-B14F-4D97-AF65-F5344CB8AC3E}">
        <p14:creationId xmlns:p14="http://schemas.microsoft.com/office/powerpoint/2010/main" val="2647520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18</a:t>
            </a:fld>
            <a:endParaRPr lang="zh-CN" altLang="en-US"/>
          </a:p>
        </p:txBody>
      </p:sp>
    </p:spTree>
    <p:extLst>
      <p:ext uri="{BB962C8B-B14F-4D97-AF65-F5344CB8AC3E}">
        <p14:creationId xmlns:p14="http://schemas.microsoft.com/office/powerpoint/2010/main" val="1440563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19</a:t>
            </a:fld>
            <a:endParaRPr lang="zh-CN" altLang="en-US"/>
          </a:p>
        </p:txBody>
      </p:sp>
    </p:spTree>
    <p:extLst>
      <p:ext uri="{BB962C8B-B14F-4D97-AF65-F5344CB8AC3E}">
        <p14:creationId xmlns:p14="http://schemas.microsoft.com/office/powerpoint/2010/main" val="151837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20</a:t>
            </a:fld>
            <a:endParaRPr lang="zh-CN" altLang="en-US"/>
          </a:p>
        </p:txBody>
      </p:sp>
    </p:spTree>
    <p:extLst>
      <p:ext uri="{BB962C8B-B14F-4D97-AF65-F5344CB8AC3E}">
        <p14:creationId xmlns:p14="http://schemas.microsoft.com/office/powerpoint/2010/main" val="506177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21</a:t>
            </a:fld>
            <a:endParaRPr lang="zh-CN" altLang="en-US"/>
          </a:p>
        </p:txBody>
      </p:sp>
    </p:spTree>
    <p:extLst>
      <p:ext uri="{BB962C8B-B14F-4D97-AF65-F5344CB8AC3E}">
        <p14:creationId xmlns:p14="http://schemas.microsoft.com/office/powerpoint/2010/main" val="3044376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22</a:t>
            </a:fld>
            <a:endParaRPr lang="zh-CN" altLang="en-US"/>
          </a:p>
        </p:txBody>
      </p:sp>
    </p:spTree>
    <p:extLst>
      <p:ext uri="{BB962C8B-B14F-4D97-AF65-F5344CB8AC3E}">
        <p14:creationId xmlns:p14="http://schemas.microsoft.com/office/powerpoint/2010/main" val="1896787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23</a:t>
            </a:fld>
            <a:endParaRPr lang="zh-CN" altLang="en-US"/>
          </a:p>
        </p:txBody>
      </p:sp>
    </p:spTree>
    <p:extLst>
      <p:ext uri="{BB962C8B-B14F-4D97-AF65-F5344CB8AC3E}">
        <p14:creationId xmlns:p14="http://schemas.microsoft.com/office/powerpoint/2010/main" val="3477180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24</a:t>
            </a:fld>
            <a:endParaRPr lang="zh-CN" altLang="en-US"/>
          </a:p>
        </p:txBody>
      </p:sp>
    </p:spTree>
    <p:extLst>
      <p:ext uri="{BB962C8B-B14F-4D97-AF65-F5344CB8AC3E}">
        <p14:creationId xmlns:p14="http://schemas.microsoft.com/office/powerpoint/2010/main" val="1605107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7</a:t>
            </a:fld>
            <a:endParaRPr lang="zh-CN" altLang="en-US"/>
          </a:p>
        </p:txBody>
      </p:sp>
    </p:spTree>
    <p:extLst>
      <p:ext uri="{BB962C8B-B14F-4D97-AF65-F5344CB8AC3E}">
        <p14:creationId xmlns:p14="http://schemas.microsoft.com/office/powerpoint/2010/main" val="3251563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25</a:t>
            </a:fld>
            <a:endParaRPr lang="zh-CN" altLang="en-US"/>
          </a:p>
        </p:txBody>
      </p:sp>
    </p:spTree>
    <p:extLst>
      <p:ext uri="{BB962C8B-B14F-4D97-AF65-F5344CB8AC3E}">
        <p14:creationId xmlns:p14="http://schemas.microsoft.com/office/powerpoint/2010/main" val="2310767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26</a:t>
            </a:fld>
            <a:endParaRPr lang="zh-CN" altLang="en-US"/>
          </a:p>
        </p:txBody>
      </p:sp>
    </p:spTree>
    <p:extLst>
      <p:ext uri="{BB962C8B-B14F-4D97-AF65-F5344CB8AC3E}">
        <p14:creationId xmlns:p14="http://schemas.microsoft.com/office/powerpoint/2010/main" val="166710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27</a:t>
            </a:fld>
            <a:endParaRPr lang="zh-CN" altLang="en-US"/>
          </a:p>
        </p:txBody>
      </p:sp>
    </p:spTree>
    <p:extLst>
      <p:ext uri="{BB962C8B-B14F-4D97-AF65-F5344CB8AC3E}">
        <p14:creationId xmlns:p14="http://schemas.microsoft.com/office/powerpoint/2010/main" val="2775342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28</a:t>
            </a:fld>
            <a:endParaRPr lang="zh-CN" altLang="en-US"/>
          </a:p>
        </p:txBody>
      </p:sp>
    </p:spTree>
    <p:extLst>
      <p:ext uri="{BB962C8B-B14F-4D97-AF65-F5344CB8AC3E}">
        <p14:creationId xmlns:p14="http://schemas.microsoft.com/office/powerpoint/2010/main" val="1180944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8</a:t>
            </a:fld>
            <a:endParaRPr lang="zh-CN" altLang="en-US"/>
          </a:p>
        </p:txBody>
      </p:sp>
    </p:spTree>
    <p:extLst>
      <p:ext uri="{BB962C8B-B14F-4D97-AF65-F5344CB8AC3E}">
        <p14:creationId xmlns:p14="http://schemas.microsoft.com/office/powerpoint/2010/main" val="938282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9</a:t>
            </a:fld>
            <a:endParaRPr lang="zh-CN" altLang="en-US"/>
          </a:p>
        </p:txBody>
      </p:sp>
    </p:spTree>
    <p:extLst>
      <p:ext uri="{BB962C8B-B14F-4D97-AF65-F5344CB8AC3E}">
        <p14:creationId xmlns:p14="http://schemas.microsoft.com/office/powerpoint/2010/main" val="3244677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10</a:t>
            </a:fld>
            <a:endParaRPr lang="zh-CN" altLang="en-US"/>
          </a:p>
        </p:txBody>
      </p:sp>
    </p:spTree>
    <p:extLst>
      <p:ext uri="{BB962C8B-B14F-4D97-AF65-F5344CB8AC3E}">
        <p14:creationId xmlns:p14="http://schemas.microsoft.com/office/powerpoint/2010/main" val="366517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11</a:t>
            </a:fld>
            <a:endParaRPr lang="zh-CN" altLang="en-US"/>
          </a:p>
        </p:txBody>
      </p:sp>
    </p:spTree>
    <p:extLst>
      <p:ext uri="{BB962C8B-B14F-4D97-AF65-F5344CB8AC3E}">
        <p14:creationId xmlns:p14="http://schemas.microsoft.com/office/powerpoint/2010/main" val="2728476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12</a:t>
            </a:fld>
            <a:endParaRPr lang="zh-CN" altLang="en-US"/>
          </a:p>
        </p:txBody>
      </p:sp>
    </p:spTree>
    <p:extLst>
      <p:ext uri="{BB962C8B-B14F-4D97-AF65-F5344CB8AC3E}">
        <p14:creationId xmlns:p14="http://schemas.microsoft.com/office/powerpoint/2010/main" val="3701852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13</a:t>
            </a:fld>
            <a:endParaRPr lang="zh-CN" altLang="en-US"/>
          </a:p>
        </p:txBody>
      </p:sp>
    </p:spTree>
    <p:extLst>
      <p:ext uri="{BB962C8B-B14F-4D97-AF65-F5344CB8AC3E}">
        <p14:creationId xmlns:p14="http://schemas.microsoft.com/office/powerpoint/2010/main" val="2225478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1261CE-B807-467B-A690-70DB02A09447}" type="slidenum">
              <a:rPr lang="zh-CN" altLang="en-US" smtClean="0"/>
              <a:t>14</a:t>
            </a:fld>
            <a:endParaRPr lang="zh-CN" altLang="en-US"/>
          </a:p>
        </p:txBody>
      </p:sp>
    </p:spTree>
    <p:extLst>
      <p:ext uri="{BB962C8B-B14F-4D97-AF65-F5344CB8AC3E}">
        <p14:creationId xmlns:p14="http://schemas.microsoft.com/office/powerpoint/2010/main" val="2175616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5055002-557D-4C90-A278-8B2E5AC0B7A5}" type="datetime1">
              <a:rPr lang="zh-CN" altLang="en-US" smtClean="0"/>
              <a:t>2025/6/30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2837861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2648587-67D1-479B-B9CE-41D7AA01B2F9}" type="datetime1">
              <a:rPr lang="zh-CN" altLang="en-US" smtClean="0"/>
              <a:t>2025/6/30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324460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33586A-F974-4572-947A-5931A4F6D018}" type="datetime1">
              <a:rPr lang="zh-CN" altLang="en-US" smtClean="0"/>
              <a:t>2025/6/30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4293119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6CDB63-7155-4791-ABAF-7A398F44DBAF}" type="datetime1">
              <a:rPr lang="zh-CN" altLang="en-US" smtClean="0"/>
              <a:t>2025/6/30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9191171" y="6356350"/>
            <a:ext cx="2743200" cy="365125"/>
          </a:xfrm>
        </p:spPr>
        <p:txBody>
          <a:bodyPr/>
          <a:lstStyle>
            <a:lvl1pPr>
              <a:defRPr sz="1800">
                <a:solidFill>
                  <a:schemeClr val="tx1"/>
                </a:solidFill>
                <a:latin typeface="+mj-lt"/>
              </a:defRPr>
            </a:lvl1pPr>
          </a:lstStyle>
          <a:p>
            <a:fld id="{C28EF05F-7CD3-473C-B0C7-34AD733DCAD5}" type="slidenum">
              <a:rPr lang="zh-CN" altLang="en-US" smtClean="0"/>
              <a:pPr/>
              <a:t>‹#›</a:t>
            </a:fld>
            <a:endParaRPr lang="zh-CN" altLang="en-US" dirty="0"/>
          </a:p>
        </p:txBody>
      </p:sp>
    </p:spTree>
    <p:extLst>
      <p:ext uri="{BB962C8B-B14F-4D97-AF65-F5344CB8AC3E}">
        <p14:creationId xmlns:p14="http://schemas.microsoft.com/office/powerpoint/2010/main" val="375373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6898950C-E80A-4BFB-80E4-494FB456D7BF}" type="datetime1">
              <a:rPr lang="zh-CN" altLang="en-US" smtClean="0"/>
              <a:t>2025/6/30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229347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F325534-9DCD-4011-82A6-6C12881A3DA9}" type="datetime1">
              <a:rPr lang="zh-CN" altLang="en-US" smtClean="0"/>
              <a:t>2025/6/30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2556594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F37A311-9AE9-4537-AE46-8B0B36C3B873}" type="datetime1">
              <a:rPr lang="zh-CN" altLang="en-US" smtClean="0"/>
              <a:t>2025/6/30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3389238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3596EC1-348F-461F-87EB-49A1DF80785B}" type="datetime1">
              <a:rPr lang="zh-CN" altLang="en-US" smtClean="0"/>
              <a:t>2025/6/30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2872464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894201-4B38-4432-912C-D3A352AFF4D7}" type="datetime1">
              <a:rPr lang="zh-CN" altLang="en-US" smtClean="0"/>
              <a:t>2025/6/30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3080899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68D9ACD-C86E-4072-96AC-557D9FD09AA0}" type="datetime1">
              <a:rPr lang="zh-CN" altLang="en-US" smtClean="0"/>
              <a:t>2025/6/30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1318435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06C65CA-D032-4682-99E4-764EFC1B9720}" type="datetime1">
              <a:rPr lang="zh-CN" altLang="en-US" smtClean="0"/>
              <a:t>2025/6/30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178128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FD4915-4166-46B3-83DE-FF7789E87965}" type="datetime1">
              <a:rPr lang="zh-CN" altLang="en-US" smtClean="0"/>
              <a:t>2025/6/30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8EF05F-7CD3-473C-B0C7-34AD733DCAD5}" type="slidenum">
              <a:rPr lang="zh-CN" altLang="en-US" smtClean="0"/>
              <a:t>‹#›</a:t>
            </a:fld>
            <a:endParaRPr lang="zh-CN" altLang="en-US"/>
          </a:p>
        </p:txBody>
      </p:sp>
    </p:spTree>
    <p:extLst>
      <p:ext uri="{BB962C8B-B14F-4D97-AF65-F5344CB8AC3E}">
        <p14:creationId xmlns:p14="http://schemas.microsoft.com/office/powerpoint/2010/main" val="3951715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github.com/kholia/xvcpi" TargetMode="External"/><Relationship Id="rId5" Type="http://schemas.openxmlformats.org/officeDocument/2006/relationships/hyperlink" Target="https://bitbucket.org/Mylium/xvcpi/src/master/" TargetMode="Externa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indico.cern.ch/event/996093/contributions/4376632/attachments/2260716/3837066/Dgastler-2021-06-09-ApolloUpdate.pdf" TargetMode="External"/><Relationship Id="rId5" Type="http://schemas.openxmlformats.org/officeDocument/2006/relationships/hyperlink" Target="https://indico.cern.ch/event/799275/contributions/3413769/attachments/1861634/3059771/DGastler_SoCWS_2019-06-13.pdf" TargetMode="Externa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3.wmf"/><Relationship Id="rId5" Type="http://schemas.openxmlformats.org/officeDocument/2006/relationships/oleObject" Target="../embeddings/oleObject1.bin"/><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8.wmf"/><Relationship Id="rId5" Type="http://schemas.openxmlformats.org/officeDocument/2006/relationships/oleObject" Target="../embeddings/oleObject2.bin"/><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ieeexplore.ieee.org/abstract/document/8977100" TargetMode="External"/><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s://github.com/Xilinx/XilinxVirtualCable" TargetMode="External"/><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hyperlink" Target="https://support.xilinx.com/s/article/974879?language=en_US" TargetMode="External"/><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0" y="1442620"/>
            <a:ext cx="12192000" cy="3231654"/>
          </a:xfrm>
          <a:prstGeom prst="rect">
            <a:avLst/>
          </a:prstGeom>
          <a:noFill/>
        </p:spPr>
        <p:txBody>
          <a:bodyPr wrap="square" rtlCol="0">
            <a:spAutoFit/>
          </a:bodyPr>
          <a:lstStyle/>
          <a:p>
            <a:pPr algn="ctr"/>
            <a:r>
              <a:rPr lang="zh-CN" altLang="en-US" sz="4800" b="1" dirty="0" smtClean="0">
                <a:solidFill>
                  <a:srgbClr val="002060"/>
                </a:solidFill>
                <a:latin typeface="Calibri" panose="020F0502020204030204" pitchFamily="34" charset="0"/>
                <a:cs typeface="Calibri" panose="020F0502020204030204" pitchFamily="34" charset="0"/>
              </a:rPr>
              <a:t>复杂分布式</a:t>
            </a:r>
            <a:r>
              <a:rPr lang="zh-CN" altLang="en-US" sz="4800" b="1" dirty="0">
                <a:solidFill>
                  <a:srgbClr val="002060"/>
                </a:solidFill>
                <a:latin typeface="Calibri" panose="020F0502020204030204" pitchFamily="34" charset="0"/>
                <a:cs typeface="Calibri" panose="020F0502020204030204" pitchFamily="34" charset="0"/>
              </a:rPr>
              <a:t>电子学系</a:t>
            </a:r>
            <a:r>
              <a:rPr lang="zh-CN" altLang="en-US" sz="4800" b="1" dirty="0" smtClean="0">
                <a:solidFill>
                  <a:srgbClr val="002060"/>
                </a:solidFill>
                <a:latin typeface="Calibri" panose="020F0502020204030204" pitchFamily="34" charset="0"/>
                <a:cs typeface="Calibri" panose="020F0502020204030204" pitchFamily="34" charset="0"/>
              </a:rPr>
              <a:t>统</a:t>
            </a:r>
            <a:r>
              <a:rPr lang="zh-CN" altLang="en-US" sz="4800" b="1" dirty="0">
                <a:solidFill>
                  <a:srgbClr val="002060"/>
                </a:solidFill>
                <a:latin typeface="Calibri" panose="020F0502020204030204" pitchFamily="34" charset="0"/>
                <a:cs typeface="Calibri" panose="020F0502020204030204" pitchFamily="34" charset="0"/>
              </a:rPr>
              <a:t>的</a:t>
            </a:r>
            <a:endParaRPr lang="en-US" altLang="zh-CN" sz="4800" b="1" dirty="0" smtClean="0">
              <a:solidFill>
                <a:srgbClr val="002060"/>
              </a:solidFill>
              <a:latin typeface="Calibri" panose="020F0502020204030204" pitchFamily="34" charset="0"/>
              <a:cs typeface="Calibri" panose="020F0502020204030204" pitchFamily="34" charset="0"/>
            </a:endParaRPr>
          </a:p>
          <a:p>
            <a:pPr algn="ctr"/>
            <a:r>
              <a:rPr lang="zh-CN" altLang="en-US" sz="4800" b="1" dirty="0" smtClean="0">
                <a:solidFill>
                  <a:srgbClr val="002060"/>
                </a:solidFill>
                <a:latin typeface="Calibri" panose="020F0502020204030204" pitchFamily="34" charset="0"/>
                <a:cs typeface="Calibri" panose="020F0502020204030204" pitchFamily="34" charset="0"/>
              </a:rPr>
              <a:t>调试诊断及慢</a:t>
            </a:r>
            <a:r>
              <a:rPr lang="zh-CN" altLang="en-US" sz="4800" b="1" dirty="0">
                <a:solidFill>
                  <a:srgbClr val="002060"/>
                </a:solidFill>
                <a:latin typeface="Calibri" panose="020F0502020204030204" pitchFamily="34" charset="0"/>
                <a:cs typeface="Calibri" panose="020F0502020204030204" pitchFamily="34" charset="0"/>
              </a:rPr>
              <a:t>控制接口的探</a:t>
            </a:r>
            <a:r>
              <a:rPr lang="zh-CN" altLang="en-US" sz="4800" b="1" dirty="0" smtClean="0">
                <a:solidFill>
                  <a:srgbClr val="002060"/>
                </a:solidFill>
                <a:latin typeface="Calibri" panose="020F0502020204030204" pitchFamily="34" charset="0"/>
                <a:cs typeface="Calibri" panose="020F0502020204030204" pitchFamily="34" charset="0"/>
              </a:rPr>
              <a:t>索与实</a:t>
            </a:r>
            <a:r>
              <a:rPr lang="zh-CN" altLang="en-US" sz="4800" b="1" dirty="0">
                <a:solidFill>
                  <a:srgbClr val="002060"/>
                </a:solidFill>
                <a:latin typeface="Calibri" panose="020F0502020204030204" pitchFamily="34" charset="0"/>
                <a:cs typeface="Calibri" panose="020F0502020204030204" pitchFamily="34" charset="0"/>
              </a:rPr>
              <a:t>践</a:t>
            </a:r>
            <a:endParaRPr lang="en-US" altLang="zh-CN" sz="2000" b="1" dirty="0">
              <a:solidFill>
                <a:srgbClr val="002060"/>
              </a:solidFill>
              <a:latin typeface="Calibri" panose="020F0502020204030204" pitchFamily="34" charset="0"/>
              <a:cs typeface="Calibri" panose="020F0502020204030204" pitchFamily="34" charset="0"/>
            </a:endParaRPr>
          </a:p>
          <a:p>
            <a:pPr algn="ctr"/>
            <a:endParaRPr lang="en-US" altLang="zh-CN" sz="3600" b="1" dirty="0" smtClean="0">
              <a:solidFill>
                <a:srgbClr val="002060"/>
              </a:solidFill>
              <a:latin typeface="Times New Roman" panose="02020603050405020304" pitchFamily="18" charset="0"/>
              <a:cs typeface="Times New Roman" panose="02020603050405020304" pitchFamily="18" charset="0"/>
            </a:endParaRPr>
          </a:p>
          <a:p>
            <a:pPr algn="ctr"/>
            <a:r>
              <a:rPr lang="en-US" altLang="zh-CN" sz="3600" b="1" dirty="0" smtClean="0">
                <a:solidFill>
                  <a:srgbClr val="002060"/>
                </a:solidFill>
                <a:latin typeface="Times New Roman" panose="02020603050405020304" pitchFamily="18" charset="0"/>
                <a:cs typeface="Times New Roman" panose="02020603050405020304" pitchFamily="18" charset="0"/>
              </a:rPr>
              <a:t>Design </a:t>
            </a:r>
            <a:r>
              <a:rPr lang="en-US" altLang="zh-CN" sz="3600" b="1" dirty="0">
                <a:solidFill>
                  <a:srgbClr val="002060"/>
                </a:solidFill>
                <a:latin typeface="Times New Roman" panose="02020603050405020304" pitchFamily="18" charset="0"/>
                <a:cs typeface="Times New Roman" panose="02020603050405020304" pitchFamily="18" charset="0"/>
              </a:rPr>
              <a:t>of Debug and Slow Control Interface for </a:t>
            </a:r>
            <a:endParaRPr lang="en-US" altLang="zh-CN" sz="3600" b="1" dirty="0" smtClean="0">
              <a:solidFill>
                <a:srgbClr val="002060"/>
              </a:solidFill>
              <a:latin typeface="Times New Roman" panose="02020603050405020304" pitchFamily="18" charset="0"/>
              <a:cs typeface="Times New Roman" panose="02020603050405020304" pitchFamily="18" charset="0"/>
            </a:endParaRPr>
          </a:p>
          <a:p>
            <a:pPr algn="ctr"/>
            <a:r>
              <a:rPr lang="en-US" altLang="zh-CN" sz="3600" b="1" dirty="0" smtClean="0">
                <a:solidFill>
                  <a:srgbClr val="002060"/>
                </a:solidFill>
                <a:latin typeface="Times New Roman" panose="02020603050405020304" pitchFamily="18" charset="0"/>
                <a:cs typeface="Times New Roman" panose="02020603050405020304" pitchFamily="18" charset="0"/>
              </a:rPr>
              <a:t>Complex </a:t>
            </a:r>
            <a:r>
              <a:rPr lang="en-US" altLang="zh-CN" sz="3600" b="1" dirty="0">
                <a:solidFill>
                  <a:srgbClr val="002060"/>
                </a:solidFill>
                <a:latin typeface="Times New Roman" panose="02020603050405020304" pitchFamily="18" charset="0"/>
                <a:cs typeface="Times New Roman" panose="02020603050405020304" pitchFamily="18" charset="0"/>
              </a:rPr>
              <a:t>and Distributed Electronic System</a:t>
            </a:r>
          </a:p>
        </p:txBody>
      </p:sp>
      <p:sp>
        <p:nvSpPr>
          <p:cNvPr id="7" name="文本框 6"/>
          <p:cNvSpPr txBox="1"/>
          <p:nvPr/>
        </p:nvSpPr>
        <p:spPr>
          <a:xfrm>
            <a:off x="0" y="4761735"/>
            <a:ext cx="12192000" cy="1292662"/>
          </a:xfrm>
          <a:prstGeom prst="rect">
            <a:avLst/>
          </a:prstGeom>
          <a:noFill/>
        </p:spPr>
        <p:txBody>
          <a:bodyPr wrap="square" rtlCol="0">
            <a:spAutoFit/>
          </a:bodyPr>
          <a:lstStyle/>
          <a:p>
            <a:pPr algn="ctr">
              <a:lnSpc>
                <a:spcPct val="150000"/>
              </a:lnSpc>
            </a:pPr>
            <a:r>
              <a:rPr lang="zh-CN" altLang="en-US" sz="2600" b="1" dirty="0">
                <a:latin typeface="Calibri" panose="020F0502020204030204" pitchFamily="34" charset="0"/>
                <a:cs typeface="Calibri" panose="020F0502020204030204" pitchFamily="34" charset="0"/>
              </a:rPr>
              <a:t>薛涛</a:t>
            </a:r>
            <a:r>
              <a:rPr lang="zh-CN" altLang="en-US" sz="2600" b="1" dirty="0" smtClean="0">
                <a:latin typeface="Calibri" panose="020F0502020204030204" pitchFamily="34" charset="0"/>
                <a:cs typeface="Calibri" panose="020F0502020204030204" pitchFamily="34" charset="0"/>
              </a:rPr>
              <a:t>、杨昊彦、韦亮军、潘秋</a:t>
            </a:r>
            <a:r>
              <a:rPr lang="zh-CN" altLang="en-US" sz="2600" b="1" dirty="0">
                <a:latin typeface="Calibri" panose="020F0502020204030204" pitchFamily="34" charset="0"/>
                <a:cs typeface="Calibri" panose="020F0502020204030204" pitchFamily="34" charset="0"/>
              </a:rPr>
              <a:t>彤、梁博</a:t>
            </a:r>
            <a:endParaRPr lang="en-US" altLang="zh-CN" sz="2600" b="1" dirty="0">
              <a:latin typeface="Calibri" panose="020F0502020204030204" pitchFamily="34" charset="0"/>
              <a:cs typeface="Calibri" panose="020F0502020204030204" pitchFamily="34" charset="0"/>
            </a:endParaRPr>
          </a:p>
          <a:p>
            <a:pPr algn="ctr">
              <a:lnSpc>
                <a:spcPct val="150000"/>
              </a:lnSpc>
            </a:pPr>
            <a:r>
              <a:rPr lang="zh-CN" altLang="en-US" sz="2600" b="1" dirty="0">
                <a:latin typeface="Calibri" panose="020F0502020204030204" pitchFamily="34" charset="0"/>
                <a:cs typeface="Calibri" panose="020F0502020204030204" pitchFamily="34" charset="0"/>
              </a:rPr>
              <a:t>李荐民、刘以农</a:t>
            </a:r>
            <a:endParaRPr lang="en-US" altLang="zh-CN" sz="2600" b="1" dirty="0">
              <a:latin typeface="Calibri" panose="020F0502020204030204" pitchFamily="34" charset="0"/>
              <a:cs typeface="Calibri" panose="020F0502020204030204" pitchFamily="34" charset="0"/>
            </a:endParaRPr>
          </a:p>
        </p:txBody>
      </p:sp>
      <p:sp>
        <p:nvSpPr>
          <p:cNvPr id="10" name="文本框 9"/>
          <p:cNvSpPr txBox="1"/>
          <p:nvPr/>
        </p:nvSpPr>
        <p:spPr>
          <a:xfrm>
            <a:off x="1" y="6054397"/>
            <a:ext cx="12191999" cy="830997"/>
          </a:xfrm>
          <a:prstGeom prst="rect">
            <a:avLst/>
          </a:prstGeom>
          <a:noFill/>
        </p:spPr>
        <p:txBody>
          <a:bodyPr wrap="square" rtlCol="0">
            <a:spAutoFit/>
          </a:bodyPr>
          <a:lstStyle/>
          <a:p>
            <a:pPr algn="ctr"/>
            <a:r>
              <a:rPr lang="en-US" altLang="zh-CN" sz="2400" b="1" dirty="0" smtClean="0">
                <a:latin typeface="Calibri" panose="020F0502020204030204" pitchFamily="34" charset="0"/>
                <a:cs typeface="Calibri" panose="020F0502020204030204" pitchFamily="34" charset="0"/>
              </a:rPr>
              <a:t>2025 Workshop </a:t>
            </a:r>
            <a:r>
              <a:rPr lang="en-US" altLang="zh-CN" sz="2400" b="1" dirty="0">
                <a:latin typeface="Calibri" panose="020F0502020204030204" pitchFamily="34" charset="0"/>
                <a:cs typeface="Calibri" panose="020F0502020204030204" pitchFamily="34" charset="0"/>
              </a:rPr>
              <a:t>on Super Tau Charm Facility</a:t>
            </a:r>
            <a:endParaRPr lang="en-US" altLang="zh-CN" sz="2400" b="1" dirty="0" smtClean="0">
              <a:latin typeface="Calibri" panose="020F0502020204030204" pitchFamily="34" charset="0"/>
              <a:cs typeface="Calibri" panose="020F0502020204030204" pitchFamily="34" charset="0"/>
            </a:endParaRPr>
          </a:p>
          <a:p>
            <a:pPr algn="ctr"/>
            <a:r>
              <a:rPr lang="en-US" altLang="zh-CN" sz="2400" b="1" dirty="0" smtClean="0">
                <a:latin typeface="Calibri" panose="020F0502020204030204" pitchFamily="34" charset="0"/>
                <a:cs typeface="Calibri" panose="020F0502020204030204" pitchFamily="34" charset="0"/>
              </a:rPr>
              <a:t>2025.07</a:t>
            </a:r>
            <a:endParaRPr lang="en-US" altLang="zh-CN" sz="2400" b="1" dirty="0">
              <a:latin typeface="Calibri" panose="020F0502020204030204" pitchFamily="34" charset="0"/>
              <a:cs typeface="Calibri" panose="020F0502020204030204" pitchFamily="34"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9832" y="-711"/>
            <a:ext cx="1452168" cy="1452168"/>
          </a:xfrm>
          <a:prstGeom prst="rect">
            <a:avLst/>
          </a:prstGeom>
        </p:spPr>
      </p:pic>
      <p:cxnSp>
        <p:nvCxnSpPr>
          <p:cNvPr id="12" name="直接连接符 11"/>
          <p:cNvCxnSpPr/>
          <p:nvPr/>
        </p:nvCxnSpPr>
        <p:spPr>
          <a:xfrm>
            <a:off x="904874" y="4761735"/>
            <a:ext cx="10382250" cy="0"/>
          </a:xfrm>
          <a:prstGeom prst="line">
            <a:avLst/>
          </a:prstGeom>
          <a:ln w="28575">
            <a:solidFill>
              <a:schemeClr val="bg2">
                <a:lumMod val="50000"/>
              </a:schemeClr>
            </a:solidFill>
          </a:ln>
        </p:spPr>
        <p:style>
          <a:lnRef idx="1">
            <a:schemeClr val="dk1"/>
          </a:lnRef>
          <a:fillRef idx="0">
            <a:schemeClr val="dk1"/>
          </a:fillRef>
          <a:effectRef idx="0">
            <a:schemeClr val="dk1"/>
          </a:effectRef>
          <a:fontRef idx="minor">
            <a:schemeClr val="tx1"/>
          </a:fontRef>
        </p:style>
      </p:cxn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10"/>
            <a:ext cx="1456051" cy="1450650"/>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6051" y="-711"/>
            <a:ext cx="1459061" cy="1450651"/>
          </a:xfrm>
          <a:prstGeom prst="rect">
            <a:avLst/>
          </a:prstGeom>
        </p:spPr>
      </p:pic>
    </p:spTree>
    <p:extLst>
      <p:ext uri="{BB962C8B-B14F-4D97-AF65-F5344CB8AC3E}">
        <p14:creationId xmlns:p14="http://schemas.microsoft.com/office/powerpoint/2010/main" val="3480056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a:solidFill>
                  <a:srgbClr val="002060"/>
                </a:solidFill>
                <a:cs typeface="Times New Roman" panose="02020603050405020304" pitchFamily="18" charset="0"/>
              </a:rPr>
              <a:t>电子学系统远程调试接口的实</a:t>
            </a:r>
            <a:r>
              <a:rPr lang="zh-CN" altLang="en-US" sz="3600" b="1" dirty="0" smtClean="0">
                <a:solidFill>
                  <a:srgbClr val="002060"/>
                </a:solidFill>
                <a:cs typeface="Times New Roman" panose="02020603050405020304" pitchFamily="18" charset="0"/>
              </a:rPr>
              <a:t>现：</a:t>
            </a:r>
            <a:r>
              <a:rPr lang="en-US" altLang="zh-CN" sz="3600" b="1" dirty="0" smtClean="0">
                <a:solidFill>
                  <a:srgbClr val="002060"/>
                </a:solidFill>
                <a:cs typeface="Times New Roman" panose="02020603050405020304" pitchFamily="18" charset="0"/>
              </a:rPr>
              <a:t>Simple Example</a:t>
            </a:r>
            <a:endParaRPr lang="zh-CN" altLang="en-US" sz="3600" b="1" dirty="0">
              <a:solidFill>
                <a:srgbClr val="002060"/>
              </a:solidFill>
              <a:cs typeface="Times New Roman" panose="02020603050405020304" pitchFamily="18" charset="0"/>
            </a:endParaRP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10</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10</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10</a:t>
            </a:fld>
            <a:endParaRPr lang="zh-CN" altLang="en-US"/>
          </a:p>
        </p:txBody>
      </p:sp>
      <p:sp>
        <p:nvSpPr>
          <p:cNvPr id="20" name="文本框 19">
            <a:extLst>
              <a:ext uri="{FF2B5EF4-FFF2-40B4-BE49-F238E27FC236}">
                <a16:creationId xmlns:a16="http://schemas.microsoft.com/office/drawing/2014/main" id="{F244DD76-2E83-A874-466B-EB9756D8F48E}"/>
              </a:ext>
            </a:extLst>
          </p:cNvPr>
          <p:cNvSpPr txBox="1"/>
          <p:nvPr/>
        </p:nvSpPr>
        <p:spPr>
          <a:xfrm>
            <a:off x="0" y="703028"/>
            <a:ext cx="9432758" cy="124649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zh-CN" altLang="en-US" b="1" dirty="0" smtClean="0">
                <a:latin typeface="微软雅黑" panose="020B0503020204020204" pitchFamily="34" charset="-122"/>
                <a:ea typeface="微软雅黑" panose="020B0503020204020204" pitchFamily="34" charset="-122"/>
              </a:rPr>
              <a:t>使用</a:t>
            </a:r>
            <a:r>
              <a:rPr lang="en-US" altLang="zh-CN" b="1" dirty="0" smtClean="0">
                <a:latin typeface="微软雅黑" panose="020B0503020204020204" pitchFamily="34" charset="-122"/>
                <a:ea typeface="微软雅黑" panose="020B0503020204020204" pitchFamily="34" charset="-122"/>
              </a:rPr>
              <a:t>XVC/Debug Bridge</a:t>
            </a:r>
            <a:r>
              <a:rPr lang="zh-CN" altLang="en-US" b="1" dirty="0" smtClean="0">
                <a:latin typeface="微软雅黑" panose="020B0503020204020204" pitchFamily="34" charset="-122"/>
                <a:ea typeface="微软雅黑" panose="020B0503020204020204" pitchFamily="34" charset="-122"/>
              </a:rPr>
              <a:t>实现</a:t>
            </a:r>
            <a:r>
              <a:rPr lang="en-US" altLang="zh-CN" b="1" dirty="0" smtClean="0">
                <a:latin typeface="微软雅黑" panose="020B0503020204020204" pitchFamily="34" charset="-122"/>
                <a:ea typeface="微软雅黑" panose="020B0503020204020204" pitchFamily="34" charset="-122"/>
              </a:rPr>
              <a:t>ZYNQ/ZYNQMP</a:t>
            </a:r>
            <a:r>
              <a:rPr lang="zh-CN" altLang="en-US" b="1" dirty="0" smtClean="0">
                <a:latin typeface="微软雅黑" panose="020B0503020204020204" pitchFamily="34" charset="-122"/>
                <a:ea typeface="微软雅黑" panose="020B0503020204020204" pitchFamily="34" charset="-122"/>
              </a:rPr>
              <a:t>上复杂</a:t>
            </a:r>
            <a:r>
              <a:rPr lang="en-US" altLang="zh-CN" b="1" dirty="0" smtClean="0">
                <a:latin typeface="微软雅黑" panose="020B0503020204020204" pitchFamily="34" charset="-122"/>
                <a:ea typeface="微软雅黑" panose="020B0503020204020204" pitchFamily="34" charset="-122"/>
              </a:rPr>
              <a:t>PL</a:t>
            </a:r>
            <a:r>
              <a:rPr lang="zh-CN" altLang="en-US" b="1" dirty="0" smtClean="0">
                <a:latin typeface="微软雅黑" panose="020B0503020204020204" pitchFamily="34" charset="-122"/>
                <a:ea typeface="微软雅黑" panose="020B0503020204020204" pitchFamily="34" charset="-122"/>
              </a:rPr>
              <a:t>端固件的远程调试</a:t>
            </a:r>
            <a:endParaRPr lang="en-US" altLang="zh-CN" b="1" dirty="0" smtClean="0">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使用</a:t>
            </a:r>
            <a:r>
              <a:rPr lang="en-US" altLang="zh-CN" sz="1600" b="1" dirty="0" smtClean="0">
                <a:latin typeface="微软雅黑" panose="020B0503020204020204" pitchFamily="34" charset="-122"/>
                <a:ea typeface="微软雅黑" panose="020B0503020204020204" pitchFamily="34" charset="-122"/>
              </a:rPr>
              <a:t>Debug Bridge IP</a:t>
            </a:r>
            <a:r>
              <a:rPr lang="zh-CN" altLang="en-US" sz="1600" b="1" dirty="0" smtClean="0">
                <a:latin typeface="微软雅黑" panose="020B0503020204020204" pitchFamily="34" charset="-122"/>
                <a:ea typeface="微软雅黑" panose="020B0503020204020204" pitchFamily="34" charset="-122"/>
              </a:rPr>
              <a:t>核（</a:t>
            </a:r>
            <a:r>
              <a:rPr lang="en-US" altLang="zh-CN" sz="1600" b="1" dirty="0" smtClean="0">
                <a:latin typeface="微软雅黑" panose="020B0503020204020204" pitchFamily="34" charset="-122"/>
                <a:ea typeface="微软雅黑" panose="020B0503020204020204" pitchFamily="34" charset="-122"/>
              </a:rPr>
              <a:t>AXI to BSCAN</a:t>
            </a:r>
            <a:r>
              <a:rPr lang="zh-CN" altLang="en-US" sz="1600" b="1" dirty="0" smtClean="0">
                <a:latin typeface="微软雅黑" panose="020B0503020204020204" pitchFamily="34" charset="-122"/>
                <a:ea typeface="微软雅黑" panose="020B0503020204020204" pitchFamily="34" charset="-122"/>
              </a:rPr>
              <a:t>）及运行与</a:t>
            </a:r>
            <a:r>
              <a:rPr lang="en-US" altLang="zh-CN" sz="1600" b="1" dirty="0" smtClean="0">
                <a:latin typeface="微软雅黑" panose="020B0503020204020204" pitchFamily="34" charset="-122"/>
                <a:ea typeface="微软雅黑" panose="020B0503020204020204" pitchFamily="34" charset="-122"/>
              </a:rPr>
              <a:t>Embedded Linux</a:t>
            </a:r>
            <a:r>
              <a:rPr lang="zh-CN" altLang="en-US" sz="1600" b="1" dirty="0">
                <a:latin typeface="微软雅黑" panose="020B0503020204020204" pitchFamily="34" charset="-122"/>
                <a:ea typeface="微软雅黑" panose="020B0503020204020204" pitchFamily="34" charset="-122"/>
              </a:rPr>
              <a:t>上</a:t>
            </a:r>
            <a:r>
              <a:rPr lang="zh-CN" altLang="en-US" sz="1600" b="1" dirty="0" smtClean="0">
                <a:latin typeface="微软雅黑" panose="020B0503020204020204" pitchFamily="34" charset="-122"/>
                <a:ea typeface="微软雅黑" panose="020B0503020204020204" pitchFamily="34" charset="-122"/>
              </a:rPr>
              <a:t>的</a:t>
            </a:r>
            <a:r>
              <a:rPr lang="en-US" altLang="zh-CN" sz="1600" b="1" dirty="0">
                <a:latin typeface="微软雅黑" panose="020B0503020204020204" pitchFamily="34" charset="-122"/>
                <a:ea typeface="微软雅黑" panose="020B0503020204020204" pitchFamily="34" charset="-122"/>
              </a:rPr>
              <a:t> </a:t>
            </a:r>
            <a:r>
              <a:rPr lang="en-US" altLang="zh-CN" sz="1600" b="1" dirty="0" smtClean="0">
                <a:latin typeface="微软雅黑" panose="020B0503020204020204" pitchFamily="34" charset="-122"/>
                <a:ea typeface="微软雅黑" panose="020B0503020204020204" pitchFamily="34" charset="-122"/>
              </a:rPr>
              <a:t>xvcServer</a:t>
            </a: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配合</a:t>
            </a:r>
            <a:r>
              <a:rPr lang="en-US" altLang="zh-CN" sz="1600" b="1" dirty="0" smtClean="0">
                <a:latin typeface="微软雅黑" panose="020B0503020204020204" pitchFamily="34" charset="-122"/>
                <a:ea typeface="微软雅黑" panose="020B0503020204020204" pitchFamily="34" charset="-122"/>
              </a:rPr>
              <a:t>ILA/VIO</a:t>
            </a:r>
            <a:r>
              <a:rPr lang="zh-CN" altLang="en-US" sz="1600" b="1" dirty="0" smtClean="0">
                <a:latin typeface="微软雅黑" panose="020B0503020204020204" pitchFamily="34" charset="-122"/>
                <a:ea typeface="微软雅黑" panose="020B0503020204020204" pitchFamily="34" charset="-122"/>
              </a:rPr>
              <a:t>实现</a:t>
            </a:r>
            <a:r>
              <a:rPr lang="en-US" altLang="zh-CN" sz="1600" b="1" dirty="0" smtClean="0">
                <a:latin typeface="微软雅黑" panose="020B0503020204020204" pitchFamily="34" charset="-122"/>
                <a:ea typeface="微软雅黑" panose="020B0503020204020204" pitchFamily="34" charset="-122"/>
              </a:rPr>
              <a:t>ZYNQ/ZYNQMP</a:t>
            </a:r>
            <a:r>
              <a:rPr lang="zh-CN" altLang="en-US" sz="1600" b="1" dirty="0" smtClean="0">
                <a:latin typeface="微软雅黑" panose="020B0503020204020204" pitchFamily="34" charset="-122"/>
                <a:ea typeface="微软雅黑" panose="020B0503020204020204" pitchFamily="34" charset="-122"/>
              </a:rPr>
              <a:t>正常运行</a:t>
            </a:r>
            <a:r>
              <a:rPr lang="en-US" altLang="zh-CN" sz="1600" b="1" dirty="0" smtClean="0">
                <a:latin typeface="微软雅黑" panose="020B0503020204020204" pitchFamily="34" charset="-122"/>
                <a:ea typeface="微软雅黑" panose="020B0503020204020204" pitchFamily="34" charset="-122"/>
              </a:rPr>
              <a:t>Embedded Linux</a:t>
            </a:r>
            <a:r>
              <a:rPr lang="zh-CN" altLang="en-US" sz="1600" b="1" dirty="0" smtClean="0">
                <a:latin typeface="微软雅黑" panose="020B0503020204020204" pitchFamily="34" charset="-122"/>
                <a:ea typeface="微软雅黑" panose="020B0503020204020204" pitchFamily="34" charset="-122"/>
              </a:rPr>
              <a:t>并调试</a:t>
            </a:r>
            <a:r>
              <a:rPr lang="en-US" altLang="zh-CN" sz="1600" b="1" dirty="0" smtClean="0">
                <a:latin typeface="微软雅黑" panose="020B0503020204020204" pitchFamily="34" charset="-122"/>
                <a:ea typeface="微软雅黑" panose="020B0503020204020204" pitchFamily="34" charset="-122"/>
              </a:rPr>
              <a:t>PL</a:t>
            </a:r>
            <a:r>
              <a:rPr lang="zh-CN" altLang="en-US" sz="1600" b="1" dirty="0" smtClean="0">
                <a:latin typeface="微软雅黑" panose="020B0503020204020204" pitchFamily="34" charset="-122"/>
                <a:ea typeface="微软雅黑" panose="020B0503020204020204" pitchFamily="34" charset="-122"/>
              </a:rPr>
              <a:t>端固件</a:t>
            </a:r>
            <a:endParaRPr lang="en-US" altLang="zh-CN" sz="1600" b="1" dirty="0" smtClean="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03227"/>
            <a:ext cx="12192000" cy="4654773"/>
          </a:xfrm>
          <a:prstGeom prst="rect">
            <a:avLst/>
          </a:prstGeom>
        </p:spPr>
      </p:pic>
    </p:spTree>
    <p:extLst>
      <p:ext uri="{BB962C8B-B14F-4D97-AF65-F5344CB8AC3E}">
        <p14:creationId xmlns:p14="http://schemas.microsoft.com/office/powerpoint/2010/main" val="2835965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a:solidFill>
                  <a:srgbClr val="002060"/>
                </a:solidFill>
                <a:cs typeface="Times New Roman" panose="02020603050405020304" pitchFamily="18" charset="0"/>
              </a:rPr>
              <a:t>电子学系统远程调试接口的实</a:t>
            </a:r>
            <a:r>
              <a:rPr lang="zh-CN" altLang="en-US" sz="3600" b="1" dirty="0" smtClean="0">
                <a:solidFill>
                  <a:srgbClr val="002060"/>
                </a:solidFill>
                <a:cs typeface="Times New Roman" panose="02020603050405020304" pitchFamily="18" charset="0"/>
              </a:rPr>
              <a:t>现：</a:t>
            </a:r>
            <a:r>
              <a:rPr lang="en-US" altLang="zh-CN" sz="3600" b="1" dirty="0" smtClean="0">
                <a:solidFill>
                  <a:srgbClr val="002060"/>
                </a:solidFill>
                <a:cs typeface="Times New Roman" panose="02020603050405020304" pitchFamily="18" charset="0"/>
              </a:rPr>
              <a:t>RFSoC Example</a:t>
            </a:r>
            <a:endParaRPr lang="zh-CN" altLang="en-US" sz="3600" b="1" dirty="0">
              <a:solidFill>
                <a:srgbClr val="002060"/>
              </a:solidFill>
              <a:cs typeface="Times New Roman" panose="02020603050405020304" pitchFamily="18" charset="0"/>
            </a:endParaRP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11</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11</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11</a:t>
            </a:fld>
            <a:endParaRPr lang="zh-CN" altLang="en-US"/>
          </a:p>
        </p:txBody>
      </p:sp>
      <p:sp>
        <p:nvSpPr>
          <p:cNvPr id="20" name="文本框 19">
            <a:extLst>
              <a:ext uri="{FF2B5EF4-FFF2-40B4-BE49-F238E27FC236}">
                <a16:creationId xmlns:a16="http://schemas.microsoft.com/office/drawing/2014/main" id="{F244DD76-2E83-A874-466B-EB9756D8F48E}"/>
              </a:ext>
            </a:extLst>
          </p:cNvPr>
          <p:cNvSpPr txBox="1"/>
          <p:nvPr/>
        </p:nvSpPr>
        <p:spPr>
          <a:xfrm>
            <a:off x="0" y="703028"/>
            <a:ext cx="12192000" cy="124649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zh-CN" altLang="en-US" b="1" dirty="0" smtClean="0">
                <a:latin typeface="微软雅黑" panose="020B0503020204020204" pitchFamily="34" charset="-122"/>
                <a:ea typeface="微软雅黑" panose="020B0503020204020204" pitchFamily="34" charset="-122"/>
              </a:rPr>
              <a:t>使用</a:t>
            </a:r>
            <a:r>
              <a:rPr lang="en-US" altLang="zh-CN" b="1" dirty="0" smtClean="0">
                <a:latin typeface="微软雅黑" panose="020B0503020204020204" pitchFamily="34" charset="-122"/>
                <a:ea typeface="微软雅黑" panose="020B0503020204020204" pitchFamily="34" charset="-122"/>
              </a:rPr>
              <a:t>XVC/Debug Bridge</a:t>
            </a:r>
            <a:r>
              <a:rPr lang="zh-CN" altLang="en-US" b="1" dirty="0" smtClean="0">
                <a:latin typeface="微软雅黑" panose="020B0503020204020204" pitchFamily="34" charset="-122"/>
                <a:ea typeface="微软雅黑" panose="020B0503020204020204" pitchFamily="34" charset="-122"/>
              </a:rPr>
              <a:t>实现</a:t>
            </a:r>
            <a:r>
              <a:rPr lang="en-US" altLang="zh-CN" b="1" dirty="0" smtClean="0">
                <a:latin typeface="微软雅黑" panose="020B0503020204020204" pitchFamily="34" charset="-122"/>
                <a:ea typeface="微软雅黑" panose="020B0503020204020204" pitchFamily="34" charset="-122"/>
              </a:rPr>
              <a:t>ZYNQ Ultrascale+ RFSoC</a:t>
            </a:r>
            <a:r>
              <a:rPr lang="zh-CN" altLang="en-US" b="1" dirty="0" smtClean="0">
                <a:latin typeface="微软雅黑" panose="020B0503020204020204" pitchFamily="34" charset="-122"/>
                <a:ea typeface="微软雅黑" panose="020B0503020204020204" pitchFamily="34" charset="-122"/>
              </a:rPr>
              <a:t>上</a:t>
            </a:r>
            <a:r>
              <a:rPr lang="en-US" altLang="zh-CN" b="1" dirty="0" smtClean="0">
                <a:latin typeface="微软雅黑" panose="020B0503020204020204" pitchFamily="34" charset="-122"/>
                <a:ea typeface="微软雅黑" panose="020B0503020204020204" pitchFamily="34" charset="-122"/>
              </a:rPr>
              <a:t>RF Data Converter </a:t>
            </a:r>
            <a:r>
              <a:rPr lang="zh-CN" altLang="en-US" b="1" dirty="0" smtClean="0">
                <a:latin typeface="微软雅黑" panose="020B0503020204020204" pitchFamily="34" charset="-122"/>
                <a:ea typeface="微软雅黑" panose="020B0503020204020204" pitchFamily="34" charset="-122"/>
              </a:rPr>
              <a:t>端固件的远程调试</a:t>
            </a:r>
            <a:endParaRPr lang="en-US" altLang="zh-CN" b="1" dirty="0" smtClean="0">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使用</a:t>
            </a:r>
            <a:r>
              <a:rPr lang="en-US" altLang="zh-CN" sz="1600" b="1" dirty="0" smtClean="0">
                <a:latin typeface="微软雅黑" panose="020B0503020204020204" pitchFamily="34" charset="-122"/>
                <a:ea typeface="微软雅黑" panose="020B0503020204020204" pitchFamily="34" charset="-122"/>
              </a:rPr>
              <a:t>Debug Bridge IP</a:t>
            </a:r>
            <a:r>
              <a:rPr lang="zh-CN" altLang="en-US" sz="1600" b="1" dirty="0" smtClean="0">
                <a:latin typeface="微软雅黑" panose="020B0503020204020204" pitchFamily="34" charset="-122"/>
                <a:ea typeface="微软雅黑" panose="020B0503020204020204" pitchFamily="34" charset="-122"/>
              </a:rPr>
              <a:t>核（</a:t>
            </a:r>
            <a:r>
              <a:rPr lang="en-US" altLang="zh-CN" sz="1600" b="1" dirty="0" smtClean="0">
                <a:latin typeface="微软雅黑" panose="020B0503020204020204" pitchFamily="34" charset="-122"/>
                <a:ea typeface="微软雅黑" panose="020B0503020204020204" pitchFamily="34" charset="-122"/>
              </a:rPr>
              <a:t>AXI to BSCAN</a:t>
            </a:r>
            <a:r>
              <a:rPr lang="zh-CN" altLang="en-US" sz="1600" b="1" dirty="0" smtClean="0">
                <a:latin typeface="微软雅黑" panose="020B0503020204020204" pitchFamily="34" charset="-122"/>
                <a:ea typeface="微软雅黑" panose="020B0503020204020204" pitchFamily="34" charset="-122"/>
              </a:rPr>
              <a:t>）及运行与</a:t>
            </a:r>
            <a:r>
              <a:rPr lang="en-US" altLang="zh-CN" sz="1600" b="1" dirty="0" smtClean="0">
                <a:latin typeface="微软雅黑" panose="020B0503020204020204" pitchFamily="34" charset="-122"/>
                <a:ea typeface="微软雅黑" panose="020B0503020204020204" pitchFamily="34" charset="-122"/>
              </a:rPr>
              <a:t>Embedded Linux</a:t>
            </a:r>
            <a:r>
              <a:rPr lang="zh-CN" altLang="en-US" sz="1600" b="1" dirty="0">
                <a:latin typeface="微软雅黑" panose="020B0503020204020204" pitchFamily="34" charset="-122"/>
                <a:ea typeface="微软雅黑" panose="020B0503020204020204" pitchFamily="34" charset="-122"/>
              </a:rPr>
              <a:t>上</a:t>
            </a:r>
            <a:r>
              <a:rPr lang="zh-CN" altLang="en-US" sz="1600" b="1" dirty="0" smtClean="0">
                <a:latin typeface="微软雅黑" panose="020B0503020204020204" pitchFamily="34" charset="-122"/>
                <a:ea typeface="微软雅黑" panose="020B0503020204020204" pitchFamily="34" charset="-122"/>
              </a:rPr>
              <a:t>的</a:t>
            </a:r>
            <a:r>
              <a:rPr lang="en-US" altLang="zh-CN" sz="1600" b="1" dirty="0">
                <a:latin typeface="微软雅黑" panose="020B0503020204020204" pitchFamily="34" charset="-122"/>
                <a:ea typeface="微软雅黑" panose="020B0503020204020204" pitchFamily="34" charset="-122"/>
              </a:rPr>
              <a:t> </a:t>
            </a:r>
            <a:r>
              <a:rPr lang="en-US" altLang="zh-CN" sz="1600" b="1" dirty="0" smtClean="0">
                <a:latin typeface="微软雅黑" panose="020B0503020204020204" pitchFamily="34" charset="-122"/>
                <a:ea typeface="微软雅黑" panose="020B0503020204020204" pitchFamily="34" charset="-122"/>
              </a:rPr>
              <a:t>xvcServer</a:t>
            </a: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配合</a:t>
            </a:r>
            <a:r>
              <a:rPr lang="en-US" altLang="zh-CN" sz="1600" b="1" dirty="0" smtClean="0">
                <a:latin typeface="微软雅黑" panose="020B0503020204020204" pitchFamily="34" charset="-122"/>
                <a:ea typeface="微软雅黑" panose="020B0503020204020204" pitchFamily="34" charset="-122"/>
              </a:rPr>
              <a:t>ILA/VIO</a:t>
            </a:r>
            <a:r>
              <a:rPr lang="zh-CN" altLang="en-US" sz="1600" b="1" dirty="0" smtClean="0">
                <a:latin typeface="微软雅黑" panose="020B0503020204020204" pitchFamily="34" charset="-122"/>
                <a:ea typeface="微软雅黑" panose="020B0503020204020204" pitchFamily="34" charset="-122"/>
              </a:rPr>
              <a:t>实现</a:t>
            </a:r>
            <a:r>
              <a:rPr lang="en-US" altLang="zh-CN" sz="1600" b="1" dirty="0">
                <a:latin typeface="微软雅黑" panose="020B0503020204020204" pitchFamily="34" charset="-122"/>
                <a:ea typeface="微软雅黑" panose="020B0503020204020204" pitchFamily="34" charset="-122"/>
              </a:rPr>
              <a:t>ZYNQ Ultrascale+ RFSoC</a:t>
            </a:r>
            <a:r>
              <a:rPr lang="zh-CN" altLang="en-US" sz="1600" b="1" dirty="0" smtClean="0">
                <a:latin typeface="微软雅黑" panose="020B0503020204020204" pitchFamily="34" charset="-122"/>
                <a:ea typeface="微软雅黑" panose="020B0503020204020204" pitchFamily="34" charset="-122"/>
              </a:rPr>
              <a:t>正常运行</a:t>
            </a:r>
            <a:r>
              <a:rPr lang="en-US" altLang="zh-CN" sz="1600" b="1" dirty="0" smtClean="0">
                <a:latin typeface="微软雅黑" panose="020B0503020204020204" pitchFamily="34" charset="-122"/>
                <a:ea typeface="微软雅黑" panose="020B0503020204020204" pitchFamily="34" charset="-122"/>
              </a:rPr>
              <a:t>Embedded Linux</a:t>
            </a:r>
            <a:r>
              <a:rPr lang="zh-CN" altLang="en-US" sz="1600" b="1" dirty="0" smtClean="0">
                <a:latin typeface="微软雅黑" panose="020B0503020204020204" pitchFamily="34" charset="-122"/>
                <a:ea typeface="微软雅黑" panose="020B0503020204020204" pitchFamily="34" charset="-122"/>
              </a:rPr>
              <a:t>并调试</a:t>
            </a:r>
            <a:r>
              <a:rPr lang="en-US" altLang="zh-CN" sz="1600" b="1" dirty="0">
                <a:latin typeface="微软雅黑" panose="020B0503020204020204" pitchFamily="34" charset="-122"/>
                <a:ea typeface="微软雅黑" panose="020B0503020204020204" pitchFamily="34" charset="-122"/>
              </a:rPr>
              <a:t>RF Data Converter</a:t>
            </a:r>
            <a:r>
              <a:rPr lang="zh-CN" altLang="en-US" sz="1600" b="1" dirty="0" smtClean="0">
                <a:latin typeface="微软雅黑" panose="020B0503020204020204" pitchFamily="34" charset="-122"/>
                <a:ea typeface="微软雅黑" panose="020B0503020204020204" pitchFamily="34" charset="-122"/>
              </a:rPr>
              <a:t>端固件</a:t>
            </a:r>
            <a:endParaRPr lang="en-US" altLang="zh-CN" sz="1600" b="1" dirty="0" smtClean="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7450"/>
            <a:ext cx="12192000" cy="462021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942042" y="3226891"/>
            <a:ext cx="2091265" cy="1568449"/>
          </a:xfrm>
          <a:prstGeom prst="rect">
            <a:avLst/>
          </a:prstGeom>
        </p:spPr>
      </p:pic>
    </p:spTree>
    <p:extLst>
      <p:ext uri="{BB962C8B-B14F-4D97-AF65-F5344CB8AC3E}">
        <p14:creationId xmlns:p14="http://schemas.microsoft.com/office/powerpoint/2010/main" val="26831307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a:solidFill>
                  <a:srgbClr val="002060"/>
                </a:solidFill>
                <a:cs typeface="Times New Roman" panose="02020603050405020304" pitchFamily="18" charset="0"/>
              </a:rPr>
              <a:t>电子学系统远程调试接口的实现</a:t>
            </a: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12</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12</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12</a:t>
            </a:fld>
            <a:endParaRPr lang="zh-CN" altLang="en-US"/>
          </a:p>
        </p:txBody>
      </p:sp>
      <p:sp>
        <p:nvSpPr>
          <p:cNvPr id="20" name="文本框 19">
            <a:extLst>
              <a:ext uri="{FF2B5EF4-FFF2-40B4-BE49-F238E27FC236}">
                <a16:creationId xmlns:a16="http://schemas.microsoft.com/office/drawing/2014/main" id="{F244DD76-2E83-A874-466B-EB9756D8F48E}"/>
              </a:ext>
            </a:extLst>
          </p:cNvPr>
          <p:cNvSpPr txBox="1"/>
          <p:nvPr/>
        </p:nvSpPr>
        <p:spPr>
          <a:xfrm>
            <a:off x="0" y="703028"/>
            <a:ext cx="9432758" cy="124649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zh-CN" altLang="en-US" b="1" dirty="0" smtClean="0">
                <a:latin typeface="微软雅黑" panose="020B0503020204020204" pitchFamily="34" charset="-122"/>
                <a:ea typeface="微软雅黑" panose="020B0503020204020204" pitchFamily="34" charset="-122"/>
              </a:rPr>
              <a:t>使用</a:t>
            </a:r>
            <a:r>
              <a:rPr lang="en-US" altLang="zh-CN" b="1" dirty="0" smtClean="0">
                <a:latin typeface="微软雅黑" panose="020B0503020204020204" pitchFamily="34" charset="-122"/>
                <a:ea typeface="微软雅黑" panose="020B0503020204020204" pitchFamily="34" charset="-122"/>
              </a:rPr>
              <a:t>XVC/Debug Bridge</a:t>
            </a:r>
            <a:r>
              <a:rPr lang="zh-CN" altLang="en-US" b="1" dirty="0" smtClean="0">
                <a:latin typeface="微软雅黑" panose="020B0503020204020204" pitchFamily="34" charset="-122"/>
                <a:ea typeface="微软雅黑" panose="020B0503020204020204" pitchFamily="34" charset="-122"/>
              </a:rPr>
              <a:t>实现</a:t>
            </a:r>
            <a:r>
              <a:rPr lang="en-US" altLang="zh-CN" b="1" dirty="0" smtClean="0">
                <a:latin typeface="微软雅黑" panose="020B0503020204020204" pitchFamily="34" charset="-122"/>
                <a:ea typeface="微软雅黑" panose="020B0503020204020204" pitchFamily="34" charset="-122"/>
              </a:rPr>
              <a:t>ZYNQ/ZYNQMP</a:t>
            </a:r>
            <a:r>
              <a:rPr lang="zh-CN" altLang="en-US" b="1" dirty="0" smtClean="0">
                <a:latin typeface="微软雅黑" panose="020B0503020204020204" pitchFamily="34" charset="-122"/>
                <a:ea typeface="微软雅黑" panose="020B0503020204020204" pitchFamily="34" charset="-122"/>
              </a:rPr>
              <a:t>上复杂</a:t>
            </a:r>
            <a:r>
              <a:rPr lang="en-US" altLang="zh-CN" b="1" dirty="0" smtClean="0">
                <a:latin typeface="微软雅黑" panose="020B0503020204020204" pitchFamily="34" charset="-122"/>
                <a:ea typeface="微软雅黑" panose="020B0503020204020204" pitchFamily="34" charset="-122"/>
              </a:rPr>
              <a:t>PL</a:t>
            </a:r>
            <a:r>
              <a:rPr lang="zh-CN" altLang="en-US" b="1" dirty="0" smtClean="0">
                <a:latin typeface="微软雅黑" panose="020B0503020204020204" pitchFamily="34" charset="-122"/>
                <a:ea typeface="微软雅黑" panose="020B0503020204020204" pitchFamily="34" charset="-122"/>
              </a:rPr>
              <a:t>端固件的远程调试</a:t>
            </a:r>
            <a:endParaRPr lang="en-US" altLang="zh-CN" b="1" dirty="0" smtClean="0">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使用</a:t>
            </a:r>
            <a:r>
              <a:rPr lang="en-US" altLang="zh-CN" sz="1600" b="1" dirty="0" smtClean="0">
                <a:latin typeface="微软雅黑" panose="020B0503020204020204" pitchFamily="34" charset="-122"/>
                <a:ea typeface="微软雅黑" panose="020B0503020204020204" pitchFamily="34" charset="-122"/>
              </a:rPr>
              <a:t>Debug Bridge IP</a:t>
            </a:r>
            <a:r>
              <a:rPr lang="zh-CN" altLang="en-US" sz="1600" b="1" dirty="0" smtClean="0">
                <a:latin typeface="微软雅黑" panose="020B0503020204020204" pitchFamily="34" charset="-122"/>
                <a:ea typeface="微软雅黑" panose="020B0503020204020204" pitchFamily="34" charset="-122"/>
              </a:rPr>
              <a:t>核（</a:t>
            </a:r>
            <a:r>
              <a:rPr lang="en-US" altLang="zh-CN" sz="1600" b="1" dirty="0" smtClean="0">
                <a:latin typeface="微软雅黑" panose="020B0503020204020204" pitchFamily="34" charset="-122"/>
                <a:ea typeface="微软雅黑" panose="020B0503020204020204" pitchFamily="34" charset="-122"/>
              </a:rPr>
              <a:t>AXI to BSCAN</a:t>
            </a:r>
            <a:r>
              <a:rPr lang="zh-CN" altLang="en-US" sz="1600" b="1" dirty="0" smtClean="0">
                <a:latin typeface="微软雅黑" panose="020B0503020204020204" pitchFamily="34" charset="-122"/>
                <a:ea typeface="微软雅黑" panose="020B0503020204020204" pitchFamily="34" charset="-122"/>
              </a:rPr>
              <a:t>）及运行与</a:t>
            </a:r>
            <a:r>
              <a:rPr lang="en-US" altLang="zh-CN" sz="1600" b="1" dirty="0" smtClean="0">
                <a:latin typeface="微软雅黑" panose="020B0503020204020204" pitchFamily="34" charset="-122"/>
                <a:ea typeface="微软雅黑" panose="020B0503020204020204" pitchFamily="34" charset="-122"/>
              </a:rPr>
              <a:t>Embedded Linux</a:t>
            </a:r>
            <a:r>
              <a:rPr lang="zh-CN" altLang="en-US" sz="1600" b="1" dirty="0">
                <a:latin typeface="微软雅黑" panose="020B0503020204020204" pitchFamily="34" charset="-122"/>
                <a:ea typeface="微软雅黑" panose="020B0503020204020204" pitchFamily="34" charset="-122"/>
              </a:rPr>
              <a:t>上</a:t>
            </a:r>
            <a:r>
              <a:rPr lang="zh-CN" altLang="en-US" sz="1600" b="1" dirty="0" smtClean="0">
                <a:latin typeface="微软雅黑" panose="020B0503020204020204" pitchFamily="34" charset="-122"/>
                <a:ea typeface="微软雅黑" panose="020B0503020204020204" pitchFamily="34" charset="-122"/>
              </a:rPr>
              <a:t>的</a:t>
            </a:r>
            <a:r>
              <a:rPr lang="en-US" altLang="zh-CN" sz="1600" b="1" dirty="0">
                <a:latin typeface="微软雅黑" panose="020B0503020204020204" pitchFamily="34" charset="-122"/>
                <a:ea typeface="微软雅黑" panose="020B0503020204020204" pitchFamily="34" charset="-122"/>
              </a:rPr>
              <a:t> </a:t>
            </a:r>
            <a:r>
              <a:rPr lang="en-US" altLang="zh-CN" sz="1600" b="1" dirty="0" smtClean="0">
                <a:latin typeface="微软雅黑" panose="020B0503020204020204" pitchFamily="34" charset="-122"/>
                <a:ea typeface="微软雅黑" panose="020B0503020204020204" pitchFamily="34" charset="-122"/>
              </a:rPr>
              <a:t>xvcServer</a:t>
            </a: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配合</a:t>
            </a:r>
            <a:r>
              <a:rPr lang="en-US" altLang="zh-CN" sz="1600" b="1" dirty="0" smtClean="0">
                <a:latin typeface="微软雅黑" panose="020B0503020204020204" pitchFamily="34" charset="-122"/>
                <a:ea typeface="微软雅黑" panose="020B0503020204020204" pitchFamily="34" charset="-122"/>
              </a:rPr>
              <a:t>ILA/VIO</a:t>
            </a:r>
            <a:r>
              <a:rPr lang="zh-CN" altLang="en-US" sz="1600" b="1" dirty="0" smtClean="0">
                <a:latin typeface="微软雅黑" panose="020B0503020204020204" pitchFamily="34" charset="-122"/>
                <a:ea typeface="微软雅黑" panose="020B0503020204020204" pitchFamily="34" charset="-122"/>
              </a:rPr>
              <a:t>实现</a:t>
            </a:r>
            <a:r>
              <a:rPr lang="en-US" altLang="zh-CN" sz="1600" b="1" dirty="0" smtClean="0">
                <a:latin typeface="微软雅黑" panose="020B0503020204020204" pitchFamily="34" charset="-122"/>
                <a:ea typeface="微软雅黑" panose="020B0503020204020204" pitchFamily="34" charset="-122"/>
              </a:rPr>
              <a:t>ZYNQ/ZYNQMP</a:t>
            </a:r>
            <a:r>
              <a:rPr lang="zh-CN" altLang="en-US" sz="1600" b="1" dirty="0" smtClean="0">
                <a:latin typeface="微软雅黑" panose="020B0503020204020204" pitchFamily="34" charset="-122"/>
                <a:ea typeface="微软雅黑" panose="020B0503020204020204" pitchFamily="34" charset="-122"/>
              </a:rPr>
              <a:t>正常运行</a:t>
            </a:r>
            <a:r>
              <a:rPr lang="en-US" altLang="zh-CN" sz="1600" b="1" dirty="0" smtClean="0">
                <a:latin typeface="微软雅黑" panose="020B0503020204020204" pitchFamily="34" charset="-122"/>
                <a:ea typeface="微软雅黑" panose="020B0503020204020204" pitchFamily="34" charset="-122"/>
              </a:rPr>
              <a:t>Embedded Linux</a:t>
            </a:r>
            <a:r>
              <a:rPr lang="zh-CN" altLang="en-US" sz="1600" b="1" dirty="0" smtClean="0">
                <a:latin typeface="微软雅黑" panose="020B0503020204020204" pitchFamily="34" charset="-122"/>
                <a:ea typeface="微软雅黑" panose="020B0503020204020204" pitchFamily="34" charset="-122"/>
              </a:rPr>
              <a:t>并调试</a:t>
            </a:r>
            <a:r>
              <a:rPr lang="en-US" altLang="zh-CN" sz="1600" b="1" dirty="0" smtClean="0">
                <a:latin typeface="微软雅黑" panose="020B0503020204020204" pitchFamily="34" charset="-122"/>
                <a:ea typeface="微软雅黑" panose="020B0503020204020204" pitchFamily="34" charset="-122"/>
              </a:rPr>
              <a:t>PL</a:t>
            </a:r>
            <a:r>
              <a:rPr lang="zh-CN" altLang="en-US" sz="1600" b="1" dirty="0" smtClean="0">
                <a:latin typeface="微软雅黑" panose="020B0503020204020204" pitchFamily="34" charset="-122"/>
                <a:ea typeface="微软雅黑" panose="020B0503020204020204" pitchFamily="34" charset="-122"/>
              </a:rPr>
              <a:t>端固件</a:t>
            </a:r>
            <a:endParaRPr lang="en-US" altLang="zh-CN" sz="1600" b="1" dirty="0" smtClean="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F244DD76-2E83-A874-466B-EB9756D8F48E}"/>
              </a:ext>
            </a:extLst>
          </p:cNvPr>
          <p:cNvSpPr txBox="1"/>
          <p:nvPr/>
        </p:nvSpPr>
        <p:spPr>
          <a:xfrm>
            <a:off x="0" y="1949523"/>
            <a:ext cx="9432758" cy="4701287"/>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zh-CN" b="1" dirty="0" smtClean="0">
                <a:latin typeface="微软雅黑" panose="020B0503020204020204" pitchFamily="34" charset="-122"/>
                <a:ea typeface="微软雅黑" panose="020B0503020204020204" pitchFamily="34" charset="-122"/>
              </a:rPr>
              <a:t>xvcServer</a:t>
            </a:r>
            <a:r>
              <a:rPr lang="zh-CN" altLang="en-US" b="1" dirty="0" smtClean="0">
                <a:latin typeface="微软雅黑" panose="020B0503020204020204" pitchFamily="34" charset="-122"/>
                <a:ea typeface="微软雅黑" panose="020B0503020204020204" pitchFamily="34" charset="-122"/>
              </a:rPr>
              <a:t>的编译和运行</a:t>
            </a:r>
            <a:endParaRPr lang="en-US" altLang="zh-CN" sz="1600" b="1" dirty="0" smtClean="0">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交叉编译器：</a:t>
            </a:r>
            <a:endParaRPr lang="en-US" altLang="zh-CN" sz="1600" b="1" dirty="0" smtClean="0">
              <a:latin typeface="微软雅黑" panose="020B0503020204020204" pitchFamily="34" charset="-122"/>
              <a:ea typeface="微软雅黑" panose="020B0503020204020204" pitchFamily="34" charset="-122"/>
            </a:endParaRPr>
          </a:p>
          <a:p>
            <a:pPr marL="1371600" lvl="2" indent="-457200">
              <a:lnSpc>
                <a:spcPct val="150000"/>
              </a:lnSpc>
              <a:buFont typeface="Arial" panose="020B0604020202020204" pitchFamily="34" charset="0"/>
              <a:buChar char="•"/>
            </a:pPr>
            <a:r>
              <a:rPr lang="en-US" altLang="zh-CN" sz="1600" b="1" dirty="0" smtClean="0">
                <a:latin typeface="微软雅黑" panose="020B0503020204020204" pitchFamily="34" charset="-122"/>
                <a:ea typeface="微软雅黑" panose="020B0503020204020204" pitchFamily="34" charset="-122"/>
              </a:rPr>
              <a:t>For ZYNQ-7000</a:t>
            </a:r>
          </a:p>
          <a:p>
            <a:pPr marL="1828800" lvl="3" indent="-457200">
              <a:buFont typeface="Arial" panose="020B0604020202020204" pitchFamily="34" charset="0"/>
              <a:buChar char="•"/>
            </a:pPr>
            <a:r>
              <a:rPr lang="en-US" altLang="zh-CN" sz="800" b="1" dirty="0" smtClean="0">
                <a:latin typeface="微软雅黑" panose="020B0503020204020204" pitchFamily="34" charset="-122"/>
                <a:ea typeface="微软雅黑" panose="020B0503020204020204" pitchFamily="34" charset="-122"/>
              </a:rPr>
              <a:t>https</a:t>
            </a:r>
            <a:r>
              <a:rPr lang="en-US" altLang="zh-CN" sz="800" b="1" dirty="0">
                <a:latin typeface="微软雅黑" panose="020B0503020204020204" pitchFamily="34" charset="-122"/>
                <a:ea typeface="微软雅黑" panose="020B0503020204020204" pitchFamily="34" charset="-122"/>
              </a:rPr>
              <a:t>://releases.linaro.org/components/toolchain/binaries/latest-7/arm-linux-gnueabihf/</a:t>
            </a:r>
          </a:p>
          <a:p>
            <a:pPr marL="1828800" lvl="3" indent="-457200">
              <a:buFont typeface="Arial" panose="020B0604020202020204" pitchFamily="34" charset="0"/>
              <a:buChar char="•"/>
            </a:pPr>
            <a:endParaRPr lang="en-US" altLang="zh-CN" sz="800" b="1" dirty="0">
              <a:latin typeface="微软雅黑" panose="020B0503020204020204" pitchFamily="34" charset="-122"/>
              <a:ea typeface="微软雅黑" panose="020B0503020204020204" pitchFamily="34" charset="-122"/>
            </a:endParaRPr>
          </a:p>
          <a:p>
            <a:pPr marL="1828800" lvl="3" indent="-457200">
              <a:buFont typeface="Arial" panose="020B0604020202020204" pitchFamily="34" charset="0"/>
              <a:buChar char="•"/>
            </a:pPr>
            <a:r>
              <a:rPr lang="en-US" altLang="zh-CN" sz="800" b="1" dirty="0">
                <a:latin typeface="微软雅黑" panose="020B0503020204020204" pitchFamily="34" charset="-122"/>
                <a:ea typeface="微软雅黑" panose="020B0503020204020204" pitchFamily="34" charset="-122"/>
              </a:rPr>
              <a:t>tar -</a:t>
            </a:r>
            <a:r>
              <a:rPr lang="en-US" altLang="zh-CN" sz="800" b="1" dirty="0" err="1">
                <a:latin typeface="微软雅黑" panose="020B0503020204020204" pitchFamily="34" charset="-122"/>
                <a:ea typeface="微软雅黑" panose="020B0503020204020204" pitchFamily="34" charset="-122"/>
              </a:rPr>
              <a:t>xvf</a:t>
            </a:r>
            <a:r>
              <a:rPr lang="en-US" altLang="zh-CN" sz="800" b="1" dirty="0">
                <a:latin typeface="微软雅黑" panose="020B0503020204020204" pitchFamily="34" charset="-122"/>
                <a:ea typeface="微软雅黑" panose="020B0503020204020204" pitchFamily="34" charset="-122"/>
              </a:rPr>
              <a:t> gcc-linaro-7.5.0-2019.12-x86_64_arm-linux-gnueabihf.tar</a:t>
            </a:r>
          </a:p>
          <a:p>
            <a:pPr marL="1828800" lvl="3" indent="-457200">
              <a:buFont typeface="Arial" panose="020B0604020202020204" pitchFamily="34" charset="0"/>
              <a:buChar char="•"/>
            </a:pPr>
            <a:endParaRPr lang="en-US" altLang="zh-CN" sz="800" b="1" dirty="0">
              <a:latin typeface="微软雅黑" panose="020B0503020204020204" pitchFamily="34" charset="-122"/>
              <a:ea typeface="微软雅黑" panose="020B0503020204020204" pitchFamily="34" charset="-122"/>
            </a:endParaRPr>
          </a:p>
          <a:p>
            <a:pPr marL="1828800" lvl="3" indent="-457200">
              <a:buFont typeface="Arial" panose="020B0604020202020204" pitchFamily="34" charset="0"/>
              <a:buChar char="•"/>
            </a:pPr>
            <a:r>
              <a:rPr lang="en-US" altLang="zh-CN" sz="800" b="1" dirty="0">
                <a:latin typeface="微软雅黑" panose="020B0503020204020204" pitchFamily="34" charset="-122"/>
                <a:ea typeface="微软雅黑" panose="020B0503020204020204" pitchFamily="34" charset="-122"/>
              </a:rPr>
              <a:t>PATH=$PATH:/tools/Cross-Compiler/gcc-linaro-7.5.0-2019.12-x86_64_arm-linux-gnueabihf/bin</a:t>
            </a:r>
          </a:p>
          <a:p>
            <a:pPr marL="1828800" lvl="3" indent="-457200">
              <a:buFont typeface="Arial" panose="020B0604020202020204" pitchFamily="34" charset="0"/>
              <a:buChar char="•"/>
            </a:pPr>
            <a:r>
              <a:rPr lang="en-US" altLang="zh-CN" sz="800" b="1" dirty="0">
                <a:latin typeface="微软雅黑" panose="020B0503020204020204" pitchFamily="34" charset="-122"/>
                <a:ea typeface="微软雅黑" panose="020B0503020204020204" pitchFamily="34" charset="-122"/>
              </a:rPr>
              <a:t>export CROSS_COMPILE=arm-</a:t>
            </a:r>
            <a:r>
              <a:rPr lang="en-US" altLang="zh-CN" sz="800" b="1" dirty="0" err="1">
                <a:latin typeface="微软雅黑" panose="020B0503020204020204" pitchFamily="34" charset="-122"/>
                <a:ea typeface="微软雅黑" panose="020B0503020204020204" pitchFamily="34" charset="-122"/>
              </a:rPr>
              <a:t>linux</a:t>
            </a:r>
            <a:r>
              <a:rPr lang="en-US" altLang="zh-CN" sz="800" b="1" dirty="0">
                <a:latin typeface="微软雅黑" panose="020B0503020204020204" pitchFamily="34" charset="-122"/>
                <a:ea typeface="微软雅黑" panose="020B0503020204020204" pitchFamily="34" charset="-122"/>
              </a:rPr>
              <a:t>-</a:t>
            </a:r>
            <a:r>
              <a:rPr lang="en-US" altLang="zh-CN" sz="800" b="1" dirty="0" err="1">
                <a:latin typeface="微软雅黑" panose="020B0503020204020204" pitchFamily="34" charset="-122"/>
                <a:ea typeface="微软雅黑" panose="020B0503020204020204" pitchFamily="34" charset="-122"/>
              </a:rPr>
              <a:t>gnueabihf</a:t>
            </a:r>
            <a:r>
              <a:rPr lang="en-US" altLang="zh-CN" sz="800" b="1" dirty="0">
                <a:latin typeface="微软雅黑" panose="020B0503020204020204" pitchFamily="34" charset="-122"/>
                <a:ea typeface="微软雅黑" panose="020B0503020204020204" pitchFamily="34" charset="-122"/>
              </a:rPr>
              <a:t>-</a:t>
            </a:r>
          </a:p>
          <a:p>
            <a:pPr marL="1828800" lvl="3" indent="-457200">
              <a:buFont typeface="Arial" panose="020B0604020202020204" pitchFamily="34" charset="0"/>
              <a:buChar char="•"/>
            </a:pPr>
            <a:r>
              <a:rPr lang="en-US" altLang="zh-CN" sz="800" b="1" dirty="0">
                <a:latin typeface="微软雅黑" panose="020B0503020204020204" pitchFamily="34" charset="-122"/>
                <a:ea typeface="微软雅黑" panose="020B0503020204020204" pitchFamily="34" charset="-122"/>
              </a:rPr>
              <a:t>export </a:t>
            </a:r>
            <a:r>
              <a:rPr lang="en-US" altLang="zh-CN" sz="800" b="1" dirty="0" smtClean="0">
                <a:latin typeface="微软雅黑" panose="020B0503020204020204" pitchFamily="34" charset="-122"/>
                <a:ea typeface="微软雅黑" panose="020B0503020204020204" pitchFamily="34" charset="-122"/>
              </a:rPr>
              <a:t>ARCH=arm</a:t>
            </a:r>
          </a:p>
          <a:p>
            <a:pPr marL="1371600" lvl="2" indent="-457200">
              <a:lnSpc>
                <a:spcPct val="150000"/>
              </a:lnSpc>
              <a:buFont typeface="Arial" panose="020B0604020202020204" pitchFamily="34" charset="0"/>
              <a:buChar char="•"/>
            </a:pPr>
            <a:r>
              <a:rPr lang="en-US" altLang="zh-CN" sz="1600" b="1" dirty="0">
                <a:latin typeface="微软雅黑" panose="020B0503020204020204" pitchFamily="34" charset="-122"/>
                <a:ea typeface="微软雅黑" panose="020B0503020204020204" pitchFamily="34" charset="-122"/>
              </a:rPr>
              <a:t>For </a:t>
            </a:r>
            <a:r>
              <a:rPr lang="en-US" altLang="zh-CN" sz="1600" b="1" dirty="0" smtClean="0">
                <a:latin typeface="微软雅黑" panose="020B0503020204020204" pitchFamily="34" charset="-122"/>
                <a:ea typeface="微软雅黑" panose="020B0503020204020204" pitchFamily="34" charset="-122"/>
              </a:rPr>
              <a:t>ZYNQMP</a:t>
            </a:r>
            <a:endParaRPr lang="en-US" altLang="zh-CN" sz="1600" b="1" dirty="0">
              <a:latin typeface="微软雅黑" panose="020B0503020204020204" pitchFamily="34" charset="-122"/>
              <a:ea typeface="微软雅黑" panose="020B0503020204020204" pitchFamily="34" charset="-122"/>
            </a:endParaRPr>
          </a:p>
          <a:p>
            <a:pPr marL="1828800" lvl="3" indent="-457200">
              <a:buFont typeface="Arial" panose="020B0604020202020204" pitchFamily="34" charset="0"/>
              <a:buChar char="•"/>
            </a:pPr>
            <a:r>
              <a:rPr lang="en-US" altLang="zh-CN" sz="800" b="1" dirty="0">
                <a:latin typeface="微软雅黑" panose="020B0503020204020204" pitchFamily="34" charset="-122"/>
                <a:ea typeface="微软雅黑" panose="020B0503020204020204" pitchFamily="34" charset="-122"/>
              </a:rPr>
              <a:t>https://releases.linaro.org/components/toolchain/binaries/latest-7/aarch64-linux-gnu/</a:t>
            </a:r>
          </a:p>
          <a:p>
            <a:pPr marL="1828800" lvl="3" indent="-457200">
              <a:buFont typeface="Arial" panose="020B0604020202020204" pitchFamily="34" charset="0"/>
              <a:buChar char="•"/>
            </a:pPr>
            <a:endParaRPr lang="en-US" altLang="zh-CN" sz="800" b="1" dirty="0">
              <a:latin typeface="微软雅黑" panose="020B0503020204020204" pitchFamily="34" charset="-122"/>
              <a:ea typeface="微软雅黑" panose="020B0503020204020204" pitchFamily="34" charset="-122"/>
            </a:endParaRPr>
          </a:p>
          <a:p>
            <a:pPr marL="1828800" lvl="3" indent="-457200">
              <a:buFont typeface="Arial" panose="020B0604020202020204" pitchFamily="34" charset="0"/>
              <a:buChar char="•"/>
            </a:pPr>
            <a:r>
              <a:rPr lang="en-US" altLang="zh-CN" sz="800" b="1" dirty="0">
                <a:latin typeface="微软雅黑" panose="020B0503020204020204" pitchFamily="34" charset="-122"/>
                <a:ea typeface="微软雅黑" panose="020B0503020204020204" pitchFamily="34" charset="-122"/>
              </a:rPr>
              <a:t>tar -</a:t>
            </a:r>
            <a:r>
              <a:rPr lang="en-US" altLang="zh-CN" sz="800" b="1" dirty="0" err="1">
                <a:latin typeface="微软雅黑" panose="020B0503020204020204" pitchFamily="34" charset="-122"/>
                <a:ea typeface="微软雅黑" panose="020B0503020204020204" pitchFamily="34" charset="-122"/>
              </a:rPr>
              <a:t>xvf</a:t>
            </a:r>
            <a:r>
              <a:rPr lang="en-US" altLang="zh-CN" sz="800" b="1" dirty="0">
                <a:latin typeface="微软雅黑" panose="020B0503020204020204" pitchFamily="34" charset="-122"/>
                <a:ea typeface="微软雅黑" panose="020B0503020204020204" pitchFamily="34" charset="-122"/>
              </a:rPr>
              <a:t> gcc-linaro-7.5.0-2019.12-x86_64_aarch64-linux-gnu.tar</a:t>
            </a:r>
          </a:p>
          <a:p>
            <a:pPr marL="1828800" lvl="3" indent="-457200">
              <a:buFont typeface="Arial" panose="020B0604020202020204" pitchFamily="34" charset="0"/>
              <a:buChar char="•"/>
            </a:pPr>
            <a:endParaRPr lang="en-US" altLang="zh-CN" sz="800" b="1" dirty="0">
              <a:latin typeface="微软雅黑" panose="020B0503020204020204" pitchFamily="34" charset="-122"/>
              <a:ea typeface="微软雅黑" panose="020B0503020204020204" pitchFamily="34" charset="-122"/>
            </a:endParaRPr>
          </a:p>
          <a:p>
            <a:pPr marL="1828800" lvl="3" indent="-457200">
              <a:buFont typeface="Arial" panose="020B0604020202020204" pitchFamily="34" charset="0"/>
              <a:buChar char="•"/>
            </a:pPr>
            <a:r>
              <a:rPr lang="en-US" altLang="zh-CN" sz="800" b="1" dirty="0">
                <a:latin typeface="微软雅黑" panose="020B0503020204020204" pitchFamily="34" charset="-122"/>
                <a:ea typeface="微软雅黑" panose="020B0503020204020204" pitchFamily="34" charset="-122"/>
              </a:rPr>
              <a:t>PATH=$PATH:/tools/Cross-Compiler/gcc-linaro-7.5.0-2019.12-x86_64_aarch64-linux-gnu/bin</a:t>
            </a:r>
          </a:p>
          <a:p>
            <a:pPr marL="1828800" lvl="3" indent="-457200">
              <a:buFont typeface="Arial" panose="020B0604020202020204" pitchFamily="34" charset="0"/>
              <a:buChar char="•"/>
            </a:pPr>
            <a:r>
              <a:rPr lang="en-US" altLang="zh-CN" sz="800" b="1" dirty="0">
                <a:latin typeface="微软雅黑" panose="020B0503020204020204" pitchFamily="34" charset="-122"/>
                <a:ea typeface="微软雅黑" panose="020B0503020204020204" pitchFamily="34" charset="-122"/>
              </a:rPr>
              <a:t>export CROSS_COMPILE=aarch64-linux-gnu-</a:t>
            </a:r>
          </a:p>
          <a:p>
            <a:pPr marL="1828800" lvl="3" indent="-457200">
              <a:buFont typeface="Arial" panose="020B0604020202020204" pitchFamily="34" charset="0"/>
              <a:buChar char="•"/>
            </a:pPr>
            <a:r>
              <a:rPr lang="en-US" altLang="zh-CN" sz="800" b="1" dirty="0">
                <a:latin typeface="微软雅黑" panose="020B0503020204020204" pitchFamily="34" charset="-122"/>
                <a:ea typeface="微软雅黑" panose="020B0503020204020204" pitchFamily="34" charset="-122"/>
              </a:rPr>
              <a:t>export ARCH=aarch64</a:t>
            </a:r>
            <a:endParaRPr lang="en-US" altLang="zh-CN" sz="800" b="1" dirty="0" smtClean="0">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交</a:t>
            </a:r>
            <a:r>
              <a:rPr lang="zh-CN" altLang="en-US" sz="1600" b="1" dirty="0" smtClean="0">
                <a:latin typeface="微软雅黑" panose="020B0503020204020204" pitchFamily="34" charset="-122"/>
                <a:ea typeface="微软雅黑" panose="020B0503020204020204" pitchFamily="34" charset="-122"/>
              </a:rPr>
              <a:t>叉编译：</a:t>
            </a:r>
            <a:endParaRPr lang="en-US" altLang="zh-CN" sz="1600" b="1" dirty="0" smtClean="0">
              <a:latin typeface="微软雅黑" panose="020B0503020204020204" pitchFamily="34" charset="-122"/>
              <a:ea typeface="微软雅黑" panose="020B0503020204020204" pitchFamily="34" charset="-122"/>
            </a:endParaRPr>
          </a:p>
          <a:p>
            <a:pPr marL="1828800" lvl="3" indent="-457200">
              <a:lnSpc>
                <a:spcPct val="150000"/>
              </a:lnSpc>
              <a:buFont typeface="Arial" panose="020B0604020202020204" pitchFamily="34" charset="0"/>
              <a:buChar char="•"/>
            </a:pPr>
            <a:r>
              <a:rPr lang="en-US" altLang="zh-CN" sz="1100" b="1" dirty="0">
                <a:latin typeface="微软雅黑" panose="020B0503020204020204" pitchFamily="34" charset="-122"/>
                <a:ea typeface="微软雅黑" panose="020B0503020204020204" pitchFamily="34" charset="-122"/>
              </a:rPr>
              <a:t>arm-</a:t>
            </a:r>
            <a:r>
              <a:rPr lang="en-US" altLang="zh-CN" sz="1100" b="1" dirty="0" err="1">
                <a:latin typeface="微软雅黑" panose="020B0503020204020204" pitchFamily="34" charset="-122"/>
                <a:ea typeface="微软雅黑" panose="020B0503020204020204" pitchFamily="34" charset="-122"/>
              </a:rPr>
              <a:t>linux</a:t>
            </a:r>
            <a:r>
              <a:rPr lang="en-US" altLang="zh-CN" sz="1100" b="1" dirty="0">
                <a:latin typeface="微软雅黑" panose="020B0503020204020204" pitchFamily="34" charset="-122"/>
                <a:ea typeface="微软雅黑" panose="020B0503020204020204" pitchFamily="34" charset="-122"/>
              </a:rPr>
              <a:t>-</a:t>
            </a:r>
            <a:r>
              <a:rPr lang="en-US" altLang="zh-CN" sz="1100" b="1" dirty="0" err="1">
                <a:latin typeface="微软雅黑" panose="020B0503020204020204" pitchFamily="34" charset="-122"/>
                <a:ea typeface="微软雅黑" panose="020B0503020204020204" pitchFamily="34" charset="-122"/>
              </a:rPr>
              <a:t>gnueabihf-gcc</a:t>
            </a:r>
            <a:r>
              <a:rPr lang="en-US" altLang="zh-CN" sz="1100" b="1" dirty="0">
                <a:latin typeface="微软雅黑" panose="020B0503020204020204" pitchFamily="34" charset="-122"/>
                <a:ea typeface="微软雅黑" panose="020B0503020204020204" pitchFamily="34" charset="-122"/>
              </a:rPr>
              <a:t> -o xvcServer </a:t>
            </a:r>
            <a:r>
              <a:rPr lang="en-US" altLang="zh-CN" sz="1100" b="1" dirty="0" err="1">
                <a:latin typeface="微软雅黑" panose="020B0503020204020204" pitchFamily="34" charset="-122"/>
                <a:ea typeface="微软雅黑" panose="020B0503020204020204" pitchFamily="34" charset="-122"/>
              </a:rPr>
              <a:t>xvcServer.c</a:t>
            </a:r>
            <a:endParaRPr lang="en-US" altLang="zh-CN" sz="1100" b="1" dirty="0">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运行：</a:t>
            </a:r>
            <a:endParaRPr lang="en-US" altLang="zh-CN" sz="1600" b="1" dirty="0" smtClean="0">
              <a:latin typeface="微软雅黑" panose="020B0503020204020204" pitchFamily="34" charset="-122"/>
              <a:ea typeface="微软雅黑" panose="020B0503020204020204" pitchFamily="34" charset="-122"/>
            </a:endParaRPr>
          </a:p>
          <a:p>
            <a:pPr marL="1828800" lvl="3" indent="-457200">
              <a:lnSpc>
                <a:spcPct val="150000"/>
              </a:lnSpc>
              <a:buFont typeface="Arial" panose="020B0604020202020204" pitchFamily="34" charset="0"/>
              <a:buChar char="•"/>
            </a:pPr>
            <a:r>
              <a:rPr lang="pt-BR" altLang="zh-CN" sz="1100" b="1" dirty="0">
                <a:latin typeface="微软雅黑" panose="020B0503020204020204" pitchFamily="34" charset="-122"/>
                <a:ea typeface="微软雅黑" panose="020B0503020204020204" pitchFamily="34" charset="-122"/>
              </a:rPr>
              <a:t>xvcServer -d uio0 -p 2542 &amp;</a:t>
            </a:r>
            <a:endParaRPr lang="en-US" altLang="zh-CN" sz="11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860656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a:solidFill>
                  <a:srgbClr val="002060"/>
                </a:solidFill>
                <a:cs typeface="Times New Roman" panose="02020603050405020304" pitchFamily="18" charset="0"/>
              </a:rPr>
              <a:t>电子学系统远程调试接口的实现</a:t>
            </a: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13</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13</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13</a:t>
            </a:fld>
            <a:endParaRPr lang="zh-CN" altLang="en-US"/>
          </a:p>
        </p:txBody>
      </p:sp>
      <p:sp>
        <p:nvSpPr>
          <p:cNvPr id="20" name="文本框 19">
            <a:extLst>
              <a:ext uri="{FF2B5EF4-FFF2-40B4-BE49-F238E27FC236}">
                <a16:creationId xmlns:a16="http://schemas.microsoft.com/office/drawing/2014/main" id="{F244DD76-2E83-A874-466B-EB9756D8F48E}"/>
              </a:ext>
            </a:extLst>
          </p:cNvPr>
          <p:cNvSpPr txBox="1"/>
          <p:nvPr/>
        </p:nvSpPr>
        <p:spPr>
          <a:xfrm>
            <a:off x="0" y="703028"/>
            <a:ext cx="9432758" cy="124649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zh-CN" altLang="en-US" b="1" dirty="0" smtClean="0">
                <a:latin typeface="微软雅黑" panose="020B0503020204020204" pitchFamily="34" charset="-122"/>
                <a:ea typeface="微软雅黑" panose="020B0503020204020204" pitchFamily="34" charset="-122"/>
              </a:rPr>
              <a:t>使用</a:t>
            </a:r>
            <a:r>
              <a:rPr lang="en-US" altLang="zh-CN" b="1" dirty="0" smtClean="0">
                <a:latin typeface="微软雅黑" panose="020B0503020204020204" pitchFamily="34" charset="-122"/>
                <a:ea typeface="微软雅黑" panose="020B0503020204020204" pitchFamily="34" charset="-122"/>
              </a:rPr>
              <a:t>XVC/Debug Bridge</a:t>
            </a:r>
            <a:r>
              <a:rPr lang="zh-CN" altLang="en-US" b="1" dirty="0" smtClean="0">
                <a:latin typeface="微软雅黑" panose="020B0503020204020204" pitchFamily="34" charset="-122"/>
                <a:ea typeface="微软雅黑" panose="020B0503020204020204" pitchFamily="34" charset="-122"/>
              </a:rPr>
              <a:t>实现</a:t>
            </a:r>
            <a:r>
              <a:rPr lang="en-US" altLang="zh-CN" b="1" dirty="0" smtClean="0">
                <a:latin typeface="微软雅黑" panose="020B0503020204020204" pitchFamily="34" charset="-122"/>
                <a:ea typeface="微软雅黑" panose="020B0503020204020204" pitchFamily="34" charset="-122"/>
              </a:rPr>
              <a:t>ZYNQ/ZYNQMP</a:t>
            </a:r>
            <a:r>
              <a:rPr lang="zh-CN" altLang="en-US" b="1" dirty="0" smtClean="0">
                <a:latin typeface="微软雅黑" panose="020B0503020204020204" pitchFamily="34" charset="-122"/>
                <a:ea typeface="微软雅黑" panose="020B0503020204020204" pitchFamily="34" charset="-122"/>
              </a:rPr>
              <a:t>上复杂</a:t>
            </a:r>
            <a:r>
              <a:rPr lang="en-US" altLang="zh-CN" b="1" dirty="0" smtClean="0">
                <a:latin typeface="微软雅黑" panose="020B0503020204020204" pitchFamily="34" charset="-122"/>
                <a:ea typeface="微软雅黑" panose="020B0503020204020204" pitchFamily="34" charset="-122"/>
              </a:rPr>
              <a:t>PL</a:t>
            </a:r>
            <a:r>
              <a:rPr lang="zh-CN" altLang="en-US" b="1" dirty="0" smtClean="0">
                <a:latin typeface="微软雅黑" panose="020B0503020204020204" pitchFamily="34" charset="-122"/>
                <a:ea typeface="微软雅黑" panose="020B0503020204020204" pitchFamily="34" charset="-122"/>
              </a:rPr>
              <a:t>端固件的远程调试</a:t>
            </a:r>
            <a:endParaRPr lang="en-US" altLang="zh-CN" b="1" dirty="0" smtClean="0">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使用</a:t>
            </a:r>
            <a:r>
              <a:rPr lang="en-US" altLang="zh-CN" sz="1600" b="1" dirty="0" smtClean="0">
                <a:latin typeface="微软雅黑" panose="020B0503020204020204" pitchFamily="34" charset="-122"/>
                <a:ea typeface="微软雅黑" panose="020B0503020204020204" pitchFamily="34" charset="-122"/>
              </a:rPr>
              <a:t>Debug Bridge IP</a:t>
            </a:r>
            <a:r>
              <a:rPr lang="zh-CN" altLang="en-US" sz="1600" b="1" dirty="0" smtClean="0">
                <a:latin typeface="微软雅黑" panose="020B0503020204020204" pitchFamily="34" charset="-122"/>
                <a:ea typeface="微软雅黑" panose="020B0503020204020204" pitchFamily="34" charset="-122"/>
              </a:rPr>
              <a:t>核（</a:t>
            </a:r>
            <a:r>
              <a:rPr lang="en-US" altLang="zh-CN" sz="1600" b="1" dirty="0" smtClean="0">
                <a:latin typeface="微软雅黑" panose="020B0503020204020204" pitchFamily="34" charset="-122"/>
                <a:ea typeface="微软雅黑" panose="020B0503020204020204" pitchFamily="34" charset="-122"/>
              </a:rPr>
              <a:t>AXI to BSCAN</a:t>
            </a:r>
            <a:r>
              <a:rPr lang="zh-CN" altLang="en-US" sz="1600" b="1" dirty="0" smtClean="0">
                <a:latin typeface="微软雅黑" panose="020B0503020204020204" pitchFamily="34" charset="-122"/>
                <a:ea typeface="微软雅黑" panose="020B0503020204020204" pitchFamily="34" charset="-122"/>
              </a:rPr>
              <a:t>）及运行与</a:t>
            </a:r>
            <a:r>
              <a:rPr lang="en-US" altLang="zh-CN" sz="1600" b="1" dirty="0" smtClean="0">
                <a:latin typeface="微软雅黑" panose="020B0503020204020204" pitchFamily="34" charset="-122"/>
                <a:ea typeface="微软雅黑" panose="020B0503020204020204" pitchFamily="34" charset="-122"/>
              </a:rPr>
              <a:t>Embedded Linux</a:t>
            </a:r>
            <a:r>
              <a:rPr lang="zh-CN" altLang="en-US" sz="1600" b="1" dirty="0">
                <a:latin typeface="微软雅黑" panose="020B0503020204020204" pitchFamily="34" charset="-122"/>
                <a:ea typeface="微软雅黑" panose="020B0503020204020204" pitchFamily="34" charset="-122"/>
              </a:rPr>
              <a:t>上</a:t>
            </a:r>
            <a:r>
              <a:rPr lang="zh-CN" altLang="en-US" sz="1600" b="1" dirty="0" smtClean="0">
                <a:latin typeface="微软雅黑" panose="020B0503020204020204" pitchFamily="34" charset="-122"/>
                <a:ea typeface="微软雅黑" panose="020B0503020204020204" pitchFamily="34" charset="-122"/>
              </a:rPr>
              <a:t>的</a:t>
            </a:r>
            <a:r>
              <a:rPr lang="en-US" altLang="zh-CN" sz="1600" b="1" dirty="0">
                <a:latin typeface="微软雅黑" panose="020B0503020204020204" pitchFamily="34" charset="-122"/>
                <a:ea typeface="微软雅黑" panose="020B0503020204020204" pitchFamily="34" charset="-122"/>
              </a:rPr>
              <a:t> </a:t>
            </a:r>
            <a:r>
              <a:rPr lang="en-US" altLang="zh-CN" sz="1600" b="1" dirty="0" smtClean="0">
                <a:latin typeface="微软雅黑" panose="020B0503020204020204" pitchFamily="34" charset="-122"/>
                <a:ea typeface="微软雅黑" panose="020B0503020204020204" pitchFamily="34" charset="-122"/>
              </a:rPr>
              <a:t>xvcServer</a:t>
            </a: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配合</a:t>
            </a:r>
            <a:r>
              <a:rPr lang="en-US" altLang="zh-CN" sz="1600" b="1" dirty="0" smtClean="0">
                <a:latin typeface="微软雅黑" panose="020B0503020204020204" pitchFamily="34" charset="-122"/>
                <a:ea typeface="微软雅黑" panose="020B0503020204020204" pitchFamily="34" charset="-122"/>
              </a:rPr>
              <a:t>ILA/VIO</a:t>
            </a:r>
            <a:r>
              <a:rPr lang="zh-CN" altLang="en-US" sz="1600" b="1" dirty="0" smtClean="0">
                <a:latin typeface="微软雅黑" panose="020B0503020204020204" pitchFamily="34" charset="-122"/>
                <a:ea typeface="微软雅黑" panose="020B0503020204020204" pitchFamily="34" charset="-122"/>
              </a:rPr>
              <a:t>实现</a:t>
            </a:r>
            <a:r>
              <a:rPr lang="en-US" altLang="zh-CN" sz="1600" b="1" dirty="0" smtClean="0">
                <a:latin typeface="微软雅黑" panose="020B0503020204020204" pitchFamily="34" charset="-122"/>
                <a:ea typeface="微软雅黑" panose="020B0503020204020204" pitchFamily="34" charset="-122"/>
              </a:rPr>
              <a:t>ZYNQ/ZYNQMP</a:t>
            </a:r>
            <a:r>
              <a:rPr lang="zh-CN" altLang="en-US" sz="1600" b="1" dirty="0" smtClean="0">
                <a:latin typeface="微软雅黑" panose="020B0503020204020204" pitchFamily="34" charset="-122"/>
                <a:ea typeface="微软雅黑" panose="020B0503020204020204" pitchFamily="34" charset="-122"/>
              </a:rPr>
              <a:t>正常运行</a:t>
            </a:r>
            <a:r>
              <a:rPr lang="en-US" altLang="zh-CN" sz="1600" b="1" dirty="0" smtClean="0">
                <a:latin typeface="微软雅黑" panose="020B0503020204020204" pitchFamily="34" charset="-122"/>
                <a:ea typeface="微软雅黑" panose="020B0503020204020204" pitchFamily="34" charset="-122"/>
              </a:rPr>
              <a:t>Embedded Linux</a:t>
            </a:r>
            <a:r>
              <a:rPr lang="zh-CN" altLang="en-US" sz="1600" b="1" dirty="0" smtClean="0">
                <a:latin typeface="微软雅黑" panose="020B0503020204020204" pitchFamily="34" charset="-122"/>
                <a:ea typeface="微软雅黑" panose="020B0503020204020204" pitchFamily="34" charset="-122"/>
              </a:rPr>
              <a:t>并调试</a:t>
            </a:r>
            <a:r>
              <a:rPr lang="en-US" altLang="zh-CN" sz="1600" b="1" dirty="0" smtClean="0">
                <a:latin typeface="微软雅黑" panose="020B0503020204020204" pitchFamily="34" charset="-122"/>
                <a:ea typeface="微软雅黑" panose="020B0503020204020204" pitchFamily="34" charset="-122"/>
              </a:rPr>
              <a:t>PL</a:t>
            </a:r>
            <a:r>
              <a:rPr lang="zh-CN" altLang="en-US" sz="1600" b="1" dirty="0" smtClean="0">
                <a:latin typeface="微软雅黑" panose="020B0503020204020204" pitchFamily="34" charset="-122"/>
                <a:ea typeface="微软雅黑" panose="020B0503020204020204" pitchFamily="34" charset="-122"/>
              </a:rPr>
              <a:t>端固件</a:t>
            </a:r>
            <a:endParaRPr lang="en-US" altLang="zh-CN" sz="1600" b="1" dirty="0" smtClean="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268" y="1949523"/>
            <a:ext cx="7010732" cy="4908477"/>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901" y="1949523"/>
            <a:ext cx="4891466" cy="3588082"/>
          </a:xfrm>
          <a:prstGeom prst="rect">
            <a:avLst/>
          </a:prstGeom>
        </p:spPr>
      </p:pic>
      <p:sp>
        <p:nvSpPr>
          <p:cNvPr id="11" name="文本框 10">
            <a:extLst>
              <a:ext uri="{FF2B5EF4-FFF2-40B4-BE49-F238E27FC236}">
                <a16:creationId xmlns:a16="http://schemas.microsoft.com/office/drawing/2014/main" id="{F244DD76-2E83-A874-466B-EB9756D8F48E}"/>
              </a:ext>
            </a:extLst>
          </p:cNvPr>
          <p:cNvSpPr txBox="1"/>
          <p:nvPr/>
        </p:nvSpPr>
        <p:spPr>
          <a:xfrm>
            <a:off x="1" y="5537605"/>
            <a:ext cx="5181268" cy="1131079"/>
          </a:xfrm>
          <a:prstGeom prst="rect">
            <a:avLst/>
          </a:prstGeom>
          <a:noFill/>
        </p:spPr>
        <p:txBody>
          <a:bodyPr wrap="square" rtlCol="0">
            <a:spAutoFit/>
          </a:bodyPr>
          <a:lstStyle/>
          <a:p>
            <a:pPr>
              <a:lnSpc>
                <a:spcPct val="150000"/>
              </a:lnSpc>
            </a:pPr>
            <a:r>
              <a:rPr lang="en-US" altLang="zh-CN" sz="1200" b="1" dirty="0" smtClean="0">
                <a:latin typeface="微软雅黑" panose="020B0503020204020204" pitchFamily="34" charset="-122"/>
                <a:ea typeface="微软雅黑" panose="020B0503020204020204" pitchFamily="34" charset="-122"/>
              </a:rPr>
              <a:t>BTW</a:t>
            </a:r>
            <a:r>
              <a:rPr lang="zh-CN" altLang="en-US" sz="1200" b="1" dirty="0" smtClean="0">
                <a:latin typeface="微软雅黑" panose="020B0503020204020204" pitchFamily="34" charset="-122"/>
                <a:ea typeface="微软雅黑" panose="020B0503020204020204" pitchFamily="34" charset="-122"/>
              </a:rPr>
              <a:t>，当然也可以在其他</a:t>
            </a:r>
            <a:r>
              <a:rPr lang="en-US" altLang="zh-CN" sz="1200" b="1" dirty="0" smtClean="0">
                <a:latin typeface="微软雅黑" panose="020B0503020204020204" pitchFamily="34" charset="-122"/>
                <a:ea typeface="微软雅黑" panose="020B0503020204020204" pitchFamily="34" charset="-122"/>
              </a:rPr>
              <a:t>Embedded Linux</a:t>
            </a:r>
            <a:r>
              <a:rPr lang="zh-CN" altLang="en-US" sz="1200" b="1" dirty="0" smtClean="0">
                <a:latin typeface="微软雅黑" panose="020B0503020204020204" pitchFamily="34" charset="-122"/>
                <a:ea typeface="微软雅黑" panose="020B0503020204020204" pitchFamily="34" charset="-122"/>
              </a:rPr>
              <a:t>系统中实现</a:t>
            </a:r>
            <a:r>
              <a:rPr lang="en-US" altLang="zh-CN" sz="1200" b="1" dirty="0" smtClean="0">
                <a:latin typeface="微软雅黑" panose="020B0503020204020204" pitchFamily="34" charset="-122"/>
                <a:ea typeface="微软雅黑" panose="020B0503020204020204" pitchFamily="34" charset="-122"/>
              </a:rPr>
              <a:t>XVC</a:t>
            </a:r>
            <a:endParaRPr lang="en-US" altLang="zh-CN" sz="1200" b="1" dirty="0">
              <a:latin typeface="微软雅黑" panose="020B0503020204020204" pitchFamily="34" charset="-122"/>
              <a:ea typeface="微软雅黑" panose="020B0503020204020204" pitchFamily="34" charset="-122"/>
            </a:endParaRPr>
          </a:p>
          <a:p>
            <a:pPr>
              <a:lnSpc>
                <a:spcPct val="150000"/>
              </a:lnSpc>
            </a:pPr>
            <a:r>
              <a:rPr lang="zh-CN" altLang="en-US" sz="1100" b="1" dirty="0" smtClean="0">
                <a:latin typeface="微软雅黑" panose="020B0503020204020204" pitchFamily="34" charset="-122"/>
                <a:ea typeface="微软雅黑" panose="020B0503020204020204" pitchFamily="34" charset="-122"/>
              </a:rPr>
              <a:t>比如在各种</a:t>
            </a:r>
            <a:r>
              <a:rPr lang="en-US" altLang="zh-CN" sz="1100" b="1" dirty="0" smtClean="0">
                <a:latin typeface="微软雅黑" panose="020B0503020204020204" pitchFamily="34" charset="-122"/>
                <a:ea typeface="微软雅黑" panose="020B0503020204020204" pitchFamily="34" charset="-122"/>
              </a:rPr>
              <a:t>Pi</a:t>
            </a:r>
            <a:r>
              <a:rPr lang="zh-CN" altLang="en-US" sz="1100" b="1" dirty="0" smtClean="0">
                <a:latin typeface="微软雅黑" panose="020B0503020204020204" pitchFamily="34" charset="-122"/>
                <a:ea typeface="微软雅黑" panose="020B0503020204020204" pitchFamily="34" charset="-122"/>
              </a:rPr>
              <a:t>开发板中实现</a:t>
            </a:r>
            <a:r>
              <a:rPr lang="en-US" altLang="zh-CN" sz="1100" b="1" dirty="0" smtClean="0">
                <a:latin typeface="微软雅黑" panose="020B0503020204020204" pitchFamily="34" charset="-122"/>
                <a:ea typeface="微软雅黑" panose="020B0503020204020204" pitchFamily="34" charset="-122"/>
              </a:rPr>
              <a:t>XVC</a:t>
            </a:r>
          </a:p>
          <a:p>
            <a:pPr marL="914400" lvl="1" indent="-457200">
              <a:lnSpc>
                <a:spcPct val="150000"/>
              </a:lnSpc>
              <a:buFont typeface="Arial" panose="020B0604020202020204" pitchFamily="34" charset="0"/>
              <a:buChar char="•"/>
            </a:pPr>
            <a:r>
              <a:rPr lang="en-US" altLang="zh-CN" sz="1100" b="1" dirty="0">
                <a:latin typeface="微软雅黑" panose="020B0503020204020204" pitchFamily="34" charset="-122"/>
                <a:ea typeface="微软雅黑" panose="020B0503020204020204" pitchFamily="34" charset="-122"/>
                <a:hlinkClick r:id="rId5"/>
              </a:rPr>
              <a:t>https://bitbucket.org/Mylium/xvcpi/src/master</a:t>
            </a:r>
            <a:r>
              <a:rPr lang="en-US" altLang="zh-CN" sz="1100" b="1" dirty="0" smtClean="0">
                <a:latin typeface="微软雅黑" panose="020B0503020204020204" pitchFamily="34" charset="-122"/>
                <a:ea typeface="微软雅黑" panose="020B0503020204020204" pitchFamily="34" charset="-122"/>
                <a:hlinkClick r:id="rId5"/>
              </a:rPr>
              <a:t>/</a:t>
            </a:r>
            <a:endParaRPr lang="en-US" altLang="zh-CN" sz="1100" b="1" dirty="0" smtClean="0">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en-US" altLang="zh-CN" sz="1100" b="1" dirty="0">
                <a:latin typeface="微软雅黑" panose="020B0503020204020204" pitchFamily="34" charset="-122"/>
                <a:ea typeface="微软雅黑" panose="020B0503020204020204" pitchFamily="34" charset="-122"/>
                <a:hlinkClick r:id="rId6"/>
              </a:rPr>
              <a:t>https://</a:t>
            </a:r>
            <a:r>
              <a:rPr lang="en-US" altLang="zh-CN" sz="1100" b="1" dirty="0" smtClean="0">
                <a:latin typeface="微软雅黑" panose="020B0503020204020204" pitchFamily="34" charset="-122"/>
                <a:ea typeface="微软雅黑" panose="020B0503020204020204" pitchFamily="34" charset="-122"/>
                <a:hlinkClick r:id="rId6"/>
              </a:rPr>
              <a:t>github.com/kholia/xvcpi</a:t>
            </a:r>
            <a:endParaRPr lang="en-US" altLang="zh-CN" sz="1100" b="1"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975464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a:solidFill>
                  <a:srgbClr val="002060"/>
                </a:solidFill>
                <a:cs typeface="Times New Roman" panose="02020603050405020304" pitchFamily="18" charset="0"/>
              </a:rPr>
              <a:t>电子学系统远程调试接口的实现</a:t>
            </a: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14</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14</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14</a:t>
            </a:fld>
            <a:endParaRPr lang="zh-CN" altLang="en-US"/>
          </a:p>
        </p:txBody>
      </p:sp>
      <p:sp>
        <p:nvSpPr>
          <p:cNvPr id="20" name="文本框 19">
            <a:extLst>
              <a:ext uri="{FF2B5EF4-FFF2-40B4-BE49-F238E27FC236}">
                <a16:creationId xmlns:a16="http://schemas.microsoft.com/office/drawing/2014/main" id="{F244DD76-2E83-A874-466B-EB9756D8F48E}"/>
              </a:ext>
            </a:extLst>
          </p:cNvPr>
          <p:cNvSpPr txBox="1"/>
          <p:nvPr/>
        </p:nvSpPr>
        <p:spPr>
          <a:xfrm>
            <a:off x="0" y="703028"/>
            <a:ext cx="9432758" cy="124649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zh-CN" altLang="en-US" b="1" dirty="0" smtClean="0">
                <a:latin typeface="微软雅黑" panose="020B0503020204020204" pitchFamily="34" charset="-122"/>
                <a:ea typeface="微软雅黑" panose="020B0503020204020204" pitchFamily="34" charset="-122"/>
              </a:rPr>
              <a:t>使用</a:t>
            </a:r>
            <a:r>
              <a:rPr lang="en-US" altLang="zh-CN" b="1" dirty="0" smtClean="0">
                <a:latin typeface="微软雅黑" panose="020B0503020204020204" pitchFamily="34" charset="-122"/>
                <a:ea typeface="微软雅黑" panose="020B0503020204020204" pitchFamily="34" charset="-122"/>
              </a:rPr>
              <a:t>XVC/Debug Bridge</a:t>
            </a:r>
            <a:r>
              <a:rPr lang="zh-CN" altLang="en-US" b="1" dirty="0" smtClean="0">
                <a:latin typeface="微软雅黑" panose="020B0503020204020204" pitchFamily="34" charset="-122"/>
                <a:ea typeface="微软雅黑" panose="020B0503020204020204" pitchFamily="34" charset="-122"/>
              </a:rPr>
              <a:t>实现</a:t>
            </a:r>
            <a:r>
              <a:rPr lang="en-US" altLang="zh-CN" b="1" dirty="0" smtClean="0">
                <a:latin typeface="微软雅黑" panose="020B0503020204020204" pitchFamily="34" charset="-122"/>
                <a:ea typeface="微软雅黑" panose="020B0503020204020204" pitchFamily="34" charset="-122"/>
              </a:rPr>
              <a:t>ZYNQ/ZYNQMP</a:t>
            </a:r>
            <a:r>
              <a:rPr lang="zh-CN" altLang="en-US" b="1" dirty="0" smtClean="0">
                <a:latin typeface="微软雅黑" panose="020B0503020204020204" pitchFamily="34" charset="-122"/>
                <a:ea typeface="微软雅黑" panose="020B0503020204020204" pitchFamily="34" charset="-122"/>
              </a:rPr>
              <a:t>上复杂</a:t>
            </a:r>
            <a:r>
              <a:rPr lang="en-US" altLang="zh-CN" b="1" dirty="0" smtClean="0">
                <a:latin typeface="微软雅黑" panose="020B0503020204020204" pitchFamily="34" charset="-122"/>
                <a:ea typeface="微软雅黑" panose="020B0503020204020204" pitchFamily="34" charset="-122"/>
              </a:rPr>
              <a:t>PL</a:t>
            </a:r>
            <a:r>
              <a:rPr lang="zh-CN" altLang="en-US" b="1" dirty="0" smtClean="0">
                <a:latin typeface="微软雅黑" panose="020B0503020204020204" pitchFamily="34" charset="-122"/>
                <a:ea typeface="微软雅黑" panose="020B0503020204020204" pitchFamily="34" charset="-122"/>
              </a:rPr>
              <a:t>端固件的远程调试</a:t>
            </a:r>
            <a:endParaRPr lang="en-US" altLang="zh-CN" b="1" dirty="0" smtClean="0">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使用</a:t>
            </a:r>
            <a:r>
              <a:rPr lang="en-US" altLang="zh-CN" sz="1600" b="1" dirty="0" smtClean="0">
                <a:latin typeface="微软雅黑" panose="020B0503020204020204" pitchFamily="34" charset="-122"/>
                <a:ea typeface="微软雅黑" panose="020B0503020204020204" pitchFamily="34" charset="-122"/>
              </a:rPr>
              <a:t>Debug Bridge IP</a:t>
            </a:r>
            <a:r>
              <a:rPr lang="zh-CN" altLang="en-US" sz="1600" b="1" dirty="0" smtClean="0">
                <a:latin typeface="微软雅黑" panose="020B0503020204020204" pitchFamily="34" charset="-122"/>
                <a:ea typeface="微软雅黑" panose="020B0503020204020204" pitchFamily="34" charset="-122"/>
              </a:rPr>
              <a:t>核（</a:t>
            </a:r>
            <a:r>
              <a:rPr lang="en-US" altLang="zh-CN" sz="1600" b="1" dirty="0" smtClean="0">
                <a:latin typeface="微软雅黑" panose="020B0503020204020204" pitchFamily="34" charset="-122"/>
                <a:ea typeface="微软雅黑" panose="020B0503020204020204" pitchFamily="34" charset="-122"/>
              </a:rPr>
              <a:t>AXI to JTAG</a:t>
            </a:r>
            <a:r>
              <a:rPr lang="zh-CN" altLang="en-US" sz="1600" b="1" dirty="0" smtClean="0">
                <a:latin typeface="微软雅黑" panose="020B0503020204020204" pitchFamily="34" charset="-122"/>
                <a:ea typeface="微软雅黑" panose="020B0503020204020204" pitchFamily="34" charset="-122"/>
              </a:rPr>
              <a:t>）及运行与</a:t>
            </a:r>
            <a:r>
              <a:rPr lang="en-US" altLang="zh-CN" sz="1600" b="1" dirty="0" smtClean="0">
                <a:latin typeface="微软雅黑" panose="020B0503020204020204" pitchFamily="34" charset="-122"/>
                <a:ea typeface="微软雅黑" panose="020B0503020204020204" pitchFamily="34" charset="-122"/>
              </a:rPr>
              <a:t>Embedded Linux</a:t>
            </a:r>
            <a:r>
              <a:rPr lang="zh-CN" altLang="en-US" sz="1600" b="1" dirty="0">
                <a:latin typeface="微软雅黑" panose="020B0503020204020204" pitchFamily="34" charset="-122"/>
                <a:ea typeface="微软雅黑" panose="020B0503020204020204" pitchFamily="34" charset="-122"/>
              </a:rPr>
              <a:t>上</a:t>
            </a:r>
            <a:r>
              <a:rPr lang="zh-CN" altLang="en-US" sz="1600" b="1" dirty="0" smtClean="0">
                <a:latin typeface="微软雅黑" panose="020B0503020204020204" pitchFamily="34" charset="-122"/>
                <a:ea typeface="微软雅黑" panose="020B0503020204020204" pitchFamily="34" charset="-122"/>
              </a:rPr>
              <a:t>的</a:t>
            </a:r>
            <a:r>
              <a:rPr lang="en-US" altLang="zh-CN" sz="1600" b="1" dirty="0">
                <a:latin typeface="微软雅黑" panose="020B0503020204020204" pitchFamily="34" charset="-122"/>
                <a:ea typeface="微软雅黑" panose="020B0503020204020204" pitchFamily="34" charset="-122"/>
              </a:rPr>
              <a:t> </a:t>
            </a:r>
            <a:r>
              <a:rPr lang="en-US" altLang="zh-CN" sz="1600" b="1" dirty="0" smtClean="0">
                <a:latin typeface="微软雅黑" panose="020B0503020204020204" pitchFamily="34" charset="-122"/>
                <a:ea typeface="微软雅黑" panose="020B0503020204020204" pitchFamily="34" charset="-122"/>
              </a:rPr>
              <a:t>xvcServer</a:t>
            </a: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配合</a:t>
            </a:r>
            <a:r>
              <a:rPr lang="en-US" altLang="zh-CN" sz="1600" b="1" dirty="0" smtClean="0">
                <a:latin typeface="微软雅黑" panose="020B0503020204020204" pitchFamily="34" charset="-122"/>
                <a:ea typeface="微软雅黑" panose="020B0503020204020204" pitchFamily="34" charset="-122"/>
              </a:rPr>
              <a:t>ILA/VIO</a:t>
            </a:r>
            <a:r>
              <a:rPr lang="zh-CN" altLang="en-US" sz="1600" b="1" dirty="0" smtClean="0">
                <a:latin typeface="微软雅黑" panose="020B0503020204020204" pitchFamily="34" charset="-122"/>
                <a:ea typeface="微软雅黑" panose="020B0503020204020204" pitchFamily="34" charset="-122"/>
              </a:rPr>
              <a:t>实现正常使用</a:t>
            </a:r>
            <a:r>
              <a:rPr lang="en-US" altLang="zh-CN" sz="1600" b="1" dirty="0" smtClean="0">
                <a:latin typeface="微软雅黑" panose="020B0503020204020204" pitchFamily="34" charset="-122"/>
                <a:ea typeface="微软雅黑" panose="020B0503020204020204" pitchFamily="34" charset="-122"/>
              </a:rPr>
              <a:t>Vivado</a:t>
            </a:r>
            <a:r>
              <a:rPr lang="zh-CN" altLang="en-US" sz="1600" b="1" dirty="0" smtClean="0">
                <a:latin typeface="微软雅黑" panose="020B0503020204020204" pitchFamily="34" charset="-122"/>
                <a:ea typeface="微软雅黑" panose="020B0503020204020204" pitchFamily="34" charset="-122"/>
              </a:rPr>
              <a:t>远程调试连接到</a:t>
            </a:r>
            <a:r>
              <a:rPr lang="en-US" altLang="zh-CN" sz="1600" b="1" dirty="0" smtClean="0">
                <a:latin typeface="微软雅黑" panose="020B0503020204020204" pitchFamily="34" charset="-122"/>
                <a:ea typeface="微软雅黑" panose="020B0503020204020204" pitchFamily="34" charset="-122"/>
              </a:rPr>
              <a:t>ZYNQ/ZYNQMP XVC</a:t>
            </a:r>
            <a:r>
              <a:rPr lang="zh-CN" altLang="en-US" sz="1600" b="1" dirty="0" smtClean="0">
                <a:latin typeface="微软雅黑" panose="020B0503020204020204" pitchFamily="34" charset="-122"/>
                <a:ea typeface="微软雅黑" panose="020B0503020204020204" pitchFamily="34" charset="-122"/>
              </a:rPr>
              <a:t>接口上其他</a:t>
            </a:r>
            <a:r>
              <a:rPr lang="en-US" altLang="zh-CN" sz="1600" b="1" dirty="0" smtClean="0">
                <a:latin typeface="微软雅黑" panose="020B0503020204020204" pitchFamily="34" charset="-122"/>
                <a:ea typeface="微软雅黑" panose="020B0503020204020204" pitchFamily="34" charset="-122"/>
              </a:rPr>
              <a:t>FPGA</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9521"/>
            <a:ext cx="7010732" cy="4908477"/>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083" y="2679031"/>
            <a:ext cx="5571958" cy="4178969"/>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6083" y="1949521"/>
            <a:ext cx="2763584" cy="2151911"/>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32758" y="1949521"/>
            <a:ext cx="2696328" cy="2151912"/>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949519"/>
            <a:ext cx="3092450" cy="209173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4603687"/>
            <a:ext cx="3092452" cy="2254311"/>
          </a:xfrm>
          <a:prstGeom prst="rect">
            <a:avLst/>
          </a:prstGeom>
        </p:spPr>
      </p:pic>
    </p:spTree>
    <p:extLst>
      <p:ext uri="{BB962C8B-B14F-4D97-AF65-F5344CB8AC3E}">
        <p14:creationId xmlns:p14="http://schemas.microsoft.com/office/powerpoint/2010/main" val="35659088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smtClean="0">
                <a:solidFill>
                  <a:srgbClr val="002060"/>
                </a:solidFill>
                <a:cs typeface="Times New Roman" panose="02020603050405020304" pitchFamily="18" charset="0"/>
              </a:rPr>
              <a:t>电子学</a:t>
            </a:r>
            <a:r>
              <a:rPr lang="zh-CN" altLang="en-US" sz="3600" b="1" dirty="0">
                <a:solidFill>
                  <a:srgbClr val="002060"/>
                </a:solidFill>
                <a:cs typeface="Times New Roman" panose="02020603050405020304" pitchFamily="18" charset="0"/>
              </a:rPr>
              <a:t>板卡中多个</a:t>
            </a:r>
            <a:r>
              <a:rPr lang="en-US" altLang="zh-CN" sz="3600" b="1" dirty="0">
                <a:solidFill>
                  <a:srgbClr val="002060"/>
                </a:solidFill>
                <a:cs typeface="Times New Roman" panose="02020603050405020304" pitchFamily="18" charset="0"/>
              </a:rPr>
              <a:t>FPGA</a:t>
            </a:r>
            <a:r>
              <a:rPr lang="zh-CN" altLang="en-US" sz="3600" b="1" dirty="0">
                <a:solidFill>
                  <a:srgbClr val="002060"/>
                </a:solidFill>
                <a:cs typeface="Times New Roman" panose="02020603050405020304" pitchFamily="18" charset="0"/>
              </a:rPr>
              <a:t>的互联和慢控制接口的</a:t>
            </a:r>
            <a:r>
              <a:rPr lang="zh-CN" altLang="en-US" sz="3600" b="1" dirty="0" smtClean="0">
                <a:solidFill>
                  <a:srgbClr val="002060"/>
                </a:solidFill>
                <a:cs typeface="Times New Roman" panose="02020603050405020304" pitchFamily="18" charset="0"/>
              </a:rPr>
              <a:t>实现</a:t>
            </a:r>
            <a:endParaRPr lang="zh-CN" altLang="en-US" sz="3600" b="1" dirty="0">
              <a:solidFill>
                <a:srgbClr val="002060"/>
              </a:solidFill>
              <a:cs typeface="Times New Roman" panose="02020603050405020304" pitchFamily="18" charset="0"/>
            </a:endParaRP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15</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15</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15</a:t>
            </a:fld>
            <a:endParaRPr lang="zh-CN" altLang="en-US"/>
          </a:p>
        </p:txBody>
      </p:sp>
      <p:sp>
        <p:nvSpPr>
          <p:cNvPr id="20" name="文本框 19">
            <a:extLst>
              <a:ext uri="{FF2B5EF4-FFF2-40B4-BE49-F238E27FC236}">
                <a16:creationId xmlns:a16="http://schemas.microsoft.com/office/drawing/2014/main" id="{F244DD76-2E83-A874-466B-EB9756D8F48E}"/>
              </a:ext>
            </a:extLst>
          </p:cNvPr>
          <p:cNvSpPr txBox="1"/>
          <p:nvPr/>
        </p:nvSpPr>
        <p:spPr>
          <a:xfrm>
            <a:off x="0" y="703028"/>
            <a:ext cx="12192000" cy="124649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zh-CN" altLang="en-US" b="1" dirty="0" smtClean="0">
                <a:latin typeface="微软雅黑" panose="020B0503020204020204" pitchFamily="34" charset="-122"/>
                <a:ea typeface="微软雅黑" panose="020B0503020204020204" pitchFamily="34" charset="-122"/>
              </a:rPr>
              <a:t>使用</a:t>
            </a:r>
            <a:r>
              <a:rPr lang="en-US" altLang="zh-CN" b="1" dirty="0" smtClean="0">
                <a:latin typeface="微软雅黑" panose="020B0503020204020204" pitchFamily="34" charset="-122"/>
                <a:ea typeface="微软雅黑" panose="020B0503020204020204" pitchFamily="34" charset="-122"/>
              </a:rPr>
              <a:t>Chip2Chip</a:t>
            </a:r>
            <a:r>
              <a:rPr lang="zh-CN" altLang="en-US" b="1" dirty="0" smtClean="0">
                <a:latin typeface="微软雅黑" panose="020B0503020204020204" pitchFamily="34" charset="-122"/>
                <a:ea typeface="微软雅黑" panose="020B0503020204020204" pitchFamily="34" charset="-122"/>
              </a:rPr>
              <a:t>（</a:t>
            </a:r>
            <a:r>
              <a:rPr lang="en-US" altLang="zh-CN" b="1" dirty="0" err="1" smtClean="0">
                <a:latin typeface="微软雅黑" panose="020B0503020204020204" pitchFamily="34" charset="-122"/>
                <a:ea typeface="微软雅黑" panose="020B0503020204020204" pitchFamily="34" charset="-122"/>
              </a:rPr>
              <a:t>SelectIO</a:t>
            </a:r>
            <a:r>
              <a:rPr lang="en-US" altLang="zh-CN" b="1" dirty="0" smtClean="0">
                <a:latin typeface="微软雅黑" panose="020B0503020204020204" pitchFamily="34" charset="-122"/>
                <a:ea typeface="微软雅黑" panose="020B0503020204020204" pitchFamily="34" charset="-122"/>
              </a:rPr>
              <a:t>/Aurora</a:t>
            </a:r>
            <a:r>
              <a:rPr lang="zh-CN" altLang="en-US" b="1" dirty="0" smtClean="0">
                <a:latin typeface="微软雅黑" panose="020B0503020204020204" pitchFamily="34" charset="-122"/>
                <a:ea typeface="微软雅黑" panose="020B0503020204020204" pitchFamily="34" charset="-122"/>
              </a:rPr>
              <a:t>）实现</a:t>
            </a:r>
            <a:r>
              <a:rPr lang="en-US" altLang="zh-CN" b="1" dirty="0" smtClean="0">
                <a:latin typeface="微软雅黑" panose="020B0503020204020204" pitchFamily="34" charset="-122"/>
                <a:ea typeface="微软雅黑" panose="020B0503020204020204" pitchFamily="34" charset="-122"/>
              </a:rPr>
              <a:t>ZYNQ/ZYNQMP</a:t>
            </a:r>
            <a:r>
              <a:rPr lang="zh-CN" altLang="en-US" b="1" dirty="0" smtClean="0">
                <a:latin typeface="微软雅黑" panose="020B0503020204020204" pitchFamily="34" charset="-122"/>
                <a:ea typeface="微软雅黑" panose="020B0503020204020204" pitchFamily="34" charset="-122"/>
              </a:rPr>
              <a:t>与大规模</a:t>
            </a:r>
            <a:r>
              <a:rPr lang="en-US" altLang="zh-CN" b="1" dirty="0" smtClean="0">
                <a:latin typeface="微软雅黑" panose="020B0503020204020204" pitchFamily="34" charset="-122"/>
                <a:ea typeface="微软雅黑" panose="020B0503020204020204" pitchFamily="34" charset="-122"/>
              </a:rPr>
              <a:t>FPGA</a:t>
            </a:r>
            <a:r>
              <a:rPr lang="zh-CN" altLang="en-US" b="1" dirty="0" smtClean="0">
                <a:latin typeface="微软雅黑" panose="020B0503020204020204" pitchFamily="34" charset="-122"/>
                <a:ea typeface="微软雅黑" panose="020B0503020204020204" pitchFamily="34" charset="-122"/>
              </a:rPr>
              <a:t>的互联和慢控制</a:t>
            </a:r>
            <a:endParaRPr lang="en-US" altLang="zh-CN" b="1" dirty="0" smtClean="0">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使用</a:t>
            </a:r>
            <a:r>
              <a:rPr lang="en-US" altLang="zh-CN" sz="1600" b="1" dirty="0" smtClean="0">
                <a:latin typeface="微软雅黑" panose="020B0503020204020204" pitchFamily="34" charset="-122"/>
                <a:ea typeface="微软雅黑" panose="020B0503020204020204" pitchFamily="34" charset="-122"/>
              </a:rPr>
              <a:t>c2c</a:t>
            </a:r>
            <a:r>
              <a:rPr lang="zh-CN" altLang="en-US" sz="1600" b="1" dirty="0" smtClean="0">
                <a:latin typeface="微软雅黑" panose="020B0503020204020204" pitchFamily="34" charset="-122"/>
                <a:ea typeface="微软雅黑" panose="020B0503020204020204" pitchFamily="34" charset="-122"/>
              </a:rPr>
              <a:t>，经过</a:t>
            </a:r>
            <a:r>
              <a:rPr lang="en-US" altLang="zh-CN" sz="1600" b="1" dirty="0" err="1" smtClean="0">
                <a:latin typeface="微软雅黑" panose="020B0503020204020204" pitchFamily="34" charset="-122"/>
                <a:ea typeface="微软雅黑" panose="020B0503020204020204" pitchFamily="34" charset="-122"/>
              </a:rPr>
              <a:t>SelectIO</a:t>
            </a:r>
            <a:r>
              <a:rPr lang="zh-CN" altLang="en-US" sz="1600" b="1" dirty="0" smtClean="0">
                <a:latin typeface="微软雅黑" panose="020B0503020204020204" pitchFamily="34" charset="-122"/>
                <a:ea typeface="微软雅黑" panose="020B0503020204020204" pitchFamily="34" charset="-122"/>
              </a:rPr>
              <a:t>（</a:t>
            </a:r>
            <a:r>
              <a:rPr lang="en-US" altLang="zh-CN" sz="1600" b="1" dirty="0" smtClean="0">
                <a:latin typeface="微软雅黑" panose="020B0503020204020204" pitchFamily="34" charset="-122"/>
                <a:ea typeface="微软雅黑" panose="020B0503020204020204" pitchFamily="34" charset="-122"/>
              </a:rPr>
              <a:t>Single Ended/LVDS</a:t>
            </a:r>
            <a:r>
              <a:rPr lang="zh-CN" altLang="en-US" sz="1600" b="1" dirty="0" smtClean="0">
                <a:latin typeface="微软雅黑" panose="020B0503020204020204" pitchFamily="34" charset="-122"/>
                <a:ea typeface="微软雅黑" panose="020B0503020204020204" pitchFamily="34" charset="-122"/>
              </a:rPr>
              <a:t>）或者</a:t>
            </a:r>
            <a:r>
              <a:rPr lang="en-US" altLang="zh-CN" sz="1600" b="1" dirty="0" smtClean="0">
                <a:latin typeface="微软雅黑" panose="020B0503020204020204" pitchFamily="34" charset="-122"/>
                <a:ea typeface="微软雅黑" panose="020B0503020204020204" pitchFamily="34" charset="-122"/>
              </a:rPr>
              <a:t>Aurora</a:t>
            </a:r>
            <a:r>
              <a:rPr lang="zh-CN" altLang="en-US" sz="1600" b="1" dirty="0" smtClean="0">
                <a:latin typeface="微软雅黑" panose="020B0503020204020204" pitchFamily="34" charset="-122"/>
                <a:ea typeface="微软雅黑" panose="020B0503020204020204" pitchFamily="34" charset="-122"/>
              </a:rPr>
              <a:t>（</a:t>
            </a:r>
            <a:r>
              <a:rPr lang="en-US" altLang="zh-CN" sz="1600" b="1" dirty="0" smtClean="0">
                <a:latin typeface="微软雅黑" panose="020B0503020204020204" pitchFamily="34" charset="-122"/>
                <a:ea typeface="微软雅黑" panose="020B0503020204020204" pitchFamily="34" charset="-122"/>
              </a:rPr>
              <a:t>GT</a:t>
            </a:r>
            <a:r>
              <a:rPr lang="zh-CN" altLang="en-US" sz="1600" b="1" dirty="0" smtClean="0">
                <a:latin typeface="微软雅黑" panose="020B0503020204020204" pitchFamily="34" charset="-122"/>
                <a:ea typeface="微软雅黑" panose="020B0503020204020204" pitchFamily="34" charset="-122"/>
              </a:rPr>
              <a:t>）将两个或者多个</a:t>
            </a:r>
            <a:r>
              <a:rPr lang="en-US" altLang="zh-CN" sz="1600" b="1" dirty="0" smtClean="0">
                <a:latin typeface="微软雅黑" panose="020B0503020204020204" pitchFamily="34" charset="-122"/>
                <a:ea typeface="微软雅黑" panose="020B0503020204020204" pitchFamily="34" charset="-122"/>
              </a:rPr>
              <a:t>FPGA</a:t>
            </a:r>
            <a:r>
              <a:rPr lang="zh-CN" altLang="en-US" sz="1600" b="1" dirty="0" smtClean="0">
                <a:latin typeface="微软雅黑" panose="020B0503020204020204" pitchFamily="34" charset="-122"/>
                <a:ea typeface="微软雅黑" panose="020B0503020204020204" pitchFamily="34" charset="-122"/>
              </a:rPr>
              <a:t>高速互联</a:t>
            </a:r>
            <a:endParaRPr lang="en-US" altLang="zh-CN" sz="1600" b="1" dirty="0" smtClean="0">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至少需要</a:t>
            </a:r>
            <a:r>
              <a:rPr lang="en-US" altLang="zh-CN" sz="1600" b="1" dirty="0" smtClean="0">
                <a:latin typeface="微软雅黑" panose="020B0503020204020204" pitchFamily="34" charset="-122"/>
                <a:ea typeface="微软雅黑" panose="020B0503020204020204" pitchFamily="34" charset="-122"/>
              </a:rPr>
              <a:t>20</a:t>
            </a:r>
            <a:r>
              <a:rPr lang="zh-CN" altLang="en-US" sz="1600" b="1" dirty="0" smtClean="0">
                <a:latin typeface="微软雅黑" panose="020B0503020204020204" pitchFamily="34" charset="-122"/>
                <a:ea typeface="微软雅黑" panose="020B0503020204020204" pitchFamily="34" charset="-122"/>
              </a:rPr>
              <a:t>跟</a:t>
            </a:r>
            <a:r>
              <a:rPr lang="en-US" altLang="zh-CN" sz="1600" b="1" dirty="0" smtClean="0">
                <a:latin typeface="微软雅黑" panose="020B0503020204020204" pitchFamily="34" charset="-122"/>
                <a:ea typeface="微软雅黑" panose="020B0503020204020204" pitchFamily="34" charset="-122"/>
              </a:rPr>
              <a:t>/</a:t>
            </a:r>
            <a:r>
              <a:rPr lang="zh-CN" altLang="en-US" sz="1600" b="1" dirty="0" smtClean="0">
                <a:latin typeface="微软雅黑" panose="020B0503020204020204" pitchFamily="34" charset="-122"/>
                <a:ea typeface="微软雅黑" panose="020B0503020204020204" pitchFamily="34" charset="-122"/>
              </a:rPr>
              <a:t>对</a:t>
            </a:r>
            <a:r>
              <a:rPr lang="en-US" altLang="zh-CN" sz="1600" b="1" dirty="0" smtClean="0">
                <a:latin typeface="微软雅黑" panose="020B0503020204020204" pitchFamily="34" charset="-122"/>
                <a:ea typeface="微软雅黑" panose="020B0503020204020204" pitchFamily="34" charset="-122"/>
              </a:rPr>
              <a:t>IO</a:t>
            </a:r>
            <a:r>
              <a:rPr lang="zh-CN" altLang="en-US" sz="1600" b="1" dirty="0" smtClean="0">
                <a:latin typeface="微软雅黑" panose="020B0503020204020204" pitchFamily="34" charset="-122"/>
                <a:ea typeface="微软雅黑" panose="020B0503020204020204" pitchFamily="34" charset="-122"/>
              </a:rPr>
              <a:t>或者</a:t>
            </a:r>
            <a:r>
              <a:rPr lang="en-US" altLang="zh-CN" sz="1600" b="1" dirty="0" smtClean="0">
                <a:latin typeface="微软雅黑" panose="020B0503020204020204" pitchFamily="34" charset="-122"/>
                <a:ea typeface="微软雅黑" panose="020B0503020204020204" pitchFamily="34" charset="-122"/>
              </a:rPr>
              <a:t>LVDS</a:t>
            </a:r>
            <a:r>
              <a:rPr lang="zh-CN" altLang="en-US" sz="1600" b="1" dirty="0" smtClean="0">
                <a:latin typeface="微软雅黑" panose="020B0503020204020204" pitchFamily="34" charset="-122"/>
                <a:ea typeface="微软雅黑" panose="020B0503020204020204" pitchFamily="34" charset="-122"/>
              </a:rPr>
              <a:t>，或者</a:t>
            </a:r>
            <a:r>
              <a:rPr lang="en-US" altLang="zh-CN" sz="1600" b="1" dirty="0" smtClean="0">
                <a:latin typeface="微软雅黑" panose="020B0503020204020204" pitchFamily="34" charset="-122"/>
                <a:ea typeface="微软雅黑" panose="020B0503020204020204" pitchFamily="34" charset="-122"/>
              </a:rPr>
              <a:t>1</a:t>
            </a:r>
            <a:r>
              <a:rPr lang="zh-CN" altLang="en-US" sz="1600" b="1" dirty="0" smtClean="0">
                <a:latin typeface="微软雅黑" panose="020B0503020204020204" pitchFamily="34" charset="-122"/>
                <a:ea typeface="微软雅黑" panose="020B0503020204020204" pitchFamily="34" charset="-122"/>
              </a:rPr>
              <a:t>对</a:t>
            </a:r>
            <a:r>
              <a:rPr lang="en-US" altLang="zh-CN" sz="1600" b="1" dirty="0" smtClean="0">
                <a:latin typeface="微软雅黑" panose="020B0503020204020204" pitchFamily="34" charset="-122"/>
                <a:ea typeface="微软雅黑" panose="020B0503020204020204" pitchFamily="34" charset="-122"/>
              </a:rPr>
              <a:t>GT</a:t>
            </a:r>
            <a:r>
              <a:rPr lang="zh-CN" altLang="en-US" sz="1600" b="1" dirty="0" smtClean="0">
                <a:latin typeface="微软雅黑" panose="020B0503020204020204" pitchFamily="34" charset="-122"/>
                <a:ea typeface="微软雅黑" panose="020B0503020204020204" pitchFamily="34" charset="-122"/>
              </a:rPr>
              <a:t>（</a:t>
            </a:r>
            <a:r>
              <a:rPr lang="en-US" altLang="zh-CN" sz="1600" b="1" dirty="0" smtClean="0">
                <a:latin typeface="微软雅黑" panose="020B0503020204020204" pitchFamily="34" charset="-122"/>
                <a:ea typeface="微软雅黑" panose="020B0503020204020204" pitchFamily="34" charset="-122"/>
              </a:rPr>
              <a:t>RX+TX</a:t>
            </a:r>
            <a:r>
              <a:rPr lang="zh-CN" altLang="en-US" sz="1600" b="1" dirty="0" smtClean="0">
                <a:latin typeface="微软雅黑" panose="020B0503020204020204" pitchFamily="34" charset="-122"/>
                <a:ea typeface="微软雅黑" panose="020B0503020204020204" pitchFamily="34" charset="-122"/>
              </a:rPr>
              <a:t>）</a:t>
            </a:r>
            <a:endParaRPr lang="en-US" altLang="zh-CN" sz="1600" b="1" dirty="0" smtClean="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1158" y="1885333"/>
            <a:ext cx="7962232" cy="2448710"/>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5034" y="4334043"/>
            <a:ext cx="7968356" cy="2523957"/>
          </a:xfrm>
          <a:prstGeom prst="rect">
            <a:avLst/>
          </a:prstGeom>
        </p:spPr>
      </p:pic>
    </p:spTree>
    <p:extLst>
      <p:ext uri="{BB962C8B-B14F-4D97-AF65-F5344CB8AC3E}">
        <p14:creationId xmlns:p14="http://schemas.microsoft.com/office/powerpoint/2010/main" val="29779830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smtClean="0">
                <a:solidFill>
                  <a:srgbClr val="002060"/>
                </a:solidFill>
                <a:cs typeface="Times New Roman" panose="02020603050405020304" pitchFamily="18" charset="0"/>
              </a:rPr>
              <a:t>电子学</a:t>
            </a:r>
            <a:r>
              <a:rPr lang="zh-CN" altLang="en-US" sz="3600" b="1" dirty="0">
                <a:solidFill>
                  <a:srgbClr val="002060"/>
                </a:solidFill>
                <a:cs typeface="Times New Roman" panose="02020603050405020304" pitchFamily="18" charset="0"/>
              </a:rPr>
              <a:t>板卡中多个</a:t>
            </a:r>
            <a:r>
              <a:rPr lang="en-US" altLang="zh-CN" sz="3600" b="1" dirty="0">
                <a:solidFill>
                  <a:srgbClr val="002060"/>
                </a:solidFill>
                <a:cs typeface="Times New Roman" panose="02020603050405020304" pitchFamily="18" charset="0"/>
              </a:rPr>
              <a:t>FPGA</a:t>
            </a:r>
            <a:r>
              <a:rPr lang="zh-CN" altLang="en-US" sz="3600" b="1" dirty="0">
                <a:solidFill>
                  <a:srgbClr val="002060"/>
                </a:solidFill>
                <a:cs typeface="Times New Roman" panose="02020603050405020304" pitchFamily="18" charset="0"/>
              </a:rPr>
              <a:t>的互联和慢控制接口的</a:t>
            </a:r>
            <a:r>
              <a:rPr lang="zh-CN" altLang="en-US" sz="3600" b="1" dirty="0" smtClean="0">
                <a:solidFill>
                  <a:srgbClr val="002060"/>
                </a:solidFill>
                <a:cs typeface="Times New Roman" panose="02020603050405020304" pitchFamily="18" charset="0"/>
              </a:rPr>
              <a:t>实现</a:t>
            </a:r>
            <a:endParaRPr lang="zh-CN" altLang="en-US" sz="3600" b="1" dirty="0">
              <a:solidFill>
                <a:srgbClr val="002060"/>
              </a:solidFill>
              <a:cs typeface="Times New Roman" panose="02020603050405020304" pitchFamily="18" charset="0"/>
            </a:endParaRP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16</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16</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16</a:t>
            </a:fld>
            <a:endParaRPr lang="zh-CN" altLang="en-US"/>
          </a:p>
        </p:txBody>
      </p:sp>
      <p:sp>
        <p:nvSpPr>
          <p:cNvPr id="20" name="文本框 19">
            <a:extLst>
              <a:ext uri="{FF2B5EF4-FFF2-40B4-BE49-F238E27FC236}">
                <a16:creationId xmlns:a16="http://schemas.microsoft.com/office/drawing/2014/main" id="{F244DD76-2E83-A874-466B-EB9756D8F48E}"/>
              </a:ext>
            </a:extLst>
          </p:cNvPr>
          <p:cNvSpPr txBox="1"/>
          <p:nvPr/>
        </p:nvSpPr>
        <p:spPr>
          <a:xfrm>
            <a:off x="0" y="703028"/>
            <a:ext cx="12192000" cy="877163"/>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zh-CN" altLang="en-US" b="1" dirty="0" smtClean="0">
                <a:latin typeface="微软雅黑" panose="020B0503020204020204" pitchFamily="34" charset="-122"/>
                <a:ea typeface="微软雅黑" panose="020B0503020204020204" pitchFamily="34" charset="-122"/>
              </a:rPr>
              <a:t>使用</a:t>
            </a:r>
            <a:r>
              <a:rPr lang="en-US" altLang="zh-CN" b="1" dirty="0" smtClean="0">
                <a:latin typeface="微软雅黑" panose="020B0503020204020204" pitchFamily="34" charset="-122"/>
                <a:ea typeface="微软雅黑" panose="020B0503020204020204" pitchFamily="34" charset="-122"/>
              </a:rPr>
              <a:t>Chip2Chip</a:t>
            </a:r>
            <a:r>
              <a:rPr lang="zh-CN" altLang="en-US" b="1" dirty="0" smtClean="0">
                <a:latin typeface="微软雅黑" panose="020B0503020204020204" pitchFamily="34" charset="-122"/>
                <a:ea typeface="微软雅黑" panose="020B0503020204020204" pitchFamily="34" charset="-122"/>
              </a:rPr>
              <a:t>（</a:t>
            </a:r>
            <a:r>
              <a:rPr lang="en-US" altLang="zh-CN" b="1" dirty="0" err="1" smtClean="0">
                <a:latin typeface="微软雅黑" panose="020B0503020204020204" pitchFamily="34" charset="-122"/>
                <a:ea typeface="微软雅黑" panose="020B0503020204020204" pitchFamily="34" charset="-122"/>
              </a:rPr>
              <a:t>SelectIO</a:t>
            </a:r>
            <a:r>
              <a:rPr lang="en-US" altLang="zh-CN" b="1" dirty="0" smtClean="0">
                <a:latin typeface="微软雅黑" panose="020B0503020204020204" pitchFamily="34" charset="-122"/>
                <a:ea typeface="微软雅黑" panose="020B0503020204020204" pitchFamily="34" charset="-122"/>
              </a:rPr>
              <a:t>/Aurora</a:t>
            </a:r>
            <a:r>
              <a:rPr lang="zh-CN" altLang="en-US" b="1" dirty="0" smtClean="0">
                <a:latin typeface="微软雅黑" panose="020B0503020204020204" pitchFamily="34" charset="-122"/>
                <a:ea typeface="微软雅黑" panose="020B0503020204020204" pitchFamily="34" charset="-122"/>
              </a:rPr>
              <a:t>）实现</a:t>
            </a:r>
            <a:r>
              <a:rPr lang="en-US" altLang="zh-CN" b="1" dirty="0" smtClean="0">
                <a:latin typeface="微软雅黑" panose="020B0503020204020204" pitchFamily="34" charset="-122"/>
                <a:ea typeface="微软雅黑" panose="020B0503020204020204" pitchFamily="34" charset="-122"/>
              </a:rPr>
              <a:t>ZYNQ/ZYNQMP</a:t>
            </a:r>
            <a:r>
              <a:rPr lang="zh-CN" altLang="en-US" b="1" dirty="0" smtClean="0">
                <a:latin typeface="微软雅黑" panose="020B0503020204020204" pitchFamily="34" charset="-122"/>
                <a:ea typeface="微软雅黑" panose="020B0503020204020204" pitchFamily="34" charset="-122"/>
              </a:rPr>
              <a:t>与大规模</a:t>
            </a:r>
            <a:r>
              <a:rPr lang="en-US" altLang="zh-CN" b="1" dirty="0" smtClean="0">
                <a:latin typeface="微软雅黑" panose="020B0503020204020204" pitchFamily="34" charset="-122"/>
                <a:ea typeface="微软雅黑" panose="020B0503020204020204" pitchFamily="34" charset="-122"/>
              </a:rPr>
              <a:t>FPGA</a:t>
            </a:r>
            <a:r>
              <a:rPr lang="zh-CN" altLang="en-US" b="1" dirty="0" smtClean="0">
                <a:latin typeface="微软雅黑" panose="020B0503020204020204" pitchFamily="34" charset="-122"/>
                <a:ea typeface="微软雅黑" panose="020B0503020204020204" pitchFamily="34" charset="-122"/>
              </a:rPr>
              <a:t>的互联和慢控制</a:t>
            </a:r>
            <a:endParaRPr lang="en-US" altLang="zh-CN" b="1" dirty="0" smtClean="0">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可以使用</a:t>
            </a:r>
            <a:r>
              <a:rPr lang="en-US" altLang="zh-CN" sz="1600" b="1" dirty="0">
                <a:latin typeface="微软雅黑" panose="020B0503020204020204" pitchFamily="34" charset="-122"/>
                <a:ea typeface="微软雅黑" panose="020B0503020204020204" pitchFamily="34" charset="-122"/>
              </a:rPr>
              <a:t> </a:t>
            </a:r>
            <a:r>
              <a:rPr lang="en-US" altLang="zh-CN" sz="1600" b="1" dirty="0" smtClean="0">
                <a:latin typeface="微软雅黑" panose="020B0503020204020204" pitchFamily="34" charset="-122"/>
                <a:ea typeface="微软雅黑" panose="020B0503020204020204" pitchFamily="34" charset="-122"/>
              </a:rPr>
              <a:t>AXI Protocol Firewall </a:t>
            </a:r>
            <a:r>
              <a:rPr lang="zh-CN" altLang="en-US" sz="1600" b="1" dirty="0" smtClean="0">
                <a:latin typeface="微软雅黑" panose="020B0503020204020204" pitchFamily="34" charset="-122"/>
                <a:ea typeface="微软雅黑" panose="020B0503020204020204" pitchFamily="34" charset="-122"/>
              </a:rPr>
              <a:t>有效隔离</a:t>
            </a:r>
            <a:r>
              <a:rPr lang="en-US" altLang="zh-CN" sz="1600" b="1" dirty="0" smtClean="0">
                <a:latin typeface="微软雅黑" panose="020B0503020204020204" pitchFamily="34" charset="-122"/>
                <a:ea typeface="微软雅黑" panose="020B0503020204020204" pitchFamily="34" charset="-122"/>
              </a:rPr>
              <a:t>c2c</a:t>
            </a:r>
            <a:r>
              <a:rPr lang="zh-CN" altLang="en-US" sz="1600" b="1" dirty="0" smtClean="0">
                <a:latin typeface="微软雅黑" panose="020B0503020204020204" pitchFamily="34" charset="-122"/>
                <a:ea typeface="微软雅黑" panose="020B0503020204020204" pitchFamily="34" charset="-122"/>
              </a:rPr>
              <a:t>和系统</a:t>
            </a:r>
            <a:r>
              <a:rPr lang="en-US" altLang="zh-CN" sz="1600" b="1" dirty="0" smtClean="0">
                <a:latin typeface="微软雅黑" panose="020B0503020204020204" pitchFamily="34" charset="-122"/>
                <a:ea typeface="微软雅黑" panose="020B0503020204020204" pitchFamily="34" charset="-122"/>
              </a:rPr>
              <a:t>AXI BUS</a:t>
            </a:r>
            <a:r>
              <a:rPr lang="zh-CN" altLang="en-US" sz="1600" b="1" dirty="0" smtClean="0">
                <a:latin typeface="微软雅黑" panose="020B0503020204020204" pitchFamily="34" charset="-122"/>
                <a:ea typeface="微软雅黑" panose="020B0503020204020204" pitchFamily="34" charset="-122"/>
              </a:rPr>
              <a:t>，并保证调试阶段不被 </a:t>
            </a:r>
            <a:r>
              <a:rPr lang="en-US" altLang="zh-CN" sz="1600" b="1" dirty="0" smtClean="0">
                <a:latin typeface="微软雅黑" panose="020B0503020204020204" pitchFamily="34" charset="-122"/>
                <a:ea typeface="微软雅黑" panose="020B0503020204020204" pitchFamily="34" charset="-122"/>
              </a:rPr>
              <a:t>hang</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33783"/>
            <a:ext cx="12192000" cy="4624217"/>
          </a:xfrm>
          <a:prstGeom prst="rect">
            <a:avLst/>
          </a:prstGeom>
        </p:spPr>
      </p:pic>
    </p:spTree>
    <p:extLst>
      <p:ext uri="{BB962C8B-B14F-4D97-AF65-F5344CB8AC3E}">
        <p14:creationId xmlns:p14="http://schemas.microsoft.com/office/powerpoint/2010/main" val="34251648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smtClean="0">
                <a:solidFill>
                  <a:srgbClr val="002060"/>
                </a:solidFill>
                <a:cs typeface="Times New Roman" panose="02020603050405020304" pitchFamily="18" charset="0"/>
              </a:rPr>
              <a:t>电子学</a:t>
            </a:r>
            <a:r>
              <a:rPr lang="zh-CN" altLang="en-US" sz="3600" b="1" dirty="0">
                <a:solidFill>
                  <a:srgbClr val="002060"/>
                </a:solidFill>
                <a:cs typeface="Times New Roman" panose="02020603050405020304" pitchFamily="18" charset="0"/>
              </a:rPr>
              <a:t>板卡中多个</a:t>
            </a:r>
            <a:r>
              <a:rPr lang="en-US" altLang="zh-CN" sz="3600" b="1" dirty="0">
                <a:solidFill>
                  <a:srgbClr val="002060"/>
                </a:solidFill>
                <a:cs typeface="Times New Roman" panose="02020603050405020304" pitchFamily="18" charset="0"/>
              </a:rPr>
              <a:t>FPGA</a:t>
            </a:r>
            <a:r>
              <a:rPr lang="zh-CN" altLang="en-US" sz="3600" b="1" dirty="0">
                <a:solidFill>
                  <a:srgbClr val="002060"/>
                </a:solidFill>
                <a:cs typeface="Times New Roman" panose="02020603050405020304" pitchFamily="18" charset="0"/>
              </a:rPr>
              <a:t>的互联和慢控制接口的</a:t>
            </a:r>
            <a:r>
              <a:rPr lang="zh-CN" altLang="en-US" sz="3600" b="1" dirty="0" smtClean="0">
                <a:solidFill>
                  <a:srgbClr val="002060"/>
                </a:solidFill>
                <a:cs typeface="Times New Roman" panose="02020603050405020304" pitchFamily="18" charset="0"/>
              </a:rPr>
              <a:t>实现</a:t>
            </a:r>
            <a:endParaRPr lang="zh-CN" altLang="en-US" sz="3600" b="1" dirty="0">
              <a:solidFill>
                <a:srgbClr val="002060"/>
              </a:solidFill>
              <a:cs typeface="Times New Roman" panose="02020603050405020304" pitchFamily="18" charset="0"/>
            </a:endParaRP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17</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17</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17</a:t>
            </a:fld>
            <a:endParaRPr lang="zh-CN" altLang="en-US"/>
          </a:p>
        </p:txBody>
      </p:sp>
      <p:sp>
        <p:nvSpPr>
          <p:cNvPr id="20" name="文本框 19">
            <a:extLst>
              <a:ext uri="{FF2B5EF4-FFF2-40B4-BE49-F238E27FC236}">
                <a16:creationId xmlns:a16="http://schemas.microsoft.com/office/drawing/2014/main" id="{F244DD76-2E83-A874-466B-EB9756D8F48E}"/>
              </a:ext>
            </a:extLst>
          </p:cNvPr>
          <p:cNvSpPr txBox="1"/>
          <p:nvPr/>
        </p:nvSpPr>
        <p:spPr>
          <a:xfrm>
            <a:off x="0" y="703028"/>
            <a:ext cx="12192000" cy="877163"/>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zh-CN" altLang="en-US" b="1" dirty="0" smtClean="0">
                <a:latin typeface="微软雅黑" panose="020B0503020204020204" pitchFamily="34" charset="-122"/>
                <a:ea typeface="微软雅黑" panose="020B0503020204020204" pitchFamily="34" charset="-122"/>
              </a:rPr>
              <a:t>使用</a:t>
            </a:r>
            <a:r>
              <a:rPr lang="en-US" altLang="zh-CN" b="1" dirty="0" smtClean="0">
                <a:latin typeface="微软雅黑" panose="020B0503020204020204" pitchFamily="34" charset="-122"/>
                <a:ea typeface="微软雅黑" panose="020B0503020204020204" pitchFamily="34" charset="-122"/>
              </a:rPr>
              <a:t>Chip2Chip</a:t>
            </a:r>
            <a:r>
              <a:rPr lang="zh-CN" altLang="en-US" b="1" dirty="0" smtClean="0">
                <a:latin typeface="微软雅黑" panose="020B0503020204020204" pitchFamily="34" charset="-122"/>
                <a:ea typeface="微软雅黑" panose="020B0503020204020204" pitchFamily="34" charset="-122"/>
              </a:rPr>
              <a:t>（</a:t>
            </a:r>
            <a:r>
              <a:rPr lang="en-US" altLang="zh-CN" b="1" dirty="0" err="1" smtClean="0">
                <a:latin typeface="微软雅黑" panose="020B0503020204020204" pitchFamily="34" charset="-122"/>
                <a:ea typeface="微软雅黑" panose="020B0503020204020204" pitchFamily="34" charset="-122"/>
              </a:rPr>
              <a:t>SelectIO</a:t>
            </a:r>
            <a:r>
              <a:rPr lang="en-US" altLang="zh-CN" b="1" dirty="0" smtClean="0">
                <a:latin typeface="微软雅黑" panose="020B0503020204020204" pitchFamily="34" charset="-122"/>
                <a:ea typeface="微软雅黑" panose="020B0503020204020204" pitchFamily="34" charset="-122"/>
              </a:rPr>
              <a:t>/Aurora</a:t>
            </a:r>
            <a:r>
              <a:rPr lang="zh-CN" altLang="en-US" b="1" dirty="0" smtClean="0">
                <a:latin typeface="微软雅黑" panose="020B0503020204020204" pitchFamily="34" charset="-122"/>
                <a:ea typeface="微软雅黑" panose="020B0503020204020204" pitchFamily="34" charset="-122"/>
              </a:rPr>
              <a:t>）实现</a:t>
            </a:r>
            <a:r>
              <a:rPr lang="en-US" altLang="zh-CN" b="1" dirty="0" smtClean="0">
                <a:latin typeface="微软雅黑" panose="020B0503020204020204" pitchFamily="34" charset="-122"/>
                <a:ea typeface="微软雅黑" panose="020B0503020204020204" pitchFamily="34" charset="-122"/>
              </a:rPr>
              <a:t>ZYNQ/ZYNQMP</a:t>
            </a:r>
            <a:r>
              <a:rPr lang="zh-CN" altLang="en-US" b="1" dirty="0" smtClean="0">
                <a:latin typeface="微软雅黑" panose="020B0503020204020204" pitchFamily="34" charset="-122"/>
                <a:ea typeface="微软雅黑" panose="020B0503020204020204" pitchFamily="34" charset="-122"/>
              </a:rPr>
              <a:t>与大规模</a:t>
            </a:r>
            <a:r>
              <a:rPr lang="en-US" altLang="zh-CN" b="1" dirty="0" smtClean="0">
                <a:latin typeface="微软雅黑" panose="020B0503020204020204" pitchFamily="34" charset="-122"/>
                <a:ea typeface="微软雅黑" panose="020B0503020204020204" pitchFamily="34" charset="-122"/>
              </a:rPr>
              <a:t>FPGA</a:t>
            </a:r>
            <a:r>
              <a:rPr lang="zh-CN" altLang="en-US" b="1" dirty="0" smtClean="0">
                <a:latin typeface="微软雅黑" panose="020B0503020204020204" pitchFamily="34" charset="-122"/>
                <a:ea typeface="微软雅黑" panose="020B0503020204020204" pitchFamily="34" charset="-122"/>
              </a:rPr>
              <a:t>的互联和慢控制</a:t>
            </a:r>
            <a:endParaRPr lang="en-US" altLang="zh-CN" b="1" dirty="0" smtClean="0">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实现</a:t>
            </a:r>
            <a:r>
              <a:rPr lang="en-US" altLang="zh-CN" sz="1600" b="1" dirty="0" smtClean="0">
                <a:latin typeface="微软雅黑" panose="020B0503020204020204" pitchFamily="34" charset="-122"/>
                <a:ea typeface="微软雅黑" panose="020B0503020204020204" pitchFamily="34" charset="-122"/>
              </a:rPr>
              <a:t>c2c</a:t>
            </a:r>
            <a:r>
              <a:rPr lang="zh-CN" altLang="en-US" sz="1600" b="1" dirty="0" smtClean="0">
                <a:latin typeface="微软雅黑" panose="020B0503020204020204" pitchFamily="34" charset="-122"/>
                <a:ea typeface="微软雅黑" panose="020B0503020204020204" pitchFamily="34" charset="-122"/>
              </a:rPr>
              <a:t>之后，其他</a:t>
            </a:r>
            <a:r>
              <a:rPr lang="en-US" altLang="zh-CN" sz="1600" b="1" dirty="0" smtClean="0">
                <a:latin typeface="微软雅黑" panose="020B0503020204020204" pitchFamily="34" charset="-122"/>
                <a:ea typeface="微软雅黑" panose="020B0503020204020204" pitchFamily="34" charset="-122"/>
              </a:rPr>
              <a:t>FPGA</a:t>
            </a:r>
            <a:r>
              <a:rPr lang="zh-CN" altLang="en-US" sz="1600" b="1" dirty="0" smtClean="0">
                <a:latin typeface="微软雅黑" panose="020B0503020204020204" pitchFamily="34" charset="-122"/>
                <a:ea typeface="微软雅黑" panose="020B0503020204020204" pitchFamily="34" charset="-122"/>
              </a:rPr>
              <a:t>就像内存映射一样，可以将其一段</a:t>
            </a:r>
            <a:r>
              <a:rPr lang="en-US" altLang="zh-CN" sz="1600" b="1" dirty="0" smtClean="0">
                <a:latin typeface="微软雅黑" panose="020B0503020204020204" pitchFamily="34" charset="-122"/>
                <a:ea typeface="微软雅黑" panose="020B0503020204020204" pitchFamily="34" charset="-122"/>
              </a:rPr>
              <a:t>Memory</a:t>
            </a:r>
            <a:r>
              <a:rPr lang="zh-CN" altLang="en-US" sz="1600" b="1" dirty="0" smtClean="0">
                <a:latin typeface="微软雅黑" panose="020B0503020204020204" pitchFamily="34" charset="-122"/>
                <a:ea typeface="微软雅黑" panose="020B0503020204020204" pitchFamily="34" charset="-122"/>
              </a:rPr>
              <a:t>映射到主</a:t>
            </a:r>
            <a:r>
              <a:rPr lang="en-US" altLang="zh-CN" sz="1600" b="1" dirty="0" smtClean="0">
                <a:latin typeface="微软雅黑" panose="020B0503020204020204" pitchFamily="34" charset="-122"/>
                <a:ea typeface="微软雅黑" panose="020B0503020204020204" pitchFamily="34" charset="-122"/>
              </a:rPr>
              <a:t>FPGA</a:t>
            </a:r>
            <a:r>
              <a:rPr lang="zh-CN" altLang="en-US" sz="1600" b="1" dirty="0" smtClean="0">
                <a:latin typeface="微软雅黑" panose="020B0503020204020204" pitchFamily="34" charset="-122"/>
                <a:ea typeface="微软雅黑" panose="020B0503020204020204" pitchFamily="34" charset="-122"/>
              </a:rPr>
              <a:t>（</a:t>
            </a:r>
            <a:r>
              <a:rPr lang="en-US" altLang="zh-CN" sz="1600" b="1" dirty="0" smtClean="0">
                <a:latin typeface="微软雅黑" panose="020B0503020204020204" pitchFamily="34" charset="-122"/>
                <a:ea typeface="微软雅黑" panose="020B0503020204020204" pitchFamily="34" charset="-122"/>
              </a:rPr>
              <a:t>ZYNQ/ZYNQMP</a:t>
            </a:r>
            <a:r>
              <a:rPr lang="zh-CN" altLang="en-US" sz="1600" b="1" dirty="0" smtClean="0">
                <a:latin typeface="微软雅黑" panose="020B0503020204020204" pitchFamily="34" charset="-122"/>
                <a:ea typeface="微软雅黑" panose="020B0503020204020204" pitchFamily="34" charset="-122"/>
              </a:rPr>
              <a:t>）的地址空间</a:t>
            </a:r>
            <a:endParaRPr lang="en-US" altLang="zh-CN" sz="1600" b="1" dirty="0" smtClean="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118" y="1805455"/>
            <a:ext cx="8220075" cy="4467225"/>
          </a:xfrm>
          <a:prstGeom prst="rect">
            <a:avLst/>
          </a:prstGeom>
        </p:spPr>
      </p:pic>
    </p:spTree>
    <p:extLst>
      <p:ext uri="{BB962C8B-B14F-4D97-AF65-F5344CB8AC3E}">
        <p14:creationId xmlns:p14="http://schemas.microsoft.com/office/powerpoint/2010/main" val="8972919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smtClean="0">
                <a:solidFill>
                  <a:srgbClr val="002060"/>
                </a:solidFill>
                <a:cs typeface="Times New Roman" panose="02020603050405020304" pitchFamily="18" charset="0"/>
              </a:rPr>
              <a:t>实践：</a:t>
            </a:r>
            <a:r>
              <a:rPr lang="en-US" altLang="zh-CN" sz="3600" b="1" dirty="0" smtClean="0">
                <a:solidFill>
                  <a:srgbClr val="002060"/>
                </a:solidFill>
                <a:cs typeface="Times New Roman" panose="02020603050405020304" pitchFamily="18" charset="0"/>
              </a:rPr>
              <a:t>CERN</a:t>
            </a:r>
            <a:endParaRPr lang="zh-CN" altLang="en-US" sz="3600" b="1" dirty="0">
              <a:solidFill>
                <a:srgbClr val="002060"/>
              </a:solidFill>
              <a:cs typeface="Times New Roman" panose="02020603050405020304" pitchFamily="18" charset="0"/>
            </a:endParaRP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18</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18</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18</a:t>
            </a:fld>
            <a:endParaRPr lang="zh-CN" altLang="en-US"/>
          </a:p>
        </p:txBody>
      </p:sp>
      <p:sp>
        <p:nvSpPr>
          <p:cNvPr id="20" name="文本框 19">
            <a:extLst>
              <a:ext uri="{FF2B5EF4-FFF2-40B4-BE49-F238E27FC236}">
                <a16:creationId xmlns:a16="http://schemas.microsoft.com/office/drawing/2014/main" id="{F244DD76-2E83-A874-466B-EB9756D8F48E}"/>
              </a:ext>
            </a:extLst>
          </p:cNvPr>
          <p:cNvSpPr txBox="1"/>
          <p:nvPr/>
        </p:nvSpPr>
        <p:spPr>
          <a:xfrm>
            <a:off x="-2" y="703028"/>
            <a:ext cx="12192001" cy="507831"/>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zh-CN" b="1" dirty="0" smtClean="0">
                <a:latin typeface="微软雅黑" panose="020B0503020204020204" pitchFamily="34" charset="-122"/>
                <a:ea typeface="微软雅黑" panose="020B0503020204020204" pitchFamily="34" charset="-122"/>
              </a:rPr>
              <a:t>CERN</a:t>
            </a:r>
            <a:r>
              <a:rPr lang="zh-CN" altLang="en-US" b="1" dirty="0" smtClean="0">
                <a:latin typeface="微软雅黑" panose="020B0503020204020204" pitchFamily="34" charset="-122"/>
                <a:ea typeface="微软雅黑" panose="020B0503020204020204" pitchFamily="34" charset="-122"/>
              </a:rPr>
              <a:t>，</a:t>
            </a:r>
            <a:r>
              <a:rPr lang="en-US" altLang="zh-CN" b="1" dirty="0">
                <a:latin typeface="微软雅黑" panose="020B0503020204020204" pitchFamily="34" charset="-122"/>
                <a:ea typeface="微软雅黑" panose="020B0503020204020204" pitchFamily="34" charset="-122"/>
              </a:rPr>
              <a:t>Apollo Blade Platform Team build APOLLO </a:t>
            </a:r>
            <a:r>
              <a:rPr lang="en-US" altLang="zh-CN" b="1" dirty="0" smtClean="0">
                <a:latin typeface="微软雅黑" panose="020B0503020204020204" pitchFamily="34" charset="-122"/>
                <a:ea typeface="微软雅黑" panose="020B0503020204020204" pitchFamily="34" charset="-122"/>
              </a:rPr>
              <a:t>Platform for CMS and ATLAS</a:t>
            </a:r>
            <a:endParaRPr lang="en-US" altLang="zh-CN" sz="1600" b="1" dirty="0" smtClean="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1210859"/>
            <a:ext cx="3368095" cy="4102825"/>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7754" y="1537767"/>
            <a:ext cx="8764246" cy="4591483"/>
          </a:xfrm>
          <a:prstGeom prst="rect">
            <a:avLst/>
          </a:prstGeom>
        </p:spPr>
      </p:pic>
      <p:sp>
        <p:nvSpPr>
          <p:cNvPr id="11" name="文本框 10">
            <a:extLst>
              <a:ext uri="{FF2B5EF4-FFF2-40B4-BE49-F238E27FC236}">
                <a16:creationId xmlns:a16="http://schemas.microsoft.com/office/drawing/2014/main" id="{F244DD76-2E83-A874-466B-EB9756D8F48E}"/>
              </a:ext>
            </a:extLst>
          </p:cNvPr>
          <p:cNvSpPr txBox="1"/>
          <p:nvPr/>
        </p:nvSpPr>
        <p:spPr>
          <a:xfrm>
            <a:off x="1" y="5313684"/>
            <a:ext cx="3427753" cy="1454244"/>
          </a:xfrm>
          <a:prstGeom prst="rect">
            <a:avLst/>
          </a:prstGeom>
          <a:noFill/>
        </p:spPr>
        <p:txBody>
          <a:bodyPr wrap="square" rtlCol="0">
            <a:spAutoFit/>
          </a:bodyPr>
          <a:lstStyle/>
          <a:p>
            <a:pPr>
              <a:lnSpc>
                <a:spcPct val="150000"/>
              </a:lnSpc>
            </a:pPr>
            <a:r>
              <a:rPr lang="zh-CN" altLang="en-US" sz="1200" b="1" dirty="0" smtClean="0">
                <a:latin typeface="微软雅黑" panose="020B0503020204020204" pitchFamily="34" charset="-122"/>
                <a:ea typeface="微软雅黑" panose="020B0503020204020204" pitchFamily="34" charset="-122"/>
              </a:rPr>
              <a:t>非常棒的设计。不但有硬件设计思路，还包含</a:t>
            </a:r>
            <a:r>
              <a:rPr lang="en-US" altLang="zh-CN" sz="1200" b="1" dirty="0" smtClean="0">
                <a:latin typeface="微软雅黑" panose="020B0503020204020204" pitchFamily="34" charset="-122"/>
                <a:ea typeface="微软雅黑" panose="020B0503020204020204" pitchFamily="34" charset="-122"/>
              </a:rPr>
              <a:t>Embedded Linux</a:t>
            </a:r>
            <a:r>
              <a:rPr lang="zh-CN" altLang="en-US" sz="1200" b="1" dirty="0" smtClean="0">
                <a:latin typeface="微软雅黑" panose="020B0503020204020204" pitchFamily="34" charset="-122"/>
                <a:ea typeface="微软雅黑" panose="020B0503020204020204" pitchFamily="34" charset="-122"/>
              </a:rPr>
              <a:t>上的软件设计思路。</a:t>
            </a:r>
            <a:r>
              <a:rPr lang="en-US" altLang="zh-CN" sz="700" b="1" dirty="0">
                <a:latin typeface="微软雅黑" panose="020B0503020204020204" pitchFamily="34" charset="-122"/>
                <a:ea typeface="微软雅黑" panose="020B0503020204020204" pitchFamily="34" charset="-122"/>
                <a:hlinkClick r:id="rId5"/>
              </a:rPr>
              <a:t>https://</a:t>
            </a:r>
            <a:r>
              <a:rPr lang="en-US" altLang="zh-CN" sz="700" b="1" dirty="0" smtClean="0">
                <a:latin typeface="微软雅黑" panose="020B0503020204020204" pitchFamily="34" charset="-122"/>
                <a:ea typeface="微软雅黑" panose="020B0503020204020204" pitchFamily="34" charset="-122"/>
                <a:hlinkClick r:id="rId5"/>
              </a:rPr>
              <a:t>indico.cern.ch/event/799275/contributions/3413769/attachments/1861634/3059771/DGastler_SoCWS_2019-06-13.pdf</a:t>
            </a:r>
            <a:endParaRPr lang="en-US" altLang="zh-CN" sz="700" b="1" dirty="0" smtClean="0">
              <a:latin typeface="微软雅黑" panose="020B0503020204020204" pitchFamily="34" charset="-122"/>
              <a:ea typeface="微软雅黑" panose="020B0503020204020204" pitchFamily="34" charset="-122"/>
            </a:endParaRPr>
          </a:p>
          <a:p>
            <a:pPr>
              <a:lnSpc>
                <a:spcPct val="150000"/>
              </a:lnSpc>
            </a:pPr>
            <a:endParaRPr lang="en-US" altLang="zh-CN" sz="700" b="1" dirty="0">
              <a:latin typeface="微软雅黑" panose="020B0503020204020204" pitchFamily="34" charset="-122"/>
              <a:ea typeface="微软雅黑" panose="020B0503020204020204" pitchFamily="34" charset="-122"/>
            </a:endParaRPr>
          </a:p>
          <a:p>
            <a:pPr>
              <a:lnSpc>
                <a:spcPct val="150000"/>
              </a:lnSpc>
            </a:pPr>
            <a:r>
              <a:rPr lang="en-US" altLang="zh-CN" sz="700" b="1" dirty="0">
                <a:latin typeface="微软雅黑" panose="020B0503020204020204" pitchFamily="34" charset="-122"/>
                <a:ea typeface="微软雅黑" panose="020B0503020204020204" pitchFamily="34" charset="-122"/>
                <a:hlinkClick r:id="rId6"/>
              </a:rPr>
              <a:t>https://</a:t>
            </a:r>
            <a:r>
              <a:rPr lang="en-US" altLang="zh-CN" sz="700" b="1" dirty="0" smtClean="0">
                <a:latin typeface="微软雅黑" panose="020B0503020204020204" pitchFamily="34" charset="-122"/>
                <a:ea typeface="微软雅黑" panose="020B0503020204020204" pitchFamily="34" charset="-122"/>
                <a:hlinkClick r:id="rId6"/>
              </a:rPr>
              <a:t>indico.cern.ch/event/996093/contributions/4376632/attachments/2260716/3837066/Dgastler-2021-06-09-ApolloUpdate.pdf</a:t>
            </a:r>
            <a:endParaRPr lang="en-US" altLang="zh-CN" sz="700" b="1"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381018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smtClean="0">
                <a:solidFill>
                  <a:srgbClr val="002060"/>
                </a:solidFill>
                <a:cs typeface="Times New Roman" panose="02020603050405020304" pitchFamily="18" charset="0"/>
              </a:rPr>
              <a:t>实践：我们</a:t>
            </a:r>
            <a:r>
              <a:rPr lang="en-US" altLang="zh-CN" sz="3600" b="1" dirty="0" smtClean="0">
                <a:solidFill>
                  <a:srgbClr val="002060"/>
                </a:solidFill>
                <a:cs typeface="Times New Roman" panose="02020603050405020304" pitchFamily="18" charset="0"/>
              </a:rPr>
              <a:t>-</a:t>
            </a:r>
            <a:r>
              <a:rPr lang="zh-CN" altLang="en-US" sz="3600" b="1" dirty="0" smtClean="0">
                <a:solidFill>
                  <a:srgbClr val="002060"/>
                </a:solidFill>
                <a:cs typeface="Times New Roman" panose="02020603050405020304" pitchFamily="18" charset="0"/>
              </a:rPr>
              <a:t>锦屏暗物质探测实验和中微子实验读出电子学</a:t>
            </a:r>
            <a:endParaRPr lang="zh-CN" altLang="en-US" sz="3600" b="1" dirty="0">
              <a:solidFill>
                <a:srgbClr val="002060"/>
              </a:solidFill>
              <a:cs typeface="Times New Roman" panose="02020603050405020304" pitchFamily="18" charset="0"/>
            </a:endParaRP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19</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19</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19</a:t>
            </a:fld>
            <a:endParaRPr lang="zh-CN" altLang="en-US"/>
          </a:p>
        </p:txBody>
      </p:sp>
      <p:sp>
        <p:nvSpPr>
          <p:cNvPr id="20" name="文本框 19">
            <a:extLst>
              <a:ext uri="{FF2B5EF4-FFF2-40B4-BE49-F238E27FC236}">
                <a16:creationId xmlns:a16="http://schemas.microsoft.com/office/drawing/2014/main" id="{F244DD76-2E83-A874-466B-EB9756D8F48E}"/>
              </a:ext>
            </a:extLst>
          </p:cNvPr>
          <p:cNvSpPr txBox="1"/>
          <p:nvPr/>
        </p:nvSpPr>
        <p:spPr>
          <a:xfrm>
            <a:off x="-1" y="703028"/>
            <a:ext cx="7406106" cy="5940088"/>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zh-CN" altLang="en-US" b="1" dirty="0" smtClean="0">
                <a:latin typeface="微软雅黑" panose="020B0503020204020204" pitchFamily="34" charset="-122"/>
                <a:ea typeface="微软雅黑" panose="020B0503020204020204" pitchFamily="34" charset="-122"/>
              </a:rPr>
              <a:t>在锦屏暗物质探测实验和锦屏中微子观测实验中，读出电子学系统的核心，</a:t>
            </a:r>
            <a:r>
              <a:rPr lang="en-US" altLang="zh-CN" b="1" dirty="0" smtClean="0">
                <a:latin typeface="微软雅黑" panose="020B0503020204020204" pitchFamily="34" charset="-122"/>
                <a:ea typeface="微软雅黑" panose="020B0503020204020204" pitchFamily="34" charset="-122"/>
              </a:rPr>
              <a:t>2×FMC</a:t>
            </a:r>
            <a:r>
              <a:rPr lang="zh-CN" altLang="en-US" b="1" dirty="0" smtClean="0">
                <a:latin typeface="微软雅黑" panose="020B0503020204020204" pitchFamily="34" charset="-122"/>
                <a:ea typeface="微软雅黑" panose="020B0503020204020204" pitchFamily="34" charset="-122"/>
              </a:rPr>
              <a:t>载板</a:t>
            </a:r>
            <a:r>
              <a:rPr lang="en-US" altLang="zh-CN" b="1" dirty="0" smtClean="0">
                <a:latin typeface="微软雅黑" panose="020B0503020204020204" pitchFamily="34" charset="-122"/>
                <a:ea typeface="微软雅黑" panose="020B0503020204020204" pitchFamily="34" charset="-122"/>
              </a:rPr>
              <a:t>WRX602</a:t>
            </a:r>
            <a:r>
              <a:rPr lang="zh-CN" altLang="en-US" b="1" dirty="0" smtClean="0">
                <a:latin typeface="微软雅黑" panose="020B0503020204020204" pitchFamily="34" charset="-122"/>
                <a:ea typeface="微软雅黑" panose="020B0503020204020204" pitchFamily="34" charset="-122"/>
              </a:rPr>
              <a:t>使用了自主研制的</a:t>
            </a:r>
            <a:r>
              <a:rPr lang="en-US" altLang="zh-CN" b="1" dirty="0" smtClean="0">
                <a:latin typeface="微软雅黑" panose="020B0503020204020204" pitchFamily="34" charset="-122"/>
                <a:ea typeface="微软雅黑" panose="020B0503020204020204" pitchFamily="34" charset="-122"/>
              </a:rPr>
              <a:t>ZYNQBee1 V3.0D</a:t>
            </a:r>
            <a:r>
              <a:rPr lang="zh-CN" altLang="en-US" b="1" dirty="0" smtClean="0">
                <a:latin typeface="微软雅黑" panose="020B0503020204020204" pitchFamily="34" charset="-122"/>
                <a:ea typeface="微软雅黑" panose="020B0503020204020204" pitchFamily="34" charset="-122"/>
              </a:rPr>
              <a:t>模块通过</a:t>
            </a:r>
            <a:r>
              <a:rPr lang="en-US" altLang="zh-CN" b="1" dirty="0" smtClean="0">
                <a:latin typeface="微软雅黑" panose="020B0503020204020204" pitchFamily="34" charset="-122"/>
                <a:ea typeface="微软雅黑" panose="020B0503020204020204" pitchFamily="34" charset="-122"/>
              </a:rPr>
              <a:t>XVC</a:t>
            </a:r>
            <a:r>
              <a:rPr lang="zh-CN" altLang="en-US" b="1" dirty="0" smtClean="0">
                <a:latin typeface="微软雅黑" panose="020B0503020204020204" pitchFamily="34" charset="-122"/>
                <a:ea typeface="微软雅黑" panose="020B0503020204020204" pitchFamily="34" charset="-122"/>
              </a:rPr>
              <a:t>和</a:t>
            </a:r>
            <a:r>
              <a:rPr lang="en-US" altLang="zh-CN" b="1" dirty="0" smtClean="0">
                <a:latin typeface="微软雅黑" panose="020B0503020204020204" pitchFamily="34" charset="-122"/>
                <a:ea typeface="微软雅黑" panose="020B0503020204020204" pitchFamily="34" charset="-122"/>
              </a:rPr>
              <a:t>Chip2Chip</a:t>
            </a:r>
            <a:r>
              <a:rPr lang="zh-CN" altLang="en-US" b="1" dirty="0" smtClean="0">
                <a:latin typeface="微软雅黑" panose="020B0503020204020204" pitchFamily="34" charset="-122"/>
                <a:ea typeface="微软雅黑" panose="020B0503020204020204" pitchFamily="34" charset="-122"/>
              </a:rPr>
              <a:t>，实现</a:t>
            </a:r>
            <a:r>
              <a:rPr lang="en-US" altLang="zh-CN" b="1" dirty="0" smtClean="0">
                <a:latin typeface="微软雅黑" panose="020B0503020204020204" pitchFamily="34" charset="-122"/>
                <a:ea typeface="微软雅黑" panose="020B0503020204020204" pitchFamily="34" charset="-122"/>
              </a:rPr>
              <a:t>ZYNQ</a:t>
            </a:r>
            <a:r>
              <a:rPr lang="zh-CN" altLang="en-US" b="1" dirty="0" smtClean="0">
                <a:latin typeface="微软雅黑" panose="020B0503020204020204" pitchFamily="34" charset="-122"/>
                <a:ea typeface="微软雅黑" panose="020B0503020204020204" pitchFamily="34" charset="-122"/>
              </a:rPr>
              <a:t>与大规模</a:t>
            </a:r>
            <a:r>
              <a:rPr lang="en-US" altLang="zh-CN" b="1" dirty="0" smtClean="0">
                <a:latin typeface="微软雅黑" panose="020B0503020204020204" pitchFamily="34" charset="-122"/>
                <a:ea typeface="微软雅黑" panose="020B0503020204020204" pitchFamily="34" charset="-122"/>
              </a:rPr>
              <a:t>FPGA</a:t>
            </a:r>
            <a:r>
              <a:rPr lang="zh-CN" altLang="en-US" b="1" dirty="0" smtClean="0">
                <a:latin typeface="微软雅黑" panose="020B0503020204020204" pitchFamily="34" charset="-122"/>
                <a:ea typeface="微软雅黑" panose="020B0503020204020204" pitchFamily="34" charset="-122"/>
              </a:rPr>
              <a:t>（</a:t>
            </a:r>
            <a:r>
              <a:rPr lang="en-US" altLang="zh-CN" b="1" dirty="0" smtClean="0">
                <a:latin typeface="微软雅黑" panose="020B0503020204020204" pitchFamily="34" charset="-122"/>
                <a:ea typeface="微软雅黑" panose="020B0503020204020204" pitchFamily="34" charset="-122"/>
              </a:rPr>
              <a:t>XCKU060</a:t>
            </a:r>
            <a:r>
              <a:rPr lang="zh-CN" altLang="en-US" b="1" dirty="0" smtClean="0">
                <a:latin typeface="微软雅黑" panose="020B0503020204020204" pitchFamily="34" charset="-122"/>
                <a:ea typeface="微软雅黑" panose="020B0503020204020204" pitchFamily="34" charset="-122"/>
              </a:rPr>
              <a:t>）的互联和慢控制</a:t>
            </a:r>
            <a:endParaRPr lang="en-US" altLang="zh-CN" b="1" dirty="0" smtClean="0">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en-US" altLang="zh-CN" sz="1600" b="1" dirty="0" smtClean="0">
                <a:solidFill>
                  <a:srgbClr val="C00000"/>
                </a:solidFill>
                <a:latin typeface="微软雅黑" panose="020B0503020204020204" pitchFamily="34" charset="-122"/>
                <a:ea typeface="微软雅黑" panose="020B0503020204020204" pitchFamily="34" charset="-122"/>
              </a:rPr>
              <a:t>FT4232HQ</a:t>
            </a:r>
            <a:r>
              <a:rPr lang="zh-CN" altLang="en-US" sz="1600" b="1" dirty="0" smtClean="0">
                <a:solidFill>
                  <a:srgbClr val="C00000"/>
                </a:solidFill>
                <a:latin typeface="微软雅黑" panose="020B0503020204020204" pitchFamily="34" charset="-122"/>
                <a:ea typeface="微软雅黑" panose="020B0503020204020204" pitchFamily="34" charset="-122"/>
              </a:rPr>
              <a:t>用于单板调试接口</a:t>
            </a:r>
            <a:endParaRPr lang="en-US" altLang="zh-CN" sz="1600" b="1" dirty="0" smtClean="0">
              <a:solidFill>
                <a:srgbClr val="C00000"/>
              </a:solidFill>
              <a:latin typeface="微软雅黑" panose="020B0503020204020204" pitchFamily="34" charset="-122"/>
              <a:ea typeface="微软雅黑" panose="020B0503020204020204" pitchFamily="34" charset="-122"/>
            </a:endParaRPr>
          </a:p>
          <a:p>
            <a:pPr marL="1371600" lvl="2" indent="-457200">
              <a:buFont typeface="Arial" panose="020B0604020202020204" pitchFamily="34" charset="0"/>
              <a:buChar char="•"/>
            </a:pPr>
            <a:r>
              <a:rPr lang="zh-CN" altLang="en-US" sz="1600" b="1" dirty="0" smtClean="0">
                <a:solidFill>
                  <a:srgbClr val="0070C0"/>
                </a:solidFill>
                <a:latin typeface="微软雅黑" panose="020B0503020204020204" pitchFamily="34" charset="-122"/>
                <a:ea typeface="微软雅黑" panose="020B0503020204020204" pitchFamily="34" charset="-122"/>
              </a:rPr>
              <a:t>前面板使用</a:t>
            </a:r>
            <a:r>
              <a:rPr lang="en-US" altLang="zh-CN" sz="1600" b="1" dirty="0" smtClean="0">
                <a:solidFill>
                  <a:srgbClr val="0070C0"/>
                </a:solidFill>
                <a:latin typeface="微软雅黑" panose="020B0503020204020204" pitchFamily="34" charset="-122"/>
                <a:ea typeface="微软雅黑" panose="020B0503020204020204" pitchFamily="34" charset="-122"/>
              </a:rPr>
              <a:t>TypeC</a:t>
            </a:r>
            <a:r>
              <a:rPr lang="zh-CN" altLang="en-US" sz="1600" b="1" dirty="0" smtClean="0">
                <a:solidFill>
                  <a:srgbClr val="0070C0"/>
                </a:solidFill>
                <a:latin typeface="微软雅黑" panose="020B0503020204020204" pitchFamily="34" charset="-122"/>
                <a:ea typeface="微软雅黑" panose="020B0503020204020204" pitchFamily="34" charset="-122"/>
              </a:rPr>
              <a:t>接口，</a:t>
            </a:r>
            <a:r>
              <a:rPr lang="en-US" altLang="zh-CN" sz="1600" b="1" dirty="0" smtClean="0">
                <a:solidFill>
                  <a:srgbClr val="0070C0"/>
                </a:solidFill>
                <a:latin typeface="微软雅黑" panose="020B0503020204020204" pitchFamily="34" charset="-122"/>
                <a:ea typeface="微软雅黑" panose="020B0503020204020204" pitchFamily="34" charset="-122"/>
              </a:rPr>
              <a:t>Channel A</a:t>
            </a:r>
            <a:r>
              <a:rPr lang="zh-CN" altLang="en-US" sz="1600" b="1" dirty="0" smtClean="0">
                <a:solidFill>
                  <a:srgbClr val="0070C0"/>
                </a:solidFill>
                <a:latin typeface="微软雅黑" panose="020B0503020204020204" pitchFamily="34" charset="-122"/>
                <a:ea typeface="微软雅黑" panose="020B0503020204020204" pitchFamily="34" charset="-122"/>
              </a:rPr>
              <a:t>实现</a:t>
            </a:r>
            <a:r>
              <a:rPr lang="en-US" altLang="zh-CN" sz="1600" b="1" dirty="0" smtClean="0">
                <a:solidFill>
                  <a:srgbClr val="0070C0"/>
                </a:solidFill>
                <a:latin typeface="微软雅黑" panose="020B0503020204020204" pitchFamily="34" charset="-122"/>
                <a:ea typeface="微软雅黑" panose="020B0503020204020204" pitchFamily="34" charset="-122"/>
              </a:rPr>
              <a:t>JTAG</a:t>
            </a:r>
            <a:r>
              <a:rPr lang="zh-CN" altLang="en-US" sz="1600" b="1" dirty="0" smtClean="0">
                <a:solidFill>
                  <a:srgbClr val="0070C0"/>
                </a:solidFill>
                <a:latin typeface="微软雅黑" panose="020B0503020204020204" pitchFamily="34" charset="-122"/>
                <a:ea typeface="微软雅黑" panose="020B0503020204020204" pitchFamily="34" charset="-122"/>
              </a:rPr>
              <a:t>，经过电平转换和</a:t>
            </a:r>
            <a:r>
              <a:rPr lang="en-US" altLang="zh-CN" sz="1600" b="1" dirty="0" smtClean="0">
                <a:solidFill>
                  <a:srgbClr val="0070C0"/>
                </a:solidFill>
                <a:latin typeface="微软雅黑" panose="020B0503020204020204" pitchFamily="34" charset="-122"/>
                <a:ea typeface="微软雅黑" panose="020B0503020204020204" pitchFamily="34" charset="-122"/>
              </a:rPr>
              <a:t>MUX</a:t>
            </a:r>
            <a:r>
              <a:rPr lang="zh-CN" altLang="en-US" sz="1600" b="1" dirty="0" smtClean="0">
                <a:solidFill>
                  <a:srgbClr val="0070C0"/>
                </a:solidFill>
                <a:latin typeface="微软雅黑" panose="020B0503020204020204" pitchFamily="34" charset="-122"/>
                <a:ea typeface="微软雅黑" panose="020B0503020204020204" pitchFamily="34" charset="-122"/>
              </a:rPr>
              <a:t>，可选直接连接到</a:t>
            </a:r>
            <a:r>
              <a:rPr lang="en-US" altLang="zh-CN" sz="1600" b="1" dirty="0" smtClean="0">
                <a:solidFill>
                  <a:srgbClr val="0070C0"/>
                </a:solidFill>
                <a:latin typeface="微软雅黑" panose="020B0503020204020204" pitchFamily="34" charset="-122"/>
                <a:ea typeface="微软雅黑" panose="020B0503020204020204" pitchFamily="34" charset="-122"/>
              </a:rPr>
              <a:t>ZYNQ</a:t>
            </a:r>
            <a:r>
              <a:rPr lang="zh-CN" altLang="en-US" sz="1600" b="1" dirty="0" smtClean="0">
                <a:solidFill>
                  <a:srgbClr val="0070C0"/>
                </a:solidFill>
                <a:latin typeface="微软雅黑" panose="020B0503020204020204" pitchFamily="34" charset="-122"/>
                <a:ea typeface="微软雅黑" panose="020B0503020204020204" pitchFamily="34" charset="-122"/>
              </a:rPr>
              <a:t>或者</a:t>
            </a:r>
            <a:r>
              <a:rPr lang="en-US" altLang="zh-CN" sz="1600" b="1" dirty="0" smtClean="0">
                <a:solidFill>
                  <a:srgbClr val="0070C0"/>
                </a:solidFill>
                <a:latin typeface="微软雅黑" panose="020B0503020204020204" pitchFamily="34" charset="-122"/>
                <a:ea typeface="微软雅黑" panose="020B0503020204020204" pitchFamily="34" charset="-122"/>
              </a:rPr>
              <a:t>KU060</a:t>
            </a:r>
          </a:p>
          <a:p>
            <a:pPr marL="1371600" lvl="2" indent="-457200">
              <a:buFont typeface="Arial" panose="020B0604020202020204" pitchFamily="34" charset="0"/>
              <a:buChar char="•"/>
            </a:pPr>
            <a:r>
              <a:rPr lang="en-US" altLang="zh-CN" sz="1600" b="1" dirty="0" smtClean="0">
                <a:solidFill>
                  <a:srgbClr val="0070C0"/>
                </a:solidFill>
                <a:latin typeface="微软雅黑" panose="020B0503020204020204" pitchFamily="34" charset="-122"/>
                <a:ea typeface="微软雅黑" panose="020B0503020204020204" pitchFamily="34" charset="-122"/>
              </a:rPr>
              <a:t>FT4232HQ</a:t>
            </a:r>
            <a:r>
              <a:rPr lang="zh-CN" altLang="en-US" sz="1600" b="1" dirty="0" smtClean="0">
                <a:solidFill>
                  <a:srgbClr val="0070C0"/>
                </a:solidFill>
                <a:latin typeface="微软雅黑" panose="020B0503020204020204" pitchFamily="34" charset="-122"/>
                <a:ea typeface="微软雅黑" panose="020B0503020204020204" pitchFamily="34" charset="-122"/>
              </a:rPr>
              <a:t>的</a:t>
            </a:r>
            <a:r>
              <a:rPr lang="en-US" altLang="zh-CN" sz="1600" b="1" dirty="0" smtClean="0">
                <a:solidFill>
                  <a:srgbClr val="0070C0"/>
                </a:solidFill>
                <a:latin typeface="微软雅黑" panose="020B0503020204020204" pitchFamily="34" charset="-122"/>
                <a:ea typeface="微软雅黑" panose="020B0503020204020204" pitchFamily="34" charset="-122"/>
              </a:rPr>
              <a:t>Channel B</a:t>
            </a:r>
            <a:r>
              <a:rPr lang="zh-CN" altLang="en-US" sz="1600" b="1" dirty="0" smtClean="0">
                <a:solidFill>
                  <a:srgbClr val="0070C0"/>
                </a:solidFill>
                <a:latin typeface="微软雅黑" panose="020B0503020204020204" pitchFamily="34" charset="-122"/>
                <a:ea typeface="微软雅黑" panose="020B0503020204020204" pitchFamily="34" charset="-122"/>
              </a:rPr>
              <a:t>实现</a:t>
            </a:r>
            <a:r>
              <a:rPr lang="en-US" altLang="zh-CN" sz="1600" b="1" dirty="0" smtClean="0">
                <a:solidFill>
                  <a:srgbClr val="0070C0"/>
                </a:solidFill>
                <a:latin typeface="微软雅黑" panose="020B0503020204020204" pitchFamily="34" charset="-122"/>
                <a:ea typeface="微软雅黑" panose="020B0503020204020204" pitchFamily="34" charset="-122"/>
              </a:rPr>
              <a:t>SWD</a:t>
            </a:r>
            <a:r>
              <a:rPr lang="zh-CN" altLang="en-US" sz="1600" b="1" dirty="0" smtClean="0">
                <a:solidFill>
                  <a:srgbClr val="0070C0"/>
                </a:solidFill>
                <a:latin typeface="微软雅黑" panose="020B0503020204020204" pitchFamily="34" charset="-122"/>
                <a:ea typeface="微软雅黑" panose="020B0503020204020204" pitchFamily="34" charset="-122"/>
              </a:rPr>
              <a:t>，连接到底层控制的</a:t>
            </a:r>
            <a:r>
              <a:rPr lang="en-US" altLang="zh-CN" sz="1600" b="1" dirty="0" smtClean="0">
                <a:solidFill>
                  <a:srgbClr val="0070C0"/>
                </a:solidFill>
                <a:latin typeface="微软雅黑" panose="020B0503020204020204" pitchFamily="34" charset="-122"/>
                <a:ea typeface="微软雅黑" panose="020B0503020204020204" pitchFamily="34" charset="-122"/>
              </a:rPr>
              <a:t>STM32</a:t>
            </a:r>
          </a:p>
          <a:p>
            <a:pPr marL="1371600" lvl="2" indent="-457200">
              <a:buFont typeface="Arial" panose="020B0604020202020204" pitchFamily="34" charset="0"/>
              <a:buChar char="•"/>
            </a:pPr>
            <a:r>
              <a:rPr lang="en-US" altLang="zh-CN" sz="1600" b="1" dirty="0" smtClean="0">
                <a:solidFill>
                  <a:srgbClr val="0070C0"/>
                </a:solidFill>
                <a:latin typeface="微软雅黑" panose="020B0503020204020204" pitchFamily="34" charset="-122"/>
                <a:ea typeface="微软雅黑" panose="020B0503020204020204" pitchFamily="34" charset="-122"/>
              </a:rPr>
              <a:t>FT4232HQ</a:t>
            </a:r>
            <a:r>
              <a:rPr lang="zh-CN" altLang="en-US" sz="1600" b="1" dirty="0" smtClean="0">
                <a:solidFill>
                  <a:srgbClr val="0070C0"/>
                </a:solidFill>
                <a:latin typeface="微软雅黑" panose="020B0503020204020204" pitchFamily="34" charset="-122"/>
                <a:ea typeface="微软雅黑" panose="020B0503020204020204" pitchFamily="34" charset="-122"/>
              </a:rPr>
              <a:t>的</a:t>
            </a:r>
            <a:r>
              <a:rPr lang="en-US" altLang="zh-CN" sz="1600" b="1" dirty="0" smtClean="0">
                <a:solidFill>
                  <a:srgbClr val="0070C0"/>
                </a:solidFill>
                <a:latin typeface="微软雅黑" panose="020B0503020204020204" pitchFamily="34" charset="-122"/>
                <a:ea typeface="微软雅黑" panose="020B0503020204020204" pitchFamily="34" charset="-122"/>
              </a:rPr>
              <a:t>Channel C/D</a:t>
            </a:r>
            <a:r>
              <a:rPr lang="zh-CN" altLang="en-US" sz="1600" b="1" dirty="0" smtClean="0">
                <a:solidFill>
                  <a:srgbClr val="0070C0"/>
                </a:solidFill>
                <a:latin typeface="微软雅黑" panose="020B0503020204020204" pitchFamily="34" charset="-122"/>
                <a:ea typeface="微软雅黑" panose="020B0503020204020204" pitchFamily="34" charset="-122"/>
              </a:rPr>
              <a:t>实现</a:t>
            </a:r>
            <a:r>
              <a:rPr lang="en-US" altLang="zh-CN" sz="1600" b="1" dirty="0" smtClean="0">
                <a:solidFill>
                  <a:srgbClr val="0070C0"/>
                </a:solidFill>
                <a:latin typeface="微软雅黑" panose="020B0503020204020204" pitchFamily="34" charset="-122"/>
                <a:ea typeface="微软雅黑" panose="020B0503020204020204" pitchFamily="34" charset="-122"/>
              </a:rPr>
              <a:t>UART</a:t>
            </a:r>
            <a:r>
              <a:rPr lang="zh-CN" altLang="en-US" sz="1600" b="1" dirty="0" smtClean="0">
                <a:solidFill>
                  <a:srgbClr val="0070C0"/>
                </a:solidFill>
                <a:latin typeface="微软雅黑" panose="020B0503020204020204" pitchFamily="34" charset="-122"/>
                <a:ea typeface="微软雅黑" panose="020B0503020204020204" pitchFamily="34" charset="-122"/>
              </a:rPr>
              <a:t>，分别连接到</a:t>
            </a:r>
            <a:r>
              <a:rPr lang="en-US" altLang="zh-CN" sz="1600" b="1" dirty="0" smtClean="0">
                <a:solidFill>
                  <a:srgbClr val="0070C0"/>
                </a:solidFill>
                <a:latin typeface="微软雅黑" panose="020B0503020204020204" pitchFamily="34" charset="-122"/>
                <a:ea typeface="微软雅黑" panose="020B0503020204020204" pitchFamily="34" charset="-122"/>
              </a:rPr>
              <a:t>ZYNQ</a:t>
            </a:r>
            <a:r>
              <a:rPr lang="zh-CN" altLang="en-US" sz="1600" b="1" dirty="0" smtClean="0">
                <a:solidFill>
                  <a:srgbClr val="0070C0"/>
                </a:solidFill>
                <a:latin typeface="微软雅黑" panose="020B0503020204020204" pitchFamily="34" charset="-122"/>
                <a:ea typeface="微软雅黑" panose="020B0503020204020204" pitchFamily="34" charset="-122"/>
              </a:rPr>
              <a:t>和</a:t>
            </a:r>
            <a:r>
              <a:rPr lang="en-US" altLang="zh-CN" sz="1600" b="1" dirty="0" smtClean="0">
                <a:solidFill>
                  <a:srgbClr val="0070C0"/>
                </a:solidFill>
                <a:latin typeface="微软雅黑" panose="020B0503020204020204" pitchFamily="34" charset="-122"/>
                <a:ea typeface="微软雅黑" panose="020B0503020204020204" pitchFamily="34" charset="-122"/>
              </a:rPr>
              <a:t>STM32</a:t>
            </a:r>
          </a:p>
          <a:p>
            <a:pPr marL="914400" lvl="1" indent="-457200">
              <a:lnSpc>
                <a:spcPct val="150000"/>
              </a:lnSpc>
              <a:buFont typeface="Arial" panose="020B0604020202020204" pitchFamily="34" charset="0"/>
              <a:buChar char="•"/>
            </a:pPr>
            <a:r>
              <a:rPr lang="en-US" altLang="zh-CN" sz="1600" b="1" dirty="0" smtClean="0">
                <a:solidFill>
                  <a:srgbClr val="C00000"/>
                </a:solidFill>
                <a:latin typeface="微软雅黑" panose="020B0503020204020204" pitchFamily="34" charset="-122"/>
                <a:ea typeface="微软雅黑" panose="020B0503020204020204" pitchFamily="34" charset="-122"/>
              </a:rPr>
              <a:t>ZYNQBee1 V3.0D </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1371600" lvl="2" indent="-457200">
              <a:buFont typeface="Arial" panose="020B0604020202020204" pitchFamily="34" charset="0"/>
              <a:buChar char="•"/>
            </a:pPr>
            <a:r>
              <a:rPr lang="en-US" altLang="zh-CN" sz="1600" b="1" dirty="0" smtClean="0">
                <a:solidFill>
                  <a:srgbClr val="0070C0"/>
                </a:solidFill>
                <a:latin typeface="微软雅黑" panose="020B0503020204020204" pitchFamily="34" charset="-122"/>
                <a:ea typeface="微软雅黑" panose="020B0503020204020204" pitchFamily="34" charset="-122"/>
              </a:rPr>
              <a:t>512MB DDR3 SDRAM</a:t>
            </a:r>
          </a:p>
          <a:p>
            <a:pPr marL="1371600" lvl="2" indent="-457200">
              <a:buFont typeface="Arial" panose="020B0604020202020204" pitchFamily="34" charset="0"/>
              <a:buChar char="•"/>
            </a:pPr>
            <a:r>
              <a:rPr lang="en-US" altLang="zh-CN" sz="1600" b="1" dirty="0" smtClean="0">
                <a:solidFill>
                  <a:srgbClr val="0070C0"/>
                </a:solidFill>
                <a:latin typeface="微软雅黑" panose="020B0503020204020204" pitchFamily="34" charset="-122"/>
                <a:ea typeface="微软雅黑" panose="020B0503020204020204" pitchFamily="34" charset="-122"/>
              </a:rPr>
              <a:t>64MB QSPI Flash</a:t>
            </a:r>
          </a:p>
          <a:p>
            <a:pPr marL="1371600" lvl="2" indent="-457200">
              <a:buFont typeface="Arial" panose="020B0604020202020204" pitchFamily="34" charset="0"/>
              <a:buChar char="•"/>
            </a:pPr>
            <a:r>
              <a:rPr lang="en-US" altLang="zh-CN" sz="1600" b="1" dirty="0" smtClean="0">
                <a:solidFill>
                  <a:srgbClr val="0070C0"/>
                </a:solidFill>
                <a:latin typeface="微软雅黑" panose="020B0503020204020204" pitchFamily="34" charset="-122"/>
                <a:ea typeface="微软雅黑" panose="020B0503020204020204" pitchFamily="34" charset="-122"/>
              </a:rPr>
              <a:t>16GB eMMC</a:t>
            </a:r>
          </a:p>
          <a:p>
            <a:pPr marL="1371600" lvl="2" indent="-457200">
              <a:buFont typeface="Arial" panose="020B0604020202020204" pitchFamily="34" charset="0"/>
              <a:buChar char="•"/>
            </a:pPr>
            <a:r>
              <a:rPr lang="en-US" altLang="zh-CN" sz="1600" b="1" dirty="0" smtClean="0">
                <a:solidFill>
                  <a:srgbClr val="0070C0"/>
                </a:solidFill>
                <a:latin typeface="微软雅黑" panose="020B0503020204020204" pitchFamily="34" charset="-122"/>
                <a:ea typeface="微软雅黑" panose="020B0503020204020204" pitchFamily="34" charset="-122"/>
              </a:rPr>
              <a:t>Ethernet PHY</a:t>
            </a:r>
          </a:p>
          <a:p>
            <a:pPr marL="1371600" lvl="2" indent="-457200">
              <a:buFont typeface="Arial" panose="020B0604020202020204" pitchFamily="34" charset="0"/>
              <a:buChar char="•"/>
            </a:pPr>
            <a:r>
              <a:rPr lang="zh-CN" altLang="en-US" sz="1600" b="1" dirty="0" smtClean="0">
                <a:solidFill>
                  <a:srgbClr val="0070C0"/>
                </a:solidFill>
                <a:latin typeface="微软雅黑" panose="020B0503020204020204" pitchFamily="34" charset="-122"/>
                <a:ea typeface="微软雅黑" panose="020B0503020204020204" pitchFamily="34" charset="-122"/>
              </a:rPr>
              <a:t>尺寸为 </a:t>
            </a:r>
            <a:r>
              <a:rPr lang="en-US" altLang="zh-CN" sz="1600" b="1" dirty="0" smtClean="0">
                <a:solidFill>
                  <a:srgbClr val="0070C0"/>
                </a:solidFill>
                <a:latin typeface="微软雅黑" panose="020B0503020204020204" pitchFamily="34" charset="-122"/>
                <a:ea typeface="微软雅黑" panose="020B0503020204020204" pitchFamily="34" charset="-122"/>
              </a:rPr>
              <a:t>30mm×35mm</a:t>
            </a:r>
          </a:p>
          <a:p>
            <a:pPr marL="1371600" lvl="2" indent="-457200">
              <a:buFont typeface="Arial" panose="020B0604020202020204" pitchFamily="34" charset="0"/>
              <a:buChar char="•"/>
            </a:pPr>
            <a:r>
              <a:rPr lang="zh-CN" altLang="en-US" sz="1600" b="1" dirty="0" smtClean="0">
                <a:solidFill>
                  <a:srgbClr val="0070C0"/>
                </a:solidFill>
                <a:latin typeface="微软雅黑" panose="020B0503020204020204" pitchFamily="34" charset="-122"/>
                <a:ea typeface="微软雅黑" panose="020B0503020204020204" pitchFamily="34" charset="-122"/>
              </a:rPr>
              <a:t>运行</a:t>
            </a:r>
            <a:r>
              <a:rPr lang="en-US" altLang="zh-CN" sz="1600" b="1" dirty="0" smtClean="0">
                <a:solidFill>
                  <a:srgbClr val="0070C0"/>
                </a:solidFill>
                <a:latin typeface="微软雅黑" panose="020B0503020204020204" pitchFamily="34" charset="-122"/>
                <a:ea typeface="微软雅黑" panose="020B0503020204020204" pitchFamily="34" charset="-122"/>
              </a:rPr>
              <a:t>Embedded Linux</a:t>
            </a:r>
            <a:r>
              <a:rPr lang="zh-CN" altLang="en-US" sz="1600" b="1" dirty="0">
                <a:solidFill>
                  <a:srgbClr val="0070C0"/>
                </a:solidFill>
                <a:latin typeface="微软雅黑" panose="020B0503020204020204" pitchFamily="34" charset="-122"/>
                <a:ea typeface="微软雅黑" panose="020B0503020204020204" pitchFamily="34" charset="-122"/>
              </a:rPr>
              <a:t> </a:t>
            </a:r>
            <a:r>
              <a:rPr lang="zh-CN" altLang="en-US" sz="1600" b="1" dirty="0" smtClean="0">
                <a:solidFill>
                  <a:srgbClr val="0070C0"/>
                </a:solidFill>
                <a:latin typeface="微软雅黑" panose="020B0503020204020204" pitchFamily="34" charset="-122"/>
                <a:ea typeface="微软雅黑" panose="020B0503020204020204" pitchFamily="34" charset="-122"/>
              </a:rPr>
              <a:t>和 </a:t>
            </a:r>
            <a:r>
              <a:rPr lang="en-US" altLang="zh-CN" sz="1600" b="1" dirty="0" smtClean="0">
                <a:solidFill>
                  <a:srgbClr val="0070C0"/>
                </a:solidFill>
                <a:latin typeface="微软雅黑" panose="020B0503020204020204" pitchFamily="34" charset="-122"/>
                <a:ea typeface="微软雅黑" panose="020B0503020204020204" pitchFamily="34" charset="-122"/>
              </a:rPr>
              <a:t>xvcServer</a:t>
            </a:r>
            <a:r>
              <a:rPr lang="zh-CN" altLang="en-US" sz="1600" b="1" dirty="0" smtClean="0">
                <a:solidFill>
                  <a:srgbClr val="0070C0"/>
                </a:solidFill>
                <a:latin typeface="微软雅黑" panose="020B0503020204020204" pitchFamily="34" charset="-122"/>
                <a:ea typeface="微软雅黑" panose="020B0503020204020204" pitchFamily="34" charset="-122"/>
              </a:rPr>
              <a:t>，支持</a:t>
            </a:r>
            <a:r>
              <a:rPr lang="en-US" altLang="zh-CN" sz="1600" b="1" dirty="0" smtClean="0">
                <a:solidFill>
                  <a:srgbClr val="0070C0"/>
                </a:solidFill>
                <a:latin typeface="微软雅黑" panose="020B0503020204020204" pitchFamily="34" charset="-122"/>
                <a:ea typeface="微软雅黑" panose="020B0503020204020204" pitchFamily="34" charset="-122"/>
              </a:rPr>
              <a:t>SSH</a:t>
            </a:r>
            <a:r>
              <a:rPr lang="zh-CN" altLang="en-US" sz="1600" b="1" dirty="0" smtClean="0">
                <a:solidFill>
                  <a:srgbClr val="0070C0"/>
                </a:solidFill>
                <a:latin typeface="微软雅黑" panose="020B0503020204020204" pitchFamily="34" charset="-122"/>
                <a:ea typeface="微软雅黑" panose="020B0503020204020204" pitchFamily="34" charset="-122"/>
              </a:rPr>
              <a:t>远程</a:t>
            </a:r>
            <a:endParaRPr lang="en-US" altLang="zh-CN" sz="1600" b="1" dirty="0" smtClean="0">
              <a:solidFill>
                <a:srgbClr val="0070C0"/>
              </a:solidFill>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en-US" altLang="zh-CN" sz="1600" b="1" dirty="0" smtClean="0">
                <a:latin typeface="微软雅黑" panose="020B0503020204020204" pitchFamily="34" charset="-122"/>
                <a:ea typeface="微软雅黑" panose="020B0503020204020204" pitchFamily="34" charset="-122"/>
              </a:rPr>
              <a:t>2×FMC</a:t>
            </a:r>
            <a:r>
              <a:rPr lang="zh-CN" altLang="en-US" sz="1600" b="1" dirty="0" smtClean="0">
                <a:latin typeface="微软雅黑" panose="020B0503020204020204" pitchFamily="34" charset="-122"/>
                <a:ea typeface="微软雅黑" panose="020B0503020204020204" pitchFamily="34" charset="-122"/>
              </a:rPr>
              <a:t>接口，均支持</a:t>
            </a:r>
            <a:r>
              <a:rPr lang="en-US" altLang="zh-CN" sz="1600" b="1" dirty="0" smtClean="0">
                <a:latin typeface="微软雅黑" panose="020B0503020204020204" pitchFamily="34" charset="-122"/>
                <a:ea typeface="微软雅黑" panose="020B0503020204020204" pitchFamily="34" charset="-122"/>
              </a:rPr>
              <a:t>LA/HA</a:t>
            </a:r>
            <a:r>
              <a:rPr lang="zh-CN" altLang="en-US" sz="1600" b="1" dirty="0" smtClean="0">
                <a:latin typeface="微软雅黑" panose="020B0503020204020204" pitchFamily="34" charset="-122"/>
                <a:ea typeface="微软雅黑" panose="020B0503020204020204" pitchFamily="34" charset="-122"/>
              </a:rPr>
              <a:t>及</a:t>
            </a:r>
            <a:r>
              <a:rPr lang="en-US" altLang="zh-CN" sz="1600" b="1" dirty="0" smtClean="0">
                <a:latin typeface="微软雅黑" panose="020B0503020204020204" pitchFamily="34" charset="-122"/>
                <a:ea typeface="微软雅黑" panose="020B0503020204020204" pitchFamily="34" charset="-122"/>
              </a:rPr>
              <a:t>8 Lanes</a:t>
            </a:r>
            <a:r>
              <a:rPr lang="zh-CN" altLang="en-US" sz="1600" b="1" dirty="0">
                <a:latin typeface="微软雅黑" panose="020B0503020204020204" pitchFamily="34" charset="-122"/>
                <a:ea typeface="微软雅黑" panose="020B0503020204020204" pitchFamily="34" charset="-122"/>
              </a:rPr>
              <a:t>，板载时钟 </a:t>
            </a:r>
            <a:r>
              <a:rPr lang="en-US" altLang="zh-CN" sz="1600" b="1" dirty="0" smtClean="0">
                <a:latin typeface="微软雅黑" panose="020B0503020204020204" pitchFamily="34" charset="-122"/>
                <a:ea typeface="微软雅黑" panose="020B0503020204020204" pitchFamily="34" charset="-122"/>
              </a:rPr>
              <a:t>LMK04828</a:t>
            </a: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前面板</a:t>
            </a:r>
            <a:r>
              <a:rPr lang="en-US" altLang="zh-CN" sz="1600" b="1" dirty="0" smtClean="0">
                <a:latin typeface="微软雅黑" panose="020B0503020204020204" pitchFamily="34" charset="-122"/>
                <a:ea typeface="微软雅黑" panose="020B0503020204020204" pitchFamily="34" charset="-122"/>
              </a:rPr>
              <a:t>QSFP</a:t>
            </a:r>
            <a:r>
              <a:rPr lang="zh-CN" altLang="en-US" sz="1600" b="1" dirty="0" smtClean="0">
                <a:latin typeface="微软雅黑" panose="020B0503020204020204" pitchFamily="34" charset="-122"/>
                <a:ea typeface="微软雅黑" panose="020B0503020204020204" pitchFamily="34" charset="-122"/>
              </a:rPr>
              <a:t>光纤接口和背板</a:t>
            </a:r>
            <a:r>
              <a:rPr lang="en-US" altLang="zh-CN" sz="1600" b="1" dirty="0" smtClean="0">
                <a:latin typeface="微软雅黑" panose="020B0503020204020204" pitchFamily="34" charset="-122"/>
                <a:ea typeface="微软雅黑" panose="020B0503020204020204" pitchFamily="34" charset="-122"/>
              </a:rPr>
              <a:t>8 Lanes/16 Gbps </a:t>
            </a:r>
            <a:r>
              <a:rPr lang="en-US" altLang="zh-CN" sz="1600" b="1" dirty="0" err="1" smtClean="0">
                <a:latin typeface="微软雅黑" panose="020B0503020204020204" pitchFamily="34" charset="-122"/>
                <a:ea typeface="微软雅黑" panose="020B0503020204020204" pitchFamily="34" charset="-122"/>
              </a:rPr>
              <a:t>Serdes</a:t>
            </a:r>
            <a:r>
              <a:rPr lang="zh-CN" altLang="en-US" sz="1600" b="1" dirty="0" smtClean="0">
                <a:latin typeface="微软雅黑" panose="020B0503020204020204" pitchFamily="34" charset="-122"/>
                <a:ea typeface="微软雅黑" panose="020B0503020204020204" pitchFamily="34" charset="-122"/>
              </a:rPr>
              <a:t>接口</a:t>
            </a:r>
            <a:endParaRPr lang="en-US" altLang="zh-CN" sz="1600" b="1" dirty="0" smtClean="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891189" y="1342304"/>
            <a:ext cx="5784850" cy="4816773"/>
          </a:xfrm>
          <a:prstGeom prst="rect">
            <a:avLst/>
          </a:prstGeom>
        </p:spPr>
      </p:pic>
    </p:spTree>
    <p:extLst>
      <p:ext uri="{BB962C8B-B14F-4D97-AF65-F5344CB8AC3E}">
        <p14:creationId xmlns:p14="http://schemas.microsoft.com/office/powerpoint/2010/main" val="42048703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1915" y="3666760"/>
            <a:ext cx="7653536" cy="3191239"/>
          </a:xfrm>
          <a:prstGeom prst="rect">
            <a:avLst/>
          </a:prstGeom>
        </p:spPr>
      </p:pic>
      <p:sp>
        <p:nvSpPr>
          <p:cNvPr id="7" name="标题 1"/>
          <p:cNvSpPr>
            <a:spLocks noGrp="1"/>
          </p:cNvSpPr>
          <p:nvPr>
            <p:ph type="title"/>
          </p:nvPr>
        </p:nvSpPr>
        <p:spPr>
          <a:xfrm>
            <a:off x="124690" y="3699"/>
            <a:ext cx="9818255" cy="757382"/>
          </a:xfrm>
        </p:spPr>
        <p:txBody>
          <a:bodyPr>
            <a:normAutofit/>
          </a:bodyPr>
          <a:lstStyle/>
          <a:p>
            <a:r>
              <a:rPr lang="zh-CN" altLang="en-US" sz="3600" b="1">
                <a:solidFill>
                  <a:srgbClr val="002060"/>
                </a:solidFill>
                <a:cs typeface="Times New Roman" panose="02020603050405020304" pitchFamily="18" charset="0"/>
              </a:rPr>
              <a:t>目录</a:t>
            </a:r>
            <a:endParaRPr lang="zh-CN" altLang="en-US" sz="3600" b="1" dirty="0">
              <a:solidFill>
                <a:srgbClr val="002060"/>
              </a:solidFill>
              <a:cs typeface="Times New Roman" panose="02020603050405020304" pitchFamily="18" charset="0"/>
            </a:endParaRPr>
          </a:p>
        </p:txBody>
      </p:sp>
      <p:sp>
        <p:nvSpPr>
          <p:cNvPr id="9" name="文本框 8"/>
          <p:cNvSpPr txBox="1"/>
          <p:nvPr/>
        </p:nvSpPr>
        <p:spPr>
          <a:xfrm>
            <a:off x="0" y="703028"/>
            <a:ext cx="12192000" cy="3416320"/>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zh-CN" sz="2400" b="1" dirty="0" smtClean="0">
                <a:solidFill>
                  <a:srgbClr val="002060"/>
                </a:solidFill>
                <a:latin typeface="+mj-lt"/>
                <a:cs typeface="Times New Roman" panose="02020603050405020304" pitchFamily="18" charset="0"/>
              </a:rPr>
              <a:t>Motivation</a:t>
            </a:r>
            <a:r>
              <a:rPr lang="zh-CN" altLang="en-US" sz="2400" b="1" dirty="0" smtClean="0">
                <a:solidFill>
                  <a:srgbClr val="002060"/>
                </a:solidFill>
                <a:latin typeface="+mj-lt"/>
                <a:cs typeface="Times New Roman" panose="02020603050405020304" pitchFamily="18" charset="0"/>
              </a:rPr>
              <a:t>，复杂、大型分布式电子学系统面临的困难</a:t>
            </a:r>
            <a:endParaRPr lang="en-US" altLang="zh-CN" sz="2400" b="1" dirty="0" smtClean="0">
              <a:solidFill>
                <a:srgbClr val="002060"/>
              </a:solidFill>
              <a:latin typeface="+mj-lt"/>
              <a:cs typeface="Times New Roman" panose="02020603050405020304" pitchFamily="18" charset="0"/>
            </a:endParaRPr>
          </a:p>
          <a:p>
            <a:pPr marL="457200" indent="-457200">
              <a:lnSpc>
                <a:spcPct val="150000"/>
              </a:lnSpc>
              <a:buFont typeface="Arial" panose="020B0604020202020204" pitchFamily="34" charset="0"/>
              <a:buChar char="•"/>
            </a:pPr>
            <a:r>
              <a:rPr lang="zh-CN" altLang="en-US" sz="2400" b="1" dirty="0" smtClean="0">
                <a:solidFill>
                  <a:srgbClr val="002060"/>
                </a:solidFill>
                <a:latin typeface="+mj-lt"/>
                <a:cs typeface="Times New Roman" panose="02020603050405020304" pitchFamily="18" charset="0"/>
              </a:rPr>
              <a:t>从调试接口说起</a:t>
            </a:r>
            <a:endParaRPr lang="en-US" altLang="zh-CN" sz="2400" b="1" dirty="0">
              <a:solidFill>
                <a:srgbClr val="002060"/>
              </a:solidFill>
              <a:latin typeface="+mj-lt"/>
              <a:cs typeface="Times New Roman" panose="02020603050405020304" pitchFamily="18" charset="0"/>
            </a:endParaRPr>
          </a:p>
          <a:p>
            <a:pPr marL="457200" indent="-457200">
              <a:lnSpc>
                <a:spcPct val="150000"/>
              </a:lnSpc>
              <a:buFont typeface="Arial" panose="020B0604020202020204" pitchFamily="34" charset="0"/>
              <a:buChar char="•"/>
            </a:pPr>
            <a:r>
              <a:rPr lang="zh-CN" altLang="en-US" sz="2400" b="1" dirty="0" smtClean="0">
                <a:solidFill>
                  <a:srgbClr val="002060"/>
                </a:solidFill>
                <a:latin typeface="+mj-lt"/>
                <a:cs typeface="Times New Roman" panose="02020603050405020304" pitchFamily="18" charset="0"/>
              </a:rPr>
              <a:t>电子学板卡的板载调试接口的实现</a:t>
            </a:r>
            <a:endParaRPr lang="en-US" altLang="zh-CN" sz="2400" b="1" dirty="0" smtClean="0">
              <a:solidFill>
                <a:srgbClr val="002060"/>
              </a:solidFill>
              <a:latin typeface="+mj-lt"/>
              <a:cs typeface="Times New Roman" panose="02020603050405020304" pitchFamily="18" charset="0"/>
            </a:endParaRPr>
          </a:p>
          <a:p>
            <a:pPr marL="457200" indent="-457200">
              <a:lnSpc>
                <a:spcPct val="150000"/>
              </a:lnSpc>
              <a:buFont typeface="Arial" panose="020B0604020202020204" pitchFamily="34" charset="0"/>
              <a:buChar char="•"/>
            </a:pPr>
            <a:r>
              <a:rPr lang="zh-CN" altLang="en-US" sz="2400" b="1" dirty="0" smtClean="0">
                <a:solidFill>
                  <a:srgbClr val="002060"/>
                </a:solidFill>
                <a:latin typeface="+mj-lt"/>
                <a:cs typeface="Times New Roman" panose="02020603050405020304" pitchFamily="18" charset="0"/>
              </a:rPr>
              <a:t>电子学系统远程调试接口的实现</a:t>
            </a:r>
            <a:endParaRPr lang="en-US" altLang="zh-CN" sz="2400" b="1" dirty="0">
              <a:solidFill>
                <a:srgbClr val="002060"/>
              </a:solidFill>
              <a:latin typeface="+mj-lt"/>
              <a:cs typeface="Times New Roman" panose="02020603050405020304" pitchFamily="18" charset="0"/>
            </a:endParaRPr>
          </a:p>
          <a:p>
            <a:pPr marL="457200" indent="-457200">
              <a:lnSpc>
                <a:spcPct val="150000"/>
              </a:lnSpc>
              <a:buFont typeface="Arial" panose="020B0604020202020204" pitchFamily="34" charset="0"/>
              <a:buChar char="•"/>
            </a:pPr>
            <a:r>
              <a:rPr lang="zh-CN" altLang="en-US" sz="2400" b="1" dirty="0" smtClean="0">
                <a:solidFill>
                  <a:srgbClr val="002060"/>
                </a:solidFill>
                <a:cs typeface="Times New Roman" panose="02020603050405020304" pitchFamily="18" charset="0"/>
              </a:rPr>
              <a:t>电子学板卡中多个</a:t>
            </a:r>
            <a:r>
              <a:rPr lang="en-US" altLang="zh-CN" sz="2400" b="1" dirty="0" smtClean="0">
                <a:solidFill>
                  <a:srgbClr val="002060"/>
                </a:solidFill>
                <a:cs typeface="Times New Roman" panose="02020603050405020304" pitchFamily="18" charset="0"/>
              </a:rPr>
              <a:t>FPGA</a:t>
            </a:r>
            <a:r>
              <a:rPr lang="zh-CN" altLang="en-US" sz="2400" b="1" dirty="0" smtClean="0">
                <a:solidFill>
                  <a:srgbClr val="002060"/>
                </a:solidFill>
                <a:cs typeface="Times New Roman" panose="02020603050405020304" pitchFamily="18" charset="0"/>
              </a:rPr>
              <a:t>的互联和慢控制接口的实现</a:t>
            </a:r>
            <a:endParaRPr lang="en-US" altLang="zh-CN" sz="2400" b="1" dirty="0" smtClean="0">
              <a:solidFill>
                <a:srgbClr val="002060"/>
              </a:solidFill>
              <a:cs typeface="Times New Roman" panose="02020603050405020304" pitchFamily="18" charset="0"/>
            </a:endParaRPr>
          </a:p>
          <a:p>
            <a:pPr marL="457200" indent="-457200">
              <a:lnSpc>
                <a:spcPct val="150000"/>
              </a:lnSpc>
              <a:buFont typeface="Arial" panose="020B0604020202020204" pitchFamily="34" charset="0"/>
              <a:buChar char="•"/>
            </a:pPr>
            <a:r>
              <a:rPr lang="zh-CN" altLang="en-US" sz="2400" b="1" dirty="0" smtClean="0">
                <a:solidFill>
                  <a:srgbClr val="002060"/>
                </a:solidFill>
                <a:latin typeface="+mj-lt"/>
                <a:cs typeface="Times New Roman" panose="02020603050405020304" pitchFamily="18" charset="0"/>
              </a:rPr>
              <a:t>实践、总结和展望</a:t>
            </a:r>
            <a:endParaRPr lang="en-US" altLang="zh-CN" sz="2400" b="1" dirty="0">
              <a:solidFill>
                <a:schemeClr val="accent1">
                  <a:lumMod val="60000"/>
                  <a:lumOff val="40000"/>
                </a:schemeClr>
              </a:solidFill>
              <a:latin typeface="+mj-lt"/>
              <a:cs typeface="Times New Roman" panose="02020603050405020304" pitchFamily="18" charset="0"/>
            </a:endParaRPr>
          </a:p>
        </p:txBody>
      </p:sp>
      <p:sp>
        <p:nvSpPr>
          <p:cNvPr id="2" name="灯片编号占位符 1"/>
          <p:cNvSpPr>
            <a:spLocks noGrp="1"/>
          </p:cNvSpPr>
          <p:nvPr>
            <p:ph type="sldNum" sz="quarter" idx="12"/>
          </p:nvPr>
        </p:nvSpPr>
        <p:spPr>
          <a:xfrm>
            <a:off x="9391880" y="6372679"/>
            <a:ext cx="2743200" cy="365125"/>
          </a:xfrm>
        </p:spPr>
        <p:txBody>
          <a:bodyPr/>
          <a:lstStyle/>
          <a:p>
            <a:fld id="{C28EF05F-7CD3-473C-B0C7-34AD733DCAD5}" type="slidenum">
              <a:rPr lang="zh-CN" altLang="en-US" smtClean="0"/>
              <a:pPr/>
              <a:t>2</a:t>
            </a:fld>
            <a:endParaRPr lang="zh-CN" altLang="en-US" dirty="0"/>
          </a:p>
        </p:txBody>
      </p:sp>
      <p:cxnSp>
        <p:nvCxnSpPr>
          <p:cNvPr id="3" name="直接连接符 2">
            <a:extLst>
              <a:ext uri="{FF2B5EF4-FFF2-40B4-BE49-F238E27FC236}">
                <a16:creationId xmlns:a16="http://schemas.microsoft.com/office/drawing/2014/main" id="{59DDCA42-3B5E-C9A8-2011-E4D08BA4EAE0}"/>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414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smtClean="0">
                <a:solidFill>
                  <a:srgbClr val="002060"/>
                </a:solidFill>
                <a:cs typeface="Times New Roman" panose="02020603050405020304" pitchFamily="18" charset="0"/>
              </a:rPr>
              <a:t>实践：</a:t>
            </a:r>
            <a:r>
              <a:rPr lang="en-US" altLang="zh-CN" sz="3600" b="1" dirty="0" smtClean="0">
                <a:solidFill>
                  <a:srgbClr val="002060"/>
                </a:solidFill>
                <a:cs typeface="Times New Roman" panose="02020603050405020304" pitchFamily="18" charset="0"/>
              </a:rPr>
              <a:t>Chip2Chip/ZYNQBee1</a:t>
            </a:r>
            <a:endParaRPr lang="zh-CN" altLang="en-US" sz="3600" b="1" dirty="0">
              <a:solidFill>
                <a:srgbClr val="002060"/>
              </a:solidFill>
              <a:cs typeface="Times New Roman" panose="02020603050405020304" pitchFamily="18" charset="0"/>
            </a:endParaRP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20</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20</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20</a:t>
            </a:fld>
            <a:endParaRPr lang="zh-CN" altLang="en-US"/>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990" y="755954"/>
            <a:ext cx="11388610" cy="6102046"/>
          </a:xfrm>
          <a:prstGeom prst="rect">
            <a:avLst/>
          </a:prstGeom>
        </p:spPr>
      </p:pic>
      <p:graphicFrame>
        <p:nvGraphicFramePr>
          <p:cNvPr id="7" name="对象 6"/>
          <p:cNvGraphicFramePr>
            <a:graphicFrameLocks noChangeAspect="1"/>
          </p:cNvGraphicFramePr>
          <p:nvPr>
            <p:extLst>
              <p:ext uri="{D42A27DB-BD31-4B8C-83A1-F6EECF244321}">
                <p14:modId xmlns:p14="http://schemas.microsoft.com/office/powerpoint/2010/main" val="270797306"/>
              </p:ext>
            </p:extLst>
          </p:nvPr>
        </p:nvGraphicFramePr>
        <p:xfrm>
          <a:off x="396990" y="5710237"/>
          <a:ext cx="381000" cy="826417"/>
        </p:xfrm>
        <a:graphic>
          <a:graphicData uri="http://schemas.openxmlformats.org/presentationml/2006/ole">
            <mc:AlternateContent xmlns:mc="http://schemas.openxmlformats.org/markup-compatibility/2006">
              <mc:Choice xmlns:v="urn:schemas-microsoft-com:vml" Requires="v">
                <p:oleObj spid="_x0000_s1041" name="PDF" showAsIcon="1" r:id="rId5" imgW="380880" imgH="828720" progId="FoxitReader.Document">
                  <p:embed/>
                </p:oleObj>
              </mc:Choice>
              <mc:Fallback>
                <p:oleObj name="PDF" showAsIcon="1" r:id="rId5" imgW="380880" imgH="828720" progId="FoxitReader.Document">
                  <p:embed/>
                  <p:pic>
                    <p:nvPicPr>
                      <p:cNvPr id="0" name=""/>
                      <p:cNvPicPr/>
                      <p:nvPr/>
                    </p:nvPicPr>
                    <p:blipFill>
                      <a:blip r:embed="rId6"/>
                      <a:stretch>
                        <a:fillRect/>
                      </a:stretch>
                    </p:blipFill>
                    <p:spPr>
                      <a:xfrm>
                        <a:off x="396990" y="5710237"/>
                        <a:ext cx="381000" cy="826417"/>
                      </a:xfrm>
                      <a:prstGeom prst="rect">
                        <a:avLst/>
                      </a:prstGeom>
                    </p:spPr>
                  </p:pic>
                </p:oleObj>
              </mc:Fallback>
            </mc:AlternateContent>
          </a:graphicData>
        </a:graphic>
      </p:graphicFrame>
    </p:spTree>
    <p:extLst>
      <p:ext uri="{BB962C8B-B14F-4D97-AF65-F5344CB8AC3E}">
        <p14:creationId xmlns:p14="http://schemas.microsoft.com/office/powerpoint/2010/main" val="14565665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smtClean="0">
                <a:solidFill>
                  <a:srgbClr val="002060"/>
                </a:solidFill>
                <a:cs typeface="Times New Roman" panose="02020603050405020304" pitchFamily="18" charset="0"/>
              </a:rPr>
              <a:t>实践：</a:t>
            </a:r>
            <a:r>
              <a:rPr lang="en-US" altLang="zh-CN" sz="3600" b="1" dirty="0" smtClean="0">
                <a:solidFill>
                  <a:srgbClr val="002060"/>
                </a:solidFill>
                <a:cs typeface="Times New Roman" panose="02020603050405020304" pitchFamily="18" charset="0"/>
              </a:rPr>
              <a:t>Chip2Chip/KU060 Simple</a:t>
            </a:r>
            <a:endParaRPr lang="zh-CN" altLang="en-US" sz="3600" b="1" dirty="0">
              <a:solidFill>
                <a:srgbClr val="002060"/>
              </a:solidFill>
              <a:cs typeface="Times New Roman" panose="02020603050405020304" pitchFamily="18" charset="0"/>
            </a:endParaRP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21</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21</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21</a:t>
            </a:fld>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1999"/>
            <a:ext cx="12192000" cy="2657689"/>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19" y="3656742"/>
            <a:ext cx="8729077" cy="3201258"/>
          </a:xfrm>
          <a:prstGeom prst="rect">
            <a:avLst/>
          </a:prstGeom>
        </p:spPr>
      </p:pic>
    </p:spTree>
    <p:extLst>
      <p:ext uri="{BB962C8B-B14F-4D97-AF65-F5344CB8AC3E}">
        <p14:creationId xmlns:p14="http://schemas.microsoft.com/office/powerpoint/2010/main" val="17492725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smtClean="0">
                <a:solidFill>
                  <a:srgbClr val="002060"/>
                </a:solidFill>
                <a:cs typeface="Times New Roman" panose="02020603050405020304" pitchFamily="18" charset="0"/>
              </a:rPr>
              <a:t>实践：</a:t>
            </a:r>
            <a:r>
              <a:rPr lang="en-US" altLang="zh-CN" sz="3600" b="1" dirty="0" smtClean="0">
                <a:solidFill>
                  <a:srgbClr val="002060"/>
                </a:solidFill>
                <a:cs typeface="Times New Roman" panose="02020603050405020304" pitchFamily="18" charset="0"/>
              </a:rPr>
              <a:t>Chip2Chip/KU060 Simple </a:t>
            </a:r>
            <a:r>
              <a:rPr lang="zh-CN" altLang="en-US" sz="3600" b="1" dirty="0" smtClean="0">
                <a:solidFill>
                  <a:srgbClr val="002060"/>
                </a:solidFill>
                <a:cs typeface="Times New Roman" panose="02020603050405020304" pitchFamily="18" charset="0"/>
              </a:rPr>
              <a:t>实现细节与关键内容</a:t>
            </a:r>
            <a:endParaRPr lang="zh-CN" altLang="en-US" sz="3600" b="1" dirty="0">
              <a:solidFill>
                <a:srgbClr val="002060"/>
              </a:solidFill>
              <a:cs typeface="Times New Roman" panose="02020603050405020304" pitchFamily="18" charset="0"/>
            </a:endParaRP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22</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22</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22</a:t>
            </a:fld>
            <a:endParaRPr lang="zh-CN" alt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30" y="905400"/>
            <a:ext cx="11178540" cy="5701242"/>
          </a:xfrm>
          <a:prstGeom prst="rect">
            <a:avLst/>
          </a:prstGeom>
        </p:spPr>
      </p:pic>
    </p:spTree>
    <p:extLst>
      <p:ext uri="{BB962C8B-B14F-4D97-AF65-F5344CB8AC3E}">
        <p14:creationId xmlns:p14="http://schemas.microsoft.com/office/powerpoint/2010/main" val="13936599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smtClean="0">
                <a:solidFill>
                  <a:srgbClr val="002060"/>
                </a:solidFill>
                <a:cs typeface="Times New Roman" panose="02020603050405020304" pitchFamily="18" charset="0"/>
              </a:rPr>
              <a:t>实践：</a:t>
            </a:r>
            <a:r>
              <a:rPr lang="en-US" altLang="zh-CN" sz="3600" b="1" dirty="0" smtClean="0">
                <a:solidFill>
                  <a:srgbClr val="002060"/>
                </a:solidFill>
                <a:cs typeface="Times New Roman" panose="02020603050405020304" pitchFamily="18" charset="0"/>
              </a:rPr>
              <a:t>Chip2Chip/KU060 Complex</a:t>
            </a:r>
            <a:endParaRPr lang="zh-CN" altLang="en-US" sz="3600" b="1" dirty="0">
              <a:solidFill>
                <a:srgbClr val="002060"/>
              </a:solidFill>
              <a:cs typeface="Times New Roman" panose="02020603050405020304" pitchFamily="18" charset="0"/>
            </a:endParaRP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23</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23</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23</a:t>
            </a:fld>
            <a:endParaRPr lang="zh-CN" altLang="en-US"/>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193" y="819150"/>
            <a:ext cx="11337614" cy="5969000"/>
          </a:xfrm>
          <a:prstGeom prst="rect">
            <a:avLst/>
          </a:prstGeom>
        </p:spPr>
      </p:pic>
      <p:graphicFrame>
        <p:nvGraphicFramePr>
          <p:cNvPr id="7" name="对象 6"/>
          <p:cNvGraphicFramePr>
            <a:graphicFrameLocks noChangeAspect="1"/>
          </p:cNvGraphicFramePr>
          <p:nvPr>
            <p:extLst>
              <p:ext uri="{D42A27DB-BD31-4B8C-83A1-F6EECF244321}">
                <p14:modId xmlns:p14="http://schemas.microsoft.com/office/powerpoint/2010/main" val="3918828982"/>
              </p:ext>
            </p:extLst>
          </p:nvPr>
        </p:nvGraphicFramePr>
        <p:xfrm>
          <a:off x="659456" y="3441537"/>
          <a:ext cx="381000" cy="828675"/>
        </p:xfrm>
        <a:graphic>
          <a:graphicData uri="http://schemas.openxmlformats.org/presentationml/2006/ole">
            <mc:AlternateContent xmlns:mc="http://schemas.openxmlformats.org/markup-compatibility/2006">
              <mc:Choice xmlns:v="urn:schemas-microsoft-com:vml" Requires="v">
                <p:oleObj spid="_x0000_s2064" name="PDF" showAsIcon="1" r:id="rId5" imgW="380880" imgH="828720" progId="FoxitReader.Document">
                  <p:embed/>
                </p:oleObj>
              </mc:Choice>
              <mc:Fallback>
                <p:oleObj name="PDF" showAsIcon="1" r:id="rId5" imgW="380880" imgH="828720" progId="FoxitReader.Document">
                  <p:embed/>
                  <p:pic>
                    <p:nvPicPr>
                      <p:cNvPr id="0" name=""/>
                      <p:cNvPicPr/>
                      <p:nvPr/>
                    </p:nvPicPr>
                    <p:blipFill>
                      <a:blip r:embed="rId6"/>
                      <a:stretch>
                        <a:fillRect/>
                      </a:stretch>
                    </p:blipFill>
                    <p:spPr>
                      <a:xfrm>
                        <a:off x="659456" y="3441537"/>
                        <a:ext cx="381000" cy="828675"/>
                      </a:xfrm>
                      <a:prstGeom prst="rect">
                        <a:avLst/>
                      </a:prstGeom>
                    </p:spPr>
                  </p:pic>
                </p:oleObj>
              </mc:Fallback>
            </mc:AlternateContent>
          </a:graphicData>
        </a:graphic>
      </p:graphicFrame>
    </p:spTree>
    <p:extLst>
      <p:ext uri="{BB962C8B-B14F-4D97-AF65-F5344CB8AC3E}">
        <p14:creationId xmlns:p14="http://schemas.microsoft.com/office/powerpoint/2010/main" val="31493608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smtClean="0">
                <a:solidFill>
                  <a:srgbClr val="002060"/>
                </a:solidFill>
                <a:cs typeface="Times New Roman" panose="02020603050405020304" pitchFamily="18" charset="0"/>
              </a:rPr>
              <a:t>实践：</a:t>
            </a:r>
            <a:r>
              <a:rPr lang="en-US" altLang="zh-CN" sz="3600" b="1" dirty="0" smtClean="0">
                <a:solidFill>
                  <a:srgbClr val="002060"/>
                </a:solidFill>
                <a:cs typeface="Times New Roman" panose="02020603050405020304" pitchFamily="18" charset="0"/>
              </a:rPr>
              <a:t>Chip2Chip/KU060 Complex </a:t>
            </a:r>
            <a:r>
              <a:rPr lang="zh-CN" altLang="en-US" sz="3600" b="1" dirty="0" smtClean="0">
                <a:solidFill>
                  <a:srgbClr val="002060"/>
                </a:solidFill>
                <a:cs typeface="Times New Roman" panose="02020603050405020304" pitchFamily="18" charset="0"/>
              </a:rPr>
              <a:t>实现细节与关键内容</a:t>
            </a:r>
            <a:endParaRPr lang="zh-CN" altLang="en-US" sz="3600" b="1" dirty="0">
              <a:solidFill>
                <a:srgbClr val="002060"/>
              </a:solidFill>
              <a:cs typeface="Times New Roman" panose="02020603050405020304" pitchFamily="18" charset="0"/>
            </a:endParaRP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24</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24</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24</a:t>
            </a:fld>
            <a:endParaRPr lang="zh-CN" altLang="en-US"/>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157" y="866825"/>
            <a:ext cx="8849593" cy="5991175"/>
          </a:xfrm>
          <a:prstGeom prst="rect">
            <a:avLst/>
          </a:prstGeom>
        </p:spPr>
      </p:pic>
    </p:spTree>
    <p:extLst>
      <p:ext uri="{BB962C8B-B14F-4D97-AF65-F5344CB8AC3E}">
        <p14:creationId xmlns:p14="http://schemas.microsoft.com/office/powerpoint/2010/main" val="38217491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smtClean="0">
                <a:solidFill>
                  <a:srgbClr val="002060"/>
                </a:solidFill>
                <a:cs typeface="Times New Roman" panose="02020603050405020304" pitchFamily="18" charset="0"/>
              </a:rPr>
              <a:t>实践：</a:t>
            </a:r>
            <a:r>
              <a:rPr lang="en-US" altLang="zh-CN" sz="3600" b="1" dirty="0" smtClean="0">
                <a:solidFill>
                  <a:srgbClr val="002060"/>
                </a:solidFill>
                <a:cs typeface="Times New Roman" panose="02020603050405020304" pitchFamily="18" charset="0"/>
              </a:rPr>
              <a:t>Chip2Chip/ZYNQBee1+KU060 </a:t>
            </a:r>
            <a:r>
              <a:rPr lang="zh-CN" altLang="en-US" sz="3600" b="1" dirty="0" smtClean="0">
                <a:solidFill>
                  <a:srgbClr val="002060"/>
                </a:solidFill>
                <a:cs typeface="Times New Roman" panose="02020603050405020304" pitchFamily="18" charset="0"/>
              </a:rPr>
              <a:t>实现细节与关键内容</a:t>
            </a:r>
            <a:endParaRPr lang="zh-CN" altLang="en-US" sz="3600" b="1" dirty="0">
              <a:solidFill>
                <a:srgbClr val="002060"/>
              </a:solidFill>
              <a:cs typeface="Times New Roman" panose="02020603050405020304" pitchFamily="18" charset="0"/>
            </a:endParaRP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25</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25</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25</a:t>
            </a:fld>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840"/>
            <a:ext cx="4358640" cy="5054128"/>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8640" y="2065020"/>
            <a:ext cx="3813810" cy="3632396"/>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1072" y="2065020"/>
            <a:ext cx="3645528" cy="3634299"/>
          </a:xfrm>
          <a:prstGeom prst="rect">
            <a:avLst/>
          </a:prstGeom>
        </p:spPr>
      </p:pic>
    </p:spTree>
    <p:extLst>
      <p:ext uri="{BB962C8B-B14F-4D97-AF65-F5344CB8AC3E}">
        <p14:creationId xmlns:p14="http://schemas.microsoft.com/office/powerpoint/2010/main" val="8243938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smtClean="0">
                <a:solidFill>
                  <a:srgbClr val="002060"/>
                </a:solidFill>
                <a:cs typeface="Times New Roman" panose="02020603050405020304" pitchFamily="18" charset="0"/>
              </a:rPr>
              <a:t>实践：</a:t>
            </a:r>
            <a:r>
              <a:rPr lang="en-US" altLang="zh-CN" sz="3600" b="1" dirty="0" smtClean="0">
                <a:solidFill>
                  <a:srgbClr val="002060"/>
                </a:solidFill>
                <a:cs typeface="Times New Roman" panose="02020603050405020304" pitchFamily="18" charset="0"/>
              </a:rPr>
              <a:t>RFSoC+Artix-7 </a:t>
            </a:r>
            <a:r>
              <a:rPr lang="zh-CN" altLang="en-US" sz="3600" b="1" dirty="0" smtClean="0">
                <a:solidFill>
                  <a:srgbClr val="002060"/>
                </a:solidFill>
                <a:cs typeface="Times New Roman" panose="02020603050405020304" pitchFamily="18" charset="0"/>
              </a:rPr>
              <a:t>实现</a:t>
            </a:r>
            <a:r>
              <a:rPr lang="zh-CN" altLang="en-US" sz="3600" b="1" dirty="0">
                <a:solidFill>
                  <a:srgbClr val="002060"/>
                </a:solidFill>
                <a:cs typeface="Times New Roman" panose="02020603050405020304" pitchFamily="18" charset="0"/>
              </a:rPr>
              <a:t>更</a:t>
            </a:r>
            <a:r>
              <a:rPr lang="zh-CN" altLang="en-US" sz="3600" b="1" dirty="0" smtClean="0">
                <a:solidFill>
                  <a:srgbClr val="002060"/>
                </a:solidFill>
                <a:cs typeface="Times New Roman" panose="02020603050405020304" pitchFamily="18" charset="0"/>
              </a:rPr>
              <a:t>多</a:t>
            </a:r>
            <a:r>
              <a:rPr lang="en-US" altLang="zh-CN" sz="3600" b="1" dirty="0" smtClean="0">
                <a:solidFill>
                  <a:srgbClr val="002060"/>
                </a:solidFill>
                <a:cs typeface="Times New Roman" panose="02020603050405020304" pitchFamily="18" charset="0"/>
              </a:rPr>
              <a:t>IO</a:t>
            </a:r>
            <a:r>
              <a:rPr lang="zh-CN" altLang="en-US" sz="3600" b="1" dirty="0" smtClean="0">
                <a:solidFill>
                  <a:srgbClr val="002060"/>
                </a:solidFill>
                <a:cs typeface="Times New Roman" panose="02020603050405020304" pitchFamily="18" charset="0"/>
              </a:rPr>
              <a:t>用于慢控制</a:t>
            </a:r>
            <a:endParaRPr lang="zh-CN" altLang="en-US" sz="3600" b="1" dirty="0">
              <a:solidFill>
                <a:srgbClr val="002060"/>
              </a:solidFill>
              <a:cs typeface="Times New Roman" panose="02020603050405020304" pitchFamily="18" charset="0"/>
            </a:endParaRP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26</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26</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26</a:t>
            </a:fld>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365" y="860066"/>
            <a:ext cx="4325165" cy="5861409"/>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4872" y="860066"/>
            <a:ext cx="4275800" cy="5861409"/>
          </a:xfrm>
          <a:prstGeom prst="rect">
            <a:avLst/>
          </a:prstGeom>
        </p:spPr>
      </p:pic>
    </p:spTree>
    <p:extLst>
      <p:ext uri="{BB962C8B-B14F-4D97-AF65-F5344CB8AC3E}">
        <p14:creationId xmlns:p14="http://schemas.microsoft.com/office/powerpoint/2010/main" val="27004153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smtClean="0">
                <a:solidFill>
                  <a:srgbClr val="002060"/>
                </a:solidFill>
                <a:cs typeface="Times New Roman" panose="02020603050405020304" pitchFamily="18" charset="0"/>
              </a:rPr>
              <a:t>实践：</a:t>
            </a:r>
            <a:r>
              <a:rPr lang="en-US" altLang="zh-CN" sz="3600" b="1" dirty="0" smtClean="0">
                <a:solidFill>
                  <a:srgbClr val="002060"/>
                </a:solidFill>
                <a:cs typeface="Times New Roman" panose="02020603050405020304" pitchFamily="18" charset="0"/>
              </a:rPr>
              <a:t>RFSoC+Artix-7 </a:t>
            </a:r>
            <a:r>
              <a:rPr lang="zh-CN" altLang="en-US" sz="3600" b="1" dirty="0" smtClean="0">
                <a:solidFill>
                  <a:srgbClr val="002060"/>
                </a:solidFill>
                <a:cs typeface="Times New Roman" panose="02020603050405020304" pitchFamily="18" charset="0"/>
              </a:rPr>
              <a:t>实现</a:t>
            </a:r>
            <a:r>
              <a:rPr lang="zh-CN" altLang="en-US" sz="3600" b="1" dirty="0">
                <a:solidFill>
                  <a:srgbClr val="002060"/>
                </a:solidFill>
                <a:cs typeface="Times New Roman" panose="02020603050405020304" pitchFamily="18" charset="0"/>
              </a:rPr>
              <a:t>更</a:t>
            </a:r>
            <a:r>
              <a:rPr lang="zh-CN" altLang="en-US" sz="3600" b="1" dirty="0" smtClean="0">
                <a:solidFill>
                  <a:srgbClr val="002060"/>
                </a:solidFill>
                <a:cs typeface="Times New Roman" panose="02020603050405020304" pitchFamily="18" charset="0"/>
              </a:rPr>
              <a:t>多</a:t>
            </a:r>
            <a:r>
              <a:rPr lang="en-US" altLang="zh-CN" sz="3600" b="1" dirty="0" smtClean="0">
                <a:solidFill>
                  <a:srgbClr val="002060"/>
                </a:solidFill>
                <a:cs typeface="Times New Roman" panose="02020603050405020304" pitchFamily="18" charset="0"/>
              </a:rPr>
              <a:t>IO</a:t>
            </a:r>
            <a:r>
              <a:rPr lang="zh-CN" altLang="en-US" sz="3600" b="1" dirty="0" smtClean="0">
                <a:solidFill>
                  <a:srgbClr val="002060"/>
                </a:solidFill>
                <a:cs typeface="Times New Roman" panose="02020603050405020304" pitchFamily="18" charset="0"/>
              </a:rPr>
              <a:t>用于慢控制</a:t>
            </a:r>
            <a:endParaRPr lang="zh-CN" altLang="en-US" sz="3600" b="1" dirty="0">
              <a:solidFill>
                <a:srgbClr val="002060"/>
              </a:solidFill>
              <a:cs typeface="Times New Roman" panose="02020603050405020304" pitchFamily="18" charset="0"/>
            </a:endParaRP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27</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27</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27</a:t>
            </a:fld>
            <a:endParaRPr lang="zh-CN" altLang="en-US"/>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4184"/>
            <a:ext cx="5024890" cy="5571941"/>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807" y="1599124"/>
            <a:ext cx="7162193" cy="4453614"/>
          </a:xfrm>
          <a:prstGeom prst="rect">
            <a:avLst/>
          </a:prstGeom>
        </p:spPr>
      </p:pic>
    </p:spTree>
    <p:extLst>
      <p:ext uri="{BB962C8B-B14F-4D97-AF65-F5344CB8AC3E}">
        <p14:creationId xmlns:p14="http://schemas.microsoft.com/office/powerpoint/2010/main" val="35921103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smtClean="0">
                <a:solidFill>
                  <a:srgbClr val="002060"/>
                </a:solidFill>
                <a:cs typeface="Times New Roman" panose="02020603050405020304" pitchFamily="18" charset="0"/>
              </a:rPr>
              <a:t>实践：</a:t>
            </a:r>
            <a:r>
              <a:rPr lang="en-US" altLang="zh-CN" sz="3600" b="1" dirty="0" smtClean="0">
                <a:solidFill>
                  <a:srgbClr val="002060"/>
                </a:solidFill>
                <a:cs typeface="Times New Roman" panose="02020603050405020304" pitchFamily="18" charset="0"/>
              </a:rPr>
              <a:t>RFSoC+Artix-7 </a:t>
            </a:r>
            <a:r>
              <a:rPr lang="zh-CN" altLang="en-US" sz="3600" b="1" dirty="0" smtClean="0">
                <a:solidFill>
                  <a:srgbClr val="002060"/>
                </a:solidFill>
                <a:cs typeface="Times New Roman" panose="02020603050405020304" pitchFamily="18" charset="0"/>
              </a:rPr>
              <a:t>实现</a:t>
            </a:r>
            <a:r>
              <a:rPr lang="zh-CN" altLang="en-US" sz="3600" b="1" dirty="0">
                <a:solidFill>
                  <a:srgbClr val="002060"/>
                </a:solidFill>
                <a:cs typeface="Times New Roman" panose="02020603050405020304" pitchFamily="18" charset="0"/>
              </a:rPr>
              <a:t>更</a:t>
            </a:r>
            <a:r>
              <a:rPr lang="zh-CN" altLang="en-US" sz="3600" b="1" dirty="0" smtClean="0">
                <a:solidFill>
                  <a:srgbClr val="002060"/>
                </a:solidFill>
                <a:cs typeface="Times New Roman" panose="02020603050405020304" pitchFamily="18" charset="0"/>
              </a:rPr>
              <a:t>多</a:t>
            </a:r>
            <a:r>
              <a:rPr lang="en-US" altLang="zh-CN" sz="3600" b="1" dirty="0" smtClean="0">
                <a:solidFill>
                  <a:srgbClr val="002060"/>
                </a:solidFill>
                <a:cs typeface="Times New Roman" panose="02020603050405020304" pitchFamily="18" charset="0"/>
              </a:rPr>
              <a:t>IO</a:t>
            </a:r>
            <a:r>
              <a:rPr lang="zh-CN" altLang="en-US" sz="3600" b="1" dirty="0" smtClean="0">
                <a:solidFill>
                  <a:srgbClr val="002060"/>
                </a:solidFill>
                <a:cs typeface="Times New Roman" panose="02020603050405020304" pitchFamily="18" charset="0"/>
              </a:rPr>
              <a:t>用于慢控制</a:t>
            </a:r>
            <a:endParaRPr lang="zh-CN" altLang="en-US" sz="3600" b="1" dirty="0">
              <a:solidFill>
                <a:srgbClr val="002060"/>
              </a:solidFill>
              <a:cs typeface="Times New Roman" panose="02020603050405020304" pitchFamily="18" charset="0"/>
            </a:endParaRP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28</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28</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28</a:t>
            </a:fld>
            <a:endParaRPr lang="zh-CN" altLang="en-US"/>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0514"/>
            <a:ext cx="5550759" cy="6067486"/>
          </a:xfrm>
          <a:prstGeom prst="rect">
            <a:avLst/>
          </a:prstGeom>
        </p:spPr>
      </p:pic>
      <p:sp>
        <p:nvSpPr>
          <p:cNvPr id="9" name="右箭头 8"/>
          <p:cNvSpPr/>
          <p:nvPr/>
        </p:nvSpPr>
        <p:spPr>
          <a:xfrm>
            <a:off x="5153631" y="3446698"/>
            <a:ext cx="1571633" cy="3775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0456" y="790514"/>
            <a:ext cx="4797890" cy="6067486"/>
          </a:xfrm>
          <a:prstGeom prst="rect">
            <a:avLst/>
          </a:prstGeom>
        </p:spPr>
      </p:pic>
    </p:spTree>
    <p:extLst>
      <p:ext uri="{BB962C8B-B14F-4D97-AF65-F5344CB8AC3E}">
        <p14:creationId xmlns:p14="http://schemas.microsoft.com/office/powerpoint/2010/main" val="27675267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0" y="3699"/>
            <a:ext cx="12192000" cy="699329"/>
          </a:xfrm>
        </p:spPr>
        <p:txBody>
          <a:bodyPr>
            <a:normAutofit/>
          </a:bodyPr>
          <a:lstStyle/>
          <a:p>
            <a:r>
              <a:rPr lang="zh-CN" altLang="en-US" sz="3600" b="1" dirty="0" smtClean="0">
                <a:solidFill>
                  <a:srgbClr val="002060"/>
                </a:solidFill>
                <a:cs typeface="Times New Roman" panose="02020603050405020304" pitchFamily="18" charset="0"/>
              </a:rPr>
              <a:t>总结和展望</a:t>
            </a:r>
            <a:endParaRPr lang="zh-CN" altLang="en-US" sz="3600" b="1" dirty="0">
              <a:solidFill>
                <a:srgbClr val="002060"/>
              </a:solidFill>
              <a:cs typeface="Times New Roman" panose="02020603050405020304" pitchFamily="18" charset="0"/>
            </a:endParaRPr>
          </a:p>
        </p:txBody>
      </p:sp>
      <p:sp>
        <p:nvSpPr>
          <p:cNvPr id="9" name="文本框 8"/>
          <p:cNvSpPr txBox="1"/>
          <p:nvPr/>
        </p:nvSpPr>
        <p:spPr>
          <a:xfrm>
            <a:off x="0" y="705097"/>
            <a:ext cx="12192000" cy="5262979"/>
          </a:xfrm>
          <a:prstGeom prst="rect">
            <a:avLst/>
          </a:prstGeom>
          <a:noFill/>
        </p:spPr>
        <p:txBody>
          <a:bodyPr wrap="square" rtlCol="0">
            <a:spAutoFit/>
          </a:bodyPr>
          <a:lstStyle/>
          <a:p>
            <a:pPr marL="457200" indent="-457200">
              <a:buFont typeface="Arial" panose="020B0604020202020204" pitchFamily="34" charset="0"/>
              <a:buChar char="•"/>
            </a:pPr>
            <a:r>
              <a:rPr lang="zh-CN" altLang="en-US" sz="2800" b="1" dirty="0" smtClean="0">
                <a:latin typeface="+mj-lt"/>
                <a:cs typeface="Times New Roman" panose="02020603050405020304" pitchFamily="18" charset="0"/>
              </a:rPr>
              <a:t>使用</a:t>
            </a:r>
            <a:r>
              <a:rPr lang="en-US" altLang="zh-CN" sz="2800" b="1" dirty="0" smtClean="0">
                <a:latin typeface="+mj-lt"/>
                <a:cs typeface="Times New Roman" panose="02020603050405020304" pitchFamily="18" charset="0"/>
              </a:rPr>
              <a:t>FTDI</a:t>
            </a:r>
            <a:r>
              <a:rPr lang="zh-CN" altLang="en-US" sz="2800" b="1" dirty="0" smtClean="0">
                <a:latin typeface="+mj-lt"/>
                <a:cs typeface="Times New Roman" panose="02020603050405020304" pitchFamily="18" charset="0"/>
              </a:rPr>
              <a:t>公司的</a:t>
            </a:r>
            <a:r>
              <a:rPr lang="en-US" altLang="zh-CN" sz="2800" b="1" dirty="0" smtClean="0">
                <a:latin typeface="+mj-lt"/>
                <a:cs typeface="Times New Roman" panose="02020603050405020304" pitchFamily="18" charset="0"/>
              </a:rPr>
              <a:t>FT2232HQ</a:t>
            </a:r>
            <a:r>
              <a:rPr lang="zh-CN" altLang="en-US" sz="2800" b="1" dirty="0" smtClean="0">
                <a:latin typeface="+mj-lt"/>
                <a:cs typeface="Times New Roman" panose="02020603050405020304" pitchFamily="18" charset="0"/>
              </a:rPr>
              <a:t>和</a:t>
            </a:r>
            <a:r>
              <a:rPr lang="en-US" altLang="zh-CN" sz="2800" b="1" dirty="0" smtClean="0">
                <a:latin typeface="+mj-lt"/>
                <a:cs typeface="Times New Roman" panose="02020603050405020304" pitchFamily="18" charset="0"/>
              </a:rPr>
              <a:t>FT4232HQ</a:t>
            </a:r>
            <a:r>
              <a:rPr lang="zh-CN" altLang="en-US" sz="2800" b="1" dirty="0" smtClean="0">
                <a:latin typeface="+mj-lt"/>
                <a:cs typeface="Times New Roman" panose="02020603050405020304" pitchFamily="18" charset="0"/>
              </a:rPr>
              <a:t>，配合</a:t>
            </a:r>
            <a:r>
              <a:rPr lang="en-US" altLang="zh-CN" sz="2800" b="1" dirty="0" smtClean="0">
                <a:latin typeface="+mj-lt"/>
                <a:cs typeface="Times New Roman" panose="02020603050405020304" pitchFamily="18" charset="0"/>
              </a:rPr>
              <a:t>Vivado</a:t>
            </a:r>
            <a:r>
              <a:rPr lang="zh-CN" altLang="en-US" sz="2800" b="1" dirty="0" smtClean="0">
                <a:latin typeface="+mj-lt"/>
                <a:cs typeface="Times New Roman" panose="02020603050405020304" pitchFamily="18" charset="0"/>
              </a:rPr>
              <a:t>开发环境，能够有效解决单板电子学板卡的板载调试接口需求；</a:t>
            </a:r>
            <a:endParaRPr lang="en-US" altLang="zh-CN" sz="2800" b="1" dirty="0">
              <a:latin typeface="+mj-lt"/>
              <a:cs typeface="Times New Roman" panose="02020603050405020304" pitchFamily="18" charset="0"/>
            </a:endParaRPr>
          </a:p>
          <a:p>
            <a:pPr marL="457200" indent="-457200">
              <a:buFont typeface="Arial" panose="020B0604020202020204" pitchFamily="34" charset="0"/>
              <a:buChar char="•"/>
            </a:pPr>
            <a:endParaRPr lang="en-US" altLang="zh-CN" sz="2800" b="1" dirty="0">
              <a:latin typeface="+mj-lt"/>
              <a:cs typeface="Times New Roman" panose="02020603050405020304" pitchFamily="18" charset="0"/>
            </a:endParaRPr>
          </a:p>
          <a:p>
            <a:pPr marL="457200" indent="-457200">
              <a:buFont typeface="Arial" panose="020B0604020202020204" pitchFamily="34" charset="0"/>
              <a:buChar char="•"/>
            </a:pPr>
            <a:r>
              <a:rPr lang="zh-CN" altLang="en-US" sz="2800" b="1" dirty="0" smtClean="0">
                <a:latin typeface="+mj-lt"/>
                <a:cs typeface="Times New Roman" panose="02020603050405020304" pitchFamily="18" charset="0"/>
              </a:rPr>
              <a:t>使用</a:t>
            </a:r>
            <a:r>
              <a:rPr lang="en-US" altLang="zh-CN" sz="2800" b="1" dirty="0" smtClean="0">
                <a:latin typeface="+mj-lt"/>
                <a:cs typeface="Times New Roman" panose="02020603050405020304" pitchFamily="18" charset="0"/>
              </a:rPr>
              <a:t>ZYNQBee1 </a:t>
            </a:r>
            <a:r>
              <a:rPr lang="zh-CN" altLang="en-US" sz="2800" b="1" dirty="0" smtClean="0">
                <a:latin typeface="+mj-lt"/>
                <a:cs typeface="Times New Roman" panose="02020603050405020304" pitchFamily="18" charset="0"/>
              </a:rPr>
              <a:t>运行</a:t>
            </a:r>
            <a:r>
              <a:rPr lang="en-US" altLang="zh-CN" sz="2800" b="1" dirty="0" smtClean="0">
                <a:latin typeface="+mj-lt"/>
                <a:cs typeface="Times New Roman" panose="02020603050405020304" pitchFamily="18" charset="0"/>
              </a:rPr>
              <a:t>Embedded Linux</a:t>
            </a:r>
            <a:r>
              <a:rPr lang="zh-CN" altLang="en-US" sz="2800" b="1" dirty="0" smtClean="0">
                <a:latin typeface="+mj-lt"/>
                <a:cs typeface="Times New Roman" panose="02020603050405020304" pitchFamily="18" charset="0"/>
              </a:rPr>
              <a:t>，实现</a:t>
            </a:r>
            <a:r>
              <a:rPr lang="en-US" altLang="zh-CN" sz="2800" b="1" dirty="0" smtClean="0">
                <a:latin typeface="+mj-lt"/>
                <a:cs typeface="Times New Roman" panose="02020603050405020304" pitchFamily="18" charset="0"/>
              </a:rPr>
              <a:t>Debug Bridge</a:t>
            </a:r>
            <a:r>
              <a:rPr lang="zh-CN" altLang="en-US" sz="2800" b="1" dirty="0" smtClean="0">
                <a:latin typeface="+mj-lt"/>
                <a:cs typeface="Times New Roman" panose="02020603050405020304" pitchFamily="18" charset="0"/>
              </a:rPr>
              <a:t>，能够实现远程</a:t>
            </a:r>
            <a:r>
              <a:rPr lang="en-US" altLang="zh-CN" sz="2800" b="1" dirty="0" smtClean="0">
                <a:latin typeface="+mj-lt"/>
                <a:cs typeface="Times New Roman" panose="02020603050405020304" pitchFamily="18" charset="0"/>
              </a:rPr>
              <a:t>JTAG</a:t>
            </a:r>
            <a:r>
              <a:rPr lang="zh-CN" altLang="en-US" sz="2800" b="1" dirty="0" smtClean="0">
                <a:latin typeface="+mj-lt"/>
                <a:cs typeface="Times New Roman" panose="02020603050405020304" pitchFamily="18" charset="0"/>
              </a:rPr>
              <a:t>调试、编程接口。实现大规模、复杂、分布式电子学系统的调试；</a:t>
            </a:r>
            <a:endParaRPr lang="zh-CN" altLang="en-US" sz="2800" b="1" dirty="0">
              <a:latin typeface="+mj-lt"/>
              <a:cs typeface="Times New Roman" panose="02020603050405020304" pitchFamily="18" charset="0"/>
            </a:endParaRPr>
          </a:p>
          <a:p>
            <a:pPr marL="457200" indent="-457200">
              <a:buFont typeface="Arial" panose="020B0604020202020204" pitchFamily="34" charset="0"/>
              <a:buChar char="•"/>
            </a:pPr>
            <a:endParaRPr lang="en-US" altLang="zh-CN" sz="2800" b="1" dirty="0">
              <a:latin typeface="+mj-lt"/>
              <a:cs typeface="Times New Roman" panose="02020603050405020304" pitchFamily="18" charset="0"/>
            </a:endParaRPr>
          </a:p>
          <a:p>
            <a:pPr marL="457200" indent="-457200">
              <a:buFont typeface="Arial" panose="020B0604020202020204" pitchFamily="34" charset="0"/>
              <a:buChar char="•"/>
            </a:pPr>
            <a:r>
              <a:rPr lang="zh-CN" altLang="en-US" sz="2800" b="1" dirty="0" smtClean="0">
                <a:latin typeface="+mj-lt"/>
                <a:cs typeface="Times New Roman" panose="02020603050405020304" pitchFamily="18" charset="0"/>
              </a:rPr>
              <a:t>使用</a:t>
            </a:r>
            <a:r>
              <a:rPr lang="en-US" altLang="zh-CN" sz="2800" b="1" dirty="0" smtClean="0">
                <a:latin typeface="+mj-lt"/>
                <a:cs typeface="Times New Roman" panose="02020603050405020304" pitchFamily="18" charset="0"/>
              </a:rPr>
              <a:t>Chip2Chip</a:t>
            </a:r>
            <a:r>
              <a:rPr lang="zh-CN" altLang="en-US" sz="2800" b="1" dirty="0" smtClean="0">
                <a:latin typeface="+mj-lt"/>
                <a:cs typeface="Times New Roman" panose="02020603050405020304" pitchFamily="18" charset="0"/>
              </a:rPr>
              <a:t>，能够将其他大型</a:t>
            </a:r>
            <a:r>
              <a:rPr lang="en-US" altLang="zh-CN" sz="2800" b="1" dirty="0" smtClean="0">
                <a:latin typeface="+mj-lt"/>
                <a:cs typeface="Times New Roman" panose="02020603050405020304" pitchFamily="18" charset="0"/>
              </a:rPr>
              <a:t>FPGA</a:t>
            </a:r>
            <a:r>
              <a:rPr lang="zh-CN" altLang="en-US" sz="2800" b="1" dirty="0" smtClean="0">
                <a:latin typeface="+mj-lt"/>
                <a:cs typeface="Times New Roman" panose="02020603050405020304" pitchFamily="18" charset="0"/>
              </a:rPr>
              <a:t>的控制、数据接口映射到</a:t>
            </a:r>
            <a:r>
              <a:rPr lang="en-US" altLang="zh-CN" sz="2800" b="1" dirty="0">
                <a:latin typeface="+mj-lt"/>
                <a:cs typeface="Times New Roman" panose="02020603050405020304" pitchFamily="18" charset="0"/>
              </a:rPr>
              <a:t>ZYNQBee1 </a:t>
            </a:r>
            <a:r>
              <a:rPr lang="zh-CN" altLang="en-US" sz="2800" b="1" dirty="0" smtClean="0">
                <a:latin typeface="+mj-lt"/>
                <a:cs typeface="Times New Roman" panose="02020603050405020304" pitchFamily="18" charset="0"/>
              </a:rPr>
              <a:t>运行的</a:t>
            </a:r>
            <a:r>
              <a:rPr lang="en-US" altLang="zh-CN" sz="2800" b="1" dirty="0" smtClean="0">
                <a:latin typeface="+mj-lt"/>
                <a:cs typeface="Times New Roman" panose="02020603050405020304" pitchFamily="18" charset="0"/>
              </a:rPr>
              <a:t>Embedded Linux</a:t>
            </a:r>
            <a:r>
              <a:rPr lang="zh-CN" altLang="en-US" sz="2800" b="1" dirty="0" smtClean="0">
                <a:latin typeface="+mj-lt"/>
                <a:cs typeface="Times New Roman" panose="02020603050405020304" pitchFamily="18" charset="0"/>
              </a:rPr>
              <a:t>中，</a:t>
            </a:r>
            <a:r>
              <a:rPr lang="zh-CN" altLang="en-US" sz="2800" b="1" dirty="0">
                <a:latin typeface="+mj-lt"/>
                <a:cs typeface="Times New Roman" panose="02020603050405020304" pitchFamily="18" charset="0"/>
              </a:rPr>
              <a:t>非常有利于大规模、复杂、分布式电子学</a:t>
            </a:r>
            <a:r>
              <a:rPr lang="zh-CN" altLang="en-US" sz="2800" b="1" dirty="0" smtClean="0">
                <a:latin typeface="+mj-lt"/>
                <a:cs typeface="Times New Roman" panose="02020603050405020304" pitchFamily="18" charset="0"/>
              </a:rPr>
              <a:t>系统控制和维护。</a:t>
            </a:r>
            <a:endParaRPr lang="en-US" altLang="zh-CN" sz="2800" b="1" dirty="0" smtClean="0">
              <a:latin typeface="+mj-lt"/>
              <a:cs typeface="Times New Roman" panose="02020603050405020304" pitchFamily="18" charset="0"/>
            </a:endParaRPr>
          </a:p>
          <a:p>
            <a:pPr marL="457200" indent="-457200">
              <a:buFont typeface="Arial" panose="020B0604020202020204" pitchFamily="34" charset="0"/>
              <a:buChar char="•"/>
            </a:pPr>
            <a:endParaRPr lang="en-US" altLang="zh-CN" sz="2800" b="1" dirty="0">
              <a:solidFill>
                <a:srgbClr val="C00000"/>
              </a:solidFill>
              <a:latin typeface="+mj-lt"/>
              <a:cs typeface="Times New Roman" panose="02020603050405020304" pitchFamily="18" charset="0"/>
            </a:endParaRPr>
          </a:p>
          <a:p>
            <a:pPr marL="457200" indent="-457200">
              <a:buFont typeface="Arial" panose="020B0604020202020204" pitchFamily="34" charset="0"/>
              <a:buChar char="•"/>
            </a:pPr>
            <a:r>
              <a:rPr lang="zh-CN" altLang="en-US" sz="2800" b="1" dirty="0" smtClean="0">
                <a:solidFill>
                  <a:srgbClr val="C00000"/>
                </a:solidFill>
                <a:latin typeface="+mj-lt"/>
                <a:cs typeface="Times New Roman" panose="02020603050405020304" pitchFamily="18" charset="0"/>
              </a:rPr>
              <a:t>在锦屏暗物质探测实验和锦屏中微子观测实验中使用上述技术来满足大规模电子学系统的各项需求。</a:t>
            </a:r>
            <a:endParaRPr lang="en-US" altLang="zh-CN" sz="2800" b="1" dirty="0">
              <a:solidFill>
                <a:srgbClr val="C00000"/>
              </a:solidFill>
              <a:latin typeface="+mj-lt"/>
              <a:cs typeface="Times New Roman" panose="02020603050405020304" pitchFamily="18" charset="0"/>
            </a:endParaRPr>
          </a:p>
        </p:txBody>
      </p:sp>
      <p:sp>
        <p:nvSpPr>
          <p:cNvPr id="2" name="灯片编号占位符 1"/>
          <p:cNvSpPr>
            <a:spLocks noGrp="1"/>
          </p:cNvSpPr>
          <p:nvPr>
            <p:ph type="sldNum" sz="quarter" idx="12"/>
          </p:nvPr>
        </p:nvSpPr>
        <p:spPr/>
        <p:txBody>
          <a:bodyPr/>
          <a:lstStyle/>
          <a:p>
            <a:fld id="{C28EF05F-7CD3-473C-B0C7-34AD733DCAD5}" type="slidenum">
              <a:rPr lang="zh-CN" altLang="en-US" smtClean="0"/>
              <a:pPr/>
              <a:t>29</a:t>
            </a:fld>
            <a:endParaRPr lang="zh-CN" altLang="en-US" dirty="0"/>
          </a:p>
        </p:txBody>
      </p:sp>
      <p:cxnSp>
        <p:nvCxnSpPr>
          <p:cNvPr id="3" name="直接连接符 2">
            <a:extLst>
              <a:ext uri="{FF2B5EF4-FFF2-40B4-BE49-F238E27FC236}">
                <a16:creationId xmlns:a16="http://schemas.microsoft.com/office/drawing/2014/main" id="{8020DE8E-8234-C903-E71D-BB5EBC8A33F9}"/>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9050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 y="3699"/>
            <a:ext cx="12191999" cy="699329"/>
          </a:xfrm>
        </p:spPr>
        <p:txBody>
          <a:bodyPr>
            <a:normAutofit/>
          </a:bodyPr>
          <a:lstStyle/>
          <a:p>
            <a:r>
              <a:rPr lang="en-US" altLang="zh-CN" sz="3600" b="1" dirty="0" smtClean="0">
                <a:solidFill>
                  <a:srgbClr val="002060"/>
                </a:solidFill>
                <a:cs typeface="Times New Roman" panose="02020603050405020304" pitchFamily="18" charset="0"/>
              </a:rPr>
              <a:t>Motivation</a:t>
            </a:r>
            <a:r>
              <a:rPr lang="zh-CN" altLang="en-US" sz="3600" b="1" dirty="0">
                <a:solidFill>
                  <a:srgbClr val="002060"/>
                </a:solidFill>
                <a:cs typeface="Times New Roman" panose="02020603050405020304" pitchFamily="18" charset="0"/>
              </a:rPr>
              <a:t>，复杂、大型分布式电子学系统面临的困难</a:t>
            </a: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3</a:t>
            </a:fld>
            <a:endParaRPr lang="zh-CN" altLang="en-US"/>
          </a:p>
        </p:txBody>
      </p:sp>
      <p:sp>
        <p:nvSpPr>
          <p:cNvPr id="2" name="文本框 1">
            <a:extLst>
              <a:ext uri="{FF2B5EF4-FFF2-40B4-BE49-F238E27FC236}">
                <a16:creationId xmlns:a16="http://schemas.microsoft.com/office/drawing/2014/main" id="{F244DD76-2E83-A874-466B-EB9756D8F48E}"/>
              </a:ext>
            </a:extLst>
          </p:cNvPr>
          <p:cNvSpPr txBox="1"/>
          <p:nvPr/>
        </p:nvSpPr>
        <p:spPr>
          <a:xfrm>
            <a:off x="0" y="703028"/>
            <a:ext cx="12191998" cy="4939814"/>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zh-CN" altLang="en-US" b="1" dirty="0" smtClean="0">
                <a:latin typeface="微软雅黑" panose="020B0503020204020204" pitchFamily="34" charset="-122"/>
                <a:ea typeface="微软雅黑" panose="020B0503020204020204" pitchFamily="34" charset="-122"/>
              </a:rPr>
              <a:t>面向前沿物理实验的大规模电子学系统的挑战</a:t>
            </a:r>
            <a:endParaRPr lang="en-US" altLang="zh-CN" b="1" dirty="0" smtClean="0">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大规模、复杂、分布式电子学系统调试的痛点和需求</a:t>
            </a:r>
            <a:endParaRPr lang="en-US" altLang="zh-CN" sz="1600" b="1" dirty="0" smtClean="0">
              <a:latin typeface="微软雅黑" panose="020B0503020204020204" pitchFamily="34" charset="-122"/>
              <a:ea typeface="微软雅黑" panose="020B0503020204020204" pitchFamily="34" charset="-122"/>
            </a:endParaRPr>
          </a:p>
          <a:p>
            <a:pPr marL="1371600" lvl="2" indent="-457200">
              <a:lnSpc>
                <a:spcPct val="150000"/>
              </a:lnSpc>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信</a:t>
            </a:r>
            <a:r>
              <a:rPr lang="zh-CN" altLang="en-US" sz="1600" b="1" dirty="0" smtClean="0">
                <a:latin typeface="微软雅黑" panose="020B0503020204020204" pitchFamily="34" charset="-122"/>
                <a:ea typeface="微软雅黑" panose="020B0503020204020204" pitchFamily="34" charset="-122"/>
              </a:rPr>
              <a:t>号完整性与电源完整性</a:t>
            </a:r>
            <a:r>
              <a:rPr lang="zh-CN" altLang="en-US" sz="1600" b="1" dirty="0" smtClean="0">
                <a:solidFill>
                  <a:srgbClr val="0070C0"/>
                </a:solidFill>
                <a:latin typeface="微软雅黑" panose="020B0503020204020204" pitchFamily="34" charset="-122"/>
                <a:ea typeface="微软雅黑" panose="020B0503020204020204" pitchFamily="34" charset="-122"/>
              </a:rPr>
              <a:t>（硬件）</a:t>
            </a:r>
            <a:endParaRPr lang="en-US" altLang="zh-CN" sz="1600" b="1" dirty="0" smtClean="0">
              <a:solidFill>
                <a:srgbClr val="0070C0"/>
              </a:solidFill>
              <a:latin typeface="微软雅黑" panose="020B0503020204020204" pitchFamily="34" charset="-122"/>
              <a:ea typeface="微软雅黑" panose="020B0503020204020204" pitchFamily="34" charset="-122"/>
            </a:endParaRPr>
          </a:p>
          <a:p>
            <a:pPr marL="1371600" lvl="2" indent="-457200">
              <a:lnSpc>
                <a:spcPct val="150000"/>
              </a:lnSpc>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复</a:t>
            </a:r>
            <a:r>
              <a:rPr lang="zh-CN" altLang="en-US" sz="1600" b="1" dirty="0" smtClean="0">
                <a:latin typeface="微软雅黑" panose="020B0503020204020204" pitchFamily="34" charset="-122"/>
                <a:ea typeface="微软雅黑" panose="020B0503020204020204" pitchFamily="34" charset="-122"/>
              </a:rPr>
              <a:t>杂的</a:t>
            </a:r>
            <a:r>
              <a:rPr lang="en-US" altLang="zh-CN" sz="1600" b="1" dirty="0" smtClean="0">
                <a:latin typeface="微软雅黑" panose="020B0503020204020204" pitchFamily="34" charset="-122"/>
                <a:ea typeface="微软雅黑" panose="020B0503020204020204" pitchFamily="34" charset="-122"/>
              </a:rPr>
              <a:t>FPGA</a:t>
            </a:r>
            <a:r>
              <a:rPr lang="zh-CN" altLang="en-US" sz="1600" b="1" dirty="0" smtClean="0">
                <a:latin typeface="微软雅黑" panose="020B0503020204020204" pitchFamily="34" charset="-122"/>
                <a:ea typeface="微软雅黑" panose="020B0503020204020204" pitchFamily="34" charset="-122"/>
              </a:rPr>
              <a:t>逻辑实现与在线、在系统调试方法</a:t>
            </a:r>
            <a:r>
              <a:rPr lang="zh-CN" altLang="en-US" sz="1600" b="1" dirty="0" smtClean="0">
                <a:solidFill>
                  <a:srgbClr val="0070C0"/>
                </a:solidFill>
                <a:latin typeface="微软雅黑" panose="020B0503020204020204" pitchFamily="34" charset="-122"/>
                <a:ea typeface="微软雅黑" panose="020B0503020204020204" pitchFamily="34" charset="-122"/>
              </a:rPr>
              <a:t>（固件）</a:t>
            </a:r>
            <a:endParaRPr lang="en-US" altLang="zh-CN" sz="1600" b="1" dirty="0" smtClean="0">
              <a:solidFill>
                <a:srgbClr val="0070C0"/>
              </a:solidFill>
              <a:latin typeface="微软雅黑" panose="020B0503020204020204" pitchFamily="34" charset="-122"/>
              <a:ea typeface="微软雅黑" panose="020B0503020204020204" pitchFamily="34" charset="-122"/>
            </a:endParaRPr>
          </a:p>
          <a:p>
            <a:pPr marL="1371600" lvl="2" indent="-457200">
              <a:lnSpc>
                <a:spcPct val="150000"/>
              </a:lnSpc>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面</a:t>
            </a:r>
            <a:r>
              <a:rPr lang="zh-CN" altLang="en-US" sz="1600" b="1" dirty="0" smtClean="0">
                <a:latin typeface="微软雅黑" panose="020B0503020204020204" pitchFamily="34" charset="-122"/>
                <a:ea typeface="微软雅黑" panose="020B0503020204020204" pitchFamily="34" charset="-122"/>
              </a:rPr>
              <a:t>向物理的复杂触发算法的</a:t>
            </a:r>
            <a:r>
              <a:rPr lang="en-US" altLang="zh-CN" sz="1600" b="1" dirty="0" smtClean="0">
                <a:latin typeface="微软雅黑" panose="020B0503020204020204" pitchFamily="34" charset="-122"/>
                <a:ea typeface="微软雅黑" panose="020B0503020204020204" pitchFamily="34" charset="-122"/>
              </a:rPr>
              <a:t>FPGA</a:t>
            </a:r>
            <a:r>
              <a:rPr lang="zh-CN" altLang="en-US" sz="1600" b="1" dirty="0" smtClean="0">
                <a:latin typeface="微软雅黑" panose="020B0503020204020204" pitchFamily="34" charset="-122"/>
                <a:ea typeface="微软雅黑" panose="020B0503020204020204" pitchFamily="34" charset="-122"/>
              </a:rPr>
              <a:t>实现</a:t>
            </a:r>
            <a:r>
              <a:rPr lang="zh-CN" altLang="en-US" sz="1600" b="1" dirty="0" smtClean="0">
                <a:solidFill>
                  <a:srgbClr val="0070C0"/>
                </a:solidFill>
                <a:latin typeface="微软雅黑" panose="020B0503020204020204" pitchFamily="34" charset="-122"/>
                <a:ea typeface="微软雅黑" panose="020B0503020204020204" pitchFamily="34" charset="-122"/>
              </a:rPr>
              <a:t>（固件）</a:t>
            </a:r>
            <a:endParaRPr lang="en-US" altLang="zh-CN" sz="1600" b="1" dirty="0" smtClean="0">
              <a:solidFill>
                <a:srgbClr val="0070C0"/>
              </a:solidFill>
              <a:latin typeface="微软雅黑" panose="020B0503020204020204" pitchFamily="34" charset="-122"/>
              <a:ea typeface="微软雅黑" panose="020B0503020204020204" pitchFamily="34" charset="-122"/>
            </a:endParaRPr>
          </a:p>
          <a:p>
            <a:pPr marL="1371600" lvl="2" indent="-457200">
              <a:lnSpc>
                <a:spcPct val="150000"/>
              </a:lnSpc>
              <a:buFont typeface="Arial" panose="020B0604020202020204" pitchFamily="34" charset="0"/>
              <a:buChar char="•"/>
            </a:pPr>
            <a:r>
              <a:rPr lang="en-US" altLang="zh-CN" sz="1600" b="1" dirty="0" smtClean="0">
                <a:latin typeface="微软雅黑" panose="020B0503020204020204" pitchFamily="34" charset="-122"/>
                <a:ea typeface="微软雅黑" panose="020B0503020204020204" pitchFamily="34" charset="-122"/>
              </a:rPr>
              <a:t>100Gbps</a:t>
            </a:r>
            <a:r>
              <a:rPr lang="zh-CN" altLang="en-US" sz="1600" b="1" dirty="0" smtClean="0">
                <a:latin typeface="微软雅黑" panose="020B0503020204020204" pitchFamily="34" charset="-122"/>
                <a:ea typeface="微软雅黑" panose="020B0503020204020204" pitchFamily="34" charset="-122"/>
              </a:rPr>
              <a:t>规模高带宽读出和数据传输</a:t>
            </a:r>
            <a:r>
              <a:rPr lang="zh-CN" altLang="en-US" sz="1600" b="1" dirty="0" smtClean="0">
                <a:solidFill>
                  <a:srgbClr val="0070C0"/>
                </a:solidFill>
                <a:latin typeface="微软雅黑" panose="020B0503020204020204" pitchFamily="34" charset="-122"/>
                <a:ea typeface="微软雅黑" panose="020B0503020204020204" pitchFamily="34" charset="-122"/>
              </a:rPr>
              <a:t>（硬件与固件）</a:t>
            </a:r>
            <a:endParaRPr lang="en-US" altLang="zh-CN" sz="1600" b="1" dirty="0" smtClean="0">
              <a:solidFill>
                <a:srgbClr val="0070C0"/>
              </a:solidFill>
              <a:latin typeface="微软雅黑" panose="020B0503020204020204" pitchFamily="34" charset="-122"/>
              <a:ea typeface="微软雅黑" panose="020B0503020204020204" pitchFamily="34" charset="-122"/>
            </a:endParaRPr>
          </a:p>
          <a:p>
            <a:pPr marL="1371600" lvl="2" indent="-457200">
              <a:lnSpc>
                <a:spcPct val="150000"/>
              </a:lnSpc>
              <a:buFont typeface="Arial" panose="020B0604020202020204" pitchFamily="34" charset="0"/>
              <a:buChar char="•"/>
            </a:pPr>
            <a:r>
              <a:rPr lang="en-US" altLang="zh-CN" sz="1600" b="1" dirty="0" smtClean="0">
                <a:latin typeface="微软雅黑" panose="020B0503020204020204" pitchFamily="34" charset="-122"/>
                <a:ea typeface="微软雅黑" panose="020B0503020204020204" pitchFamily="34" charset="-122"/>
              </a:rPr>
              <a:t>100A</a:t>
            </a:r>
            <a:r>
              <a:rPr lang="zh-CN" altLang="en-US" sz="1600" b="1" dirty="0" smtClean="0">
                <a:latin typeface="微软雅黑" panose="020B0503020204020204" pitchFamily="34" charset="-122"/>
                <a:ea typeface="微软雅黑" panose="020B0503020204020204" pitchFamily="34" charset="-122"/>
              </a:rPr>
              <a:t>量级的核心电源轨电流</a:t>
            </a:r>
            <a:r>
              <a:rPr lang="zh-CN" altLang="en-US" sz="1600" b="1" dirty="0" smtClean="0">
                <a:solidFill>
                  <a:srgbClr val="0070C0"/>
                </a:solidFill>
                <a:latin typeface="微软雅黑" panose="020B0503020204020204" pitchFamily="34" charset="-122"/>
                <a:ea typeface="微软雅黑" panose="020B0503020204020204" pitchFamily="34" charset="-122"/>
              </a:rPr>
              <a:t>（硬件）</a:t>
            </a:r>
            <a:endParaRPr lang="en-US" altLang="zh-CN" sz="1600" b="1" dirty="0" smtClean="0">
              <a:solidFill>
                <a:srgbClr val="0070C0"/>
              </a:solidFill>
              <a:latin typeface="微软雅黑" panose="020B0503020204020204" pitchFamily="34" charset="-122"/>
              <a:ea typeface="微软雅黑" panose="020B0503020204020204" pitchFamily="34" charset="-122"/>
            </a:endParaRPr>
          </a:p>
          <a:p>
            <a:pPr marL="1371600" lvl="2" indent="-457200">
              <a:lnSpc>
                <a:spcPct val="150000"/>
              </a:lnSpc>
              <a:buFont typeface="Arial" panose="020B0604020202020204" pitchFamily="34" charset="0"/>
              <a:buChar char="•"/>
            </a:pPr>
            <a:r>
              <a:rPr lang="en-US" altLang="zh-CN" sz="1600" b="1" dirty="0" smtClean="0">
                <a:latin typeface="微软雅黑" panose="020B0503020204020204" pitchFamily="34" charset="-122"/>
                <a:ea typeface="微软雅黑" panose="020B0503020204020204" pitchFamily="34" charset="-122"/>
              </a:rPr>
              <a:t>FPGA</a:t>
            </a:r>
            <a:r>
              <a:rPr lang="zh-CN" altLang="en-US" sz="1600" b="1" dirty="0" smtClean="0">
                <a:latin typeface="微软雅黑" panose="020B0503020204020204" pitchFamily="34" charset="-122"/>
                <a:ea typeface="微软雅黑" panose="020B0503020204020204" pitchFamily="34" charset="-122"/>
              </a:rPr>
              <a:t>与</a:t>
            </a:r>
            <a:r>
              <a:rPr lang="en-US" altLang="zh-CN" sz="1600" b="1" dirty="0" smtClean="0">
                <a:latin typeface="微软雅黑" panose="020B0503020204020204" pitchFamily="34" charset="-122"/>
                <a:ea typeface="微软雅黑" panose="020B0503020204020204" pitchFamily="34" charset="-122"/>
              </a:rPr>
              <a:t>CPU</a:t>
            </a:r>
            <a:r>
              <a:rPr lang="zh-CN" altLang="en-US" sz="1600" b="1" dirty="0" smtClean="0">
                <a:latin typeface="微软雅黑" panose="020B0503020204020204" pitchFamily="34" charset="-122"/>
                <a:ea typeface="微软雅黑" panose="020B0503020204020204" pitchFamily="34" charset="-122"/>
              </a:rPr>
              <a:t>、</a:t>
            </a:r>
            <a:r>
              <a:rPr lang="en-US" altLang="zh-CN" sz="1600" b="1" dirty="0" smtClean="0">
                <a:latin typeface="微软雅黑" panose="020B0503020204020204" pitchFamily="34" charset="-122"/>
                <a:ea typeface="微软雅黑" panose="020B0503020204020204" pitchFamily="34" charset="-122"/>
              </a:rPr>
              <a:t>GPU</a:t>
            </a:r>
            <a:r>
              <a:rPr lang="zh-CN" altLang="en-US" sz="1600" b="1" dirty="0" smtClean="0">
                <a:latin typeface="微软雅黑" panose="020B0503020204020204" pitchFamily="34" charset="-122"/>
                <a:ea typeface="微软雅黑" panose="020B0503020204020204" pitchFamily="34" charset="-122"/>
              </a:rPr>
              <a:t>的协调工作</a:t>
            </a:r>
            <a:r>
              <a:rPr lang="zh-CN" altLang="en-US" sz="1600" b="1" dirty="0" smtClean="0">
                <a:solidFill>
                  <a:srgbClr val="0070C0"/>
                </a:solidFill>
                <a:latin typeface="微软雅黑" panose="020B0503020204020204" pitchFamily="34" charset="-122"/>
                <a:ea typeface="微软雅黑" panose="020B0503020204020204" pitchFamily="34" charset="-122"/>
              </a:rPr>
              <a:t>（硬件、固件与软件）</a:t>
            </a:r>
            <a:endParaRPr lang="en-US" altLang="zh-CN" sz="1600" b="1" dirty="0" smtClean="0">
              <a:solidFill>
                <a:srgbClr val="0070C0"/>
              </a:solidFill>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从单块板卡，到几百、</a:t>
            </a:r>
            <a:r>
              <a:rPr lang="zh-CN" altLang="en-US" sz="1600" b="1" dirty="0">
                <a:latin typeface="微软雅黑" panose="020B0503020204020204" pitchFamily="34" charset="-122"/>
                <a:ea typeface="微软雅黑" panose="020B0503020204020204" pitchFamily="34" charset="-122"/>
              </a:rPr>
              <a:t>几</a:t>
            </a:r>
            <a:r>
              <a:rPr lang="zh-CN" altLang="en-US" sz="1600" b="1" dirty="0" smtClean="0">
                <a:latin typeface="微软雅黑" panose="020B0503020204020204" pitchFamily="34" charset="-122"/>
                <a:ea typeface="微软雅黑" panose="020B0503020204020204" pitchFamily="34" charset="-122"/>
              </a:rPr>
              <a:t>千、上万块板子组成系统的调试方法</a:t>
            </a:r>
            <a:endParaRPr lang="en-US" altLang="zh-CN" sz="1600" b="1" dirty="0" smtClean="0">
              <a:latin typeface="微软雅黑" panose="020B0503020204020204" pitchFamily="34" charset="-122"/>
              <a:ea typeface="微软雅黑" panose="020B0503020204020204" pitchFamily="34" charset="-122"/>
            </a:endParaRPr>
          </a:p>
          <a:p>
            <a:pPr marL="1371600" lvl="2"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从单板到复杂系统，从简单逻辑到多板块协调调试</a:t>
            </a:r>
            <a:endParaRPr lang="en-US" altLang="zh-CN" sz="1600" b="1" dirty="0" smtClean="0">
              <a:latin typeface="微软雅黑" panose="020B0503020204020204" pitchFamily="34" charset="-122"/>
              <a:ea typeface="微软雅黑" panose="020B0503020204020204" pitchFamily="34" charset="-122"/>
            </a:endParaRPr>
          </a:p>
          <a:p>
            <a:pPr marL="1371600" lvl="2"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从单一逻辑调试到与</a:t>
            </a:r>
            <a:r>
              <a:rPr lang="en-US" altLang="zh-CN" sz="1600" b="1" dirty="0" smtClean="0">
                <a:latin typeface="微软雅黑" panose="020B0503020204020204" pitchFamily="34" charset="-122"/>
                <a:ea typeface="微软雅黑" panose="020B0503020204020204" pitchFamily="34" charset="-122"/>
              </a:rPr>
              <a:t>Embedded Linux</a:t>
            </a:r>
            <a:r>
              <a:rPr lang="zh-CN" altLang="en-US" sz="1600" b="1" dirty="0" smtClean="0">
                <a:latin typeface="微软雅黑" panose="020B0503020204020204" pitchFamily="34" charset="-122"/>
                <a:ea typeface="微软雅黑" panose="020B0503020204020204" pitchFamily="34" charset="-122"/>
              </a:rPr>
              <a:t>的协同调试</a:t>
            </a:r>
            <a:endParaRPr lang="en-US" altLang="zh-CN" sz="1600" b="1" dirty="0" smtClean="0">
              <a:latin typeface="微软雅黑" panose="020B0503020204020204" pitchFamily="34" charset="-122"/>
              <a:ea typeface="微软雅黑" panose="020B0503020204020204" pitchFamily="34" charset="-122"/>
            </a:endParaRPr>
          </a:p>
          <a:p>
            <a:pPr marL="1371600" lvl="2" indent="-457200">
              <a:lnSpc>
                <a:spcPct val="150000"/>
              </a:lnSpc>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大</a:t>
            </a:r>
            <a:r>
              <a:rPr lang="zh-CN" altLang="en-US" sz="1600" b="1" dirty="0" smtClean="0">
                <a:latin typeface="微软雅黑" panose="020B0503020204020204" pitchFamily="34" charset="-122"/>
                <a:ea typeface="微软雅黑" panose="020B0503020204020204" pitchFamily="34" charset="-122"/>
              </a:rPr>
              <a:t>型电子学系统的慢控制需求（高压、偏置、校准、在线测试等）</a:t>
            </a:r>
            <a:endParaRPr lang="en-US" altLang="zh-CN" sz="1600" b="1" dirty="0" smtClean="0">
              <a:latin typeface="微软雅黑" panose="020B0503020204020204" pitchFamily="34" charset="-122"/>
              <a:ea typeface="微软雅黑" panose="020B0503020204020204" pitchFamily="34" charset="-122"/>
            </a:endParaRPr>
          </a:p>
          <a:p>
            <a:pPr marL="1371600" lvl="2" indent="-457200">
              <a:lnSpc>
                <a:spcPct val="150000"/>
              </a:lnSpc>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多系</a:t>
            </a:r>
            <a:r>
              <a:rPr lang="zh-CN" altLang="en-US" sz="1600" b="1" dirty="0" smtClean="0">
                <a:latin typeface="微软雅黑" panose="020B0503020204020204" pitchFamily="34" charset="-122"/>
                <a:ea typeface="微软雅黑" panose="020B0503020204020204" pitchFamily="34" charset="-122"/>
              </a:rPr>
              <a:t>统正常运行时的诊断</a:t>
            </a:r>
            <a:endParaRPr lang="en-US" altLang="zh-CN" sz="16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482725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28EF05F-7CD3-473C-B0C7-34AD733DCAD5}" type="slidenum">
              <a:rPr lang="zh-CN" altLang="en-US" smtClean="0"/>
              <a:t>30</a:t>
            </a:fld>
            <a:endParaRPr lang="zh-CN" altLang="en-US"/>
          </a:p>
        </p:txBody>
      </p:sp>
      <p:sp>
        <p:nvSpPr>
          <p:cNvPr id="5" name="文本框 4"/>
          <p:cNvSpPr txBox="1"/>
          <p:nvPr/>
        </p:nvSpPr>
        <p:spPr>
          <a:xfrm>
            <a:off x="132274" y="0"/>
            <a:ext cx="11434643" cy="830997"/>
          </a:xfrm>
          <a:prstGeom prst="rect">
            <a:avLst/>
          </a:prstGeom>
          <a:noFill/>
        </p:spPr>
        <p:txBody>
          <a:bodyPr wrap="square" rtlCol="0">
            <a:spAutoFit/>
          </a:bodyPr>
          <a:lstStyle/>
          <a:p>
            <a:pPr algn="ctr"/>
            <a:r>
              <a:rPr lang="zh-CN" altLang="en-US" sz="4800" b="1" dirty="0">
                <a:solidFill>
                  <a:srgbClr val="002060"/>
                </a:solidFill>
                <a:latin typeface="Calibri" panose="020F0502020204030204" pitchFamily="34" charset="0"/>
                <a:cs typeface="Calibri" panose="020F0502020204030204" pitchFamily="34" charset="0"/>
              </a:rPr>
              <a:t>谢谢</a:t>
            </a:r>
            <a:r>
              <a:rPr lang="en-US" altLang="zh-CN" sz="4800" b="1" dirty="0">
                <a:solidFill>
                  <a:srgbClr val="002060"/>
                </a:solidFill>
                <a:latin typeface="Calibri" panose="020F0502020204030204" pitchFamily="34" charset="0"/>
                <a:cs typeface="Calibri" panose="020F0502020204030204" pitchFamily="34" charset="0"/>
              </a:rPr>
              <a:t>!</a:t>
            </a: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9832" y="-711"/>
            <a:ext cx="1452168" cy="1452168"/>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10"/>
            <a:ext cx="1456051" cy="1450650"/>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430" y="1449940"/>
            <a:ext cx="9614329" cy="5408060"/>
          </a:xfrm>
          <a:prstGeom prst="rect">
            <a:avLst/>
          </a:prstGeom>
        </p:spPr>
      </p:pic>
    </p:spTree>
    <p:extLst>
      <p:ext uri="{BB962C8B-B14F-4D97-AF65-F5344CB8AC3E}">
        <p14:creationId xmlns:p14="http://schemas.microsoft.com/office/powerpoint/2010/main" val="1040597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 y="3699"/>
            <a:ext cx="12191999" cy="699329"/>
          </a:xfrm>
        </p:spPr>
        <p:txBody>
          <a:bodyPr>
            <a:normAutofit/>
          </a:bodyPr>
          <a:lstStyle/>
          <a:p>
            <a:r>
              <a:rPr lang="en-US" altLang="zh-CN" sz="3600" b="1" dirty="0" smtClean="0">
                <a:solidFill>
                  <a:srgbClr val="002060"/>
                </a:solidFill>
                <a:cs typeface="Times New Roman" panose="02020603050405020304" pitchFamily="18" charset="0"/>
              </a:rPr>
              <a:t>Motivation</a:t>
            </a:r>
            <a:r>
              <a:rPr lang="zh-CN" altLang="en-US" sz="3600" b="1" dirty="0">
                <a:solidFill>
                  <a:srgbClr val="002060"/>
                </a:solidFill>
                <a:cs typeface="Times New Roman" panose="02020603050405020304" pitchFamily="18" charset="0"/>
              </a:rPr>
              <a:t>，复杂、大型分布式电子学系统面临的困难</a:t>
            </a: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4</a:t>
            </a:fld>
            <a:endParaRPr lang="zh-CN" altLang="en-US"/>
          </a:p>
        </p:txBody>
      </p:sp>
      <p:sp>
        <p:nvSpPr>
          <p:cNvPr id="2" name="文本框 1">
            <a:extLst>
              <a:ext uri="{FF2B5EF4-FFF2-40B4-BE49-F238E27FC236}">
                <a16:creationId xmlns:a16="http://schemas.microsoft.com/office/drawing/2014/main" id="{F244DD76-2E83-A874-466B-EB9756D8F48E}"/>
              </a:ext>
            </a:extLst>
          </p:cNvPr>
          <p:cNvSpPr txBox="1"/>
          <p:nvPr/>
        </p:nvSpPr>
        <p:spPr>
          <a:xfrm>
            <a:off x="0" y="703028"/>
            <a:ext cx="12191998" cy="507831"/>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zh-CN" altLang="en-US" b="1" dirty="0" smtClean="0">
                <a:latin typeface="微软雅黑" panose="020B0503020204020204" pitchFamily="34" charset="-122"/>
                <a:ea typeface="微软雅黑" panose="020B0503020204020204" pitchFamily="34" charset="-122"/>
              </a:rPr>
              <a:t>信号完整性（</a:t>
            </a:r>
            <a:r>
              <a:rPr lang="en-US" altLang="zh-CN" b="1" dirty="0" smtClean="0">
                <a:latin typeface="微软雅黑" panose="020B0503020204020204" pitchFamily="34" charset="-122"/>
                <a:ea typeface="微软雅黑" panose="020B0503020204020204" pitchFamily="34" charset="-122"/>
              </a:rPr>
              <a:t>Zynq Ultrascale+ RFSoC</a:t>
            </a:r>
            <a:r>
              <a:rPr lang="zh-CN" altLang="en-US" b="1" dirty="0" smtClean="0">
                <a:latin typeface="微软雅黑" panose="020B0503020204020204" pitchFamily="34" charset="-122"/>
                <a:ea typeface="微软雅黑" panose="020B0503020204020204" pitchFamily="34" charset="-122"/>
              </a:rPr>
              <a:t>举例）</a:t>
            </a:r>
            <a:endParaRPr lang="en-US" altLang="zh-CN" sz="1600" b="1"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8514" y="1215151"/>
            <a:ext cx="3944356" cy="134613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2265" y="957812"/>
            <a:ext cx="3889733" cy="2181015"/>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7502" y="3861381"/>
            <a:ext cx="3884496" cy="2240185"/>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8514" y="2861154"/>
            <a:ext cx="3942516" cy="1616793"/>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8118" y="4577224"/>
            <a:ext cx="1612912" cy="1987496"/>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8514" y="4577224"/>
            <a:ext cx="1795863" cy="1987496"/>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510" y="1210859"/>
            <a:ext cx="4119495" cy="5647141"/>
          </a:xfrm>
          <a:prstGeom prst="rect">
            <a:avLst/>
          </a:prstGeom>
        </p:spPr>
      </p:pic>
    </p:spTree>
    <p:extLst>
      <p:ext uri="{BB962C8B-B14F-4D97-AF65-F5344CB8AC3E}">
        <p14:creationId xmlns:p14="http://schemas.microsoft.com/office/powerpoint/2010/main" val="12289229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 y="3699"/>
            <a:ext cx="12191999" cy="699329"/>
          </a:xfrm>
        </p:spPr>
        <p:txBody>
          <a:bodyPr>
            <a:normAutofit/>
          </a:bodyPr>
          <a:lstStyle/>
          <a:p>
            <a:r>
              <a:rPr lang="en-US" altLang="zh-CN" sz="3600" b="1" dirty="0" smtClean="0">
                <a:solidFill>
                  <a:srgbClr val="002060"/>
                </a:solidFill>
                <a:cs typeface="Times New Roman" panose="02020603050405020304" pitchFamily="18" charset="0"/>
              </a:rPr>
              <a:t>Motivation</a:t>
            </a:r>
            <a:r>
              <a:rPr lang="zh-CN" altLang="en-US" sz="3600" b="1" dirty="0">
                <a:solidFill>
                  <a:srgbClr val="002060"/>
                </a:solidFill>
                <a:cs typeface="Times New Roman" panose="02020603050405020304" pitchFamily="18" charset="0"/>
              </a:rPr>
              <a:t>，复杂、大型分布式电子学系统面临的困难</a:t>
            </a: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5</a:t>
            </a:fld>
            <a:endParaRPr lang="zh-CN" altLang="en-US"/>
          </a:p>
        </p:txBody>
      </p:sp>
      <p:sp>
        <p:nvSpPr>
          <p:cNvPr id="2" name="文本框 1">
            <a:extLst>
              <a:ext uri="{FF2B5EF4-FFF2-40B4-BE49-F238E27FC236}">
                <a16:creationId xmlns:a16="http://schemas.microsoft.com/office/drawing/2014/main" id="{F244DD76-2E83-A874-466B-EB9756D8F48E}"/>
              </a:ext>
            </a:extLst>
          </p:cNvPr>
          <p:cNvSpPr txBox="1"/>
          <p:nvPr/>
        </p:nvSpPr>
        <p:spPr>
          <a:xfrm>
            <a:off x="0" y="703028"/>
            <a:ext cx="12191998" cy="507831"/>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rPr>
              <a:t>电源</a:t>
            </a:r>
            <a:r>
              <a:rPr lang="zh-CN" altLang="en-US" b="1" dirty="0" smtClean="0">
                <a:latin typeface="微软雅黑" panose="020B0503020204020204" pitchFamily="34" charset="-122"/>
                <a:ea typeface="微软雅黑" panose="020B0503020204020204" pitchFamily="34" charset="-122"/>
              </a:rPr>
              <a:t>完整性（</a:t>
            </a:r>
            <a:r>
              <a:rPr lang="en-US" altLang="zh-CN" b="1" dirty="0" smtClean="0">
                <a:latin typeface="微软雅黑" panose="020B0503020204020204" pitchFamily="34" charset="-122"/>
                <a:ea typeface="微软雅黑" panose="020B0503020204020204" pitchFamily="34" charset="-122"/>
              </a:rPr>
              <a:t>Zynq Ultrascale+ ZU19</a:t>
            </a:r>
            <a:r>
              <a:rPr lang="zh-CN" altLang="en-US" b="1" dirty="0" smtClean="0">
                <a:latin typeface="微软雅黑" panose="020B0503020204020204" pitchFamily="34" charset="-122"/>
                <a:ea typeface="微软雅黑" panose="020B0503020204020204" pitchFamily="34" charset="-122"/>
              </a:rPr>
              <a:t>举例）</a:t>
            </a:r>
            <a:endParaRPr lang="en-US" altLang="zh-CN" sz="1600" b="1" dirty="0">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79" y="1246794"/>
            <a:ext cx="3612475" cy="5425713"/>
          </a:xfrm>
          <a:prstGeom prst="rect">
            <a:avLst/>
          </a:prstGeom>
        </p:spPr>
      </p:pic>
      <p:pic>
        <p:nvPicPr>
          <p:cNvPr id="14" name="图片 13"/>
          <p:cNvPicPr>
            <a:picLocks noChangeAspect="1"/>
          </p:cNvPicPr>
          <p:nvPr/>
        </p:nvPicPr>
        <p:blipFill>
          <a:blip r:embed="rId3"/>
          <a:stretch>
            <a:fillRect/>
          </a:stretch>
        </p:blipFill>
        <p:spPr>
          <a:xfrm>
            <a:off x="4018587" y="1210859"/>
            <a:ext cx="3286187" cy="2206384"/>
          </a:xfrm>
          <a:prstGeom prst="rect">
            <a:avLst/>
          </a:prstGeom>
        </p:spPr>
      </p:pic>
      <p:pic>
        <p:nvPicPr>
          <p:cNvPr id="15" name="图片 14"/>
          <p:cNvPicPr>
            <a:picLocks noChangeAspect="1"/>
          </p:cNvPicPr>
          <p:nvPr/>
        </p:nvPicPr>
        <p:blipFill rotWithShape="1">
          <a:blip r:embed="rId4"/>
          <a:srcRect r="18804"/>
          <a:stretch/>
        </p:blipFill>
        <p:spPr>
          <a:xfrm>
            <a:off x="7618528" y="1210859"/>
            <a:ext cx="4259716" cy="2206384"/>
          </a:xfrm>
          <a:prstGeom prst="rect">
            <a:avLst/>
          </a:prstGeom>
        </p:spPr>
      </p:pic>
      <p:pic>
        <p:nvPicPr>
          <p:cNvPr id="16" name="图片 15"/>
          <p:cNvPicPr>
            <a:picLocks noChangeAspect="1"/>
          </p:cNvPicPr>
          <p:nvPr/>
        </p:nvPicPr>
        <p:blipFill rotWithShape="1">
          <a:blip r:embed="rId5"/>
          <a:srcRect r="41234"/>
          <a:stretch/>
        </p:blipFill>
        <p:spPr>
          <a:xfrm>
            <a:off x="4018586" y="3619855"/>
            <a:ext cx="3286187" cy="2351795"/>
          </a:xfrm>
          <a:prstGeom prst="rect">
            <a:avLst/>
          </a:prstGeom>
        </p:spPr>
      </p:pic>
      <p:sp>
        <p:nvSpPr>
          <p:cNvPr id="17" name="文本框 16"/>
          <p:cNvSpPr txBox="1"/>
          <p:nvPr/>
        </p:nvSpPr>
        <p:spPr>
          <a:xfrm>
            <a:off x="7618528" y="3987839"/>
            <a:ext cx="4259716" cy="1751249"/>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zh-CN" altLang="en-US" sz="1600" b="1" dirty="0">
                <a:latin typeface="+mj-lt"/>
              </a:rPr>
              <a:t>大</a:t>
            </a:r>
            <a:r>
              <a:rPr lang="zh-CN" altLang="en-US" sz="1600" b="1" dirty="0" smtClean="0">
                <a:latin typeface="+mj-lt"/>
              </a:rPr>
              <a:t>电流平面</a:t>
            </a:r>
            <a:r>
              <a:rPr lang="en-US" altLang="zh-CN" sz="1600" b="1" dirty="0" smtClean="0">
                <a:latin typeface="+mj-lt"/>
              </a:rPr>
              <a:t>DC-IR Drop</a:t>
            </a:r>
            <a:r>
              <a:rPr lang="zh-CN" altLang="en-US" sz="1600" b="1" dirty="0" smtClean="0">
                <a:latin typeface="+mj-lt"/>
              </a:rPr>
              <a:t>仿真</a:t>
            </a:r>
            <a:endParaRPr lang="en-US" altLang="zh-CN" sz="1600" b="1" dirty="0" smtClean="0">
              <a:latin typeface="+mj-lt"/>
            </a:endParaRPr>
          </a:p>
          <a:p>
            <a:pPr marL="800100" lvl="1" indent="-342900">
              <a:lnSpc>
                <a:spcPct val="110000"/>
              </a:lnSpc>
              <a:buFont typeface="Arial" panose="020B0604020202020204" pitchFamily="34" charset="0"/>
              <a:buChar char="•"/>
            </a:pPr>
            <a:r>
              <a:rPr lang="en-US" altLang="zh-CN" sz="1600" b="1" dirty="0" smtClean="0">
                <a:latin typeface="+mj-lt"/>
              </a:rPr>
              <a:t>0.89V/100A</a:t>
            </a:r>
            <a:r>
              <a:rPr lang="zh-CN" altLang="en-US" sz="1600" b="1" dirty="0" smtClean="0">
                <a:latin typeface="+mj-lt"/>
              </a:rPr>
              <a:t>电流下的直流压降，</a:t>
            </a:r>
            <a:r>
              <a:rPr lang="en-US" altLang="zh-CN" sz="1600" b="1" dirty="0" smtClean="0">
                <a:latin typeface="+mj-lt"/>
              </a:rPr>
              <a:t>ZYNQ</a:t>
            </a:r>
            <a:r>
              <a:rPr lang="zh-CN" altLang="en-US" sz="1600" b="1" dirty="0">
                <a:latin typeface="+mj-lt"/>
              </a:rPr>
              <a:t> </a:t>
            </a:r>
            <a:r>
              <a:rPr lang="en-US" altLang="zh-CN" sz="1600" b="1" dirty="0" smtClean="0">
                <a:latin typeface="+mj-lt"/>
              </a:rPr>
              <a:t>Ultrascale+ </a:t>
            </a:r>
            <a:r>
              <a:rPr lang="zh-CN" altLang="en-US" sz="1600" b="1" dirty="0" smtClean="0">
                <a:latin typeface="+mj-lt"/>
              </a:rPr>
              <a:t>端</a:t>
            </a:r>
            <a:r>
              <a:rPr lang="en-US" altLang="zh-CN" sz="1600" b="1" dirty="0" smtClean="0">
                <a:latin typeface="+mj-lt"/>
              </a:rPr>
              <a:t>~0.843V</a:t>
            </a:r>
            <a:r>
              <a:rPr lang="zh-CN" altLang="en-US" sz="1600" b="1" dirty="0" smtClean="0">
                <a:latin typeface="+mj-lt"/>
              </a:rPr>
              <a:t> </a:t>
            </a:r>
            <a:endParaRPr lang="en-US" altLang="zh-CN" sz="1600" b="1" dirty="0" smtClean="0">
              <a:latin typeface="+mj-lt"/>
            </a:endParaRPr>
          </a:p>
          <a:p>
            <a:pPr marL="800100" lvl="1" indent="-342900">
              <a:lnSpc>
                <a:spcPct val="110000"/>
              </a:lnSpc>
              <a:buFont typeface="Arial" panose="020B0604020202020204" pitchFamily="34" charset="0"/>
              <a:buChar char="•"/>
            </a:pPr>
            <a:r>
              <a:rPr lang="zh-CN" altLang="en-US" sz="1600" b="1" dirty="0" smtClean="0">
                <a:latin typeface="+mj-lt"/>
              </a:rPr>
              <a:t>电源平面均为</a:t>
            </a:r>
            <a:r>
              <a:rPr lang="en-US" altLang="zh-CN" sz="1600" b="1" dirty="0" smtClean="0">
                <a:latin typeface="+mj-lt"/>
              </a:rPr>
              <a:t>1oz L10 28um,L11 30um,L13 28um</a:t>
            </a:r>
            <a:endParaRPr lang="en-US" altLang="zh-CN" sz="1400" dirty="0">
              <a:latin typeface="+mj-lt"/>
            </a:endParaRPr>
          </a:p>
          <a:p>
            <a:pPr lvl="1">
              <a:lnSpc>
                <a:spcPct val="110000"/>
              </a:lnSpc>
            </a:pPr>
            <a:endParaRPr lang="zh-CN" altLang="en-US" dirty="0">
              <a:latin typeface="Times New Roman" panose="02020603050405020304" pitchFamily="18" charset="0"/>
            </a:endParaRPr>
          </a:p>
        </p:txBody>
      </p:sp>
    </p:spTree>
    <p:extLst>
      <p:ext uri="{BB962C8B-B14F-4D97-AF65-F5344CB8AC3E}">
        <p14:creationId xmlns:p14="http://schemas.microsoft.com/office/powerpoint/2010/main" val="9801197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0763480" cy="699329"/>
          </a:xfrm>
        </p:spPr>
        <p:txBody>
          <a:bodyPr>
            <a:normAutofit/>
          </a:bodyPr>
          <a:lstStyle/>
          <a:p>
            <a:r>
              <a:rPr lang="zh-CN" altLang="en-US" sz="3600" b="1" dirty="0" smtClean="0">
                <a:solidFill>
                  <a:srgbClr val="002060"/>
                </a:solidFill>
                <a:cs typeface="Times New Roman" panose="02020603050405020304" pitchFamily="18" charset="0"/>
              </a:rPr>
              <a:t>从调试接口说起</a:t>
            </a:r>
            <a:endParaRPr lang="zh-CN" altLang="en-US" sz="3600" b="1" dirty="0">
              <a:solidFill>
                <a:srgbClr val="002060"/>
              </a:solidFill>
              <a:cs typeface="Times New Roman" panose="02020603050405020304" pitchFamily="18" charset="0"/>
            </a:endParaRP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6</a:t>
            </a:fld>
            <a:endParaRPr lang="zh-CN" altLang="en-US"/>
          </a:p>
        </p:txBody>
      </p:sp>
      <p:sp>
        <p:nvSpPr>
          <p:cNvPr id="2" name="文本框 1">
            <a:extLst>
              <a:ext uri="{FF2B5EF4-FFF2-40B4-BE49-F238E27FC236}">
                <a16:creationId xmlns:a16="http://schemas.microsoft.com/office/drawing/2014/main" id="{F244DD76-2E83-A874-466B-EB9756D8F48E}"/>
              </a:ext>
            </a:extLst>
          </p:cNvPr>
          <p:cNvSpPr txBox="1"/>
          <p:nvPr/>
        </p:nvSpPr>
        <p:spPr>
          <a:xfrm>
            <a:off x="0" y="703028"/>
            <a:ext cx="11785600" cy="877163"/>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zh-CN" b="1" dirty="0" smtClean="0">
                <a:latin typeface="微软雅黑" panose="020B0503020204020204" pitchFamily="34" charset="-122"/>
                <a:ea typeface="微软雅黑" panose="020B0503020204020204" pitchFamily="34" charset="-122"/>
              </a:rPr>
              <a:t>FPGA</a:t>
            </a:r>
            <a:r>
              <a:rPr lang="zh-CN" altLang="en-US" b="1" dirty="0" smtClean="0">
                <a:latin typeface="微软雅黑" panose="020B0503020204020204" pitchFamily="34" charset="-122"/>
                <a:ea typeface="微软雅黑" panose="020B0503020204020204" pitchFamily="34" charset="-122"/>
              </a:rPr>
              <a:t>调试接口的历史、现状和思路</a:t>
            </a:r>
            <a:endParaRPr lang="en-US" altLang="zh-CN" b="1" dirty="0">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最常用的</a:t>
            </a:r>
            <a:r>
              <a:rPr lang="en-US" altLang="zh-CN" sz="1600" b="1" dirty="0" smtClean="0">
                <a:latin typeface="微软雅黑" panose="020B0503020204020204" pitchFamily="34" charset="-122"/>
                <a:ea typeface="微软雅黑" panose="020B0503020204020204" pitchFamily="34" charset="-122"/>
              </a:rPr>
              <a:t>USB-JTAG</a:t>
            </a:r>
            <a:r>
              <a:rPr lang="zh-CN" altLang="en-US" sz="1600" b="1" dirty="0" smtClean="0">
                <a:latin typeface="微软雅黑" panose="020B0503020204020204" pitchFamily="34" charset="-122"/>
                <a:ea typeface="微软雅黑" panose="020B0503020204020204" pitchFamily="34" charset="-122"/>
              </a:rPr>
              <a:t>紧凑型调试器及其局限性</a:t>
            </a:r>
            <a:endParaRPr lang="en-US" altLang="zh-CN" sz="1600" b="1"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03520"/>
            <a:ext cx="3392809" cy="4354479"/>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839" y="5540165"/>
            <a:ext cx="1411817" cy="1317835"/>
          </a:xfrm>
          <a:prstGeom prst="rect">
            <a:avLst/>
          </a:prstGeom>
        </p:spPr>
      </p:pic>
      <p:sp>
        <p:nvSpPr>
          <p:cNvPr id="9" name="文本框 8">
            <a:extLst>
              <a:ext uri="{FF2B5EF4-FFF2-40B4-BE49-F238E27FC236}">
                <a16:creationId xmlns:a16="http://schemas.microsoft.com/office/drawing/2014/main" id="{DD5CDBA5-94A2-A1E6-547C-822413C89E70}"/>
              </a:ext>
            </a:extLst>
          </p:cNvPr>
          <p:cNvSpPr txBox="1"/>
          <p:nvPr/>
        </p:nvSpPr>
        <p:spPr>
          <a:xfrm>
            <a:off x="3392809" y="5215859"/>
            <a:ext cx="1863654" cy="307777"/>
          </a:xfrm>
          <a:prstGeom prst="rect">
            <a:avLst/>
          </a:prstGeom>
          <a:noFill/>
        </p:spPr>
        <p:txBody>
          <a:bodyPr wrap="square" rtlCol="0">
            <a:spAutoFit/>
          </a:bodyPr>
          <a:lstStyle/>
          <a:p>
            <a:r>
              <a:rPr lang="en-US" altLang="zh-CN" sz="1400" b="1" dirty="0" smtClean="0">
                <a:solidFill>
                  <a:srgbClr val="0070C0"/>
                </a:solidFill>
                <a:latin typeface="微软雅黑" panose="020B0503020204020204" pitchFamily="34" charset="-122"/>
                <a:ea typeface="微软雅黑" panose="020B0503020204020204" pitchFamily="34" charset="-122"/>
              </a:rPr>
              <a:t>Digilent JTAG-HS3</a:t>
            </a:r>
            <a:endParaRPr lang="zh-CN" altLang="en-US" sz="1400" b="1" dirty="0">
              <a:solidFill>
                <a:srgbClr val="0070C0"/>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DD5CDBA5-94A2-A1E6-547C-822413C89E70}"/>
              </a:ext>
            </a:extLst>
          </p:cNvPr>
          <p:cNvSpPr txBox="1"/>
          <p:nvPr/>
        </p:nvSpPr>
        <p:spPr>
          <a:xfrm>
            <a:off x="3382253" y="3216138"/>
            <a:ext cx="2007894" cy="307777"/>
          </a:xfrm>
          <a:prstGeom prst="rect">
            <a:avLst/>
          </a:prstGeom>
          <a:noFill/>
        </p:spPr>
        <p:txBody>
          <a:bodyPr wrap="square" rtlCol="0">
            <a:spAutoFit/>
          </a:bodyPr>
          <a:lstStyle/>
          <a:p>
            <a:r>
              <a:rPr lang="en-US" altLang="zh-CN" sz="1400" b="1" dirty="0" smtClean="0">
                <a:solidFill>
                  <a:srgbClr val="0070C0"/>
                </a:solidFill>
                <a:latin typeface="微软雅黑" panose="020B0503020204020204" pitchFamily="34" charset="-122"/>
                <a:ea typeface="微软雅黑" panose="020B0503020204020204" pitchFamily="34" charset="-122"/>
              </a:rPr>
              <a:t>Digilent JTAG-SMT2</a:t>
            </a:r>
            <a:endParaRPr lang="zh-CN" altLang="en-US" sz="1400" b="1" dirty="0">
              <a:solidFill>
                <a:srgbClr val="0070C0"/>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2619" y="1252640"/>
            <a:ext cx="2381655" cy="1150932"/>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3663" y="1252640"/>
            <a:ext cx="2391418" cy="1150932"/>
          </a:xfrm>
          <a:prstGeom prst="rect">
            <a:avLst/>
          </a:prstGeom>
        </p:spPr>
      </p:pic>
      <p:sp>
        <p:nvSpPr>
          <p:cNvPr id="14" name="文本框 13">
            <a:extLst>
              <a:ext uri="{FF2B5EF4-FFF2-40B4-BE49-F238E27FC236}">
                <a16:creationId xmlns:a16="http://schemas.microsoft.com/office/drawing/2014/main" id="{DD5CDBA5-94A2-A1E6-547C-822413C89E70}"/>
              </a:ext>
            </a:extLst>
          </p:cNvPr>
          <p:cNvSpPr txBox="1"/>
          <p:nvPr/>
        </p:nvSpPr>
        <p:spPr>
          <a:xfrm>
            <a:off x="6612618" y="944862"/>
            <a:ext cx="2381655" cy="307777"/>
          </a:xfrm>
          <a:prstGeom prst="rect">
            <a:avLst/>
          </a:prstGeom>
          <a:noFill/>
        </p:spPr>
        <p:txBody>
          <a:bodyPr wrap="square" rtlCol="0">
            <a:spAutoFit/>
          </a:bodyPr>
          <a:lstStyle/>
          <a:p>
            <a:pPr algn="ctr"/>
            <a:r>
              <a:rPr lang="en-US" altLang="zh-CN" sz="1400" b="1" dirty="0" smtClean="0">
                <a:solidFill>
                  <a:srgbClr val="0070C0"/>
                </a:solidFill>
                <a:latin typeface="微软雅黑" panose="020B0503020204020204" pitchFamily="34" charset="-122"/>
                <a:ea typeface="微软雅黑" panose="020B0503020204020204" pitchFamily="34" charset="-122"/>
              </a:rPr>
              <a:t>Xilinx </a:t>
            </a:r>
            <a:r>
              <a:rPr lang="en-US" altLang="zh-CN" sz="1400" b="1" dirty="0">
                <a:solidFill>
                  <a:srgbClr val="0070C0"/>
                </a:solidFill>
                <a:latin typeface="微软雅黑" panose="020B0503020204020204" pitchFamily="34" charset="-122"/>
                <a:ea typeface="微软雅黑" panose="020B0503020204020204" pitchFamily="34" charset="-122"/>
              </a:rPr>
              <a:t>Parallel Cable IV</a:t>
            </a:r>
            <a:endParaRPr lang="zh-CN" altLang="en-US" sz="1400" b="1" dirty="0">
              <a:solidFill>
                <a:srgbClr val="0070C0"/>
              </a:solidFill>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DD5CDBA5-94A2-A1E6-547C-822413C89E70}"/>
              </a:ext>
            </a:extLst>
          </p:cNvPr>
          <p:cNvSpPr txBox="1"/>
          <p:nvPr/>
        </p:nvSpPr>
        <p:spPr>
          <a:xfrm>
            <a:off x="9463662" y="797726"/>
            <a:ext cx="2381655" cy="523220"/>
          </a:xfrm>
          <a:prstGeom prst="rect">
            <a:avLst/>
          </a:prstGeom>
          <a:noFill/>
        </p:spPr>
        <p:txBody>
          <a:bodyPr wrap="square" rtlCol="0">
            <a:spAutoFit/>
          </a:bodyPr>
          <a:lstStyle/>
          <a:p>
            <a:pPr algn="ctr"/>
            <a:r>
              <a:rPr lang="en-US" altLang="zh-CN" sz="1400" b="1" dirty="0">
                <a:solidFill>
                  <a:srgbClr val="0070C0"/>
                </a:solidFill>
                <a:latin typeface="微软雅黑" panose="020B0503020204020204" pitchFamily="34" charset="-122"/>
                <a:ea typeface="微软雅黑" panose="020B0503020204020204" pitchFamily="34" charset="-122"/>
              </a:rPr>
              <a:t>Xilinx Platform Cable USB II</a:t>
            </a:r>
            <a:endParaRPr lang="zh-CN" altLang="en-US" sz="1400" b="1" dirty="0">
              <a:solidFill>
                <a:srgbClr val="0070C0"/>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5932" y="2503520"/>
            <a:ext cx="6576067" cy="4354478"/>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7002" y="3523915"/>
            <a:ext cx="1699492" cy="1625601"/>
          </a:xfrm>
          <a:prstGeom prst="rect">
            <a:avLst/>
          </a:prstGeom>
        </p:spPr>
      </p:pic>
    </p:spTree>
    <p:extLst>
      <p:ext uri="{BB962C8B-B14F-4D97-AF65-F5344CB8AC3E}">
        <p14:creationId xmlns:p14="http://schemas.microsoft.com/office/powerpoint/2010/main" val="24011740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027" y="3698"/>
            <a:ext cx="5974974" cy="3019156"/>
          </a:xfrm>
          <a:prstGeom prst="rect">
            <a:avLst/>
          </a:prstGeom>
        </p:spPr>
      </p:pic>
      <p:sp>
        <p:nvSpPr>
          <p:cNvPr id="8" name="标题 1"/>
          <p:cNvSpPr>
            <a:spLocks noGrp="1"/>
          </p:cNvSpPr>
          <p:nvPr>
            <p:ph type="title"/>
          </p:nvPr>
        </p:nvSpPr>
        <p:spPr>
          <a:xfrm>
            <a:off x="0" y="3699"/>
            <a:ext cx="12192000" cy="699329"/>
          </a:xfrm>
        </p:spPr>
        <p:txBody>
          <a:bodyPr>
            <a:normAutofit/>
          </a:bodyPr>
          <a:lstStyle/>
          <a:p>
            <a:r>
              <a:rPr lang="zh-CN" altLang="en-US" sz="3600" b="1" dirty="0" smtClean="0">
                <a:solidFill>
                  <a:srgbClr val="002060"/>
                </a:solidFill>
                <a:cs typeface="Times New Roman" panose="02020603050405020304" pitchFamily="18" charset="0"/>
              </a:rPr>
              <a:t>电子学</a:t>
            </a:r>
            <a:r>
              <a:rPr lang="zh-CN" altLang="en-US" sz="3600" b="1" dirty="0">
                <a:solidFill>
                  <a:srgbClr val="002060"/>
                </a:solidFill>
                <a:cs typeface="Times New Roman" panose="02020603050405020304" pitchFamily="18" charset="0"/>
              </a:rPr>
              <a:t>板卡的板载调试接口的</a:t>
            </a:r>
            <a:r>
              <a:rPr lang="zh-CN" altLang="en-US" sz="3600" b="1" dirty="0" smtClean="0">
                <a:solidFill>
                  <a:srgbClr val="002060"/>
                </a:solidFill>
                <a:cs typeface="Times New Roman" panose="02020603050405020304" pitchFamily="18" charset="0"/>
              </a:rPr>
              <a:t>实现</a:t>
            </a:r>
            <a:endParaRPr lang="zh-CN" altLang="en-US" sz="3600" b="1" dirty="0">
              <a:solidFill>
                <a:srgbClr val="002060"/>
              </a:solidFill>
              <a:cs typeface="Times New Roman" panose="02020603050405020304" pitchFamily="18" charset="0"/>
            </a:endParaRP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7</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7</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7</a:t>
            </a:fld>
            <a:endParaRPr lang="zh-CN" altLang="en-US"/>
          </a:p>
        </p:txBody>
      </p:sp>
      <p:sp>
        <p:nvSpPr>
          <p:cNvPr id="20" name="文本框 19">
            <a:extLst>
              <a:ext uri="{FF2B5EF4-FFF2-40B4-BE49-F238E27FC236}">
                <a16:creationId xmlns:a16="http://schemas.microsoft.com/office/drawing/2014/main" id="{F244DD76-2E83-A874-466B-EB9756D8F48E}"/>
              </a:ext>
            </a:extLst>
          </p:cNvPr>
          <p:cNvSpPr txBox="1"/>
          <p:nvPr/>
        </p:nvSpPr>
        <p:spPr>
          <a:xfrm>
            <a:off x="0" y="703028"/>
            <a:ext cx="11785600" cy="2262158"/>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zh-CN" b="1" dirty="0" smtClean="0">
                <a:latin typeface="微软雅黑" panose="020B0503020204020204" pitchFamily="34" charset="-122"/>
                <a:ea typeface="微软雅黑" panose="020B0503020204020204" pitchFamily="34" charset="-122"/>
              </a:rPr>
              <a:t>USB-JTAG/UART</a:t>
            </a:r>
            <a:r>
              <a:rPr lang="zh-CN" altLang="en-US" b="1" dirty="0" smtClean="0">
                <a:latin typeface="微软雅黑" panose="020B0503020204020204" pitchFamily="34" charset="-122"/>
                <a:ea typeface="微软雅黑" panose="020B0503020204020204" pitchFamily="34" charset="-122"/>
              </a:rPr>
              <a:t>调试接口的实现思路</a:t>
            </a:r>
            <a:endParaRPr lang="en-US" altLang="zh-CN" b="1" dirty="0" smtClean="0">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使用</a:t>
            </a:r>
            <a:r>
              <a:rPr lang="en-US" altLang="zh-CN" sz="1600" b="1" dirty="0" smtClean="0">
                <a:latin typeface="微软雅黑" panose="020B0503020204020204" pitchFamily="34" charset="-122"/>
                <a:ea typeface="微软雅黑" panose="020B0503020204020204" pitchFamily="34" charset="-122"/>
              </a:rPr>
              <a:t>FTDI</a:t>
            </a:r>
            <a:r>
              <a:rPr lang="zh-CN" altLang="en-US" sz="1600" b="1" dirty="0" smtClean="0">
                <a:latin typeface="微软雅黑" panose="020B0503020204020204" pitchFamily="34" charset="-122"/>
                <a:ea typeface="微软雅黑" panose="020B0503020204020204" pitchFamily="34" charset="-122"/>
              </a:rPr>
              <a:t>公司的</a:t>
            </a:r>
            <a:r>
              <a:rPr lang="en-US" altLang="zh-CN" sz="1600" b="1" dirty="0" smtClean="0">
                <a:latin typeface="微软雅黑" panose="020B0503020204020204" pitchFamily="34" charset="-122"/>
                <a:ea typeface="微软雅黑" panose="020B0503020204020204" pitchFamily="34" charset="-122"/>
              </a:rPr>
              <a:t>FT2232HQ</a:t>
            </a:r>
            <a:r>
              <a:rPr lang="zh-CN" altLang="en-US" sz="1600" b="1" dirty="0" smtClean="0">
                <a:latin typeface="微软雅黑" panose="020B0503020204020204" pitchFamily="34" charset="-122"/>
                <a:ea typeface="微软雅黑" panose="020B0503020204020204" pitchFamily="34" charset="-122"/>
              </a:rPr>
              <a:t>和</a:t>
            </a:r>
            <a:r>
              <a:rPr lang="en-US" altLang="zh-CN" sz="1600" b="1" dirty="0" smtClean="0">
                <a:latin typeface="微软雅黑" panose="020B0503020204020204" pitchFamily="34" charset="-122"/>
                <a:ea typeface="微软雅黑" panose="020B0503020204020204" pitchFamily="34" charset="-122"/>
              </a:rPr>
              <a:t>FT4232HQ</a:t>
            </a:r>
          </a:p>
          <a:p>
            <a:pPr marL="1371600" lvl="2" indent="-457200">
              <a:lnSpc>
                <a:spcPct val="150000"/>
              </a:lnSpc>
              <a:buFont typeface="Arial" panose="020B0604020202020204" pitchFamily="34" charset="0"/>
              <a:buChar char="•"/>
            </a:pPr>
            <a:r>
              <a:rPr lang="en-US" altLang="zh-CN" sz="1200" b="1" dirty="0" smtClean="0">
                <a:latin typeface="微软雅黑" panose="020B0503020204020204" pitchFamily="34" charset="-122"/>
                <a:ea typeface="微软雅黑" panose="020B0503020204020204" pitchFamily="34" charset="-122"/>
              </a:rPr>
              <a:t>FT2232HQ</a:t>
            </a:r>
            <a:r>
              <a:rPr lang="zh-CN" altLang="en-US" sz="1200" b="1" dirty="0" smtClean="0">
                <a:latin typeface="微软雅黑" panose="020B0503020204020204" pitchFamily="34" charset="-122"/>
                <a:ea typeface="微软雅黑" panose="020B0503020204020204" pitchFamily="34" charset="-122"/>
              </a:rPr>
              <a:t>包含</a:t>
            </a:r>
            <a:r>
              <a:rPr lang="en-US" altLang="zh-CN" sz="1200" b="1" dirty="0" smtClean="0">
                <a:latin typeface="微软雅黑" panose="020B0503020204020204" pitchFamily="34" charset="-122"/>
                <a:ea typeface="微软雅黑" panose="020B0503020204020204" pitchFamily="34" charset="-122"/>
              </a:rPr>
              <a:t>2</a:t>
            </a:r>
            <a:r>
              <a:rPr lang="zh-CN" altLang="en-US" sz="1200" b="1" dirty="0" smtClean="0">
                <a:latin typeface="微软雅黑" panose="020B0503020204020204" pitchFamily="34" charset="-122"/>
                <a:ea typeface="微软雅黑" panose="020B0503020204020204" pitchFamily="34" charset="-122"/>
              </a:rPr>
              <a:t>个</a:t>
            </a:r>
            <a:r>
              <a:rPr lang="en-US" altLang="zh-CN" sz="1200" b="1" dirty="0" smtClean="0">
                <a:latin typeface="微软雅黑" panose="020B0503020204020204" pitchFamily="34" charset="-122"/>
                <a:ea typeface="微软雅黑" panose="020B0503020204020204" pitchFamily="34" charset="-122"/>
              </a:rPr>
              <a:t>Channel</a:t>
            </a:r>
            <a:r>
              <a:rPr lang="zh-CN" altLang="en-US" sz="1200" b="1" dirty="0" smtClean="0">
                <a:latin typeface="微软雅黑" panose="020B0503020204020204" pitchFamily="34" charset="-122"/>
                <a:ea typeface="微软雅黑" panose="020B0503020204020204" pitchFamily="34" charset="-122"/>
              </a:rPr>
              <a:t>，可以实现</a:t>
            </a:r>
            <a:r>
              <a:rPr lang="en-US" altLang="zh-CN" sz="1200" b="1" dirty="0" smtClean="0">
                <a:latin typeface="微软雅黑" panose="020B0503020204020204" pitchFamily="34" charset="-122"/>
                <a:ea typeface="微软雅黑" panose="020B0503020204020204" pitchFamily="34" charset="-122"/>
              </a:rPr>
              <a:t>JTAG+UART</a:t>
            </a:r>
          </a:p>
          <a:p>
            <a:pPr marL="1371600" lvl="2" indent="-457200">
              <a:lnSpc>
                <a:spcPct val="150000"/>
              </a:lnSpc>
              <a:buFont typeface="Arial" panose="020B0604020202020204" pitchFamily="34" charset="0"/>
              <a:buChar char="•"/>
            </a:pPr>
            <a:r>
              <a:rPr lang="en-US" altLang="zh-CN" sz="1200" b="1" dirty="0" smtClean="0">
                <a:latin typeface="微软雅黑" panose="020B0503020204020204" pitchFamily="34" charset="-122"/>
                <a:ea typeface="微软雅黑" panose="020B0503020204020204" pitchFamily="34" charset="-122"/>
              </a:rPr>
              <a:t>FT4232HQ</a:t>
            </a:r>
            <a:r>
              <a:rPr lang="zh-CN" altLang="en-US" sz="1200" b="1" dirty="0" smtClean="0">
                <a:latin typeface="微软雅黑" panose="020B0503020204020204" pitchFamily="34" charset="-122"/>
                <a:ea typeface="微软雅黑" panose="020B0503020204020204" pitchFamily="34" charset="-122"/>
              </a:rPr>
              <a:t>包含</a:t>
            </a:r>
            <a:r>
              <a:rPr lang="en-US" altLang="zh-CN" sz="1200" b="1" dirty="0" smtClean="0">
                <a:latin typeface="微软雅黑" panose="020B0503020204020204" pitchFamily="34" charset="-122"/>
                <a:ea typeface="微软雅黑" panose="020B0503020204020204" pitchFamily="34" charset="-122"/>
              </a:rPr>
              <a:t>4</a:t>
            </a:r>
            <a:r>
              <a:rPr lang="zh-CN" altLang="en-US" sz="1200" b="1" dirty="0" smtClean="0">
                <a:latin typeface="微软雅黑" panose="020B0503020204020204" pitchFamily="34" charset="-122"/>
                <a:ea typeface="微软雅黑" panose="020B0503020204020204" pitchFamily="34" charset="-122"/>
              </a:rPr>
              <a:t>个</a:t>
            </a:r>
            <a:r>
              <a:rPr lang="en-US" altLang="zh-CN" sz="1200" b="1" dirty="0" smtClean="0">
                <a:latin typeface="微软雅黑" panose="020B0503020204020204" pitchFamily="34" charset="-122"/>
                <a:ea typeface="微软雅黑" panose="020B0503020204020204" pitchFamily="34" charset="-122"/>
              </a:rPr>
              <a:t>Channel</a:t>
            </a:r>
            <a:r>
              <a:rPr lang="zh-CN" altLang="en-US" sz="1200" b="1" dirty="0" smtClean="0">
                <a:latin typeface="微软雅黑" panose="020B0503020204020204" pitchFamily="34" charset="-122"/>
                <a:ea typeface="微软雅黑" panose="020B0503020204020204" pitchFamily="34" charset="-122"/>
              </a:rPr>
              <a:t>，可以实现</a:t>
            </a:r>
            <a:r>
              <a:rPr lang="en-US" altLang="zh-CN" sz="1200" b="1" dirty="0" smtClean="0">
                <a:latin typeface="微软雅黑" panose="020B0503020204020204" pitchFamily="34" charset="-122"/>
                <a:ea typeface="微软雅黑" panose="020B0503020204020204" pitchFamily="34" charset="-122"/>
              </a:rPr>
              <a:t>JTAG+3×UART</a:t>
            </a:r>
          </a:p>
          <a:p>
            <a:pPr marL="1371600" lvl="2" indent="-457200">
              <a:lnSpc>
                <a:spcPct val="150000"/>
              </a:lnSpc>
              <a:buFont typeface="Arial" panose="020B0604020202020204" pitchFamily="34" charset="0"/>
              <a:buChar char="•"/>
            </a:pPr>
            <a:r>
              <a:rPr lang="zh-CN" altLang="en-US" sz="1200" b="1" dirty="0" smtClean="0">
                <a:latin typeface="微软雅黑" panose="020B0503020204020204" pitchFamily="34" charset="-122"/>
                <a:ea typeface="微软雅黑" panose="020B0503020204020204" pitchFamily="34" charset="-122"/>
              </a:rPr>
              <a:t>推荐使用</a:t>
            </a:r>
            <a:r>
              <a:rPr lang="en-US" altLang="zh-CN" sz="1200" b="1" dirty="0" smtClean="0">
                <a:latin typeface="微软雅黑" panose="020B0503020204020204" pitchFamily="34" charset="-122"/>
                <a:ea typeface="微软雅黑" panose="020B0503020204020204" pitchFamily="34" charset="-122"/>
              </a:rPr>
              <a:t>TMUX1574</a:t>
            </a:r>
            <a:r>
              <a:rPr lang="zh-CN" altLang="en-US" sz="1200" b="1" dirty="0" smtClean="0">
                <a:latin typeface="微软雅黑" panose="020B0503020204020204" pitchFamily="34" charset="-122"/>
                <a:ea typeface="微软雅黑" panose="020B0503020204020204" pitchFamily="34" charset="-122"/>
              </a:rPr>
              <a:t>做为</a:t>
            </a:r>
            <a:r>
              <a:rPr lang="en-US" altLang="zh-CN" sz="1200" b="1" dirty="0" smtClean="0">
                <a:latin typeface="微软雅黑" panose="020B0503020204020204" pitchFamily="34" charset="-122"/>
                <a:ea typeface="微软雅黑" panose="020B0503020204020204" pitchFamily="34" charset="-122"/>
              </a:rPr>
              <a:t>JTAG</a:t>
            </a:r>
            <a:r>
              <a:rPr lang="zh-CN" altLang="en-US" sz="1200" b="1" dirty="0" smtClean="0">
                <a:latin typeface="微软雅黑" panose="020B0503020204020204" pitchFamily="34" charset="-122"/>
                <a:ea typeface="微软雅黑" panose="020B0503020204020204" pitchFamily="34" charset="-122"/>
              </a:rPr>
              <a:t>二选一</a:t>
            </a:r>
            <a:r>
              <a:rPr lang="en-US" altLang="zh-CN" sz="1200" b="1" dirty="0" smtClean="0">
                <a:latin typeface="微软雅黑" panose="020B0503020204020204" pitchFamily="34" charset="-122"/>
                <a:ea typeface="微软雅黑" panose="020B0503020204020204" pitchFamily="34" charset="-122"/>
              </a:rPr>
              <a:t>MUX</a:t>
            </a:r>
          </a:p>
          <a:p>
            <a:pPr marL="1371600" lvl="2" indent="-457200">
              <a:lnSpc>
                <a:spcPct val="150000"/>
              </a:lnSpc>
              <a:buFont typeface="Arial" panose="020B0604020202020204" pitchFamily="34" charset="0"/>
              <a:buChar char="•"/>
            </a:pPr>
            <a:r>
              <a:rPr lang="zh-CN" altLang="en-US" sz="1200" b="1" dirty="0" smtClean="0">
                <a:latin typeface="微软雅黑" panose="020B0503020204020204" pitchFamily="34" charset="-122"/>
                <a:ea typeface="微软雅黑" panose="020B0503020204020204" pitchFamily="34" charset="-122"/>
              </a:rPr>
              <a:t>推荐使用</a:t>
            </a:r>
            <a:r>
              <a:rPr lang="en-US" altLang="zh-CN" sz="1200" b="1" dirty="0" smtClean="0">
                <a:latin typeface="微软雅黑" panose="020B0503020204020204" pitchFamily="34" charset="-122"/>
                <a:ea typeface="微软雅黑" panose="020B0503020204020204" pitchFamily="34" charset="-122"/>
              </a:rPr>
              <a:t>SN74AXC4T774</a:t>
            </a:r>
            <a:r>
              <a:rPr lang="zh-CN" altLang="en-US" sz="1200" b="1" dirty="0" smtClean="0">
                <a:latin typeface="微软雅黑" panose="020B0503020204020204" pitchFamily="34" charset="-122"/>
                <a:ea typeface="微软雅黑" panose="020B0503020204020204" pitchFamily="34" charset="-122"/>
              </a:rPr>
              <a:t>做为</a:t>
            </a:r>
            <a:r>
              <a:rPr lang="en-US" altLang="zh-CN" sz="1200" b="1" dirty="0" smtClean="0">
                <a:latin typeface="微软雅黑" panose="020B0503020204020204" pitchFamily="34" charset="-122"/>
                <a:ea typeface="微软雅黑" panose="020B0503020204020204" pitchFamily="34" charset="-122"/>
              </a:rPr>
              <a:t>JTAG</a:t>
            </a:r>
            <a:r>
              <a:rPr lang="zh-CN" altLang="en-US" sz="1200" b="1" dirty="0" smtClean="0">
                <a:latin typeface="微软雅黑" panose="020B0503020204020204" pitchFamily="34" charset="-122"/>
                <a:ea typeface="微软雅黑" panose="020B0503020204020204" pitchFamily="34" charset="-122"/>
              </a:rPr>
              <a:t>电平转换</a:t>
            </a:r>
            <a:endParaRPr lang="en-US" altLang="zh-CN" sz="1200" b="1" dirty="0" smtClean="0">
              <a:latin typeface="微软雅黑" panose="020B0503020204020204" pitchFamily="34" charset="-122"/>
              <a:ea typeface="微软雅黑" panose="020B0503020204020204" pitchFamily="34" charset="-122"/>
            </a:endParaRPr>
          </a:p>
          <a:p>
            <a:pPr marL="1371600" lvl="2" indent="-457200">
              <a:lnSpc>
                <a:spcPct val="150000"/>
              </a:lnSpc>
              <a:buFont typeface="Arial" panose="020B0604020202020204" pitchFamily="34" charset="0"/>
              <a:buChar char="•"/>
            </a:pPr>
            <a:r>
              <a:rPr lang="en-US" altLang="zh-CN" sz="1200" b="1" dirty="0">
                <a:latin typeface="微软雅黑" panose="020B0503020204020204" pitchFamily="34" charset="-122"/>
                <a:ea typeface="微软雅黑" panose="020B0503020204020204" pitchFamily="34" charset="-122"/>
                <a:hlinkClick r:id="rId4"/>
              </a:rPr>
              <a:t>https://</a:t>
            </a:r>
            <a:r>
              <a:rPr lang="en-US" altLang="zh-CN" sz="1200" b="1" dirty="0" smtClean="0">
                <a:latin typeface="微软雅黑" panose="020B0503020204020204" pitchFamily="34" charset="-122"/>
                <a:ea typeface="微软雅黑" panose="020B0503020204020204" pitchFamily="34" charset="-122"/>
                <a:hlinkClick r:id="rId4"/>
              </a:rPr>
              <a:t>ieeexplore.ieee.org/abstract/document/8977100</a:t>
            </a:r>
            <a:endParaRPr lang="en-US" altLang="zh-CN" sz="1200" b="1" dirty="0" smtClean="0">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3" y="3022856"/>
            <a:ext cx="5753768" cy="3842615"/>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3331" y="3022855"/>
            <a:ext cx="2930054" cy="3842615"/>
          </a:xfrm>
          <a:prstGeom prst="rect">
            <a:avLst/>
          </a:prstGeom>
        </p:spPr>
      </p:pic>
      <p:pic>
        <p:nvPicPr>
          <p:cNvPr id="23"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2674" y="3022855"/>
            <a:ext cx="3074986" cy="1916444"/>
          </a:xfrm>
          <a:prstGeom prst="rect">
            <a:avLst/>
          </a:prstGeom>
        </p:spPr>
      </p:pic>
      <p:pic>
        <p:nvPicPr>
          <p:cNvPr id="24" name="图片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1330" y="4835308"/>
            <a:ext cx="2374730" cy="2022692"/>
          </a:xfrm>
          <a:prstGeom prst="rect">
            <a:avLst/>
          </a:prstGeom>
        </p:spPr>
      </p:pic>
      <p:pic>
        <p:nvPicPr>
          <p:cNvPr id="26" name="图片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28358" y="5128126"/>
            <a:ext cx="2146037" cy="1737344"/>
          </a:xfrm>
          <a:prstGeom prst="rect">
            <a:avLst/>
          </a:prstGeom>
        </p:spPr>
      </p:pic>
    </p:spTree>
    <p:extLst>
      <p:ext uri="{BB962C8B-B14F-4D97-AF65-F5344CB8AC3E}">
        <p14:creationId xmlns:p14="http://schemas.microsoft.com/office/powerpoint/2010/main" val="31931013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a:solidFill>
                  <a:srgbClr val="002060"/>
                </a:solidFill>
                <a:cs typeface="Times New Roman" panose="02020603050405020304" pitchFamily="18" charset="0"/>
              </a:rPr>
              <a:t>电子学板卡的板载调试接口的实现</a:t>
            </a: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8</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8</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8</a:t>
            </a:fld>
            <a:endParaRPr lang="zh-CN" altLang="en-US"/>
          </a:p>
        </p:txBody>
      </p:sp>
      <p:sp>
        <p:nvSpPr>
          <p:cNvPr id="20" name="文本框 19">
            <a:extLst>
              <a:ext uri="{FF2B5EF4-FFF2-40B4-BE49-F238E27FC236}">
                <a16:creationId xmlns:a16="http://schemas.microsoft.com/office/drawing/2014/main" id="{F244DD76-2E83-A874-466B-EB9756D8F48E}"/>
              </a:ext>
            </a:extLst>
          </p:cNvPr>
          <p:cNvSpPr txBox="1"/>
          <p:nvPr/>
        </p:nvSpPr>
        <p:spPr>
          <a:xfrm>
            <a:off x="0" y="703028"/>
            <a:ext cx="11785600" cy="1708160"/>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zh-CN" b="1" dirty="0" smtClean="0">
                <a:latin typeface="微软雅黑" panose="020B0503020204020204" pitchFamily="34" charset="-122"/>
                <a:ea typeface="微软雅黑" panose="020B0503020204020204" pitchFamily="34" charset="-122"/>
              </a:rPr>
              <a:t>Vivado</a:t>
            </a:r>
            <a:r>
              <a:rPr lang="zh-CN" altLang="en-US" b="1" dirty="0" smtClean="0">
                <a:latin typeface="微软雅黑" panose="020B0503020204020204" pitchFamily="34" charset="-122"/>
                <a:ea typeface="微软雅黑" panose="020B0503020204020204" pitchFamily="34" charset="-122"/>
              </a:rPr>
              <a:t>的支持：将</a:t>
            </a:r>
            <a:r>
              <a:rPr lang="en-US" altLang="zh-CN" b="1" dirty="0" smtClean="0">
                <a:latin typeface="微软雅黑" panose="020B0503020204020204" pitchFamily="34" charset="-122"/>
                <a:ea typeface="微软雅黑" panose="020B0503020204020204" pitchFamily="34" charset="-122"/>
              </a:rPr>
              <a:t>FT232HQ/FT2232HQ/FT4232HQ</a:t>
            </a:r>
            <a:r>
              <a:rPr lang="zh-CN" altLang="en-US" b="1" dirty="0" smtClean="0">
                <a:latin typeface="微软雅黑" panose="020B0503020204020204" pitchFamily="34" charset="-122"/>
                <a:ea typeface="微软雅黑" panose="020B0503020204020204" pitchFamily="34" charset="-122"/>
              </a:rPr>
              <a:t>配置为</a:t>
            </a:r>
            <a:r>
              <a:rPr lang="en-US" altLang="zh-CN" b="1" dirty="0" smtClean="0">
                <a:latin typeface="微软雅黑" panose="020B0503020204020204" pitchFamily="34" charset="-122"/>
                <a:ea typeface="微软雅黑" panose="020B0503020204020204" pitchFamily="34" charset="-122"/>
              </a:rPr>
              <a:t>USB-JTAG/UART</a:t>
            </a:r>
            <a:r>
              <a:rPr lang="zh-CN" altLang="en-US" b="1" dirty="0" smtClean="0">
                <a:latin typeface="微软雅黑" panose="020B0503020204020204" pitchFamily="34" charset="-122"/>
                <a:ea typeface="微软雅黑" panose="020B0503020204020204" pitchFamily="34" charset="-122"/>
              </a:rPr>
              <a:t>调试器</a:t>
            </a:r>
            <a:endParaRPr lang="en-US" altLang="zh-CN" b="1" dirty="0" smtClean="0">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en-US" altLang="zh-CN" sz="1600" b="1" dirty="0" smtClean="0">
                <a:latin typeface="微软雅黑" panose="020B0503020204020204" pitchFamily="34" charset="-122"/>
                <a:ea typeface="微软雅黑" panose="020B0503020204020204" pitchFamily="34" charset="-122"/>
              </a:rPr>
              <a:t>Vivado</a:t>
            </a:r>
            <a:r>
              <a:rPr lang="zh-CN" altLang="en-US" sz="1600" b="1" dirty="0" smtClean="0">
                <a:latin typeface="微软雅黑" panose="020B0503020204020204" pitchFamily="34" charset="-122"/>
                <a:ea typeface="微软雅黑" panose="020B0503020204020204" pitchFamily="34" charset="-122"/>
              </a:rPr>
              <a:t>从</a:t>
            </a:r>
            <a:r>
              <a:rPr lang="en-US" altLang="zh-CN" sz="1600" b="1" dirty="0" smtClean="0">
                <a:latin typeface="微软雅黑" panose="020B0503020204020204" pitchFamily="34" charset="-122"/>
                <a:ea typeface="微软雅黑" panose="020B0503020204020204" pitchFamily="34" charset="-122"/>
              </a:rPr>
              <a:t>2022.1</a:t>
            </a:r>
            <a:r>
              <a:rPr lang="zh-CN" altLang="en-US" sz="1600" b="1" dirty="0" smtClean="0">
                <a:latin typeface="微软雅黑" panose="020B0503020204020204" pitchFamily="34" charset="-122"/>
                <a:ea typeface="微软雅黑" panose="020B0503020204020204" pitchFamily="34" charset="-122"/>
              </a:rPr>
              <a:t>版本开始支持 </a:t>
            </a:r>
            <a:r>
              <a:rPr lang="en-US" altLang="zh-CN" sz="1600" b="1" dirty="0" smtClean="0">
                <a:latin typeface="微软雅黑" panose="020B0503020204020204" pitchFamily="34" charset="-122"/>
                <a:ea typeface="微软雅黑" panose="020B0503020204020204" pitchFamily="34" charset="-122"/>
              </a:rPr>
              <a:t>program_ftdi </a:t>
            </a:r>
            <a:r>
              <a:rPr lang="zh-CN" altLang="en-US" sz="1600" b="1" dirty="0" smtClean="0">
                <a:latin typeface="微软雅黑" panose="020B0503020204020204" pitchFamily="34" charset="-122"/>
                <a:ea typeface="微软雅黑" panose="020B0503020204020204" pitchFamily="34" charset="-122"/>
              </a:rPr>
              <a:t>将</a:t>
            </a:r>
            <a:r>
              <a:rPr lang="en-US" altLang="zh-CN" sz="1600" b="1" dirty="0" smtClean="0">
                <a:latin typeface="微软雅黑" panose="020B0503020204020204" pitchFamily="34" charset="-122"/>
                <a:ea typeface="微软雅黑" panose="020B0503020204020204" pitchFamily="34" charset="-122"/>
              </a:rPr>
              <a:t>FTDI</a:t>
            </a:r>
            <a:r>
              <a:rPr lang="zh-CN" altLang="en-US" sz="1600" b="1" dirty="0" smtClean="0">
                <a:latin typeface="微软雅黑" panose="020B0503020204020204" pitchFamily="34" charset="-122"/>
                <a:ea typeface="微软雅黑" panose="020B0503020204020204" pitchFamily="34" charset="-122"/>
              </a:rPr>
              <a:t>公司的</a:t>
            </a:r>
            <a:r>
              <a:rPr lang="en-US" altLang="zh-CN" sz="1600" b="1" dirty="0" smtClean="0">
                <a:latin typeface="微软雅黑" panose="020B0503020204020204" pitchFamily="34" charset="-122"/>
                <a:ea typeface="微软雅黑" panose="020B0503020204020204" pitchFamily="34" charset="-122"/>
              </a:rPr>
              <a:t>FT2232HQ</a:t>
            </a:r>
            <a:r>
              <a:rPr lang="zh-CN" altLang="en-US" sz="1600" b="1" dirty="0" smtClean="0">
                <a:latin typeface="微软雅黑" panose="020B0503020204020204" pitchFamily="34" charset="-122"/>
                <a:ea typeface="微软雅黑" panose="020B0503020204020204" pitchFamily="34" charset="-122"/>
              </a:rPr>
              <a:t>和</a:t>
            </a:r>
            <a:r>
              <a:rPr lang="en-US" altLang="zh-CN" sz="1600" b="1" dirty="0" smtClean="0">
                <a:latin typeface="微软雅黑" panose="020B0503020204020204" pitchFamily="34" charset="-122"/>
                <a:ea typeface="微软雅黑" panose="020B0503020204020204" pitchFamily="34" charset="-122"/>
              </a:rPr>
              <a:t>FT4232HQ</a:t>
            </a:r>
            <a:r>
              <a:rPr lang="zh-CN" altLang="en-US" sz="1600" b="1" dirty="0" smtClean="0">
                <a:latin typeface="微软雅黑" panose="020B0503020204020204" pitchFamily="34" charset="-122"/>
                <a:ea typeface="微软雅黑" panose="020B0503020204020204" pitchFamily="34" charset="-122"/>
              </a:rPr>
              <a:t>变成</a:t>
            </a:r>
            <a:r>
              <a:rPr lang="en-US" altLang="zh-CN" sz="1600" b="1" dirty="0" smtClean="0">
                <a:latin typeface="微软雅黑" panose="020B0503020204020204" pitchFamily="34" charset="-122"/>
                <a:ea typeface="微软雅黑" panose="020B0503020204020204" pitchFamily="34" charset="-122"/>
              </a:rPr>
              <a:t>USB-JTAG</a:t>
            </a:r>
            <a:r>
              <a:rPr lang="zh-CN" altLang="en-US" sz="1600" b="1" dirty="0" smtClean="0">
                <a:latin typeface="微软雅黑" panose="020B0503020204020204" pitchFamily="34" charset="-122"/>
                <a:ea typeface="微软雅黑" panose="020B0503020204020204" pitchFamily="34" charset="-122"/>
              </a:rPr>
              <a:t>调试器</a:t>
            </a:r>
            <a:endParaRPr lang="en-US" altLang="zh-CN" sz="1600" b="1" dirty="0" smtClean="0">
              <a:latin typeface="微软雅黑" panose="020B0503020204020204" pitchFamily="34" charset="-122"/>
              <a:ea typeface="微软雅黑" panose="020B0503020204020204" pitchFamily="34" charset="-122"/>
            </a:endParaRPr>
          </a:p>
          <a:p>
            <a:pPr marL="1371600" lvl="2" indent="-457200">
              <a:lnSpc>
                <a:spcPct val="150000"/>
              </a:lnSpc>
              <a:buFont typeface="Arial" panose="020B0604020202020204" pitchFamily="34" charset="0"/>
              <a:buChar char="•"/>
            </a:pPr>
            <a:r>
              <a:rPr lang="en-US" altLang="zh-CN" sz="1200" b="1" dirty="0" smtClean="0">
                <a:latin typeface="微软雅黑" panose="020B0503020204020204" pitchFamily="34" charset="-122"/>
                <a:ea typeface="微软雅黑" panose="020B0503020204020204" pitchFamily="34" charset="-122"/>
              </a:rPr>
              <a:t>FT2232HQ</a:t>
            </a:r>
            <a:r>
              <a:rPr lang="zh-CN" altLang="en-US" sz="1200" b="1" dirty="0" smtClean="0">
                <a:latin typeface="微软雅黑" panose="020B0503020204020204" pitchFamily="34" charset="-122"/>
                <a:ea typeface="微软雅黑" panose="020B0503020204020204" pitchFamily="34" charset="-122"/>
              </a:rPr>
              <a:t>包含</a:t>
            </a:r>
            <a:r>
              <a:rPr lang="en-US" altLang="zh-CN" sz="1200" b="1" dirty="0" smtClean="0">
                <a:latin typeface="微软雅黑" panose="020B0503020204020204" pitchFamily="34" charset="-122"/>
                <a:ea typeface="微软雅黑" panose="020B0503020204020204" pitchFamily="34" charset="-122"/>
              </a:rPr>
              <a:t>2</a:t>
            </a:r>
            <a:r>
              <a:rPr lang="zh-CN" altLang="en-US" sz="1200" b="1" dirty="0" smtClean="0">
                <a:latin typeface="微软雅黑" panose="020B0503020204020204" pitchFamily="34" charset="-122"/>
                <a:ea typeface="微软雅黑" panose="020B0503020204020204" pitchFamily="34" charset="-122"/>
              </a:rPr>
              <a:t>个</a:t>
            </a:r>
            <a:r>
              <a:rPr lang="en-US" altLang="zh-CN" sz="1200" b="1" dirty="0" smtClean="0">
                <a:latin typeface="微软雅黑" panose="020B0503020204020204" pitchFamily="34" charset="-122"/>
                <a:ea typeface="微软雅黑" panose="020B0503020204020204" pitchFamily="34" charset="-122"/>
              </a:rPr>
              <a:t>Channel</a:t>
            </a:r>
            <a:r>
              <a:rPr lang="zh-CN" altLang="en-US" sz="1200" b="1" dirty="0" smtClean="0">
                <a:latin typeface="微软雅黑" panose="020B0503020204020204" pitchFamily="34" charset="-122"/>
                <a:ea typeface="微软雅黑" panose="020B0503020204020204" pitchFamily="34" charset="-122"/>
              </a:rPr>
              <a:t>，可以实现</a:t>
            </a:r>
            <a:r>
              <a:rPr lang="en-US" altLang="zh-CN" sz="1200" b="1" dirty="0" smtClean="0">
                <a:latin typeface="微软雅黑" panose="020B0503020204020204" pitchFamily="34" charset="-122"/>
                <a:ea typeface="微软雅黑" panose="020B0503020204020204" pitchFamily="34" charset="-122"/>
              </a:rPr>
              <a:t>JTAG+UART</a:t>
            </a:r>
            <a:r>
              <a:rPr lang="zh-CN" altLang="en-US" sz="1200" b="1" dirty="0" smtClean="0">
                <a:latin typeface="微软雅黑" panose="020B0503020204020204" pitchFamily="34" charset="-122"/>
                <a:ea typeface="微软雅黑" panose="020B0503020204020204" pitchFamily="34" charset="-122"/>
              </a:rPr>
              <a:t>。</a:t>
            </a:r>
            <a:r>
              <a:rPr lang="en-US" altLang="zh-CN" sz="1200" b="1" dirty="0" smtClean="0">
                <a:latin typeface="微软雅黑" panose="020B0503020204020204" pitchFamily="34" charset="-122"/>
                <a:ea typeface="微软雅黑" panose="020B0503020204020204" pitchFamily="34" charset="-122"/>
              </a:rPr>
              <a:t>Vivado</a:t>
            </a:r>
            <a:r>
              <a:rPr lang="zh-CN" altLang="en-US" sz="1200" b="1" dirty="0" smtClean="0">
                <a:latin typeface="微软雅黑" panose="020B0503020204020204" pitchFamily="34" charset="-122"/>
                <a:ea typeface="微软雅黑" panose="020B0503020204020204" pitchFamily="34" charset="-122"/>
              </a:rPr>
              <a:t>将其 </a:t>
            </a:r>
            <a:r>
              <a:rPr lang="en-US" altLang="zh-CN" sz="1200" b="1" dirty="0" smtClean="0">
                <a:latin typeface="微软雅黑" panose="020B0503020204020204" pitchFamily="34" charset="-122"/>
                <a:ea typeface="微软雅黑" panose="020B0503020204020204" pitchFamily="34" charset="-122"/>
              </a:rPr>
              <a:t>Channel A </a:t>
            </a:r>
            <a:r>
              <a:rPr lang="zh-CN" altLang="en-US" sz="1200" b="1" dirty="0" smtClean="0">
                <a:latin typeface="微软雅黑" panose="020B0503020204020204" pitchFamily="34" charset="-122"/>
                <a:ea typeface="微软雅黑" panose="020B0503020204020204" pitchFamily="34" charset="-122"/>
              </a:rPr>
              <a:t>编程为</a:t>
            </a:r>
            <a:r>
              <a:rPr lang="en-US" altLang="zh-CN" sz="1200" b="1" dirty="0" smtClean="0">
                <a:latin typeface="微软雅黑" panose="020B0503020204020204" pitchFamily="34" charset="-122"/>
                <a:ea typeface="微软雅黑" panose="020B0503020204020204" pitchFamily="34" charset="-122"/>
              </a:rPr>
              <a:t>JTAG</a:t>
            </a:r>
            <a:r>
              <a:rPr lang="zh-CN" altLang="en-US" sz="1200" b="1" dirty="0" smtClean="0">
                <a:latin typeface="微软雅黑" panose="020B0503020204020204" pitchFamily="34" charset="-122"/>
                <a:ea typeface="微软雅黑" panose="020B0503020204020204" pitchFamily="34" charset="-122"/>
              </a:rPr>
              <a:t>接口，</a:t>
            </a:r>
            <a:r>
              <a:rPr lang="en-US" altLang="zh-CN" sz="1200" b="1" dirty="0" smtClean="0">
                <a:latin typeface="微软雅黑" panose="020B0503020204020204" pitchFamily="34" charset="-122"/>
                <a:ea typeface="微软雅黑" panose="020B0503020204020204" pitchFamily="34" charset="-122"/>
              </a:rPr>
              <a:t>Channel B </a:t>
            </a:r>
            <a:r>
              <a:rPr lang="zh-CN" altLang="en-US" sz="1200" b="1" dirty="0" smtClean="0">
                <a:latin typeface="微软雅黑" panose="020B0503020204020204" pitchFamily="34" charset="-122"/>
                <a:ea typeface="微软雅黑" panose="020B0503020204020204" pitchFamily="34" charset="-122"/>
              </a:rPr>
              <a:t>默认为</a:t>
            </a:r>
            <a:r>
              <a:rPr lang="en-US" altLang="zh-CN" sz="1200" b="1" dirty="0" smtClean="0">
                <a:latin typeface="微软雅黑" panose="020B0503020204020204" pitchFamily="34" charset="-122"/>
                <a:ea typeface="微软雅黑" panose="020B0503020204020204" pitchFamily="34" charset="-122"/>
              </a:rPr>
              <a:t>UART</a:t>
            </a:r>
            <a:r>
              <a:rPr lang="zh-CN" altLang="en-US" sz="1200" b="1" dirty="0" smtClean="0">
                <a:latin typeface="微软雅黑" panose="020B0503020204020204" pitchFamily="34" charset="-122"/>
                <a:ea typeface="微软雅黑" panose="020B0503020204020204" pitchFamily="34" charset="-122"/>
              </a:rPr>
              <a:t>接口。</a:t>
            </a:r>
            <a:endParaRPr lang="en-US" altLang="zh-CN" sz="1200" b="1" dirty="0" smtClean="0">
              <a:latin typeface="微软雅黑" panose="020B0503020204020204" pitchFamily="34" charset="-122"/>
              <a:ea typeface="微软雅黑" panose="020B0503020204020204" pitchFamily="34" charset="-122"/>
            </a:endParaRPr>
          </a:p>
          <a:p>
            <a:pPr marL="1371600" lvl="2" indent="-457200">
              <a:lnSpc>
                <a:spcPct val="150000"/>
              </a:lnSpc>
              <a:buFont typeface="Arial" panose="020B0604020202020204" pitchFamily="34" charset="0"/>
              <a:buChar char="•"/>
            </a:pPr>
            <a:r>
              <a:rPr lang="en-US" altLang="zh-CN" sz="1200" b="1" dirty="0" smtClean="0">
                <a:latin typeface="微软雅黑" panose="020B0503020204020204" pitchFamily="34" charset="-122"/>
                <a:ea typeface="微软雅黑" panose="020B0503020204020204" pitchFamily="34" charset="-122"/>
              </a:rPr>
              <a:t>FT4232HQ</a:t>
            </a:r>
            <a:r>
              <a:rPr lang="zh-CN" altLang="en-US" sz="1200" b="1" dirty="0" smtClean="0">
                <a:latin typeface="微软雅黑" panose="020B0503020204020204" pitchFamily="34" charset="-122"/>
                <a:ea typeface="微软雅黑" panose="020B0503020204020204" pitchFamily="34" charset="-122"/>
              </a:rPr>
              <a:t>包含</a:t>
            </a:r>
            <a:r>
              <a:rPr lang="en-US" altLang="zh-CN" sz="1200" b="1" dirty="0" smtClean="0">
                <a:latin typeface="微软雅黑" panose="020B0503020204020204" pitchFamily="34" charset="-122"/>
                <a:ea typeface="微软雅黑" panose="020B0503020204020204" pitchFamily="34" charset="-122"/>
              </a:rPr>
              <a:t>4</a:t>
            </a:r>
            <a:r>
              <a:rPr lang="zh-CN" altLang="en-US" sz="1200" b="1" dirty="0" smtClean="0">
                <a:latin typeface="微软雅黑" panose="020B0503020204020204" pitchFamily="34" charset="-122"/>
                <a:ea typeface="微软雅黑" panose="020B0503020204020204" pitchFamily="34" charset="-122"/>
              </a:rPr>
              <a:t>个</a:t>
            </a:r>
            <a:r>
              <a:rPr lang="en-US" altLang="zh-CN" sz="1200" b="1" dirty="0" smtClean="0">
                <a:latin typeface="微软雅黑" panose="020B0503020204020204" pitchFamily="34" charset="-122"/>
                <a:ea typeface="微软雅黑" panose="020B0503020204020204" pitchFamily="34" charset="-122"/>
              </a:rPr>
              <a:t>Channel</a:t>
            </a:r>
            <a:r>
              <a:rPr lang="zh-CN" altLang="en-US" sz="1200" b="1" dirty="0" smtClean="0">
                <a:latin typeface="微软雅黑" panose="020B0503020204020204" pitchFamily="34" charset="-122"/>
                <a:ea typeface="微软雅黑" panose="020B0503020204020204" pitchFamily="34" charset="-122"/>
              </a:rPr>
              <a:t>，可以实现</a:t>
            </a:r>
            <a:r>
              <a:rPr lang="en-US" altLang="zh-CN" sz="1200" b="1" dirty="0" smtClean="0">
                <a:latin typeface="微软雅黑" panose="020B0503020204020204" pitchFamily="34" charset="-122"/>
                <a:ea typeface="微软雅黑" panose="020B0503020204020204" pitchFamily="34" charset="-122"/>
              </a:rPr>
              <a:t>JTAG+3×UART</a:t>
            </a:r>
            <a:r>
              <a:rPr lang="zh-CN" altLang="en-US" sz="1200" b="1" dirty="0" smtClean="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Vivado</a:t>
            </a:r>
            <a:r>
              <a:rPr lang="zh-CN" altLang="en-US" sz="1200" b="1" dirty="0">
                <a:latin typeface="微软雅黑" panose="020B0503020204020204" pitchFamily="34" charset="-122"/>
                <a:ea typeface="微软雅黑" panose="020B0503020204020204" pitchFamily="34" charset="-122"/>
              </a:rPr>
              <a:t>将</a:t>
            </a:r>
            <a:r>
              <a:rPr lang="zh-CN" altLang="en-US" sz="1200" b="1" dirty="0" smtClean="0">
                <a:latin typeface="微软雅黑" panose="020B0503020204020204" pitchFamily="34" charset="-122"/>
                <a:ea typeface="微软雅黑" panose="020B0503020204020204" pitchFamily="34" charset="-122"/>
              </a:rPr>
              <a:t>其 </a:t>
            </a:r>
            <a:r>
              <a:rPr lang="en-US" altLang="zh-CN" sz="1200" b="1" dirty="0" smtClean="0">
                <a:latin typeface="微软雅黑" panose="020B0503020204020204" pitchFamily="34" charset="-122"/>
                <a:ea typeface="微软雅黑" panose="020B0503020204020204" pitchFamily="34" charset="-122"/>
              </a:rPr>
              <a:t>Channel A </a:t>
            </a:r>
            <a:r>
              <a:rPr lang="zh-CN" altLang="en-US" sz="1200" b="1" dirty="0" smtClean="0">
                <a:latin typeface="微软雅黑" panose="020B0503020204020204" pitchFamily="34" charset="-122"/>
                <a:ea typeface="微软雅黑" panose="020B0503020204020204" pitchFamily="34" charset="-122"/>
              </a:rPr>
              <a:t>编程</a:t>
            </a:r>
            <a:r>
              <a:rPr lang="zh-CN" altLang="en-US" sz="1200" b="1" dirty="0">
                <a:latin typeface="微软雅黑" panose="020B0503020204020204" pitchFamily="34" charset="-122"/>
                <a:ea typeface="微软雅黑" panose="020B0503020204020204" pitchFamily="34" charset="-122"/>
              </a:rPr>
              <a:t>为</a:t>
            </a:r>
            <a:r>
              <a:rPr lang="en-US" altLang="zh-CN" sz="1200" b="1" dirty="0">
                <a:latin typeface="微软雅黑" panose="020B0503020204020204" pitchFamily="34" charset="-122"/>
                <a:ea typeface="微软雅黑" panose="020B0503020204020204" pitchFamily="34" charset="-122"/>
              </a:rPr>
              <a:t>JTAG</a:t>
            </a:r>
            <a:r>
              <a:rPr lang="zh-CN" altLang="en-US" sz="1200" b="1" dirty="0">
                <a:latin typeface="微软雅黑" panose="020B0503020204020204" pitchFamily="34" charset="-122"/>
                <a:ea typeface="微软雅黑" panose="020B0503020204020204" pitchFamily="34" charset="-122"/>
              </a:rPr>
              <a:t>接口，</a:t>
            </a:r>
            <a:r>
              <a:rPr lang="en-US" altLang="zh-CN" sz="1200" b="1" dirty="0">
                <a:latin typeface="微软雅黑" panose="020B0503020204020204" pitchFamily="34" charset="-122"/>
                <a:ea typeface="微软雅黑" panose="020B0503020204020204" pitchFamily="34" charset="-122"/>
              </a:rPr>
              <a:t>Channel </a:t>
            </a:r>
            <a:r>
              <a:rPr lang="en-US" altLang="zh-CN" sz="1200" b="1" dirty="0" smtClean="0">
                <a:latin typeface="微软雅黑" panose="020B0503020204020204" pitchFamily="34" charset="-122"/>
                <a:ea typeface="微软雅黑" panose="020B0503020204020204" pitchFamily="34" charset="-122"/>
              </a:rPr>
              <a:t>B/C/D </a:t>
            </a:r>
            <a:r>
              <a:rPr lang="zh-CN" altLang="en-US" sz="1200" b="1" dirty="0" smtClean="0">
                <a:latin typeface="微软雅黑" panose="020B0503020204020204" pitchFamily="34" charset="-122"/>
                <a:ea typeface="微软雅黑" panose="020B0503020204020204" pitchFamily="34" charset="-122"/>
              </a:rPr>
              <a:t>默认</a:t>
            </a:r>
            <a:r>
              <a:rPr lang="zh-CN" altLang="en-US" sz="1200" b="1" dirty="0">
                <a:latin typeface="微软雅黑" panose="020B0503020204020204" pitchFamily="34" charset="-122"/>
                <a:ea typeface="微软雅黑" panose="020B0503020204020204" pitchFamily="34" charset="-122"/>
              </a:rPr>
              <a:t>为</a:t>
            </a:r>
            <a:r>
              <a:rPr lang="en-US" altLang="zh-CN" sz="1200" b="1" dirty="0">
                <a:latin typeface="微软雅黑" panose="020B0503020204020204" pitchFamily="34" charset="-122"/>
                <a:ea typeface="微软雅黑" panose="020B0503020204020204" pitchFamily="34" charset="-122"/>
              </a:rPr>
              <a:t>UART</a:t>
            </a:r>
            <a:r>
              <a:rPr lang="zh-CN" altLang="en-US" sz="1200" b="1" dirty="0" smtClean="0">
                <a:latin typeface="微软雅黑" panose="020B0503020204020204" pitchFamily="34" charset="-122"/>
                <a:ea typeface="微软雅黑" panose="020B0503020204020204" pitchFamily="34" charset="-122"/>
              </a:rPr>
              <a:t>接口。可以修订</a:t>
            </a:r>
            <a:r>
              <a:rPr lang="en-US" altLang="zh-CN" sz="1200" b="1" dirty="0" smtClean="0">
                <a:latin typeface="微软雅黑" panose="020B0503020204020204" pitchFamily="34" charset="-122"/>
                <a:ea typeface="微软雅黑" panose="020B0503020204020204" pitchFamily="34" charset="-122"/>
              </a:rPr>
              <a:t>EEPROM</a:t>
            </a:r>
            <a:r>
              <a:rPr lang="zh-CN" altLang="en-US" sz="1200" b="1" dirty="0" smtClean="0">
                <a:latin typeface="微软雅黑" panose="020B0503020204020204" pitchFamily="34" charset="-122"/>
                <a:ea typeface="微软雅黑" panose="020B0503020204020204" pitchFamily="34" charset="-122"/>
              </a:rPr>
              <a:t>将 </a:t>
            </a:r>
            <a:r>
              <a:rPr lang="en-US" altLang="zh-CN" sz="1200" b="1" dirty="0" smtClean="0">
                <a:latin typeface="微软雅黑" panose="020B0503020204020204" pitchFamily="34" charset="-122"/>
                <a:ea typeface="微软雅黑" panose="020B0503020204020204" pitchFamily="34" charset="-122"/>
              </a:rPr>
              <a:t>Channel B </a:t>
            </a:r>
            <a:r>
              <a:rPr lang="zh-CN" altLang="en-US" sz="1200" b="1" dirty="0" smtClean="0">
                <a:latin typeface="微软雅黑" panose="020B0503020204020204" pitchFamily="34" charset="-122"/>
                <a:ea typeface="微软雅黑" panose="020B0503020204020204" pitchFamily="34" charset="-122"/>
              </a:rPr>
              <a:t>配置为</a:t>
            </a:r>
            <a:r>
              <a:rPr lang="en-US" altLang="zh-CN" sz="1200" b="1" dirty="0" smtClean="0">
                <a:latin typeface="微软雅黑" panose="020B0503020204020204" pitchFamily="34" charset="-122"/>
                <a:ea typeface="微软雅黑" panose="020B0503020204020204" pitchFamily="34" charset="-122"/>
              </a:rPr>
              <a:t>SWD/JTAG</a:t>
            </a:r>
            <a:r>
              <a:rPr lang="zh-CN" altLang="en-US" sz="1200" b="1" dirty="0" smtClean="0">
                <a:latin typeface="微软雅黑" panose="020B0503020204020204" pitchFamily="34" charset="-122"/>
                <a:ea typeface="微软雅黑" panose="020B0503020204020204" pitchFamily="34" charset="-122"/>
              </a:rPr>
              <a:t>接口用于板载底层控制器</a:t>
            </a:r>
            <a:r>
              <a:rPr lang="en-US" altLang="zh-CN" sz="1200" b="1" dirty="0" smtClean="0">
                <a:latin typeface="微软雅黑" panose="020B0503020204020204" pitchFamily="34" charset="-122"/>
                <a:ea typeface="微软雅黑" panose="020B0503020204020204" pitchFamily="34" charset="-122"/>
              </a:rPr>
              <a:t>/STM32</a:t>
            </a:r>
            <a:r>
              <a:rPr lang="zh-CN" altLang="en-US" sz="1200" b="1" dirty="0" smtClean="0">
                <a:latin typeface="微软雅黑" panose="020B0503020204020204" pitchFamily="34" charset="-122"/>
                <a:ea typeface="微软雅黑" panose="020B0503020204020204" pitchFamily="34" charset="-122"/>
              </a:rPr>
              <a:t>的编程接口。</a:t>
            </a:r>
            <a:endParaRPr lang="zh-CN" altLang="en-US" sz="1200" b="1"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33" y="2411187"/>
            <a:ext cx="5600251" cy="4446812"/>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3784" y="2411188"/>
            <a:ext cx="5571816" cy="4446811"/>
          </a:xfrm>
          <a:prstGeom prst="rect">
            <a:avLst/>
          </a:prstGeom>
        </p:spPr>
      </p:pic>
    </p:spTree>
    <p:extLst>
      <p:ext uri="{BB962C8B-B14F-4D97-AF65-F5344CB8AC3E}">
        <p14:creationId xmlns:p14="http://schemas.microsoft.com/office/powerpoint/2010/main" val="19274120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3699"/>
            <a:ext cx="12192000" cy="699329"/>
          </a:xfrm>
        </p:spPr>
        <p:txBody>
          <a:bodyPr>
            <a:normAutofit/>
          </a:bodyPr>
          <a:lstStyle/>
          <a:p>
            <a:r>
              <a:rPr lang="zh-CN" altLang="en-US" sz="3600" b="1" dirty="0">
                <a:solidFill>
                  <a:srgbClr val="002060"/>
                </a:solidFill>
                <a:cs typeface="Times New Roman" panose="02020603050405020304" pitchFamily="18" charset="0"/>
              </a:rPr>
              <a:t>电子学系统远程调试接口的实现</a:t>
            </a:r>
          </a:p>
        </p:txBody>
      </p:sp>
      <p:cxnSp>
        <p:nvCxnSpPr>
          <p:cNvPr id="6" name="直接连接符 5">
            <a:extLst>
              <a:ext uri="{FF2B5EF4-FFF2-40B4-BE49-F238E27FC236}">
                <a16:creationId xmlns:a16="http://schemas.microsoft.com/office/drawing/2014/main" id="{3343A7DF-8483-3974-16D4-49082D808DEA}"/>
              </a:ext>
            </a:extLst>
          </p:cNvPr>
          <p:cNvCxnSpPr/>
          <p:nvPr/>
        </p:nvCxnSpPr>
        <p:spPr>
          <a:xfrm>
            <a:off x="0" y="703028"/>
            <a:ext cx="10763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灯片编号占位符 3">
            <a:extLst>
              <a:ext uri="{FF2B5EF4-FFF2-40B4-BE49-F238E27FC236}">
                <a16:creationId xmlns:a16="http://schemas.microsoft.com/office/drawing/2014/main" id="{ABAF0F0D-932C-8225-7E4C-C413508A2974}"/>
              </a:ext>
            </a:extLst>
          </p:cNvPr>
          <p:cNvSpPr>
            <a:spLocks noGrp="1"/>
          </p:cNvSpPr>
          <p:nvPr>
            <p:ph type="sldNum" sz="quarter" idx="12"/>
          </p:nvPr>
        </p:nvSpPr>
        <p:spPr>
          <a:xfrm>
            <a:off x="8610600" y="6356350"/>
            <a:ext cx="2743200" cy="365125"/>
          </a:xfrm>
        </p:spPr>
        <p:txBody>
          <a:bodyPr/>
          <a:lstStyle/>
          <a:p>
            <a:fld id="{C28EF05F-7CD3-473C-B0C7-34AD733DCAD5}" type="slidenum">
              <a:rPr lang="zh-CN" altLang="en-US" smtClean="0"/>
              <a:t>9</a:t>
            </a:fld>
            <a:endParaRPr lang="zh-CN" altLang="en-US"/>
          </a:p>
        </p:txBody>
      </p:sp>
      <p:sp>
        <p:nvSpPr>
          <p:cNvPr id="5" name="灯片编号占位符 3">
            <a:extLst>
              <a:ext uri="{FF2B5EF4-FFF2-40B4-BE49-F238E27FC236}">
                <a16:creationId xmlns:a16="http://schemas.microsoft.com/office/drawing/2014/main" id="{2C8A5F31-B008-3962-25A7-320C227D7BD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9</a:t>
            </a:fld>
            <a:endParaRPr lang="zh-CN" altLang="en-US"/>
          </a:p>
        </p:txBody>
      </p:sp>
      <p:sp>
        <p:nvSpPr>
          <p:cNvPr id="2" name="灯片编号占位符 3">
            <a:extLst>
              <a:ext uri="{FF2B5EF4-FFF2-40B4-BE49-F238E27FC236}">
                <a16:creationId xmlns:a16="http://schemas.microsoft.com/office/drawing/2014/main" id="{B6379E42-7E6A-89CF-9640-CA71567683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EF05F-7CD3-473C-B0C7-34AD733DCAD5}" type="slidenum">
              <a:rPr lang="zh-CN" altLang="en-US" smtClean="0"/>
              <a:pPr/>
              <a:t>9</a:t>
            </a:fld>
            <a:endParaRPr lang="zh-CN" altLang="en-US"/>
          </a:p>
        </p:txBody>
      </p:sp>
      <p:sp>
        <p:nvSpPr>
          <p:cNvPr id="20" name="文本框 19">
            <a:extLst>
              <a:ext uri="{FF2B5EF4-FFF2-40B4-BE49-F238E27FC236}">
                <a16:creationId xmlns:a16="http://schemas.microsoft.com/office/drawing/2014/main" id="{F244DD76-2E83-A874-466B-EB9756D8F48E}"/>
              </a:ext>
            </a:extLst>
          </p:cNvPr>
          <p:cNvSpPr txBox="1"/>
          <p:nvPr/>
        </p:nvSpPr>
        <p:spPr>
          <a:xfrm>
            <a:off x="0" y="703028"/>
            <a:ext cx="7710905" cy="1615827"/>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zh-CN" b="1" dirty="0" smtClean="0">
                <a:latin typeface="微软雅黑" panose="020B0503020204020204" pitchFamily="34" charset="-122"/>
                <a:ea typeface="微软雅黑" panose="020B0503020204020204" pitchFamily="34" charset="-122"/>
              </a:rPr>
              <a:t>XVC</a:t>
            </a:r>
            <a:r>
              <a:rPr lang="zh-CN" altLang="en-US" b="1" dirty="0" smtClean="0">
                <a:latin typeface="微软雅黑" panose="020B0503020204020204" pitchFamily="34" charset="-122"/>
                <a:ea typeface="微软雅黑" panose="020B0503020204020204" pitchFamily="34" charset="-122"/>
              </a:rPr>
              <a:t>（</a:t>
            </a:r>
            <a:r>
              <a:rPr lang="en-US" altLang="zh-CN" b="1" dirty="0" smtClean="0">
                <a:latin typeface="微软雅黑" panose="020B0503020204020204" pitchFamily="34" charset="-122"/>
                <a:ea typeface="微软雅黑" panose="020B0503020204020204" pitchFamily="34" charset="-122"/>
              </a:rPr>
              <a:t>Xilinx Virtual Cable</a:t>
            </a:r>
            <a:r>
              <a:rPr lang="zh-CN" altLang="en-US" b="1" dirty="0" smtClean="0">
                <a:latin typeface="微软雅黑" panose="020B0503020204020204" pitchFamily="34" charset="-122"/>
                <a:ea typeface="微软雅黑" panose="020B0503020204020204" pitchFamily="34" charset="-122"/>
              </a:rPr>
              <a:t>）通过以太网进行远程调试的</a:t>
            </a:r>
            <a:r>
              <a:rPr lang="en-US" altLang="zh-CN" b="1" dirty="0" smtClean="0">
                <a:latin typeface="微软雅黑" panose="020B0503020204020204" pitchFamily="34" charset="-122"/>
                <a:ea typeface="微软雅黑" panose="020B0503020204020204" pitchFamily="34" charset="-122"/>
              </a:rPr>
              <a:t>JTAG</a:t>
            </a:r>
            <a:r>
              <a:rPr lang="zh-CN" altLang="en-US" b="1" dirty="0" smtClean="0">
                <a:latin typeface="微软雅黑" panose="020B0503020204020204" pitchFamily="34" charset="-122"/>
                <a:ea typeface="微软雅黑" panose="020B0503020204020204" pitchFamily="34" charset="-122"/>
              </a:rPr>
              <a:t>接口</a:t>
            </a:r>
            <a:endParaRPr lang="en-US" altLang="zh-CN" b="1" dirty="0" smtClean="0">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rPr>
              <a:t>使用</a:t>
            </a:r>
            <a:r>
              <a:rPr lang="en-US" altLang="zh-CN" sz="1600" b="1" dirty="0" smtClean="0">
                <a:latin typeface="微软雅黑" panose="020B0503020204020204" pitchFamily="34" charset="-122"/>
                <a:ea typeface="微软雅黑" panose="020B0503020204020204" pitchFamily="34" charset="-122"/>
              </a:rPr>
              <a:t>Debug Bridge IP</a:t>
            </a:r>
            <a:r>
              <a:rPr lang="zh-CN" altLang="en-US" sz="1600" b="1" dirty="0" smtClean="0">
                <a:latin typeface="微软雅黑" panose="020B0503020204020204" pitchFamily="34" charset="-122"/>
                <a:ea typeface="微软雅黑" panose="020B0503020204020204" pitchFamily="34" charset="-122"/>
              </a:rPr>
              <a:t>核及运行与</a:t>
            </a:r>
            <a:r>
              <a:rPr lang="en-US" altLang="zh-CN" sz="1600" b="1" dirty="0" smtClean="0">
                <a:latin typeface="微软雅黑" panose="020B0503020204020204" pitchFamily="34" charset="-122"/>
                <a:ea typeface="微软雅黑" panose="020B0503020204020204" pitchFamily="34" charset="-122"/>
              </a:rPr>
              <a:t>Embedded Linux</a:t>
            </a:r>
            <a:r>
              <a:rPr lang="zh-CN" altLang="en-US" sz="1600" b="1" dirty="0">
                <a:latin typeface="微软雅黑" panose="020B0503020204020204" pitchFamily="34" charset="-122"/>
                <a:ea typeface="微软雅黑" panose="020B0503020204020204" pitchFamily="34" charset="-122"/>
              </a:rPr>
              <a:t>上</a:t>
            </a:r>
            <a:r>
              <a:rPr lang="zh-CN" altLang="en-US" sz="1600" b="1" dirty="0" smtClean="0">
                <a:latin typeface="微软雅黑" panose="020B0503020204020204" pitchFamily="34" charset="-122"/>
                <a:ea typeface="微软雅黑" panose="020B0503020204020204" pitchFamily="34" charset="-122"/>
              </a:rPr>
              <a:t>的</a:t>
            </a:r>
            <a:r>
              <a:rPr lang="en-US" altLang="zh-CN" sz="1600" b="1" dirty="0">
                <a:latin typeface="微软雅黑" panose="020B0503020204020204" pitchFamily="34" charset="-122"/>
                <a:ea typeface="微软雅黑" panose="020B0503020204020204" pitchFamily="34" charset="-122"/>
              </a:rPr>
              <a:t> </a:t>
            </a:r>
            <a:r>
              <a:rPr lang="en-US" altLang="zh-CN" sz="1600" b="1" dirty="0" smtClean="0">
                <a:latin typeface="微软雅黑" panose="020B0503020204020204" pitchFamily="34" charset="-122"/>
                <a:ea typeface="微软雅黑" panose="020B0503020204020204" pitchFamily="34" charset="-122"/>
              </a:rPr>
              <a:t>xvcServer</a:t>
            </a:r>
          </a:p>
          <a:p>
            <a:pPr marL="914400" lvl="1" indent="-457200">
              <a:lnSpc>
                <a:spcPct val="150000"/>
              </a:lnSpc>
              <a:buFont typeface="Arial" panose="020B0604020202020204" pitchFamily="34" charset="0"/>
              <a:buChar char="•"/>
            </a:pPr>
            <a:r>
              <a:rPr lang="en-US" altLang="zh-CN" sz="1600" b="1" dirty="0">
                <a:latin typeface="微软雅黑" panose="020B0503020204020204" pitchFamily="34" charset="-122"/>
                <a:ea typeface="微软雅黑" panose="020B0503020204020204" pitchFamily="34" charset="-122"/>
                <a:hlinkClick r:id="rId3"/>
              </a:rPr>
              <a:t>https://</a:t>
            </a:r>
            <a:r>
              <a:rPr lang="en-US" altLang="zh-CN" sz="1600" b="1" dirty="0" smtClean="0">
                <a:latin typeface="微软雅黑" panose="020B0503020204020204" pitchFamily="34" charset="-122"/>
                <a:ea typeface="微软雅黑" panose="020B0503020204020204" pitchFamily="34" charset="-122"/>
                <a:hlinkClick r:id="rId3"/>
              </a:rPr>
              <a:t>github.com/Xilinx/XilinxVirtualCable</a:t>
            </a:r>
            <a:endParaRPr lang="en-US" altLang="zh-CN" sz="1600" b="1" dirty="0" smtClean="0">
              <a:latin typeface="微软雅黑" panose="020B0503020204020204" pitchFamily="34" charset="-122"/>
              <a:ea typeface="微软雅黑" panose="020B0503020204020204" pitchFamily="34" charset="-122"/>
            </a:endParaRPr>
          </a:p>
          <a:p>
            <a:pPr marL="914400" lvl="1" indent="-457200">
              <a:lnSpc>
                <a:spcPct val="150000"/>
              </a:lnSpc>
              <a:buFont typeface="Arial" panose="020B0604020202020204" pitchFamily="34" charset="0"/>
              <a:buChar char="•"/>
            </a:pPr>
            <a:r>
              <a:rPr lang="en-US" altLang="zh-CN" sz="1600" b="1" dirty="0">
                <a:latin typeface="微软雅黑" panose="020B0503020204020204" pitchFamily="34" charset="-122"/>
                <a:ea typeface="微软雅黑" panose="020B0503020204020204" pitchFamily="34" charset="-122"/>
                <a:hlinkClick r:id="rId4"/>
              </a:rPr>
              <a:t>https://</a:t>
            </a:r>
            <a:r>
              <a:rPr lang="en-US" altLang="zh-CN" sz="1600" b="1" dirty="0" smtClean="0">
                <a:latin typeface="微软雅黑" panose="020B0503020204020204" pitchFamily="34" charset="-122"/>
                <a:ea typeface="微软雅黑" panose="020B0503020204020204" pitchFamily="34" charset="-122"/>
                <a:hlinkClick r:id="rId4"/>
              </a:rPr>
              <a:t>support.xilinx.com/s/article/974879?language=en_US</a:t>
            </a:r>
            <a:endParaRPr lang="en-US" altLang="zh-CN" sz="1600" b="1" dirty="0" smtClean="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0905" y="761858"/>
            <a:ext cx="4481095" cy="1415408"/>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359" y="2624295"/>
            <a:ext cx="6079958" cy="1927914"/>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359" y="4923133"/>
            <a:ext cx="6079958" cy="1934868"/>
          </a:xfrm>
          <a:prstGeom prst="rect">
            <a:avLst/>
          </a:prstGeom>
        </p:spPr>
      </p:pic>
      <p:sp>
        <p:nvSpPr>
          <p:cNvPr id="19" name="文本框 18">
            <a:extLst>
              <a:ext uri="{FF2B5EF4-FFF2-40B4-BE49-F238E27FC236}">
                <a16:creationId xmlns:a16="http://schemas.microsoft.com/office/drawing/2014/main" id="{DD5CDBA5-94A2-A1E6-547C-822413C89E70}"/>
              </a:ext>
            </a:extLst>
          </p:cNvPr>
          <p:cNvSpPr txBox="1"/>
          <p:nvPr/>
        </p:nvSpPr>
        <p:spPr>
          <a:xfrm>
            <a:off x="2426391" y="2371254"/>
            <a:ext cx="2007894" cy="307777"/>
          </a:xfrm>
          <a:prstGeom prst="rect">
            <a:avLst/>
          </a:prstGeom>
          <a:noFill/>
        </p:spPr>
        <p:txBody>
          <a:bodyPr wrap="square" rtlCol="0">
            <a:spAutoFit/>
          </a:bodyPr>
          <a:lstStyle/>
          <a:p>
            <a:r>
              <a:rPr lang="en-US" altLang="zh-CN" sz="1400" b="1" dirty="0">
                <a:solidFill>
                  <a:srgbClr val="0070C0"/>
                </a:solidFill>
                <a:latin typeface="微软雅黑" panose="020B0503020204020204" pitchFamily="34" charset="-122"/>
                <a:ea typeface="微软雅黑" panose="020B0503020204020204" pitchFamily="34" charset="-122"/>
              </a:rPr>
              <a:t>From AXI to BSCAN</a:t>
            </a:r>
            <a:endParaRPr lang="zh-CN" altLang="en-US" sz="1400" b="1" dirty="0">
              <a:solidFill>
                <a:srgbClr val="0070C0"/>
              </a:solidFill>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DD5CDBA5-94A2-A1E6-547C-822413C89E70}"/>
              </a:ext>
            </a:extLst>
          </p:cNvPr>
          <p:cNvSpPr txBox="1"/>
          <p:nvPr/>
        </p:nvSpPr>
        <p:spPr>
          <a:xfrm>
            <a:off x="2122249" y="4651361"/>
            <a:ext cx="2616177" cy="307777"/>
          </a:xfrm>
          <a:prstGeom prst="rect">
            <a:avLst/>
          </a:prstGeom>
          <a:noFill/>
        </p:spPr>
        <p:txBody>
          <a:bodyPr wrap="square" rtlCol="0">
            <a:spAutoFit/>
          </a:bodyPr>
          <a:lstStyle/>
          <a:p>
            <a:r>
              <a:rPr lang="en-US" altLang="zh-CN" sz="1400" b="1" dirty="0">
                <a:solidFill>
                  <a:srgbClr val="0070C0"/>
                </a:solidFill>
                <a:latin typeface="微软雅黑" panose="020B0503020204020204" pitchFamily="34" charset="-122"/>
                <a:ea typeface="微软雅黑" panose="020B0503020204020204" pitchFamily="34" charset="-122"/>
              </a:rPr>
              <a:t>AXI to JTAG Debug Bridge</a:t>
            </a:r>
            <a:endParaRPr lang="zh-CN" altLang="en-US" sz="1400" b="1" dirty="0">
              <a:solidFill>
                <a:srgbClr val="0070C0"/>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6083" y="2679031"/>
            <a:ext cx="5571958" cy="4178969"/>
          </a:xfrm>
          <a:prstGeom prst="rect">
            <a:avLst/>
          </a:prstGeom>
        </p:spPr>
      </p:pic>
      <p:pic>
        <p:nvPicPr>
          <p:cNvPr id="16" name="图片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05455" y="2318855"/>
            <a:ext cx="2226643" cy="1733813"/>
          </a:xfrm>
          <a:prstGeom prst="rect">
            <a:avLst/>
          </a:prstGeom>
        </p:spPr>
      </p:pic>
      <p:pic>
        <p:nvPicPr>
          <p:cNvPr id="17"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79268" y="2318855"/>
            <a:ext cx="2160472" cy="1724251"/>
          </a:xfrm>
          <a:prstGeom prst="rect">
            <a:avLst/>
          </a:prstGeom>
        </p:spPr>
      </p:pic>
    </p:spTree>
    <p:extLst>
      <p:ext uri="{BB962C8B-B14F-4D97-AF65-F5344CB8AC3E}">
        <p14:creationId xmlns:p14="http://schemas.microsoft.com/office/powerpoint/2010/main" val="36184292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6">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52990</TotalTime>
  <Words>2309</Words>
  <Application>Microsoft Office PowerPoint</Application>
  <PresentationFormat>宽屏</PresentationFormat>
  <Paragraphs>254</Paragraphs>
  <Slides>30</Slides>
  <Notes>23</Notes>
  <HiddenSlides>0</HiddenSlides>
  <MMClips>0</MMClips>
  <ScaleCrop>false</ScaleCrop>
  <HeadingPairs>
    <vt:vector size="8" baseType="variant">
      <vt:variant>
        <vt:lpstr>已用的字体</vt:lpstr>
      </vt:variant>
      <vt:variant>
        <vt:i4>5</vt:i4>
      </vt:variant>
      <vt:variant>
        <vt:lpstr>主题</vt:lpstr>
      </vt:variant>
      <vt:variant>
        <vt:i4>1</vt:i4>
      </vt:variant>
      <vt:variant>
        <vt:lpstr>嵌入 OLE 服务器</vt:lpstr>
      </vt:variant>
      <vt:variant>
        <vt:i4>1</vt:i4>
      </vt:variant>
      <vt:variant>
        <vt:lpstr>幻灯片标题</vt:lpstr>
      </vt:variant>
      <vt:variant>
        <vt:i4>30</vt:i4>
      </vt:variant>
    </vt:vector>
  </HeadingPairs>
  <TitlesOfParts>
    <vt:vector size="37" baseType="lpstr">
      <vt:lpstr>等线</vt:lpstr>
      <vt:lpstr>微软雅黑</vt:lpstr>
      <vt:lpstr>Arial</vt:lpstr>
      <vt:lpstr>Calibri</vt:lpstr>
      <vt:lpstr>Times New Roman</vt:lpstr>
      <vt:lpstr>Office 主题​​</vt:lpstr>
      <vt:lpstr>PDF</vt:lpstr>
      <vt:lpstr>PowerPoint 演示文稿</vt:lpstr>
      <vt:lpstr>目录</vt:lpstr>
      <vt:lpstr>Motivation，复杂、大型分布式电子学系统面临的困难</vt:lpstr>
      <vt:lpstr>Motivation，复杂、大型分布式电子学系统面临的困难</vt:lpstr>
      <vt:lpstr>Motivation，复杂、大型分布式电子学系统面临的困难</vt:lpstr>
      <vt:lpstr>从调试接口说起</vt:lpstr>
      <vt:lpstr>电子学板卡的板载调试接口的实现</vt:lpstr>
      <vt:lpstr>电子学板卡的板载调试接口的实现</vt:lpstr>
      <vt:lpstr>电子学系统远程调试接口的实现</vt:lpstr>
      <vt:lpstr>电子学系统远程调试接口的实现：Simple Example</vt:lpstr>
      <vt:lpstr>电子学系统远程调试接口的实现：RFSoC Example</vt:lpstr>
      <vt:lpstr>电子学系统远程调试接口的实现</vt:lpstr>
      <vt:lpstr>电子学系统远程调试接口的实现</vt:lpstr>
      <vt:lpstr>电子学系统远程调试接口的实现</vt:lpstr>
      <vt:lpstr>电子学板卡中多个FPGA的互联和慢控制接口的实现</vt:lpstr>
      <vt:lpstr>电子学板卡中多个FPGA的互联和慢控制接口的实现</vt:lpstr>
      <vt:lpstr>电子学板卡中多个FPGA的互联和慢控制接口的实现</vt:lpstr>
      <vt:lpstr>实践：CERN</vt:lpstr>
      <vt:lpstr>实践：我们-锦屏暗物质探测实验和中微子实验读出电子学</vt:lpstr>
      <vt:lpstr>实践：Chip2Chip/ZYNQBee1</vt:lpstr>
      <vt:lpstr>实践：Chip2Chip/KU060 Simple</vt:lpstr>
      <vt:lpstr>实践：Chip2Chip/KU060 Simple 实现细节与关键内容</vt:lpstr>
      <vt:lpstr>实践：Chip2Chip/KU060 Complex</vt:lpstr>
      <vt:lpstr>实践：Chip2Chip/KU060 Complex 实现细节与关键内容</vt:lpstr>
      <vt:lpstr>实践：Chip2Chip/ZYNQBee1+KU060 实现细节与关键内容</vt:lpstr>
      <vt:lpstr>实践：RFSoC+Artix-7 实现更多IO用于慢控制</vt:lpstr>
      <vt:lpstr>实践：RFSoC+Artix-7 实现更多IO用于慢控制</vt:lpstr>
      <vt:lpstr>实践：RFSoC+Artix-7 实现更多IO用于慢控制</vt:lpstr>
      <vt:lpstr>总结和展望</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Tao Xue</dc:creator>
  <cp:lastModifiedBy>Tao Xue</cp:lastModifiedBy>
  <cp:revision>2070</cp:revision>
  <dcterms:created xsi:type="dcterms:W3CDTF">2020-10-13T02:16:24Z</dcterms:created>
  <dcterms:modified xsi:type="dcterms:W3CDTF">2025-06-30T10:48:48Z</dcterms:modified>
</cp:coreProperties>
</file>