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99" r:id="rId2"/>
    <p:sldId id="372" r:id="rId3"/>
    <p:sldId id="301" r:id="rId4"/>
    <p:sldId id="302" r:id="rId5"/>
    <p:sldId id="388" r:id="rId6"/>
    <p:sldId id="533" r:id="rId7"/>
    <p:sldId id="300" r:id="rId8"/>
    <p:sldId id="378" r:id="rId9"/>
    <p:sldId id="304" r:id="rId10"/>
    <p:sldId id="380" r:id="rId11"/>
    <p:sldId id="532" r:id="rId12"/>
    <p:sldId id="317" r:id="rId13"/>
    <p:sldId id="536" r:id="rId14"/>
    <p:sldId id="537" r:id="rId15"/>
    <p:sldId id="360" r:id="rId16"/>
    <p:sldId id="534" r:id="rId17"/>
    <p:sldId id="387" r:id="rId18"/>
    <p:sldId id="383" r:id="rId19"/>
    <p:sldId id="538" r:id="rId20"/>
    <p:sldId id="579" r:id="rId21"/>
    <p:sldId id="585" r:id="rId22"/>
    <p:sldId id="581" r:id="rId23"/>
    <p:sldId id="582" r:id="rId24"/>
    <p:sldId id="584" r:id="rId25"/>
    <p:sldId id="586" r:id="rId26"/>
    <p:sldId id="587" r:id="rId27"/>
    <p:sldId id="588" r:id="rId28"/>
    <p:sldId id="376" r:id="rId29"/>
    <p:sldId id="311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YY" initials="Y" lastIdx="2" clrIdx="0">
    <p:extLst>
      <p:ext uri="{19B8F6BF-5375-455C-9EA6-DF929625EA0E}">
        <p15:presenceInfo xmlns:p15="http://schemas.microsoft.com/office/powerpoint/2012/main" userId="YYY" providerId="None"/>
      </p:ext>
    </p:extLst>
  </p:cmAuthor>
  <p:cmAuthor id="2" name="jfyang" initials="jfyang" lastIdx="1" clrIdx="1">
    <p:extLst>
      <p:ext uri="{19B8F6BF-5375-455C-9EA6-DF929625EA0E}">
        <p15:presenceInfo xmlns:p15="http://schemas.microsoft.com/office/powerpoint/2012/main" userId="jfy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F78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97" autoAdjust="0"/>
    <p:restoredTop sz="96916" autoAdjust="0"/>
  </p:normalViewPr>
  <p:slideViewPr>
    <p:cSldViewPr>
      <p:cViewPr varScale="1">
        <p:scale>
          <a:sx n="78" d="100"/>
          <a:sy n="78" d="100"/>
        </p:scale>
        <p:origin x="66" y="44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35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2BB522D4-E372-4389-9F7F-8EF16055ED19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5DBA366C-3A6E-406F-9F13-3FD2D46E2D57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ADA6E3-625B-4890-B719-92F984713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0" cy="1879455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CFCD28-F4A1-443B-96CA-6856BED2E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406909-76D0-4AA1-90CF-4E22D06A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08368" y="6363857"/>
            <a:ext cx="1148797" cy="365125"/>
          </a:xfrm>
        </p:spPr>
        <p:txBody>
          <a:bodyPr/>
          <a:lstStyle>
            <a:lvl1pPr>
              <a:defRPr sz="1400"/>
            </a:lvl1pPr>
          </a:lstStyle>
          <a:p>
            <a:fld id="{3C9BC430-7B3B-4122-84D3-51F95467365C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393F17-2CBE-49BC-8E27-57844645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1664" y="6356351"/>
            <a:ext cx="5976664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3BEB8-6320-4BDF-BD47-9F4D831E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44373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51F5F-F84E-4A2B-9DDF-30A60FF6C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2CBAC7-D730-40E4-AB0B-826455B51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13DC79-F86B-4541-98F9-0534E73A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9B09-6C4B-4C2D-AC7B-FFD2DD3A760D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AAE474-96B5-457B-B656-279CCB332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5EC9D1-4BF4-4B5E-AD78-DB58B79B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3331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E0C663E-339C-41C9-9FEF-4DAA492ECA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1EC9B-7C25-4722-A6E5-30E34F237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F23751-A845-4442-BD02-A26DE7A5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8A39-75ED-480A-AA8F-5BF8DC1C5670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17A45-6C40-4F8C-8F11-8CACC3ECA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AC83A-7325-4965-AEBF-8C865A1ED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905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7F7E04-C71A-4473-BB36-A4C654AA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F22353-1F1B-49A9-82B6-A06DD4C07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EB06F2-8DE4-400F-8F57-C8C3D8802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0376" y="6351155"/>
            <a:ext cx="1378457" cy="365125"/>
          </a:xfrm>
        </p:spPr>
        <p:txBody>
          <a:bodyPr/>
          <a:lstStyle>
            <a:lvl1pPr>
              <a:defRPr sz="1400"/>
            </a:lvl1pPr>
          </a:lstStyle>
          <a:p>
            <a:fld id="{BEE0E53D-F700-4896-AD16-7F5A6B37F6C8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16D8E6-AE2A-4B36-B5D3-B72C260A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99656" y="6356351"/>
            <a:ext cx="6336704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99FF14-4C4C-484F-9177-C03BAA83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356348"/>
            <a:ext cx="658091" cy="365125"/>
          </a:xfrm>
        </p:spPr>
        <p:txBody>
          <a:bodyPr/>
          <a:lstStyle>
            <a:lvl1pPr>
              <a:defRPr sz="1400"/>
            </a:lvl1pPr>
          </a:lstStyle>
          <a:p>
            <a:fld id="{9ABEBCFA-8FF4-4DED-8691-C142B0D592E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25997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EC350-E68C-473B-A2C7-2795B1B17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243426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8BCE8F-53BD-4064-845A-C74DECE8E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0702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9EE2B7-09E1-4AE5-8ECE-0534A69F9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F9CCE-F458-4C3A-82DA-62B797E5F57D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A59686-6F29-49A9-A72A-184034CD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1FE071-728F-46F4-AA41-68381728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21277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2E931-3BFB-4AE3-8103-3A824124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888E3D-3CFB-4935-A6CA-0E08E6603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290" y="1191491"/>
            <a:ext cx="5539511" cy="4985472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068B1E-223F-4D49-8392-C26A14C96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191491"/>
            <a:ext cx="5511799" cy="49854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AA0207-4E92-4D12-8267-AD5C643E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85AD-898E-4F03-8EAE-AC99C0F06075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1355D0-E04F-418B-98E7-6FB35B2DD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F52861-F054-448C-9084-F32EF4E4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13919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5A793F-E755-45A2-A93A-89C605AB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60469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E23551-E7DD-4DAD-9266-B6D2DB75A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5" y="1260115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233771-BE79-42B2-83F2-F97B9F78D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5" y="225071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25D13DF-2190-4BD8-8FA1-55EAE41AE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260115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9638846-B2C2-4D8E-BB4B-5AD18FDA0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25071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6F5EAB8-EEB9-4304-A383-CA3F8B28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490E5-5E49-4D08-98F1-E82C1B530A47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0AAFC97-88E8-4097-88F1-A4900E80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ECEF29A-2ADE-4BA0-93CA-BEFAD3E36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07929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4C33CD-8307-4032-970B-0E41FF7A6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46702F-600A-449A-9B82-FA3E544D4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A2397-9B6B-41A1-B8F3-6FD13A520FA3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E147DD-A6DD-47A5-8D9F-E394BB69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7AA2FD-52C1-44FD-8388-FF263D07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1748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1C2D2-7096-40E7-A2F4-88AF29B52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8478-F824-480B-8BA3-27E68F6B2AC2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9B3322-F55C-4DAF-88E4-F635D4955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537235-E5F1-4EE6-8EC1-C7282C8C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6192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A774E2-996E-4BE5-BF68-35C5B2F6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E49B8-9ADA-4E9B-94C8-07BDB64D6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D6900BC-0DC3-43BE-9443-5968C83FE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95A147-DAC1-4400-AAF3-33522F76D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9531-B725-417C-B936-5F2E09916714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62CA2F-D011-4E71-B2A5-03D4AA723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A88122-74E0-43EB-9D3F-91B5658D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81909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CCD3F-A128-4C24-BCD3-3BEC5B2E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F0C870C-A048-4C8A-AA3E-151C798DE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D28253-487B-4D86-8DEA-E01CBAB9E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AA792A-EF00-4393-B5FE-8FFE7662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6028-3621-46FE-A7CA-6001FA70106E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A5709D-24CE-47A4-B38C-087520E08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A4CAC8-B8C2-4E34-B7E3-03A1FEB02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39066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348DF68-04BC-4AC6-B7BF-57F5F72B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91" y="136527"/>
            <a:ext cx="11203708" cy="722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EC0975-3331-45BF-8B6D-50EEE2E8C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291" y="1184835"/>
            <a:ext cx="11203709" cy="4874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3CC5-A321-4BCE-9EED-94F986834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6620" y="6363857"/>
            <a:ext cx="2170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288EB-2076-4BB7-8B69-47C381AA8AFA}" type="datetime1">
              <a:rPr lang="zh-CN" altLang="en-US" smtClean="0"/>
              <a:t>2025/7/2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039437-D6A6-4AD1-9B13-6BC4D8127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9273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A52760-4A8A-4EBF-899F-B3CECB77B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5709" y="6356352"/>
            <a:ext cx="6580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EBCFA-8FF4-4DED-8691-C142B0D592E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DB4E311-51DF-42CA-B9D7-005E91F454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019" y="6059473"/>
            <a:ext cx="2955636" cy="6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4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ieeexplore.ieee.org/document/10689676?source=authorale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10689676?source=authoralert" TargetMode="External"/><Relationship Id="rId2" Type="http://schemas.openxmlformats.org/officeDocument/2006/relationships/hyperlink" Target="https://ieeexplore.ieee.org/document/10013740?source=authoraler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package" Target="../embeddings/Microsoft_Visio_Drawing1.vsdx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3CBA71ED-39D9-4A78-8D7C-D65799A03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504" y="744335"/>
            <a:ext cx="9144000" cy="1879455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STCF</a:t>
            </a:r>
            <a:r>
              <a:rPr lang="zh-CN" altLang="en-US" sz="4000" dirty="0"/>
              <a:t>数据获取系统研究进展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副标题 6">
            <a:extLst>
              <a:ext uri="{FF2B5EF4-FFF2-40B4-BE49-F238E27FC236}">
                <a16:creationId xmlns:a16="http://schemas.microsoft.com/office/drawing/2014/main" id="{DC594ED5-8D7E-475D-B262-CDF741AD4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240" y="3429000"/>
            <a:ext cx="9144000" cy="2044824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杨俊峰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核探测与核电子学国家重点实验室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中国科学技术大学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STCF DACQ Working group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2025/7/4</a:t>
            </a: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14F5B62-BC0E-4CFC-84F9-2F1983F57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330" y="5394558"/>
            <a:ext cx="940874" cy="94087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EFFDE3-1930-49E4-BDD4-501A25976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281" y="5324397"/>
            <a:ext cx="1075287" cy="10811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A9E2317-4E2C-49BE-8794-EED719935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568" y="5357566"/>
            <a:ext cx="971728" cy="9526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7DDE08-8B95-4261-AB9B-CEA4C9993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-603448"/>
            <a:ext cx="5225043" cy="293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808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05E7B-2394-4FAE-B35D-80063A0F9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CROB-PXI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7865BC-A223-449D-9F1F-93E1C211A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4005" y="680244"/>
            <a:ext cx="4373149" cy="23465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特性：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Xilinx </a:t>
            </a:r>
            <a:r>
              <a:rPr lang="en-US" altLang="zh-CN" sz="1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Ultrascale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XCKU115</a:t>
            </a:r>
          </a:p>
          <a:p>
            <a:pPr>
              <a:lnSpc>
                <a:spcPct val="10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FMC/FMC+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接口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最大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24×2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个下行光纤链路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@ 10Gbps</a:t>
            </a:r>
          </a:p>
          <a:p>
            <a:pPr>
              <a:lnSpc>
                <a:spcPct val="100000"/>
              </a:lnSpc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路上行光纤链路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@ 10 Gbps</a:t>
            </a:r>
          </a:p>
          <a:p>
            <a:pPr>
              <a:lnSpc>
                <a:spcPct val="100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板载时钟交换，板载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jitter cleaner</a:t>
            </a:r>
          </a:p>
          <a:p>
            <a:pPr>
              <a:lnSpc>
                <a:spcPct val="10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7F3B25-7FDC-4F99-A5E4-0AC768052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A957F6-B689-4190-9923-33D21F24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7B2884DA-72A3-43EB-AE44-B95C41AE7130}"/>
              </a:ext>
            </a:extLst>
          </p:cNvPr>
          <p:cNvSpPr txBox="1">
            <a:spLocks/>
          </p:cNvSpPr>
          <p:nvPr/>
        </p:nvSpPr>
        <p:spPr>
          <a:xfrm>
            <a:off x="7884005" y="3354457"/>
            <a:ext cx="4248472" cy="333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年度进展：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lvl="1">
              <a:lnSpc>
                <a:spcPct val="100000"/>
              </a:lnSpc>
              <a:spcBef>
                <a:spcPts val="750"/>
              </a:spcBef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完成了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V2.0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V3.0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版本的升级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lvl="2">
              <a:lnSpc>
                <a:spcPct val="100000"/>
              </a:lnSpc>
              <a:spcBef>
                <a:spcPts val="75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改善高速走线信号完整性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57250" lvl="3">
              <a:lnSpc>
                <a:spcPct val="100000"/>
              </a:lnSpc>
              <a:spcBef>
                <a:spcPts val="75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57250" lvl="3">
              <a:lnSpc>
                <a:spcPct val="100000"/>
              </a:lnSpc>
              <a:spcBef>
                <a:spcPts val="75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部分高速信号重新走线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lvl="2">
              <a:lnSpc>
                <a:spcPct val="100000"/>
              </a:lnSpc>
              <a:spcBef>
                <a:spcPts val="75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FMC+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部分的散热性能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lvl="2">
              <a:lnSpc>
                <a:spcPct val="100000"/>
              </a:lnSpc>
              <a:spcBef>
                <a:spcPts val="75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外部触发接口升级为电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光复用接口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lvl="1">
              <a:lnSpc>
                <a:spcPct val="100000"/>
              </a:lnSpc>
              <a:spcBef>
                <a:spcPts val="750"/>
              </a:spcBef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V3.0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版本近期可以开始测试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2BA0585-1EF5-481F-A363-AAD260BF2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006" y="1503948"/>
            <a:ext cx="2893910" cy="3701018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27413EF-FF0E-46B2-B004-F5390484D3E6}"/>
              </a:ext>
            </a:extLst>
          </p:cNvPr>
          <p:cNvGrpSpPr/>
          <p:nvPr/>
        </p:nvGrpSpPr>
        <p:grpSpPr>
          <a:xfrm>
            <a:off x="0" y="980728"/>
            <a:ext cx="4476692" cy="4364441"/>
            <a:chOff x="-83585" y="637592"/>
            <a:chExt cx="5379500" cy="4869399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3416483-3F50-489C-AF5A-800BA11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2197" y="1124744"/>
              <a:ext cx="3286685" cy="4382247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8B1588B-3E2E-4A04-ABA7-5B010C0AAC85}"/>
                </a:ext>
              </a:extLst>
            </p:cNvPr>
            <p:cNvSpPr txBox="1"/>
            <p:nvPr/>
          </p:nvSpPr>
          <p:spPr>
            <a:xfrm>
              <a:off x="-83585" y="3473249"/>
              <a:ext cx="127635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zh-CN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FPGA</a:t>
              </a:r>
            </a:p>
            <a:p>
              <a:pPr algn="ctr" defTabSz="457200"/>
              <a:r>
                <a:rPr lang="en-US" altLang="zh-CN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XCKU115</a:t>
              </a: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A5434EB0-D27E-4ADF-BBB6-F21D6928F2BE}"/>
                </a:ext>
              </a:extLst>
            </p:cNvPr>
            <p:cNvCxnSpPr/>
            <p:nvPr/>
          </p:nvCxnSpPr>
          <p:spPr>
            <a:xfrm flipV="1">
              <a:off x="918373" y="3688693"/>
              <a:ext cx="898655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064F2D1-EF90-488B-A981-D32B35FD28CF}"/>
                </a:ext>
              </a:extLst>
            </p:cNvPr>
            <p:cNvSpPr/>
            <p:nvPr/>
          </p:nvSpPr>
          <p:spPr>
            <a:xfrm>
              <a:off x="1896460" y="3214268"/>
              <a:ext cx="900953" cy="9009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E2F820B-41E5-4A76-9609-58A0883710EB}"/>
                </a:ext>
              </a:extLst>
            </p:cNvPr>
            <p:cNvSpPr txBox="1"/>
            <p:nvPr/>
          </p:nvSpPr>
          <p:spPr>
            <a:xfrm>
              <a:off x="4394962" y="3005295"/>
              <a:ext cx="90095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zh-CN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双</a:t>
              </a:r>
              <a:r>
                <a:rPr lang="en-US" altLang="zh-CN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FMC+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C9FD2A43-7D0E-4E0C-BBBC-078303340890}"/>
                </a:ext>
              </a:extLst>
            </p:cNvPr>
            <p:cNvSpPr/>
            <p:nvPr/>
          </p:nvSpPr>
          <p:spPr>
            <a:xfrm>
              <a:off x="2971199" y="2685622"/>
              <a:ext cx="1527268" cy="242468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F70BC043-D3F6-48EB-92E6-A6D50EC70532}"/>
                </a:ext>
              </a:extLst>
            </p:cNvPr>
            <p:cNvCxnSpPr/>
            <p:nvPr/>
          </p:nvCxnSpPr>
          <p:spPr>
            <a:xfrm flipH="1">
              <a:off x="4558882" y="3266906"/>
              <a:ext cx="334427" cy="5726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4B5A26E-7359-4E5A-98B7-3A40505F813C}"/>
                </a:ext>
              </a:extLst>
            </p:cNvPr>
            <p:cNvSpPr txBox="1"/>
            <p:nvPr/>
          </p:nvSpPr>
          <p:spPr>
            <a:xfrm>
              <a:off x="4458205" y="1959002"/>
              <a:ext cx="79746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zh-CN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上行</a:t>
              </a:r>
              <a:r>
                <a:rPr lang="en-US" altLang="zh-CN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QSFP</a:t>
              </a: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230C6397-7D08-4585-AA77-B12997413971}"/>
                </a:ext>
              </a:extLst>
            </p:cNvPr>
            <p:cNvSpPr/>
            <p:nvPr/>
          </p:nvSpPr>
          <p:spPr>
            <a:xfrm>
              <a:off x="3340525" y="2288934"/>
              <a:ext cx="1054437" cy="39668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C5C05AF9-1054-4C73-9C48-A5E5520DD02D}"/>
                </a:ext>
              </a:extLst>
            </p:cNvPr>
            <p:cNvCxnSpPr/>
            <p:nvPr/>
          </p:nvCxnSpPr>
          <p:spPr>
            <a:xfrm flipH="1">
              <a:off x="4458205" y="2273887"/>
              <a:ext cx="441677" cy="2133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4A60195A-A284-40A7-A866-FFFD19829D92}"/>
                </a:ext>
              </a:extLst>
            </p:cNvPr>
            <p:cNvSpPr/>
            <p:nvPr/>
          </p:nvSpPr>
          <p:spPr>
            <a:xfrm>
              <a:off x="3332200" y="1358574"/>
              <a:ext cx="1054437" cy="62114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6A6064A1-D05E-47F0-9A0B-3FF16938BA3C}"/>
                </a:ext>
              </a:extLst>
            </p:cNvPr>
            <p:cNvSpPr txBox="1"/>
            <p:nvPr/>
          </p:nvSpPr>
          <p:spPr>
            <a:xfrm>
              <a:off x="3771737" y="637592"/>
              <a:ext cx="112274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zh-CN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外时钟（光</a:t>
              </a:r>
              <a:r>
                <a:rPr lang="en-US" altLang="zh-CN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/</a:t>
              </a:r>
              <a:r>
                <a:rPr lang="zh-CN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电）</a:t>
              </a:r>
              <a:r>
                <a:rPr lang="en-US" altLang="zh-CN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/</a:t>
              </a:r>
              <a:r>
                <a:rPr lang="zh-CN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触发（电）</a:t>
              </a:r>
              <a:endPara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endParaRPr>
            </a:p>
          </p:txBody>
        </p: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2132C4D7-B354-4B7A-A78E-8EB570709F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1633" y="1060956"/>
              <a:ext cx="186681" cy="6459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336F47CD-F8C2-4CEB-BDDC-5C4835FF6472}"/>
                </a:ext>
              </a:extLst>
            </p:cNvPr>
            <p:cNvSpPr/>
            <p:nvPr/>
          </p:nvSpPr>
          <p:spPr>
            <a:xfrm>
              <a:off x="1782537" y="4209349"/>
              <a:ext cx="1128247" cy="3899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7C69B7DD-E4AD-44F9-9BC2-F9E48FC3C44C}"/>
                </a:ext>
              </a:extLst>
            </p:cNvPr>
            <p:cNvSpPr txBox="1"/>
            <p:nvPr/>
          </p:nvSpPr>
          <p:spPr>
            <a:xfrm>
              <a:off x="-4153" y="4160397"/>
              <a:ext cx="12763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zh-CN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板载</a:t>
              </a:r>
              <a:r>
                <a:rPr lang="en-US" altLang="zh-CN" sz="1100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DDR4</a:t>
              </a:r>
            </a:p>
          </p:txBody>
        </p: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2F3DB387-C5B6-4B9E-ACE3-2A941EFD9B34}"/>
                </a:ext>
              </a:extLst>
            </p:cNvPr>
            <p:cNvCxnSpPr/>
            <p:nvPr/>
          </p:nvCxnSpPr>
          <p:spPr>
            <a:xfrm>
              <a:off x="1013173" y="4290408"/>
              <a:ext cx="708949" cy="359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159962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D4E13-C057-48F6-B6F5-D8939C66F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软件和</a:t>
            </a:r>
            <a:r>
              <a:rPr lang="en-US" altLang="zh-CN" dirty="0"/>
              <a:t>FPGA</a:t>
            </a:r>
            <a:r>
              <a:rPr lang="zh-CN" altLang="en-US" dirty="0"/>
              <a:t>固件架构：数据矩阵架构（</a:t>
            </a:r>
            <a:r>
              <a:rPr lang="en-US" altLang="zh-CN" dirty="0"/>
              <a:t>D-Matrix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A5D347-1354-47F2-9B9E-B7E0A8CA5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dirty="0"/>
              <a:t>设计思想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>
                <a:solidFill>
                  <a:srgbClr val="FF0000"/>
                </a:solidFill>
              </a:rPr>
              <a:t>流处理</a:t>
            </a:r>
            <a:r>
              <a:rPr lang="zh-CN" altLang="en-US" sz="1800" dirty="0"/>
              <a:t>：使用流处理节点的级联构建</a:t>
            </a:r>
            <a:r>
              <a:rPr lang="en-US" altLang="zh-CN" sz="1800" dirty="0"/>
              <a:t>DAQ</a:t>
            </a:r>
            <a:r>
              <a:rPr lang="zh-CN" altLang="en-US" sz="1800" dirty="0"/>
              <a:t>系统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/>
              <a:t>异构：</a:t>
            </a:r>
            <a:r>
              <a:rPr lang="en-US" altLang="zh-CN" sz="1800" dirty="0"/>
              <a:t>FPGA/</a:t>
            </a:r>
            <a:r>
              <a:rPr lang="zh-CN" altLang="en-US" sz="1800" dirty="0"/>
              <a:t>软件</a:t>
            </a:r>
            <a:r>
              <a:rPr lang="en-US" altLang="zh-CN" sz="1800" dirty="0"/>
              <a:t>/GPU</a:t>
            </a:r>
            <a:r>
              <a:rPr lang="zh-CN" altLang="en-US" sz="1800" dirty="0"/>
              <a:t>（开发中）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>
                <a:solidFill>
                  <a:srgbClr val="7030A0"/>
                </a:solidFill>
              </a:rPr>
              <a:t>物理节点之间，流处理节点之间连接的标准化接口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>
                <a:solidFill>
                  <a:srgbClr val="7030A0"/>
                </a:solidFill>
              </a:rPr>
              <a:t>接口中的标准协议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>
                <a:solidFill>
                  <a:srgbClr val="00B050"/>
                </a:solidFill>
              </a:rPr>
              <a:t>按照时空属性进行数据处理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/>
              <a:t>全局流水线</a:t>
            </a:r>
            <a:endParaRPr lang="en-US" altLang="zh-CN" sz="1800" dirty="0"/>
          </a:p>
          <a:p>
            <a:pPr>
              <a:lnSpc>
                <a:spcPct val="110000"/>
              </a:lnSpc>
            </a:pPr>
            <a:r>
              <a:rPr lang="zh-CN" altLang="en-US" sz="2000" dirty="0"/>
              <a:t>已有的流处理节点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/>
              <a:t>传输层：</a:t>
            </a:r>
            <a:r>
              <a:rPr lang="en-US" altLang="zh-CN" sz="1800" dirty="0"/>
              <a:t>Mux</a:t>
            </a:r>
            <a:r>
              <a:rPr lang="zh-CN" altLang="en-US" sz="1800" dirty="0"/>
              <a:t>，</a:t>
            </a:r>
            <a:r>
              <a:rPr lang="en-US" altLang="zh-CN" sz="1800" dirty="0" err="1"/>
              <a:t>Demux</a:t>
            </a:r>
            <a:r>
              <a:rPr lang="zh-CN" altLang="en-US" sz="1800" dirty="0"/>
              <a:t>，拆分（</a:t>
            </a:r>
            <a:r>
              <a:rPr lang="en-US" altLang="zh-CN" sz="1800" dirty="0"/>
              <a:t>Split</a:t>
            </a:r>
            <a:r>
              <a:rPr lang="zh-CN" altLang="en-US" sz="1800" dirty="0"/>
              <a:t>），合并（</a:t>
            </a:r>
            <a:r>
              <a:rPr lang="en-US" altLang="zh-CN" sz="1800" dirty="0"/>
              <a:t>Combine</a:t>
            </a:r>
            <a:r>
              <a:rPr lang="zh-CN" altLang="en-US" sz="1800" dirty="0"/>
              <a:t>），</a:t>
            </a:r>
            <a:r>
              <a:rPr lang="en-US" altLang="zh-CN" sz="1800" dirty="0"/>
              <a:t>FIFO</a:t>
            </a:r>
            <a:r>
              <a:rPr lang="zh-CN" altLang="en-US" sz="1800" dirty="0"/>
              <a:t>，</a:t>
            </a:r>
            <a:r>
              <a:rPr lang="en-US" altLang="zh-CN" sz="1800" dirty="0" err="1"/>
              <a:t>vFIFO</a:t>
            </a:r>
            <a:r>
              <a:rPr lang="zh-CN" altLang="en-US" sz="1800" dirty="0"/>
              <a:t>，校验、校验检查和重传控制，反压控制</a:t>
            </a:r>
            <a:r>
              <a:rPr lang="en-US" altLang="zh-CN" sz="1800" dirty="0"/>
              <a:t>……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/>
              <a:t>应用层：合并，顺序规则化，触发匹配，特征提取和数据统计，命令分发</a:t>
            </a:r>
            <a:r>
              <a:rPr lang="en-US" altLang="zh-CN" sz="1800" dirty="0"/>
              <a:t>/</a:t>
            </a:r>
            <a:r>
              <a:rPr lang="zh-CN" altLang="en-US" sz="1800" dirty="0"/>
              <a:t>命令反馈收集，广播，</a:t>
            </a:r>
            <a:r>
              <a:rPr lang="en-US" altLang="zh-CN" sz="1800" dirty="0"/>
              <a:t>MUX</a:t>
            </a:r>
            <a:r>
              <a:rPr lang="zh-CN" altLang="en-US" sz="1800" dirty="0"/>
              <a:t>，</a:t>
            </a:r>
            <a:r>
              <a:rPr lang="en-US" altLang="zh-CN" sz="1800" dirty="0"/>
              <a:t>FIFO</a:t>
            </a:r>
            <a:r>
              <a:rPr lang="zh-CN" altLang="en-US" sz="1800" dirty="0"/>
              <a:t>，数据帧发送、接收，按时间</a:t>
            </a:r>
            <a:r>
              <a:rPr lang="en-US" altLang="zh-CN" sz="1800" dirty="0"/>
              <a:t>/</a:t>
            </a:r>
            <a:r>
              <a:rPr lang="zh-CN" altLang="en-US" sz="1800" dirty="0"/>
              <a:t>空间索引分发，投影，快照，存储，标准</a:t>
            </a:r>
            <a:r>
              <a:rPr lang="en-US" altLang="zh-CN" sz="1800" dirty="0"/>
              <a:t>2D/3D</a:t>
            </a:r>
            <a:r>
              <a:rPr lang="zh-CN" altLang="en-US" sz="1800" dirty="0"/>
              <a:t>显示，系统初始化和总体控制</a:t>
            </a:r>
            <a:r>
              <a:rPr lang="en-US" altLang="zh-CN" sz="1800" dirty="0"/>
              <a:t>…… </a:t>
            </a:r>
          </a:p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DFC37E-6B36-4A8D-AC80-3BADF189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1D27B-DAB7-4491-8437-DD8E6026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B4EDA52-8966-4989-9738-560A39FDC50D}"/>
              </a:ext>
            </a:extLst>
          </p:cNvPr>
          <p:cNvSpPr/>
          <p:nvPr/>
        </p:nvSpPr>
        <p:spPr>
          <a:xfrm>
            <a:off x="5807968" y="2894425"/>
            <a:ext cx="3318537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 </a:t>
            </a:r>
            <a:r>
              <a:rPr lang="zh-CN" altLang="en-US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常见处理模式的标准化</a:t>
            </a:r>
            <a:endParaRPr lang="en-US" altLang="zh-CN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右大括号 8">
            <a:extLst>
              <a:ext uri="{FF2B5EF4-FFF2-40B4-BE49-F238E27FC236}">
                <a16:creationId xmlns:a16="http://schemas.microsoft.com/office/drawing/2014/main" id="{647C76B8-8F67-4F5A-BF3F-824812EC1C1B}"/>
              </a:ext>
            </a:extLst>
          </p:cNvPr>
          <p:cNvSpPr/>
          <p:nvPr/>
        </p:nvSpPr>
        <p:spPr>
          <a:xfrm>
            <a:off x="6384032" y="2348880"/>
            <a:ext cx="167715" cy="568236"/>
          </a:xfrm>
          <a:prstGeom prst="rightBrace">
            <a:avLst>
              <a:gd name="adj1" fmla="val 52582"/>
              <a:gd name="adj2" fmla="val 47741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D904A04-AB07-4116-AF1F-77A3941D75A5}"/>
              </a:ext>
            </a:extLst>
          </p:cNvPr>
          <p:cNvSpPr/>
          <p:nvPr/>
        </p:nvSpPr>
        <p:spPr>
          <a:xfrm>
            <a:off x="6287755" y="2333313"/>
            <a:ext cx="2954655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zh-CN" altLang="en-US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流处理节点的自由连接</a:t>
            </a:r>
            <a:endParaRPr lang="en-US" altLang="zh-CN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562663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164055-A181-4A51-A5C6-9CD17F7D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D-Matrix</a:t>
            </a:r>
            <a:r>
              <a:rPr lang="zh-CN" altLang="en-US" dirty="0"/>
              <a:t>下的抽象与标准化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A5BC1-236D-4DB9-A316-930C119FD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73F5FF-05F5-42B3-BC71-A07B5C23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FF76A4B-C940-4BB2-BBFD-F02032EFB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052736"/>
            <a:ext cx="2520280" cy="17241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BDEC98A-F8FD-4259-9700-3E15097ABBBB}"/>
              </a:ext>
            </a:extLst>
          </p:cNvPr>
          <p:cNvSpPr txBox="1"/>
          <p:nvPr/>
        </p:nvSpPr>
        <p:spPr>
          <a:xfrm>
            <a:off x="335360" y="2820241"/>
            <a:ext cx="2359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/>
              <a:t>硬件抽象：</a:t>
            </a:r>
            <a:r>
              <a:rPr lang="en-US" altLang="zh-CN" sz="1400" dirty="0"/>
              <a:t>BSP</a:t>
            </a:r>
          </a:p>
          <a:p>
            <a:pPr algn="ctr"/>
            <a:r>
              <a:rPr lang="zh-CN" altLang="en-US" sz="1400" dirty="0"/>
              <a:t>（</a:t>
            </a:r>
            <a:r>
              <a:rPr lang="en-US" altLang="zh-CN" sz="1400" dirty="0"/>
              <a:t>Board Support Package</a:t>
            </a:r>
            <a:r>
              <a:rPr lang="zh-CN" altLang="en-US" sz="1400" dirty="0"/>
              <a:t>）</a:t>
            </a:r>
            <a:endParaRPr lang="en-US" altLang="zh-CN" sz="1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FC4210A-80C2-4F0E-B261-F2AA4DAB2C90}"/>
              </a:ext>
            </a:extLst>
          </p:cNvPr>
          <p:cNvSpPr txBox="1"/>
          <p:nvPr/>
        </p:nvSpPr>
        <p:spPr>
          <a:xfrm>
            <a:off x="3511875" y="2839825"/>
            <a:ext cx="2359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/>
              <a:t>传输层接口抽象：</a:t>
            </a:r>
            <a:r>
              <a:rPr lang="en-US" altLang="zh-CN" sz="1400" dirty="0"/>
              <a:t>MPP</a:t>
            </a:r>
          </a:p>
          <a:p>
            <a:pPr algn="ctr"/>
            <a:r>
              <a:rPr lang="zh-CN" altLang="en-US" sz="1400" dirty="0"/>
              <a:t>（</a:t>
            </a:r>
            <a:r>
              <a:rPr lang="en-US" altLang="zh-CN" sz="1400" dirty="0"/>
              <a:t>Multiple Point-to-Point</a:t>
            </a:r>
            <a:r>
              <a:rPr lang="zh-CN" altLang="en-US" sz="1400" dirty="0"/>
              <a:t>）</a:t>
            </a:r>
            <a:endParaRPr lang="en-US" altLang="zh-CN" sz="1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01BC73A-D959-4E0B-8D44-205621F40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213" y="784012"/>
            <a:ext cx="4871427" cy="226160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61431DE-EBF9-4850-9CD1-A2A2D8553A3A}"/>
              </a:ext>
            </a:extLst>
          </p:cNvPr>
          <p:cNvSpPr txBox="1"/>
          <p:nvPr/>
        </p:nvSpPr>
        <p:spPr>
          <a:xfrm>
            <a:off x="8062827" y="3045613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/>
              <a:t>数据容器抽象：</a:t>
            </a:r>
            <a:r>
              <a:rPr lang="en-US" altLang="zh-CN" sz="1400" dirty="0"/>
              <a:t>D-Matrix</a:t>
            </a:r>
            <a:r>
              <a:rPr lang="zh-CN" altLang="en-US" sz="1400" dirty="0"/>
              <a:t>标准协议帧</a:t>
            </a:r>
            <a:endParaRPr lang="en-US" altLang="zh-CN" sz="14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26707BE-1855-446B-83FF-7EECAA72B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55" y="3437418"/>
            <a:ext cx="2634793" cy="205430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EBBE027-844E-4E10-97A1-4B24F6F72174}"/>
              </a:ext>
            </a:extLst>
          </p:cNvPr>
          <p:cNvSpPr txBox="1"/>
          <p:nvPr/>
        </p:nvSpPr>
        <p:spPr>
          <a:xfrm>
            <a:off x="1343472" y="5566099"/>
            <a:ext cx="3914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/>
              <a:t>应用层接口抽象：</a:t>
            </a:r>
            <a:r>
              <a:rPr lang="en-US" altLang="zh-CN" sz="1400" dirty="0"/>
              <a:t>SDMF/SDMS</a:t>
            </a:r>
          </a:p>
          <a:p>
            <a:pPr algn="ctr"/>
            <a:r>
              <a:rPr lang="zh-CN" altLang="en-US" sz="1400" dirty="0"/>
              <a:t>（</a:t>
            </a:r>
            <a:r>
              <a:rPr lang="en-US" altLang="zh-CN" sz="1400" dirty="0"/>
              <a:t>Standard D-Matrix FPGA/Software interface</a:t>
            </a:r>
            <a:r>
              <a:rPr lang="zh-CN" altLang="en-US" sz="1400" dirty="0"/>
              <a:t>）</a:t>
            </a:r>
            <a:endParaRPr lang="en-US" altLang="zh-CN" sz="14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19039FD-FFDC-4CB3-96B1-F4F966309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341" y="3410062"/>
            <a:ext cx="2834547" cy="215603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F008327-CF04-4C19-B275-4630E3D294D8}"/>
              </a:ext>
            </a:extLst>
          </p:cNvPr>
          <p:cNvSpPr txBox="1"/>
          <p:nvPr/>
        </p:nvSpPr>
        <p:spPr>
          <a:xfrm>
            <a:off x="6933676" y="5852981"/>
            <a:ext cx="4613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/>
              <a:t>数据处理算法抽象：命令发送、事例组装、信息提取</a:t>
            </a:r>
            <a:r>
              <a:rPr lang="en-US" altLang="zh-CN" sz="1400" dirty="0"/>
              <a:t>……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7E90F8F-563F-4C67-B5E9-D6E98DF2D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826" y="787263"/>
            <a:ext cx="3805209" cy="19729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F82FA2B-E266-4462-8706-AEA1992F1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443" y="3693098"/>
            <a:ext cx="3002236" cy="17334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5AFF0C5-30C4-4924-8518-74A699BADA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0679" y="3702945"/>
            <a:ext cx="2664296" cy="187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3363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F1046F-7E74-4BEC-B52E-95A8E6402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典型的流处理模式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2CCD43-80EA-44C0-8176-F2DB89A5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E75DA-B4BF-4E9B-B98F-DFBFD728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4C97F38-4E8F-4A82-BC8F-71C351FB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08" y="1458022"/>
            <a:ext cx="8040559" cy="3699286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81EC7A55-C7A3-47FA-89D8-DB05AFBBA45F}"/>
              </a:ext>
            </a:extLst>
          </p:cNvPr>
          <p:cNvSpPr/>
          <p:nvPr/>
        </p:nvSpPr>
        <p:spPr>
          <a:xfrm>
            <a:off x="4161988" y="523971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数据流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04D8A16-F407-4BD5-981C-5B218CC59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43279"/>
            <a:ext cx="3389448" cy="30165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00A4A4-919A-4991-9692-4A48274CD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511" y="3424605"/>
            <a:ext cx="3923321" cy="2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8625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EDA8E8-EFB6-4AF8-8CB8-328CC67F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典型的流处理模式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E11613-6C21-4AA9-B074-09C0A88E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19A361-5729-4183-8BB0-58BB517F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BF527C7-6D0F-400F-A14B-DAB11A27A18B}"/>
              </a:ext>
            </a:extLst>
          </p:cNvPr>
          <p:cNvSpPr/>
          <p:nvPr/>
        </p:nvSpPr>
        <p:spPr>
          <a:xfrm>
            <a:off x="2641184" y="5432953"/>
            <a:ext cx="1960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命令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命令反馈流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E129164-F364-4AB1-94C1-FEEA66205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369820"/>
            <a:ext cx="6146075" cy="39336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62444C-2C31-47EF-8FEC-38A442E2B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510" y="2208759"/>
            <a:ext cx="5136194" cy="25880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B07B27-0E4B-4B0F-A463-B1306D05A794}"/>
              </a:ext>
            </a:extLst>
          </p:cNvPr>
          <p:cNvSpPr/>
          <p:nvPr/>
        </p:nvSpPr>
        <p:spPr>
          <a:xfrm>
            <a:off x="8702349" y="5432953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状态流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监控流</a:t>
            </a:r>
          </a:p>
        </p:txBody>
      </p:sp>
    </p:spTree>
    <p:extLst>
      <p:ext uri="{BB962C8B-B14F-4D97-AF65-F5344CB8AC3E}">
        <p14:creationId xmlns:p14="http://schemas.microsoft.com/office/powerpoint/2010/main" val="35795452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B9DF91-691F-4F17-839A-919CA5C7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cs typeface="Times New Roman" panose="02020603050405020304" pitchFamily="18" charset="0"/>
              </a:rPr>
              <a:t>组帧策略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B8EBB-C3BB-4397-8DA7-712DBE1B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39BAD-F18A-4E65-A735-7FD65D1E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7C91B39-F561-4E28-B8B0-236165A5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628800"/>
            <a:ext cx="5832648" cy="34914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55F126-AF05-44DD-8633-7ECA6AEC7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002" y="868504"/>
            <a:ext cx="5590715" cy="379813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AF72E40-758B-4E84-9AB2-35AD427C2497}"/>
              </a:ext>
            </a:extLst>
          </p:cNvPr>
          <p:cNvSpPr/>
          <p:nvPr/>
        </p:nvSpPr>
        <p:spPr>
          <a:xfrm>
            <a:off x="7358545" y="4911328"/>
            <a:ext cx="4526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连续流水线触发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以触发组为单位组帧，一个触发组内可能包含多个触发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当触发窗口重叠时自动扩展触发组窗口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78A819B-11CC-48A6-B617-86733EB82D1C}"/>
              </a:ext>
            </a:extLst>
          </p:cNvPr>
          <p:cNvSpPr/>
          <p:nvPr/>
        </p:nvSpPr>
        <p:spPr>
          <a:xfrm>
            <a:off x="1487488" y="521868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标准数据容器</a:t>
            </a:r>
          </a:p>
        </p:txBody>
      </p:sp>
    </p:spTree>
    <p:extLst>
      <p:ext uri="{BB962C8B-B14F-4D97-AF65-F5344CB8AC3E}">
        <p14:creationId xmlns:p14="http://schemas.microsoft.com/office/powerpoint/2010/main" val="300979254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C37133-625B-47F0-A76C-CE8C06A05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软件方面的年度进展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F9612D-7B94-419A-8124-530C8ADE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1052736"/>
            <a:ext cx="5759725" cy="518457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对现有软件的功能完善和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Debug</a:t>
            </a:r>
          </a:p>
          <a:p>
            <a:pPr lvl="1">
              <a:lnSpc>
                <a:spcPct val="10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软件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debug</a:t>
            </a:r>
          </a:p>
          <a:p>
            <a:pPr lvl="1">
              <a:lnSpc>
                <a:spcPct val="10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软件自动化部署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分布式节点的软件进程的集中管理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性能提升和优化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USTC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超算集群中开展测试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代码在超算环境下的编译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研究利用超算系统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slurm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作业提交功能完成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系统部署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在超算系统中的各种测试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计算机辅助数据获取系统设计软件（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CASD-DAQ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架构设计完毕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核心算法设计完毕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代码编写中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5B84EF7-0E14-4F61-AAFB-4FE57AB3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D73CDC-B459-4CA5-AD4E-56EED7CD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C4518B8-3028-4B9B-A747-E3589334C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404664"/>
            <a:ext cx="5472608" cy="2677972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09248523-73DD-471F-ACBB-8E5EA43AA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3212976"/>
            <a:ext cx="5472675" cy="320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9548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52EED1-CD73-4D66-9686-4A129E45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FPGA</a:t>
            </a:r>
            <a:r>
              <a:rPr lang="zh-CN" altLang="en-US" dirty="0"/>
              <a:t>固件设计方面的进展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937E4B-B344-4BE4-A83A-ED874BA16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991682"/>
            <a:ext cx="11203709" cy="4874636"/>
          </a:xfrm>
        </p:spPr>
        <p:txBody>
          <a:bodyPr/>
          <a:lstStyle/>
          <a:p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使用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Verilog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模板简化流处理节点设计（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hlinkClick r:id="rId2"/>
              </a:rPr>
              <a:t> 10.1109/TNS.2024.3467107 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种基本模板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提取器（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），过滤器（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 重组器（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reorganizer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派生模块：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提取器：峰值查找，多重性统计，累积能量统计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2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过滤器：触发过滤器，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维重心计算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2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重组器：合并，触发重组器，增量最近邻聚类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ECAE4D-EB45-4399-99CA-6E05DE97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29E365B-106B-49D8-ADE6-8E02631D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8068CEE-B1AF-4CCC-B2C1-AFC4839A1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2996952"/>
            <a:ext cx="2160240" cy="30968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EFF2B7-4686-4DF2-BAF1-451B3163F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816" y="3241964"/>
            <a:ext cx="2592288" cy="29523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3C2122-C8D4-4755-931C-0B8567FCB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43" y="3298720"/>
            <a:ext cx="2699287" cy="275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9373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3608F7-5CC6-4AE4-8FD1-70B7616CA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FPGA</a:t>
            </a:r>
            <a:r>
              <a:rPr lang="zh-CN" altLang="en-US" dirty="0"/>
              <a:t>固件设计方面的进展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E4285F-C38B-4DC1-94EC-F47848F61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分布式流处理算法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节点自动编号和路由算法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(10.1088/1748-0221/18/12/P12012)</a:t>
            </a: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分布式事例组装算法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hlinkClick r:id="rId2"/>
              </a:rPr>
              <a:t>10.1109/TNS.2023.3235904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束团重建算法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dirty="0">
                <a:hlinkClick r:id="rId3"/>
              </a:rPr>
              <a:t>10.1109/TNS.2024.3467107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的流式霍夫变换算法（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2D/3D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C7629-3F86-4E2C-A34D-D45F41A0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305DB1-6848-496B-BA00-843C56D6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F42BF6-26D3-4F48-9A2D-538B5CE01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304" y="2945898"/>
            <a:ext cx="2768249" cy="31135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35B56D-54E3-4E72-811B-94E7B254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397" y="3102681"/>
            <a:ext cx="3820308" cy="28000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99279C-6E75-4B98-853C-3FFCFD8DE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58" y="3429000"/>
            <a:ext cx="440770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141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9097FB-4386-40AA-9FA8-95DDB227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报告提纲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1C5050-FC63-4118-87E4-5A523BD8F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85" y="1268760"/>
            <a:ext cx="10196512" cy="3998623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设计需求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系统架构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测试结果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总结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5917CB-B3E9-4F29-8AB3-97ED14ED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8A69F7-7EC6-4E53-B056-1B608E14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433894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9097FB-4386-40AA-9FA8-95DDB227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报告提纲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1C5050-FC63-4118-87E4-5A523BD8F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85" y="1268760"/>
            <a:ext cx="10196512" cy="3998623"/>
          </a:xfrm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设计需求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系统架构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测试结果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总结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5917CB-B3E9-4F29-8AB3-97ED14ED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8A69F7-7EC6-4E53-B056-1B608E14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185164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ADCCFB-2C5F-4EA8-BE0F-208B96FA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CROB-PCIe</a:t>
            </a:r>
            <a:r>
              <a:rPr lang="zh-CN" altLang="en-US" dirty="0"/>
              <a:t>数据链路测试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6B2EDC-D83E-4F99-A74D-E1CCCEC3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2A0CBD9-35F4-4E18-A44B-06530D9BC56A}"/>
              </a:ext>
            </a:extLst>
          </p:cNvPr>
          <p:cNvSpPr txBox="1"/>
          <p:nvPr/>
        </p:nvSpPr>
        <p:spPr>
          <a:xfrm>
            <a:off x="-225949" y="813516"/>
            <a:ext cx="4651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Ø"/>
            </a:pPr>
            <a:endParaRPr lang="en-US" altLang="zh-CN" dirty="0"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  <a:p>
            <a:pPr marL="742950" lvl="1" indent="-285750" defTabSz="457200">
              <a:buFont typeface="Wingdings" panose="05000000000000000000" pitchFamily="2" charset="2"/>
              <a:buChar char="Ø"/>
            </a:pPr>
            <a:endParaRPr lang="en-US" altLang="zh-CN" dirty="0">
              <a:solidFill>
                <a:srgbClr val="FF0000"/>
              </a:solidFill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2647CF-4DD5-41B9-B628-AB5543B812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5" b="8607"/>
          <a:stretch>
            <a:fillRect/>
          </a:stretch>
        </p:blipFill>
        <p:spPr>
          <a:xfrm>
            <a:off x="2362092" y="928645"/>
            <a:ext cx="4893200" cy="24147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83E90-AADC-4D22-AC9F-706E03D7F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05" y="1023153"/>
            <a:ext cx="1384387" cy="60838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3797980-B84F-403E-AD24-E00F3B0CB8DE}"/>
              </a:ext>
            </a:extLst>
          </p:cNvPr>
          <p:cNvSpPr txBox="1"/>
          <p:nvPr/>
        </p:nvSpPr>
        <p:spPr>
          <a:xfrm>
            <a:off x="374015" y="1638935"/>
            <a:ext cx="1383665" cy="26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CROB-PCIe</a:t>
            </a:r>
            <a:r>
              <a:rPr lang="zh-CN" altLang="en-US" sz="11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板卡</a:t>
            </a:r>
            <a:endParaRPr lang="zh-CN" altLang="en-US" sz="1100" dirty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FD83C86-A154-4D6F-BB95-D0E7EBA91C78}"/>
              </a:ext>
            </a:extLst>
          </p:cNvPr>
          <p:cNvCxnSpPr/>
          <p:nvPr/>
        </p:nvCxnSpPr>
        <p:spPr>
          <a:xfrm flipH="1">
            <a:off x="1958590" y="2933521"/>
            <a:ext cx="1783613" cy="3889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4A5D3BA-2384-4B3E-86E0-67A014217EF9}"/>
              </a:ext>
            </a:extLst>
          </p:cNvPr>
          <p:cNvSpPr txBox="1"/>
          <p:nvPr/>
        </p:nvSpPr>
        <p:spPr>
          <a:xfrm>
            <a:off x="636905" y="3202305"/>
            <a:ext cx="1529080" cy="26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模拟</a:t>
            </a:r>
            <a:r>
              <a:rPr lang="en-US" altLang="zh-CN" sz="11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CROB-PXI</a:t>
            </a:r>
            <a:r>
              <a:rPr lang="zh-CN" altLang="en-US" sz="11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板卡</a:t>
            </a:r>
            <a:endParaRPr lang="zh-CN" altLang="en-US" sz="1100" dirty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CBCE074E-EFFF-476B-A588-3EC92AA38A26}"/>
              </a:ext>
            </a:extLst>
          </p:cNvPr>
          <p:cNvCxnSpPr/>
          <p:nvPr/>
        </p:nvCxnSpPr>
        <p:spPr>
          <a:xfrm flipH="1" flipV="1">
            <a:off x="1807670" y="1532327"/>
            <a:ext cx="926484" cy="4690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D0786E61-9BC6-42E5-A01A-4FE7CCB9F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50" y="2123111"/>
            <a:ext cx="738095" cy="30952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2EF388B-A455-4808-892F-A6AB80A430BA}"/>
              </a:ext>
            </a:extLst>
          </p:cNvPr>
          <p:cNvSpPr txBox="1"/>
          <p:nvPr/>
        </p:nvSpPr>
        <p:spPr>
          <a:xfrm>
            <a:off x="639631" y="2424972"/>
            <a:ext cx="14054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24</a:t>
            </a:r>
            <a:r>
              <a:rPr lang="zh-CN" altLang="en-US" sz="11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芯</a:t>
            </a:r>
            <a:r>
              <a:rPr lang="en-US" altLang="zh-CN" sz="11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MTP</a:t>
            </a:r>
            <a:r>
              <a:rPr lang="zh-CN" altLang="en-US" sz="11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接口光纤</a:t>
            </a:r>
            <a:endParaRPr lang="zh-CN" altLang="en-US" sz="1100" dirty="0">
              <a:latin typeface="Times New Roman Regular" panose="02020503050405090304" charset="0"/>
              <a:cs typeface="Times New Roman Regular" panose="02020503050405090304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8AED1827-536A-42E5-92A1-036C97B77591}"/>
              </a:ext>
            </a:extLst>
          </p:cNvPr>
          <p:cNvCxnSpPr/>
          <p:nvPr/>
        </p:nvCxnSpPr>
        <p:spPr>
          <a:xfrm flipH="1" flipV="1">
            <a:off x="1851621" y="2404118"/>
            <a:ext cx="754856" cy="4092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9D4C93D1-C3CE-4864-86A8-4CD1598ACD5E}"/>
              </a:ext>
            </a:extLst>
          </p:cNvPr>
          <p:cNvSpPr txBox="1"/>
          <p:nvPr/>
        </p:nvSpPr>
        <p:spPr>
          <a:xfrm>
            <a:off x="7692045" y="1195120"/>
            <a:ext cx="4355953" cy="4154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>
                <a:solidFill>
                  <a:srgbClr val="FF0000"/>
                </a:solidFill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去除打包增加</a:t>
            </a:r>
            <a:r>
              <a:rPr lang="en-US" altLang="zh-CN" sz="1600" dirty="0">
                <a:solidFill>
                  <a:srgbClr val="FF0000"/>
                </a:solidFill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Conv</a:t>
            </a:r>
            <a:r>
              <a:rPr lang="zh-CN" altLang="en-US" sz="1600" dirty="0">
                <a:solidFill>
                  <a:srgbClr val="FF0000"/>
                </a:solidFill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后，数据链路测试</a:t>
            </a:r>
            <a:endParaRPr lang="en-US" altLang="zh-CN" sz="1600" dirty="0">
              <a:solidFill>
                <a:srgbClr val="FF0000"/>
              </a:solidFill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单板光纤回环</a:t>
            </a:r>
            <a:endParaRPr lang="en-US" altLang="zh-CN" sz="1600" dirty="0"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与前端板联调</a:t>
            </a:r>
            <a:endParaRPr lang="en-US" altLang="zh-CN" sz="1600" dirty="0"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endParaRPr lang="en-US" altLang="zh-CN" sz="1600" dirty="0"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配置</a:t>
            </a:r>
            <a:endParaRPr lang="en-US" altLang="zh-CN" sz="1600" dirty="0"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6</a:t>
            </a: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条光纤通道，使用</a:t>
            </a:r>
            <a:r>
              <a:rPr lang="en-US" altLang="zh-CN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6</a:t>
            </a: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个</a:t>
            </a:r>
            <a:r>
              <a:rPr lang="en-US" altLang="zh-CN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DMA</a:t>
            </a: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通道</a:t>
            </a:r>
            <a:endParaRPr lang="en-US" altLang="zh-CN" sz="1600" dirty="0"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伪数据产生：</a:t>
            </a:r>
            <a:r>
              <a:rPr lang="en-US" altLang="zh-CN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64bit</a:t>
            </a: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位宽，</a:t>
            </a:r>
            <a:r>
              <a:rPr lang="en-US" altLang="zh-CN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156.25MHz</a:t>
            </a: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时钟，有效数据占比</a:t>
            </a:r>
            <a:r>
              <a:rPr lang="en-US" altLang="zh-CN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120/140</a:t>
            </a: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，软件控制数据的产生</a:t>
            </a:r>
            <a:endParaRPr lang="en-US" altLang="zh-CN" sz="1600" dirty="0"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有效数据率约</a:t>
            </a:r>
            <a:r>
              <a:rPr lang="en-US" altLang="zh-CN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6.43GB/s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软件控制数据的产生</a:t>
            </a:r>
            <a:r>
              <a:rPr lang="en-US" altLang="zh-CN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、</a:t>
            </a: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链路中缓存的数据清除，确保每个</a:t>
            </a:r>
            <a:r>
              <a:rPr lang="en-US" altLang="zh-CN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DMA</a:t>
            </a: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起始接收的数据值相同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CN" sz="1600" dirty="0"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软件端对数据进行长期检查（约</a:t>
            </a:r>
            <a:r>
              <a:rPr lang="en-US" altLang="zh-CN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1</a:t>
            </a:r>
            <a:r>
              <a:rPr lang="zh-CN" altLang="en-US" sz="1600" dirty="0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rPr>
              <a:t>小时）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 Regular" panose="02020503050405090304" charset="0"/>
              <a:ea typeface="方正新楷体_GBK" panose="02000000000000000000" charset="-122"/>
              <a:cs typeface="Times New Roman Regular" panose="0202050305040509030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285B61F-FECE-4A61-9D27-647D55AA9778}"/>
              </a:ext>
            </a:extLst>
          </p:cNvPr>
          <p:cNvGrpSpPr/>
          <p:nvPr/>
        </p:nvGrpSpPr>
        <p:grpSpPr>
          <a:xfrm>
            <a:off x="1127448" y="3500748"/>
            <a:ext cx="5917599" cy="2529854"/>
            <a:chOff x="5111980" y="2885256"/>
            <a:chExt cx="7084512" cy="310924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F3B81BC-864D-41DC-8508-8A922B31B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824" b="90908"/>
            <a:stretch>
              <a:fillRect/>
            </a:stretch>
          </p:blipFill>
          <p:spPr>
            <a:xfrm>
              <a:off x="6004233" y="3008040"/>
              <a:ext cx="6090202" cy="42982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977BCF5-DDCE-416A-A5A4-F20FC4D4A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824" b="90908"/>
            <a:stretch>
              <a:fillRect/>
            </a:stretch>
          </p:blipFill>
          <p:spPr>
            <a:xfrm>
              <a:off x="6010029" y="3482987"/>
              <a:ext cx="6090202" cy="42982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13B98E8-17A7-4BF4-B6C1-50956D1C7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824" b="90908"/>
            <a:stretch>
              <a:fillRect/>
            </a:stretch>
          </p:blipFill>
          <p:spPr>
            <a:xfrm>
              <a:off x="6010029" y="3950151"/>
              <a:ext cx="6090202" cy="42982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F6DE51C-B343-4DFE-B40B-E0A95766FE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824" b="90908"/>
            <a:stretch>
              <a:fillRect/>
            </a:stretch>
          </p:blipFill>
          <p:spPr>
            <a:xfrm>
              <a:off x="6010029" y="4423072"/>
              <a:ext cx="6090202" cy="429826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F2CF8FA-FD5F-4EC5-9056-AFE2C238E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824" b="90908"/>
            <a:stretch>
              <a:fillRect/>
            </a:stretch>
          </p:blipFill>
          <p:spPr>
            <a:xfrm>
              <a:off x="6010029" y="4895994"/>
              <a:ext cx="6090202" cy="42982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348974D-7D22-4125-A4BE-AF2D936EC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824" b="90908"/>
            <a:stretch>
              <a:fillRect/>
            </a:stretch>
          </p:blipFill>
          <p:spPr>
            <a:xfrm>
              <a:off x="6010029" y="5368916"/>
              <a:ext cx="6090202" cy="429826"/>
            </a:xfrm>
            <a:prstGeom prst="rect">
              <a:avLst/>
            </a:prstGeom>
          </p:spPr>
        </p:pic>
        <p:sp>
          <p:nvSpPr>
            <p:cNvPr id="23" name="矩形: 圆角 31">
              <a:extLst>
                <a:ext uri="{FF2B5EF4-FFF2-40B4-BE49-F238E27FC236}">
                  <a16:creationId xmlns:a16="http://schemas.microsoft.com/office/drawing/2014/main" id="{43B9150D-B04C-4659-997B-4C2B535E457A}"/>
                </a:ext>
              </a:extLst>
            </p:cNvPr>
            <p:cNvSpPr/>
            <p:nvPr/>
          </p:nvSpPr>
          <p:spPr>
            <a:xfrm>
              <a:off x="6737478" y="3149677"/>
              <a:ext cx="1449237" cy="1552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endParaRPr>
            </a:p>
          </p:txBody>
        </p:sp>
        <p:sp>
          <p:nvSpPr>
            <p:cNvPr id="24" name="矩形: 圆角 32">
              <a:extLst>
                <a:ext uri="{FF2B5EF4-FFF2-40B4-BE49-F238E27FC236}">
                  <a16:creationId xmlns:a16="http://schemas.microsoft.com/office/drawing/2014/main" id="{9E6FC02A-DBD8-4E05-B047-1336E6A4694C}"/>
                </a:ext>
              </a:extLst>
            </p:cNvPr>
            <p:cNvSpPr/>
            <p:nvPr/>
          </p:nvSpPr>
          <p:spPr>
            <a:xfrm>
              <a:off x="6737474" y="3620261"/>
              <a:ext cx="1449237" cy="1552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endParaRPr>
            </a:p>
          </p:txBody>
        </p:sp>
        <p:sp>
          <p:nvSpPr>
            <p:cNvPr id="25" name="矩形: 圆角 33">
              <a:extLst>
                <a:ext uri="{FF2B5EF4-FFF2-40B4-BE49-F238E27FC236}">
                  <a16:creationId xmlns:a16="http://schemas.microsoft.com/office/drawing/2014/main" id="{7786E513-5126-4619-A1BD-0B7A519FCB77}"/>
                </a:ext>
              </a:extLst>
            </p:cNvPr>
            <p:cNvSpPr/>
            <p:nvPr/>
          </p:nvSpPr>
          <p:spPr>
            <a:xfrm>
              <a:off x="6737476" y="5033269"/>
              <a:ext cx="1449237" cy="1552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endParaRPr>
            </a:p>
          </p:txBody>
        </p:sp>
        <p:sp>
          <p:nvSpPr>
            <p:cNvPr id="26" name="矩形: 圆角 34">
              <a:extLst>
                <a:ext uri="{FF2B5EF4-FFF2-40B4-BE49-F238E27FC236}">
                  <a16:creationId xmlns:a16="http://schemas.microsoft.com/office/drawing/2014/main" id="{0E40D06C-1C58-4875-ADBB-0C2D3CAC18F6}"/>
                </a:ext>
              </a:extLst>
            </p:cNvPr>
            <p:cNvSpPr/>
            <p:nvPr/>
          </p:nvSpPr>
          <p:spPr>
            <a:xfrm>
              <a:off x="6737474" y="4090157"/>
              <a:ext cx="1449237" cy="1552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endParaRPr>
            </a:p>
          </p:txBody>
        </p:sp>
        <p:sp>
          <p:nvSpPr>
            <p:cNvPr id="27" name="矩形: 圆角 35">
              <a:extLst>
                <a:ext uri="{FF2B5EF4-FFF2-40B4-BE49-F238E27FC236}">
                  <a16:creationId xmlns:a16="http://schemas.microsoft.com/office/drawing/2014/main" id="{9426FF1C-ABC7-4A91-8AAA-07152ABC94DE}"/>
                </a:ext>
              </a:extLst>
            </p:cNvPr>
            <p:cNvSpPr/>
            <p:nvPr/>
          </p:nvSpPr>
          <p:spPr>
            <a:xfrm>
              <a:off x="6737475" y="4560347"/>
              <a:ext cx="1449237" cy="1552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endParaRPr>
            </a:p>
          </p:txBody>
        </p:sp>
        <p:sp>
          <p:nvSpPr>
            <p:cNvPr id="28" name="矩形: 圆角 36">
              <a:extLst>
                <a:ext uri="{FF2B5EF4-FFF2-40B4-BE49-F238E27FC236}">
                  <a16:creationId xmlns:a16="http://schemas.microsoft.com/office/drawing/2014/main" id="{324D6953-10DE-4926-8EC5-9FE19E99947B}"/>
                </a:ext>
              </a:extLst>
            </p:cNvPr>
            <p:cNvSpPr/>
            <p:nvPr/>
          </p:nvSpPr>
          <p:spPr>
            <a:xfrm>
              <a:off x="6737477" y="5506191"/>
              <a:ext cx="1449237" cy="15527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750A1C5-4159-4306-B649-6DECF06F657D}"/>
                </a:ext>
              </a:extLst>
            </p:cNvPr>
            <p:cNvSpPr/>
            <p:nvPr/>
          </p:nvSpPr>
          <p:spPr>
            <a:xfrm>
              <a:off x="5173497" y="2885256"/>
              <a:ext cx="7022995" cy="3109248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F763137-9004-4B28-9C87-4325A162A630}"/>
                </a:ext>
              </a:extLst>
            </p:cNvPr>
            <p:cNvSpPr txBox="1"/>
            <p:nvPr/>
          </p:nvSpPr>
          <p:spPr>
            <a:xfrm>
              <a:off x="5111980" y="3048812"/>
              <a:ext cx="8833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Times New Roman Regular" panose="02020503050405090304" charset="0"/>
                  <a:ea typeface="方正新楷体_GBK" panose="02000000000000000000" charset="-122"/>
                  <a:cs typeface="Times New Roman Regular" panose="02020503050405090304" charset="0"/>
                </a:rPr>
                <a:t>DMA0</a:t>
              </a:r>
              <a:r>
                <a:rPr lang="zh-CN" altLang="en-US" dirty="0">
                  <a:latin typeface="Times New Roman Regular" panose="02020503050405090304" charset="0"/>
                  <a:ea typeface="方正新楷体_GBK" panose="02000000000000000000" charset="-122"/>
                  <a:cs typeface="Times New Roman Regular" panose="02020503050405090304" charset="0"/>
                </a:rPr>
                <a:t>：</a:t>
              </a:r>
              <a:endParaRPr lang="zh-CN" altLang="en-US" dirty="0">
                <a:latin typeface="Times New Roman Regular" panose="02020503050405090304" charset="0"/>
                <a:cs typeface="Times New Roman Regular" panose="0202050305040509030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1C32023-06F0-48D3-9CD4-44E13C9DA027}"/>
                </a:ext>
              </a:extLst>
            </p:cNvPr>
            <p:cNvSpPr txBox="1"/>
            <p:nvPr/>
          </p:nvSpPr>
          <p:spPr>
            <a:xfrm>
              <a:off x="5111980" y="5368916"/>
              <a:ext cx="8833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Times New Roman Regular" panose="02020503050405090304" charset="0"/>
                  <a:ea typeface="方正新楷体_GBK" panose="02000000000000000000" charset="-122"/>
                  <a:cs typeface="Times New Roman Regular" panose="02020503050405090304" charset="0"/>
                </a:rPr>
                <a:t>DMA5</a:t>
              </a:r>
              <a:r>
                <a:rPr lang="zh-CN" altLang="en-US" dirty="0">
                  <a:latin typeface="Times New Roman Regular" panose="02020503050405090304" charset="0"/>
                  <a:ea typeface="方正新楷体_GBK" panose="02000000000000000000" charset="-122"/>
                  <a:cs typeface="Times New Roman Regular" panose="02020503050405090304" charset="0"/>
                </a:rPr>
                <a:t>：</a:t>
              </a:r>
              <a:endParaRPr lang="zh-CN" altLang="en-US" dirty="0">
                <a:latin typeface="Times New Roman Regular" panose="02020503050405090304" charset="0"/>
                <a:cs typeface="Times New Roman Regular" panose="02020503050405090304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358D93B-FD35-4CA6-AF1B-81835AF28915}"/>
                </a:ext>
              </a:extLst>
            </p:cNvPr>
            <p:cNvSpPr txBox="1"/>
            <p:nvPr/>
          </p:nvSpPr>
          <p:spPr>
            <a:xfrm>
              <a:off x="5322811" y="4089882"/>
              <a:ext cx="461665" cy="60369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dirty="0">
                  <a:latin typeface="Times New Roman Regular" panose="02020503050405090304" charset="0"/>
                  <a:ea typeface="方正新楷体_GBK" panose="02000000000000000000" charset="-122"/>
                  <a:cs typeface="Times New Roman Regular" panose="02020503050405090304" charset="0"/>
                </a:rPr>
                <a:t>…   …</a:t>
              </a:r>
            </a:p>
          </p:txBody>
        </p:sp>
      </p:grp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9F82B1F-A006-424B-A820-1118D38A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127927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519996-116A-4BB8-83A9-B757C952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软件性能测试和软件优化测试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18676-14C3-41AB-86CC-667B8990A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测试条件：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兰州集群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Intel(R)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Xeon Gold 5317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CPU @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3.00Ghz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CPU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32GB×2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个服务器，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以太网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兰州集群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Intel(R)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Xeon Gold 5317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CPU @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3.00Ghz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CPU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32GB×4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个服务器，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以太网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瀚海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Intel(R) Xeon(R) Gold 6248 CPU @ 2.50GHz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CPU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Infiniband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测试内容：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软件事例组装性能及其影响因素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STCF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服务器选型：性能与参数之间的关联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3A6623C-5337-497C-997A-9E970062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092BBB-B900-424F-B01F-D77171076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50111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1FB920-C19B-4C4C-B5A8-5BD22868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对影响软件性能的一些基本参数测试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2807A0-FD43-4DE5-BC38-C4F1E2A25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1184835"/>
            <a:ext cx="5831733" cy="48746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网络接口传输能力测试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ZeroMQ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Infiniband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中的性能测试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测试结论：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ZeroMQ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中的发送线程数量和接收端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数量对于传输速度有限制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每个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的传输速度上限约为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1GB/s</a:t>
            </a:r>
          </a:p>
          <a:p>
            <a:pPr lvl="2">
              <a:lnSpc>
                <a:spcPct val="10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个发送线程，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个接收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时，传输速度可以达到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11GB/s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，带宽利用率达到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88%!</a:t>
            </a: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结论：现有的架构稍加修改可以直接应用于基于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Infiniband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建立的超算集群，基本不影响传输带宽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未来工作：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ZeroMQ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RDMA?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FA3C794-5C1E-457F-B705-FDE205DA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991B22-D016-4AE7-9AD7-9BA734EE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FA0257-07F1-48D1-BEE1-F3EA4941A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340768"/>
            <a:ext cx="5770996" cy="37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6303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79194-51ED-4998-9F13-32F042A3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对影响软件性能的一些基本参数测试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B0464A-B554-4CD4-AE3A-324156D8E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45" y="1023985"/>
            <a:ext cx="6681975" cy="48746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共享内存的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allocate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</a:t>
            </a: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1KB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4KB...256KB...16384KB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的内存分配速度在兰州集群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和科大瀚海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上都为每秒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110-120K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个帧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allocate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后进行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memcpy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测试结论：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共享内存的全局锁的竞争可能成为一个处理链路的吞吐率的瓶颈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优化方向：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每个处理链路使用独立的共享内存</a:t>
            </a:r>
          </a:p>
          <a:p>
            <a:pPr>
              <a:lnSpc>
                <a:spcPct val="100000"/>
              </a:lnSpc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EF539F9-302B-45CF-B473-129B463E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773B633-6310-4F1A-821E-D6D9E093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19EB7C-B9AF-4DF7-89B7-DE50D8A59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1614424"/>
            <a:ext cx="4824407" cy="369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8005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79194-51ED-4998-9F13-32F042A38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对影响软件性能的一些基本参数测试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B0464A-B554-4CD4-AE3A-324156D8E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45" y="1023985"/>
            <a:ext cx="11203709" cy="4874636"/>
          </a:xfrm>
        </p:spPr>
        <p:txBody>
          <a:bodyPr/>
          <a:lstStyle/>
          <a:p>
            <a:pPr lvl="0"/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memcpy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结论：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CPU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cache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性能、内存通道情况等会明显影响软件性能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EF539F9-302B-45CF-B473-129B463E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773B633-6310-4F1A-821E-D6D9E093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14DE1A8-FE7B-4325-B2A6-28DA895F5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446854"/>
            <a:ext cx="4032017" cy="30869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923674-BB14-40CD-A62C-75B6A436F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446854"/>
            <a:ext cx="3761683" cy="288032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B0AECB7-992D-4385-A04A-D394051806C0}"/>
              </a:ext>
            </a:extLst>
          </p:cNvPr>
          <p:cNvSpPr/>
          <p:nvPr/>
        </p:nvSpPr>
        <p:spPr>
          <a:xfrm>
            <a:off x="2207568" y="4396174"/>
            <a:ext cx="855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两个集群上的各级</a:t>
            </a:r>
            <a:r>
              <a:rPr lang="en-US" altLang="zh-CN" dirty="0"/>
              <a:t>cache</a:t>
            </a:r>
            <a:r>
              <a:rPr lang="zh-CN" altLang="en-US" dirty="0"/>
              <a:t>大小</a:t>
            </a:r>
            <a:endParaRPr lang="en-US" altLang="zh-CN" dirty="0"/>
          </a:p>
          <a:p>
            <a:pPr lvl="1"/>
            <a:r>
              <a:rPr lang="zh-CN" altLang="en-US" dirty="0"/>
              <a:t>瀚海</a:t>
            </a:r>
            <a:r>
              <a:rPr lang="en-US" altLang="zh-CN" dirty="0"/>
              <a:t>20</a:t>
            </a:r>
            <a:r>
              <a:rPr lang="zh-CN" altLang="en-US" dirty="0"/>
              <a:t>：</a:t>
            </a:r>
            <a:r>
              <a:rPr lang="en-US" altLang="zh-CN" dirty="0"/>
              <a:t> L1d</a:t>
            </a:r>
            <a:r>
              <a:rPr lang="zh-CN" altLang="en-US" dirty="0"/>
              <a:t>缓存</a:t>
            </a:r>
            <a:r>
              <a:rPr lang="en-US" altLang="zh-CN" dirty="0"/>
              <a:t>32K   L1i</a:t>
            </a:r>
            <a:r>
              <a:rPr lang="zh-CN" altLang="en-US" dirty="0"/>
              <a:t>缓存</a:t>
            </a:r>
            <a:r>
              <a:rPr lang="en-US" altLang="zh-CN" dirty="0"/>
              <a:t>32K   L2</a:t>
            </a:r>
            <a:r>
              <a:rPr lang="zh-CN" altLang="en-US" dirty="0"/>
              <a:t>缓存</a:t>
            </a:r>
            <a:r>
              <a:rPr lang="en-US" altLang="zh-CN" dirty="0"/>
              <a:t>1024K   L3</a:t>
            </a:r>
            <a:r>
              <a:rPr lang="zh-CN" altLang="en-US" dirty="0"/>
              <a:t>缓存</a:t>
            </a:r>
            <a:r>
              <a:rPr lang="en-US" altLang="zh-CN" dirty="0"/>
              <a:t>28160K</a:t>
            </a:r>
          </a:p>
          <a:p>
            <a:pPr lvl="1"/>
            <a:r>
              <a:rPr lang="zh-CN" altLang="en-US" dirty="0"/>
              <a:t>兰州</a:t>
            </a:r>
            <a:r>
              <a:rPr lang="en-US" altLang="zh-CN" dirty="0"/>
              <a:t>CEE</a:t>
            </a:r>
            <a:r>
              <a:rPr lang="zh-CN" altLang="en-US" dirty="0"/>
              <a:t>：</a:t>
            </a:r>
            <a:r>
              <a:rPr lang="en-US" altLang="zh-CN" dirty="0"/>
              <a:t>L1d</a:t>
            </a:r>
            <a:r>
              <a:rPr lang="zh-CN" altLang="en-US" dirty="0"/>
              <a:t>缓存</a:t>
            </a:r>
            <a:r>
              <a:rPr lang="en-US" altLang="zh-CN" dirty="0"/>
              <a:t>1.1MiB  L1i</a:t>
            </a:r>
            <a:r>
              <a:rPr lang="zh-CN" altLang="en-US" dirty="0"/>
              <a:t>缓存</a:t>
            </a:r>
            <a:r>
              <a:rPr lang="en-US" altLang="zh-CN" dirty="0"/>
              <a:t>768KiB    L2</a:t>
            </a:r>
            <a:r>
              <a:rPr lang="zh-CN" altLang="en-US" dirty="0"/>
              <a:t>缓存</a:t>
            </a:r>
            <a:r>
              <a:rPr lang="en-US" altLang="zh-CN" dirty="0"/>
              <a:t>30 </a:t>
            </a:r>
            <a:r>
              <a:rPr lang="en-US" altLang="zh-CN" dirty="0" err="1"/>
              <a:t>MiB</a:t>
            </a:r>
            <a:r>
              <a:rPr lang="en-US" altLang="zh-CN" dirty="0"/>
              <a:t>     L3</a:t>
            </a:r>
            <a:r>
              <a:rPr lang="zh-CN" altLang="en-US" dirty="0"/>
              <a:t>缓存：</a:t>
            </a:r>
            <a:r>
              <a:rPr lang="en-US" altLang="zh-CN" dirty="0"/>
              <a:t>36MiB</a:t>
            </a:r>
          </a:p>
        </p:txBody>
      </p:sp>
    </p:spTree>
    <p:extLst>
      <p:ext uri="{BB962C8B-B14F-4D97-AF65-F5344CB8AC3E}">
        <p14:creationId xmlns:p14="http://schemas.microsoft.com/office/powerpoint/2010/main" val="227946065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DAQ</a:t>
            </a:r>
            <a:r>
              <a:rPr lang="zh-CN" altLang="en-US" dirty="0"/>
              <a:t>软件性能提升和优化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0291" y="980728"/>
            <a:ext cx="11203709" cy="5078743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可能的优化方向：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ZeroMQ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并行发送：在发生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incast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时提升带宽利用率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将各个处理链路的共享内存拆分解耦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服务器提前任务调度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服务器乱序调度：进行中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2" indent="0">
              <a:buNone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7" y="2526523"/>
            <a:ext cx="5687813" cy="16561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463" y="2517902"/>
            <a:ext cx="5858868" cy="1673425"/>
          </a:xfrm>
          <a:prstGeom prst="rect">
            <a:avLst/>
          </a:prstGeom>
        </p:spPr>
      </p:pic>
      <p:sp>
        <p:nvSpPr>
          <p:cNvPr id="7" name="页脚占位符 6">
            <a:extLst>
              <a:ext uri="{FF2B5EF4-FFF2-40B4-BE49-F238E27FC236}">
                <a16:creationId xmlns:a16="http://schemas.microsoft.com/office/drawing/2014/main" id="{EBA59811-1E23-4B8A-8CC5-41CF672B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29736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20DE9A-F691-4BE7-80CB-AD9571A6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6~10</a:t>
            </a:r>
            <a:r>
              <a:rPr lang="zh-CN" altLang="en-US" dirty="0"/>
              <a:t>个服务器，</a:t>
            </a:r>
            <a:r>
              <a:rPr lang="en-US" altLang="zh-CN" dirty="0"/>
              <a:t>9k</a:t>
            </a:r>
            <a:r>
              <a:rPr lang="zh-CN" altLang="en-US" dirty="0"/>
              <a:t>帧大小，满负荷测试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FFAC72-508E-4497-B159-09D1743C3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无任何优化：</a:t>
            </a:r>
            <a:endParaRPr lang="en-US" altLang="zh-CN" dirty="0"/>
          </a:p>
          <a:p>
            <a:pPr lvl="1"/>
            <a:r>
              <a:rPr lang="zh-CN" altLang="en-US" dirty="0"/>
              <a:t>兰州集群</a:t>
            </a:r>
            <a:r>
              <a:rPr lang="en-US" altLang="zh-CN" dirty="0"/>
              <a:t>1, 8</a:t>
            </a:r>
            <a:r>
              <a:rPr lang="zh-CN" altLang="en-US" dirty="0"/>
              <a:t>个发送端，</a:t>
            </a:r>
            <a:r>
              <a:rPr lang="en-US" altLang="zh-CN" dirty="0"/>
              <a:t>8</a:t>
            </a:r>
            <a:r>
              <a:rPr lang="zh-CN" altLang="en-US" dirty="0"/>
              <a:t>个接收端：</a:t>
            </a:r>
            <a:r>
              <a:rPr lang="en-US" altLang="zh-CN" dirty="0"/>
              <a:t>~35kHz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将各个处理链路的共享内存拆分解耦后：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/>
              <a:t>兰州集群</a:t>
            </a:r>
            <a:r>
              <a:rPr lang="en-US" altLang="zh-CN" dirty="0"/>
              <a:t>1, 8</a:t>
            </a:r>
            <a:r>
              <a:rPr lang="zh-CN" altLang="en-US" dirty="0"/>
              <a:t>个发送端，</a:t>
            </a:r>
            <a:r>
              <a:rPr lang="en-US" altLang="zh-CN" dirty="0"/>
              <a:t>8</a:t>
            </a:r>
            <a:r>
              <a:rPr lang="zh-CN" altLang="en-US" dirty="0"/>
              <a:t>个接收端：</a:t>
            </a:r>
            <a:r>
              <a:rPr lang="en-US" altLang="zh-CN" dirty="0"/>
              <a:t>~50kHz</a:t>
            </a:r>
          </a:p>
          <a:p>
            <a:pPr lvl="1"/>
            <a:r>
              <a:rPr lang="zh-CN" altLang="en-US" dirty="0"/>
              <a:t>超算中心，</a:t>
            </a:r>
            <a:r>
              <a:rPr lang="en-US" altLang="zh-CN" dirty="0"/>
              <a:t>10</a:t>
            </a:r>
            <a:r>
              <a:rPr lang="zh-CN" altLang="en-US" dirty="0"/>
              <a:t>台服务器测试结果：</a:t>
            </a:r>
            <a:r>
              <a:rPr lang="en-US" altLang="zh-CN" dirty="0"/>
              <a:t>~50kHz</a:t>
            </a:r>
          </a:p>
          <a:p>
            <a:r>
              <a:rPr lang="zh-CN" altLang="en-US" dirty="0"/>
              <a:t>进行了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ZeroMQ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并行发送和服务器提前调度优化后：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兰州集群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发送节点（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线程），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接收节点（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×4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线程）测试：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130kHz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量级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结论：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现有的优化手段已经表现出明显的性能提升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STCF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未来的工作方式：每个处理任务中包含约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个触发组，任务率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&lt;16KHz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7720AB-514B-43C6-BBBB-61F08EED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1274B2-4744-4161-9327-39EC4DF1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6" name="右大括号 5">
            <a:extLst>
              <a:ext uri="{FF2B5EF4-FFF2-40B4-BE49-F238E27FC236}">
                <a16:creationId xmlns:a16="http://schemas.microsoft.com/office/drawing/2014/main" id="{B45F3D93-7A41-45C6-9A85-8D495E4C8702}"/>
              </a:ext>
            </a:extLst>
          </p:cNvPr>
          <p:cNvSpPr/>
          <p:nvPr/>
        </p:nvSpPr>
        <p:spPr>
          <a:xfrm>
            <a:off x="7645921" y="2570168"/>
            <a:ext cx="216024" cy="504056"/>
          </a:xfrm>
          <a:prstGeom prst="rightBrace">
            <a:avLst>
              <a:gd name="adj1" fmla="val 25000"/>
              <a:gd name="adj2" fmla="val 50000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C14C0D4-C1C0-4798-9539-FEAE72E32E40}"/>
              </a:ext>
            </a:extLst>
          </p:cNvPr>
          <p:cNvSpPr txBox="1"/>
          <p:nvPr/>
        </p:nvSpPr>
        <p:spPr>
          <a:xfrm>
            <a:off x="8099483" y="2612559"/>
            <a:ext cx="247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单通道内存瓶颈</a:t>
            </a:r>
            <a:r>
              <a:rPr lang="en-US" altLang="zh-CN" sz="2400" dirty="0">
                <a:solidFill>
                  <a:srgbClr val="FF0000"/>
                </a:solidFill>
              </a:rPr>
              <a:t>?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2294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9097FB-4386-40AA-9FA8-95DDB227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报告提纲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1C5050-FC63-4118-87E4-5A523BD8F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85" y="1268760"/>
            <a:ext cx="10196512" cy="3998623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设计需求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系统架构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测试结果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总结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5917CB-B3E9-4F29-8AB3-97ED14ED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8A69F7-7EC6-4E53-B056-1B608E14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777691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C5BCDE-C560-4D32-976E-E5A79FF56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r>
              <a:rPr lang="zh-CN" altLang="en-US" dirty="0"/>
              <a:t>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783E63-F5BE-4A22-A8AA-42D647512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0" y="1014506"/>
            <a:ext cx="11203709" cy="4874636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系统设计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系统架构：                                        完成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接口定义：                                        完成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协议定义：                                        完成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硬件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软件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固件设计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	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CROB-PXI / CROB-PCIe / FMC+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：完成，待批量加工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基本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D-Matrix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流处理节点：             完成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		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模块级测试：                                    完成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小规模系统测试：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完成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大规模实验和束流实验：                准备中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464817-D8C6-4706-BAA2-DA30F565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7CB5915-85AB-4D2A-AD86-51C93FE9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793253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52006771-1056-40D5-A03F-D24F641FE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6832"/>
            <a:ext cx="9144000" cy="1879455"/>
          </a:xfrm>
        </p:spPr>
        <p:txBody>
          <a:bodyPr/>
          <a:lstStyle/>
          <a:p>
            <a:r>
              <a:rPr lang="en-US" altLang="zh-CN" dirty="0"/>
              <a:t>Thank you</a:t>
            </a:r>
            <a:r>
              <a:rPr lang="zh-CN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51310995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271369-B7F9-4554-BB8F-F21753539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STCF</a:t>
            </a:r>
            <a:r>
              <a:rPr lang="zh-CN" altLang="en-US" dirty="0"/>
              <a:t>数据获取系统设计需求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A07701-6049-4206-B6B1-03E79027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2504" y="6356348"/>
            <a:ext cx="658091" cy="365125"/>
          </a:xfrm>
        </p:spPr>
        <p:txBody>
          <a:bodyPr/>
          <a:lstStyle/>
          <a:p>
            <a:fld id="{9ABEBCFA-8FF4-4DED-8691-C142B0D592E3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112C29C-DEB8-4142-988C-FED4B514B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F034C97-215A-436E-9905-E80C0CC34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425877"/>
            <a:ext cx="6737159" cy="3153484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67464FAA-758E-4429-9FCC-3660CD5AE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120" y="620688"/>
            <a:ext cx="4702812" cy="5400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事例率：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400kHz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：平均事例间隔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2.5μs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，最小事例间隔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~10ns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探测器触发窗口：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100ns~1μs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严重的事例堆积：堆积事例的处理需求</a:t>
            </a:r>
            <a:endParaRPr lang="en-US" altLang="zh-C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系统规模：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电子学通道数：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594k/50.6M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电子学插件数：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1k~10k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系统集成度、数据传输带宽、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多探测器系统信息组织管理</a:t>
            </a:r>
            <a:endParaRPr lang="en-US" altLang="zh-C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工作方式和数据率：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触发方式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触发后数据率约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30GB/s</a:t>
            </a:r>
          </a:p>
          <a:p>
            <a:pPr lvl="1">
              <a:lnSpc>
                <a:spcPct val="11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实时事例组装、高阶触发判选（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HLT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）、数据压缩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</a:p>
          <a:p>
            <a:pPr lvl="1">
              <a:lnSpc>
                <a:spcPct val="110000"/>
              </a:lnSpc>
            </a:pP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分布式、并行、异构计算系统</a:t>
            </a:r>
            <a:endParaRPr lang="en-US" altLang="zh-C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8288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96B5ED-8C52-453D-B1F4-D4957BAE9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与其他分系统的连接方式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A09B8B-BC6F-4AE2-B431-49156081E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6E95785-7AF8-458F-B8DC-CC99DA224924}"/>
              </a:ext>
            </a:extLst>
          </p:cNvPr>
          <p:cNvSpPr/>
          <p:nvPr/>
        </p:nvSpPr>
        <p:spPr>
          <a:xfrm>
            <a:off x="7072009" y="1628800"/>
            <a:ext cx="4716524" cy="343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685800"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数据获取系统的功能：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14350" lvl="1" indent="-171450" defTabSz="68580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数据传输、数据实时处理，事例组装，负载均衡（到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HLT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），数据存储，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</a:p>
          <a:p>
            <a:pPr marL="514350" lvl="1" indent="-171450" defTabSz="68580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命令分发，模块管理，工作参数配置，同步管理，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</a:p>
          <a:p>
            <a:pPr marL="514350" lvl="1" indent="-171450" defTabSz="68580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系统状态监控，硬件状态监控，在线分析和显示，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</a:p>
          <a:p>
            <a:pPr marL="514350" lvl="1" indent="-171450" defTabSz="685800"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出错处理和恢复，日志记录，运行现场记录，存储文件管理，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E363CE1-E5B1-4487-B9EC-5E3BC8CC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0564723-48FB-48C8-9744-976EA83F0E7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052736"/>
            <a:ext cx="6192688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95185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9097FB-4386-40AA-9FA8-95DDB227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报告提纲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1C5050-FC63-4118-87E4-5A523BD8F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85" y="1268760"/>
            <a:ext cx="10196512" cy="3998623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设计需求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系统架构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测试结果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总结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E5917CB-B3E9-4F29-8AB3-97ED14ED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8A69F7-7EC6-4E53-B056-1B608E14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464487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AA4BD4-444F-485F-8A72-900445DAB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系统设计思想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AE1D47-43D8-4E55-940A-062E78B7C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91" y="3140969"/>
            <a:ext cx="11016308" cy="2880320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传输链路：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网络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光纤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CIe-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以太网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Infiniband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，在保证带宽的前提下尽可能提升系统集成度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事例组装和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HLT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方案：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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全推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拉：尽可能提高数据的流动性，减小系统中间缓存需求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缓存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软件分布处理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分布缓存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全局分布处理：增加每个环节（特别是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处理层）算力利用率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过滤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合并：尽可能早地过滤掉无效数据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异构计算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CPU    CPU+GPU    CPU+GPU+FPGA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088861-2F88-4F76-AF5D-5ACADCD5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F30F8-52EC-49F0-97EC-20FCD88E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7" name="内容占位符 3">
            <a:extLst>
              <a:ext uri="{FF2B5EF4-FFF2-40B4-BE49-F238E27FC236}">
                <a16:creationId xmlns:a16="http://schemas.microsoft.com/office/drawing/2014/main" id="{26D80448-199F-474C-A4A7-3790D318C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473" y="332656"/>
            <a:ext cx="719109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5700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7E1CC-35C8-4709-93D1-3CD40979A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系统架构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11A14E-252E-483E-8ED5-A9BBA86F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C199966-8341-4A1B-A319-4405BBFD7FCF}"/>
              </a:ext>
            </a:extLst>
          </p:cNvPr>
          <p:cNvSpPr/>
          <p:nvPr/>
        </p:nvSpPr>
        <p:spPr>
          <a:xfrm>
            <a:off x="345875" y="1087871"/>
            <a:ext cx="1762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处理层</a:t>
            </a:r>
            <a:endParaRPr lang="zh-CN" altLang="en-US" dirty="0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60B48DB5-104A-446E-96B7-22286D3F1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060307"/>
              </p:ext>
            </p:extLst>
          </p:nvPr>
        </p:nvGraphicFramePr>
        <p:xfrm>
          <a:off x="480291" y="1844824"/>
          <a:ext cx="6336704" cy="2594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6" name="Visio" r:id="rId3" imgW="8359015" imgH="3413651" progId="Visio.Drawing.15">
                  <p:embed/>
                </p:oleObj>
              </mc:Choice>
              <mc:Fallback>
                <p:oleObj name="Visio" r:id="rId3" imgW="8359015" imgH="3413651" progId="Visio.Drawing.15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24CC734A-87D7-45FE-9D35-E92005691B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291" y="1844824"/>
                        <a:ext cx="6336704" cy="25942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A90B07D5-1114-4281-91C0-87BC54CE5F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796377"/>
              </p:ext>
            </p:extLst>
          </p:nvPr>
        </p:nvGraphicFramePr>
        <p:xfrm>
          <a:off x="6630171" y="1768417"/>
          <a:ext cx="5412377" cy="338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7" name="Visio" r:id="rId5" imgW="8410811" imgH="5258050" progId="Visio.Drawing.15">
                  <p:embed/>
                </p:oleObj>
              </mc:Choice>
              <mc:Fallback>
                <p:oleObj name="Visio" r:id="rId5" imgW="8410811" imgH="5258050" progId="Visio.Drawing.15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5ABB45CC-6AD5-41C6-8EEB-21520849E6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0171" y="1768417"/>
                        <a:ext cx="5412377" cy="3380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>
            <a:extLst>
              <a:ext uri="{FF2B5EF4-FFF2-40B4-BE49-F238E27FC236}">
                <a16:creationId xmlns:a16="http://schemas.microsoft.com/office/drawing/2014/main" id="{58EF08D3-7FF2-428C-B11C-212CA2C5BDE4}"/>
              </a:ext>
            </a:extLst>
          </p:cNvPr>
          <p:cNvSpPr/>
          <p:nvPr/>
        </p:nvSpPr>
        <p:spPr>
          <a:xfrm>
            <a:off x="6565386" y="1087871"/>
            <a:ext cx="2194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CPU/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混合处理层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2149BE9-CFAD-4E70-AF66-E1CE351330D2}"/>
              </a:ext>
            </a:extLst>
          </p:cNvPr>
          <p:cNvSpPr/>
          <p:nvPr/>
        </p:nvSpPr>
        <p:spPr>
          <a:xfrm>
            <a:off x="6960096" y="4671388"/>
            <a:ext cx="2780213" cy="56823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DAD5CCEE-A1EF-4893-A945-28E09245A670}"/>
              </a:ext>
            </a:extLst>
          </p:cNvPr>
          <p:cNvSpPr/>
          <p:nvPr/>
        </p:nvSpPr>
        <p:spPr>
          <a:xfrm>
            <a:off x="6960096" y="5832077"/>
            <a:ext cx="4896545" cy="437608"/>
          </a:xfrm>
          <a:prstGeom prst="wedgeRoundRectCallout">
            <a:avLst>
              <a:gd name="adj1" fmla="val 131"/>
              <a:gd name="adj2" fmla="val -185133"/>
              <a:gd name="adj3" fmla="val 16667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可选：基于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GPU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或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FPGA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的异构计算（结合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HLT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3CBD56-11AE-410B-A5B4-871B8E72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378028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1DA4A-4345-4E86-9128-38338E30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91" y="136527"/>
            <a:ext cx="11203708" cy="722457"/>
          </a:xfrm>
        </p:spPr>
        <p:txBody>
          <a:bodyPr/>
          <a:lstStyle/>
          <a:p>
            <a:r>
              <a:rPr lang="zh-CN" altLang="en-US" dirty="0"/>
              <a:t>硬件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541885-8FFA-4910-880B-B1990A781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1184835"/>
            <a:ext cx="11232333" cy="48746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通用读出板（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载板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FMC/FMC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扣板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接口：</a:t>
            </a:r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CROB-PCIe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CROB-PXI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aTCA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CROB-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mTCA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1">
              <a:lnSpc>
                <a:spcPct val="11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功能：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CROB-DCM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CROB-ST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CROB-LTU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CROB-GTU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1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STCF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中的升级：</a:t>
            </a:r>
          </a:p>
          <a:p>
            <a:pPr lvl="1">
              <a:lnSpc>
                <a:spcPct val="11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：更多的资源、引脚和收发器数目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高速接口：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PCIe Gen2 x8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PCIe Gen3 x16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PCIe Gen4 x16</a:t>
            </a:r>
          </a:p>
          <a:p>
            <a:pPr lvl="1">
              <a:lnSpc>
                <a:spcPct val="11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FMC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FMC+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：支持光纤数量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</a:p>
          <a:p>
            <a:pPr lvl="1">
              <a:lnSpc>
                <a:spcPct val="11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高密度光纤接口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SFP+, QSFP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MT, MPO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143950-00E5-4E91-96AA-CC5B011D1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B4461-6982-4BE7-95E6-5A0C0A78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784544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1DA4A-4345-4E86-9128-38338E30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91" y="136527"/>
            <a:ext cx="11203708" cy="722457"/>
          </a:xfrm>
        </p:spPr>
        <p:txBody>
          <a:bodyPr/>
          <a:lstStyle/>
          <a:p>
            <a:r>
              <a:rPr lang="en-US" altLang="zh-CN" dirty="0"/>
              <a:t>CROB-PCIe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143950-00E5-4E91-96AA-CC5B011D1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BCFA-8FF4-4DED-8691-C142B0D592E3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BB12FC3-611B-4C5C-BDDA-93E98048E1C6}"/>
              </a:ext>
            </a:extLst>
          </p:cNvPr>
          <p:cNvSpPr/>
          <p:nvPr/>
        </p:nvSpPr>
        <p:spPr>
          <a:xfrm>
            <a:off x="1991544" y="3658211"/>
            <a:ext cx="300458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+mn-ea"/>
              </a:rPr>
              <a:t>CROB-PCIe v2.0</a:t>
            </a:r>
            <a:endParaRPr lang="zh-CN" altLang="en-US" sz="16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B4461-6982-4BE7-95E6-5A0C0A78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2025</a:t>
            </a:r>
            <a:r>
              <a:rPr lang="zh-CN" altLang="en-US"/>
              <a:t>年超级陶粲装置研讨会，湖南湘潭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0551FE2-76AC-4233-95B3-3806B3901314}"/>
              </a:ext>
            </a:extLst>
          </p:cNvPr>
          <p:cNvSpPr txBox="1"/>
          <p:nvPr/>
        </p:nvSpPr>
        <p:spPr>
          <a:xfrm>
            <a:off x="7032104" y="983441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特性：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Xilinx 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Ultrascale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KU15P-1517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FMC/FMC+: 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最大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24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个光纤链路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@ 10Gbps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PCIe Gen3 x16 /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PCIe Gen4 x8 ×2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5F521C5-2DBE-42F0-A3AA-71CCF3FF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834198"/>
            <a:ext cx="6802949" cy="289891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10F308D-06B3-451C-A439-548A96B1C14C}"/>
              </a:ext>
            </a:extLst>
          </p:cNvPr>
          <p:cNvSpPr txBox="1"/>
          <p:nvPr/>
        </p:nvSpPr>
        <p:spPr>
          <a:xfrm>
            <a:off x="6994292" y="2811825"/>
            <a:ext cx="50063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年度进展：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完成了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V2.0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版的设计、焊接和调试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减少板长：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&lt;250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降低器件高度：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散热片（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14mm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，加风扇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24mm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DDR4 UDIMM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 DDR4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颗粒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适合机架式服务器安装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完成了符合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D-Matrix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架构规范的接口逻辑封装和测试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完善寄存器设计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利用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Block+Chunk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模式实现兼容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D-Matrix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MPP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（多路点到点）信道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46A56A7-33BB-4367-8401-0F59F285500F}"/>
              </a:ext>
            </a:extLst>
          </p:cNvPr>
          <p:cNvGrpSpPr/>
          <p:nvPr/>
        </p:nvGrpSpPr>
        <p:grpSpPr>
          <a:xfrm>
            <a:off x="983432" y="4077072"/>
            <a:ext cx="5472608" cy="2112111"/>
            <a:chOff x="6593" y="6651"/>
            <a:chExt cx="12360" cy="3582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CD0AF54-4513-454D-97C2-03FF0480E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3" y="6651"/>
              <a:ext cx="12361" cy="3583"/>
            </a:xfrm>
            <a:prstGeom prst="rect">
              <a:avLst/>
            </a:prstGeom>
          </p:spPr>
        </p:pic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D5C577D1-98F3-4EAF-B082-7E022EBEAAE0}"/>
                </a:ext>
              </a:extLst>
            </p:cNvPr>
            <p:cNvSpPr/>
            <p:nvPr/>
          </p:nvSpPr>
          <p:spPr>
            <a:xfrm>
              <a:off x="15504" y="8771"/>
              <a:ext cx="1211" cy="100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Times New Roman Regular" panose="02020503050405090304" charset="0"/>
                <a:ea typeface="方正新楷体_GBK" panose="02000000000000000000" charset="-122"/>
                <a:cs typeface="Times New Roman Regular" panose="020205030504050903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46436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stc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tc2" id="{38890D96-9477-4509-88F4-D8E5D1501597}" vid="{64831E50-596D-4157-B0E3-3653FC16CC6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ustc2</Template>
  <TotalTime>7227</TotalTime>
  <Words>2147</Words>
  <Application>Microsoft Office PowerPoint</Application>
  <PresentationFormat>宽屏</PresentationFormat>
  <Paragraphs>324</Paragraphs>
  <Slides>29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Times New Roman Regular</vt:lpstr>
      <vt:lpstr>等线</vt:lpstr>
      <vt:lpstr>方正新楷体_GBK</vt:lpstr>
      <vt:lpstr>黑体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ustc2</vt:lpstr>
      <vt:lpstr>Visio</vt:lpstr>
      <vt:lpstr>Microsoft Visio 绘图</vt:lpstr>
      <vt:lpstr>STCF数据获取系统研究进展</vt:lpstr>
      <vt:lpstr>报告提纲</vt:lpstr>
      <vt:lpstr>STCF数据获取系统设计需求</vt:lpstr>
      <vt:lpstr>与其他分系统的连接方式</vt:lpstr>
      <vt:lpstr>报告提纲</vt:lpstr>
      <vt:lpstr>系统设计思想</vt:lpstr>
      <vt:lpstr>系统架构</vt:lpstr>
      <vt:lpstr>硬件</vt:lpstr>
      <vt:lpstr>CROB-PCIe</vt:lpstr>
      <vt:lpstr>CROB-PXI</vt:lpstr>
      <vt:lpstr>软件和FPGA固件架构：数据矩阵架构（D-Matrix）</vt:lpstr>
      <vt:lpstr>D-Matrix下的抽象与标准化</vt:lpstr>
      <vt:lpstr>典型的流处理模式</vt:lpstr>
      <vt:lpstr>典型的流处理模式</vt:lpstr>
      <vt:lpstr>组帧策略</vt:lpstr>
      <vt:lpstr>软件方面的年度进展</vt:lpstr>
      <vt:lpstr>FPGA固件设计方面的进展</vt:lpstr>
      <vt:lpstr>FPGA固件设计方面的进展</vt:lpstr>
      <vt:lpstr>报告提纲</vt:lpstr>
      <vt:lpstr>CROB-PCIe数据链路测试</vt:lpstr>
      <vt:lpstr>软件性能测试和软件优化测试</vt:lpstr>
      <vt:lpstr>对影响软件性能的一些基本参数测试</vt:lpstr>
      <vt:lpstr>对影响软件性能的一些基本参数测试</vt:lpstr>
      <vt:lpstr>对影响软件性能的一些基本参数测试</vt:lpstr>
      <vt:lpstr>DAQ软件性能提升和优化</vt:lpstr>
      <vt:lpstr>6~10个服务器，9k帧大小，满负荷测试</vt:lpstr>
      <vt:lpstr>报告提纲</vt:lpstr>
      <vt:lpstr> 总结</vt:lpstr>
      <vt:lpstr>Thank you！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Junfeng Yang</dc:creator>
  <cp:lastModifiedBy>jfyang</cp:lastModifiedBy>
  <cp:revision>1946</cp:revision>
  <dcterms:created xsi:type="dcterms:W3CDTF">2021-01-26T04:58:00Z</dcterms:created>
  <dcterms:modified xsi:type="dcterms:W3CDTF">2025-07-02T15:10:46Z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B2EED48B8C37412CA14B278273E04800</vt:lpwstr>
  </property>
  <property fmtid="{D5CDD505-2E9C-101B-9397-08002B2CF9AE}" pid="3" name="KSOProductBuildVer">
    <vt:lpwstr>2052-11.1.0.11045</vt:lpwstr>
  </property>
</Properties>
</file>