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26"/>
  </p:handoutMasterIdLst>
  <p:sldIdLst>
    <p:sldId id="256" r:id="rId4"/>
    <p:sldId id="1945" r:id="rId5"/>
    <p:sldId id="1994" r:id="rId7"/>
    <p:sldId id="1946" r:id="rId8"/>
    <p:sldId id="1958" r:id="rId9"/>
    <p:sldId id="1947" r:id="rId10"/>
    <p:sldId id="1993" r:id="rId11"/>
    <p:sldId id="1948" r:id="rId12"/>
    <p:sldId id="1949" r:id="rId13"/>
    <p:sldId id="1989" r:id="rId14"/>
    <p:sldId id="1990" r:id="rId15"/>
    <p:sldId id="1951" r:id="rId16"/>
    <p:sldId id="1950" r:id="rId17"/>
    <p:sldId id="1991" r:id="rId18"/>
    <p:sldId id="1957" r:id="rId19"/>
    <p:sldId id="1973" r:id="rId20"/>
    <p:sldId id="1970" r:id="rId21"/>
    <p:sldId id="1975" r:id="rId22"/>
    <p:sldId id="1976" r:id="rId23"/>
    <p:sldId id="1988" r:id="rId24"/>
    <p:sldId id="1992" r:id="rId25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124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699093917499"/>
          <c:y val="0.134814789652533"/>
          <c:w val="0.808540301666282"/>
          <c:h val="0.7442243463681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Jc @ Tcs = 6.7 K</c:f>
              <c:strCache>
                <c:ptCount val="1"/>
                <c:pt idx="0">
                  <c:v>Jc @ Tcs = 6.7 K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Sheet2!$B$1:$N$1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2</c:v>
                </c:pt>
                <c:pt idx="4">
                  <c:v>2.4</c:v>
                </c:pt>
                <c:pt idx="5">
                  <c:v>2.6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</c:numCache>
            </c:numRef>
          </c:xVal>
          <c:yVal>
            <c:numRef>
              <c:f>Sheet2!$B$2:$N$2</c:f>
              <c:numCache>
                <c:formatCode>General</c:formatCode>
                <c:ptCount val="13"/>
                <c:pt idx="0">
                  <c:v>4000</c:v>
                </c:pt>
                <c:pt idx="1">
                  <c:v>3500</c:v>
                </c:pt>
                <c:pt idx="2">
                  <c:v>2900</c:v>
                </c:pt>
                <c:pt idx="3">
                  <c:v>2000</c:v>
                </c:pt>
                <c:pt idx="4">
                  <c:v>1650</c:v>
                </c:pt>
                <c:pt idx="5">
                  <c:v>1500</c:v>
                </c:pt>
                <c:pt idx="6">
                  <c:v>1200</c:v>
                </c:pt>
                <c:pt idx="7">
                  <c:v>500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Jc @ Top = 4.5 K</c:f>
              <c:strCache>
                <c:ptCount val="1"/>
                <c:pt idx="0">
                  <c:v>Jc @ Top = 4.5 K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Sheet2!$B$1:$N$1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2</c:v>
                </c:pt>
                <c:pt idx="4">
                  <c:v>2.4</c:v>
                </c:pt>
                <c:pt idx="5">
                  <c:v>2.6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</c:numCache>
            </c:numRef>
          </c:xVal>
          <c:yVal>
            <c:numRef>
              <c:f>Sheet2!$B$3:$N$3</c:f>
              <c:numCache>
                <c:formatCode>General</c:formatCode>
                <c:ptCount val="13"/>
                <c:pt idx="0">
                  <c:v>20000</c:v>
                </c:pt>
                <c:pt idx="1">
                  <c:v>8000</c:v>
                </c:pt>
                <c:pt idx="2">
                  <c:v>6000</c:v>
                </c:pt>
                <c:pt idx="3">
                  <c:v>5000</c:v>
                </c:pt>
                <c:pt idx="4">
                  <c:v>4150</c:v>
                </c:pt>
                <c:pt idx="5">
                  <c:v>3900</c:v>
                </c:pt>
                <c:pt idx="6">
                  <c:v>3700</c:v>
                </c:pt>
                <c:pt idx="7">
                  <c:v>2800</c:v>
                </c:pt>
                <c:pt idx="8">
                  <c:v>2100</c:v>
                </c:pt>
                <c:pt idx="9">
                  <c:v>1550</c:v>
                </c:pt>
                <c:pt idx="10">
                  <c:v>1100</c:v>
                </c:pt>
                <c:pt idx="11">
                  <c:v>850</c:v>
                </c:pt>
                <c:pt idx="12">
                  <c:v>300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Load line</c:f>
              <c:strCache>
                <c:ptCount val="1"/>
                <c:pt idx="0">
                  <c:v>Load line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Sheet2!$B$1:$N$1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2</c:v>
                </c:pt>
                <c:pt idx="4">
                  <c:v>2.4</c:v>
                </c:pt>
                <c:pt idx="5">
                  <c:v>2.6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</c:numCache>
            </c:numRef>
          </c:xVal>
          <c:yVal>
            <c:numRef>
              <c:f>Sheet2!$B$4:$N$4</c:f>
              <c:numCache>
                <c:formatCode>General</c:formatCode>
                <c:ptCount val="13"/>
                <c:pt idx="0">
                  <c:v>0</c:v>
                </c:pt>
                <c:pt idx="1">
                  <c:v>576.923076923077</c:v>
                </c:pt>
                <c:pt idx="2">
                  <c:v>692.307692307692</c:v>
                </c:pt>
                <c:pt idx="3">
                  <c:v>1153.84615384615</c:v>
                </c:pt>
                <c:pt idx="4">
                  <c:v>1384.61538461538</c:v>
                </c:pt>
                <c:pt idx="5">
                  <c:v>1500</c:v>
                </c:pt>
                <c:pt idx="6">
                  <c:v>1730.76923076923</c:v>
                </c:pt>
                <c:pt idx="7">
                  <c:v>2307.69230769231</c:v>
                </c:pt>
                <c:pt idx="8">
                  <c:v>2884.61538461538</c:v>
                </c:pt>
                <c:pt idx="9">
                  <c:v>3461.53846153846</c:v>
                </c:pt>
                <c:pt idx="10">
                  <c:v>4038.46153846154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437288"/>
        <c:axId val="892204824"/>
      </c:scatterChart>
      <c:valAx>
        <c:axId val="888437288"/>
        <c:scaling>
          <c:orientation val="minMax"/>
          <c:max val="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en-US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B (T)</a:t>
                </a:r>
                <a:endParaRPr lang="en-US" alt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58411699850833"/>
              <c:y val="0.918755480543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low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ln w="31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892204824"/>
        <c:crosses val="autoZero"/>
        <c:crossBetween val="midCat"/>
        <c:majorUnit val="2"/>
      </c:valAx>
      <c:valAx>
        <c:axId val="892204824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en-US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J (A/mm2)</a:t>
                </a:r>
                <a:endParaRPr lang="en-US" alt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0130325810421303"/>
              <c:y val="0.3909765547282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888437288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595793780647"/>
          <c:y val="0.164389547969111"/>
          <c:w val="0.258593499225434"/>
          <c:h val="0.205987372443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570287f-63d8-4aa4-98a6-65cab527c90b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06A17-2C00-41EB-B237-4E293EB74F67}" type="datetimeFigureOut">
              <a:rPr lang="de-DE" smtClean="0"/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6556-08E4-4684-A61A-E0D072134E1F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6556-08E4-4684-A61A-E0D072134E1F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  <p:pic>
        <p:nvPicPr>
          <p:cNvPr id="10" name="Siemens Healthineers logo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0463577" y="281267"/>
            <a:ext cx="1453450" cy="345884"/>
          </a:xfrm>
          <a:prstGeom prst="rect">
            <a:avLst/>
          </a:prstGeom>
        </p:spPr>
      </p:pic>
      <p:sp>
        <p:nvSpPr>
          <p:cNvPr id="2" name="Author"/>
          <p:cNvSpPr>
            <a:spLocks noGrp="1"/>
          </p:cNvSpPr>
          <p:nvPr>
            <p:ph type="ftr" sz="quarter" idx="3"/>
          </p:nvPr>
        </p:nvSpPr>
        <p:spPr>
          <a:xfrm>
            <a:off x="8069685" y="6340471"/>
            <a:ext cx="3265405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  <p:pic>
        <p:nvPicPr>
          <p:cNvPr id="10" name="Siemens Healthineers logo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0463577" y="281267"/>
            <a:ext cx="1453450" cy="345884"/>
          </a:xfrm>
          <a:prstGeom prst="rect">
            <a:avLst/>
          </a:prstGeom>
        </p:spPr>
      </p:pic>
      <p:sp>
        <p:nvSpPr>
          <p:cNvPr id="2" name="Author"/>
          <p:cNvSpPr>
            <a:spLocks noGrp="1"/>
          </p:cNvSpPr>
          <p:nvPr>
            <p:ph type="ftr" sz="quarter" idx="3"/>
          </p:nvPr>
        </p:nvSpPr>
        <p:spPr>
          <a:xfrm>
            <a:off x="8069685" y="6340471"/>
            <a:ext cx="3265405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6" Type="http://schemas.openxmlformats.org/officeDocument/2006/relationships/image" Target="../media/image2.emf"/><Relationship Id="rId15" Type="http://schemas.openxmlformats.org/officeDocument/2006/relationships/oleObject" Target="../embeddings/oleObject1.bin"/><Relationship Id="rId14" Type="http://schemas.openxmlformats.org/officeDocument/2006/relationships/tags" Target="../tags/tag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vmlDrawing" Target="../drawings/vmlDrawing2.vml"/><Relationship Id="rId16" Type="http://schemas.openxmlformats.org/officeDocument/2006/relationships/image" Target="../media/image2.emf"/><Relationship Id="rId15" Type="http://schemas.openxmlformats.org/officeDocument/2006/relationships/oleObject" Target="../embeddings/oleObject2.bin"/><Relationship Id="rId14" Type="http://schemas.openxmlformats.org/officeDocument/2006/relationships/tags" Target="../tags/tag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5" imgW="9525" imgH="9525" progId="TCLayout.ActiveDocument.1">
                  <p:embed/>
                </p:oleObj>
              </mc:Choice>
              <mc:Fallback>
                <p:oleObj name="think-cell Slide" r:id="rId15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5" imgW="9525" imgH="9525" progId="TCLayout.ActiveDocument.1">
                  <p:embed/>
                </p:oleObj>
              </mc:Choice>
              <mc:Fallback>
                <p:oleObj name="think-cell Slide" r:id="rId15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jpe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3.bin"/><Relationship Id="rId14" Type="http://schemas.openxmlformats.org/officeDocument/2006/relationships/notesSlide" Target="../notesSlides/notesSlide9.xml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17.jpeg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emf"/><Relationship Id="rId3" Type="http://schemas.openxmlformats.org/officeDocument/2006/relationships/oleObject" Target="../embeddings/oleObject14.bin"/><Relationship Id="rId2" Type="http://schemas.openxmlformats.org/officeDocument/2006/relationships/tags" Target="../tags/tag110.xml"/><Relationship Id="rId11" Type="http://schemas.openxmlformats.org/officeDocument/2006/relationships/notesSlide" Target="../notesSlides/notesSlide10.xml"/><Relationship Id="rId10" Type="http://schemas.openxmlformats.org/officeDocument/2006/relationships/vmlDrawing" Target="../drawings/vmlDrawing13.v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3.png"/><Relationship Id="rId5" Type="http://schemas.openxmlformats.org/officeDocument/2006/relationships/tags" Target="../tags/tag112.xml"/><Relationship Id="rId4" Type="http://schemas.openxmlformats.org/officeDocument/2006/relationships/image" Target="../media/image2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5.bin"/><Relationship Id="rId10" Type="http://schemas.openxmlformats.org/officeDocument/2006/relationships/notesSlide" Target="../notesSlides/notesSlide11.xml"/><Relationship Id="rId1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tags" Target="../tags/tag114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16.bin"/><Relationship Id="rId1" Type="http://schemas.openxmlformats.org/officeDocument/2006/relationships/tags" Target="../tags/tag1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tags" Target="../tags/tag116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7.bin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8.bin"/><Relationship Id="rId10" Type="http://schemas.openxmlformats.org/officeDocument/2006/relationships/notesSlide" Target="../notesSlides/notesSlide14.xml"/><Relationship Id="rId1" Type="http://schemas.openxmlformats.org/officeDocument/2006/relationships/tags" Target="../tags/tag11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9.bin"/><Relationship Id="rId1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20.bin"/><Relationship Id="rId1" Type="http://schemas.openxmlformats.org/officeDocument/2006/relationships/tags" Target="../tags/tag11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21.bin"/><Relationship Id="rId1" Type="http://schemas.openxmlformats.org/officeDocument/2006/relationships/tags" Target="../tags/tag12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22.bin"/><Relationship Id="rId1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23.bin"/><Relationship Id="rId1" Type="http://schemas.openxmlformats.org/officeDocument/2006/relationships/tags" Target="../tags/tag12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24.bin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13.xml"/><Relationship Id="rId98" Type="http://schemas.openxmlformats.org/officeDocument/2006/relationships/tags" Target="../tags/tag99.xml"/><Relationship Id="rId97" Type="http://schemas.openxmlformats.org/officeDocument/2006/relationships/tags" Target="../tags/tag98.xml"/><Relationship Id="rId96" Type="http://schemas.openxmlformats.org/officeDocument/2006/relationships/tags" Target="../tags/tag97.xml"/><Relationship Id="rId95" Type="http://schemas.openxmlformats.org/officeDocument/2006/relationships/tags" Target="../tags/tag96.xml"/><Relationship Id="rId94" Type="http://schemas.openxmlformats.org/officeDocument/2006/relationships/tags" Target="../tags/tag95.xml"/><Relationship Id="rId93" Type="http://schemas.openxmlformats.org/officeDocument/2006/relationships/tags" Target="../tags/tag94.xml"/><Relationship Id="rId92" Type="http://schemas.openxmlformats.org/officeDocument/2006/relationships/tags" Target="../tags/tag93.xml"/><Relationship Id="rId91" Type="http://schemas.openxmlformats.org/officeDocument/2006/relationships/tags" Target="../tags/tag92.xml"/><Relationship Id="rId90" Type="http://schemas.openxmlformats.org/officeDocument/2006/relationships/tags" Target="../tags/tag91.xml"/><Relationship Id="rId9" Type="http://schemas.openxmlformats.org/officeDocument/2006/relationships/tags" Target="../tags/tag10.xml"/><Relationship Id="rId89" Type="http://schemas.openxmlformats.org/officeDocument/2006/relationships/tags" Target="../tags/tag90.xml"/><Relationship Id="rId88" Type="http://schemas.openxmlformats.org/officeDocument/2006/relationships/tags" Target="../tags/tag89.xml"/><Relationship Id="rId87" Type="http://schemas.openxmlformats.org/officeDocument/2006/relationships/tags" Target="../tags/tag88.xml"/><Relationship Id="rId86" Type="http://schemas.openxmlformats.org/officeDocument/2006/relationships/tags" Target="../tags/tag87.xml"/><Relationship Id="rId85" Type="http://schemas.openxmlformats.org/officeDocument/2006/relationships/tags" Target="../tags/tag86.xml"/><Relationship Id="rId84" Type="http://schemas.openxmlformats.org/officeDocument/2006/relationships/tags" Target="../tags/tag85.xml"/><Relationship Id="rId83" Type="http://schemas.openxmlformats.org/officeDocument/2006/relationships/tags" Target="../tags/tag84.xml"/><Relationship Id="rId82" Type="http://schemas.openxmlformats.org/officeDocument/2006/relationships/tags" Target="../tags/tag83.xml"/><Relationship Id="rId81" Type="http://schemas.openxmlformats.org/officeDocument/2006/relationships/tags" Target="../tags/tag82.xml"/><Relationship Id="rId80" Type="http://schemas.openxmlformats.org/officeDocument/2006/relationships/tags" Target="../tags/tag81.xml"/><Relationship Id="rId8" Type="http://schemas.openxmlformats.org/officeDocument/2006/relationships/tags" Target="../tags/tag9.xml"/><Relationship Id="rId79" Type="http://schemas.openxmlformats.org/officeDocument/2006/relationships/tags" Target="../tags/tag80.xml"/><Relationship Id="rId78" Type="http://schemas.openxmlformats.org/officeDocument/2006/relationships/tags" Target="../tags/tag79.xml"/><Relationship Id="rId77" Type="http://schemas.openxmlformats.org/officeDocument/2006/relationships/tags" Target="../tags/tag78.xml"/><Relationship Id="rId76" Type="http://schemas.openxmlformats.org/officeDocument/2006/relationships/tags" Target="../tags/tag77.xml"/><Relationship Id="rId75" Type="http://schemas.openxmlformats.org/officeDocument/2006/relationships/tags" Target="../tags/tag76.xml"/><Relationship Id="rId74" Type="http://schemas.openxmlformats.org/officeDocument/2006/relationships/tags" Target="../tags/tag75.xml"/><Relationship Id="rId73" Type="http://schemas.openxmlformats.org/officeDocument/2006/relationships/tags" Target="../tags/tag74.xml"/><Relationship Id="rId72" Type="http://schemas.openxmlformats.org/officeDocument/2006/relationships/tags" Target="../tags/tag73.xml"/><Relationship Id="rId71" Type="http://schemas.openxmlformats.org/officeDocument/2006/relationships/tags" Target="../tags/tag72.xml"/><Relationship Id="rId70" Type="http://schemas.openxmlformats.org/officeDocument/2006/relationships/tags" Target="../tags/tag71.xml"/><Relationship Id="rId7" Type="http://schemas.openxmlformats.org/officeDocument/2006/relationships/tags" Target="../tags/tag8.xml"/><Relationship Id="rId69" Type="http://schemas.openxmlformats.org/officeDocument/2006/relationships/tags" Target="../tags/tag70.xml"/><Relationship Id="rId68" Type="http://schemas.openxmlformats.org/officeDocument/2006/relationships/tags" Target="../tags/tag69.xml"/><Relationship Id="rId67" Type="http://schemas.openxmlformats.org/officeDocument/2006/relationships/tags" Target="../tags/tag68.xml"/><Relationship Id="rId66" Type="http://schemas.openxmlformats.org/officeDocument/2006/relationships/tags" Target="../tags/tag67.xml"/><Relationship Id="rId65" Type="http://schemas.openxmlformats.org/officeDocument/2006/relationships/tags" Target="../tags/tag66.xml"/><Relationship Id="rId64" Type="http://schemas.openxmlformats.org/officeDocument/2006/relationships/tags" Target="../tags/tag65.xml"/><Relationship Id="rId63" Type="http://schemas.openxmlformats.org/officeDocument/2006/relationships/tags" Target="../tags/tag64.xml"/><Relationship Id="rId62" Type="http://schemas.openxmlformats.org/officeDocument/2006/relationships/tags" Target="../tags/tag63.xml"/><Relationship Id="rId61" Type="http://schemas.openxmlformats.org/officeDocument/2006/relationships/tags" Target="../tags/tag62.xml"/><Relationship Id="rId60" Type="http://schemas.openxmlformats.org/officeDocument/2006/relationships/tags" Target="../tags/tag61.xml"/><Relationship Id="rId6" Type="http://schemas.openxmlformats.org/officeDocument/2006/relationships/tags" Target="../tags/tag7.xml"/><Relationship Id="rId59" Type="http://schemas.openxmlformats.org/officeDocument/2006/relationships/tags" Target="../tags/tag60.xml"/><Relationship Id="rId58" Type="http://schemas.openxmlformats.org/officeDocument/2006/relationships/tags" Target="../tags/tag59.xml"/><Relationship Id="rId57" Type="http://schemas.openxmlformats.org/officeDocument/2006/relationships/tags" Target="../tags/tag58.xml"/><Relationship Id="rId56" Type="http://schemas.openxmlformats.org/officeDocument/2006/relationships/tags" Target="../tags/tag57.xml"/><Relationship Id="rId55" Type="http://schemas.openxmlformats.org/officeDocument/2006/relationships/tags" Target="../tags/tag56.xml"/><Relationship Id="rId54" Type="http://schemas.openxmlformats.org/officeDocument/2006/relationships/tags" Target="../tags/tag55.xml"/><Relationship Id="rId53" Type="http://schemas.openxmlformats.org/officeDocument/2006/relationships/tags" Target="../tags/tag54.xml"/><Relationship Id="rId52" Type="http://schemas.openxmlformats.org/officeDocument/2006/relationships/tags" Target="../tags/tag53.xml"/><Relationship Id="rId51" Type="http://schemas.openxmlformats.org/officeDocument/2006/relationships/tags" Target="../tags/tag52.xml"/><Relationship Id="rId50" Type="http://schemas.openxmlformats.org/officeDocument/2006/relationships/tags" Target="../tags/tag51.xml"/><Relationship Id="rId5" Type="http://schemas.openxmlformats.org/officeDocument/2006/relationships/tags" Target="../tags/tag6.xml"/><Relationship Id="rId49" Type="http://schemas.openxmlformats.org/officeDocument/2006/relationships/tags" Target="../tags/tag50.xml"/><Relationship Id="rId48" Type="http://schemas.openxmlformats.org/officeDocument/2006/relationships/tags" Target="../tags/tag49.xml"/><Relationship Id="rId47" Type="http://schemas.openxmlformats.org/officeDocument/2006/relationships/tags" Target="../tags/tag48.xml"/><Relationship Id="rId46" Type="http://schemas.openxmlformats.org/officeDocument/2006/relationships/tags" Target="../tags/tag47.xml"/><Relationship Id="rId45" Type="http://schemas.openxmlformats.org/officeDocument/2006/relationships/tags" Target="../tags/tag46.xml"/><Relationship Id="rId44" Type="http://schemas.openxmlformats.org/officeDocument/2006/relationships/tags" Target="../tags/tag45.xml"/><Relationship Id="rId43" Type="http://schemas.openxmlformats.org/officeDocument/2006/relationships/tags" Target="../tags/tag44.xml"/><Relationship Id="rId42" Type="http://schemas.openxmlformats.org/officeDocument/2006/relationships/tags" Target="../tags/tag43.xml"/><Relationship Id="rId41" Type="http://schemas.openxmlformats.org/officeDocument/2006/relationships/tags" Target="../tags/tag42.xml"/><Relationship Id="rId40" Type="http://schemas.openxmlformats.org/officeDocument/2006/relationships/tags" Target="../tags/tag41.xml"/><Relationship Id="rId4" Type="http://schemas.openxmlformats.org/officeDocument/2006/relationships/image" Target="../media/image3.png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image" Target="../media/image5.emf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oleObject" Target="../embeddings/oleObject5.bin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1" Type="http://schemas.openxmlformats.org/officeDocument/2006/relationships/notesSlide" Target="../notesSlides/notesSlide2.xml"/><Relationship Id="rId100" Type="http://schemas.openxmlformats.org/officeDocument/2006/relationships/vmlDrawing" Target="../drawings/vmlDrawing5.vml"/><Relationship Id="rId10" Type="http://schemas.openxmlformats.org/officeDocument/2006/relationships/tags" Target="../tags/tag1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6.bin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7.bin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8.bin"/><Relationship Id="rId10" Type="http://schemas.openxmlformats.org/officeDocument/2006/relationships/notesSlide" Target="../notesSlides/notesSlide5.xml"/><Relationship Id="rId1" Type="http://schemas.openxmlformats.org/officeDocument/2006/relationships/tags" Target="../tags/tag1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9.bin"/><Relationship Id="rId1" Type="http://schemas.openxmlformats.org/officeDocument/2006/relationships/tags" Target="../tags/tag10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0.bin"/><Relationship Id="rId1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image" Target="../media/image14.wmf"/><Relationship Id="rId6" Type="http://schemas.openxmlformats.org/officeDocument/2006/relationships/oleObject" Target="../embeddings/oleObject12.bin"/><Relationship Id="rId5" Type="http://schemas.openxmlformats.org/officeDocument/2006/relationships/tags" Target="../tags/tag108.xml"/><Relationship Id="rId4" Type="http://schemas.openxmlformats.org/officeDocument/2006/relationships/image" Target="../media/image1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1.bin"/><Relationship Id="rId11" Type="http://schemas.openxmlformats.org/officeDocument/2006/relationships/notesSlide" Target="../notesSlides/notesSlide8.xml"/><Relationship Id="rId10" Type="http://schemas.openxmlformats.org/officeDocument/2006/relationships/vmlDrawing" Target="../drawings/vmlDrawing11.vml"/><Relationship Id="rId1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120" y="1212850"/>
            <a:ext cx="11607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Super Tau-C</a:t>
            </a:r>
            <a:r>
              <a:rPr lang="en-US" altLang="zh-CN" sz="3600" b="1" dirty="0">
                <a:solidFill>
                  <a:schemeClr val="accent2"/>
                </a:solidFill>
              </a:rPr>
              <a:t>ha</a:t>
            </a:r>
            <a:r>
              <a:rPr lang="en-US" sz="3600" b="1" dirty="0">
                <a:solidFill>
                  <a:schemeClr val="accent2"/>
                </a:solidFill>
              </a:rPr>
              <a:t>rm Facility</a:t>
            </a:r>
            <a:endParaRPr lang="en-US" sz="36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Progress in the Design of Superconducting Magnets for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sym typeface="+mn-ea"/>
              </a:rPr>
              <a:t>the STCF Detector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Presenter: Zhang Xiao Tao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</a:rPr>
              <a:t>Date: </a:t>
            </a:r>
            <a:r>
              <a:rPr lang="en-US" sz="1800" b="1" dirty="0">
                <a:solidFill>
                  <a:schemeClr val="accent2"/>
                </a:solidFill>
              </a:rPr>
              <a:t>04</a:t>
            </a:r>
            <a:r>
              <a:rPr lang="en-US" sz="1800" b="1" baseline="30000" dirty="0">
                <a:solidFill>
                  <a:schemeClr val="accent2"/>
                </a:solidFill>
              </a:rPr>
              <a:t>th</a:t>
            </a:r>
            <a:r>
              <a:rPr lang="en-US" b="1" dirty="0">
                <a:solidFill>
                  <a:schemeClr val="accent2"/>
                </a:solidFill>
              </a:rPr>
              <a:t> Jul, 2025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endParaRPr lang="en-US" sz="2000" b="1" dirty="0">
              <a:solidFill>
                <a:schemeClr val="accent2"/>
              </a:solidFill>
            </a:endParaRPr>
          </a:p>
          <a:p>
            <a:endParaRPr lang="de-DE" sz="3200" b="1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506" y="1612401"/>
            <a:ext cx="1875386" cy="82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57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3. Research and Development of Superconducting Coil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S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uperconductor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, layout structure and parameters of superconducting coil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pic>
        <p:nvPicPr>
          <p:cNvPr id="8198" name="图片 7" descr="IMG_81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510" y="955040"/>
            <a:ext cx="2531110" cy="337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40" name="图片 13" descr="2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662795" y="1268730"/>
            <a:ext cx="2514600" cy="1886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41" name="图片 14" descr="Sun Jan 21 21-56-4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620" y="2752090"/>
            <a:ext cx="2012950" cy="1510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510" y="3928745"/>
            <a:ext cx="4530725" cy="24657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85" y="1077595"/>
            <a:ext cx="6646545" cy="3724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800" y="1840230"/>
            <a:ext cx="6744335" cy="3794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100" y="2560955"/>
            <a:ext cx="6823710" cy="3833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57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3. Research and Development of Superconducting Coil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Stress coupling analysis and selection of superconducting coil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17525" y="849630"/>
            <a:ext cx="1891030" cy="3841115"/>
            <a:chOff x="815" y="1338"/>
            <a:chExt cx="2978" cy="6049"/>
          </a:xfrm>
        </p:grpSpPr>
        <p:pic>
          <p:nvPicPr>
            <p:cNvPr id="5" name="图片 13" descr="2.bmp"/>
            <p:cNvPicPr>
              <a:picLocks noChangeAspect="1"/>
            </p:cNvPicPr>
            <p:nvPr/>
          </p:nvPicPr>
          <p:blipFill>
            <a:blip r:embed="rId6"/>
            <a:srcRect l="-4763" t="13346" r="-4611" b="16192"/>
            <a:stretch>
              <a:fillRect/>
            </a:stretch>
          </p:blipFill>
          <p:spPr>
            <a:xfrm rot="5400000">
              <a:off x="-383" y="2543"/>
              <a:ext cx="4317" cy="19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14" descr="Sun Jan 21 21-56-49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" y="5153"/>
              <a:ext cx="2978" cy="223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" name="图片 7" descr="CaculateSTCF1_Magnet20250624"/>
          <p:cNvPicPr>
            <a:picLocks noChangeAspect="1"/>
          </p:cNvPicPr>
          <p:nvPr/>
        </p:nvPicPr>
        <p:blipFill>
          <a:blip r:embed="rId8"/>
          <a:srcRect l="1716" t="2774" r="7324" b="1865"/>
          <a:stretch>
            <a:fillRect/>
          </a:stretch>
        </p:blipFill>
        <p:spPr>
          <a:xfrm>
            <a:off x="1675765" y="958215"/>
            <a:ext cx="4747260" cy="3733165"/>
          </a:xfrm>
          <a:prstGeom prst="rect">
            <a:avLst/>
          </a:prstGeom>
        </p:spPr>
      </p:pic>
      <p:graphicFrame>
        <p:nvGraphicFramePr>
          <p:cNvPr id="22" name="Chart 4"/>
          <p:cNvGraphicFramePr/>
          <p:nvPr/>
        </p:nvGraphicFramePr>
        <p:xfrm>
          <a:off x="6423025" y="666750"/>
          <a:ext cx="5695315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73100" y="4691380"/>
            <a:ext cx="5241925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sz="1200" dirty="0">
                <a:ea typeface="仿宋" panose="02010609060101010101" charset="-122"/>
                <a:cs typeface="+mn-lt"/>
              </a:rPr>
              <a:t>Magnetic thermal structural coupling analysis of STCF detector SC</a:t>
            </a:r>
            <a:endParaRPr lang="en-US" altLang="zh-CN" sz="1200" dirty="0">
              <a:ea typeface="仿宋" panose="02010609060101010101" charset="-122"/>
              <a:cs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30160" y="4691380"/>
            <a:ext cx="4344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sz="1200" dirty="0">
                <a:ea typeface="仿宋" panose="02010609060101010101" charset="-122"/>
                <a:cs typeface="+mn-lt"/>
              </a:rPr>
              <a:t>Jc and B curves (B=2.6T) of reference case study on SC </a:t>
            </a:r>
            <a:endParaRPr lang="en-US" altLang="zh-CN" sz="1200" dirty="0">
              <a:ea typeface="仿宋" panose="02010609060101010101" charset="-122"/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2605" y="5051425"/>
            <a:ext cx="11669395" cy="1548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>
                <a:ea typeface="华文楷体" panose="02010600040101010101" charset="-122"/>
                <a:cs typeface="+mn-lt"/>
              </a:rPr>
              <a:t>1) The maximum stress obtained from the magnetic thermal structural coupling analysis of the SC is 53.3 MPa, which is lower than the σ _0.15=60 MPa of pure aluminum (0.15% specified plastic tensile strength);</a:t>
            </a:r>
            <a:endParaRPr lang="en-US" altLang="zh-CN">
              <a:ea typeface="华文楷体" panose="02010600040101010101" charset="-122"/>
              <a:cs typeface="+mn-lt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>
                <a:ea typeface="华文楷体" panose="02010600040101010101" charset="-122"/>
                <a:cs typeface="+mn-lt"/>
              </a:rPr>
              <a:t>2) The SC of 15x4.6 mm aluminum based Cu/NbTi wire produced by Wuxi Tongli meets the requirements of superconducting magnets for STCF detectors.</a:t>
            </a:r>
            <a:endParaRPr lang="en-US" altLang="zh-CN">
              <a:ea typeface="华文楷体" panose="02010600040101010101" charset="-122"/>
              <a:cs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54810" y="1257935"/>
            <a:ext cx="373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82900" y="1249680"/>
            <a:ext cx="25400" cy="3411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20540" y="1259840"/>
            <a:ext cx="17145" cy="3376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35610" y="913765"/>
            <a:ext cx="6028690" cy="4121150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64300" y="912495"/>
            <a:ext cx="5364480" cy="4123055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58"/>
            <a:ext cx="10438092" cy="897892"/>
          </a:xfrm>
        </p:spPr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4. </a:t>
            </a: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Research and Development of</a:t>
            </a: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 </a:t>
            </a:r>
            <a:r>
              <a:rPr lang="en-US" sz="3100" b="1" dirty="0">
                <a:solidFill>
                  <a:schemeClr val="accent2"/>
                </a:solidFill>
                <a:latin typeface="+mn-lt"/>
              </a:rPr>
              <a:t>Cryostat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200" b="1" dirty="0">
                <a:solidFill>
                  <a:schemeClr val="accent2"/>
                </a:solidFill>
                <a:latin typeface="+mn-lt"/>
              </a:rPr>
              <a:t>- FEA simulation of preliminary design cryostat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85010" y="4883150"/>
            <a:ext cx="247523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ea typeface="宋体" panose="02010600030101010101" pitchFamily="2" charset="-122"/>
                <a:cs typeface="+mn-lt"/>
              </a:rPr>
              <a:t>Buckling analysisl</a:t>
            </a:r>
            <a:r>
              <a:rPr lang="zh-CN" altLang="en-US" sz="1200" kern="100" dirty="0">
                <a:ea typeface="宋体" panose="02010600030101010101" pitchFamily="2" charset="-122"/>
                <a:cs typeface="+mn-lt"/>
              </a:rPr>
              <a:t>（</a:t>
            </a:r>
            <a:r>
              <a:rPr lang="en-US" sz="1200" kern="100" dirty="0">
                <a:ea typeface="宋体" panose="02010600030101010101" pitchFamily="2" charset="-122"/>
                <a:cs typeface="+mn-lt"/>
              </a:rPr>
              <a:t>2D 1/2 Model</a:t>
            </a:r>
            <a:r>
              <a:rPr lang="zh-CN" altLang="en-US" sz="1200" kern="100" dirty="0">
                <a:ea typeface="宋体" panose="02010600030101010101" pitchFamily="2" charset="-122"/>
                <a:cs typeface="+mn-lt"/>
              </a:rPr>
              <a:t>）</a:t>
            </a:r>
            <a:endParaRPr lang="de-DE" sz="1200" dirty="0">
              <a:cs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99" y="1205613"/>
            <a:ext cx="4594225" cy="3453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688" y="1134918"/>
            <a:ext cx="489170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100" dirty="0">
                <a:ea typeface="宋体" panose="02010600030101010101" pitchFamily="2" charset="-122"/>
                <a:cs typeface="+mn-lt"/>
              </a:rPr>
              <a:t>Cryostat dimension</a:t>
            </a:r>
            <a:endParaRPr lang="en-US" altLang="zh-CN" b="1" kern="100" dirty="0">
              <a:ea typeface="宋体" panose="02010600030101010101" pitchFamily="2" charset="-122"/>
              <a:cs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309995" y="1501876"/>
          <a:ext cx="4681105" cy="3214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045"/>
                <a:gridCol w="2670060"/>
              </a:tblGrid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Inner radius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1.49m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Outer radius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1.88m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Length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4.76m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Inner cylinder thickness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6mm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Outer cylinder thickness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16mm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plate thickness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32mm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96975" y="5233670"/>
            <a:ext cx="105746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b="1">
                <a:cs typeface="+mn-lt"/>
                <a:sym typeface="+mn-ea"/>
              </a:rPr>
              <a:t>C</a:t>
            </a:r>
            <a:r>
              <a:rPr lang="zh-CN" altLang="en-US" b="1">
                <a:cs typeface="+mn-lt"/>
                <a:sym typeface="+mn-ea"/>
              </a:rPr>
              <a:t>onclusion</a:t>
            </a:r>
            <a:r>
              <a:rPr lang="en-US" altLang="zh-CN" b="1">
                <a:cs typeface="+mn-lt"/>
                <a:sym typeface="+mn-ea"/>
              </a:rPr>
              <a:t>: </a:t>
            </a:r>
            <a:r>
              <a:rPr lang="zh-CN" altLang="en-US">
                <a:cs typeface="+mn-lt"/>
              </a:rPr>
              <a:t>By simulating the buckling analysis of a </a:t>
            </a:r>
            <a:r>
              <a:rPr lang="en-US" b="1" dirty="0">
                <a:solidFill>
                  <a:schemeClr val="accent2"/>
                </a:solidFill>
                <a:cs typeface="+mn-lt"/>
                <a:sym typeface="+mn-ea"/>
              </a:rPr>
              <a:t>cryostat</a:t>
            </a:r>
            <a:r>
              <a:rPr lang="zh-CN" altLang="en-US">
                <a:cs typeface="+mn-lt"/>
              </a:rPr>
              <a:t> using two </a:t>
            </a:r>
            <a:r>
              <a:rPr lang="en-US" altLang="zh-CN">
                <a:cs typeface="+mn-lt"/>
              </a:rPr>
              <a:t>FEA</a:t>
            </a:r>
            <a:r>
              <a:rPr lang="zh-CN" altLang="en-US">
                <a:cs typeface="+mn-lt"/>
              </a:rPr>
              <a:t> software</a:t>
            </a:r>
            <a:r>
              <a:rPr lang="en-US" altLang="zh-CN">
                <a:cs typeface="+mn-lt"/>
              </a:rPr>
              <a:t>s</a:t>
            </a:r>
            <a:r>
              <a:rPr lang="zh-CN" altLang="en-US">
                <a:cs typeface="+mn-lt"/>
              </a:rPr>
              <a:t>, the selected dimensions can fully meet the design requirements.</a:t>
            </a:r>
            <a:r>
              <a:rPr lang="en-US" altLang="zh-CN">
                <a:cs typeface="+mn-lt"/>
              </a:rPr>
              <a:t> </a:t>
            </a:r>
            <a:endParaRPr lang="en-US" altLang="zh-CN">
              <a:cs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976" y="1103142"/>
            <a:ext cx="4825884" cy="3608306"/>
          </a:xfrm>
          <a:prstGeom prst="rect">
            <a:avLst/>
          </a:prstGeom>
          <a:ln w="19050">
            <a:solidFill>
              <a:srgbClr val="56F0F4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022975" y="1103089"/>
            <a:ext cx="4968240" cy="3613691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5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4.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+mn-ea"/>
              </a:rPr>
              <a:t>Research and Development of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Cryostat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000" b="1" dirty="0">
                <a:solidFill>
                  <a:schemeClr val="accent2"/>
                </a:solidFill>
                <a:latin typeface="+mn-lt"/>
              </a:rPr>
              <a:t>- STCF detector crystat</a:t>
            </a: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heat load estimation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808315" y="1397505"/>
          <a:ext cx="5850115" cy="37579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3359"/>
                <a:gridCol w="1034127"/>
                <a:gridCol w="1612629"/>
              </a:tblGrid>
              <a:tr h="31917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Items of Heat Load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77 K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4.5 K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026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Caused by the t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riangle support suspension</a:t>
                      </a:r>
                      <a:r>
                        <a:rPr lang="en-US" sz="1200" kern="100" dirty="0">
                          <a:effectLst/>
                        </a:rPr>
                        <a:t> in cryostat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7.200 W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7.410 W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Caused by the radiation in cryostat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73.801 W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3.236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Caused by the current leads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——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7.920 W + 0.421 g/s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radiation in chimney &amp; SP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10.025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0.407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support rods in chimney &amp; SP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3.900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0.022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Caused by the bayonet and valves in SP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46.000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13.000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measuring wires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5.311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0.831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710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Total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146.237 W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32.826 W + 0.421g/s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85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Adopted heat load</a:t>
                      </a:r>
                      <a:r>
                        <a:rPr lang="zh-CN" sz="1200" kern="100">
                          <a:effectLst/>
                        </a:rPr>
                        <a:t>（</a:t>
                      </a:r>
                      <a:r>
                        <a:rPr lang="en-US" sz="1200" kern="100">
                          <a:effectLst/>
                        </a:rPr>
                        <a:t>×1.5</a:t>
                      </a:r>
                      <a:r>
                        <a:rPr lang="zh-CN" sz="1200" kern="100">
                          <a:effectLst/>
                        </a:rPr>
                        <a:t>）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219.36 W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49.24W + 0.63 g/s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06717" y="913607"/>
            <a:ext cx="251552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Heat load estimation</a:t>
            </a:r>
            <a:endParaRPr lang="en-US" b="1" kern="100" dirty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25" y="1110158"/>
            <a:ext cx="5132989" cy="4134908"/>
          </a:xfrm>
          <a:prstGeom prst="rect">
            <a:avLst/>
          </a:prstGeom>
          <a:ln w="19050">
            <a:solidFill>
              <a:srgbClr val="56F0F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7542" y="5244869"/>
            <a:ext cx="3399983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STCF detector 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ryogenics sketch </a:t>
            </a:r>
            <a:r>
              <a:rPr lang="en-US" sz="1200" dirty="0"/>
              <a:t>m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</a:t>
            </a:r>
            <a:endParaRPr lang="de-DE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3730" y="5510530"/>
            <a:ext cx="111994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50000"/>
              </a:lnSpc>
            </a:pPr>
            <a:r>
              <a:rPr lang="zh-CN" altLang="en-US" b="1">
                <a:cs typeface="+mn-lt"/>
              </a:rPr>
              <a:t>Preliminary plan: </a:t>
            </a:r>
            <a:r>
              <a:rPr lang="zh-CN" altLang="en-US">
                <a:cs typeface="+mn-lt"/>
              </a:rPr>
              <a:t>The </a:t>
            </a:r>
            <a:r>
              <a:rPr lang="zh-CN" altLang="en-US">
                <a:highlight>
                  <a:srgbClr val="00FF00"/>
                </a:highlight>
                <a:cs typeface="+mn-lt"/>
              </a:rPr>
              <a:t>4.</a:t>
            </a:r>
            <a:r>
              <a:rPr lang="en-US" altLang="zh-CN">
                <a:highlight>
                  <a:srgbClr val="00FF00"/>
                </a:highlight>
                <a:cs typeface="+mn-lt"/>
              </a:rPr>
              <a:t>5</a:t>
            </a:r>
            <a:r>
              <a:rPr lang="zh-CN" altLang="en-US">
                <a:highlight>
                  <a:srgbClr val="00FF00"/>
                </a:highlight>
                <a:cs typeface="+mn-lt"/>
              </a:rPr>
              <a:t>K </a:t>
            </a:r>
            <a:r>
              <a:rPr lang="zh-CN" altLang="en-US">
                <a:cs typeface="+mn-lt"/>
              </a:rPr>
              <a:t>cold mass is cooled using </a:t>
            </a:r>
            <a:r>
              <a:rPr lang="zh-CN" altLang="en-US">
                <a:highlight>
                  <a:srgbClr val="00FF00"/>
                </a:highlight>
                <a:cs typeface="+mn-lt"/>
              </a:rPr>
              <a:t>thermosiphon liquid helium</a:t>
            </a:r>
            <a:r>
              <a:rPr lang="zh-CN" altLang="en-US">
                <a:cs typeface="+mn-lt"/>
              </a:rPr>
              <a:t>, while the </a:t>
            </a:r>
            <a:r>
              <a:rPr lang="zh-CN" altLang="en-US">
                <a:highlight>
                  <a:srgbClr val="00FFFF"/>
                </a:highlight>
                <a:cs typeface="+mn-lt"/>
              </a:rPr>
              <a:t>77K </a:t>
            </a:r>
            <a:r>
              <a:rPr lang="en-US" altLang="zh-CN">
                <a:highlight>
                  <a:srgbClr val="00FFFF"/>
                </a:highlight>
                <a:cs typeface="+mn-lt"/>
              </a:rPr>
              <a:t>shield</a:t>
            </a:r>
            <a:r>
              <a:rPr lang="zh-CN" altLang="en-US">
                <a:cs typeface="+mn-lt"/>
              </a:rPr>
              <a:t> is cooled using </a:t>
            </a:r>
            <a:r>
              <a:rPr lang="zh-CN" altLang="en-US" b="1">
                <a:highlight>
                  <a:srgbClr val="00FFFF"/>
                </a:highlight>
                <a:cs typeface="+mn-lt"/>
              </a:rPr>
              <a:t>forced flow liquid nitrogen</a:t>
            </a:r>
            <a:r>
              <a:rPr lang="zh-CN" altLang="en-US">
                <a:cs typeface="+mn-lt"/>
              </a:rPr>
              <a:t>.</a:t>
            </a:r>
            <a:endParaRPr lang="zh-CN" altLang="en-US">
              <a:cs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6745" y="1100455"/>
            <a:ext cx="5951685" cy="4134908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168265" y="953135"/>
            <a:ext cx="6784975" cy="4873625"/>
          </a:xfrm>
          <a:prstGeom prst="rect">
            <a:avLst/>
          </a:prstGeom>
          <a:noFill/>
          <a:ln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6F0F4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5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4.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+mn-ea"/>
              </a:rPr>
              <a:t>Research and Development of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Cryostat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000" b="1" dirty="0">
                <a:solidFill>
                  <a:schemeClr val="accent2"/>
                </a:solidFill>
                <a:latin typeface="+mn-lt"/>
              </a:rPr>
              <a:t>- STCF detector c</a:t>
            </a: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ryogenics sketch </a:t>
            </a:r>
            <a:r>
              <a:rPr lang="en-US" sz="2000" b="1" dirty="0">
                <a:solidFill>
                  <a:schemeClr val="accent2"/>
                </a:solidFill>
              </a:rPr>
              <a:t>m</a:t>
            </a: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ap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5135" y="3780790"/>
            <a:ext cx="4678045" cy="2366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b="1">
                <a:ea typeface="华文楷体" panose="02010600040101010101" charset="-122"/>
                <a:cs typeface="+mn-lt"/>
              </a:rPr>
              <a:t>Conclusion:</a:t>
            </a:r>
            <a:endParaRPr lang="en-US" altLang="zh-CN" b="1">
              <a:ea typeface="华文楷体" panose="02010600040101010101" charset="-122"/>
              <a:cs typeface="+mn-lt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>
                <a:ea typeface="华文楷体" panose="02010600040101010101" charset="-122"/>
                <a:cs typeface="+mn-lt"/>
              </a:rPr>
              <a:t>1) The thermosiphon cooling method can meet the low-temperature requirements of superconducting magnets in STCF detectors</a:t>
            </a:r>
            <a:endParaRPr lang="en-US" altLang="zh-CN">
              <a:ea typeface="华文楷体" panose="02010600040101010101" charset="-122"/>
              <a:cs typeface="+mn-lt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>
                <a:ea typeface="华文楷体" panose="02010600040101010101" charset="-122"/>
                <a:cs typeface="+mn-lt"/>
              </a:rPr>
              <a:t>2) The spacing between the thermosiphon tubes needs further optimization</a:t>
            </a:r>
            <a:endParaRPr lang="zh-CN" altLang="en-US">
              <a:ea typeface="华文楷体" panose="02010600040101010101" charset="-122"/>
              <a:cs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8900" y="5926455"/>
            <a:ext cx="649033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Steady state analysis of thermal siphoning of superconducting magnet in STCF detector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1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aphicFrame>
        <p:nvGraphicFramePr>
          <p:cNvPr id="9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45135" y="953135"/>
          <a:ext cx="451739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695"/>
                <a:gridCol w="2258695"/>
              </a:tblGrid>
              <a:tr h="50292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ea typeface="宋体" panose="02010600030101010101" pitchFamily="2" charset="-122"/>
                          <a:sym typeface="+mn-ea"/>
                        </a:rPr>
                        <a:t>Boundary Condition</a:t>
                      </a:r>
                      <a:endParaRPr lang="zh-CN" altLang="en-US" dirty="0">
                        <a:latin typeface="Times New Roman" panose="02020603050405020304" pitchFamily="18" charset="0"/>
                        <a:ea typeface="华文楷体" panose="02010600040101010101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Inlet velocity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0.0326m/s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4.2K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Exit velocity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Thermal radiation surface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0.2W/m</a:t>
                      </a:r>
                      <a:r>
                        <a:rPr lang="en-US" altLang="zh-CN" sz="1600" baseline="300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aseline="300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6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Triangle support suspension leaks heat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98.6W/m</a:t>
                      </a:r>
                      <a:r>
                        <a:rPr lang="en-US" altLang="zh-CN" sz="1600" baseline="300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aseline="300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3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Initial temperature</a:t>
                      </a:r>
                      <a:endParaRPr lang="en-US" altLang="zh-CN" sz="160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4.2K</a:t>
                      </a:r>
                      <a:endParaRPr lang="en-US" altLang="zh-CN" sz="1600" baseline="0" dirty="0"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5229860" y="1045210"/>
            <a:ext cx="6633845" cy="4744085"/>
            <a:chOff x="7703" y="1671"/>
            <a:chExt cx="10447" cy="7471"/>
          </a:xfrm>
        </p:grpSpPr>
        <p:pic>
          <p:nvPicPr>
            <p:cNvPr id="15" name="图片 14" descr="150总体"/>
            <p:cNvPicPr>
              <a:picLocks noChangeAspect="1"/>
            </p:cNvPicPr>
            <p:nvPr/>
          </p:nvPicPr>
          <p:blipFill>
            <a:blip r:embed="rId6"/>
            <a:srcRect l="20531" t="5045" r="19679" b="7165"/>
            <a:stretch>
              <a:fillRect/>
            </a:stretch>
          </p:blipFill>
          <p:spPr>
            <a:xfrm>
              <a:off x="7703" y="5436"/>
              <a:ext cx="4496" cy="3706"/>
            </a:xfrm>
            <a:prstGeom prst="rect">
              <a:avLst/>
            </a:prstGeom>
          </p:spPr>
        </p:pic>
        <p:pic>
          <p:nvPicPr>
            <p:cNvPr id="16" name="图片 15" descr="总体"/>
            <p:cNvPicPr>
              <a:picLocks noChangeAspect="1"/>
            </p:cNvPicPr>
            <p:nvPr/>
          </p:nvPicPr>
          <p:blipFill>
            <a:blip r:embed="rId7"/>
            <a:srcRect l="19269" t="5938" r="20549" b="5731"/>
            <a:stretch>
              <a:fillRect/>
            </a:stretch>
          </p:blipFill>
          <p:spPr>
            <a:xfrm>
              <a:off x="7789" y="1671"/>
              <a:ext cx="4409" cy="3725"/>
            </a:xfrm>
            <a:prstGeom prst="rect">
              <a:avLst/>
            </a:prstGeom>
          </p:spPr>
        </p:pic>
        <p:pic>
          <p:nvPicPr>
            <p:cNvPr id="17" name="图片 16" descr="260磁体外表面"/>
            <p:cNvPicPr>
              <a:picLocks noChangeAspect="1"/>
            </p:cNvPicPr>
            <p:nvPr/>
          </p:nvPicPr>
          <p:blipFill>
            <a:blip r:embed="rId8"/>
            <a:srcRect t="4366" r="8061" b="6005"/>
            <a:stretch>
              <a:fillRect/>
            </a:stretch>
          </p:blipFill>
          <p:spPr>
            <a:xfrm>
              <a:off x="12327" y="1816"/>
              <a:ext cx="5820" cy="3250"/>
            </a:xfrm>
            <a:prstGeom prst="rect">
              <a:avLst/>
            </a:prstGeom>
          </p:spPr>
        </p:pic>
        <p:pic>
          <p:nvPicPr>
            <p:cNvPr id="14" name="图片 13" descr="150磁体外表面"/>
            <p:cNvPicPr>
              <a:picLocks noChangeAspect="1"/>
            </p:cNvPicPr>
            <p:nvPr/>
          </p:nvPicPr>
          <p:blipFill>
            <a:blip r:embed="rId9"/>
            <a:srcRect l="350" t="489" r="6304" b="4336"/>
            <a:stretch>
              <a:fillRect/>
            </a:stretch>
          </p:blipFill>
          <p:spPr>
            <a:xfrm>
              <a:off x="12366" y="5495"/>
              <a:ext cx="5784" cy="3312"/>
            </a:xfrm>
            <a:prstGeom prst="rect">
              <a:avLst/>
            </a:prstGeom>
          </p:spPr>
        </p:pic>
      </p:grpSp>
      <p:cxnSp>
        <p:nvCxnSpPr>
          <p:cNvPr id="21" name="直接连接符 20"/>
          <p:cNvCxnSpPr>
            <a:stCxn id="20" idx="1"/>
            <a:endCxn id="20" idx="3"/>
          </p:cNvCxnSpPr>
          <p:nvPr/>
        </p:nvCxnSpPr>
        <p:spPr>
          <a:xfrm>
            <a:off x="5168265" y="3390265"/>
            <a:ext cx="67849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8098155" y="973455"/>
            <a:ext cx="8890" cy="485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6429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5. </a:t>
            </a: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Research and Development of </a:t>
            </a: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Quench Protection Circuit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M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ulti-sectioned quench process circuit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(Further discussion)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" y="1517650"/>
            <a:ext cx="3311525" cy="2402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960" y="1517650"/>
            <a:ext cx="1059815" cy="2384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18540" y="4515485"/>
            <a:ext cx="43541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Schematic</a:t>
            </a:r>
            <a:r>
              <a:rPr lang="en-US" altLang="zh-CN" sz="1200"/>
              <a:t> </a:t>
            </a:r>
            <a:r>
              <a:rPr lang="zh-CN" altLang="en-US" sz="1200"/>
              <a:t>of</a:t>
            </a:r>
            <a:r>
              <a:rPr lang="en-US" altLang="zh-CN" sz="1200"/>
              <a:t> </a:t>
            </a:r>
            <a:r>
              <a:rPr lang="zh-CN" altLang="en-US" sz="1200"/>
              <a:t>multi-sectioned</a:t>
            </a:r>
            <a:r>
              <a:rPr lang="en-US" altLang="zh-CN" sz="1200"/>
              <a:t> </a:t>
            </a:r>
            <a:r>
              <a:rPr lang="zh-CN" altLang="en-US" sz="1200"/>
              <a:t>quench</a:t>
            </a:r>
            <a:r>
              <a:rPr lang="en-US" altLang="zh-CN" sz="1200"/>
              <a:t> </a:t>
            </a:r>
            <a:r>
              <a:rPr lang="zh-CN" altLang="en-US" sz="1200"/>
              <a:t>process</a:t>
            </a:r>
            <a:r>
              <a:rPr lang="en-US" altLang="zh-CN" sz="1200"/>
              <a:t> </a:t>
            </a:r>
            <a:r>
              <a:rPr lang="zh-CN" altLang="en-US" sz="1200"/>
              <a:t>circuit</a:t>
            </a:r>
            <a:endParaRPr lang="zh-CN" altLang="en-US" sz="12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595" y="1295400"/>
            <a:ext cx="5913755" cy="5389245"/>
          </a:xfrm>
          <a:prstGeom prst="rect">
            <a:avLst/>
          </a:prstGeom>
          <a:ln w="19050">
            <a:solidFill>
              <a:srgbClr val="56F0F4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73100" y="5226050"/>
            <a:ext cx="4948555" cy="1727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b="1">
                <a:cs typeface="+mn-lt"/>
              </a:rPr>
              <a:t>C</a:t>
            </a:r>
            <a:r>
              <a:rPr lang="zh-CN" altLang="en-US" b="1">
                <a:cs typeface="+mn-lt"/>
              </a:rPr>
              <a:t>onclusion</a:t>
            </a:r>
            <a:r>
              <a:rPr lang="en-US" altLang="zh-CN" b="1">
                <a:cs typeface="+mn-lt"/>
              </a:rPr>
              <a:t>: </a:t>
            </a:r>
            <a:r>
              <a:rPr lang="zh-CN" altLang="en-US">
                <a:cs typeface="+mn-lt"/>
              </a:rPr>
              <a:t>The external resistance of quench is inversely proportional to the current decay time and inversely proportional to the induced potential.</a:t>
            </a:r>
            <a:endParaRPr lang="zh-CN" altLang="en-US">
              <a:cs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060" y="4109085"/>
            <a:ext cx="483298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1- Power supply; 2-Cold resistor; 3-Cold diode; 4- Coil; 5-</a:t>
            </a:r>
            <a:r>
              <a:rPr lang="en-US" altLang="zh-CN" sz="1200"/>
              <a:t>Hoop cylinder</a:t>
            </a:r>
            <a:endParaRPr lang="en-US" altLang="zh-CN" sz="1200"/>
          </a:p>
        </p:txBody>
      </p:sp>
      <p:cxnSp>
        <p:nvCxnSpPr>
          <p:cNvPr id="6" name="直接连接符 5"/>
          <p:cNvCxnSpPr/>
          <p:nvPr/>
        </p:nvCxnSpPr>
        <p:spPr>
          <a:xfrm>
            <a:off x="6030595" y="3090545"/>
            <a:ext cx="590613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030595" y="4926965"/>
            <a:ext cx="5902960" cy="52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10" idx="0"/>
          </p:cNvCxnSpPr>
          <p:nvPr/>
        </p:nvCxnSpPr>
        <p:spPr>
          <a:xfrm flipV="1">
            <a:off x="8947785" y="1295400"/>
            <a:ext cx="40005" cy="5358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6429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6. </a:t>
            </a: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Summary and  Future Work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Future work plan</a:t>
            </a:r>
            <a:endParaRPr lang="en-US" altLang="zh-CN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3100" y="1035685"/>
            <a:ext cx="114420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+mj-lt"/>
              <a:buNone/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Summary: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Development and Design of Magnetic Field Patterns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Development and Calculation of Superconducting Coil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FEA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simulation of two different cooling methods (forced cooling and thermosiphon)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Development and calculation of cryostat and suspension structures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Design and numerical calculation of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quenching 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protection circuit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fontAlgn="auto">
              <a:lnSpc>
                <a:spcPct val="150000"/>
              </a:lnSpc>
              <a:buFont typeface="+mj-lt"/>
              <a:buNone/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Future: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fontAlgn="auto">
              <a:lnSpc>
                <a:spcPct val="150000"/>
              </a:lnSpc>
              <a:buFont typeface="+mj-lt"/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TDR Writing and finalizing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70" y="739140"/>
            <a:ext cx="6415405" cy="2830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04925" y="3429000"/>
            <a:ext cx="8364855" cy="1374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sz="54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Thank you for your attention</a:t>
            </a:r>
            <a:endParaRPr sz="5400" b="1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b="1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" y="1466850"/>
            <a:ext cx="6097270" cy="4575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735" y="1075055"/>
            <a:ext cx="5054600" cy="50355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" y="1565275"/>
            <a:ext cx="5359400" cy="403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190" y="1597025"/>
            <a:ext cx="5334000" cy="4006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375920"/>
            <a:ext cx="9644380" cy="897890"/>
          </a:xfrm>
        </p:spPr>
        <p:txBody>
          <a:bodyPr vert="horz">
            <a:norm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Contents of STCF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sym typeface="+mn-ea"/>
              </a:rPr>
              <a:t>Detector Superconducting Solenoid Magnet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21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79743" y="1292357"/>
            <a:ext cx="10946555" cy="4750250"/>
          </a:xfrm>
        </p:spPr>
        <p:txBody>
          <a:bodyPr>
            <a:normAutofit/>
          </a:bodyPr>
          <a:lstStyle/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</a:rPr>
              <a:t>Timeline of Detector Superconducting Magnet Design 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Physical Requirements and Magnetic Field Design </a:t>
            </a:r>
            <a:endParaRPr lang="en-US" altLang="zh-CN" sz="2400" b="1" dirty="0">
              <a:latin typeface="+mn-lt"/>
              <a:ea typeface="宋体" panose="02010600030101010101" pitchFamily="2" charset="-122"/>
            </a:endParaRPr>
          </a:p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Research and Development 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of Superconducting Coil</a:t>
            </a:r>
            <a:endParaRPr lang="en-US" altLang="zh-CN" sz="2400" b="1" dirty="0">
              <a:latin typeface="+mn-lt"/>
              <a:ea typeface="宋体" panose="02010600030101010101" pitchFamily="2" charset="-122"/>
            </a:endParaRPr>
          </a:p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Research and Development of </a:t>
            </a:r>
            <a:r>
              <a:rPr lang="en-US" sz="2400" b="1" dirty="0">
                <a:latin typeface="+mn-lt"/>
              </a:rPr>
              <a:t>Cryostat </a:t>
            </a:r>
            <a:endParaRPr lang="en-US" sz="2400" b="1" dirty="0">
              <a:latin typeface="+mn-lt"/>
            </a:endParaRPr>
          </a:p>
          <a:p>
            <a:pPr marL="455930" indent="-45593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Research and Development of 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Quench Protection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Circuit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455930" indent="-45593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</a:rPr>
              <a:t>Summary and Future Work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r>
              <a:rPr lang="en-US" altLang="zh-CN" dirty="0"/>
              <a:t> 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85" y="1291590"/>
            <a:ext cx="5128260" cy="5161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80" y="1266825"/>
            <a:ext cx="5203190" cy="52114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dirty="0"/>
          </a:p>
        </p:txBody>
      </p:sp>
      <p:pic>
        <p:nvPicPr>
          <p:cNvPr id="5" name="图片 4" descr="线圈外表面温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410" y="1507490"/>
            <a:ext cx="6117590" cy="3521710"/>
          </a:xfrm>
          <a:prstGeom prst="rect">
            <a:avLst/>
          </a:prstGeom>
        </p:spPr>
      </p:pic>
      <p:pic>
        <p:nvPicPr>
          <p:cNvPr id="8" name="图片 7" descr="总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5" y="1652270"/>
            <a:ext cx="5865495" cy="3376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41955" y="5138420"/>
            <a:ext cx="48774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/>
              <a:t>Thermal steady-state analysis under forced flow of liquid helium</a:t>
            </a:r>
            <a:endParaRPr lang="en-US" altLang="zh-CN" sz="1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6449" y="-31972"/>
            <a:ext cx="10515600" cy="1325563"/>
          </a:xfrm>
        </p:spPr>
        <p:txBody>
          <a:bodyPr vert="horz"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n-lt"/>
              </a:rPr>
              <a:t>1. Timeline of Detector Superconducting 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800" b="1" dirty="0">
                <a:solidFill>
                  <a:schemeClr val="accent2"/>
                </a:solidFill>
                <a:latin typeface="+mn-lt"/>
              </a:rPr>
              <a:t> Magnet Design 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/>
            </a:endParaRPr>
          </a:p>
        </p:txBody>
      </p:sp>
      <p:sp>
        <p:nvSpPr>
          <p:cNvPr id="466" name="Textplatzhalt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357813" y="1441450"/>
            <a:ext cx="1724025" cy="260350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/>
              <a:t>CY</a:t>
            </a:r>
            <a:fld id="{77E2826E-08E6-4684-ACD8-E56058E8ED8B}" type="datetime'''2''''''''''''''0''''''''''''''''''''''24'''''''">
              <a:rPr lang="en-US" altLang="en-US" sz="1400" b="1"/>
            </a:fld>
            <a:endParaRPr lang="en-US" altLang="en-US" sz="1400" b="1" dirty="0"/>
          </a:p>
        </p:txBody>
      </p:sp>
      <p:sp>
        <p:nvSpPr>
          <p:cNvPr id="697" name="Textplatzhalt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81837" y="1441450"/>
            <a:ext cx="2389188" cy="260350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CY</a:t>
            </a:r>
            <a:fld id="{EDB3FEE3-7EC0-4CA7-9D84-1B6C3160E3CD}" type="datetime'''''''''2''''''0''''''''''2''''''5'''''''''''''">
              <a:rPr lang="en-US" altLang="en-US" sz="1400" b="1" smtClean="0"/>
            </a:fld>
            <a:endParaRPr lang="en-US" altLang="en-US" sz="1400" b="1" dirty="0"/>
          </a:p>
        </p:txBody>
      </p:sp>
      <p:sp>
        <p:nvSpPr>
          <p:cNvPr id="45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357813" y="1701800"/>
            <a:ext cx="687388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35CA00A-A962-49AF-97E3-61330BED735C}" type="datetime'''''''''''''''''''Q''''''''''''''''''3'''''''''">
              <a:rPr lang="en-US" altLang="en-US" sz="1400" b="1" smtClean="0">
                <a:effectLst/>
              </a:rPr>
            </a:fld>
            <a:endParaRPr lang="en-US" sz="1400" b="1" dirty="0"/>
          </a:p>
        </p:txBody>
      </p:sp>
      <p:sp>
        <p:nvSpPr>
          <p:cNvPr id="46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045199" y="1701800"/>
            <a:ext cx="1036638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E0DD90-20AA-43C6-AEA2-7DD6607427F5}" type="datetime'''''''''''''''''''''''''''''''''Q4''''''''''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2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081838" y="1701800"/>
            <a:ext cx="1014413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9F19CC-2CAF-4BEB-8044-26304F89C671}" type="datetime'''''''''''''''''Q1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3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096250" y="1701800"/>
            <a:ext cx="1025525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3BA3C03-2A54-427C-80BF-C31E1433CC92}" type="datetime'''''Q''''''''''2''''''''''''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121774" y="1701800"/>
            <a:ext cx="349250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B35FB7-2553-4CED-8DF7-5915CFEEBBBB}" type="datetime'''''''''''''''''''''''Q''''''''''''''''''''3''''''''''''''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357812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9DFFAE-9A2C-43FB-A429-FBAED2174F26}" type="datetime'''''''''''''''''''A''''u''''''''''''''''g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68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07062" y="1941513"/>
            <a:ext cx="338138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772A2F-767D-47F2-8ED3-02BEE80CAD83}" type="datetime'''''''''''''''''''''''''S''''''''e''p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6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045199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4A95403-75A4-4822-8EA8-45B2DAFC2FD6}" type="datetime'''Oct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94449" y="1941513"/>
            <a:ext cx="338138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577BAB-9975-4EB9-823D-AE79A03D4FDA}" type="datetime'''''''''''''''''N''''''o''''''''''''''''''v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732588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FD4052-BE53-4A13-B1BA-FAF3B35510AF}" type="datetime'''''''''''De''''''''''''c''''''''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2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081837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5DF506-D445-49FD-9078-51C454E606DA}" type="datetime'J''''''''''''''''''''''''''''a''''n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431088" y="1941513"/>
            <a:ext cx="315913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A9D91A-25F2-44DC-8D93-E6ADF1E7F1DA}" type="datetime'''''''''''''''''''''''''''''F''''''''''''''''''''''''''e''b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747000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876D89-2F02-43FF-97CE-B20E99ABCC4F}" type="datetime'''''M''''''''''a''''''''''''''''r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5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96249" y="1941513"/>
            <a:ext cx="338138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31E047-FC7E-4AD1-ACBC-F8DB088C5724}" type="datetime'''''A''''''''''''''p''''''''r''''''''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6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434387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931231-4942-4E5F-91E9-4D43408001FA}" type="datetime'''''''''''M''''''''''''''''''''''''a''''''y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7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783637" y="1941513"/>
            <a:ext cx="338138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7F8FA83-E357-4202-87C6-A5CAE77A0749}" type="datetime'''''''''''''J''''un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8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121774" y="1941513"/>
            <a:ext cx="349250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C6758A-A565-4E60-A6EA-84F992CEA491}" type="datetime'''J''''''''''u''''''''''''''''''l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cxnSp>
        <p:nvCxnSpPr>
          <p:cNvPr id="519" name="Gerader Verbinder 518"/>
          <p:cNvCxnSpPr/>
          <p:nvPr>
            <p:custDataLst>
              <p:tags r:id="rId24"/>
            </p:custDataLst>
          </p:nvPr>
        </p:nvCxnSpPr>
        <p:spPr bwMode="auto">
          <a:xfrm>
            <a:off x="5707063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Gerader Verbinder 232"/>
          <p:cNvCxnSpPr/>
          <p:nvPr>
            <p:custDataLst>
              <p:tags r:id="rId25"/>
            </p:custDataLst>
          </p:nvPr>
        </p:nvCxnSpPr>
        <p:spPr bwMode="auto">
          <a:xfrm>
            <a:off x="11714163" y="2112963"/>
            <a:ext cx="0" cy="32893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Gerader Verbinder 227"/>
          <p:cNvCxnSpPr/>
          <p:nvPr>
            <p:custDataLst>
              <p:tags r:id="rId26"/>
            </p:custDataLst>
          </p:nvPr>
        </p:nvCxnSpPr>
        <p:spPr bwMode="auto">
          <a:xfrm>
            <a:off x="514350" y="2112963"/>
            <a:ext cx="0" cy="32893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>
            <p:custDataLst>
              <p:tags r:id="rId27"/>
            </p:custDataLst>
          </p:nvPr>
        </p:nvCxnSpPr>
        <p:spPr bwMode="auto">
          <a:xfrm>
            <a:off x="9121775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Gerader Verbinder 226"/>
          <p:cNvCxnSpPr/>
          <p:nvPr>
            <p:custDataLst>
              <p:tags r:id="rId28"/>
            </p:custDataLst>
          </p:nvPr>
        </p:nvCxnSpPr>
        <p:spPr bwMode="auto">
          <a:xfrm>
            <a:off x="9471025" y="2112963"/>
            <a:ext cx="0" cy="32893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Gerader Verbinder 225"/>
          <p:cNvCxnSpPr/>
          <p:nvPr>
            <p:custDataLst>
              <p:tags r:id="rId29"/>
            </p:custDataLst>
          </p:nvPr>
        </p:nvCxnSpPr>
        <p:spPr bwMode="auto">
          <a:xfrm>
            <a:off x="5357813" y="2112963"/>
            <a:ext cx="0" cy="32893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>
            <p:custDataLst>
              <p:tags r:id="rId30"/>
            </p:custDataLst>
          </p:nvPr>
        </p:nvCxnSpPr>
        <p:spPr bwMode="auto">
          <a:xfrm>
            <a:off x="8783638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>
            <p:custDataLst>
              <p:tags r:id="rId31"/>
            </p:custDataLst>
          </p:nvPr>
        </p:nvCxnSpPr>
        <p:spPr bwMode="auto">
          <a:xfrm>
            <a:off x="8434388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>
            <p:custDataLst>
              <p:tags r:id="rId32"/>
            </p:custDataLst>
          </p:nvPr>
        </p:nvCxnSpPr>
        <p:spPr bwMode="auto">
          <a:xfrm>
            <a:off x="8096250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>
            <p:custDataLst>
              <p:tags r:id="rId33"/>
            </p:custDataLst>
          </p:nvPr>
        </p:nvCxnSpPr>
        <p:spPr bwMode="auto">
          <a:xfrm>
            <a:off x="7747000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3" name="Straight Connector 702"/>
          <p:cNvCxnSpPr/>
          <p:nvPr>
            <p:custDataLst>
              <p:tags r:id="rId34"/>
            </p:custDataLst>
          </p:nvPr>
        </p:nvCxnSpPr>
        <p:spPr bwMode="auto">
          <a:xfrm>
            <a:off x="7431088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0" name="Straight Connector 699"/>
          <p:cNvCxnSpPr/>
          <p:nvPr>
            <p:custDataLst>
              <p:tags r:id="rId35"/>
            </p:custDataLst>
          </p:nvPr>
        </p:nvCxnSpPr>
        <p:spPr bwMode="auto">
          <a:xfrm>
            <a:off x="7081838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Gerader Verbinder 521"/>
          <p:cNvCxnSpPr/>
          <p:nvPr>
            <p:custDataLst>
              <p:tags r:id="rId36"/>
            </p:custDataLst>
          </p:nvPr>
        </p:nvCxnSpPr>
        <p:spPr bwMode="auto">
          <a:xfrm>
            <a:off x="6732588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Gerader Verbinder 520"/>
          <p:cNvCxnSpPr/>
          <p:nvPr>
            <p:custDataLst>
              <p:tags r:id="rId37"/>
            </p:custDataLst>
          </p:nvPr>
        </p:nvCxnSpPr>
        <p:spPr bwMode="auto">
          <a:xfrm>
            <a:off x="6394450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Gerader Verbinder 519"/>
          <p:cNvCxnSpPr/>
          <p:nvPr>
            <p:custDataLst>
              <p:tags r:id="rId38"/>
            </p:custDataLst>
          </p:nvPr>
        </p:nvCxnSpPr>
        <p:spPr bwMode="auto">
          <a:xfrm>
            <a:off x="6045200" y="2112963"/>
            <a:ext cx="0" cy="328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Gerader Verbinder 208"/>
          <p:cNvCxnSpPr/>
          <p:nvPr>
            <p:custDataLst>
              <p:tags r:id="rId39"/>
            </p:custDataLst>
          </p:nvPr>
        </p:nvCxnSpPr>
        <p:spPr bwMode="auto">
          <a:xfrm>
            <a:off x="514350" y="3632200"/>
            <a:ext cx="111998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Gerader Verbinder 209"/>
          <p:cNvCxnSpPr/>
          <p:nvPr>
            <p:custDataLst>
              <p:tags r:id="rId40"/>
            </p:custDataLst>
          </p:nvPr>
        </p:nvCxnSpPr>
        <p:spPr bwMode="auto">
          <a:xfrm>
            <a:off x="514350" y="4332288"/>
            <a:ext cx="111998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Gerader Verbinder 229"/>
          <p:cNvCxnSpPr/>
          <p:nvPr>
            <p:custDataLst>
              <p:tags r:id="rId41"/>
            </p:custDataLst>
          </p:nvPr>
        </p:nvCxnSpPr>
        <p:spPr bwMode="auto">
          <a:xfrm>
            <a:off x="514350" y="5402263"/>
            <a:ext cx="111998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6" name="Straight Connector 735"/>
          <p:cNvCxnSpPr/>
          <p:nvPr>
            <p:custDataLst>
              <p:tags r:id="rId42"/>
            </p:custDataLst>
          </p:nvPr>
        </p:nvCxnSpPr>
        <p:spPr bwMode="auto">
          <a:xfrm>
            <a:off x="9190038" y="2112964"/>
            <a:ext cx="0" cy="34528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Gerader Verbinder 228"/>
          <p:cNvCxnSpPr/>
          <p:nvPr>
            <p:custDataLst>
              <p:tags r:id="rId43"/>
            </p:custDataLst>
          </p:nvPr>
        </p:nvCxnSpPr>
        <p:spPr bwMode="auto">
          <a:xfrm>
            <a:off x="514350" y="2112963"/>
            <a:ext cx="111998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7" name="Rectangle 666"/>
          <p:cNvSpPr/>
          <p:nvPr>
            <p:custDataLst>
              <p:tags r:id="rId44"/>
            </p:custDataLst>
          </p:nvPr>
        </p:nvSpPr>
        <p:spPr bwMode="auto">
          <a:xfrm>
            <a:off x="7059613" y="3954463"/>
            <a:ext cx="2062163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Rectangle 703"/>
          <p:cNvSpPr/>
          <p:nvPr>
            <p:custDataLst>
              <p:tags r:id="rId45"/>
            </p:custDataLst>
          </p:nvPr>
        </p:nvSpPr>
        <p:spPr bwMode="auto">
          <a:xfrm>
            <a:off x="7081838" y="4808539"/>
            <a:ext cx="2039938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>
            <p:custDataLst>
              <p:tags r:id="rId46"/>
            </p:custDataLst>
          </p:nvPr>
        </p:nvSpPr>
        <p:spPr bwMode="auto">
          <a:xfrm>
            <a:off x="5673725" y="3741738"/>
            <a:ext cx="1385888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>
            <p:custDataLst>
              <p:tags r:id="rId47"/>
            </p:custDataLst>
          </p:nvPr>
        </p:nvSpPr>
        <p:spPr bwMode="auto">
          <a:xfrm>
            <a:off x="7081838" y="4383089"/>
            <a:ext cx="2039938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>
            <p:custDataLst>
              <p:tags r:id="rId48"/>
            </p:custDataLst>
          </p:nvPr>
        </p:nvSpPr>
        <p:spPr bwMode="auto">
          <a:xfrm>
            <a:off x="7059613" y="4167188"/>
            <a:ext cx="2062163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>
            <p:custDataLst>
              <p:tags r:id="rId49"/>
            </p:custDataLst>
          </p:nvPr>
        </p:nvSpPr>
        <p:spPr bwMode="auto">
          <a:xfrm>
            <a:off x="8478838" y="5233988"/>
            <a:ext cx="992188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>
            <p:custDataLst>
              <p:tags r:id="rId50"/>
            </p:custDataLst>
          </p:nvPr>
        </p:nvSpPr>
        <p:spPr bwMode="auto">
          <a:xfrm>
            <a:off x="8478838" y="5021263"/>
            <a:ext cx="992188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51"/>
            </p:custDataLst>
          </p:nvPr>
        </p:nvSpPr>
        <p:spPr bwMode="auto">
          <a:xfrm>
            <a:off x="7081838" y="4595813"/>
            <a:ext cx="2028825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ight Bracket 737"/>
          <p:cNvSpPr/>
          <p:nvPr>
            <p:custDataLst>
              <p:tags r:id="rId52"/>
            </p:custDataLst>
          </p:nvPr>
        </p:nvSpPr>
        <p:spPr bwMode="auto">
          <a:xfrm rot="5400000">
            <a:off x="8239125" y="4487863"/>
            <a:ext cx="107950" cy="2335213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Isosceles Triangle 738"/>
          <p:cNvSpPr/>
          <p:nvPr>
            <p:custDataLst>
              <p:tags r:id="rId53"/>
            </p:custDataLst>
          </p:nvPr>
        </p:nvSpPr>
        <p:spPr bwMode="auto">
          <a:xfrm rot="10800000">
            <a:off x="8186738" y="5708650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ight Bracket 708"/>
          <p:cNvSpPr/>
          <p:nvPr>
            <p:custDataLst>
              <p:tags r:id="rId54"/>
            </p:custDataLst>
          </p:nvPr>
        </p:nvSpPr>
        <p:spPr bwMode="auto">
          <a:xfrm rot="5400000">
            <a:off x="6188075" y="4652963"/>
            <a:ext cx="107950" cy="1679575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Isosceles Triangle 709"/>
          <p:cNvSpPr/>
          <p:nvPr>
            <p:custDataLst>
              <p:tags r:id="rId55"/>
            </p:custDataLst>
          </p:nvPr>
        </p:nvSpPr>
        <p:spPr bwMode="auto">
          <a:xfrm rot="10800000">
            <a:off x="6135688" y="5546725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Isosceles Triangle 664"/>
          <p:cNvSpPr/>
          <p:nvPr>
            <p:custDataLst>
              <p:tags r:id="rId56"/>
            </p:custDataLst>
          </p:nvPr>
        </p:nvSpPr>
        <p:spPr bwMode="gray">
          <a:xfrm>
            <a:off x="9132888" y="55086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Isosceles Triangle 663"/>
          <p:cNvSpPr/>
          <p:nvPr>
            <p:custDataLst>
              <p:tags r:id="rId57"/>
            </p:custDataLst>
          </p:nvPr>
        </p:nvSpPr>
        <p:spPr bwMode="gray">
          <a:xfrm>
            <a:off x="6326188" y="34004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Isosceles Triangle 655"/>
          <p:cNvSpPr/>
          <p:nvPr>
            <p:custDataLst>
              <p:tags r:id="rId58"/>
            </p:custDataLst>
          </p:nvPr>
        </p:nvSpPr>
        <p:spPr bwMode="gray">
          <a:xfrm>
            <a:off x="6326188" y="30575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Isosceles Triangle 651"/>
          <p:cNvSpPr/>
          <p:nvPr>
            <p:custDataLst>
              <p:tags r:id="rId59"/>
            </p:custDataLst>
          </p:nvPr>
        </p:nvSpPr>
        <p:spPr bwMode="gray">
          <a:xfrm>
            <a:off x="5976938" y="27146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Isosceles Triangle 648"/>
          <p:cNvSpPr/>
          <p:nvPr>
            <p:custDataLst>
              <p:tags r:id="rId60"/>
            </p:custDataLst>
          </p:nvPr>
        </p:nvSpPr>
        <p:spPr bwMode="gray">
          <a:xfrm>
            <a:off x="5976938" y="23717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Isosceles Triangle 644"/>
          <p:cNvSpPr/>
          <p:nvPr>
            <p:custDataLst>
              <p:tags r:id="rId61"/>
            </p:custDataLst>
          </p:nvPr>
        </p:nvSpPr>
        <p:spPr bwMode="gray">
          <a:xfrm>
            <a:off x="5503863" y="21590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Textplatzhalt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542462" y="3359150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</a:t>
            </a:r>
            <a:endParaRPr lang="en-US" altLang="en-US" sz="1400" b="1" dirty="0"/>
          </a:p>
        </p:txBody>
      </p:sp>
      <p:sp>
        <p:nvSpPr>
          <p:cNvPr id="701" name="Textplatzhalter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85788" y="3359150"/>
            <a:ext cx="39830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 the report for the FTCF workshop in November</a:t>
            </a:r>
            <a:endParaRPr lang="en-US" altLang="zh-CN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585788" y="4546600"/>
            <a:ext cx="24034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 _Cryogenics </a:t>
            </a:r>
            <a:endParaRPr lang="en-US" sz="1400" dirty="0"/>
          </a:p>
        </p:txBody>
      </p:sp>
      <p:sp>
        <p:nvSpPr>
          <p:cNvPr id="10" name="Textplatzhalt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9542463" y="4546600"/>
            <a:ext cx="733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Chen Zibo</a:t>
            </a:r>
            <a:endParaRPr lang="en-US" sz="1400" b="1" dirty="0"/>
          </a:p>
        </p:txBody>
      </p:sp>
      <p:sp>
        <p:nvSpPr>
          <p:cNvPr id="102" name="Textplatzhalt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585788" y="4759325"/>
            <a:ext cx="240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research_ Suspension</a:t>
            </a:r>
            <a:endParaRPr lang="en-US" sz="1400" dirty="0"/>
          </a:p>
        </p:txBody>
      </p:sp>
      <p:sp>
        <p:nvSpPr>
          <p:cNvPr id="103" name="Textplatzhalt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9542463" y="4759325"/>
            <a:ext cx="925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Liu Ping/ZXT</a:t>
            </a:r>
            <a:endParaRPr lang="en-US" sz="1400" b="1" dirty="0"/>
          </a:p>
        </p:txBody>
      </p:sp>
      <p:sp useBgFill="1">
        <p:nvSpPr>
          <p:cNvPr id="660" name="Text Placeholder 2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953125" y="3536950"/>
            <a:ext cx="8604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1611499-59D0-46A9-A1FB-D603315F56ED}" type="datetime'''1''0/''''31''''''''''/2''''''''''''0''24''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176" name="Textplatzhalter 2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585788" y="4972050"/>
            <a:ext cx="4511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research_ Quench protection and detection circuit </a:t>
            </a:r>
            <a:endParaRPr lang="en-US" sz="1400" dirty="0"/>
          </a:p>
        </p:txBody>
      </p:sp>
      <p:sp>
        <p:nvSpPr>
          <p:cNvPr id="688" name="Textplatzhalter 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9542462" y="4972050"/>
            <a:ext cx="1462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Guoqing/ZXT</a:t>
            </a:r>
            <a:endParaRPr lang="en-US" sz="1400" b="1" dirty="0"/>
          </a:p>
        </p:txBody>
      </p:sp>
      <p:sp>
        <p:nvSpPr>
          <p:cNvPr id="669" name="Textplatzhalter 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9542462" y="2970213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Zhang Xiaotao</a:t>
            </a:r>
            <a:endParaRPr lang="en-US" sz="1400" b="1" dirty="0"/>
          </a:p>
        </p:txBody>
      </p:sp>
      <p:sp>
        <p:nvSpPr>
          <p:cNvPr id="690" name="Textplatzhalter 2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85788" y="5184775"/>
            <a:ext cx="3849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research_ Cable joint and mapping device</a:t>
            </a:r>
            <a:endParaRPr lang="en-US" sz="1400" dirty="0"/>
          </a:p>
        </p:txBody>
      </p:sp>
      <p:sp>
        <p:nvSpPr>
          <p:cNvPr id="691" name="Textplatzhalter 2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9542462" y="5184775"/>
            <a:ext cx="1301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Xiaotao/LP</a:t>
            </a:r>
            <a:endParaRPr lang="en-US" sz="1400" b="1" dirty="0"/>
          </a:p>
        </p:txBody>
      </p:sp>
      <p:sp>
        <p:nvSpPr>
          <p:cNvPr id="177" name="Textplatzhalter 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585788" y="188277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DB1AF85-6FB4-4B87-B462-487AF4BBD1C6}" type="datetime'''Act''i''v''i''''t''''''''''''''''''''y'''''''''''''''''''">
              <a:rPr lang="en-US" altLang="en-US" sz="1400" b="1"/>
            </a:fld>
            <a:endParaRPr lang="en-US" sz="1400" b="1" dirty="0"/>
          </a:p>
        </p:txBody>
      </p:sp>
      <p:sp>
        <p:nvSpPr>
          <p:cNvPr id="668" name="Textplatzhalter 2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85788" y="2970213"/>
            <a:ext cx="1862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 rtl="0" eaLnBrk="1" latinLnBrk="0" hangingPunct="1"/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 </a:t>
            </a:r>
            <a:r>
              <a:rPr lang="en-US" sz="1400" b="0" dirty="0"/>
              <a:t>yoke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poletip</a:t>
            </a:r>
            <a:endParaRPr lang="en-US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4" name="Textplatzhalter 2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11075988" y="1882775"/>
            <a:ext cx="5667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D8BA5BB-1B45-4FE4-A66E-9DC0F167C51D}" type="datetime'''''''''''R''''''''e''''''m''''''''''''a''r''''''k'''''''''">
              <a:rPr lang="en-US" altLang="en-US" sz="1400" b="1"/>
            </a:fld>
            <a:endParaRPr lang="en-US" sz="1400" b="1" dirty="0"/>
          </a:p>
        </p:txBody>
      </p:sp>
      <p:sp>
        <p:nvSpPr>
          <p:cNvPr id="662" name="Textplatzhalter 2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9542463" y="2673350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He Chongchao</a:t>
            </a:r>
            <a:endParaRPr lang="en-US" sz="1400" b="1" dirty="0"/>
          </a:p>
        </p:txBody>
      </p:sp>
      <p:sp>
        <p:nvSpPr>
          <p:cNvPr id="661" name="Textplatzhalter 2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585788" y="2673350"/>
            <a:ext cx="3024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ym typeface="+mn-ea"/>
              </a:rPr>
              <a:t>Prepare</a:t>
            </a: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project proposal _ 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Cryogenics</a:t>
            </a:r>
            <a:endParaRPr lang="en-US" sz="1400" dirty="0">
              <a:cs typeface="Calibri" panose="020F0502020204030204"/>
            </a:endParaRPr>
          </a:p>
        </p:txBody>
      </p:sp>
      <p:sp>
        <p:nvSpPr>
          <p:cNvPr id="707" name="Text Placeholder 2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5984875" y="5672138"/>
            <a:ext cx="514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/>
              </a:rPr>
              <a:t>P</a:t>
            </a:r>
            <a:r>
              <a:rPr lang="en-US" altLang="zh-CN" sz="1400" dirty="0"/>
              <a:t>hase I</a:t>
            </a:r>
            <a:endParaRPr lang="en-US" sz="1400" dirty="0"/>
          </a:p>
        </p:txBody>
      </p:sp>
      <p:sp useBgFill="1">
        <p:nvSpPr>
          <p:cNvPr id="650" name="Text Placeholder 2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5649913" y="2851150"/>
            <a:ext cx="7699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C3DD5CC-B7A7-4EED-9678-9CA28FD35951}" type="datetime'''9''''''''''/''''''''3''''''''0''''''/''''''202''''''''''4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658" name="Textplatzhalter 2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9542462" y="2330450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</a:t>
            </a:r>
            <a:endParaRPr lang="en-US" sz="1400" b="1" dirty="0"/>
          </a:p>
        </p:txBody>
      </p:sp>
      <p:sp>
        <p:nvSpPr>
          <p:cNvPr id="172" name="Textplatzhalter 2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585789" y="2330450"/>
            <a:ext cx="2828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ym typeface="+mn-ea"/>
              </a:rPr>
              <a:t>Prepare</a:t>
            </a: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project proposal_ 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Solenoid</a:t>
            </a:r>
            <a:endParaRPr lang="en-US" sz="1400" dirty="0"/>
          </a:p>
        </p:txBody>
      </p:sp>
      <p:sp>
        <p:nvSpPr>
          <p:cNvPr id="173" name="Textplatzhalter 2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585788" y="3692525"/>
            <a:ext cx="470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learn the relevant chapters of BES III, STCF CDR, CMS TDR.</a:t>
            </a:r>
            <a:endParaRPr lang="en-US" altLang="en-US" sz="1400" dirty="0"/>
          </a:p>
        </p:txBody>
      </p:sp>
      <p:sp useBgFill="1">
        <p:nvSpPr>
          <p:cNvPr id="647" name="Text Placeholder 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5649913" y="2508250"/>
            <a:ext cx="7699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29D33D0-765C-4D99-AEFA-45FC2C5B01A8}" type="datetime'''''9''''/''''''3''0/''''2''0''''''''''2''4''''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171" name="Textplatzhalter 2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585788" y="2117725"/>
            <a:ext cx="3043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STCF Detector Mechanical Design Seminar</a:t>
            </a:r>
            <a:endParaRPr lang="en-US" sz="1400" noProof="0" dirty="0"/>
          </a:p>
        </p:txBody>
      </p:sp>
      <p:sp useBgFill="1">
        <p:nvSpPr>
          <p:cNvPr id="654" name="Text Placeholder 2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5953125" y="3194050"/>
            <a:ext cx="8604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1EF291-320D-4A5B-93FC-61F0B00AD2ED}" type="datetime'1''''''''''''''''0''''/''''3''''1''''''''/20''''''2''4''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21" name="Textplatzhalter 2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85788" y="4333875"/>
            <a:ext cx="328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Project pre research_ Superconducting Cable </a:t>
            </a:r>
            <a:endParaRPr lang="en-US" sz="1400" dirty="0"/>
          </a:p>
        </p:txBody>
      </p:sp>
      <p:sp useBgFill="1">
        <p:nvSpPr>
          <p:cNvPr id="643" name="Text Placeholder 2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5176838" y="2295525"/>
            <a:ext cx="7699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9BC5075-A1A1-4121-808A-2CC346E0536E}" type="datetime'''''''''''''''''''8/''''''''19''''''/''''2''0''''''2''''4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19" name="Textplatzhalter 2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9542462" y="4333875"/>
            <a:ext cx="1301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Xiaotao/LP</a:t>
            </a:r>
            <a:endParaRPr lang="en-US" sz="1400" b="1" dirty="0"/>
          </a:p>
        </p:txBody>
      </p:sp>
      <p:sp>
        <p:nvSpPr>
          <p:cNvPr id="659" name="Text Placeholder 2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8978900" y="5470525"/>
            <a:ext cx="422275" cy="1920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bg1"/>
                </a:solidFill>
                <a:effectLst/>
              </a:rPr>
              <a:t>Today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7" name="Text Placeholder 2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8013700" y="5834063"/>
            <a:ext cx="558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Phase II</a:t>
            </a:r>
            <a:endParaRPr lang="en-US" sz="1400" dirty="0"/>
          </a:p>
        </p:txBody>
      </p:sp>
      <p:sp>
        <p:nvSpPr>
          <p:cNvPr id="174" name="Textplatzhalter 2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585787" y="3905250"/>
            <a:ext cx="2027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 the STCF DSSM TDR</a:t>
            </a:r>
            <a:endParaRPr lang="en-US" sz="1400" dirty="0"/>
          </a:p>
        </p:txBody>
      </p:sp>
      <p:sp>
        <p:nvSpPr>
          <p:cNvPr id="677" name="Textplatzhalter 2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9542463" y="3905250"/>
            <a:ext cx="436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</a:t>
            </a:r>
            <a:endParaRPr lang="en-US" sz="1400" dirty="0"/>
          </a:p>
        </p:txBody>
      </p:sp>
      <p:sp>
        <p:nvSpPr>
          <p:cNvPr id="675" name="Textplatzhalter 2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9542463" y="3692525"/>
            <a:ext cx="436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</a:t>
            </a:r>
            <a:endParaRPr lang="en-US" sz="1400" dirty="0"/>
          </a:p>
        </p:txBody>
      </p:sp>
      <p:sp>
        <p:nvSpPr>
          <p:cNvPr id="22" name="Textplatzhalter 2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585788" y="4117975"/>
            <a:ext cx="2384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Prepare the STCF 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Cryogenics TDR</a:t>
            </a:r>
            <a:endParaRPr lang="en-US" sz="1400" dirty="0"/>
          </a:p>
        </p:txBody>
      </p:sp>
      <p:sp>
        <p:nvSpPr>
          <p:cNvPr id="23" name="Textplatzhalter 2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9542463" y="4117975"/>
            <a:ext cx="476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 </a:t>
            </a:r>
            <a:endParaRPr lang="en-US" sz="1400" b="1" dirty="0"/>
          </a:p>
        </p:txBody>
      </p:sp>
      <p:sp>
        <p:nvSpPr>
          <p:cNvPr id="231" name="Textplatzhalter 2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9542463" y="188277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2313CC6-B803-43A9-9E02-872C07E45E12}" type="datetime'''''''''R''''e''''s''p''''''on''''''s''''''i''b''''l''''''e'">
              <a:rPr lang="en-US" altLang="en-US" sz="1400" b="1"/>
            </a:fld>
            <a:endParaRPr lang="en-US" sz="1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07718" y="728484"/>
            <a:ext cx="4350904" cy="565012"/>
            <a:chOff x="5143855" y="28486"/>
            <a:chExt cx="2176107" cy="565012"/>
          </a:xfrm>
        </p:grpSpPr>
        <p:cxnSp>
          <p:nvCxnSpPr>
            <p:cNvPr id="4" name="Gerade Verbindung 13"/>
            <p:cNvCxnSpPr>
              <a:stCxn id="4" idx="0"/>
              <a:endCxn id="4" idx="2"/>
            </p:cNvCxnSpPr>
            <p:nvPr/>
          </p:nvCxnSpPr>
          <p:spPr>
            <a:xfrm>
              <a:off x="5143855" y="28486"/>
              <a:ext cx="2176107" cy="0"/>
            </a:xfrm>
            <a:prstGeom prst="line">
              <a:avLst/>
            </a:prstGeom>
            <a:ln w="9525" cap="flat" cmpd="sng" algn="ctr">
              <a:solidFill>
                <a:srgbClr val="EC660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utoShape 109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flipH="1">
              <a:off x="5143855" y="28486"/>
              <a:ext cx="2176107" cy="5650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19050">
              <a:noFill/>
              <a:miter lim="800000"/>
            </a:ln>
            <a:effectLst/>
          </p:spPr>
          <p:txBody>
            <a:bodyPr vert="horz" wrap="square" lIns="35934" tIns="35934" rIns="35934" bIns="35934" numCol="1" anchor="ctr" anchorCtr="0" compatLnSpc="1">
              <a:spAutoFit/>
            </a:bodyPr>
            <a:lstStyle/>
            <a:p>
              <a:pPr fontAlgn="base">
                <a:spcBef>
                  <a:spcPct val="30000"/>
                </a:spcBef>
                <a:spcAft>
                  <a:spcPct val="20000"/>
                </a:spcAft>
                <a:buClr>
                  <a:schemeClr val="accent1"/>
                </a:buClr>
                <a:tabLst>
                  <a:tab pos="266065" algn="l"/>
                  <a:tab pos="630555" algn="l"/>
                  <a:tab pos="97917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Detector Superconducting Solenoid Magnet team aligned @Aug.30</a:t>
              </a:r>
              <a:r>
                <a:rPr lang="en-US" sz="1600" baseline="30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.2024  </a:t>
              </a: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Gerade Verbindung 13"/>
            <p:cNvCxnSpPr>
              <a:stCxn id="4" idx="6"/>
              <a:endCxn id="4" idx="4"/>
            </p:cNvCxnSpPr>
            <p:nvPr/>
          </p:nvCxnSpPr>
          <p:spPr>
            <a:xfrm>
              <a:off x="5143855" y="593498"/>
              <a:ext cx="2176107" cy="0"/>
            </a:xfrm>
            <a:prstGeom prst="line">
              <a:avLst/>
            </a:prstGeom>
            <a:ln w="9525" cap="flat" cmpd="sng" algn="ctr">
              <a:solidFill>
                <a:srgbClr val="EC660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platzhalter 2"/>
          <p:cNvSpPr>
            <a:spLocks noGrp="1"/>
          </p:cNvSpPr>
          <p:nvPr/>
        </p:nvSpPr>
        <p:spPr bwMode="auto">
          <a:xfrm>
            <a:off x="10109128" y="2116138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</a:t>
            </a:r>
            <a:endParaRPr lang="en-U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720712" y="23048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Physical modeling and boundary conditions</a:t>
            </a:r>
            <a:endParaRPr lang="en-US" altLang="zh-CN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21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20725" y="818515"/>
            <a:ext cx="6784340" cy="441388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b="1" dirty="0">
                <a:ea typeface="宋体" panose="02010600030101010101" pitchFamily="2" charset="-122"/>
              </a:rPr>
              <a:t>Physical Requirements: </a:t>
            </a:r>
            <a:endParaRPr lang="en-US" altLang="zh-CN" sz="1800" b="1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Design value of the central magnetic field : 1.0 T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Magnetic field measurement accuracy ≤ 0.3%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Axial leakage magnetic flux ≤ 50Gs@5.1m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800" b="1" dirty="0">
                <a:ea typeface="宋体" panose="02010600030101010101" pitchFamily="2" charset="-122"/>
              </a:rPr>
              <a:t>Boundary Condition</a:t>
            </a:r>
            <a:endParaRPr lang="en-US" altLang="zh-CN" sz="1800" b="1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 Yoke layer: 40, 40, 40, 45, 45, 60, 60, 60, 80, 80, 150 mm</a:t>
            </a:r>
            <a:endParaRPr 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Barrel Yoke layer: 40, 40, 45, 45, 60, 60, 60, 80, 80, 150 mm</a:t>
            </a:r>
            <a:endParaRPr 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Yoke octagon innner diameter: 3700 mm</a:t>
            </a:r>
            <a:endParaRPr 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Yoke total length: 7170 mm</a:t>
            </a:r>
            <a:endParaRPr lang="en-US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7340031" y="6231675"/>
            <a:ext cx="472710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Main parameters of the STCF detector superconducting magnet</a:t>
            </a:r>
            <a:endParaRPr lang="de-DE" sz="12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65" y="4177665"/>
            <a:ext cx="4337685" cy="2329815"/>
          </a:xfrm>
          <a:prstGeom prst="rect">
            <a:avLst/>
          </a:prstGeom>
        </p:spPr>
      </p:pic>
      <p:graphicFrame>
        <p:nvGraphicFramePr>
          <p:cNvPr id="12" name="表格 11"/>
          <p:cNvGraphicFramePr/>
          <p:nvPr>
            <p:custDataLst>
              <p:tags r:id="rId6"/>
            </p:custDataLst>
          </p:nvPr>
        </p:nvGraphicFramePr>
        <p:xfrm>
          <a:off x="7424420" y="982345"/>
          <a:ext cx="4066540" cy="2963219"/>
        </p:xfrm>
        <a:graphic>
          <a:graphicData uri="http://schemas.openxmlformats.org/drawingml/2006/table">
            <a:tbl>
              <a:tblPr/>
              <a:tblGrid>
                <a:gridCol w="3025775"/>
                <a:gridCol w="1040765"/>
              </a:tblGrid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Cryostat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Inner radius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1.450 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Outer radius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1.850 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Length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4.760 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Coil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Mean radius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1.565 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Length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4.000 m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Conductor dimension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4.67×15.00 mm²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Electrical parameters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Central field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1.0 T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Nominal current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4380 A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Inductance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1.68 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Stored energy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12.30 MJ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Cold mass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4.60 t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Radiation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1.90 X</a:t>
                      </a:r>
                      <a:r>
                        <a:rPr lang="en-US" altLang="zh-CN" sz="1200" b="0" i="0" baseline="-25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200" b="0" i="0" baseline="-2500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Cool down time from room temperature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≤7 days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Quench revocry time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≤7 hours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67" marR="6667" marT="6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0"/>
            <a:ext cx="11380202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Comparison of Main Parameters of Superconducting Magnets for ATLAS, CMS, BES III, and STCF Detectors</a:t>
            </a:r>
            <a:endParaRPr lang="en-US" altLang="zh-CN" sz="1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62182" y="1191492"/>
          <a:ext cx="10058402" cy="4790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500"/>
                <a:gridCol w="2095882"/>
                <a:gridCol w="1588654"/>
                <a:gridCol w="1395286"/>
                <a:gridCol w="1634540"/>
                <a:gridCol w="1634540"/>
              </a:tblGrid>
              <a:tr h="3645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ATLAS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CMS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BESIII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STCF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kern="100" dirty="0">
                          <a:latin typeface="+mn-lt"/>
                          <a:ea typeface="宋体" panose="02010600030101010101" pitchFamily="2" charset="-122"/>
                        </a:rPr>
                        <a:t>Cryostat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effectLst/>
                        </a:rPr>
                        <a:t>Inner radius 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98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Outer radius /m</a:t>
                      </a:r>
                      <a:r>
                        <a:rPr lang="en-US" sz="1000" dirty="0">
                          <a:effectLst/>
                        </a:rPr>
                        <a:t> 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Length 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4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Superconducting coil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Nominal diameter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layers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Length 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  <a:latin typeface="+mn-lt"/>
                        </a:rPr>
                        <a:t>Conductor size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/mm*mm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4.25*30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22.3*72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3.7*20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4.67*15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72104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  <a:latin typeface="+mn-lt"/>
                        </a:rPr>
                        <a:t>Electrical performance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Central magnetic field strength </a:t>
                      </a:r>
                      <a:r>
                        <a:rPr lang="en-US" sz="1400" dirty="0">
                          <a:effectLst/>
                        </a:rPr>
                        <a:t>/T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Nominal current </a:t>
                      </a:r>
                      <a:r>
                        <a:rPr lang="en-US" sz="1400" dirty="0">
                          <a:effectLst/>
                        </a:rPr>
                        <a:t>/A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76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Inductance </a:t>
                      </a:r>
                      <a:r>
                        <a:rPr lang="en-US" sz="1400" dirty="0">
                          <a:effectLst/>
                        </a:rPr>
                        <a:t>/H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Energy storage </a:t>
                      </a:r>
                      <a:r>
                        <a:rPr lang="en-US" sz="1400" dirty="0">
                          <a:effectLst/>
                        </a:rPr>
                        <a:t>/MJ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Cold mass/t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0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Yoke prototype</a:t>
            </a:r>
            <a:endParaRPr lang="en-US" altLang="zh-CN" sz="1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010" y="5880100"/>
            <a:ext cx="296100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Main parameters of the STCF detector </a:t>
            </a:r>
            <a:endParaRPr lang="de-DE" sz="1200" dirty="0"/>
          </a:p>
        </p:txBody>
      </p:sp>
      <p:sp>
        <p:nvSpPr>
          <p:cNvPr id="5" name="TextBox 1"/>
          <p:cNvSpPr txBox="1"/>
          <p:nvPr/>
        </p:nvSpPr>
        <p:spPr>
          <a:xfrm>
            <a:off x="8322945" y="5880100"/>
            <a:ext cx="331216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STCF superconducting magnet </a:t>
            </a:r>
            <a:r>
              <a:rPr lang="en-US" altLang="zh-CN" sz="1200" dirty="0"/>
              <a:t>flux distribution</a:t>
            </a:r>
            <a:endParaRPr lang="de-DE" sz="12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166735" y="2162175"/>
            <a:ext cx="3716020" cy="3141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019175"/>
            <a:ext cx="3921125" cy="47701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65" y="1196975"/>
            <a:ext cx="3806825" cy="418973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2900" y="1082675"/>
            <a:ext cx="3811270" cy="4699000"/>
          </a:xfrm>
          <a:prstGeom prst="rect">
            <a:avLst/>
          </a:prstGeom>
          <a:noFill/>
          <a:ln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36390" y="1082675"/>
            <a:ext cx="3895090" cy="4699000"/>
          </a:xfrm>
          <a:prstGeom prst="rect">
            <a:avLst/>
          </a:prstGeom>
          <a:noFill/>
          <a:ln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031480" y="1082675"/>
            <a:ext cx="3895090" cy="4699000"/>
          </a:xfrm>
          <a:prstGeom prst="rect">
            <a:avLst/>
          </a:prstGeom>
          <a:noFill/>
          <a:ln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0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T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hree dimensional magnetic flux strength distribution</a:t>
            </a:r>
            <a:endParaRPr lang="en-US" altLang="zh-CN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95980" y="6004560"/>
            <a:ext cx="517842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Three dimensional magnetic flux strength distribution</a:t>
            </a:r>
            <a:endParaRPr lang="en-US" altLang="zh-CN" sz="1200" dirty="0"/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95" y="913765"/>
            <a:ext cx="10442575" cy="5026660"/>
          </a:xfrm>
          <a:prstGeom prst="rect">
            <a:avLst/>
          </a:prstGeom>
          <a:noFill/>
          <a:ln w="19050">
            <a:solidFill>
              <a:srgbClr val="56F0F4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2" y="6416"/>
            <a:ext cx="11361729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Electromagnetic field finite element simulation results</a:t>
            </a:r>
            <a:endParaRPr lang="zh-CN" altLang="en-US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90" y="1097280"/>
            <a:ext cx="4648200" cy="3614420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ffectLst/>
        </p:spPr>
      </p:pic>
      <p:sp>
        <p:nvSpPr>
          <p:cNvPr id="5" name="TextBox 1"/>
          <p:cNvSpPr txBox="1"/>
          <p:nvPr/>
        </p:nvSpPr>
        <p:spPr>
          <a:xfrm>
            <a:off x="1117417" y="4821321"/>
            <a:ext cx="5254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STCF detector superconducting magnetic field distribution at tracking area</a:t>
            </a:r>
            <a:endParaRPr lang="de-DE" sz="1200" dirty="0"/>
          </a:p>
        </p:txBody>
      </p:sp>
      <p:sp>
        <p:nvSpPr>
          <p:cNvPr id="9" name="TextBox 4"/>
          <p:cNvSpPr txBox="1"/>
          <p:nvPr/>
        </p:nvSpPr>
        <p:spPr>
          <a:xfrm>
            <a:off x="7446645" y="4812030"/>
            <a:ext cx="327850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Distribution of magnetic field along the centerline</a:t>
            </a:r>
            <a:endParaRPr lang="de-DE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04215" y="5377815"/>
            <a:ext cx="1078420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cs typeface="+mn-lt"/>
              </a:rPr>
              <a:t>The uniformity and magnetic field </a:t>
            </a:r>
            <a:r>
              <a:rPr lang="en-US" dirty="0">
                <a:sym typeface="+mn-ea"/>
              </a:rPr>
              <a:t>distribution </a:t>
            </a:r>
            <a:r>
              <a:rPr lang="zh-CN" altLang="en-US">
                <a:cs typeface="+mn-lt"/>
              </a:rPr>
              <a:t>need further optimization to meet the requirements</a:t>
            </a:r>
            <a:endParaRPr lang="en-US" altLang="zh-CN">
              <a:cs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465" y="1097280"/>
            <a:ext cx="4809490" cy="3615690"/>
          </a:xfrm>
          <a:prstGeom prst="rect">
            <a:avLst/>
          </a:prstGeom>
          <a:solidFill>
            <a:srgbClr val="56F0F4"/>
          </a:solidFill>
          <a:ln w="19050">
            <a:solidFill>
              <a:srgbClr val="56F0F4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57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3. Research and Development of Superconducting Coil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S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uperconductor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, layout structure and parameters of superconducting coil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49" y="1300762"/>
            <a:ext cx="2450779" cy="178354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264697" y="1560097"/>
          <a:ext cx="5202924" cy="43243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01147"/>
                <a:gridCol w="2601777"/>
              </a:tblGrid>
              <a:tr h="274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Conductor</a:t>
                      </a:r>
                      <a:r>
                        <a:rPr lang="en-US" sz="1200" kern="100" cap="all">
                          <a:effectLst/>
                        </a:rPr>
                        <a:t> </a:t>
                      </a:r>
                      <a:r>
                        <a:rPr lang="en-US" sz="1200" kern="100">
                          <a:effectLst/>
                        </a:rPr>
                        <a:t>paraments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 hMerge="1">
                  <a:tcPr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r</a:t>
                      </a:r>
                      <a:r>
                        <a:rPr lang="en-US" sz="1200" kern="100">
                          <a:effectLst/>
                        </a:rPr>
                        <a:t>ated current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4380 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 dirty="0">
                          <a:effectLst/>
                        </a:rPr>
                        <a:t>c</a:t>
                      </a:r>
                      <a:r>
                        <a:rPr lang="en-US" sz="1200" kern="100" dirty="0">
                          <a:effectLst/>
                        </a:rPr>
                        <a:t>ritical current at 4.2 k &amp; 2 T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15000 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c</a:t>
                      </a:r>
                      <a:r>
                        <a:rPr lang="en-US" sz="1200" kern="100">
                          <a:effectLst/>
                        </a:rPr>
                        <a:t>ondutor length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9.15 km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c</a:t>
                      </a:r>
                      <a:r>
                        <a:rPr lang="en-US" sz="1200" kern="100">
                          <a:effectLst/>
                        </a:rPr>
                        <a:t>able dimension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4.67 mm *15 mm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4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Rutherford</a:t>
                      </a:r>
                      <a:r>
                        <a:rPr lang="en-US" sz="1200" kern="100" cap="all">
                          <a:effectLst/>
                        </a:rPr>
                        <a:t> </a:t>
                      </a:r>
                      <a:r>
                        <a:rPr lang="en-US" sz="1200" kern="100">
                          <a:effectLst/>
                        </a:rPr>
                        <a:t>cable paraments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 hMerge="1">
                  <a:tcPr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 dirty="0">
                          <a:effectLst/>
                        </a:rPr>
                        <a:t>n</a:t>
                      </a:r>
                      <a:r>
                        <a:rPr lang="en-US" sz="1200" kern="100" dirty="0">
                          <a:effectLst/>
                        </a:rPr>
                        <a:t>umber of strands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c</a:t>
                      </a:r>
                      <a:r>
                        <a:rPr lang="en-US" sz="1200" kern="100">
                          <a:effectLst/>
                        </a:rPr>
                        <a:t>able</a:t>
                      </a:r>
                      <a:r>
                        <a:rPr lang="en-US" sz="1200" kern="100" cap="all">
                          <a:effectLst/>
                        </a:rPr>
                        <a:t> </a:t>
                      </a:r>
                      <a:r>
                        <a:rPr lang="en-US" sz="1200" kern="100">
                          <a:effectLst/>
                        </a:rPr>
                        <a:t>transposition pitch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r>
                        <a:rPr lang="zh-CN" sz="1200" kern="100">
                          <a:effectLst/>
                        </a:rPr>
                        <a:t>±</a:t>
                      </a:r>
                      <a:r>
                        <a:rPr lang="en-US" sz="1200" kern="100">
                          <a:effectLst/>
                        </a:rPr>
                        <a:t>5 mm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 dirty="0">
                          <a:effectLst/>
                        </a:rPr>
                        <a:t>C</a:t>
                      </a:r>
                      <a:r>
                        <a:rPr lang="en-US" sz="1200" kern="100" dirty="0">
                          <a:effectLst/>
                        </a:rPr>
                        <a:t>u : </a:t>
                      </a:r>
                      <a:r>
                        <a:rPr lang="en-US" sz="1200" kern="100" dirty="0" err="1">
                          <a:effectLst/>
                        </a:rPr>
                        <a:t>NbTi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~1:1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N</a:t>
                      </a:r>
                      <a:r>
                        <a:rPr lang="en-US" sz="1200" kern="100">
                          <a:effectLst/>
                        </a:rPr>
                        <a:t>bTi filament diameter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r>
                        <a:rPr lang="zh-CN" sz="1200" kern="100">
                          <a:effectLst/>
                        </a:rPr>
                        <a:t>±</a:t>
                      </a:r>
                      <a:r>
                        <a:rPr lang="en-US" sz="1200" kern="100">
                          <a:effectLst/>
                        </a:rPr>
                        <a:t>5 </a:t>
                      </a:r>
                      <a:r>
                        <a:rPr lang="zh-CN" sz="1200" kern="100">
                          <a:effectLst/>
                        </a:rPr>
                        <a:t>μ</a:t>
                      </a:r>
                      <a:r>
                        <a:rPr lang="en-US" sz="1200" kern="100">
                          <a:effectLst/>
                        </a:rPr>
                        <a:t>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n</a:t>
                      </a:r>
                      <a:r>
                        <a:rPr lang="en-US" sz="1200" kern="100">
                          <a:effectLst/>
                        </a:rPr>
                        <a:t>umbe of filaments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600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n</a:t>
                      </a:r>
                      <a:r>
                        <a:rPr lang="en-US" sz="1200" kern="100">
                          <a:effectLst/>
                        </a:rPr>
                        <a:t> value@2T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a</a:t>
                      </a:r>
                      <a:r>
                        <a:rPr lang="en-US" sz="1200" kern="100">
                          <a:effectLst/>
                        </a:rPr>
                        <a:t>luminum stabilizer paraments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 hMerge="1">
                  <a:tcPr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RRR@0t,4.2K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500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Yield strength@4.2k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60MPa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Crosssection ratio of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&gt;80%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05330" y="5997575"/>
            <a:ext cx="28613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Conceptual structure layout of the solenoid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1097280" y="3118485"/>
            <a:ext cx="48304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Cross-sectional view of the superconductor for the STCF detector magnet</a:t>
            </a:r>
            <a:endParaRPr lang="de-D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1129484"/>
            <a:ext cx="251552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Conductor paraments</a:t>
            </a:r>
            <a:endParaRPr lang="en-US" b="1" kern="100" dirty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1507819" y="3429000"/>
            <a:ext cx="4044644" cy="2580783"/>
            <a:chOff x="5737860" y="440883"/>
            <a:chExt cx="5142230" cy="3896092"/>
          </a:xfrm>
        </p:grpSpPr>
        <p:graphicFrame>
          <p:nvGraphicFramePr>
            <p:cNvPr id="5" name="对象 41"/>
            <p:cNvGraphicFramePr/>
            <p:nvPr/>
          </p:nvGraphicFramePr>
          <p:xfrm>
            <a:off x="7534592" y="440883"/>
            <a:ext cx="940435" cy="826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BMP 图像" r:id="rId6" imgW="584200" imgH="469900" progId="Paint.Picture">
                    <p:embed/>
                  </p:oleObj>
                </mc:Choice>
                <mc:Fallback>
                  <p:oleObj name="BMP 图像" r:id="rId6" imgW="584200" imgH="469900" progId="Paint.Picture">
                    <p:embed/>
                    <p:pic>
                      <p:nvPicPr>
                        <p:cNvPr id="0" name="对象 4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34592" y="440883"/>
                          <a:ext cx="940435" cy="826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6"/>
            <p:cNvSpPr/>
            <p:nvPr/>
          </p:nvSpPr>
          <p:spPr>
            <a:xfrm>
              <a:off x="5737860" y="1219835"/>
              <a:ext cx="5142230" cy="79248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5083 Aluminum Support Cylinder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0" name="组合 43"/>
            <p:cNvGrpSpPr/>
            <p:nvPr/>
          </p:nvGrpSpPr>
          <p:grpSpPr>
            <a:xfrm>
              <a:off x="5819140" y="2078990"/>
              <a:ext cx="4985385" cy="1595755"/>
              <a:chOff x="9164" y="3242"/>
              <a:chExt cx="7851" cy="2513"/>
            </a:xfrm>
          </p:grpSpPr>
          <p:grpSp>
            <p:nvGrpSpPr>
              <p:cNvPr id="18" name="组合 14"/>
              <p:cNvGrpSpPr/>
              <p:nvPr/>
            </p:nvGrpSpPr>
            <p:grpSpPr>
              <a:xfrm>
                <a:off x="10906" y="3257"/>
                <a:ext cx="826" cy="2484"/>
                <a:chOff x="10906" y="3257"/>
                <a:chExt cx="826" cy="2484"/>
              </a:xfrm>
            </p:grpSpPr>
            <p:sp>
              <p:nvSpPr>
                <p:cNvPr id="92173" name="矩形 4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74" name="矩形 5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19" name="组合 17"/>
              <p:cNvGrpSpPr/>
              <p:nvPr/>
            </p:nvGrpSpPr>
            <p:grpSpPr>
              <a:xfrm>
                <a:off x="11780" y="3257"/>
                <a:ext cx="826" cy="2484"/>
                <a:chOff x="10906" y="3257"/>
                <a:chExt cx="826" cy="2484"/>
              </a:xfrm>
            </p:grpSpPr>
            <p:sp>
              <p:nvSpPr>
                <p:cNvPr id="92171" name="矩形 18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72" name="矩形 19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0" name="组合 20"/>
              <p:cNvGrpSpPr/>
              <p:nvPr/>
            </p:nvGrpSpPr>
            <p:grpSpPr>
              <a:xfrm>
                <a:off x="9164" y="3271"/>
                <a:ext cx="826" cy="2484"/>
                <a:chOff x="10906" y="3257"/>
                <a:chExt cx="826" cy="2484"/>
              </a:xfrm>
            </p:grpSpPr>
            <p:sp>
              <p:nvSpPr>
                <p:cNvPr id="92169" name="矩形 21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70" name="矩形 22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1" name="组合 23"/>
              <p:cNvGrpSpPr/>
              <p:nvPr/>
            </p:nvGrpSpPr>
            <p:grpSpPr>
              <a:xfrm>
                <a:off x="10032" y="3271"/>
                <a:ext cx="826" cy="2484"/>
                <a:chOff x="10906" y="3257"/>
                <a:chExt cx="826" cy="2484"/>
              </a:xfrm>
            </p:grpSpPr>
            <p:sp>
              <p:nvSpPr>
                <p:cNvPr id="92167" name="矩形 24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8" name="矩形 25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3" name="组合 26"/>
              <p:cNvGrpSpPr/>
              <p:nvPr/>
            </p:nvGrpSpPr>
            <p:grpSpPr>
              <a:xfrm>
                <a:off x="15312" y="3242"/>
                <a:ext cx="826" cy="2484"/>
                <a:chOff x="10906" y="3257"/>
                <a:chExt cx="826" cy="2484"/>
              </a:xfrm>
            </p:grpSpPr>
            <p:sp>
              <p:nvSpPr>
                <p:cNvPr id="92165" name="矩形 27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6" name="矩形 28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4" name="组合 29"/>
              <p:cNvGrpSpPr/>
              <p:nvPr/>
            </p:nvGrpSpPr>
            <p:grpSpPr>
              <a:xfrm>
                <a:off x="14456" y="3242"/>
                <a:ext cx="826" cy="2484"/>
                <a:chOff x="10906" y="3257"/>
                <a:chExt cx="826" cy="2484"/>
              </a:xfrm>
            </p:grpSpPr>
            <p:sp>
              <p:nvSpPr>
                <p:cNvPr id="92162" name="矩形 30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3" name="矩形 31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5" name="组合 32"/>
              <p:cNvGrpSpPr/>
              <p:nvPr/>
            </p:nvGrpSpPr>
            <p:grpSpPr>
              <a:xfrm>
                <a:off x="13564" y="3257"/>
                <a:ext cx="826" cy="2484"/>
                <a:chOff x="10906" y="3257"/>
                <a:chExt cx="826" cy="2484"/>
              </a:xfrm>
            </p:grpSpPr>
            <p:sp>
              <p:nvSpPr>
                <p:cNvPr id="92160" name="矩形 33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1" name="矩形 34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6" name="组合 35"/>
              <p:cNvGrpSpPr/>
              <p:nvPr/>
            </p:nvGrpSpPr>
            <p:grpSpPr>
              <a:xfrm>
                <a:off x="12672" y="3257"/>
                <a:ext cx="826" cy="2484"/>
                <a:chOff x="10906" y="3257"/>
                <a:chExt cx="826" cy="2484"/>
              </a:xfrm>
            </p:grpSpPr>
            <p:sp>
              <p:nvSpPr>
                <p:cNvPr id="30" name="矩形 36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1" name="矩形 37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7" name="组合 38"/>
              <p:cNvGrpSpPr/>
              <p:nvPr/>
            </p:nvGrpSpPr>
            <p:grpSpPr>
              <a:xfrm>
                <a:off x="16189" y="3242"/>
                <a:ext cx="826" cy="2484"/>
                <a:chOff x="10906" y="3257"/>
                <a:chExt cx="826" cy="2484"/>
              </a:xfrm>
            </p:grpSpPr>
            <p:sp>
              <p:nvSpPr>
                <p:cNvPr id="28" name="矩形 39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9" name="矩形 40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sp>
          <p:nvSpPr>
            <p:cNvPr id="12" name="矩形 44"/>
            <p:cNvSpPr/>
            <p:nvPr/>
          </p:nvSpPr>
          <p:spPr>
            <a:xfrm>
              <a:off x="5767705" y="2012315"/>
              <a:ext cx="5104130" cy="76200"/>
            </a:xfrm>
            <a:prstGeom prst="rect">
              <a:avLst/>
            </a:prstGeom>
            <a:pattFill prst="pct20">
              <a:fgClr>
                <a:srgbClr val="F2F2F2"/>
              </a:fgClr>
              <a:bgClr>
                <a:sysClr val="windowText" lastClr="000000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矩形 45"/>
            <p:cNvSpPr/>
            <p:nvPr/>
          </p:nvSpPr>
          <p:spPr>
            <a:xfrm>
              <a:off x="5744845" y="3659505"/>
              <a:ext cx="5104130" cy="76200"/>
            </a:xfrm>
            <a:prstGeom prst="rect">
              <a:avLst/>
            </a:prstGeom>
            <a:pattFill prst="pct20">
              <a:fgClr>
                <a:srgbClr val="F2F2F2"/>
              </a:fgClr>
              <a:bgClr>
                <a:sysClr val="windowText" lastClr="000000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矩形 46"/>
            <p:cNvSpPr/>
            <p:nvPr/>
          </p:nvSpPr>
          <p:spPr>
            <a:xfrm>
              <a:off x="5775960" y="3742690"/>
              <a:ext cx="5104130" cy="76200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文本框 47"/>
            <p:cNvSpPr txBox="1"/>
            <p:nvPr/>
          </p:nvSpPr>
          <p:spPr>
            <a:xfrm>
              <a:off x="6797508" y="3825875"/>
              <a:ext cx="3034999" cy="5111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10600030101010101" charset="-122"/>
                  <a:ea typeface="等线 Light" panose="02010600030101010101" charset="-122"/>
                  <a:cs typeface="Times New Roman" panose="02020603050405020304" pitchFamily="18" charset="0"/>
                </a:rPr>
                <a:t>1000 RRR Aluminum Strip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charset="-122"/>
                <a:ea typeface="等线 Light" panose="0201060003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16"/>
            <p:cNvCxnSpPr/>
            <p:nvPr/>
          </p:nvCxnSpPr>
          <p:spPr>
            <a:xfrm flipH="1">
              <a:off x="8319770" y="475173"/>
              <a:ext cx="555625" cy="31676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92176" name="TextBox 92175"/>
          <p:cNvSpPr txBox="1"/>
          <p:nvPr/>
        </p:nvSpPr>
        <p:spPr>
          <a:xfrm>
            <a:off x="3947496" y="3243826"/>
            <a:ext cx="198048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de-DE" sz="1600" b="1" dirty="0">
                <a:ea typeface="等线 Light" panose="02010600030101010101" charset="-122"/>
                <a:cs typeface="+mn-lt"/>
              </a:rPr>
              <a:t>H</a:t>
            </a:r>
            <a:r>
              <a:rPr lang="en-US" altLang="zh-CN" sz="1600" b="1" dirty="0">
                <a:ea typeface="等线 Light" panose="02010600030101010101" charset="-122"/>
                <a:cs typeface="+mn-lt"/>
              </a:rPr>
              <a:t>e cooling pipe</a:t>
            </a:r>
            <a:endParaRPr lang="de-DE" sz="1600" b="1" dirty="0">
              <a:ea typeface="等线 Light" panose="02010600030101010101" charset="-122"/>
              <a:cs typeface="+mn-lt"/>
            </a:endParaRPr>
          </a:p>
        </p:txBody>
      </p:sp>
      <p:cxnSp>
        <p:nvCxnSpPr>
          <p:cNvPr id="92177" name="Straight Arrow Connector 92176"/>
          <p:cNvCxnSpPr/>
          <p:nvPr/>
        </p:nvCxnSpPr>
        <p:spPr>
          <a:xfrm>
            <a:off x="952242" y="3910794"/>
            <a:ext cx="584200" cy="9144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2179" name="TextBox 92178"/>
          <p:cNvSpPr txBox="1"/>
          <p:nvPr/>
        </p:nvSpPr>
        <p:spPr>
          <a:xfrm>
            <a:off x="755699" y="3595611"/>
            <a:ext cx="1980484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sz="1400" b="1" dirty="0">
                <a:ea typeface="等线 Light" panose="02010600030101010101" charset="-122"/>
                <a:cs typeface="+mn-lt"/>
              </a:rPr>
              <a:t>Superconductor cable</a:t>
            </a:r>
            <a:endParaRPr lang="de-DE" sz="1400" b="1" dirty="0">
              <a:ea typeface="等线 Light" panose="02010600030101010101" charset="-122"/>
              <a:cs typeface="+mn-lt"/>
            </a:endParaRPr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27710" y="1215390"/>
            <a:ext cx="5537200" cy="4733925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245225" y="1215390"/>
            <a:ext cx="5219065" cy="4733925"/>
          </a:xfrm>
          <a:prstGeom prst="rect">
            <a:avLst/>
          </a:prstGeom>
          <a:noFill/>
          <a:ln w="19050">
            <a:solidFill>
              <a:srgbClr val="56F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MCoIBpVp2baxgEMtVILRBQ"/>
</p:tagLst>
</file>

<file path=ppt/tags/tag100.xml><?xml version="1.0" encoding="utf-8"?>
<p:tagLst xmlns:p="http://schemas.openxmlformats.org/presentationml/2006/main">
  <p:tag name="THINKCELLSHAPEDONOTDELETE" val="thinkcellActiveDocDoNotDelete"/>
</p:tagLst>
</file>

<file path=ppt/tags/tag101.xml><?xml version="1.0" encoding="utf-8"?>
<p:tagLst xmlns:p="http://schemas.openxmlformats.org/presentationml/2006/main">
  <p:tag name="TABLE_ENDDRAG_ORIGIN_RECT" val="320*218"/>
  <p:tag name="TABLE_ENDDRAG_RECT" val="584*77*320*218"/>
</p:tagLst>
</file>

<file path=ppt/tags/tag102.xml><?xml version="1.0" encoding="utf-8"?>
<p:tagLst xmlns:p="http://schemas.openxmlformats.org/presentationml/2006/main">
  <p:tag name="THINKCELLSHAPEDONOTDELETE" val="thinkcellActiveDocDoNotDelete"/>
</p:tagLst>
</file>

<file path=ppt/tags/tag103.xml><?xml version="1.0" encoding="utf-8"?>
<p:tagLst xmlns:p="http://schemas.openxmlformats.org/presentationml/2006/main">
  <p:tag name="KSO_WM_UNIT_TABLE_BEAUTIFY" val="smartTable{83888f33-bc23-4d15-b7c3-fbd10a350b8f}"/>
</p:tagLst>
</file>

<file path=ppt/tags/tag104.xml><?xml version="1.0" encoding="utf-8"?>
<p:tagLst xmlns:p="http://schemas.openxmlformats.org/presentationml/2006/main">
  <p:tag name="THINKCELLSHAPEDONOTDELETE" val="thinkcellActiveDocDoNotDelete"/>
</p:tagLst>
</file>

<file path=ppt/tags/tag105.xml><?xml version="1.0" encoding="utf-8"?>
<p:tagLst xmlns:p="http://schemas.openxmlformats.org/presentationml/2006/main">
  <p:tag name="THINKCELLSHAPEDONOTDELETE" val="thinkcellActiveDocDoNotDelete"/>
</p:tagLst>
</file>

<file path=ppt/tags/tag106.xml><?xml version="1.0" encoding="utf-8"?>
<p:tagLst xmlns:p="http://schemas.openxmlformats.org/presentationml/2006/main">
  <p:tag name="THINKCELLSHAPEDONOTDELETE" val="thinkcellActiveDocDoNotDelete"/>
</p:tagLst>
</file>

<file path=ppt/tags/tag107.xml><?xml version="1.0" encoding="utf-8"?>
<p:tagLst xmlns:p="http://schemas.openxmlformats.org/presentationml/2006/main">
  <p:tag name="THINKCELLSHAPEDONOTDELETE" val="thinkcellActiveDocDoNotDelete"/>
</p:tagLst>
</file>

<file path=ppt/tags/tag108.xml><?xml version="1.0" encoding="utf-8"?>
<p:tagLst xmlns:p="http://schemas.openxmlformats.org/presentationml/2006/main">
  <p:tag name="KSO_WM_UNIT_TABLE_BEAUTIFY" val="smartTable{579de8ba-6da2-4e82-98dc-0ee6a773282c}"/>
</p:tagLst>
</file>

<file path=ppt/tags/tag109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Wy1LNt8piqaUUolFe3fdaQ"/>
</p:tagLst>
</file>

<file path=ppt/tags/tag110.xml><?xml version="1.0" encoding="utf-8"?>
<p:tagLst xmlns:p="http://schemas.openxmlformats.org/presentationml/2006/main">
  <p:tag name="THINKCELLSHAPEDONOTDELETE" val="thinkcellActiveDocDoNotDelete"/>
</p:tagLst>
</file>

<file path=ppt/tags/tag111.xml><?xml version="1.0" encoding="utf-8"?>
<p:tagLst xmlns:p="http://schemas.openxmlformats.org/presentationml/2006/main">
  <p:tag name="THINKCELLSHAPEDONOTDELETE" val="thinkcellActiveDocDoNotDelete"/>
</p:tagLst>
</file>

<file path=ppt/tags/tag112.xml><?xml version="1.0" encoding="utf-8"?>
<p:tagLst xmlns:p="http://schemas.openxmlformats.org/presentationml/2006/main">
  <p:tag name="KSO_WM_UNIT_TABLE_BEAUTIFY" val="smartTable{d512144c-54b4-4816-bda7-6735b3100527}"/>
</p:tagLst>
</file>

<file path=ppt/tags/tag113.xml><?xml version="1.0" encoding="utf-8"?>
<p:tagLst xmlns:p="http://schemas.openxmlformats.org/presentationml/2006/main">
  <p:tag name="THINKCELLSHAPEDONOTDELETE" val="thinkcellActiveDocDoNotDelete"/>
</p:tagLst>
</file>

<file path=ppt/tags/tag114.xml><?xml version="1.0" encoding="utf-8"?>
<p:tagLst xmlns:p="http://schemas.openxmlformats.org/presentationml/2006/main">
  <p:tag name="KSO_WM_UNIT_TABLE_BEAUTIFY" val="smartTable{762446dd-d815-410e-a1d6-b82cfad51635}"/>
</p:tagLst>
</file>

<file path=ppt/tags/tag115.xml><?xml version="1.0" encoding="utf-8"?>
<p:tagLst xmlns:p="http://schemas.openxmlformats.org/presentationml/2006/main">
  <p:tag name="THINKCELLSHAPEDONOTDELETE" val="thinkcellActiveDocDoNotDelete"/>
</p:tagLst>
</file>

<file path=ppt/tags/tag116.xml><?xml version="1.0" encoding="utf-8"?>
<p:tagLst xmlns:p="http://schemas.openxmlformats.org/presentationml/2006/main">
  <p:tag name="TABLE_ENDDRAG_ORIGIN_RECT" val="355*246"/>
  <p:tag name="TABLE_ENDDRAG_RECT" val="37*80*355*247"/>
</p:tagLst>
</file>

<file path=ppt/tags/tag117.xml><?xml version="1.0" encoding="utf-8"?>
<p:tagLst xmlns:p="http://schemas.openxmlformats.org/presentationml/2006/main">
  <p:tag name="THINKCELLSHAPEDONOTDELETE" val="thinkcellActiveDocDoNotDelete"/>
</p:tagLst>
</file>

<file path=ppt/tags/tag118.xml><?xml version="1.0" encoding="utf-8"?>
<p:tagLst xmlns:p="http://schemas.openxmlformats.org/presentationml/2006/main">
  <p:tag name="THINKCELLSHAPEDONOTDELETE" val="thinkcellActiveDocDoNotDelete"/>
</p:tagLst>
</file>

<file path=ppt/tags/tag119.xml><?xml version="1.0" encoding="utf-8"?>
<p:tagLst xmlns:p="http://schemas.openxmlformats.org/presentationml/2006/main">
  <p:tag name="THINKCELLSHAPEDONOTDELETE" val="thinkcellActiveDocDoNotDelete"/>
</p:tagLst>
</file>

<file path=ppt/tags/tag12.xml><?xml version="1.0" encoding="utf-8"?>
<p:tagLst xmlns:p="http://schemas.openxmlformats.org/presentationml/2006/main">
  <p:tag name="THINKCELLSHAPEDONOTDELETE" val="tEInx9yeiJZEDGLcQ.sudNA"/>
</p:tagLst>
</file>

<file path=ppt/tags/tag120.xml><?xml version="1.0" encoding="utf-8"?>
<p:tagLst xmlns:p="http://schemas.openxmlformats.org/presentationml/2006/main">
  <p:tag name="THINKCELLSHAPEDONOTDELETE" val="thinkcellActiveDocDoNotDelete"/>
</p:tagLst>
</file>

<file path=ppt/tags/tag121.xml><?xml version="1.0" encoding="utf-8"?>
<p:tagLst xmlns:p="http://schemas.openxmlformats.org/presentationml/2006/main">
  <p:tag name="THINKCELLSHAPEDONOTDELETE" val="thinkcellActiveDocDoNotDelete"/>
</p:tagLst>
</file>

<file path=ppt/tags/tag122.xml><?xml version="1.0" encoding="utf-8"?>
<p:tagLst xmlns:p="http://schemas.openxmlformats.org/presentationml/2006/main">
  <p:tag name="THINKCELLSHAPEDONOTDELETE" val="thinkcellActiveDocDoNotDelete"/>
</p:tagLst>
</file>

<file path=ppt/tags/tag123.xml><?xml version="1.0" encoding="utf-8"?>
<p:tagLst xmlns:p="http://schemas.openxmlformats.org/presentationml/2006/main">
  <p:tag name="THINKCELLSHAPEDONOTDELETE" val="thinkcellActiveDocDoNotDelete"/>
</p:tagLst>
</file>

<file path=ppt/tags/tag124.xml><?xml version="1.0" encoding="utf-8"?>
<p:tagLst xmlns:p="http://schemas.openxmlformats.org/presentationml/2006/main">
  <p:tag name="THINKCELLPRESENTATIONDONOTDELETE" val="&lt;?xml version=&quot;1.0&quot; encoding=&quot;UTF-16&quot; standalone=&quot;yes&quot;?&gt;&lt;root reqver=&quot;28224&quot;&gt;&lt;version val=&quot;3554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KSO_WPP_MARK_KEY" val="1a01f505-9470-4aae-af6b-0a2fb9aa77f8"/>
  <p:tag name="COMMONDATA" val="eyJoZGlkIjoiMzVkY2Y2MjRmNzI5YTkxODBlZTVmZjNmNmIxZTI2ZjUifQ=="/>
</p:tagLst>
</file>

<file path=ppt/tags/tag13.xml><?xml version="1.0" encoding="utf-8"?>
<p:tagLst xmlns:p="http://schemas.openxmlformats.org/presentationml/2006/main">
  <p:tag name="THINKCELLSHAPEDONOTDELETE" val="tOalyZsWkuOs_UyNBAf6P4Q"/>
</p:tagLst>
</file>

<file path=ppt/tags/tag14.xml><?xml version="1.0" encoding="utf-8"?>
<p:tagLst xmlns:p="http://schemas.openxmlformats.org/presentationml/2006/main">
  <p:tag name="THINKCELLSHAPEDONOTDELETE" val="toLUUuKR50Gx8u0.Nywcnjg"/>
</p:tagLst>
</file>

<file path=ppt/tags/tag15.xml><?xml version="1.0" encoding="utf-8"?>
<p:tagLst xmlns:p="http://schemas.openxmlformats.org/presentationml/2006/main">
  <p:tag name="THINKCELLSHAPEDONOTDELETE" val="tV_2bB2vVhR_oCIeNDotHLw"/>
</p:tagLst>
</file>

<file path=ppt/tags/tag16.xml><?xml version="1.0" encoding="utf-8"?>
<p:tagLst xmlns:p="http://schemas.openxmlformats.org/presentationml/2006/main">
  <p:tag name="THINKCELLSHAPEDONOTDELETE" val="ts8qydD69JGfT13TVV10vSQ"/>
</p:tagLst>
</file>

<file path=ppt/tags/tag17.xml><?xml version="1.0" encoding="utf-8"?>
<p:tagLst xmlns:p="http://schemas.openxmlformats.org/presentationml/2006/main">
  <p:tag name="THINKCELLSHAPEDONOTDELETE" val="tHklaGbejl6YZ6ktayJcJ_Q"/>
</p:tagLst>
</file>

<file path=ppt/tags/tag18.xml><?xml version="1.0" encoding="utf-8"?>
<p:tagLst xmlns:p="http://schemas.openxmlformats.org/presentationml/2006/main">
  <p:tag name="THINKCELLSHAPEDONOTDELETE" val="tRvyR4yxkY.mjreIkz_7GQA"/>
</p:tagLst>
</file>

<file path=ppt/tags/tag19.xml><?xml version="1.0" encoding="utf-8"?>
<p:tagLst xmlns:p="http://schemas.openxmlformats.org/presentationml/2006/main">
  <p:tag name="THINKCELLSHAPEDONOTDELETE" val="t6HJ3NYkn6Kb5dC3MqUgJH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OfNaVHPesAFCQm2ncznsYQ"/>
</p:tagLst>
</file>

<file path=ppt/tags/tag21.xml><?xml version="1.0" encoding="utf-8"?>
<p:tagLst xmlns:p="http://schemas.openxmlformats.org/presentationml/2006/main">
  <p:tag name="THINKCELLSHAPEDONOTDELETE" val="tfYxTYmBGdvHkYyiR4fFtww"/>
</p:tagLst>
</file>

<file path=ppt/tags/tag22.xml><?xml version="1.0" encoding="utf-8"?>
<p:tagLst xmlns:p="http://schemas.openxmlformats.org/presentationml/2006/main">
  <p:tag name="THINKCELLSHAPEDONOTDELETE" val="tE8vl4BMnmz88lx.q8Euoyg"/>
</p:tagLst>
</file>

<file path=ppt/tags/tag23.xml><?xml version="1.0" encoding="utf-8"?>
<p:tagLst xmlns:p="http://schemas.openxmlformats.org/presentationml/2006/main">
  <p:tag name="THINKCELLSHAPEDONOTDELETE" val="tXEdtV9wmLLZdp6QkS.z4HA"/>
</p:tagLst>
</file>

<file path=ppt/tags/tag24.xml><?xml version="1.0" encoding="utf-8"?>
<p:tagLst xmlns:p="http://schemas.openxmlformats.org/presentationml/2006/main">
  <p:tag name="THINKCELLSHAPEDONOTDELETE" val="tPJWQNM_3E3hoMvy91m1ZPQ"/>
</p:tagLst>
</file>

<file path=ppt/tags/tag25.xml><?xml version="1.0" encoding="utf-8"?>
<p:tagLst xmlns:p="http://schemas.openxmlformats.org/presentationml/2006/main">
  <p:tag name="THINKCELLSHAPEDONOTDELETE" val="t0iqhIsmw_r5r6OKN0PrIJQ"/>
</p:tagLst>
</file>

<file path=ppt/tags/tag26.xml><?xml version="1.0" encoding="utf-8"?>
<p:tagLst xmlns:p="http://schemas.openxmlformats.org/presentationml/2006/main">
  <p:tag name="THINKCELLSHAPEDONOTDELETE" val="tRmso1EmezavU5Du.RQnQew"/>
</p:tagLst>
</file>

<file path=ppt/tags/tag27.xml><?xml version="1.0" encoding="utf-8"?>
<p:tagLst xmlns:p="http://schemas.openxmlformats.org/presentationml/2006/main">
  <p:tag name="THINKCELLSHAPEDONOTDELETE" val="tXeVP5tfqO02RRMqDOtWuHg"/>
</p:tagLst>
</file>

<file path=ppt/tags/tag28.xml><?xml version="1.0" encoding="utf-8"?>
<p:tagLst xmlns:p="http://schemas.openxmlformats.org/presentationml/2006/main">
  <p:tag name="THINKCELLSHAPEDONOTDELETE" val="tGgJ2kwsJR39_RrpRFSG10A"/>
</p:tagLst>
</file>

<file path=ppt/tags/tag29.xml><?xml version="1.0" encoding="utf-8"?>
<p:tagLst xmlns:p="http://schemas.openxmlformats.org/presentationml/2006/main">
  <p:tag name="THINKCELLSHAPEDONOTDELETE" val="tyY8fhaPBvUyggK18lPuFK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zMp6zwd.kcAKU5XHKPLnfA"/>
</p:tagLst>
</file>

<file path=ppt/tags/tag31.xml><?xml version="1.0" encoding="utf-8"?>
<p:tagLst xmlns:p="http://schemas.openxmlformats.org/presentationml/2006/main">
  <p:tag name="THINKCELLSHAPEDONOTDELETE" val="tXGLDAPcUoPDG70XEzyhB_Q"/>
</p:tagLst>
</file>

<file path=ppt/tags/tag32.xml><?xml version="1.0" encoding="utf-8"?>
<p:tagLst xmlns:p="http://schemas.openxmlformats.org/presentationml/2006/main">
  <p:tag name="THINKCELLSHAPEDONOTDELETE" val="tCyhyqjHD8gPvAGJzt62VyQ"/>
</p:tagLst>
</file>

<file path=ppt/tags/tag33.xml><?xml version="1.0" encoding="utf-8"?>
<p:tagLst xmlns:p="http://schemas.openxmlformats.org/presentationml/2006/main">
  <p:tag name="THINKCELLSHAPEDONOTDELETE" val="tT3_AnCCgxO73_FDMZ_eHzw"/>
</p:tagLst>
</file>

<file path=ppt/tags/tag34.xml><?xml version="1.0" encoding="utf-8"?>
<p:tagLst xmlns:p="http://schemas.openxmlformats.org/presentationml/2006/main">
  <p:tag name="THINKCELLSHAPEDONOTDELETE" val="tPYCPwg4xCLGb7zFyRLOWdg"/>
</p:tagLst>
</file>

<file path=ppt/tags/tag35.xml><?xml version="1.0" encoding="utf-8"?>
<p:tagLst xmlns:p="http://schemas.openxmlformats.org/presentationml/2006/main">
  <p:tag name="THINKCELLSHAPEDONOTDELETE" val="tyQjXnx0OMVgi5y56mQdFJw"/>
</p:tagLst>
</file>

<file path=ppt/tags/tag36.xml><?xml version="1.0" encoding="utf-8"?>
<p:tagLst xmlns:p="http://schemas.openxmlformats.org/presentationml/2006/main">
  <p:tag name="THINKCELLSHAPEDONOTDELETE" val="tf3CLfrQiYTOdR3OY3q0ZQw"/>
</p:tagLst>
</file>

<file path=ppt/tags/tag37.xml><?xml version="1.0" encoding="utf-8"?>
<p:tagLst xmlns:p="http://schemas.openxmlformats.org/presentationml/2006/main">
  <p:tag name="THINKCELLSHAPEDONOTDELETE" val="tCVcbnQwDNss8_8la6LIVyQ"/>
</p:tagLst>
</file>

<file path=ppt/tags/tag38.xml><?xml version="1.0" encoding="utf-8"?>
<p:tagLst xmlns:p="http://schemas.openxmlformats.org/presentationml/2006/main">
  <p:tag name="THINKCELLSHAPEDONOTDELETE" val="tMw.lTF.JK0A9SQvSgpCOvQ"/>
</p:tagLst>
</file>

<file path=ppt/tags/tag39.xml><?xml version="1.0" encoding="utf-8"?>
<p:tagLst xmlns:p="http://schemas.openxmlformats.org/presentationml/2006/main">
  <p:tag name="THINKCELLSHAPEDONOTDELETE" val="t_97bWxnZ0L7ouneNDwwBmQ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KsFhfhsQrlA90iwBLhH8Mw"/>
</p:tagLst>
</file>

<file path=ppt/tags/tag41.xml><?xml version="1.0" encoding="utf-8"?>
<p:tagLst xmlns:p="http://schemas.openxmlformats.org/presentationml/2006/main">
  <p:tag name="THINKCELLSHAPEDONOTDELETE" val="tpDv.vP7_jwlRSZiB7pg6gQ"/>
</p:tagLst>
</file>

<file path=ppt/tags/tag42.xml><?xml version="1.0" encoding="utf-8"?>
<p:tagLst xmlns:p="http://schemas.openxmlformats.org/presentationml/2006/main">
  <p:tag name="THINKCELLSHAPEDONOTDELETE" val="tqj12e0pkN8P3rCfZ2aEVIg"/>
</p:tagLst>
</file>

<file path=ppt/tags/tag43.xml><?xml version="1.0" encoding="utf-8"?>
<p:tagLst xmlns:p="http://schemas.openxmlformats.org/presentationml/2006/main">
  <p:tag name="THINKCELLSHAPEDONOTDELETE" val="tvL8h.qo.fMRUBnzTcr9SpQ"/>
</p:tagLst>
</file>

<file path=ppt/tags/tag44.xml><?xml version="1.0" encoding="utf-8"?>
<p:tagLst xmlns:p="http://schemas.openxmlformats.org/presentationml/2006/main">
  <p:tag name="THINKCELLSHAPEDONOTDELETE" val="tdMnR54cPSv8N5e9OPC4uMQ"/>
</p:tagLst>
</file>

<file path=ppt/tags/tag45.xml><?xml version="1.0" encoding="utf-8"?>
<p:tagLst xmlns:p="http://schemas.openxmlformats.org/presentationml/2006/main">
  <p:tag name="THINKCELLSHAPEDONOTDELETE" val="t1hObhc0cS0dZJnhcKA2XdA"/>
</p:tagLst>
</file>

<file path=ppt/tags/tag46.xml><?xml version="1.0" encoding="utf-8"?>
<p:tagLst xmlns:p="http://schemas.openxmlformats.org/presentationml/2006/main">
  <p:tag name="THINKCELLSHAPEDONOTDELETE" val="tAs6oHzyZWnbku8IKMv7VQA"/>
</p:tagLst>
</file>

<file path=ppt/tags/tag47.xml><?xml version="1.0" encoding="utf-8"?>
<p:tagLst xmlns:p="http://schemas.openxmlformats.org/presentationml/2006/main">
  <p:tag name="THINKCELLSHAPEDONOTDELETE" val="ty9j72_lgtrPPC2a6Up1Gmw"/>
</p:tagLst>
</file>

<file path=ppt/tags/tag48.xml><?xml version="1.0" encoding="utf-8"?>
<p:tagLst xmlns:p="http://schemas.openxmlformats.org/presentationml/2006/main">
  <p:tag name="THINKCELLSHAPEDONOTDELETE" val="tz3ftZJFdesixVDCjcHl4Mg"/>
</p:tagLst>
</file>

<file path=ppt/tags/tag49.xml><?xml version="1.0" encoding="utf-8"?>
<p:tagLst xmlns:p="http://schemas.openxmlformats.org/presentationml/2006/main">
  <p:tag name="THINKCELLSHAPEDONOTDELETE" val="tDh939WD.mmV2MsMDZjJ_7w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OEssZHp08Jt_pO47vZBj_A"/>
</p:tagLst>
</file>

<file path=ppt/tags/tag51.xml><?xml version="1.0" encoding="utf-8"?>
<p:tagLst xmlns:p="http://schemas.openxmlformats.org/presentationml/2006/main">
  <p:tag name="THINKCELLSHAPEDONOTDELETE" val="tZn_HlLUhO6B6ZpAsZ9ESfA"/>
</p:tagLst>
</file>

<file path=ppt/tags/tag52.xml><?xml version="1.0" encoding="utf-8"?>
<p:tagLst xmlns:p="http://schemas.openxmlformats.org/presentationml/2006/main">
  <p:tag name="THINKCELLSHAPEDONOTDELETE" val="tW6kwcpbGVB878kyasV4Baw"/>
</p:tagLst>
</file>

<file path=ppt/tags/tag53.xml><?xml version="1.0" encoding="utf-8"?>
<p:tagLst xmlns:p="http://schemas.openxmlformats.org/presentationml/2006/main">
  <p:tag name="THINKCELLSHAPEDONOTDELETE" val="t.XK.UopgUIiDeRoorZZdKg"/>
</p:tagLst>
</file>

<file path=ppt/tags/tag54.xml><?xml version="1.0" encoding="utf-8"?>
<p:tagLst xmlns:p="http://schemas.openxmlformats.org/presentationml/2006/main">
  <p:tag name="THINKCELLSHAPEDONOTDELETE" val="tdQlX4LOZ62rQWXHaWfw4dw"/>
</p:tagLst>
</file>

<file path=ppt/tags/tag55.xml><?xml version="1.0" encoding="utf-8"?>
<p:tagLst xmlns:p="http://schemas.openxmlformats.org/presentationml/2006/main">
  <p:tag name="THINKCELLSHAPEDONOTDELETE" val="tmP5itPqVIgxlLn1qSWMFDQ"/>
</p:tagLst>
</file>

<file path=ppt/tags/tag56.xml><?xml version="1.0" encoding="utf-8"?>
<p:tagLst xmlns:p="http://schemas.openxmlformats.org/presentationml/2006/main">
  <p:tag name="THINKCELLSHAPEDONOTDELETE" val="tj_ACd.kVF9i5d0S3c.AU4Q"/>
</p:tagLst>
</file>

<file path=ppt/tags/tag57.xml><?xml version="1.0" encoding="utf-8"?>
<p:tagLst xmlns:p="http://schemas.openxmlformats.org/presentationml/2006/main">
  <p:tag name="THINKCELLSHAPEDONOTDELETE" val="trOwEIIm9vpqY..WvqbUG3A"/>
</p:tagLst>
</file>

<file path=ppt/tags/tag58.xml><?xml version="1.0" encoding="utf-8"?>
<p:tagLst xmlns:p="http://schemas.openxmlformats.org/presentationml/2006/main">
  <p:tag name="THINKCELLSHAPEDONOTDELETE" val="txHMxnmtHqDS48nHmyHiJCQ"/>
</p:tagLst>
</file>

<file path=ppt/tags/tag59.xml><?xml version="1.0" encoding="utf-8"?>
<p:tagLst xmlns:p="http://schemas.openxmlformats.org/presentationml/2006/main">
  <p:tag name="THINKCELLSHAPEDONOTDELETE" val="ttHvo2xectwu0qQCChsF_XA"/>
</p:tagLst>
</file>

<file path=ppt/tags/tag6.xml><?xml version="1.0" encoding="utf-8"?>
<p:tagLst xmlns:p="http://schemas.openxmlformats.org/presentationml/2006/main">
  <p:tag name="THINKCELLSHAPEDONOTDELETE" val="tq6rcUzbu4S7Go3P_BvvIkA"/>
</p:tagLst>
</file>

<file path=ppt/tags/tag60.xml><?xml version="1.0" encoding="utf-8"?>
<p:tagLst xmlns:p="http://schemas.openxmlformats.org/presentationml/2006/main">
  <p:tag name="THINKCELLSHAPEDONOTDELETE" val="t4BH0RAKJCuOxzXsxxDrH3w"/>
</p:tagLst>
</file>

<file path=ppt/tags/tag61.xml><?xml version="1.0" encoding="utf-8"?>
<p:tagLst xmlns:p="http://schemas.openxmlformats.org/presentationml/2006/main">
  <p:tag name="THINKCELLSHAPEDONOTDELETE" val="tjj0PIMsCOB__cd6NxgyN5g"/>
</p:tagLst>
</file>

<file path=ppt/tags/tag62.xml><?xml version="1.0" encoding="utf-8"?>
<p:tagLst xmlns:p="http://schemas.openxmlformats.org/presentationml/2006/main">
  <p:tag name="THINKCELLSHAPEDONOTDELETE" val="tmcfqYXbHK7Uf.VKdI_qTYQ"/>
</p:tagLst>
</file>

<file path=ppt/tags/tag63.xml><?xml version="1.0" encoding="utf-8"?>
<p:tagLst xmlns:p="http://schemas.openxmlformats.org/presentationml/2006/main">
  <p:tag name="THINKCELLSHAPEDONOTDELETE" val="t20BjIPqVj01AuDn36Oeehg"/>
</p:tagLst>
</file>

<file path=ppt/tags/tag64.xml><?xml version="1.0" encoding="utf-8"?>
<p:tagLst xmlns:p="http://schemas.openxmlformats.org/presentationml/2006/main">
  <p:tag name="THINKCELLSHAPEDONOTDELETE" val="tk4AqcZIv3ZNIpOxKJe2wsw"/>
</p:tagLst>
</file>

<file path=ppt/tags/tag65.xml><?xml version="1.0" encoding="utf-8"?>
<p:tagLst xmlns:p="http://schemas.openxmlformats.org/presentationml/2006/main">
  <p:tag name="THINKCELLSHAPEDONOTDELETE" val="t62kpyYh60MVURcVsaENdJA"/>
</p:tagLst>
</file>

<file path=ppt/tags/tag66.xml><?xml version="1.0" encoding="utf-8"?>
<p:tagLst xmlns:p="http://schemas.openxmlformats.org/presentationml/2006/main">
  <p:tag name="THINKCELLSHAPEDONOTDELETE" val="tYAyb6r_Ljg2Oayv54bi6zw"/>
</p:tagLst>
</file>

<file path=ppt/tags/tag67.xml><?xml version="1.0" encoding="utf-8"?>
<p:tagLst xmlns:p="http://schemas.openxmlformats.org/presentationml/2006/main">
  <p:tag name="THINKCELLSHAPEDONOTDELETE" val="tgS7Lwn10DzIp_jHX2bk9Nw"/>
</p:tagLst>
</file>

<file path=ppt/tags/tag68.xml><?xml version="1.0" encoding="utf-8"?>
<p:tagLst xmlns:p="http://schemas.openxmlformats.org/presentationml/2006/main">
  <p:tag name="THINKCELLSHAPEDONOTDELETE" val="tZJDpfjLyG6gxel3cU82RPA"/>
</p:tagLst>
</file>

<file path=ppt/tags/tag69.xml><?xml version="1.0" encoding="utf-8"?>
<p:tagLst xmlns:p="http://schemas.openxmlformats.org/presentationml/2006/main">
  <p:tag name="THINKCELLSHAPEDONOTDELETE" val="t_bUV8THT7qQUHmQc2W8vlA"/>
</p:tagLst>
</file>

<file path=ppt/tags/tag7.xml><?xml version="1.0" encoding="utf-8"?>
<p:tagLst xmlns:p="http://schemas.openxmlformats.org/presentationml/2006/main">
  <p:tag name="THINKCELLSHAPEDONOTDELETE" val="tECSGqtWak8lPybaEKZJDzw"/>
</p:tagLst>
</file>

<file path=ppt/tags/tag70.xml><?xml version="1.0" encoding="utf-8"?>
<p:tagLst xmlns:p="http://schemas.openxmlformats.org/presentationml/2006/main">
  <p:tag name="THINKCELLSHAPEDONOTDELETE" val="tMHeeYiD6RapIFFV4nCsbHw"/>
</p:tagLst>
</file>

<file path=ppt/tags/tag71.xml><?xml version="1.0" encoding="utf-8"?>
<p:tagLst xmlns:p="http://schemas.openxmlformats.org/presentationml/2006/main">
  <p:tag name="THINKCELLSHAPEDONOTDELETE" val="tkbxTnfcOemHffXYhXDIJSg"/>
</p:tagLst>
</file>

<file path=ppt/tags/tag72.xml><?xml version="1.0" encoding="utf-8"?>
<p:tagLst xmlns:p="http://schemas.openxmlformats.org/presentationml/2006/main">
  <p:tag name="THINKCELLSHAPEDONOTDELETE" val="t7OOSlkV5W307u.UQaqdcmA"/>
</p:tagLst>
</file>

<file path=ppt/tags/tag73.xml><?xml version="1.0" encoding="utf-8"?>
<p:tagLst xmlns:p="http://schemas.openxmlformats.org/presentationml/2006/main">
  <p:tag name="THINKCELLSHAPEDONOTDELETE" val="thU_IiD7gqCmgoaUHcVR85g"/>
</p:tagLst>
</file>

<file path=ppt/tags/tag74.xml><?xml version="1.0" encoding="utf-8"?>
<p:tagLst xmlns:p="http://schemas.openxmlformats.org/presentationml/2006/main">
  <p:tag name="THINKCELLSHAPEDONOTDELETE" val="tFfhEz2wwfIPJQwDeRkNT4A"/>
</p:tagLst>
</file>

<file path=ppt/tags/tag75.xml><?xml version="1.0" encoding="utf-8"?>
<p:tagLst xmlns:p="http://schemas.openxmlformats.org/presentationml/2006/main">
  <p:tag name="THINKCELLSHAPEDONOTDELETE" val="tyYB930p7wTcPlgN4x5Y9bg"/>
</p:tagLst>
</file>

<file path=ppt/tags/tag76.xml><?xml version="1.0" encoding="utf-8"?>
<p:tagLst xmlns:p="http://schemas.openxmlformats.org/presentationml/2006/main">
  <p:tag name="THINKCELLSHAPEDONOTDELETE" val="togRjlflD2z3bkSDQ41TL2A"/>
</p:tagLst>
</file>

<file path=ppt/tags/tag77.xml><?xml version="1.0" encoding="utf-8"?>
<p:tagLst xmlns:p="http://schemas.openxmlformats.org/presentationml/2006/main">
  <p:tag name="THINKCELLSHAPEDONOTDELETE" val="t5MuaepO7QznO65QZeDNwtA"/>
</p:tagLst>
</file>

<file path=ppt/tags/tag78.xml><?xml version="1.0" encoding="utf-8"?>
<p:tagLst xmlns:p="http://schemas.openxmlformats.org/presentationml/2006/main">
  <p:tag name="THINKCELLSHAPEDONOTDELETE" val="t88Q5flN6tvJcp1RF9cZomg"/>
</p:tagLst>
</file>

<file path=ppt/tags/tag79.xml><?xml version="1.0" encoding="utf-8"?>
<p:tagLst xmlns:p="http://schemas.openxmlformats.org/presentationml/2006/main">
  <p:tag name="THINKCELLSHAPEDONOTDELETE" val="tj6sTadXs.o6glIFwezoWAg"/>
</p:tagLst>
</file>

<file path=ppt/tags/tag8.xml><?xml version="1.0" encoding="utf-8"?>
<p:tagLst xmlns:p="http://schemas.openxmlformats.org/presentationml/2006/main">
  <p:tag name="THINKCELLSHAPEDONOTDELETE" val="tSKzF.IVCSsMMztip1qi_xQ"/>
</p:tagLst>
</file>

<file path=ppt/tags/tag80.xml><?xml version="1.0" encoding="utf-8"?>
<p:tagLst xmlns:p="http://schemas.openxmlformats.org/presentationml/2006/main">
  <p:tag name="THINKCELLSHAPEDONOTDELETE" val="t84ku2IHkk9WrNNLqp4UEZQ"/>
</p:tagLst>
</file>

<file path=ppt/tags/tag81.xml><?xml version="1.0" encoding="utf-8"?>
<p:tagLst xmlns:p="http://schemas.openxmlformats.org/presentationml/2006/main">
  <p:tag name="THINKCELLSHAPEDONOTDELETE" val="tAIZ7tE5rZj3raPUGyVVaPA"/>
</p:tagLst>
</file>

<file path=ppt/tags/tag82.xml><?xml version="1.0" encoding="utf-8"?>
<p:tagLst xmlns:p="http://schemas.openxmlformats.org/presentationml/2006/main">
  <p:tag name="THINKCELLSHAPEDONOTDELETE" val="twDSwiRLz2sMTuQul5NnqSQ"/>
</p:tagLst>
</file>

<file path=ppt/tags/tag83.xml><?xml version="1.0" encoding="utf-8"?>
<p:tagLst xmlns:p="http://schemas.openxmlformats.org/presentationml/2006/main">
  <p:tag name="THINKCELLSHAPEDONOTDELETE" val="tltDFf8anNR21quf.ZDn3fQ"/>
</p:tagLst>
</file>

<file path=ppt/tags/tag84.xml><?xml version="1.0" encoding="utf-8"?>
<p:tagLst xmlns:p="http://schemas.openxmlformats.org/presentationml/2006/main">
  <p:tag name="THINKCELLSHAPEDONOTDELETE" val="tlVt8FPVHhVzLOWvv7ETHDg"/>
</p:tagLst>
</file>

<file path=ppt/tags/tag85.xml><?xml version="1.0" encoding="utf-8"?>
<p:tagLst xmlns:p="http://schemas.openxmlformats.org/presentationml/2006/main">
  <p:tag name="THINKCELLSHAPEDONOTDELETE" val="t_jvGRe1ZPDOI5PqYL9sSMQ"/>
</p:tagLst>
</file>

<file path=ppt/tags/tag86.xml><?xml version="1.0" encoding="utf-8"?>
<p:tagLst xmlns:p="http://schemas.openxmlformats.org/presentationml/2006/main">
  <p:tag name="THINKCELLSHAPEDONOTDELETE" val="tq00rvQ3tb6tsW6J0CsFnfg"/>
</p:tagLst>
</file>

<file path=ppt/tags/tag87.xml><?xml version="1.0" encoding="utf-8"?>
<p:tagLst xmlns:p="http://schemas.openxmlformats.org/presentationml/2006/main">
  <p:tag name="THINKCELLSHAPEDONOTDELETE" val="tech5iGuXchvANP9VUfdZug"/>
</p:tagLst>
</file>

<file path=ppt/tags/tag88.xml><?xml version="1.0" encoding="utf-8"?>
<p:tagLst xmlns:p="http://schemas.openxmlformats.org/presentationml/2006/main">
  <p:tag name="THINKCELLSHAPEDONOTDELETE" val="tYPSP3ZnFg1mLiPJOCBPd2w"/>
</p:tagLst>
</file>

<file path=ppt/tags/tag89.xml><?xml version="1.0" encoding="utf-8"?>
<p:tagLst xmlns:p="http://schemas.openxmlformats.org/presentationml/2006/main">
  <p:tag name="THINKCELLSHAPEDONOTDELETE" val="tACu2OVuz5YwlwTkbQfybeA"/>
</p:tagLst>
</file>

<file path=ppt/tags/tag9.xml><?xml version="1.0" encoding="utf-8"?>
<p:tagLst xmlns:p="http://schemas.openxmlformats.org/presentationml/2006/main">
  <p:tag name="THINKCELLSHAPEDONOTDELETE" val="tB3enaNFeCQr2nlr5NJqlBA"/>
</p:tagLst>
</file>

<file path=ppt/tags/tag90.xml><?xml version="1.0" encoding="utf-8"?>
<p:tagLst xmlns:p="http://schemas.openxmlformats.org/presentationml/2006/main">
  <p:tag name="THINKCELLSHAPEDONOTDELETE" val="tKxOD0Xs2HG7FP_xst87o.Q"/>
</p:tagLst>
</file>

<file path=ppt/tags/tag91.xml><?xml version="1.0" encoding="utf-8"?>
<p:tagLst xmlns:p="http://schemas.openxmlformats.org/presentationml/2006/main">
  <p:tag name="THINKCELLSHAPEDONOTDELETE" val="tfc4xz_yawWSa8lQPqGrcFw"/>
</p:tagLst>
</file>

<file path=ppt/tags/tag92.xml><?xml version="1.0" encoding="utf-8"?>
<p:tagLst xmlns:p="http://schemas.openxmlformats.org/presentationml/2006/main">
  <p:tag name="THINKCELLSHAPEDONOTDELETE" val="t3izMlr2bBXdn5SUGA4DpOQ"/>
</p:tagLst>
</file>

<file path=ppt/tags/tag93.xml><?xml version="1.0" encoding="utf-8"?>
<p:tagLst xmlns:p="http://schemas.openxmlformats.org/presentationml/2006/main">
  <p:tag name="THINKCELLSHAPEDONOTDELETE" val="t4Sn_w8S8dQ.u01ZewfD9SQ"/>
</p:tagLst>
</file>

<file path=ppt/tags/tag94.xml><?xml version="1.0" encoding="utf-8"?>
<p:tagLst xmlns:p="http://schemas.openxmlformats.org/presentationml/2006/main">
  <p:tag name="THINKCELLSHAPEDONOTDELETE" val="tDE8d02EwbqUfu.rkzXPTzg"/>
</p:tagLst>
</file>

<file path=ppt/tags/tag95.xml><?xml version="1.0" encoding="utf-8"?>
<p:tagLst xmlns:p="http://schemas.openxmlformats.org/presentationml/2006/main">
  <p:tag name="THINKCELLSHAPEDONOTDELETE" val="tYOROvhAUI5kp7GKmIa6fFg"/>
</p:tagLst>
</file>

<file path=ppt/tags/tag96.xml><?xml version="1.0" encoding="utf-8"?>
<p:tagLst xmlns:p="http://schemas.openxmlformats.org/presentationml/2006/main">
  <p:tag name="THINKCELLSHAPEDONOTDELETE" val="tE_7SrwedUCc.EhlGCoJqHA"/>
</p:tagLst>
</file>

<file path=ppt/tags/tag97.xml><?xml version="1.0" encoding="utf-8"?>
<p:tagLst xmlns:p="http://schemas.openxmlformats.org/presentationml/2006/main">
  <p:tag name="THINKCELLSHAPEDONOTDELETE" val="tOCCKz_mbAmOOFTZ2ru8O9A"/>
</p:tagLst>
</file>

<file path=ppt/tags/tag98.xml><?xml version="1.0" encoding="utf-8"?>
<p:tagLst xmlns:p="http://schemas.openxmlformats.org/presentationml/2006/main">
  <p:tag name="THINKCELLSHAPEDONOTDELETE" val="tJ0fTXqg_BPWZkhDPmrZ.KA"/>
</p:tagLst>
</file>

<file path=ppt/tags/tag99.xml><?xml version="1.0" encoding="utf-8"?>
<p:tagLst xmlns:p="http://schemas.openxmlformats.org/presentationml/2006/main">
  <p:tag name="EE4P_TEMPLATESTYL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8158</Words>
  <Application>WPS 演示</Application>
  <PresentationFormat>Widescreen</PresentationFormat>
  <Paragraphs>652</Paragraphs>
  <Slides>21</Slides>
  <Notes>16</Notes>
  <HiddenSlides>4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21</vt:i4>
      </vt:variant>
    </vt:vector>
  </HeadingPairs>
  <TitlesOfParts>
    <vt:vector size="63" baseType="lpstr">
      <vt:lpstr>Arial</vt:lpstr>
      <vt:lpstr>宋体</vt:lpstr>
      <vt:lpstr>Wingdings</vt:lpstr>
      <vt:lpstr>Calibri</vt:lpstr>
      <vt:lpstr>Calibri</vt:lpstr>
      <vt:lpstr>Times New Roman</vt:lpstr>
      <vt:lpstr>Times New Roman</vt:lpstr>
      <vt:lpstr>Wingdings</vt:lpstr>
      <vt:lpstr>等线</vt:lpstr>
      <vt:lpstr>等线 Light</vt:lpstr>
      <vt:lpstr>微软雅黑</vt:lpstr>
      <vt:lpstr>Arial Unicode MS</vt:lpstr>
      <vt:lpstr>Calibri Light</vt:lpstr>
      <vt:lpstr>Wingdings 2</vt:lpstr>
      <vt:lpstr>仿宋</vt:lpstr>
      <vt:lpstr>华文楷体</vt:lpstr>
      <vt:lpstr>Office Theme</vt:lpstr>
      <vt:lpstr>1_Office Theme</vt:lpstr>
      <vt:lpstr>TCLayout.ActiveDocument.1</vt:lpstr>
      <vt:lpstr>TCLayout.ActiveDocument.1</vt:lpstr>
      <vt:lpstr>TCLayout.ActiveDocument.1</vt:lpstr>
      <vt:lpstr>Paint.Picture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PowerPoint 演示文稿</vt:lpstr>
      <vt:lpstr>Contents of STCF Detector Superconducting Solenoid Magnet</vt:lpstr>
      <vt:lpstr>1. Timeline of Detector Superconducting   Magnet Design </vt:lpstr>
      <vt:lpstr>2. Physical Requirements and Magnetic Field Design - Physical modeling and boundary conditions</vt:lpstr>
      <vt:lpstr>2. Physical Requirements and Magnetic Field Design - Comparison of Main Parameters of Superconducting Magnets for ATLAS, CMS, BES III, and STCF Detectors</vt:lpstr>
      <vt:lpstr>2. Physical Requirements and Magnetic Field Design - Yoke prototype</vt:lpstr>
      <vt:lpstr>2. Physical Requirements and Magnetic Field Design - Three dimensional magnetic flux strength distribution</vt:lpstr>
      <vt:lpstr>2. Physical Requirements and Magnetic Field Design - Electromagnetic field finite element simulation results (Further optimization required)</vt:lpstr>
      <vt:lpstr>3. Research and Development of Superconducting Coil - Superconductor, layout structure and parameters of superconducting coil</vt:lpstr>
      <vt:lpstr>3. Research and Development of Superconducting Coil - Superconductor, layout structure and parameters of superconducting coil</vt:lpstr>
      <vt:lpstr>3. Research and Development of Superconducting Coil - Stress coupling analysis and selection of superconducting coil</vt:lpstr>
      <vt:lpstr>4. Research and Development of Cryostat - FEA simulation of preliminary design cryostat</vt:lpstr>
      <vt:lpstr>4. Research and Development of Cryostat - STCF detector crystat heat load estimation</vt:lpstr>
      <vt:lpstr>4. Research and Development of Cryostat - STCF detector cryogenics sketch map</vt:lpstr>
      <vt:lpstr>5. Research and Development of Quench Protection Circuit - Multi-sectioned quench process circuit(Further discussion)</vt:lpstr>
      <vt:lpstr>6. Summary and  Future Work - Future work plan</vt:lpstr>
      <vt:lpstr>PowerPoint 演示文稿</vt:lpstr>
      <vt:lpstr>Backup information</vt:lpstr>
      <vt:lpstr>Backup information</vt:lpstr>
      <vt:lpstr>Backup information</vt:lpstr>
      <vt:lpstr>Backup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Xiao Tao</dc:creator>
  <cp:lastModifiedBy>Gauss</cp:lastModifiedBy>
  <cp:revision>290</cp:revision>
  <dcterms:created xsi:type="dcterms:W3CDTF">2024-09-04T07:41:00Z</dcterms:created>
  <dcterms:modified xsi:type="dcterms:W3CDTF">2025-07-01T14:12:38Z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6dbec8-95a8-4638-9f5f-bd076536645c_Enabled">
    <vt:lpwstr>true</vt:lpwstr>
  </property>
  <property fmtid="{D5CDD505-2E9C-101B-9397-08002B2CF9AE}" pid="3" name="MSIP_Label_ff6dbec8-95a8-4638-9f5f-bd076536645c_SetDate">
    <vt:lpwstr>2024-09-04T07:47:25Z</vt:lpwstr>
  </property>
  <property fmtid="{D5CDD505-2E9C-101B-9397-08002B2CF9AE}" pid="4" name="MSIP_Label_ff6dbec8-95a8-4638-9f5f-bd076536645c_Method">
    <vt:lpwstr>Standard</vt:lpwstr>
  </property>
  <property fmtid="{D5CDD505-2E9C-101B-9397-08002B2CF9AE}" pid="5" name="MSIP_Label_ff6dbec8-95a8-4638-9f5f-bd076536645c_Name">
    <vt:lpwstr>Restricted - Default</vt:lpwstr>
  </property>
  <property fmtid="{D5CDD505-2E9C-101B-9397-08002B2CF9AE}" pid="6" name="MSIP_Label_ff6dbec8-95a8-4638-9f5f-bd076536645c_SiteId">
    <vt:lpwstr>5dbf1add-202a-4b8d-815b-bf0fb024e033</vt:lpwstr>
  </property>
  <property fmtid="{D5CDD505-2E9C-101B-9397-08002B2CF9AE}" pid="7" name="MSIP_Label_ff6dbec8-95a8-4638-9f5f-bd076536645c_ActionId">
    <vt:lpwstr>e3c27b93-f26f-48e5-838e-d07184f8224a</vt:lpwstr>
  </property>
  <property fmtid="{D5CDD505-2E9C-101B-9397-08002B2CF9AE}" pid="8" name="MSIP_Label_ff6dbec8-95a8-4638-9f5f-bd076536645c_ContentBits">
    <vt:lpwstr>0</vt:lpwstr>
  </property>
  <property fmtid="{D5CDD505-2E9C-101B-9397-08002B2CF9AE}" pid="9" name="ICV">
    <vt:lpwstr>903F8083F3B344B499707A9830C30E98</vt:lpwstr>
  </property>
  <property fmtid="{D5CDD505-2E9C-101B-9397-08002B2CF9AE}" pid="10" name="KSOProductBuildVer">
    <vt:lpwstr>2052-12.1.0.21171</vt:lpwstr>
  </property>
</Properties>
</file>