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2" r:id="rId2"/>
    <p:sldId id="786" r:id="rId3"/>
    <p:sldId id="799" r:id="rId4"/>
    <p:sldId id="809" r:id="rId5"/>
    <p:sldId id="804" r:id="rId6"/>
    <p:sldId id="808" r:id="rId7"/>
    <p:sldId id="805" r:id="rId8"/>
    <p:sldId id="802" r:id="rId9"/>
    <p:sldId id="806" r:id="rId10"/>
    <p:sldId id="803" r:id="rId11"/>
    <p:sldId id="807" r:id="rId12"/>
    <p:sldId id="800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ydhu@outlook.com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387"/>
    <a:srgbClr val="98FCF5"/>
    <a:srgbClr val="D434CC"/>
    <a:srgbClr val="F8E7C6"/>
    <a:srgbClr val="931788"/>
    <a:srgbClr val="ED7D31"/>
    <a:srgbClr val="385723"/>
    <a:srgbClr val="1216AE"/>
    <a:srgbClr val="FF6600"/>
    <a:srgbClr val="009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4" autoAdjust="0"/>
    <p:restoredTop sz="94660"/>
  </p:normalViewPr>
  <p:slideViewPr>
    <p:cSldViewPr snapToGrid="0">
      <p:cViewPr varScale="1">
        <p:scale>
          <a:sx n="84" d="100"/>
          <a:sy n="84" d="100"/>
        </p:scale>
        <p:origin x="8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0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5EF0538-7857-4A34-A674-BAC4DB19F1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529432A-1054-460A-95EF-327785699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3E917-7A79-4677-8802-AC6A7085AD88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FE35B26-907B-4ACC-93E5-072997A128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7D1EF23-5A74-461A-B0D5-6CFA3D58AC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155C3-3F51-4AC0-ACBC-5E65A356DF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128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7B129-9193-4CBA-99B8-80FEFD8654C3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EAA99-5BFF-4A5D-9ED9-F1B3FE2CCB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1D8EC34-BA80-4310-8368-DD5EC170E5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114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114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090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165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202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432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675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006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820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529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129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3EA16C-D036-4EBD-A68B-D378EEA1E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4D14503-B30A-44D0-B010-EF0D01518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75D92D-FC3D-4765-B5DB-E0F2E7DAD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STCF DCSS group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DCE580-CB7D-4EAA-9571-E5E2EEFD3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2025-7</a:t>
            </a:r>
            <a:r>
              <a:rPr lang="zh-CN" altLang="en-US"/>
              <a:t>月</a:t>
            </a:r>
            <a:r>
              <a:rPr lang="en-US" altLang="zh-CN"/>
              <a:t>4</a:t>
            </a:r>
            <a:r>
              <a:rPr lang="zh-CN" altLang="en-US"/>
              <a:t>日湘潭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A8699C-F3F0-45CD-A64B-DE3FFCC1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44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F1F9C4-A61C-417E-8CB5-63E049B46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B1ED378-60AE-40BB-90C4-24C7F0803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A5DE87-C8F8-4CA5-85C6-7497C54E2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STCF DCSS group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D1CDDF-2F32-486A-91AB-61FD98B56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2025-7</a:t>
            </a:r>
            <a:r>
              <a:rPr lang="zh-CN" altLang="en-US"/>
              <a:t>月</a:t>
            </a:r>
            <a:r>
              <a:rPr lang="en-US" altLang="zh-CN"/>
              <a:t>4</a:t>
            </a:r>
            <a:r>
              <a:rPr lang="zh-CN" altLang="en-US"/>
              <a:t>日湘潭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E943BE-6E6F-41C0-94FD-5D370B73F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87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98F333-FBCE-41AF-8059-F0FD37814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2D8EA18-E727-4188-B827-5CEF65A72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73417E-47AE-4D92-A788-ACD2298A8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STCF DCSS group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972F69-12FD-4CC5-B621-3C4F4705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2025-7</a:t>
            </a:r>
            <a:r>
              <a:rPr lang="zh-CN" altLang="en-US"/>
              <a:t>月</a:t>
            </a:r>
            <a:r>
              <a:rPr lang="en-US" altLang="zh-CN"/>
              <a:t>4</a:t>
            </a:r>
            <a:r>
              <a:rPr lang="zh-CN" altLang="en-US"/>
              <a:t>日湘潭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80E6DF-BD60-4152-9F7C-F9D63762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621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</a:rPr>
              <a:t>STCF DCSS group</a:t>
            </a:r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</a:rPr>
              <a:t>2025-7</a:t>
            </a:r>
            <a:r>
              <a:rPr lang="zh-CN" altLang="en-US">
                <a:solidFill>
                  <a:srgbClr val="FFFFFF">
                    <a:lumMod val="50000"/>
                  </a:srgbClr>
                </a:solidFill>
              </a:rPr>
              <a:t>月</a:t>
            </a:r>
            <a:r>
              <a:rPr lang="en-US" altLang="zh-CN">
                <a:solidFill>
                  <a:srgbClr val="FFFFFF">
                    <a:lumMod val="50000"/>
                  </a:srgbClr>
                </a:solidFill>
              </a:rPr>
              <a:t>4</a:t>
            </a:r>
            <a:r>
              <a:rPr lang="zh-CN" altLang="en-US">
                <a:solidFill>
                  <a:srgbClr val="FFFFFF">
                    <a:lumMod val="50000"/>
                  </a:srgbClr>
                </a:solidFill>
              </a:rPr>
              <a:t>日湘潭</a:t>
            </a:r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5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C71DBC-011B-4D52-81EE-47ADD8DBB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4C749E-4160-441A-BB60-A193F50AD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DDE449-8474-465F-9BC0-C97E18A7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STCF DCSS group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391EBE-3C64-4ACD-941E-608EFF03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2025-7</a:t>
            </a:r>
            <a:r>
              <a:rPr lang="zh-CN" altLang="en-US"/>
              <a:t>月</a:t>
            </a:r>
            <a:r>
              <a:rPr lang="en-US" altLang="zh-CN"/>
              <a:t>4</a:t>
            </a:r>
            <a:r>
              <a:rPr lang="zh-CN" altLang="en-US"/>
              <a:t>日湘潭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F2E866-8DB9-4649-A132-F62A0FEBE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61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1BF125-17CA-4A4A-8EAB-88501326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9130BE3-6D17-436C-92AE-59C98BE9C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E3C4A7-E23D-4487-B1C4-49A6A80C7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STCF DCSS group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5F8FC3-2C74-4ECC-A942-369098473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2025-7</a:t>
            </a:r>
            <a:r>
              <a:rPr lang="zh-CN" altLang="en-US"/>
              <a:t>月</a:t>
            </a:r>
            <a:r>
              <a:rPr lang="en-US" altLang="zh-CN"/>
              <a:t>4</a:t>
            </a:r>
            <a:r>
              <a:rPr lang="zh-CN" altLang="en-US"/>
              <a:t>日湘潭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46C653-F7FD-4F76-BDF7-A6DE2F037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19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8C1CBA-0D84-4314-BF24-F758EFCA6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AB6D9D-0122-428B-ABED-8BA45EFE0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45157C-AB75-4232-84A2-D644E7E69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1559D8-758D-41FD-9236-F8843B15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STCF DCSS group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8766C9-B092-49ED-94AA-26F27825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2025-7</a:t>
            </a:r>
            <a:r>
              <a:rPr lang="zh-CN" altLang="en-US"/>
              <a:t>月</a:t>
            </a:r>
            <a:r>
              <a:rPr lang="en-US" altLang="zh-CN"/>
              <a:t>4</a:t>
            </a:r>
            <a:r>
              <a:rPr lang="zh-CN" altLang="en-US"/>
              <a:t>日湘潭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EDA724E-2521-4BEF-B340-7840033D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38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CEE65C-B1E1-48B2-A625-6A622258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1EFE58-C2D6-4B03-8737-15C7B08D1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E6D4D3E-DFE2-44CA-A4B0-22EF3B215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82B6759-33D2-41E2-B745-1FFCAEA8E0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E428E27-C1FC-42D3-B057-0A4BA65351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61DD20B-DAA4-40D0-9260-A73C74C3E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STCF DCSS group</a:t>
            </a:r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01CDB5F-EFA2-4516-9BB8-3462998D4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2025-7</a:t>
            </a:r>
            <a:r>
              <a:rPr lang="zh-CN" altLang="en-US"/>
              <a:t>月</a:t>
            </a:r>
            <a:r>
              <a:rPr lang="en-US" altLang="zh-CN"/>
              <a:t>4</a:t>
            </a:r>
            <a:r>
              <a:rPr lang="zh-CN" altLang="en-US"/>
              <a:t>日湘潭</a:t>
            </a: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68ADA0B-AB0D-45E6-BE88-6B43BD007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94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CEA1E8-49F6-4C98-9FEB-2A395CC70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12F1686-1B16-4779-8AA1-DE1380EC8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STCF DCSS group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14C4C8A-746B-4A5B-8724-EC3134C40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2025-7</a:t>
            </a:r>
            <a:r>
              <a:rPr lang="zh-CN" altLang="en-US"/>
              <a:t>月</a:t>
            </a:r>
            <a:r>
              <a:rPr lang="en-US" altLang="zh-CN"/>
              <a:t>4</a:t>
            </a:r>
            <a:r>
              <a:rPr lang="zh-CN" altLang="en-US"/>
              <a:t>日湘潭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2E29F39-5466-4E84-B23C-32C172F6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98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C4685DD-9040-4787-8BCB-C32E38A00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STCF DCSS group</a:t>
            </a: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797FCEF-40C5-4A8C-99A8-948633055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2025-7</a:t>
            </a:r>
            <a:r>
              <a:rPr lang="zh-CN" altLang="en-US"/>
              <a:t>月</a:t>
            </a:r>
            <a:r>
              <a:rPr lang="en-US" altLang="zh-CN"/>
              <a:t>4</a:t>
            </a:r>
            <a:r>
              <a:rPr lang="zh-CN" altLang="en-US"/>
              <a:t>日湘潭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B45C5C-0853-4214-A449-2C0012540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89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E03EDD-DFDB-47C9-9B71-4B888832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2D55F3-9FA9-4FC5-927C-CB6367D9A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8DDF7BC-94F3-4C81-94D9-5CC0FE5E9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17600F6-A272-454B-B496-B38DCB004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STCF DCSS group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E8F8B2-B1A6-499E-82E3-2D360DD11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2025-7</a:t>
            </a:r>
            <a:r>
              <a:rPr lang="zh-CN" altLang="en-US"/>
              <a:t>月</a:t>
            </a:r>
            <a:r>
              <a:rPr lang="en-US" altLang="zh-CN"/>
              <a:t>4</a:t>
            </a:r>
            <a:r>
              <a:rPr lang="zh-CN" altLang="en-US"/>
              <a:t>日湘潭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96FCBF-9A04-4118-AD74-D2B3DDA3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26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61ACBB-0CC6-43E1-ADC7-99D1CE574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5C84FFF-329C-4795-9911-2D6067F30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50AA6A5-15C6-4CE9-8C62-7DA0AA775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E7B6C0-2AB6-45CF-B45A-D9B2B78E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STCF DCSS group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DE2E4A-C640-4B8E-8957-9272493DA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2025-7</a:t>
            </a:r>
            <a:r>
              <a:rPr lang="zh-CN" altLang="en-US"/>
              <a:t>月</a:t>
            </a:r>
            <a:r>
              <a:rPr lang="en-US" altLang="zh-CN"/>
              <a:t>4</a:t>
            </a:r>
            <a:r>
              <a:rPr lang="zh-CN" altLang="en-US"/>
              <a:t>日湘潭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8B81B2-A598-48E7-867C-A8B6E6F8C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46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BD049A6-0EB6-4615-82B4-AFB25EDAD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5D1F48-475A-456D-9EC9-C4ED5A6A0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9D1A98-05A7-4992-AB5C-16ECDB840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STCF DCSS group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4EB93B-3CCE-4183-AC21-6EA5B4F9B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2025-7</a:t>
            </a:r>
            <a:r>
              <a:rPr lang="zh-CN" altLang="en-US"/>
              <a:t>月</a:t>
            </a:r>
            <a:r>
              <a:rPr lang="en-US" altLang="zh-CN"/>
              <a:t>4</a:t>
            </a:r>
            <a:r>
              <a:rPr lang="zh-CN" altLang="en-US"/>
              <a:t>日湘潭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6A93FC-C859-4127-A67D-1BEB7CEBB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55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22.em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16.em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7.em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STCF DCSS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olidFill>
                  <a:srgbClr val="000099"/>
                </a:solidFill>
                <a:latin typeface="Arial" panose="020B0604020202020204"/>
                <a:ea typeface="楷体" panose="02010609060101010101" charset="-122"/>
              </a:rPr>
              <a:t>2025-7</a:t>
            </a:r>
            <a:r>
              <a:rPr lang="zh-CN" altLang="en-US">
                <a:solidFill>
                  <a:srgbClr val="000099"/>
                </a:solidFill>
                <a:latin typeface="Arial" panose="020B0604020202020204"/>
                <a:ea typeface="楷体" panose="02010609060101010101" charset="-122"/>
              </a:rPr>
              <a:t>月</a:t>
            </a:r>
            <a:r>
              <a:rPr lang="en-US" altLang="zh-CN">
                <a:solidFill>
                  <a:srgbClr val="000099"/>
                </a:solidFill>
                <a:latin typeface="Arial" panose="020B0604020202020204"/>
                <a:ea typeface="楷体" panose="02010609060101010101" charset="-122"/>
              </a:rPr>
              <a:t>4</a:t>
            </a:r>
            <a:r>
              <a:rPr lang="zh-CN" altLang="en-US">
                <a:solidFill>
                  <a:srgbClr val="000099"/>
                </a:solidFill>
                <a:latin typeface="Arial" panose="020B0604020202020204"/>
                <a:ea typeface="楷体" panose="02010609060101010101" charset="-122"/>
              </a:rPr>
              <a:t>日湘潭</a:t>
            </a:r>
            <a:endParaRPr lang="zh-CN" altLang="en-US" dirty="0">
              <a:solidFill>
                <a:srgbClr val="000099"/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1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2656"/>
            <a:ext cx="8229600" cy="981188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3386" y="4060686"/>
            <a:ext cx="91306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zh-CN" sz="2400" dirty="0">
              <a:solidFill>
                <a:srgbClr val="1216AE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dirty="0">
                <a:solidFill>
                  <a:srgbClr val="1216AE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STCF DCSS</a:t>
            </a:r>
            <a:r>
              <a:rPr lang="zh-CN" altLang="en-US" sz="2400" dirty="0">
                <a:solidFill>
                  <a:srgbClr val="1216AE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组</a:t>
            </a:r>
            <a:endParaRPr lang="en-US" altLang="zh-CN" sz="2400" dirty="0">
              <a:solidFill>
                <a:srgbClr val="1216AE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E5F79A3-10A0-48AD-8046-AABEDD4F43D1}"/>
              </a:ext>
            </a:extLst>
          </p:cNvPr>
          <p:cNvSpPr txBox="1"/>
          <p:nvPr/>
        </p:nvSpPr>
        <p:spPr>
          <a:xfrm>
            <a:off x="-1833" y="2300397"/>
            <a:ext cx="9145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5400" b="1" dirty="0">
                <a:solidFill>
                  <a:srgbClr val="1216A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隶书" pitchFamily="2" charset="-122"/>
                <a:cs typeface="Times New Roman" panose="02020603050405020304" pitchFamily="18" charset="0"/>
                <a:sym typeface="黑体" pitchFamily="49" charset="-122"/>
              </a:rPr>
              <a:t>STCF</a:t>
            </a:r>
            <a:r>
              <a:rPr lang="zh-CN" altLang="en-US" sz="5400" b="1" dirty="0">
                <a:solidFill>
                  <a:srgbClr val="1216A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隶书" pitchFamily="2" charset="-122"/>
                <a:cs typeface="Times New Roman" panose="02020603050405020304" pitchFamily="18" charset="0"/>
                <a:sym typeface="黑体" pitchFamily="49" charset="-122"/>
              </a:rPr>
              <a:t>谱仪</a:t>
            </a:r>
            <a:r>
              <a:rPr lang="zh-CN" altLang="en-US" sz="5400" dirty="0">
                <a:solidFill>
                  <a:srgbClr val="1216A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隶书" pitchFamily="2" charset="-122"/>
                <a:ea typeface="华文隶书" pitchFamily="2" charset="-122"/>
                <a:sym typeface="黑体" pitchFamily="49" charset="-122"/>
              </a:rPr>
              <a:t>控制系统进展</a:t>
            </a:r>
            <a:endParaRPr lang="en-US" altLang="zh-CN" sz="3600" b="1" dirty="0">
              <a:solidFill>
                <a:srgbClr val="1216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A96A376-F7EA-E391-8B73-3650B553CEA1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/>
        </p:blipFill>
        <p:spPr bwMode="auto">
          <a:xfrm>
            <a:off x="628650" y="5524970"/>
            <a:ext cx="2894330" cy="600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/>
    </mc:Choice>
    <mc:Fallback xmlns="">
      <p:transition spd="slow"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STCF DCSS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2025-7</a:t>
            </a:r>
            <a:r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月</a:t>
            </a:r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4</a:t>
            </a:r>
            <a:r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日湘潭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10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686" y="214710"/>
            <a:ext cx="7887141" cy="647932"/>
          </a:xfrm>
          <a:prstGeom prst="rect">
            <a:avLst/>
          </a:prstGeom>
          <a:solidFill>
            <a:srgbClr val="F8E7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工作进展</a:t>
            </a:r>
            <a:endParaRPr lang="en-US" altLang="zh-CN" sz="3600" b="1" dirty="0">
              <a:solidFill>
                <a:srgbClr val="1216AE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97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333BD92-5DD0-451D-A552-D1BAA272FD6A}"/>
              </a:ext>
            </a:extLst>
          </p:cNvPr>
          <p:cNvSpPr/>
          <p:nvPr/>
        </p:nvSpPr>
        <p:spPr>
          <a:xfrm>
            <a:off x="71974" y="214711"/>
            <a:ext cx="9000054" cy="647932"/>
          </a:xfrm>
          <a:prstGeom prst="rect">
            <a:avLst/>
          </a:prstGeom>
          <a:solidFill>
            <a:srgbClr val="F8F3F3"/>
          </a:solidFill>
          <a:ln>
            <a:solidFill>
              <a:srgbClr val="931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DAQ-DCS</a:t>
            </a:r>
            <a:r>
              <a:rPr kumimoji="1" lang="zh-CN" altLang="en-US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对接</a:t>
            </a:r>
          </a:p>
        </p:txBody>
      </p:sp>
      <p:pic>
        <p:nvPicPr>
          <p:cNvPr id="14" name="图片 13" descr="timg_副本">
            <a:extLst>
              <a:ext uri="{FF2B5EF4-FFF2-40B4-BE49-F238E27FC236}">
                <a16:creationId xmlns:a16="http://schemas.microsoft.com/office/drawing/2014/main" id="{40678789-174C-41CD-A9CD-BF5870CEE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684" y="214711"/>
            <a:ext cx="661343" cy="65663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25FB31A-5AA1-4928-BEE0-812876B0F5C0}"/>
              </a:ext>
            </a:extLst>
          </p:cNvPr>
          <p:cNvSpPr/>
          <p:nvPr/>
        </p:nvSpPr>
        <p:spPr>
          <a:xfrm>
            <a:off x="628650" y="1533757"/>
            <a:ext cx="1781175" cy="1352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DAQ-&gt;EPICS V3</a:t>
            </a:r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BCD113A-1EC5-43F0-8FD8-EC1EAE3EB3E9}"/>
              </a:ext>
            </a:extLst>
          </p:cNvPr>
          <p:cNvSpPr/>
          <p:nvPr/>
        </p:nvSpPr>
        <p:spPr>
          <a:xfrm>
            <a:off x="3028950" y="1533757"/>
            <a:ext cx="1781175" cy="1352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LabView</a:t>
            </a:r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73A199C-9BAE-47B7-943B-5A8FAACC3A74}"/>
              </a:ext>
            </a:extLst>
          </p:cNvPr>
          <p:cNvSpPr/>
          <p:nvPr/>
        </p:nvSpPr>
        <p:spPr>
          <a:xfrm>
            <a:off x="5579389" y="1533757"/>
            <a:ext cx="1781175" cy="1352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EPICS V7</a:t>
            </a:r>
            <a:endParaRPr lang="zh-CN" altLang="en-US" dirty="0"/>
          </a:p>
        </p:txBody>
      </p:sp>
      <p:sp>
        <p:nvSpPr>
          <p:cNvPr id="4" name="箭头: 右 3">
            <a:extLst>
              <a:ext uri="{FF2B5EF4-FFF2-40B4-BE49-F238E27FC236}">
                <a16:creationId xmlns:a16="http://schemas.microsoft.com/office/drawing/2014/main" id="{A62B5112-3776-4E91-89E2-C59BA3B9F475}"/>
              </a:ext>
            </a:extLst>
          </p:cNvPr>
          <p:cNvSpPr/>
          <p:nvPr/>
        </p:nvSpPr>
        <p:spPr>
          <a:xfrm>
            <a:off x="2428875" y="2062394"/>
            <a:ext cx="619125" cy="295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箭头: 右 21">
            <a:extLst>
              <a:ext uri="{FF2B5EF4-FFF2-40B4-BE49-F238E27FC236}">
                <a16:creationId xmlns:a16="http://schemas.microsoft.com/office/drawing/2014/main" id="{9987D5BD-BE6A-489D-A8E7-78C52E3AC761}"/>
              </a:ext>
            </a:extLst>
          </p:cNvPr>
          <p:cNvSpPr/>
          <p:nvPr/>
        </p:nvSpPr>
        <p:spPr>
          <a:xfrm>
            <a:off x="4885194" y="2062393"/>
            <a:ext cx="619125" cy="295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79C5023-9E4A-4C34-9EB2-30B7B56B7B46}"/>
              </a:ext>
            </a:extLst>
          </p:cNvPr>
          <p:cNvSpPr/>
          <p:nvPr/>
        </p:nvSpPr>
        <p:spPr>
          <a:xfrm>
            <a:off x="628650" y="3781657"/>
            <a:ext cx="1781175" cy="1352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DAQ-&gt;EPICS V7</a:t>
            </a:r>
            <a:endParaRPr lang="zh-CN" altLang="en-US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87B0C52-2C18-46BC-A686-39C58D8F6684}"/>
              </a:ext>
            </a:extLst>
          </p:cNvPr>
          <p:cNvSpPr/>
          <p:nvPr/>
        </p:nvSpPr>
        <p:spPr>
          <a:xfrm>
            <a:off x="5579389" y="3781657"/>
            <a:ext cx="1781175" cy="1352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EPICS V7</a:t>
            </a:r>
            <a:endParaRPr lang="zh-CN" altLang="en-US" dirty="0"/>
          </a:p>
        </p:txBody>
      </p:sp>
      <p:sp>
        <p:nvSpPr>
          <p:cNvPr id="28" name="箭头: 右 27">
            <a:extLst>
              <a:ext uri="{FF2B5EF4-FFF2-40B4-BE49-F238E27FC236}">
                <a16:creationId xmlns:a16="http://schemas.microsoft.com/office/drawing/2014/main" id="{4889ADE9-C180-4ABB-B592-601A708B8760}"/>
              </a:ext>
            </a:extLst>
          </p:cNvPr>
          <p:cNvSpPr/>
          <p:nvPr/>
        </p:nvSpPr>
        <p:spPr>
          <a:xfrm>
            <a:off x="2438400" y="4293439"/>
            <a:ext cx="3065919" cy="295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3CDC2FDA-D22F-4DFD-B66E-B378E0117504}"/>
              </a:ext>
            </a:extLst>
          </p:cNvPr>
          <p:cNvSpPr/>
          <p:nvPr/>
        </p:nvSpPr>
        <p:spPr>
          <a:xfrm rot="5400000">
            <a:off x="3439229" y="3135114"/>
            <a:ext cx="1064260" cy="818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C766FC1-920B-4EBB-A9BF-9754954B0578}"/>
              </a:ext>
            </a:extLst>
          </p:cNvPr>
          <p:cNvSpPr txBox="1"/>
          <p:nvPr/>
        </p:nvSpPr>
        <p:spPr>
          <a:xfrm>
            <a:off x="4486275" y="3219450"/>
            <a:ext cx="94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优化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8CE93D2-5322-4EB8-A966-7B2A7E38B3A0}"/>
              </a:ext>
            </a:extLst>
          </p:cNvPr>
          <p:cNvSpPr txBox="1"/>
          <p:nvPr/>
        </p:nvSpPr>
        <p:spPr>
          <a:xfrm>
            <a:off x="7722180" y="3105834"/>
            <a:ext cx="1019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加速解析时间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1684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STCF DCSS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2025-7</a:t>
            </a:r>
            <a:r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月</a:t>
            </a:r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4</a:t>
            </a:r>
            <a:r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日湘潭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11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686" y="214710"/>
            <a:ext cx="7887141" cy="647932"/>
          </a:xfrm>
          <a:prstGeom prst="rect">
            <a:avLst/>
          </a:prstGeom>
          <a:solidFill>
            <a:srgbClr val="F8E7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工作进展</a:t>
            </a:r>
            <a:endParaRPr lang="en-US" altLang="zh-CN" sz="3600" b="1" dirty="0">
              <a:solidFill>
                <a:srgbClr val="1216AE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97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333BD92-5DD0-451D-A552-D1BAA272FD6A}"/>
              </a:ext>
            </a:extLst>
          </p:cNvPr>
          <p:cNvSpPr/>
          <p:nvPr/>
        </p:nvSpPr>
        <p:spPr>
          <a:xfrm>
            <a:off x="71974" y="214711"/>
            <a:ext cx="9000054" cy="647932"/>
          </a:xfrm>
          <a:prstGeom prst="rect">
            <a:avLst/>
          </a:prstGeom>
          <a:solidFill>
            <a:srgbClr val="F8F3F3"/>
          </a:solidFill>
          <a:ln>
            <a:solidFill>
              <a:srgbClr val="931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DCS</a:t>
            </a:r>
            <a:r>
              <a:rPr kumimoji="1" lang="zh-CN" altLang="en-US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验收方案</a:t>
            </a:r>
            <a:endParaRPr kumimoji="1" lang="zh-CN" altLang="en-US" sz="36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 descr="timg_副本">
            <a:extLst>
              <a:ext uri="{FF2B5EF4-FFF2-40B4-BE49-F238E27FC236}">
                <a16:creationId xmlns:a16="http://schemas.microsoft.com/office/drawing/2014/main" id="{40678789-174C-41CD-A9CD-BF5870CEE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684" y="214711"/>
            <a:ext cx="661343" cy="65663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985B7DE-4DD3-4A64-9E20-2F4D8EFC83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211" y="967999"/>
            <a:ext cx="4681212" cy="528299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F5012AA-E8BC-4CAA-8110-42CD929ECF07}"/>
              </a:ext>
            </a:extLst>
          </p:cNvPr>
          <p:cNvSpPr/>
          <p:nvPr/>
        </p:nvSpPr>
        <p:spPr>
          <a:xfrm>
            <a:off x="239340" y="2730926"/>
            <a:ext cx="994180" cy="25345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09EB5CA-7100-44A9-95E8-7F3657B76EE5}"/>
              </a:ext>
            </a:extLst>
          </p:cNvPr>
          <p:cNvSpPr/>
          <p:nvPr/>
        </p:nvSpPr>
        <p:spPr>
          <a:xfrm>
            <a:off x="1362395" y="4614958"/>
            <a:ext cx="1323655" cy="168765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3198D00-79D1-43B1-BF29-08BDFD7FC56C}"/>
              </a:ext>
            </a:extLst>
          </p:cNvPr>
          <p:cNvSpPr/>
          <p:nvPr/>
        </p:nvSpPr>
        <p:spPr>
          <a:xfrm>
            <a:off x="2743200" y="3866255"/>
            <a:ext cx="1129192" cy="74870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AA664E5-6BC8-4092-AAF7-D79B11DB10A0}"/>
              </a:ext>
            </a:extLst>
          </p:cNvPr>
          <p:cNvSpPr/>
          <p:nvPr/>
        </p:nvSpPr>
        <p:spPr>
          <a:xfrm>
            <a:off x="4074910" y="1166013"/>
            <a:ext cx="1098507" cy="241180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7C51626-1722-443E-B38C-785F500D6B0C}"/>
              </a:ext>
            </a:extLst>
          </p:cNvPr>
          <p:cNvSpPr/>
          <p:nvPr/>
        </p:nvSpPr>
        <p:spPr>
          <a:xfrm>
            <a:off x="1319436" y="916380"/>
            <a:ext cx="1366614" cy="364483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185E2E1-ED0B-4103-B461-A161F60FE9DC}"/>
              </a:ext>
            </a:extLst>
          </p:cNvPr>
          <p:cNvSpPr txBox="1"/>
          <p:nvPr/>
        </p:nvSpPr>
        <p:spPr>
          <a:xfrm>
            <a:off x="4349428" y="5063611"/>
            <a:ext cx="2469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红框部分为未来计划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绿色部分为未完成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8838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STCF DCSS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12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686" y="214710"/>
            <a:ext cx="7887141" cy="647932"/>
          </a:xfrm>
          <a:prstGeom prst="rect">
            <a:avLst/>
          </a:prstGeom>
          <a:solidFill>
            <a:srgbClr val="F8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总结</a:t>
            </a: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97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8DC8538-AB62-49B4-B245-1C4B576F5AE7}"/>
              </a:ext>
            </a:extLst>
          </p:cNvPr>
          <p:cNvSpPr/>
          <p:nvPr/>
        </p:nvSpPr>
        <p:spPr>
          <a:xfrm>
            <a:off x="628650" y="5181728"/>
            <a:ext cx="3677659" cy="1609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600" dirty="0">
                <a:solidFill>
                  <a:srgbClr val="0000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谢谢</a:t>
            </a:r>
            <a:endParaRPr lang="en-US" altLang="zh-CN" sz="9600" dirty="0">
              <a:solidFill>
                <a:srgbClr val="000099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E8379BF-FDB3-4998-A8CC-DE7588A9D354}"/>
              </a:ext>
            </a:extLst>
          </p:cNvPr>
          <p:cNvSpPr txBox="1"/>
          <p:nvPr/>
        </p:nvSpPr>
        <p:spPr>
          <a:xfrm>
            <a:off x="628650" y="1520101"/>
            <a:ext cx="788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2400" dirty="0"/>
              <a:t>在硬件方面已经实现了气体分布系统、环境监测、电源远程控制与功耗监测、高压控制的硬件研制和控制。</a:t>
            </a:r>
            <a:endParaRPr lang="en-US" altLang="zh-CN" sz="2400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2400" dirty="0"/>
              <a:t>通讯方面已经构建了基本的网络架构</a:t>
            </a:r>
            <a:endParaRPr lang="en-US" altLang="zh-CN" sz="2400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2400" dirty="0"/>
              <a:t>软件方面已经完成了第一版软件的搭建。</a:t>
            </a:r>
            <a:endParaRPr lang="en-US" altLang="zh-CN" sz="2400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5AD6C01-C611-95D2-9DBC-F52E2872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2025-7</a:t>
            </a:r>
            <a:r>
              <a:rPr lang="zh-CN" altLang="en-US"/>
              <a:t>月</a:t>
            </a:r>
            <a:r>
              <a:rPr lang="en-US" altLang="zh-CN"/>
              <a:t>4</a:t>
            </a:r>
            <a:r>
              <a:rPr lang="zh-CN" altLang="en-US"/>
              <a:t>日湘潭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624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STCF DCSS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2025-7</a:t>
            </a:r>
            <a:r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月</a:t>
            </a:r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4</a:t>
            </a:r>
            <a:r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日湘潭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2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686" y="214710"/>
            <a:ext cx="7887141" cy="647932"/>
          </a:xfrm>
          <a:prstGeom prst="rect">
            <a:avLst/>
          </a:prstGeom>
          <a:solidFill>
            <a:srgbClr val="F8E7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iTOF</a:t>
            </a:r>
            <a:r>
              <a:rPr kumimoji="1" lang="zh-CN" altLang="en-US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工程总结评审</a:t>
            </a:r>
            <a:endParaRPr lang="en-US" altLang="zh-CN" sz="3600" b="1" dirty="0">
              <a:solidFill>
                <a:srgbClr val="1216AE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97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54BE791-6875-4956-B065-97C8F96268DC}"/>
              </a:ext>
            </a:extLst>
          </p:cNvPr>
          <p:cNvSpPr/>
          <p:nvPr/>
        </p:nvSpPr>
        <p:spPr>
          <a:xfrm>
            <a:off x="71974" y="214711"/>
            <a:ext cx="9000054" cy="647932"/>
          </a:xfrm>
          <a:prstGeom prst="rect">
            <a:avLst/>
          </a:prstGeom>
          <a:solidFill>
            <a:srgbClr val="F8F3F3"/>
          </a:solidFill>
          <a:ln>
            <a:solidFill>
              <a:srgbClr val="931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8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outline</a:t>
            </a:r>
            <a:endParaRPr lang="en-US" altLang="zh-CN" sz="4800" b="1" dirty="0">
              <a:solidFill>
                <a:srgbClr val="1216AE"/>
              </a:solidFill>
              <a:latin typeface="华文隶书" panose="02010800040101010101" pitchFamily="2" charset="-122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 descr="timg_副本">
            <a:extLst>
              <a:ext uri="{FF2B5EF4-FFF2-40B4-BE49-F238E27FC236}">
                <a16:creationId xmlns:a16="http://schemas.microsoft.com/office/drawing/2014/main" id="{5C2CE22D-DC1C-4735-9F5C-0824AA4D4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684" y="214711"/>
            <a:ext cx="661343" cy="65663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660E1FFE-873B-0DC0-D4DE-847D8982A6F7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/>
        </p:blipFill>
        <p:spPr bwMode="auto">
          <a:xfrm>
            <a:off x="-100166" y="238321"/>
            <a:ext cx="2894330" cy="600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4C77950-F219-4565-9359-F5269167D380}"/>
              </a:ext>
            </a:extLst>
          </p:cNvPr>
          <p:cNvSpPr txBox="1"/>
          <p:nvPr/>
        </p:nvSpPr>
        <p:spPr>
          <a:xfrm>
            <a:off x="1164574" y="1199408"/>
            <a:ext cx="66061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Hardware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Communication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Software</a:t>
            </a:r>
            <a:endParaRPr lang="zh-CN" altLang="en-US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940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C4EDCCA-34A3-4294-8FE1-DA1CEE4811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51" t="6233" b="4750"/>
          <a:stretch/>
        </p:blipFill>
        <p:spPr>
          <a:xfrm>
            <a:off x="628650" y="4738743"/>
            <a:ext cx="2183363" cy="1452350"/>
          </a:xfrm>
          <a:prstGeom prst="rect">
            <a:avLst/>
          </a:prstGeom>
        </p:spPr>
      </p:pic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STCF DCSS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3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686" y="214710"/>
            <a:ext cx="7887141" cy="647932"/>
          </a:xfrm>
          <a:prstGeom prst="rect">
            <a:avLst/>
          </a:prstGeom>
          <a:solidFill>
            <a:srgbClr val="F8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硬件方面</a:t>
            </a:r>
            <a:r>
              <a:rPr kumimoji="1" lang="en-US" altLang="zh-CN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—</a:t>
            </a:r>
            <a:r>
              <a:rPr kumimoji="1" lang="zh-CN" altLang="en-US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气体分布系统</a:t>
            </a: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397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CDCBE4-D63C-6677-6064-D3B210537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2025-7</a:t>
            </a:r>
            <a:r>
              <a:rPr lang="zh-CN" altLang="en-US"/>
              <a:t>月</a:t>
            </a:r>
            <a:r>
              <a:rPr lang="en-US" altLang="zh-CN"/>
              <a:t>4</a:t>
            </a:r>
            <a:r>
              <a:rPr lang="zh-CN" altLang="en-US"/>
              <a:t>日湘潭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EB14EDA-87B8-435E-A1DA-459B63A25B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0817" y="4069748"/>
            <a:ext cx="3868890" cy="2106102"/>
          </a:xfrm>
          <a:prstGeom prst="rect">
            <a:avLst/>
          </a:prstGeom>
        </p:spPr>
      </p:pic>
      <p:sp>
        <p:nvSpPr>
          <p:cNvPr id="7" name="箭头: 右 6">
            <a:extLst>
              <a:ext uri="{FF2B5EF4-FFF2-40B4-BE49-F238E27FC236}">
                <a16:creationId xmlns:a16="http://schemas.microsoft.com/office/drawing/2014/main" id="{9CF6FFDF-D2FE-420D-947B-2B1FF65C22B8}"/>
              </a:ext>
            </a:extLst>
          </p:cNvPr>
          <p:cNvSpPr/>
          <p:nvPr/>
        </p:nvSpPr>
        <p:spPr>
          <a:xfrm rot="5400000">
            <a:off x="639851" y="3532512"/>
            <a:ext cx="747567" cy="647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770BF42-AB3C-468B-9A19-E61C3086E857}"/>
              </a:ext>
            </a:extLst>
          </p:cNvPr>
          <p:cNvSpPr txBox="1"/>
          <p:nvPr/>
        </p:nvSpPr>
        <p:spPr>
          <a:xfrm>
            <a:off x="651771" y="4267217"/>
            <a:ext cx="816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通讯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5C470C0-E78B-4530-819E-90F9365AAFB7}"/>
              </a:ext>
            </a:extLst>
          </p:cNvPr>
          <p:cNvSpPr txBox="1"/>
          <p:nvPr/>
        </p:nvSpPr>
        <p:spPr>
          <a:xfrm>
            <a:off x="6743629" y="4527415"/>
            <a:ext cx="2273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IOC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功能：自动切换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气压监视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E0A2A40-44B9-4FF4-BD30-12D2E73ED5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27" y="1114843"/>
            <a:ext cx="3086749" cy="2314157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800EB0A4-A0B0-40F4-84B4-FD938F51F62D}"/>
              </a:ext>
            </a:extLst>
          </p:cNvPr>
          <p:cNvSpPr txBox="1"/>
          <p:nvPr/>
        </p:nvSpPr>
        <p:spPr>
          <a:xfrm>
            <a:off x="6743629" y="5166407"/>
            <a:ext cx="20589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增加功能：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阈值设置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高低气压值设置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31739C9-3792-4232-B995-7FB62F48CD88}"/>
              </a:ext>
            </a:extLst>
          </p:cNvPr>
          <p:cNvSpPr txBox="1"/>
          <p:nvPr/>
        </p:nvSpPr>
        <p:spPr>
          <a:xfrm>
            <a:off x="3937991" y="3839266"/>
            <a:ext cx="216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显示和报警功能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012B3832-34EB-40F0-A477-AD25ED33CD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6578" y="1114843"/>
            <a:ext cx="3106528" cy="23141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641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STCF DCSS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4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173" y="223410"/>
            <a:ext cx="7887141" cy="647932"/>
          </a:xfrm>
          <a:prstGeom prst="rect">
            <a:avLst/>
          </a:prstGeom>
          <a:solidFill>
            <a:srgbClr val="F8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硬件方面</a:t>
            </a:r>
            <a:r>
              <a:rPr kumimoji="1" lang="en-US" altLang="zh-CN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—</a:t>
            </a:r>
            <a:r>
              <a:rPr kumimoji="1" lang="zh-CN" altLang="en-US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气体分布系统</a:t>
            </a: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97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CDCBE4-D63C-6677-6064-D3B210537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2025-7</a:t>
            </a:r>
            <a:r>
              <a:rPr lang="zh-CN" altLang="en-US"/>
              <a:t>月</a:t>
            </a:r>
            <a:r>
              <a:rPr lang="en-US" altLang="zh-CN"/>
              <a:t>4</a:t>
            </a:r>
            <a:r>
              <a:rPr lang="zh-CN" altLang="en-US"/>
              <a:t>日湘潭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2486C307-BE21-4304-A4D6-AFAE149FB9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3"/>
          <a:stretch/>
        </p:blipFill>
        <p:spPr>
          <a:xfrm>
            <a:off x="1131877" y="1269102"/>
            <a:ext cx="2573076" cy="323911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BEB103A-BC07-4D8E-ADF7-3098C98112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1" b="7257"/>
          <a:stretch/>
        </p:blipFill>
        <p:spPr>
          <a:xfrm>
            <a:off x="4796382" y="1281534"/>
            <a:ext cx="2690652" cy="1749154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852835CE-2610-4EA6-B1EC-1847B30464EE}"/>
              </a:ext>
            </a:extLst>
          </p:cNvPr>
          <p:cNvSpPr txBox="1"/>
          <p:nvPr/>
        </p:nvSpPr>
        <p:spPr>
          <a:xfrm>
            <a:off x="853030" y="4651106"/>
            <a:ext cx="37189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High-Purity,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Uninterrupted Gas 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High-Precision Gas Mixing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Computerized Remote Control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7DD7BDFC-7978-4E73-BDDA-09098C1117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383" y="3023300"/>
            <a:ext cx="2690652" cy="1505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3186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STCF DCSS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5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686" y="214710"/>
            <a:ext cx="7887141" cy="647932"/>
          </a:xfrm>
          <a:prstGeom prst="rect">
            <a:avLst/>
          </a:prstGeom>
          <a:solidFill>
            <a:srgbClr val="F8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硬件方面</a:t>
            </a:r>
            <a:r>
              <a:rPr kumimoji="1" lang="en-US" altLang="zh-CN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-</a:t>
            </a:r>
            <a:r>
              <a:rPr kumimoji="1" lang="zh-CN" altLang="en-US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环境监控</a:t>
            </a: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97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CDCBE4-D63C-6677-6064-D3B210537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2025-7</a:t>
            </a:r>
            <a:r>
              <a:rPr lang="zh-CN" altLang="en-US"/>
              <a:t>月</a:t>
            </a:r>
            <a:r>
              <a:rPr lang="en-US" altLang="zh-CN"/>
              <a:t>4</a:t>
            </a:r>
            <a:r>
              <a:rPr lang="zh-CN" altLang="en-US"/>
              <a:t>日湘潭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ABAB20E-42A8-41EE-BF89-5DB68BBD81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8209" y="4319503"/>
            <a:ext cx="3621353" cy="185829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387A11F-4CA0-4CDC-B4E9-836DAB60AF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728" r="-830" b="8490"/>
          <a:stretch/>
        </p:blipFill>
        <p:spPr>
          <a:xfrm>
            <a:off x="5851171" y="2217909"/>
            <a:ext cx="2815050" cy="185828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F4F940C-D582-4DBF-9939-E6EC99B29D0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t="11207" b="13736"/>
          <a:stretch/>
        </p:blipFill>
        <p:spPr>
          <a:xfrm>
            <a:off x="628650" y="2217909"/>
            <a:ext cx="3186982" cy="1858289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E7732A5B-7E0C-4841-A5EE-39F3E6151126}"/>
              </a:ext>
            </a:extLst>
          </p:cNvPr>
          <p:cNvSpPr txBox="1"/>
          <p:nvPr/>
        </p:nvSpPr>
        <p:spPr>
          <a:xfrm>
            <a:off x="5739562" y="4556590"/>
            <a:ext cx="3286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PDU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的远程关断、功率监测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实现了真空泵的控制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实现了温度湿度气压的监控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4A19B19-542E-4F53-8042-9DD45D67A5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5" b="20802"/>
          <a:stretch/>
        </p:blipFill>
        <p:spPr>
          <a:xfrm>
            <a:off x="784087" y="1007761"/>
            <a:ext cx="2359772" cy="11130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DC2563F-CD3D-49D0-8AD5-3780FB88F58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1" t="23298" r="36011" b="13976"/>
          <a:stretch/>
        </p:blipFill>
        <p:spPr>
          <a:xfrm>
            <a:off x="628650" y="4254755"/>
            <a:ext cx="1179271" cy="1845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6189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STCF DCSS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2025-7</a:t>
            </a:r>
            <a:r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月</a:t>
            </a:r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4</a:t>
            </a:r>
            <a:r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日湘潭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6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686" y="214710"/>
            <a:ext cx="7887141" cy="647932"/>
          </a:xfrm>
          <a:prstGeom prst="rect">
            <a:avLst/>
          </a:prstGeom>
          <a:solidFill>
            <a:srgbClr val="F8E7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工作进展</a:t>
            </a:r>
            <a:endParaRPr lang="en-US" altLang="zh-CN" sz="3600" b="1" dirty="0">
              <a:solidFill>
                <a:srgbClr val="1216AE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97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333BD92-5DD0-451D-A552-D1BAA272FD6A}"/>
              </a:ext>
            </a:extLst>
          </p:cNvPr>
          <p:cNvSpPr/>
          <p:nvPr/>
        </p:nvSpPr>
        <p:spPr>
          <a:xfrm>
            <a:off x="71974" y="214711"/>
            <a:ext cx="9000054" cy="647932"/>
          </a:xfrm>
          <a:prstGeom prst="rect">
            <a:avLst/>
          </a:prstGeom>
          <a:solidFill>
            <a:srgbClr val="F8F3F3"/>
          </a:solidFill>
          <a:ln>
            <a:solidFill>
              <a:srgbClr val="931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Communication</a:t>
            </a:r>
            <a:endParaRPr kumimoji="1" lang="zh-CN" altLang="en-US" sz="36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 descr="timg_副本">
            <a:extLst>
              <a:ext uri="{FF2B5EF4-FFF2-40B4-BE49-F238E27FC236}">
                <a16:creationId xmlns:a16="http://schemas.microsoft.com/office/drawing/2014/main" id="{40678789-174C-41CD-A9CD-BF5870CEE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684" y="214711"/>
            <a:ext cx="661343" cy="65663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778ECD2-0426-4C67-BBD7-6E98059AFC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365" y="1022399"/>
            <a:ext cx="6806736" cy="5123751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D0045225-1BDB-4F40-B877-1F35B777EAAC}"/>
              </a:ext>
            </a:extLst>
          </p:cNvPr>
          <p:cNvSpPr/>
          <p:nvPr/>
        </p:nvSpPr>
        <p:spPr>
          <a:xfrm>
            <a:off x="219443" y="2176885"/>
            <a:ext cx="1953709" cy="39078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6664290-51C1-4F7B-81E7-489EA1A4D4E3}"/>
              </a:ext>
            </a:extLst>
          </p:cNvPr>
          <p:cNvSpPr/>
          <p:nvPr/>
        </p:nvSpPr>
        <p:spPr>
          <a:xfrm>
            <a:off x="226614" y="1322920"/>
            <a:ext cx="1355834" cy="85396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气体分布系统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D100A69-EAC8-4EBF-8082-120507B77926}"/>
              </a:ext>
            </a:extLst>
          </p:cNvPr>
          <p:cNvSpPr/>
          <p:nvPr/>
        </p:nvSpPr>
        <p:spPr>
          <a:xfrm>
            <a:off x="2585826" y="1322920"/>
            <a:ext cx="1355834" cy="85396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配气仪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E9CF5E8-313D-4C58-A427-F1D05A071664}"/>
              </a:ext>
            </a:extLst>
          </p:cNvPr>
          <p:cNvSpPr/>
          <p:nvPr/>
        </p:nvSpPr>
        <p:spPr>
          <a:xfrm>
            <a:off x="3079218" y="5364361"/>
            <a:ext cx="1864666" cy="85396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气瓶气体含量显示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211FF30-3219-4DEC-B796-A43BCF943B55}"/>
              </a:ext>
            </a:extLst>
          </p:cNvPr>
          <p:cNvSpPr/>
          <p:nvPr/>
        </p:nvSpPr>
        <p:spPr>
          <a:xfrm>
            <a:off x="2146885" y="1190560"/>
            <a:ext cx="1864666" cy="130102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5070D90-B043-4A00-B087-8CB9C095C363}"/>
              </a:ext>
            </a:extLst>
          </p:cNvPr>
          <p:cNvSpPr txBox="1"/>
          <p:nvPr/>
        </p:nvSpPr>
        <p:spPr>
          <a:xfrm>
            <a:off x="5890666" y="4291198"/>
            <a:ext cx="27755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网络架构原型</a:t>
            </a:r>
            <a:endParaRPr lang="en-US" altLang="zh-CN" dirty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远程控制原型</a:t>
            </a:r>
            <a:endParaRPr lang="en-US" altLang="zh-CN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显示系统原型</a:t>
            </a:r>
            <a:endParaRPr lang="en-US" altLang="zh-CN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报警系统原型</a:t>
            </a:r>
            <a:endParaRPr lang="en-US" altLang="zh-CN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温度气压反馈</a:t>
            </a:r>
            <a:endParaRPr lang="en-US" altLang="zh-CN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基于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RJ45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口的硬件设备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9043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STCF DCSS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7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686" y="214710"/>
            <a:ext cx="7887141" cy="647932"/>
          </a:xfrm>
          <a:prstGeom prst="rect">
            <a:avLst/>
          </a:prstGeom>
          <a:solidFill>
            <a:srgbClr val="F8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Software</a:t>
            </a:r>
            <a:endParaRPr kumimoji="1" lang="zh-CN" altLang="en-US" sz="36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97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CDCBE4-D63C-6677-6064-D3B210537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2025-7</a:t>
            </a:r>
            <a:r>
              <a:rPr lang="zh-CN" altLang="en-US"/>
              <a:t>月</a:t>
            </a:r>
            <a:r>
              <a:rPr lang="en-US" altLang="zh-CN"/>
              <a:t>4</a:t>
            </a:r>
            <a:r>
              <a:rPr lang="zh-CN" altLang="en-US"/>
              <a:t>日湘潭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11C296E-A46B-4A8F-A172-B99B181B23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214" y="1041469"/>
            <a:ext cx="6492855" cy="501701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8D7A5CB-5026-463A-9A91-B91E2B719C6C}"/>
              </a:ext>
            </a:extLst>
          </p:cNvPr>
          <p:cNvSpPr txBox="1"/>
          <p:nvPr/>
        </p:nvSpPr>
        <p:spPr>
          <a:xfrm>
            <a:off x="6931262" y="1764363"/>
            <a:ext cx="1845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建议了软件框架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5828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STCF DCSS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8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686" y="214710"/>
            <a:ext cx="7887141" cy="647932"/>
          </a:xfrm>
          <a:prstGeom prst="rect">
            <a:avLst/>
          </a:prstGeom>
          <a:solidFill>
            <a:srgbClr val="F8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监控功能</a:t>
            </a: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97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CDCBE4-D63C-6677-6064-D3B210537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2025-7</a:t>
            </a:r>
            <a:r>
              <a:rPr lang="zh-CN" altLang="en-US"/>
              <a:t>月</a:t>
            </a:r>
            <a:r>
              <a:rPr lang="en-US" altLang="zh-CN"/>
              <a:t>4</a:t>
            </a:r>
            <a:r>
              <a:rPr lang="zh-CN" altLang="en-US"/>
              <a:t>日湘潭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7BBA85F-9FD7-45FC-BB57-4A2BB9C86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8701" y="884555"/>
            <a:ext cx="5400675" cy="258953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B7B700A8-F8D4-47DF-80DD-0DD93C262138}"/>
              </a:ext>
            </a:extLst>
          </p:cNvPr>
          <p:cNvSpPr txBox="1"/>
          <p:nvPr/>
        </p:nvSpPr>
        <p:spPr>
          <a:xfrm>
            <a:off x="552676" y="979170"/>
            <a:ext cx="2336165" cy="5742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dirty="0">
              <a:sym typeface="+mn-ea"/>
            </a:endParaRPr>
          </a:p>
          <a:p>
            <a:r>
              <a:rPr lang="zh-CN" altLang="en-US" b="1" dirty="0">
                <a:sym typeface="+mn-ea"/>
              </a:rPr>
              <a:t>信息管理功能</a:t>
            </a:r>
            <a:r>
              <a:rPr lang="zh-CN" altLang="en-US" dirty="0">
                <a:sym typeface="+mn-ea"/>
              </a:rPr>
              <a:t>，在管理员权限下可更改系统的相关设置、如</a:t>
            </a:r>
            <a:r>
              <a:rPr lang="en-US" altLang="zh-CN" dirty="0">
                <a:sym typeface="+mn-ea"/>
              </a:rPr>
              <a:t>PV</a:t>
            </a:r>
            <a:r>
              <a:rPr lang="zh-CN" altLang="en-US" dirty="0">
                <a:sym typeface="+mn-ea"/>
              </a:rPr>
              <a:t>信息、设备通道数量信息等。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>
              <a:sym typeface="+mn-ea"/>
            </a:endParaRPr>
          </a:p>
          <a:p>
            <a:r>
              <a:rPr lang="zh-CN" altLang="en-US" b="1" dirty="0">
                <a:sym typeface="+mn-ea"/>
              </a:rPr>
              <a:t>设备及</a:t>
            </a:r>
            <a:r>
              <a:rPr lang="en-US" altLang="zh-CN" b="1" dirty="0">
                <a:sym typeface="+mn-ea"/>
              </a:rPr>
              <a:t>PV</a:t>
            </a:r>
            <a:r>
              <a:rPr lang="zh-CN" altLang="en-US" b="1" dirty="0">
                <a:sym typeface="+mn-ea"/>
              </a:rPr>
              <a:t>管理功能</a:t>
            </a:r>
            <a:r>
              <a:rPr lang="zh-CN" altLang="en-US" dirty="0">
                <a:sym typeface="+mn-ea"/>
              </a:rPr>
              <a:t>，可有效管理每一台设备下的</a:t>
            </a:r>
            <a:r>
              <a:rPr lang="en-US" altLang="zh-CN" dirty="0">
                <a:sym typeface="+mn-ea"/>
              </a:rPr>
              <a:t>PV</a:t>
            </a:r>
            <a:r>
              <a:rPr lang="zh-CN" altLang="en-US" dirty="0">
                <a:sym typeface="+mn-ea"/>
              </a:rPr>
              <a:t>信息，如添加</a:t>
            </a:r>
            <a:r>
              <a:rPr lang="en-US" altLang="zh-CN" dirty="0">
                <a:sym typeface="+mn-ea"/>
              </a:rPr>
              <a:t>/</a:t>
            </a:r>
            <a:r>
              <a:rPr lang="zh-CN" altLang="en-US" dirty="0">
                <a:sym typeface="+mn-ea"/>
              </a:rPr>
              <a:t>删除对应</a:t>
            </a:r>
            <a:r>
              <a:rPr lang="en-US" altLang="zh-CN" dirty="0">
                <a:sym typeface="+mn-ea"/>
              </a:rPr>
              <a:t>PV</a:t>
            </a:r>
            <a:r>
              <a:rPr lang="zh-CN" altLang="en-US" dirty="0">
                <a:sym typeface="+mn-ea"/>
              </a:rPr>
              <a:t>，更改</a:t>
            </a:r>
            <a:r>
              <a:rPr lang="en-US" altLang="zh-CN" dirty="0">
                <a:sym typeface="+mn-ea"/>
              </a:rPr>
              <a:t>PV</a:t>
            </a:r>
            <a:r>
              <a:rPr lang="zh-CN" altLang="en-US" dirty="0">
                <a:sym typeface="+mn-ea"/>
              </a:rPr>
              <a:t>名称、单位、用途描述等信息。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EF1A08B-5847-44D3-8053-5E5D2091E2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0286" y="3877945"/>
            <a:ext cx="5419090" cy="259143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C5C5751C-F069-44E6-BE8B-83EE260E8F3B}"/>
              </a:ext>
            </a:extLst>
          </p:cNvPr>
          <p:cNvSpPr txBox="1"/>
          <p:nvPr/>
        </p:nvSpPr>
        <p:spPr>
          <a:xfrm>
            <a:off x="4959274" y="3602374"/>
            <a:ext cx="18340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  </a:t>
            </a:r>
            <a:r>
              <a:rPr lang="zh-CN" altLang="en-US" sz="1200" dirty="0"/>
              <a:t>系统信息管理界面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BF0C3AB-10C3-4A13-9685-F10640EF422A}"/>
              </a:ext>
            </a:extLst>
          </p:cNvPr>
          <p:cNvSpPr txBox="1"/>
          <p:nvPr/>
        </p:nvSpPr>
        <p:spPr>
          <a:xfrm>
            <a:off x="4959274" y="6309379"/>
            <a:ext cx="18340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  </a:t>
            </a:r>
            <a:r>
              <a:rPr lang="zh-CN" altLang="en-US" sz="1200" dirty="0"/>
              <a:t>设备及</a:t>
            </a:r>
            <a:r>
              <a:rPr lang="en-US" altLang="zh-CN" sz="1200" dirty="0"/>
              <a:t>PV</a:t>
            </a:r>
            <a:r>
              <a:rPr lang="zh-CN" altLang="en-US" sz="1200" dirty="0"/>
              <a:t>管理界面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5F5BDAF-9FB3-4C34-B024-21E5D9A660F5}"/>
              </a:ext>
            </a:extLst>
          </p:cNvPr>
          <p:cNvSpPr txBox="1"/>
          <p:nvPr/>
        </p:nvSpPr>
        <p:spPr>
          <a:xfrm>
            <a:off x="-2142351" y="6582410"/>
            <a:ext cx="18340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  </a:t>
            </a:r>
            <a:r>
              <a:rPr lang="zh-CN" altLang="en-US" sz="1200" dirty="0"/>
              <a:t>微信小程序在线监控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9272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STCF DCSS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9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686" y="214710"/>
            <a:ext cx="7887141" cy="647932"/>
          </a:xfrm>
          <a:prstGeom prst="rect">
            <a:avLst/>
          </a:prstGeom>
          <a:solidFill>
            <a:srgbClr val="F8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GUI</a:t>
            </a:r>
            <a:r>
              <a:rPr kumimoji="1" lang="zh-CN" altLang="en-US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的设计思路</a:t>
            </a: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97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CDCBE4-D63C-6677-6064-D3B210537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2025-7</a:t>
            </a:r>
            <a:r>
              <a:rPr lang="zh-CN" altLang="en-US"/>
              <a:t>月</a:t>
            </a:r>
            <a:r>
              <a:rPr lang="en-US" altLang="zh-CN"/>
              <a:t>4</a:t>
            </a:r>
            <a:r>
              <a:rPr lang="zh-CN" altLang="en-US"/>
              <a:t>日湘潭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F369054-6D5C-4B4B-A7A7-3928EB8406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3"/>
          <a:stretch/>
        </p:blipFill>
        <p:spPr>
          <a:xfrm>
            <a:off x="1304925" y="1101314"/>
            <a:ext cx="7739685" cy="489162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6DC1593-ADF4-41E3-ACA9-B4A1B20774FF}"/>
              </a:ext>
            </a:extLst>
          </p:cNvPr>
          <p:cNvSpPr txBox="1"/>
          <p:nvPr/>
        </p:nvSpPr>
        <p:spPr>
          <a:xfrm>
            <a:off x="5886451" y="1614007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GUI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：制作基于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JSROOT</a:t>
            </a: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JSROOT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下探测器颜色与监测量的关联变化</a:t>
            </a:r>
          </a:p>
        </p:txBody>
      </p:sp>
      <p:pic>
        <p:nvPicPr>
          <p:cNvPr id="13" name="图片 12" descr="微信图片_20250226160744">
            <a:extLst>
              <a:ext uri="{FF2B5EF4-FFF2-40B4-BE49-F238E27FC236}">
                <a16:creationId xmlns:a16="http://schemas.microsoft.com/office/drawing/2014/main" id="{EA11F080-EBB0-45AB-86C4-5C1DEEC843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90" y="1582639"/>
            <a:ext cx="2189942" cy="464027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F56081F-08C6-4CDC-975D-B3FE32BAED7B}"/>
              </a:ext>
            </a:extLst>
          </p:cNvPr>
          <p:cNvSpPr txBox="1"/>
          <p:nvPr/>
        </p:nvSpPr>
        <p:spPr>
          <a:xfrm>
            <a:off x="2241707" y="5422487"/>
            <a:ext cx="2282668" cy="8091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b="1" dirty="0"/>
              <a:t>微信小程序的监控与提示</a:t>
            </a:r>
            <a:endParaRPr lang="zh-CN" altLang="en-US" b="1" dirty="0">
              <a:sym typeface="+mn-ea"/>
            </a:endParaRPr>
          </a:p>
          <a:p>
            <a:endParaRPr lang="zh-CN" altLang="en-US" b="1" dirty="0"/>
          </a:p>
          <a:p>
            <a:endParaRPr lang="zh-CN" altLang="en-US" dirty="0">
              <a:sym typeface="+mn-ea"/>
            </a:endParaRPr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20045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AG_VERSION" val="1.0"/>
  <p:tag name="KSO_WM_SLIDE_ITEM_CNT" val="2"/>
  <p:tag name="KSO_WM_SLIDE_LAYOUT" val="a_b"/>
  <p:tag name="KSO_WM_SLIDE_LAYOUT_CNT" val="1_1"/>
  <p:tag name="KSO_WM_SLIDE_TYPE" val="title"/>
  <p:tag name="KSO_WM_SLIDE_SUBTYPE" val="pureTxt"/>
  <p:tag name="KSO_WM_BEAUTIFY_FLAG" val="#wm#"/>
  <p:tag name="KSO_WM_COMBINE_RELATE_SLIDE_ID" val="background20185116_1"/>
  <p:tag name="KSO_WM_TEMPLATE_CATEGORY" val="custom"/>
  <p:tag name="KSO_WM_TEMPLATE_INDEX" val="20189055"/>
  <p:tag name="KSO_WM_SLIDE_ID" val="custom20189055_1"/>
  <p:tag name="KSO_WM_SLIDE_INDEX" val="1"/>
  <p:tag name="KSO_WM_TEMPLATE_SUBCATEGORY" val="combine"/>
  <p:tag name="KSO_WM_TEMPLATE_THUMBS_INDEX" val="1、5、6、7、8、9、10、13、14、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28721</TotalTime>
  <Words>440</Words>
  <Application>Microsoft Office PowerPoint</Application>
  <PresentationFormat>全屏显示(4:3)</PresentationFormat>
  <Paragraphs>129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等线</vt:lpstr>
      <vt:lpstr>等线 Light</vt:lpstr>
      <vt:lpstr>华文隶书</vt:lpstr>
      <vt:lpstr>楷体</vt:lpstr>
      <vt:lpstr>微软雅黑</vt:lpstr>
      <vt:lpstr>Arial</vt:lpstr>
      <vt:lpstr>Calibri</vt:lpstr>
      <vt:lpstr>Times New Roman</vt:lpstr>
      <vt:lpstr>Wingdings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zydhu@outlook.com</dc:creator>
  <cp:lastModifiedBy>rong hu</cp:lastModifiedBy>
  <cp:revision>1331</cp:revision>
  <dcterms:created xsi:type="dcterms:W3CDTF">2018-09-17T07:38:00Z</dcterms:created>
  <dcterms:modified xsi:type="dcterms:W3CDTF">2025-07-04T06:48:58Z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