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
  </p:notesMasterIdLst>
  <p:handoutMasterIdLst>
    <p:handoutMasterId r:id="rId23"/>
  </p:handoutMasterIdLst>
  <p:sldIdLst>
    <p:sldId id="4594" r:id="rId2"/>
    <p:sldId id="4477" r:id="rId3"/>
    <p:sldId id="4595" r:id="rId4"/>
    <p:sldId id="4478" r:id="rId5"/>
    <p:sldId id="4482" r:id="rId6"/>
    <p:sldId id="4622" r:id="rId7"/>
    <p:sldId id="4621" r:id="rId8"/>
    <p:sldId id="4483" r:id="rId9"/>
    <p:sldId id="4615" r:id="rId10"/>
    <p:sldId id="4616" r:id="rId11"/>
    <p:sldId id="4617" r:id="rId12"/>
    <p:sldId id="4618" r:id="rId13"/>
    <p:sldId id="4612" r:id="rId14"/>
    <p:sldId id="4466" r:id="rId15"/>
    <p:sldId id="4614" r:id="rId16"/>
    <p:sldId id="4620" r:id="rId17"/>
    <p:sldId id="4611" r:id="rId18"/>
    <p:sldId id="4610" r:id="rId19"/>
    <p:sldId id="4619" r:id="rId20"/>
    <p:sldId id="4613"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002E75"/>
    <a:srgbClr val="FF0101"/>
    <a:srgbClr val="FFE5E5"/>
    <a:srgbClr val="DDEBFF"/>
    <a:srgbClr val="E8EEFE"/>
    <a:srgbClr val="FFFFFF"/>
    <a:srgbClr val="ABAE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5519" autoAdjust="0"/>
  </p:normalViewPr>
  <p:slideViewPr>
    <p:cSldViewPr snapToGrid="0">
      <p:cViewPr varScale="1">
        <p:scale>
          <a:sx n="87" d="100"/>
          <a:sy n="87" d="100"/>
        </p:scale>
        <p:origin x="528"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273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D208E1F-C97B-93D5-F883-05757B3DB3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日期占位符 2">
            <a:extLst>
              <a:ext uri="{FF2B5EF4-FFF2-40B4-BE49-F238E27FC236}">
                <a16:creationId xmlns:a16="http://schemas.microsoft.com/office/drawing/2014/main" id="{78672869-DE45-D7CA-3081-426B9A2A75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42F6F5EF-1883-474C-A63D-7094BE44FE38}" type="datetimeFigureOut">
              <a:rPr lang="en-US"/>
              <a:pPr>
                <a:defRPr/>
              </a:pPr>
              <a:t>7/4/2025</a:t>
            </a:fld>
            <a:endParaRPr lang="en-US"/>
          </a:p>
        </p:txBody>
      </p:sp>
      <p:sp>
        <p:nvSpPr>
          <p:cNvPr id="4" name="页脚占位符 3">
            <a:extLst>
              <a:ext uri="{FF2B5EF4-FFF2-40B4-BE49-F238E27FC236}">
                <a16:creationId xmlns:a16="http://schemas.microsoft.com/office/drawing/2014/main" id="{E133A3D7-145D-C328-D687-57EBC311B0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灯片编号占位符 4">
            <a:extLst>
              <a:ext uri="{FF2B5EF4-FFF2-40B4-BE49-F238E27FC236}">
                <a16:creationId xmlns:a16="http://schemas.microsoft.com/office/drawing/2014/main" id="{3CD7305A-F157-44E6-F3ED-8DC616E267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813D936D-7E84-45FD-82A0-7749C333D9B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C7F96AF-C447-0FF9-A073-102FE80B81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日期占位符 2">
            <a:extLst>
              <a:ext uri="{FF2B5EF4-FFF2-40B4-BE49-F238E27FC236}">
                <a16:creationId xmlns:a16="http://schemas.microsoft.com/office/drawing/2014/main" id="{583758A0-F677-F700-E137-46590ECABE4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3DD01A2E-5935-45AD-9A40-65DB87BC75CD}" type="datetimeFigureOut">
              <a:rPr lang="en-US"/>
              <a:pPr>
                <a:defRPr/>
              </a:pPr>
              <a:t>7/4/2025</a:t>
            </a:fld>
            <a:endParaRPr lang="en-US"/>
          </a:p>
        </p:txBody>
      </p:sp>
      <p:sp>
        <p:nvSpPr>
          <p:cNvPr id="4" name="幻灯片图像占位符 3">
            <a:extLst>
              <a:ext uri="{FF2B5EF4-FFF2-40B4-BE49-F238E27FC236}">
                <a16:creationId xmlns:a16="http://schemas.microsoft.com/office/drawing/2014/main" id="{EC927A48-0456-016B-15DC-C9417D4F0CF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备注占位符 4">
            <a:extLst>
              <a:ext uri="{FF2B5EF4-FFF2-40B4-BE49-F238E27FC236}">
                <a16:creationId xmlns:a16="http://schemas.microsoft.com/office/drawing/2014/main" id="{58D90EE2-2171-A023-6120-FAC6B848434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endParaRPr lang="en-US" noProof="0"/>
          </a:p>
        </p:txBody>
      </p:sp>
      <p:sp>
        <p:nvSpPr>
          <p:cNvPr id="6" name="页脚占位符 5">
            <a:extLst>
              <a:ext uri="{FF2B5EF4-FFF2-40B4-BE49-F238E27FC236}">
                <a16:creationId xmlns:a16="http://schemas.microsoft.com/office/drawing/2014/main" id="{7AB597B4-0E87-DBCF-905D-0F65B9266D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灯片编号占位符 6">
            <a:extLst>
              <a:ext uri="{FF2B5EF4-FFF2-40B4-BE49-F238E27FC236}">
                <a16:creationId xmlns:a16="http://schemas.microsoft.com/office/drawing/2014/main" id="{37A8C713-DDE9-3BCB-25D8-4B37515E9D5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890E397D-69CD-4622-B5D8-5E5F2FB3FE5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7C2F748-7FAB-AAB0-FFAD-3A7FD26F6A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C17F98D-4E4B-574E-64B9-073DB44980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sz="1200" kern="1200" dirty="0">
                <a:solidFill>
                  <a:schemeClr val="tx1"/>
                </a:solidFill>
                <a:effectLst/>
                <a:latin typeface="+mn-lt"/>
                <a:ea typeface="+mn-ea"/>
                <a:cs typeface="+mn-cs"/>
              </a:rPr>
              <a:t>各位老师、同学，大家好！</a:t>
            </a:r>
            <a:r>
              <a:rPr lang="zh-CN" altLang="en-US" sz="1200" kern="1200" dirty="0">
                <a:solidFill>
                  <a:schemeClr val="tx1"/>
                </a:solidFill>
                <a:effectLst/>
                <a:latin typeface="+mn-lt"/>
                <a:ea typeface="+mn-ea"/>
                <a:cs typeface="+mn-cs"/>
              </a:rPr>
              <a:t>我是来自中国科学院西安光机所的赵鑫楠。</a:t>
            </a:r>
            <a:r>
              <a:rPr lang="zh-CN" altLang="zh-CN" sz="1200" kern="1200" dirty="0">
                <a:solidFill>
                  <a:schemeClr val="tx1"/>
                </a:solidFill>
                <a:effectLst/>
                <a:latin typeface="+mn-lt"/>
                <a:ea typeface="+mn-ea"/>
                <a:cs typeface="+mn-cs"/>
              </a:rPr>
              <a:t>很荣幸今天能够在此汇报我们团队在长寿命微通道板光电倍增管的研究进展。</a:t>
            </a:r>
          </a:p>
        </p:txBody>
      </p:sp>
      <p:sp>
        <p:nvSpPr>
          <p:cNvPr id="9220" name="Slide Number Placeholder 3">
            <a:extLst>
              <a:ext uri="{FF2B5EF4-FFF2-40B4-BE49-F238E27FC236}">
                <a16:creationId xmlns:a16="http://schemas.microsoft.com/office/drawing/2014/main" id="{FB7CB3B7-1379-8A78-07CB-0F1E96CDE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E9E56B23-14D2-4CB2-821A-C2514129EAAB}" type="slidenum">
              <a:rPr lang="en-US" altLang="en-US" smtClean="0">
                <a:solidFill>
                  <a:srgbClr val="000000"/>
                </a:solidFill>
                <a:latin typeface="Calibri" panose="020F0502020204030204" pitchFamily="34" charset="0"/>
              </a:rPr>
              <a:pPr fontAlgn="base">
                <a:spcBef>
                  <a:spcPct val="0"/>
                </a:spcBef>
                <a:spcAft>
                  <a:spcPct val="0"/>
                </a:spcAft>
              </a:pPr>
              <a:t>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接下来，我们</a:t>
            </a:r>
            <a:r>
              <a:rPr lang="zh-CN" altLang="en-US" sz="1200" kern="1200" dirty="0">
                <a:solidFill>
                  <a:schemeClr val="tx1"/>
                </a:solidFill>
                <a:effectLst/>
                <a:latin typeface="+mn-lt"/>
                <a:ea typeface="+mn-ea"/>
                <a:cs typeface="+mn-cs"/>
              </a:rPr>
              <a:t>保持单脉冲输出相近</a:t>
            </a:r>
            <a:r>
              <a:rPr lang="zh-CN" altLang="zh-CN" sz="1200" kern="1200" dirty="0">
                <a:solidFill>
                  <a:schemeClr val="tx1"/>
                </a:solidFill>
                <a:effectLst/>
                <a:latin typeface="+mn-lt"/>
                <a:ea typeface="+mn-ea"/>
                <a:cs typeface="+mn-cs"/>
              </a:rPr>
              <a:t>。我们通过同步调整入射光强和增益，使</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每次光脉冲产生的阳极电荷量保持相对恒定，然后比较饱和特性 。具体而言，我们设定几种不同的工作点：例如一组条件下</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增益较高而入射光较弱，另一组则增益较低但入射光较强，确保这两种情况下单脉冲产生的电荷量相近。随后在各自条件下逐步提高事件计数率（光脉冲频率），记录输出随平均电流的变化曲线。结果如图所示，无论采用何种组合，只要单脉冲输出电荷相等，所得饱和特性曲线几乎重合 。换言之，饱和曲线对单脉冲电荷量的小幅变化不敏感，或者说在平均电流这个尺度上，各种不同工作条件下的曲线没有显著区别 。这进一步支持之前的结论：</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的饱和阈值主要由平均阳极电流决定。对于</a:t>
            </a:r>
            <a:r>
              <a:rPr lang="en-US" altLang="zh-CN" sz="1200" kern="1200" dirty="0">
                <a:solidFill>
                  <a:schemeClr val="tx1"/>
                </a:solidFill>
                <a:effectLst/>
                <a:latin typeface="+mn-lt"/>
                <a:ea typeface="+mn-ea"/>
                <a:cs typeface="+mn-cs"/>
              </a:rPr>
              <a:t>6 nm ALD</a:t>
            </a:r>
            <a:r>
              <a:rPr lang="zh-CN" altLang="en-US" sz="1200" kern="1200" dirty="0">
                <a:solidFill>
                  <a:schemeClr val="tx1"/>
                </a:solidFill>
                <a:effectLst/>
                <a:latin typeface="+mn-lt"/>
                <a:ea typeface="+mn-ea"/>
                <a:cs typeface="+mn-cs"/>
              </a:rPr>
              <a:t>镀膜</a:t>
            </a:r>
            <a:r>
              <a:rPr lang="zh-CN" altLang="zh-CN" sz="1200" kern="1200" dirty="0">
                <a:solidFill>
                  <a:schemeClr val="tx1"/>
                </a:solidFill>
                <a:effectLst/>
                <a:latin typeface="+mn-lt"/>
                <a:ea typeface="+mn-ea"/>
                <a:cs typeface="+mn-cs"/>
              </a:rPr>
              <a:t>的长寿命管和常规管，我们同样观察到两者曲线没有明显差异。这说明，只要保证平均电流相同，改变增益或入射光脉冲形态并不会显著改变器件的饱和行为，为实验和应用中通过调节工作条件来避免饱和提供了依据。</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10</a:t>
            </a:fld>
            <a:endParaRPr lang="en-US"/>
          </a:p>
        </p:txBody>
      </p:sp>
    </p:spTree>
    <p:extLst>
      <p:ext uri="{BB962C8B-B14F-4D97-AF65-F5344CB8AC3E}">
        <p14:creationId xmlns:p14="http://schemas.microsoft.com/office/powerpoint/2010/main" val="21830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接下来</a:t>
            </a:r>
            <a:r>
              <a:rPr lang="zh-CN" altLang="zh-CN" sz="1200" kern="1200" dirty="0">
                <a:solidFill>
                  <a:schemeClr val="tx1"/>
                </a:solidFill>
                <a:effectLst/>
                <a:latin typeface="+mn-lt"/>
                <a:ea typeface="+mn-ea"/>
                <a:cs typeface="+mn-cs"/>
              </a:rPr>
              <a:t>是在入射光强保持不变的条件下，考察不同增益设置对饱和特性的影响 。实验中，我们让</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接受强度固定的光，通过改变管子的工作电压来调整增益，然后测量单脉冲输出随平均阳极电流的变化。图中比较了一只</a:t>
            </a:r>
            <a:r>
              <a:rPr lang="en-US" altLang="zh-CN" sz="1200" kern="1200" dirty="0">
                <a:solidFill>
                  <a:schemeClr val="tx1"/>
                </a:solidFill>
                <a:effectLst/>
                <a:latin typeface="+mn-lt"/>
                <a:ea typeface="+mn-ea"/>
                <a:cs typeface="+mn-cs"/>
              </a:rPr>
              <a:t>6 nm ALD</a:t>
            </a:r>
            <a:r>
              <a:rPr lang="zh-CN" altLang="en-US" sz="1200" kern="1200" dirty="0">
                <a:solidFill>
                  <a:schemeClr val="tx1"/>
                </a:solidFill>
                <a:effectLst/>
                <a:latin typeface="+mn-lt"/>
                <a:ea typeface="+mn-ea"/>
                <a:cs typeface="+mn-cs"/>
              </a:rPr>
              <a:t>镀膜的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和一只</a:t>
            </a:r>
            <a:r>
              <a:rPr lang="en-US" altLang="zh-CN" sz="1200" kern="1200" dirty="0">
                <a:solidFill>
                  <a:schemeClr val="tx1"/>
                </a:solidFill>
                <a:effectLst/>
                <a:latin typeface="+mn-lt"/>
                <a:ea typeface="+mn-ea"/>
                <a:cs typeface="+mn-cs"/>
              </a:rPr>
              <a:t>1 nm ALD</a:t>
            </a:r>
            <a:r>
              <a:rPr lang="zh-CN" altLang="en-US" sz="1200" kern="1200" dirty="0">
                <a:solidFill>
                  <a:schemeClr val="tx1"/>
                </a:solidFill>
                <a:effectLst/>
                <a:latin typeface="+mn-lt"/>
                <a:ea typeface="+mn-ea"/>
                <a:cs typeface="+mn-cs"/>
              </a:rPr>
              <a:t>镀膜</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PMT</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在相同入射光条件下，不同增益时的饱和曲线。可以看到，饱和特性曲线与</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的增益无关：即使我们将增益从低到高改变数个数量级，曲线在横轴为平均电流的坐标下基本重叠 。这意味着，在入射光强固定时，高增益下虽然单个光子产生的电子更多，但允许的最大计数率会相应降低；反之，低增益下单次脉冲电荷少，但可以承受更高的脉冲频率。然而无论高增益还是低增益，当平均阳极电流达到某一固定值时都会出现饱和，这个临界电流由</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本身的特性决定，与增益设置无关。</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11</a:t>
            </a:fld>
            <a:endParaRPr lang="en-US"/>
          </a:p>
        </p:txBody>
      </p:sp>
    </p:spTree>
    <p:extLst>
      <p:ext uri="{BB962C8B-B14F-4D97-AF65-F5344CB8AC3E}">
        <p14:creationId xmlns:p14="http://schemas.microsoft.com/office/powerpoint/2010/main" val="315820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mn-lt"/>
                <a:ea typeface="+mn-ea"/>
                <a:cs typeface="+mn-cs"/>
              </a:rPr>
              <a:t>为了进一步直观说明增益和计数率之间的关系，本页将上一页的恒定光强实验结果从平均电流视角和入射频率视角进行了对比分析</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。左图横轴采用平均阳极电流，不同颜色曲线对应不同增益设置，可以看出曲线重合于同一饱和转折点，验证了饱和阈值仅由平均电流决定的结论 。右图则将横轴改为等效的入射光脉冲频率，可以看到在入射光强固定的前提下，增益越低，</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可承受的最大计数率越高 。尽管这些情况下饱和出现的频率相差两个数量级，但如果将它们对应的平均阳极电流计算出来，却都接近同一个数值水平（约几微安），这正是</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内部空间电荷饱和的固有限制。由此可见，平均阳极电流是衡量</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饱和特性的一个比较良好的指标，它消除了对增益或光强等测试条件的依赖。在实际应用中，这意味着我们可以通过控制平均输出电流来避免饱和，</a:t>
            </a:r>
            <a:r>
              <a:rPr lang="zh-CN" altLang="en-US" sz="1200" kern="1200" dirty="0">
                <a:solidFill>
                  <a:schemeClr val="tx1"/>
                </a:solidFill>
                <a:effectLst/>
                <a:latin typeface="+mn-lt"/>
                <a:ea typeface="+mn-ea"/>
                <a:cs typeface="+mn-cs"/>
              </a:rPr>
              <a:t>比如</a:t>
            </a:r>
            <a:r>
              <a:rPr lang="zh-CN" altLang="zh-CN" sz="1200" kern="1200" dirty="0">
                <a:solidFill>
                  <a:schemeClr val="tx1"/>
                </a:solidFill>
                <a:effectLst/>
                <a:latin typeface="+mn-lt"/>
                <a:ea typeface="+mn-ea"/>
                <a:cs typeface="+mn-cs"/>
              </a:rPr>
              <a:t>在要求高计数率时适当降低增益，在要求高增益时则需降低计数率。</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12</a:t>
            </a:fld>
            <a:endParaRPr lang="en-US"/>
          </a:p>
        </p:txBody>
      </p:sp>
    </p:spTree>
    <p:extLst>
      <p:ext uri="{BB962C8B-B14F-4D97-AF65-F5344CB8AC3E}">
        <p14:creationId xmlns:p14="http://schemas.microsoft.com/office/powerpoint/2010/main" val="48983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当</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长时间工作在高计数率甚至进入饱和状态时，其恢复性能同样值得关注。我们针对单阳极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进行了实验，比较了不同</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膜层厚度的器件在饱和后的恢复行为，以及同一器件在不同增益下的恢复速度。实验方法是将</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在高计数率下驱动至饱和，然后迅速降低计数率，观察输出信号恢复到饱和前水平的过程。结果表明，</a:t>
            </a:r>
            <a:r>
              <a:rPr lang="en-US" altLang="zh-CN" sz="1200" kern="1200" dirty="0">
                <a:solidFill>
                  <a:schemeClr val="tx1"/>
                </a:solidFill>
                <a:effectLst/>
                <a:latin typeface="+mn-lt"/>
                <a:ea typeface="+mn-ea"/>
                <a:cs typeface="+mn-cs"/>
              </a:rPr>
              <a:t>ALD</a:t>
            </a:r>
            <a:r>
              <a:rPr lang="zh-CN" altLang="en-US" sz="1200" kern="1200" dirty="0">
                <a:solidFill>
                  <a:schemeClr val="tx1"/>
                </a:solidFill>
                <a:effectLst/>
                <a:latin typeface="+mn-lt"/>
                <a:ea typeface="+mn-ea"/>
                <a:cs typeface="+mn-cs"/>
              </a:rPr>
              <a:t>镀膜</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存在一定的饱和恢复迟滞效应 ：当从饱和状态降负荷时，输出并非立即恢复到原有增益，而是有一个滞后的缓慢恢复过程。</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这可能是由于饱和期间</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内部累积的电荷或局部效应需要时间消退，表现为在同样的平均电流下，从高计数率下降后的输出一开始偏低，逐步回升至正常值。此外，我们发现提高</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的增益可以显著加快饱和后的恢复速率 。高增益下电子数更多，或许有助于迅速中和通道内残余电荷，从而缩短恢复时间。总体而言，这些结果为我们理解</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在极限计数条件下的动态行为提供了参考。</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13</a:t>
            </a:fld>
            <a:endParaRPr lang="en-US"/>
          </a:p>
        </p:txBody>
      </p:sp>
    </p:spTree>
    <p:extLst>
      <p:ext uri="{BB962C8B-B14F-4D97-AF65-F5344CB8AC3E}">
        <p14:creationId xmlns:p14="http://schemas.microsoft.com/office/powerpoint/2010/main" val="285674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我们</a:t>
            </a:r>
            <a:r>
              <a:rPr lang="zh-CN" altLang="en-US" sz="1200" kern="1200" dirty="0">
                <a:solidFill>
                  <a:schemeClr val="tx1"/>
                </a:solidFill>
                <a:effectLst/>
                <a:latin typeface="+mn-lt"/>
                <a:ea typeface="+mn-ea"/>
                <a:cs typeface="+mn-cs"/>
              </a:rPr>
              <a:t>还</a:t>
            </a:r>
            <a:r>
              <a:rPr lang="zh-CN" altLang="zh-CN" sz="1200" kern="1200" dirty="0">
                <a:solidFill>
                  <a:schemeClr val="tx1"/>
                </a:solidFill>
                <a:effectLst/>
                <a:latin typeface="+mn-lt"/>
                <a:ea typeface="+mn-ea"/>
                <a:cs typeface="+mn-cs"/>
              </a:rPr>
              <a:t>关注</a:t>
            </a:r>
            <a:r>
              <a:rPr lang="zh-CN" altLang="en-US" sz="1200" kern="1200" dirty="0">
                <a:solidFill>
                  <a:schemeClr val="tx1"/>
                </a:solidFill>
                <a:effectLst/>
                <a:latin typeface="+mn-lt"/>
                <a:ea typeface="+mn-ea"/>
                <a:cs typeface="+mn-cs"/>
              </a:rPr>
              <a:t>了</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的空间分辨率问题，虽然</a:t>
            </a:r>
            <a:r>
              <a:rPr lang="en-US" altLang="zh-CN" sz="1200" kern="1200" dirty="0">
                <a:solidFill>
                  <a:schemeClr val="tx1"/>
                </a:solidFill>
                <a:effectLst/>
                <a:latin typeface="+mn-lt"/>
                <a:ea typeface="+mn-ea"/>
                <a:cs typeface="+mn-cs"/>
              </a:rPr>
              <a:t>DTOF</a:t>
            </a:r>
            <a:r>
              <a:rPr lang="zh-CN" altLang="zh-CN" sz="1200" kern="1200" dirty="0">
                <a:solidFill>
                  <a:schemeClr val="tx1"/>
                </a:solidFill>
                <a:effectLst/>
                <a:latin typeface="+mn-lt"/>
                <a:ea typeface="+mn-ea"/>
                <a:cs typeface="+mn-cs"/>
              </a:rPr>
              <a:t>对</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空间分辨的要求为</a:t>
            </a:r>
            <a:r>
              <a:rPr lang="en-US" altLang="zh-CN" sz="1200" kern="1200" dirty="0">
                <a:solidFill>
                  <a:schemeClr val="tx1"/>
                </a:solidFill>
                <a:effectLst/>
                <a:latin typeface="+mn-lt"/>
                <a:ea typeface="+mn-ea"/>
                <a:cs typeface="+mn-cs"/>
              </a:rPr>
              <a:t>mm</a:t>
            </a:r>
            <a:r>
              <a:rPr lang="zh-CN" altLang="zh-CN" sz="1200" kern="1200" dirty="0">
                <a:solidFill>
                  <a:schemeClr val="tx1"/>
                </a:solidFill>
                <a:effectLst/>
                <a:latin typeface="+mn-lt"/>
                <a:ea typeface="+mn-ea"/>
                <a:cs typeface="+mn-cs"/>
              </a:rPr>
              <a:t>量级，但我们还是对影响</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空间分辨的因素进行了研究。下图展示的是我们所建立的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单通道电子输运仿真模型及其输出结果示例 。基于此模型，我们获取了电子云到达阳极面的二维分布，这里以电子分布散点图的形式给出 ——每个点代表一个电子击中阳极的位置。可以看到，单光子产生的电子在阳极上并非集中于完全一点，而是形成一个一定直径的弥散斑，这就是导致空间分辨有限的直接原因。为了定量评估空间分辨率，我们对这个电子分布计算了点扩散函数</a:t>
            </a:r>
            <a:r>
              <a:rPr lang="en-US" altLang="zh-CN" sz="1200" kern="1200" dirty="0">
                <a:solidFill>
                  <a:schemeClr val="tx1"/>
                </a:solidFill>
                <a:effectLst/>
                <a:latin typeface="+mn-lt"/>
                <a:ea typeface="+mn-ea"/>
                <a:cs typeface="+mn-cs"/>
              </a:rPr>
              <a:t>(PSF)</a:t>
            </a:r>
            <a:r>
              <a:rPr lang="zh-CN" altLang="zh-CN" sz="1200" kern="1200" dirty="0">
                <a:solidFill>
                  <a:schemeClr val="tx1"/>
                </a:solidFill>
                <a:effectLst/>
                <a:latin typeface="+mn-lt"/>
                <a:ea typeface="+mn-ea"/>
                <a:cs typeface="+mn-cs"/>
              </a:rPr>
              <a:t>，并进一步求出了对应的调制传递函数</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曲线 。</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描述了系统对不同空间频率的响应能力，其高频部分越高，表示空间分辨率越好。图中展示了一组径向平均的</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曲线，例如针对不同通道长度的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，我们得到了一系列</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对比 。通过这些模拟结果，我们可以深入分析</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结构对其空间分辨的影响。</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14</a:t>
            </a:fld>
            <a:endParaRPr lang="en-US"/>
          </a:p>
        </p:txBody>
      </p:sp>
    </p:spTree>
    <p:extLst>
      <p:ext uri="{BB962C8B-B14F-4D97-AF65-F5344CB8AC3E}">
        <p14:creationId xmlns:p14="http://schemas.microsoft.com/office/powerpoint/2010/main" val="57069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mn-lt"/>
                <a:ea typeface="+mn-ea"/>
                <a:cs typeface="+mn-cs"/>
              </a:rPr>
              <a:t>利用前述模型，我们系统地考察了几种</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结构参数对空间分辨率的影响，每次改变其中一个参数以分析其作用趋势 。分别研究了通道长度、通道孔径、输出电极浸入深度以及通道偏置角对空间分辨率的影响 。仿真结果清晰地表明：</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通道长度越长；通道孔径越小，输</a:t>
            </a:r>
            <a:r>
              <a:rPr lang="zh-CN" altLang="en-US" sz="1200" kern="1200" dirty="0">
                <a:solidFill>
                  <a:schemeClr val="tx1"/>
                </a:solidFill>
                <a:effectLst/>
                <a:latin typeface="+mn-lt"/>
                <a:ea typeface="+mn-ea"/>
                <a:cs typeface="+mn-cs"/>
              </a:rPr>
              <a:t>出</a:t>
            </a:r>
            <a:r>
              <a:rPr lang="zh-CN" altLang="zh-CN" sz="1200" kern="1200" dirty="0">
                <a:solidFill>
                  <a:schemeClr val="tx1"/>
                </a:solidFill>
                <a:effectLst/>
                <a:latin typeface="+mn-lt"/>
                <a:ea typeface="+mn-ea"/>
                <a:cs typeface="+mn-cs"/>
              </a:rPr>
              <a:t>电极浸入通道的深度越深，得到的空间分辨率越高 。对于通道偏置角</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我们的模拟也进行了分析 。偏置角的存在主要是为抑制离子反馈，但它对电子传输路径也有影响，同时对</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的增益也有影响，下一步模拟将保持不同偏置角的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增益不变（或从通道出射的电子数不变）研究偏置角对空间分辨的影响。综合这些参数分析，我们得到的结论是：要提升</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的空间分辨性能，可以考虑采用长径比更大的微通道（长通道、细孔径），并优化输出电极结构以及合理设定偏置角。这些指导对于我们设计制造高空间分辨率的</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具有重要意义。</a:t>
            </a:r>
          </a:p>
          <a:p>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15</a:t>
            </a:fld>
            <a:endParaRPr lang="en-US"/>
          </a:p>
        </p:txBody>
      </p:sp>
    </p:spTree>
    <p:extLst>
      <p:ext uri="{BB962C8B-B14F-4D97-AF65-F5344CB8AC3E}">
        <p14:creationId xmlns:p14="http://schemas.microsoft.com/office/powerpoint/2010/main" val="221798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除了</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本体结构，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与读出阳极之间的近贴距离和电压也会影响空间分辨率。下图展示了</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阳极近贴距离以及电压对电子云扩散的影响结果 。左图是</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随</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阳极间距变化的曲线，右图是</a:t>
            </a:r>
            <a:r>
              <a:rPr lang="en-US" altLang="zh-CN" sz="1200" kern="1200" dirty="0">
                <a:solidFill>
                  <a:schemeClr val="tx1"/>
                </a:solidFill>
                <a:effectLst/>
                <a:latin typeface="+mn-lt"/>
                <a:ea typeface="+mn-ea"/>
                <a:cs typeface="+mn-cs"/>
              </a:rPr>
              <a:t>MTF</a:t>
            </a:r>
            <a:r>
              <a:rPr lang="zh-CN" altLang="zh-CN" sz="1200" kern="1200" dirty="0">
                <a:solidFill>
                  <a:schemeClr val="tx1"/>
                </a:solidFill>
                <a:effectLst/>
                <a:latin typeface="+mn-lt"/>
                <a:ea typeface="+mn-ea"/>
                <a:cs typeface="+mn-cs"/>
              </a:rPr>
              <a:t>随电压变化的曲线，旁边还给出了不同距离下阳极面上电子弥散斑大小的示意图 。可以看到，当阳极紧贴</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（距离减小）时，电子云在到达阳极前没有足够距离继续扩散，其在阳极处的斑点尺寸显著减小，空间分辨率明显提高 。同样，提高阳极提取电压（即增大</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与阳极之间的电场）也能够更有效地聚焦电子，减少横向散布，从而提高空间分辨率 。仿真示意图直观地表明：在较小近贴距离下，电子打在阳极上的分布更为集中；而较大的距离则斑点变大、更模糊。因此，在实际器件设计中，我们倾向于将阳极面尽可能靠近</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输出面，并在允许范围内提高提取场强，以期获得最佳的空间分辨性能。</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16</a:t>
            </a:fld>
            <a:endParaRPr lang="en-US"/>
          </a:p>
        </p:txBody>
      </p:sp>
    </p:spTree>
    <p:extLst>
      <p:ext uri="{BB962C8B-B14F-4D97-AF65-F5344CB8AC3E}">
        <p14:creationId xmlns:p14="http://schemas.microsoft.com/office/powerpoint/2010/main" val="56481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接下来，我们关注</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在无光条件下的本底噪声表现，包括暗计数率和暗电流。我们测试了多阳极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各通道暗电流和暗计数的</a:t>
            </a:r>
            <a:r>
              <a:rPr lang="zh-CN" altLang="en-US" sz="1200" kern="1200" dirty="0">
                <a:solidFill>
                  <a:schemeClr val="tx1"/>
                </a:solidFill>
                <a:effectLst/>
                <a:latin typeface="+mn-lt"/>
                <a:ea typeface="+mn-ea"/>
                <a:cs typeface="+mn-cs"/>
              </a:rPr>
              <a:t>表现</a:t>
            </a:r>
            <a:r>
              <a:rPr lang="zh-CN" altLang="zh-CN" sz="1200" kern="1200" dirty="0">
                <a:solidFill>
                  <a:schemeClr val="tx1"/>
                </a:solidFill>
                <a:effectLst/>
                <a:latin typeface="+mn-lt"/>
                <a:ea typeface="+mn-ea"/>
                <a:cs typeface="+mn-cs"/>
              </a:rPr>
              <a:t>。在完全避光的条件下设置</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，将各通道输出接入高灵敏度电流计和计数模块，其中暗计数的判定阈值设置为输出脉冲幅度大于</a:t>
            </a:r>
            <a:r>
              <a:rPr lang="en-US" altLang="zh-CN" sz="1200" kern="1200" dirty="0">
                <a:solidFill>
                  <a:schemeClr val="tx1"/>
                </a:solidFill>
                <a:effectLst/>
                <a:latin typeface="+mn-lt"/>
                <a:ea typeface="+mn-ea"/>
                <a:cs typeface="+mn-cs"/>
              </a:rPr>
              <a:t>10 mV</a:t>
            </a:r>
            <a:r>
              <a:rPr lang="zh-CN" altLang="zh-CN" sz="1200" kern="1200" dirty="0">
                <a:solidFill>
                  <a:schemeClr val="tx1"/>
                </a:solidFill>
                <a:effectLst/>
                <a:latin typeface="+mn-lt"/>
                <a:ea typeface="+mn-ea"/>
                <a:cs typeface="+mn-cs"/>
              </a:rPr>
              <a:t>即记为一次计数 。所有通道的暗电流总和在增益约</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10^6</a:t>
            </a:r>
            <a:r>
              <a:rPr lang="zh-CN" altLang="zh-CN" sz="1200" kern="1200" dirty="0">
                <a:solidFill>
                  <a:schemeClr val="tx1"/>
                </a:solidFill>
                <a:effectLst/>
                <a:latin typeface="+mn-lt"/>
                <a:ea typeface="+mn-ea"/>
                <a:cs typeface="+mn-cs"/>
              </a:rPr>
              <a:t>时</a:t>
            </a:r>
            <a:r>
              <a:rPr lang="zh-CN" altLang="en-US" sz="1200" kern="1200" dirty="0">
                <a:solidFill>
                  <a:schemeClr val="tx1"/>
                </a:solidFill>
                <a:effectLst/>
                <a:latin typeface="+mn-lt"/>
                <a:ea typeface="+mn-ea"/>
                <a:cs typeface="+mn-cs"/>
              </a:rPr>
              <a:t>小于</a:t>
            </a:r>
            <a:r>
              <a:rPr lang="en-US" altLang="zh-CN" sz="1200" kern="1200" dirty="0">
                <a:solidFill>
                  <a:schemeClr val="tx1"/>
                </a:solidFill>
                <a:effectLst/>
                <a:latin typeface="+mn-lt"/>
                <a:ea typeface="+mn-ea"/>
                <a:cs typeface="+mn-cs"/>
              </a:rPr>
              <a:t>15 </a:t>
            </a:r>
            <a:r>
              <a:rPr lang="en-US" altLang="zh-CN" sz="1200" kern="1200" dirty="0" err="1">
                <a:solidFill>
                  <a:schemeClr val="tx1"/>
                </a:solidFill>
                <a:effectLst/>
                <a:latin typeface="+mn-lt"/>
                <a:ea typeface="+mn-ea"/>
                <a:cs typeface="+mn-cs"/>
              </a:rPr>
              <a:t>nA</a:t>
            </a:r>
            <a:r>
              <a:rPr lang="zh-CN" altLang="zh-CN" sz="1200" kern="1200" dirty="0">
                <a:solidFill>
                  <a:schemeClr val="tx1"/>
                </a:solidFill>
                <a:effectLst/>
                <a:latin typeface="+mn-lt"/>
                <a:ea typeface="+mn-ea"/>
                <a:cs typeface="+mn-cs"/>
              </a:rPr>
              <a:t>，平均到每个通道上，单个通道的暗电流都小于</a:t>
            </a:r>
            <a:r>
              <a:rPr lang="en-US" altLang="zh-CN" sz="1200" kern="1200" dirty="0">
                <a:solidFill>
                  <a:schemeClr val="tx1"/>
                </a:solidFill>
                <a:effectLst/>
                <a:latin typeface="+mn-lt"/>
                <a:ea typeface="+mn-ea"/>
                <a:cs typeface="+mn-cs"/>
              </a:rPr>
              <a:t>1 </a:t>
            </a:r>
            <a:r>
              <a:rPr lang="en-US" altLang="zh-CN" sz="1200" kern="1200" dirty="0" err="1">
                <a:solidFill>
                  <a:schemeClr val="tx1"/>
                </a:solidFill>
                <a:effectLst/>
                <a:latin typeface="+mn-lt"/>
                <a:ea typeface="+mn-ea"/>
                <a:cs typeface="+mn-cs"/>
              </a:rPr>
              <a:t>nA</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。进一步来看，各通道的暗计数率和暗电流基本呈正比关系 ：暗电流高的通道，其超过阈值的噪声脉冲计数也略高。这符合暗计数主要由热电子或漏电触发所致的物理机制。需要指出的是，我们注意到边缘位置的通道暗电流略高于中间通道。分析原因，可能是边缘通道更靠近高压供电电极或封装的金属</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陶瓷接缝处，受到微小的漏电流或额外噪声源影响。</a:t>
            </a:r>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17</a:t>
            </a:fld>
            <a:endParaRPr lang="en-US"/>
          </a:p>
        </p:txBody>
      </p:sp>
    </p:spTree>
    <p:extLst>
      <p:ext uri="{BB962C8B-B14F-4D97-AF65-F5344CB8AC3E}">
        <p14:creationId xmlns:p14="http://schemas.microsoft.com/office/powerpoint/2010/main" val="2733157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的另一个重要性能指标是通道间串扰。本页展示了我们针对通道串扰所做的测试和结果 。测试使用了一束皮秒激光，通过光纤将激光脉冲精确地耦合到</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的单个像素上，本次测试选用通道</a:t>
            </a:r>
            <a:r>
              <a:rPr lang="en-US" altLang="zh-CN" sz="1200" kern="1200" dirty="0">
                <a:solidFill>
                  <a:schemeClr val="tx1"/>
                </a:solidFill>
                <a:effectLst/>
                <a:latin typeface="+mn-lt"/>
                <a:ea typeface="+mn-ea"/>
                <a:cs typeface="+mn-cs"/>
              </a:rPr>
              <a:t>7 </a:t>
            </a:r>
            <a:r>
              <a:rPr lang="zh-CN" altLang="zh-CN" sz="1200" kern="1200" dirty="0">
                <a:solidFill>
                  <a:schemeClr val="tx1"/>
                </a:solidFill>
                <a:effectLst/>
                <a:latin typeface="+mn-lt"/>
                <a:ea typeface="+mn-ea"/>
                <a:cs typeface="+mn-cs"/>
              </a:rPr>
              <a:t>。我们使用掩模版确保光纤输出仅照射目标通道，而不直接照到其他通道，从而将主信号限制在单一通道。随后，我们记录其他各通道的输出情况，以检查是否有同步的小脉冲出现。右侧波形图给出了当</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号通道受到激光照射时，其他通道中如</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号和</a:t>
            </a:r>
            <a:r>
              <a:rPr lang="en-US" altLang="zh-CN" sz="1200" kern="1200" dirty="0">
                <a:solidFill>
                  <a:schemeClr val="tx1"/>
                </a:solidFill>
                <a:effectLst/>
                <a:latin typeface="+mn-lt"/>
                <a:ea typeface="+mn-ea"/>
                <a:cs typeface="+mn-cs"/>
              </a:rPr>
              <a:t>13</a:t>
            </a:r>
            <a:r>
              <a:rPr lang="zh-CN" altLang="zh-CN" sz="1200" kern="1200" dirty="0">
                <a:solidFill>
                  <a:schemeClr val="tx1"/>
                </a:solidFill>
                <a:effectLst/>
                <a:latin typeface="+mn-lt"/>
                <a:ea typeface="+mn-ea"/>
                <a:cs typeface="+mn-cs"/>
              </a:rPr>
              <a:t>号通道上出现的微弱信号波形 。可以看到，这些串扰信号幅度很小，但具备周期性振荡衰减的特征。这种特征提示串扰可能来自于电路耦合或电磁干扰，引起相邻通道产生衰减振荡信号。通过对比主通道和串扰通道信号幅度，我们定义了串扰率。实验测得最大串扰率</a:t>
            </a:r>
            <a:r>
              <a:rPr lang="zh-CN" altLang="en-US" sz="1200" kern="1200" dirty="0">
                <a:solidFill>
                  <a:schemeClr val="tx1"/>
                </a:solidFill>
                <a:effectLst/>
                <a:latin typeface="+mn-lt"/>
                <a:ea typeface="+mn-ea"/>
                <a:cs typeface="+mn-cs"/>
              </a:rPr>
              <a:t>小于</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。为了追求更高的测量精度，我们计划进一步优化读出线路板，改进屏蔽，减少这种振荡串扰的幅度和持续时间。</a:t>
            </a:r>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18</a:t>
            </a:fld>
            <a:endParaRPr lang="en-US"/>
          </a:p>
        </p:txBody>
      </p:sp>
    </p:spTree>
    <p:extLst>
      <p:ext uri="{BB962C8B-B14F-4D97-AF65-F5344CB8AC3E}">
        <p14:creationId xmlns:p14="http://schemas.microsoft.com/office/powerpoint/2010/main" val="322812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我们汇总了研制的多阳极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的关键性能参数，包括量子效率、增益以及时间分辨率 。首先是左侧的光谱响应曲线：可以看到我们的光电阴极在</a:t>
            </a:r>
            <a:r>
              <a:rPr lang="en-US" altLang="zh-CN" sz="1200" kern="1200" dirty="0">
                <a:solidFill>
                  <a:schemeClr val="tx1"/>
                </a:solidFill>
                <a:effectLst/>
                <a:latin typeface="+mn-lt"/>
                <a:ea typeface="+mn-ea"/>
                <a:cs typeface="+mn-cs"/>
              </a:rPr>
              <a:t>400 nm</a:t>
            </a:r>
            <a:r>
              <a:rPr lang="zh-CN" altLang="zh-CN" sz="1200" kern="1200" dirty="0">
                <a:solidFill>
                  <a:schemeClr val="tx1"/>
                </a:solidFill>
                <a:effectLst/>
                <a:latin typeface="+mn-lt"/>
                <a:ea typeface="+mn-ea"/>
                <a:cs typeface="+mn-cs"/>
              </a:rPr>
              <a:t>波长附近具有超过</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的量子效率。其次，中间列出了</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的增益性能：典型增益可超过</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10^6 </a:t>
            </a:r>
            <a:r>
              <a:rPr lang="zh-CN" altLang="zh-CN" sz="1200" kern="1200" dirty="0">
                <a:solidFill>
                  <a:schemeClr val="tx1"/>
                </a:solidFill>
                <a:effectLst/>
                <a:latin typeface="+mn-lt"/>
                <a:ea typeface="+mn-ea"/>
                <a:cs typeface="+mn-cs"/>
              </a:rPr>
              <a:t>。意味着每个光电子最终产生约一百万个电子，被阳极收集成可测量的脉冲，这样高的增益确保了单光子事件能被可靠地读出。最后，右侧给出了时间分辨的测试结果：不同通道的单光子时间分辨均优于</a:t>
            </a:r>
            <a:r>
              <a:rPr lang="en-US" altLang="zh-CN" sz="1200" kern="1200" dirty="0">
                <a:solidFill>
                  <a:schemeClr val="tx1"/>
                </a:solidFill>
                <a:effectLst/>
                <a:latin typeface="+mn-lt"/>
                <a:ea typeface="+mn-ea"/>
                <a:cs typeface="+mn-cs"/>
              </a:rPr>
              <a:t>45</a:t>
            </a:r>
            <a:r>
              <a:rPr lang="zh-CN" altLang="zh-CN" sz="1200" kern="1200" dirty="0">
                <a:solidFill>
                  <a:schemeClr val="tx1"/>
                </a:solidFill>
                <a:effectLst/>
                <a:latin typeface="+mn-lt"/>
                <a:ea typeface="+mn-ea"/>
                <a:cs typeface="+mn-cs"/>
              </a:rPr>
              <a:t>皮秒，其中一些通道的时间分辨达到约</a:t>
            </a:r>
            <a:r>
              <a:rPr lang="en-US" altLang="zh-CN" sz="1200" kern="1200" dirty="0">
                <a:solidFill>
                  <a:schemeClr val="tx1"/>
                </a:solidFill>
                <a:effectLst/>
                <a:latin typeface="+mn-lt"/>
                <a:ea typeface="+mn-ea"/>
                <a:cs typeface="+mn-cs"/>
              </a:rPr>
              <a:t>35</a:t>
            </a:r>
            <a:r>
              <a:rPr lang="zh-CN" altLang="zh-CN" sz="1200" kern="1200" dirty="0">
                <a:solidFill>
                  <a:schemeClr val="tx1"/>
                </a:solidFill>
                <a:effectLst/>
                <a:latin typeface="+mn-lt"/>
                <a:ea typeface="+mn-ea"/>
                <a:cs typeface="+mn-cs"/>
              </a:rPr>
              <a:t>皮秒。下一步工作将通过优化分压比进一步提高时间分辨。</a:t>
            </a:r>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19</a:t>
            </a:fld>
            <a:endParaRPr lang="en-US"/>
          </a:p>
        </p:txBody>
      </p:sp>
    </p:spTree>
    <p:extLst>
      <p:ext uri="{BB962C8B-B14F-4D97-AF65-F5344CB8AC3E}">
        <p14:creationId xmlns:p14="http://schemas.microsoft.com/office/powerpoint/2010/main" val="171029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首先，</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是一种用于单光子探测的高灵敏度器件，能够实现小于</a:t>
            </a:r>
            <a:r>
              <a:rPr lang="en-US" altLang="zh-CN" sz="1200" kern="1200" dirty="0">
                <a:solidFill>
                  <a:schemeClr val="tx1"/>
                </a:solidFill>
                <a:effectLst/>
                <a:latin typeface="+mn-lt"/>
                <a:ea typeface="+mn-ea"/>
                <a:cs typeface="+mn-cs"/>
              </a:rPr>
              <a:t>50</a:t>
            </a:r>
            <a:r>
              <a:rPr lang="zh-CN" altLang="zh-CN" sz="1200" kern="1200" dirty="0">
                <a:solidFill>
                  <a:schemeClr val="tx1"/>
                </a:solidFill>
                <a:effectLst/>
                <a:latin typeface="+mn-lt"/>
                <a:ea typeface="+mn-ea"/>
                <a:cs typeface="+mn-cs"/>
              </a:rPr>
              <a:t>皮秒的时间分辨，在核与粒子物理大型装置中广泛应用于高精度时间测量。例如，</a:t>
            </a:r>
            <a:r>
              <a:rPr lang="en-US" altLang="zh-CN" sz="1200" kern="1200" dirty="0">
                <a:solidFill>
                  <a:schemeClr val="tx1"/>
                </a:solidFill>
                <a:effectLst/>
                <a:latin typeface="+mn-lt"/>
                <a:ea typeface="+mn-ea"/>
                <a:cs typeface="+mn-cs"/>
              </a:rPr>
              <a:t>Belle II</a:t>
            </a:r>
            <a:r>
              <a:rPr lang="zh-CN" altLang="zh-CN" sz="1200" kern="1200" dirty="0">
                <a:solidFill>
                  <a:schemeClr val="tx1"/>
                </a:solidFill>
                <a:effectLst/>
                <a:latin typeface="+mn-lt"/>
                <a:ea typeface="+mn-ea"/>
                <a:cs typeface="+mn-cs"/>
              </a:rPr>
              <a:t>实验的</a:t>
            </a:r>
            <a:r>
              <a:rPr lang="en-US" altLang="zh-CN" sz="1200" kern="1200" dirty="0">
                <a:solidFill>
                  <a:schemeClr val="tx1"/>
                </a:solidFill>
                <a:effectLst/>
                <a:latin typeface="+mn-lt"/>
                <a:ea typeface="+mn-ea"/>
                <a:cs typeface="+mn-cs"/>
              </a:rPr>
              <a:t>TOP Counter</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PANDA</a:t>
            </a:r>
            <a:r>
              <a:rPr lang="zh-CN" altLang="zh-CN" sz="1200" kern="1200" dirty="0">
                <a:solidFill>
                  <a:schemeClr val="tx1"/>
                </a:solidFill>
                <a:effectLst/>
                <a:latin typeface="+mn-lt"/>
                <a:ea typeface="+mn-ea"/>
                <a:cs typeface="+mn-cs"/>
              </a:rPr>
              <a:t>实验的</a:t>
            </a:r>
            <a:r>
              <a:rPr lang="en-US" altLang="zh-CN" sz="1200" kern="1200" dirty="0">
                <a:solidFill>
                  <a:schemeClr val="tx1"/>
                </a:solidFill>
                <a:effectLst/>
                <a:latin typeface="+mn-lt"/>
                <a:ea typeface="+mn-ea"/>
                <a:cs typeface="+mn-cs"/>
              </a:rPr>
              <a:t>Barrel DIRC</a:t>
            </a:r>
            <a:r>
              <a:rPr lang="zh-CN" altLang="zh-CN" sz="1200" kern="1200" dirty="0">
                <a:solidFill>
                  <a:schemeClr val="tx1"/>
                </a:solidFill>
                <a:effectLst/>
                <a:latin typeface="+mn-lt"/>
                <a:ea typeface="+mn-ea"/>
                <a:cs typeface="+mn-cs"/>
              </a:rPr>
              <a:t>探测器、</a:t>
            </a:r>
            <a:r>
              <a:rPr lang="en-US" altLang="zh-CN" sz="1200" kern="1200" dirty="0">
                <a:solidFill>
                  <a:schemeClr val="tx1"/>
                </a:solidFill>
                <a:effectLst/>
                <a:latin typeface="+mn-lt"/>
                <a:ea typeface="+mn-ea"/>
                <a:cs typeface="+mn-cs"/>
              </a:rPr>
              <a:t>LHCb</a:t>
            </a:r>
            <a:r>
              <a:rPr lang="zh-CN" altLang="zh-CN" sz="1200" kern="1200" dirty="0">
                <a:solidFill>
                  <a:schemeClr val="tx1"/>
                </a:solidFill>
                <a:effectLst/>
                <a:latin typeface="+mn-lt"/>
                <a:ea typeface="+mn-ea"/>
                <a:cs typeface="+mn-cs"/>
              </a:rPr>
              <a:t>实验的</a:t>
            </a:r>
            <a:r>
              <a:rPr lang="en-US" altLang="zh-CN" sz="1200" kern="1200" dirty="0">
                <a:solidFill>
                  <a:schemeClr val="tx1"/>
                </a:solidFill>
                <a:effectLst/>
                <a:latin typeface="+mn-lt"/>
                <a:ea typeface="+mn-ea"/>
                <a:cs typeface="+mn-cs"/>
              </a:rPr>
              <a:t>TORCH</a:t>
            </a:r>
            <a:r>
              <a:rPr lang="zh-CN" altLang="zh-CN" sz="1200" kern="1200" dirty="0">
                <a:solidFill>
                  <a:schemeClr val="tx1"/>
                </a:solidFill>
                <a:effectLst/>
                <a:latin typeface="+mn-lt"/>
                <a:ea typeface="+mn-ea"/>
                <a:cs typeface="+mn-cs"/>
              </a:rPr>
              <a:t>，以及</a:t>
            </a:r>
            <a:r>
              <a:rPr lang="en-US" altLang="zh-CN" sz="1200" kern="1200" dirty="0">
                <a:solidFill>
                  <a:schemeClr val="tx1"/>
                </a:solidFill>
                <a:effectLst/>
                <a:latin typeface="+mn-lt"/>
                <a:ea typeface="+mn-ea"/>
                <a:cs typeface="+mn-cs"/>
              </a:rPr>
              <a:t>STCF</a:t>
            </a:r>
            <a:r>
              <a:rPr lang="zh-CN" altLang="zh-CN" sz="1200" kern="1200" dirty="0">
                <a:solidFill>
                  <a:schemeClr val="tx1"/>
                </a:solidFill>
                <a:effectLst/>
                <a:latin typeface="+mn-lt"/>
                <a:ea typeface="+mn-ea"/>
                <a:cs typeface="+mn-cs"/>
              </a:rPr>
              <a:t>装置中的</a:t>
            </a:r>
            <a:r>
              <a:rPr lang="en-US" altLang="zh-CN" sz="1200" kern="1200" dirty="0">
                <a:solidFill>
                  <a:schemeClr val="tx1"/>
                </a:solidFill>
                <a:effectLst/>
                <a:latin typeface="+mn-lt"/>
                <a:ea typeface="+mn-ea"/>
                <a:cs typeface="+mn-cs"/>
              </a:rPr>
              <a:t>DTOF</a:t>
            </a:r>
            <a:r>
              <a:rPr lang="zh-CN" altLang="zh-CN" sz="1200" kern="1200" dirty="0">
                <a:solidFill>
                  <a:schemeClr val="tx1"/>
                </a:solidFill>
                <a:effectLst/>
                <a:latin typeface="+mn-lt"/>
                <a:ea typeface="+mn-ea"/>
                <a:cs typeface="+mn-cs"/>
              </a:rPr>
              <a:t>系统都采用了</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来进行精确的</a:t>
            </a:r>
            <a:r>
              <a:rPr lang="zh-CN" altLang="en-US" sz="1200" kern="1200" dirty="0">
                <a:solidFill>
                  <a:schemeClr val="tx1"/>
                </a:solidFill>
                <a:effectLst/>
                <a:latin typeface="+mn-lt"/>
                <a:ea typeface="+mn-ea"/>
                <a:cs typeface="+mn-cs"/>
              </a:rPr>
              <a:t>飞行时间</a:t>
            </a:r>
            <a:r>
              <a:rPr lang="zh-CN" altLang="zh-CN" sz="1200" kern="1200" dirty="0">
                <a:solidFill>
                  <a:schemeClr val="tx1"/>
                </a:solidFill>
                <a:effectLst/>
                <a:latin typeface="+mn-lt"/>
                <a:ea typeface="+mn-ea"/>
                <a:cs typeface="+mn-cs"/>
              </a:rPr>
              <a:t>测量 。然而，在这些长期运行的实验中，</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会受到高通量光子的持续照射，器件寿命成为关键问题。</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2</a:t>
            </a:fld>
            <a:endParaRPr lang="en-US"/>
          </a:p>
        </p:txBody>
      </p:sp>
    </p:spTree>
    <p:extLst>
      <p:ext uri="{BB962C8B-B14F-4D97-AF65-F5344CB8AC3E}">
        <p14:creationId xmlns:p14="http://schemas.microsoft.com/office/powerpoint/2010/main" val="215243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mn-lt"/>
                <a:ea typeface="+mn-ea"/>
                <a:cs typeface="+mn-cs"/>
              </a:rPr>
              <a:t>最后进入总结部分。首先，我们围绕多阳极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成功攻克了多项关键技术，包括高效率光电阴极的制备以及长寿命制备工艺等。目前，我们已经能够稳定地生产出少批次的多阳极长寿命</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器件，为将来在实际大型实验中部署做好了准备。其次，我们开展了</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在高计数率条件下饱和特性的实验研究，系统定量地评估了长寿命</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在高负荷下的表现。最后，我们展望下一步的计划： 我们将优化</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的内部分压电路和读出线路板设计，以进一步提高时间分辨率并抑制通道串扰。随着这些改进措施的实施，我们期待研制出的</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性能得到进一步提升，更好地满足未来粒子物理实验对高速、高精度、长寿命光电探测器的需求。我的报告到此结束，感谢各位的聆听，敬请批评指正！</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20</a:t>
            </a:fld>
            <a:endParaRPr lang="en-US"/>
          </a:p>
        </p:txBody>
      </p:sp>
    </p:spTree>
    <p:extLst>
      <p:ext uri="{BB962C8B-B14F-4D97-AF65-F5344CB8AC3E}">
        <p14:creationId xmlns:p14="http://schemas.microsoft.com/office/powerpoint/2010/main" val="49893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DTOF</a:t>
            </a:r>
            <a:r>
              <a:rPr lang="zh-CN" altLang="zh-CN" sz="1200" kern="1200" dirty="0">
                <a:solidFill>
                  <a:schemeClr val="tx1"/>
                </a:solidFill>
                <a:effectLst/>
                <a:latin typeface="+mn-lt"/>
                <a:ea typeface="+mn-ea"/>
                <a:cs typeface="+mn-cs"/>
              </a:rPr>
              <a:t>的长期运行过程中，</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在阳极累积输出超过</a:t>
            </a:r>
            <a:r>
              <a:rPr lang="en-US" altLang="zh-CN" sz="1200" kern="1200" dirty="0">
                <a:solidFill>
                  <a:schemeClr val="tx1"/>
                </a:solidFill>
                <a:effectLst/>
                <a:latin typeface="+mn-lt"/>
                <a:ea typeface="+mn-ea"/>
                <a:cs typeface="+mn-cs"/>
              </a:rPr>
              <a:t>10 C/cm</a:t>
            </a:r>
            <a:r>
              <a:rPr lang="zh-CN" altLang="zh-CN" sz="1200" kern="1200" dirty="0">
                <a:solidFill>
                  <a:schemeClr val="tx1"/>
                </a:solidFill>
                <a:effectLst/>
                <a:latin typeface="+mn-lt"/>
                <a:ea typeface="+mn-ea"/>
                <a:cs typeface="+mn-cs"/>
              </a:rPr>
              <a:t>²时，要求光电阴极量子效率损失小于</a:t>
            </a:r>
            <a:r>
              <a:rPr lang="en-US" altLang="zh-CN" sz="1200" kern="1200" dirty="0">
                <a:solidFill>
                  <a:schemeClr val="tx1"/>
                </a:solidFill>
                <a:effectLst/>
                <a:latin typeface="+mn-lt"/>
                <a:ea typeface="+mn-ea"/>
                <a:cs typeface="+mn-cs"/>
              </a:rPr>
              <a:t>50% </a:t>
            </a:r>
            <a:r>
              <a:rPr lang="zh-CN" altLang="zh-CN" sz="1200" kern="1200" dirty="0">
                <a:solidFill>
                  <a:schemeClr val="tx1"/>
                </a:solidFill>
                <a:effectLst/>
                <a:latin typeface="+mn-lt"/>
                <a:ea typeface="+mn-ea"/>
                <a:cs typeface="+mn-cs"/>
              </a:rPr>
              <a:t>。为满足这一严苛指标，我们开展了长寿命</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的研究，着重于提高</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的抗积累电荷损伤能力。</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3</a:t>
            </a:fld>
            <a:endParaRPr lang="en-US"/>
          </a:p>
        </p:txBody>
      </p:sp>
    </p:spTree>
    <p:extLst>
      <p:ext uri="{BB962C8B-B14F-4D97-AF65-F5344CB8AC3E}">
        <p14:creationId xmlns:p14="http://schemas.microsoft.com/office/powerpoint/2010/main" val="198172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首先我们简单回顾一下</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的基本工作原理 。</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主要包括三个关键部分：首先是光电阴极，其将入射光子转换为光电子；接着，产生的光电子被加速进入微通道板，并在其中发生电子倍增，每个光电子在</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的细微通道内撞击壁面时释放出次级电子，经过多级放大后形成电子雪崩；由于这种内部增益机制，</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对单光子非常敏感，可以实现单光子计数，并具有优异的时间分辨率，典型值可达</a:t>
            </a:r>
            <a:r>
              <a:rPr lang="en-US" altLang="zh-CN" sz="1200" kern="1200" dirty="0">
                <a:solidFill>
                  <a:schemeClr val="tx1"/>
                </a:solidFill>
                <a:effectLst/>
                <a:latin typeface="+mn-lt"/>
                <a:ea typeface="+mn-ea"/>
                <a:cs typeface="+mn-cs"/>
              </a:rPr>
              <a:t>50</a:t>
            </a:r>
            <a:r>
              <a:rPr lang="zh-CN" altLang="zh-CN" sz="1200" kern="1200" dirty="0">
                <a:solidFill>
                  <a:schemeClr val="tx1"/>
                </a:solidFill>
                <a:effectLst/>
                <a:latin typeface="+mn-lt"/>
                <a:ea typeface="+mn-ea"/>
                <a:cs typeface="+mn-cs"/>
              </a:rPr>
              <a:t>皮秒以内。最后，增益放大后的电子云抵达阳极，被阳极收集形成电信号输出。</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兼具高增益（通常超过</a:t>
            </a:r>
            <a:r>
              <a:rPr lang="en-US" altLang="zh-CN" sz="1200" kern="1200" dirty="0">
                <a:solidFill>
                  <a:schemeClr val="tx1"/>
                </a:solidFill>
                <a:effectLst/>
                <a:latin typeface="+mn-lt"/>
                <a:ea typeface="+mn-ea"/>
                <a:cs typeface="+mn-cs"/>
              </a:rPr>
              <a:t>10^6</a:t>
            </a:r>
            <a:r>
              <a:rPr lang="zh-CN" altLang="zh-CN" sz="1200" kern="1200" dirty="0">
                <a:solidFill>
                  <a:schemeClr val="tx1"/>
                </a:solidFill>
                <a:effectLst/>
                <a:latin typeface="+mn-lt"/>
                <a:ea typeface="+mn-ea"/>
                <a:cs typeface="+mn-cs"/>
              </a:rPr>
              <a:t>）和高时间分辨能力，成为粒子物理时间测量的核心器件之一。</a:t>
            </a:r>
          </a:p>
          <a:p>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4</a:t>
            </a:fld>
            <a:endParaRPr lang="en-US"/>
          </a:p>
        </p:txBody>
      </p:sp>
    </p:spTree>
    <p:extLst>
      <p:ext uri="{BB962C8B-B14F-4D97-AF65-F5344CB8AC3E}">
        <p14:creationId xmlns:p14="http://schemas.microsoft.com/office/powerpoint/2010/main" val="3438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a:solidFill>
                  <a:schemeClr val="tx1"/>
                </a:solidFill>
                <a:effectLst/>
                <a:latin typeface="+mn-lt"/>
                <a:ea typeface="+mn-ea"/>
                <a:cs typeface="+mn-cs"/>
              </a:rPr>
              <a:t>前期我们针对单阳极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进行了一些寿命研究 。研究表明，影响</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寿命的两个核心因素是</a:t>
            </a:r>
            <a:r>
              <a:rPr lang="zh-CN" altLang="en-US" sz="1200" kern="1200" dirty="0">
                <a:solidFill>
                  <a:schemeClr val="tx1"/>
                </a:solidFill>
                <a:effectLst/>
                <a:latin typeface="+mn-lt"/>
                <a:ea typeface="+mn-ea"/>
                <a:cs typeface="+mn-cs"/>
                <a:sym typeface="Wingdings" panose="05000000000000000000" pitchFamily="2" charset="2"/>
              </a:rPr>
              <a:t>（</a:t>
            </a:r>
            <a:r>
              <a:rPr lang="en-US" altLang="zh-CN" sz="1200" kern="1200" dirty="0">
                <a:solidFill>
                  <a:schemeClr val="tx1"/>
                </a:solidFill>
                <a:effectLst/>
                <a:latin typeface="+mn-lt"/>
                <a:ea typeface="+mn-ea"/>
                <a:cs typeface="+mn-cs"/>
                <a:sym typeface="Wingdings" panose="05000000000000000000" pitchFamily="2" charset="2"/>
              </a:rPr>
              <a:t>1</a:t>
            </a:r>
            <a:r>
              <a:rPr lang="zh-CN" altLang="en-US" sz="1200" kern="1200" dirty="0">
                <a:solidFill>
                  <a:schemeClr val="tx1"/>
                </a:solidFill>
                <a:effectLst/>
                <a:latin typeface="+mn-lt"/>
                <a:ea typeface="+mn-ea"/>
                <a:cs typeface="+mn-cs"/>
                <a:sym typeface="Wingdings" panose="05000000000000000000" pitchFamily="2" charset="2"/>
              </a:rPr>
              <a:t>）（</a:t>
            </a:r>
            <a:r>
              <a:rPr lang="en-US" altLang="zh-CN" sz="1200" kern="1200" dirty="0">
                <a:solidFill>
                  <a:schemeClr val="tx1"/>
                </a:solidFill>
                <a:effectLst/>
                <a:latin typeface="+mn-lt"/>
                <a:ea typeface="+mn-ea"/>
                <a:cs typeface="+mn-cs"/>
                <a:sym typeface="Wingdings" panose="05000000000000000000" pitchFamily="2" charset="2"/>
              </a:rPr>
              <a:t>2</a:t>
            </a:r>
            <a:r>
              <a:rPr lang="zh-CN" altLang="en-US" sz="1200" kern="1200" dirty="0">
                <a:solidFill>
                  <a:schemeClr val="tx1"/>
                </a:solidFill>
                <a:effectLst/>
                <a:latin typeface="+mn-lt"/>
                <a:ea typeface="+mn-ea"/>
                <a:cs typeface="+mn-cs"/>
                <a:sym typeface="Wingdings" panose="05000000000000000000" pitchFamily="2" charset="2"/>
              </a:rPr>
              <a:t>）</a:t>
            </a:r>
            <a:endParaRPr lang="en-US" altLang="zh-CN" sz="1200" kern="1200" dirty="0">
              <a:solidFill>
                <a:schemeClr val="tx1"/>
              </a:solidFill>
              <a:effectLst/>
              <a:latin typeface="+mn-lt"/>
              <a:ea typeface="+mn-ea"/>
              <a:cs typeface="+mn-cs"/>
              <a:sym typeface="Wingdings" panose="05000000000000000000" pitchFamily="2" charset="2"/>
            </a:endParaRPr>
          </a:p>
          <a:p>
            <a:r>
              <a:rPr lang="zh-CN" altLang="zh-CN" sz="1200" kern="1200" dirty="0">
                <a:solidFill>
                  <a:schemeClr val="tx1"/>
                </a:solidFill>
                <a:effectLst/>
                <a:latin typeface="+mn-lt"/>
                <a:ea typeface="+mn-ea"/>
                <a:cs typeface="+mn-cs"/>
              </a:rPr>
              <a:t>对于相同</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膜厚的</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电子清刷剂量更大的可以表现出更好的寿命；对于相同的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电子清刷剂量，在一定范围内，</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膜层越厚寿命越好</a:t>
            </a: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我们通过优化这两方面的工艺参数，成功研制出了长寿命的单阳极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，使其阳极累积输出电荷量超过了</a:t>
            </a:r>
            <a:r>
              <a:rPr lang="en-US" altLang="zh-CN" sz="1200" kern="1200" dirty="0">
                <a:solidFill>
                  <a:schemeClr val="tx1"/>
                </a:solidFill>
                <a:effectLst/>
                <a:latin typeface="+mn-lt"/>
                <a:ea typeface="+mn-ea"/>
                <a:cs typeface="+mn-cs"/>
              </a:rPr>
              <a:t>11 C/cm</a:t>
            </a:r>
            <a:r>
              <a:rPr lang="zh-CN" altLang="zh-CN" sz="1200" kern="1200" dirty="0">
                <a:solidFill>
                  <a:schemeClr val="tx1"/>
                </a:solidFill>
                <a:effectLst/>
                <a:latin typeface="+mn-lt"/>
                <a:ea typeface="+mn-ea"/>
                <a:cs typeface="+mn-cs"/>
              </a:rPr>
              <a:t>² ，并且器件的阴极量子效率无明显衰退。这一成果验证了采用优化</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膜层和适当电子清刷可以显著提升</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寿命，为后续多阳极的长寿命设计奠定了基础。</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5</a:t>
            </a:fld>
            <a:endParaRPr lang="en-US"/>
          </a:p>
        </p:txBody>
      </p:sp>
    </p:spTree>
    <p:extLst>
      <p:ext uri="{BB962C8B-B14F-4D97-AF65-F5344CB8AC3E}">
        <p14:creationId xmlns:p14="http://schemas.microsoft.com/office/powerpoint/2010/main" val="167130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11A3-0A17-929B-B914-BED000917D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6E11672-A8AD-A02C-D443-DE74A7770F3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AD9569-BE21-2B7B-FDA3-0EDB4AAB4E94}"/>
              </a:ext>
            </a:extLst>
          </p:cNvPr>
          <p:cNvSpPr>
            <a:spLocks noGrp="1"/>
          </p:cNvSpPr>
          <p:nvPr>
            <p:ph type="body" idx="1"/>
          </p:nvPr>
        </p:nvSpPr>
        <p:spPr/>
        <p:txBody>
          <a:bodyPr/>
          <a:lstStyle/>
          <a:p>
            <a:r>
              <a:rPr lang="zh-CN" altLang="zh-CN" sz="1200" kern="1200" dirty="0">
                <a:solidFill>
                  <a:schemeClr val="tx1"/>
                </a:solidFill>
                <a:effectLst/>
                <a:latin typeface="+mn-lt"/>
                <a:ea typeface="+mn-ea"/>
                <a:cs typeface="+mn-cs"/>
              </a:rPr>
              <a:t>单阳极器件取得长寿命突破后，我们进一步开展了多阳极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的寿命特性测试。本页介绍了多阳极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寿命测试的实验装置和条件 。我们使用一支</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作为光源，工作频率为</a:t>
            </a:r>
            <a:r>
              <a:rPr lang="en-US" altLang="zh-CN" sz="1200" kern="1200" dirty="0">
                <a:solidFill>
                  <a:schemeClr val="tx1"/>
                </a:solidFill>
                <a:effectLst/>
                <a:latin typeface="+mn-lt"/>
                <a:ea typeface="+mn-ea"/>
                <a:cs typeface="+mn-cs"/>
              </a:rPr>
              <a:t>10 kHz</a:t>
            </a:r>
            <a:r>
              <a:rPr lang="zh-CN" altLang="zh-CN" sz="1200" kern="1200" dirty="0">
                <a:solidFill>
                  <a:schemeClr val="tx1"/>
                </a:solidFill>
                <a:effectLst/>
                <a:latin typeface="+mn-lt"/>
                <a:ea typeface="+mn-ea"/>
                <a:cs typeface="+mn-cs"/>
              </a:rPr>
              <a:t>，持续提供光脉冲。为了准确评估多阳极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的性能退化，我们采用两支单阳极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和一支多阳极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同时测试。其中一支单阳极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用于寿命老化实验（直接接受</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光照射，记录其输出随时间变化），另一支单阳极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不参与老化，只用于监测</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光强的稳定性，确保我们可以校正光源亮度的衰减对测试结果的影响。而我们的研究重点——多阳极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则持续接受</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照射，我们选取其中的第</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通道（</a:t>
            </a:r>
            <a:r>
              <a:rPr lang="en-US" altLang="zh-CN" sz="1200" kern="1200" dirty="0">
                <a:solidFill>
                  <a:schemeClr val="tx1"/>
                </a:solidFill>
                <a:effectLst/>
                <a:latin typeface="+mn-lt"/>
                <a:ea typeface="+mn-ea"/>
                <a:cs typeface="+mn-cs"/>
              </a:rPr>
              <a:t>CH1</a:t>
            </a:r>
            <a:r>
              <a:rPr lang="zh-CN" altLang="zh-CN" sz="1200" kern="1200" dirty="0">
                <a:solidFill>
                  <a:schemeClr val="tx1"/>
                </a:solidFill>
                <a:effectLst/>
                <a:latin typeface="+mn-lt"/>
                <a:ea typeface="+mn-ea"/>
                <a:cs typeface="+mn-cs"/>
              </a:rPr>
              <a:t>）和第</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通道（</a:t>
            </a:r>
            <a:r>
              <a:rPr lang="en-US" altLang="zh-CN" sz="1200" kern="1200" dirty="0">
                <a:solidFill>
                  <a:schemeClr val="tx1"/>
                </a:solidFill>
                <a:effectLst/>
                <a:latin typeface="+mn-lt"/>
                <a:ea typeface="+mn-ea"/>
                <a:cs typeface="+mn-cs"/>
              </a:rPr>
              <a:t>CH7</a:t>
            </a:r>
            <a:r>
              <a:rPr lang="zh-CN" altLang="zh-CN" sz="1200" kern="1200" dirty="0">
                <a:solidFill>
                  <a:schemeClr val="tx1"/>
                </a:solidFill>
                <a:effectLst/>
                <a:latin typeface="+mn-lt"/>
                <a:ea typeface="+mn-ea"/>
                <a:cs typeface="+mn-cs"/>
              </a:rPr>
              <a:t>）来代表多阳极管的输出进行记录比较 。在实验过程中，不同器</a:t>
            </a:r>
            <a:r>
              <a:rPr lang="zh-CN" altLang="en-US" sz="1200" kern="1200" dirty="0">
                <a:solidFill>
                  <a:schemeClr val="tx1"/>
                </a:solidFill>
                <a:effectLst/>
                <a:latin typeface="+mn-lt"/>
                <a:ea typeface="+mn-ea"/>
                <a:cs typeface="+mn-cs"/>
              </a:rPr>
              <a:t>件</a:t>
            </a:r>
            <a:r>
              <a:rPr lang="zh-CN" altLang="zh-CN" sz="1200" kern="1200" dirty="0">
                <a:solidFill>
                  <a:schemeClr val="tx1"/>
                </a:solidFill>
                <a:effectLst/>
                <a:latin typeface="+mn-lt"/>
                <a:ea typeface="+mn-ea"/>
                <a:cs typeface="+mn-cs"/>
              </a:rPr>
              <a:t>的</a:t>
            </a:r>
            <a:r>
              <a:rPr lang="zh-CN" altLang="en-US" sz="1200" kern="1200" dirty="0">
                <a:solidFill>
                  <a:schemeClr val="tx1"/>
                </a:solidFill>
                <a:effectLst/>
                <a:latin typeface="+mn-lt"/>
                <a:ea typeface="+mn-ea"/>
                <a:cs typeface="+mn-cs"/>
              </a:rPr>
              <a:t>工作</a:t>
            </a:r>
            <a:r>
              <a:rPr lang="zh-CN" altLang="zh-CN" sz="1200" kern="1200" dirty="0">
                <a:solidFill>
                  <a:schemeClr val="tx1"/>
                </a:solidFill>
                <a:effectLst/>
                <a:latin typeface="+mn-lt"/>
                <a:ea typeface="+mn-ea"/>
                <a:cs typeface="+mn-cs"/>
              </a:rPr>
              <a:t>电压有所差异：单阳极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工作在约</a:t>
            </a:r>
            <a:r>
              <a:rPr lang="en-US" altLang="zh-CN" sz="1200" kern="1200" dirty="0">
                <a:solidFill>
                  <a:schemeClr val="tx1"/>
                </a:solidFill>
                <a:effectLst/>
                <a:latin typeface="+mn-lt"/>
                <a:ea typeface="+mn-ea"/>
                <a:cs typeface="+mn-cs"/>
              </a:rPr>
              <a:t>1400 V</a:t>
            </a:r>
            <a:r>
              <a:rPr lang="zh-CN" altLang="zh-CN" sz="1200" kern="1200" dirty="0">
                <a:solidFill>
                  <a:schemeClr val="tx1"/>
                </a:solidFill>
                <a:effectLst/>
                <a:latin typeface="+mn-lt"/>
                <a:ea typeface="+mn-ea"/>
                <a:cs typeface="+mn-cs"/>
              </a:rPr>
              <a:t>，对应增益约</a:t>
            </a:r>
            <a:r>
              <a:rPr lang="en-US" altLang="zh-CN" sz="1200" kern="1200" dirty="0">
                <a:solidFill>
                  <a:schemeClr val="tx1"/>
                </a:solidFill>
                <a:effectLst/>
                <a:latin typeface="+mn-lt"/>
                <a:ea typeface="+mn-ea"/>
                <a:cs typeface="+mn-cs"/>
              </a:rPr>
              <a:t>3.7</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10^4</a:t>
            </a:r>
            <a:r>
              <a:rPr lang="zh-CN" altLang="zh-CN" sz="1200" kern="1200" dirty="0">
                <a:solidFill>
                  <a:schemeClr val="tx1"/>
                </a:solidFill>
                <a:effectLst/>
                <a:latin typeface="+mn-lt"/>
                <a:ea typeface="+mn-ea"/>
                <a:cs typeface="+mn-cs"/>
              </a:rPr>
              <a:t>；多阳极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工作在约</a:t>
            </a:r>
            <a:r>
              <a:rPr lang="en-US" altLang="zh-CN" sz="1200" kern="1200" dirty="0">
                <a:solidFill>
                  <a:schemeClr val="tx1"/>
                </a:solidFill>
                <a:effectLst/>
                <a:latin typeface="+mn-lt"/>
                <a:ea typeface="+mn-ea"/>
                <a:cs typeface="+mn-cs"/>
              </a:rPr>
              <a:t>1600 V</a:t>
            </a:r>
            <a:r>
              <a:rPr lang="zh-CN" altLang="zh-CN" sz="1200" kern="1200" dirty="0">
                <a:solidFill>
                  <a:schemeClr val="tx1"/>
                </a:solidFill>
                <a:effectLst/>
                <a:latin typeface="+mn-lt"/>
                <a:ea typeface="+mn-ea"/>
                <a:cs typeface="+mn-cs"/>
              </a:rPr>
              <a:t>，其</a:t>
            </a:r>
            <a:r>
              <a:rPr lang="en-US" altLang="zh-CN" sz="1200" kern="1200" dirty="0">
                <a:solidFill>
                  <a:schemeClr val="tx1"/>
                </a:solidFill>
                <a:effectLst/>
                <a:latin typeface="+mn-lt"/>
                <a:ea typeface="+mn-ea"/>
                <a:cs typeface="+mn-cs"/>
              </a:rPr>
              <a:t>CH1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CH7</a:t>
            </a:r>
            <a:r>
              <a:rPr lang="zh-CN" altLang="zh-CN" sz="1200" kern="1200" dirty="0">
                <a:solidFill>
                  <a:schemeClr val="tx1"/>
                </a:solidFill>
                <a:effectLst/>
                <a:latin typeface="+mn-lt"/>
                <a:ea typeface="+mn-ea"/>
                <a:cs typeface="+mn-cs"/>
              </a:rPr>
              <a:t>初始增益约为</a:t>
            </a:r>
            <a:r>
              <a:rPr lang="en-US" altLang="zh-CN" sz="1200" kern="1200" dirty="0">
                <a:solidFill>
                  <a:schemeClr val="tx1"/>
                </a:solidFill>
                <a:effectLst/>
                <a:latin typeface="+mn-lt"/>
                <a:ea typeface="+mn-ea"/>
                <a:cs typeface="+mn-cs"/>
              </a:rPr>
              <a:t>3.3</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10^5 </a:t>
            </a:r>
            <a:r>
              <a:rPr lang="zh-CN" altLang="zh-CN" sz="1200" kern="1200" dirty="0">
                <a:solidFill>
                  <a:schemeClr val="tx1"/>
                </a:solidFill>
                <a:effectLst/>
                <a:latin typeface="+mn-lt"/>
                <a:ea typeface="+mn-ea"/>
                <a:cs typeface="+mn-cs"/>
              </a:rPr>
              <a:t>。通过这样的配置，我们能够同时获取</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光输出的基准，以及多阳极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在老化过程中的输出变化，从而准确衡量多阳极器件的寿命性能。</a:t>
            </a:r>
          </a:p>
        </p:txBody>
      </p:sp>
      <p:sp>
        <p:nvSpPr>
          <p:cNvPr id="4" name="灯片编号占位符 3">
            <a:extLst>
              <a:ext uri="{FF2B5EF4-FFF2-40B4-BE49-F238E27FC236}">
                <a16:creationId xmlns:a16="http://schemas.microsoft.com/office/drawing/2014/main" id="{1A421F54-BA50-B369-1467-D2EABFCB0A43}"/>
              </a:ext>
            </a:extLst>
          </p:cNvPr>
          <p:cNvSpPr>
            <a:spLocks noGrp="1"/>
          </p:cNvSpPr>
          <p:nvPr>
            <p:ph type="sldNum" sz="quarter" idx="5"/>
          </p:nvPr>
        </p:nvSpPr>
        <p:spPr/>
        <p:txBody>
          <a:bodyPr/>
          <a:lstStyle/>
          <a:p>
            <a:pPr>
              <a:defRPr/>
            </a:pPr>
            <a:fld id="{890E397D-69CD-4622-B5D8-5E5F2FB3FE5A}" type="slidenum">
              <a:rPr lang="en-US" smtClean="0"/>
              <a:pPr>
                <a:defRPr/>
              </a:pPr>
              <a:t>6</a:t>
            </a:fld>
            <a:endParaRPr lang="en-US"/>
          </a:p>
        </p:txBody>
      </p:sp>
    </p:spTree>
    <p:extLst>
      <p:ext uri="{BB962C8B-B14F-4D97-AF65-F5344CB8AC3E}">
        <p14:creationId xmlns:p14="http://schemas.microsoft.com/office/powerpoint/2010/main" val="387153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75461-3CFC-D540-E657-325BB4AB64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162F5B-779C-A16C-7FAD-DFB94AC283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651B6B-0B12-EA34-0A5F-A1E49E73D29D}"/>
              </a:ext>
            </a:extLst>
          </p:cNvPr>
          <p:cNvSpPr>
            <a:spLocks noGrp="1"/>
          </p:cNvSpPr>
          <p:nvPr>
            <p:ph type="body" idx="1"/>
          </p:nvPr>
        </p:nvSpPr>
        <p:spPr/>
        <p:txBody>
          <a:bodyPr/>
          <a:lstStyle/>
          <a:p>
            <a:r>
              <a:rPr lang="zh-CN" altLang="zh-CN" sz="1200" kern="1200" dirty="0">
                <a:solidFill>
                  <a:schemeClr val="tx1"/>
                </a:solidFill>
                <a:effectLst/>
                <a:latin typeface="+mn-lt"/>
                <a:ea typeface="+mn-ea"/>
                <a:cs typeface="+mn-cs"/>
              </a:rPr>
              <a:t>这里是多阳极</a:t>
            </a:r>
            <a:r>
              <a:rPr lang="en-US" altLang="zh-CN" sz="1200" kern="1200" dirty="0">
                <a:solidFill>
                  <a:schemeClr val="tx1"/>
                </a:solidFill>
                <a:effectLst/>
                <a:latin typeface="+mn-lt"/>
                <a:ea typeface="+mn-ea"/>
                <a:cs typeface="+mn-cs"/>
              </a:rPr>
              <a:t>MCP-PMT</a:t>
            </a:r>
            <a:r>
              <a:rPr lang="zh-CN" altLang="zh-CN" sz="1200" kern="1200" dirty="0">
                <a:solidFill>
                  <a:schemeClr val="tx1"/>
                </a:solidFill>
                <a:effectLst/>
                <a:latin typeface="+mn-lt"/>
                <a:ea typeface="+mn-ea"/>
                <a:cs typeface="+mn-cs"/>
              </a:rPr>
              <a:t>寿命测试的初步结果及分析。图中绘制了单阳极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和多阳极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CH1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CH7</a:t>
            </a:r>
            <a:r>
              <a:rPr lang="zh-CN" altLang="zh-CN" sz="1200" kern="1200" dirty="0">
                <a:solidFill>
                  <a:schemeClr val="tx1"/>
                </a:solidFill>
                <a:effectLst/>
                <a:latin typeface="+mn-lt"/>
                <a:ea typeface="+mn-ea"/>
                <a:cs typeface="+mn-cs"/>
              </a:rPr>
              <a:t>两个通道的单次脉冲输出随测试时间推移的变化曲线 。纵轴表示光电倍增管单次脉冲输出的电荷量，横轴为累计运行时间（或对应的累积电荷量）。通过监测</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校正</a:t>
            </a:r>
            <a:r>
              <a:rPr lang="en-US" altLang="zh-CN" sz="1200" kern="1200" dirty="0">
                <a:solidFill>
                  <a:schemeClr val="tx1"/>
                </a:solidFill>
                <a:effectLst/>
                <a:latin typeface="+mn-lt"/>
                <a:ea typeface="+mn-ea"/>
                <a:cs typeface="+mn-cs"/>
              </a:rPr>
              <a:t>LED</a:t>
            </a:r>
            <a:r>
              <a:rPr lang="zh-CN" altLang="zh-CN" sz="1200" kern="1200" dirty="0">
                <a:solidFill>
                  <a:schemeClr val="tx1"/>
                </a:solidFill>
                <a:effectLst/>
                <a:latin typeface="+mn-lt"/>
                <a:ea typeface="+mn-ea"/>
                <a:cs typeface="+mn-cs"/>
              </a:rPr>
              <a:t>光强衰减，我们能够获得真实的光阴极老化情况。结果显示：在经过一段时间照射后，</a:t>
            </a:r>
            <a:r>
              <a:rPr lang="en-US" altLang="zh-CN" sz="1200" kern="1200" dirty="0">
                <a:solidFill>
                  <a:schemeClr val="tx1"/>
                </a:solidFill>
                <a:effectLst/>
                <a:latin typeface="+mn-lt"/>
                <a:ea typeface="+mn-ea"/>
                <a:cs typeface="+mn-cs"/>
              </a:rPr>
              <a:t>CH7</a:t>
            </a:r>
            <a:r>
              <a:rPr lang="zh-CN" altLang="zh-CN" sz="1200" kern="1200" dirty="0">
                <a:solidFill>
                  <a:schemeClr val="tx1"/>
                </a:solidFill>
                <a:effectLst/>
                <a:latin typeface="+mn-lt"/>
                <a:ea typeface="+mn-ea"/>
                <a:cs typeface="+mn-cs"/>
              </a:rPr>
              <a:t>通道</a:t>
            </a:r>
            <a:r>
              <a:rPr lang="zh-CN" altLang="en-US" sz="1200" kern="1200" dirty="0">
                <a:solidFill>
                  <a:schemeClr val="tx1"/>
                </a:solidFill>
                <a:effectLst/>
                <a:latin typeface="+mn-lt"/>
                <a:ea typeface="+mn-ea"/>
                <a:cs typeface="+mn-cs"/>
              </a:rPr>
              <a:t>达到单位面积</a:t>
            </a:r>
            <a:r>
              <a:rPr lang="en-US" altLang="zh-CN" sz="1200" kern="1200" dirty="0">
                <a:solidFill>
                  <a:schemeClr val="tx1"/>
                </a:solidFill>
                <a:effectLst/>
                <a:latin typeface="+mn-lt"/>
                <a:ea typeface="+mn-ea"/>
                <a:cs typeface="+mn-cs"/>
              </a:rPr>
              <a:t>4C</a:t>
            </a:r>
            <a:r>
              <a:rPr lang="zh-CN" altLang="en-US" sz="1200" kern="1200" dirty="0">
                <a:solidFill>
                  <a:schemeClr val="tx1"/>
                </a:solidFill>
                <a:effectLst/>
                <a:latin typeface="+mn-lt"/>
                <a:ea typeface="+mn-ea"/>
                <a:cs typeface="+mn-cs"/>
              </a:rPr>
              <a:t>的累积电荷输出，通道</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达到单位面积</a:t>
            </a:r>
            <a:r>
              <a:rPr lang="en-US" altLang="zh-CN" sz="1200" kern="1200" dirty="0">
                <a:solidFill>
                  <a:schemeClr val="tx1"/>
                </a:solidFill>
                <a:effectLst/>
                <a:latin typeface="+mn-lt"/>
                <a:ea typeface="+mn-ea"/>
                <a:cs typeface="+mn-cs"/>
              </a:rPr>
              <a:t>3.3C</a:t>
            </a:r>
            <a:r>
              <a:rPr lang="zh-CN" altLang="en-US" sz="1200" kern="1200" dirty="0">
                <a:solidFill>
                  <a:schemeClr val="tx1"/>
                </a:solidFill>
                <a:effectLst/>
                <a:latin typeface="+mn-lt"/>
                <a:ea typeface="+mn-ea"/>
                <a:cs typeface="+mn-cs"/>
              </a:rPr>
              <a:t>的累计电荷输出，他们的单脉冲电荷量并无衰减</a:t>
            </a:r>
            <a:r>
              <a:rPr lang="zh-CN" altLang="zh-CN" sz="1200" kern="1200" dirty="0">
                <a:solidFill>
                  <a:schemeClr val="tx1"/>
                </a:solidFill>
                <a:effectLst/>
                <a:latin typeface="+mn-lt"/>
                <a:ea typeface="+mn-ea"/>
                <a:cs typeface="+mn-cs"/>
              </a:rPr>
              <a:t>。</a:t>
            </a:r>
          </a:p>
        </p:txBody>
      </p:sp>
      <p:sp>
        <p:nvSpPr>
          <p:cNvPr id="4" name="灯片编号占位符 3">
            <a:extLst>
              <a:ext uri="{FF2B5EF4-FFF2-40B4-BE49-F238E27FC236}">
                <a16:creationId xmlns:a16="http://schemas.microsoft.com/office/drawing/2014/main" id="{CBE64A08-3A66-0BD3-0437-6A7C7E3A2BC2}"/>
              </a:ext>
            </a:extLst>
          </p:cNvPr>
          <p:cNvSpPr>
            <a:spLocks noGrp="1"/>
          </p:cNvSpPr>
          <p:nvPr>
            <p:ph type="sldNum" sz="quarter" idx="5"/>
          </p:nvPr>
        </p:nvSpPr>
        <p:spPr/>
        <p:txBody>
          <a:bodyPr/>
          <a:lstStyle/>
          <a:p>
            <a:pPr>
              <a:defRPr/>
            </a:pPr>
            <a:fld id="{890E397D-69CD-4622-B5D8-5E5F2FB3FE5A}" type="slidenum">
              <a:rPr lang="en-US" smtClean="0"/>
              <a:pPr>
                <a:defRPr/>
              </a:pPr>
              <a:t>7</a:t>
            </a:fld>
            <a:endParaRPr lang="en-US"/>
          </a:p>
        </p:txBody>
      </p:sp>
    </p:spTree>
    <p:extLst>
      <p:ext uri="{BB962C8B-B14F-4D97-AF65-F5344CB8AC3E}">
        <p14:creationId xmlns:p14="http://schemas.microsoft.com/office/powerpoint/2010/main" val="1126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除了寿命，我们还关注</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在高计数率条件下的性能，测试了高计数率下的饱和特性。我们的实验针对单阳极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，比较了不同</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膜厚的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在高计数率下的饱和行为。左侧示意图展示了测试原理：我们用可调频率的脉冲光源照射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，脉冲</a:t>
            </a:r>
            <a:r>
              <a:rPr lang="zh-CN" altLang="en-US" sz="1200" kern="1200" dirty="0">
                <a:solidFill>
                  <a:schemeClr val="tx1"/>
                </a:solidFill>
                <a:effectLst/>
                <a:latin typeface="+mn-lt"/>
                <a:ea typeface="+mn-ea"/>
                <a:cs typeface="+mn-cs"/>
              </a:rPr>
              <a:t>重频的可调整范围在</a:t>
            </a:r>
            <a:r>
              <a:rPr lang="en-US" altLang="zh-CN" sz="1200" kern="1200" dirty="0">
                <a:solidFill>
                  <a:schemeClr val="tx1"/>
                </a:solidFill>
                <a:effectLst/>
                <a:latin typeface="+mn-lt"/>
                <a:ea typeface="+mn-ea"/>
                <a:cs typeface="+mn-cs"/>
              </a:rPr>
              <a:t>10 Hz</a:t>
            </a:r>
            <a:r>
              <a:rPr lang="zh-CN" altLang="en-US" sz="1200" kern="1200" dirty="0">
                <a:solidFill>
                  <a:schemeClr val="tx1"/>
                </a:solidFill>
                <a:effectLst/>
                <a:latin typeface="+mn-lt"/>
                <a:ea typeface="+mn-ea"/>
                <a:cs typeface="+mn-cs"/>
              </a:rPr>
              <a:t>到</a:t>
            </a:r>
            <a:r>
              <a:rPr lang="en-US" altLang="zh-CN" sz="1200" kern="1200" dirty="0">
                <a:solidFill>
                  <a:schemeClr val="tx1"/>
                </a:solidFill>
                <a:effectLst/>
                <a:latin typeface="+mn-lt"/>
                <a:ea typeface="+mn-ea"/>
                <a:cs typeface="+mn-cs"/>
              </a:rPr>
              <a:t>10 MHz</a:t>
            </a:r>
            <a:r>
              <a:rPr lang="zh-CN" altLang="zh-CN" sz="1200" kern="1200" dirty="0">
                <a:solidFill>
                  <a:schemeClr val="tx1"/>
                </a:solidFill>
                <a:effectLst/>
                <a:latin typeface="+mn-lt"/>
                <a:ea typeface="+mn-ea"/>
                <a:cs typeface="+mn-cs"/>
              </a:rPr>
              <a:t>，记录对应的单次脉冲输出随平均阳极电流变化的曲线 。这里平均阳极电流等于单次脉冲电荷量乘以脉冲重复频率，是衡量计数率负荷的关键参数。实验结果表明：</a:t>
            </a:r>
            <a:r>
              <a:rPr lang="en-US" altLang="zh-CN" sz="1200" kern="1200" dirty="0">
                <a:solidFill>
                  <a:schemeClr val="tx1"/>
                </a:solidFill>
                <a:effectLst/>
                <a:latin typeface="+mn-lt"/>
                <a:ea typeface="+mn-ea"/>
                <a:cs typeface="+mn-cs"/>
              </a:rPr>
              <a:t>ALD</a:t>
            </a:r>
            <a:r>
              <a:rPr lang="zh-CN" altLang="en-US" sz="1200" kern="1200" dirty="0">
                <a:solidFill>
                  <a:schemeClr val="tx1"/>
                </a:solidFill>
                <a:effectLst/>
                <a:latin typeface="+mn-lt"/>
                <a:ea typeface="+mn-ea"/>
                <a:cs typeface="+mn-cs"/>
              </a:rPr>
              <a:t>镀膜</a:t>
            </a:r>
            <a:r>
              <a:rPr lang="zh-CN" altLang="zh-CN" sz="1200" kern="1200" dirty="0">
                <a:solidFill>
                  <a:schemeClr val="tx1"/>
                </a:solidFill>
                <a:effectLst/>
                <a:latin typeface="+mn-lt"/>
                <a:ea typeface="+mn-ea"/>
                <a:cs typeface="+mn-cs"/>
              </a:rPr>
              <a:t>虽然显著提升了</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的寿命，但</a:t>
            </a:r>
            <a:r>
              <a:rPr lang="zh-CN" altLang="en-US" sz="1200" kern="1200" dirty="0">
                <a:solidFill>
                  <a:schemeClr val="tx1"/>
                </a:solidFill>
                <a:effectLst/>
                <a:latin typeface="+mn-lt"/>
                <a:ea typeface="+mn-ea"/>
                <a:cs typeface="+mn-cs"/>
              </a:rPr>
              <a:t>它的饱和输出电荷量与常规</a:t>
            </a:r>
            <a:r>
              <a:rPr lang="en-US" altLang="zh-CN" sz="1200" kern="1200" dirty="0">
                <a:solidFill>
                  <a:schemeClr val="tx1"/>
                </a:solidFill>
                <a:effectLst/>
                <a:latin typeface="+mn-lt"/>
                <a:ea typeface="+mn-ea"/>
                <a:cs typeface="+mn-cs"/>
              </a:rPr>
              <a:t>MCP</a:t>
            </a:r>
            <a:r>
              <a:rPr lang="zh-CN" altLang="en-US" sz="1200" kern="1200" dirty="0">
                <a:solidFill>
                  <a:schemeClr val="tx1"/>
                </a:solidFill>
                <a:effectLst/>
                <a:latin typeface="+mn-lt"/>
                <a:ea typeface="+mn-ea"/>
                <a:cs typeface="+mn-cs"/>
              </a:rPr>
              <a:t>并没有显著的差异</a:t>
            </a:r>
            <a:r>
              <a:rPr lang="zh-CN" altLang="zh-CN" sz="1200" kern="1200" dirty="0">
                <a:solidFill>
                  <a:schemeClr val="tx1"/>
                </a:solidFill>
                <a:effectLst/>
                <a:latin typeface="+mn-lt"/>
                <a:ea typeface="+mn-ea"/>
                <a:cs typeface="+mn-cs"/>
              </a:rPr>
              <a:t> 。接下来，我们通过多组对比试验详细探讨影响饱和特性的因素。</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8</a:t>
            </a:fld>
            <a:endParaRPr lang="en-US"/>
          </a:p>
        </p:txBody>
      </p:sp>
    </p:spTree>
    <p:extLst>
      <p:ext uri="{BB962C8B-B14F-4D97-AF65-F5344CB8AC3E}">
        <p14:creationId xmlns:p14="http://schemas.microsoft.com/office/powerpoint/2010/main" val="3047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我们从三个角度研究影响饱和特性的因素：首先是保持</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的增益不变，改变入射光的强度来调整单次脉冲的输出电荷量，然后观察饱和曲线的变化 。图中横轴是阳极的平均输出电流</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纵轴为单脉冲输出（例如脉冲电荷或幅度）。我们针对一只</a:t>
            </a:r>
            <a:r>
              <a:rPr lang="en-US" altLang="zh-CN" sz="1200" kern="1200" dirty="0">
                <a:solidFill>
                  <a:schemeClr val="tx1"/>
                </a:solidFill>
                <a:effectLst/>
                <a:latin typeface="+mn-lt"/>
                <a:ea typeface="+mn-ea"/>
                <a:cs typeface="+mn-cs"/>
              </a:rPr>
              <a:t>6 nm ALD</a:t>
            </a:r>
            <a:r>
              <a:rPr lang="zh-CN" altLang="zh-CN" sz="1200" kern="1200" dirty="0">
                <a:solidFill>
                  <a:schemeClr val="tx1"/>
                </a:solidFill>
                <a:effectLst/>
                <a:latin typeface="+mn-lt"/>
                <a:ea typeface="+mn-ea"/>
                <a:cs typeface="+mn-cs"/>
              </a:rPr>
              <a:t>膜厚的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和一只未镀膜的常规</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，在相同增益下分别以不同的入射光强进行测试。可以看到，这些曲线在横轴采用平均电流表示时基本重合，与入射光强无关 。也就是说，当增益固定时，无论一次入射多少光子、以多高的频率触发，只要平均阳极电流相同，</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表现出的输出饱和特性几乎一致。这一结果定性地证明：在光源脉宽固定时</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，饱和发生的阈值主要取决于平均电流，而与瞬时的光强分布无关。换句话说，我们可以用累积输出电荷量这一指标来统一衡量</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在高计数率下的工作极限，它是光源强度、宽度、计数率、增益综合作用的结果的。同时我们看到，无论是</a:t>
            </a:r>
            <a:r>
              <a:rPr lang="en-US" altLang="zh-CN" sz="1200" kern="1200" dirty="0">
                <a:solidFill>
                  <a:schemeClr val="tx1"/>
                </a:solidFill>
                <a:effectLst/>
                <a:latin typeface="+mn-lt"/>
                <a:ea typeface="+mn-ea"/>
                <a:cs typeface="+mn-cs"/>
              </a:rPr>
              <a:t>ALD</a:t>
            </a:r>
            <a:r>
              <a:rPr lang="zh-CN" altLang="en-US" sz="1200" kern="1200" dirty="0">
                <a:solidFill>
                  <a:schemeClr val="tx1"/>
                </a:solidFill>
                <a:effectLst/>
                <a:latin typeface="+mn-lt"/>
                <a:ea typeface="+mn-ea"/>
                <a:cs typeface="+mn-cs"/>
              </a:rPr>
              <a:t>镀膜</a:t>
            </a:r>
            <a:r>
              <a:rPr lang="zh-CN" altLang="zh-CN" sz="1200" kern="1200" dirty="0">
                <a:solidFill>
                  <a:schemeClr val="tx1"/>
                </a:solidFill>
                <a:effectLst/>
                <a:latin typeface="+mn-lt"/>
                <a:ea typeface="+mn-ea"/>
                <a:cs typeface="+mn-cs"/>
              </a:rPr>
              <a:t>的长寿命</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还是常规</a:t>
            </a:r>
            <a:r>
              <a:rPr lang="en-US" altLang="zh-CN" sz="1200" kern="1200" dirty="0">
                <a:solidFill>
                  <a:schemeClr val="tx1"/>
                </a:solidFill>
                <a:effectLst/>
                <a:latin typeface="+mn-lt"/>
                <a:ea typeface="+mn-ea"/>
                <a:cs typeface="+mn-cs"/>
              </a:rPr>
              <a:t>MCP</a:t>
            </a:r>
            <a:r>
              <a:rPr lang="zh-CN" altLang="zh-CN" sz="1200" kern="1200" dirty="0">
                <a:solidFill>
                  <a:schemeClr val="tx1"/>
                </a:solidFill>
                <a:effectLst/>
                <a:latin typeface="+mn-lt"/>
                <a:ea typeface="+mn-ea"/>
                <a:cs typeface="+mn-cs"/>
              </a:rPr>
              <a:t>，二者在相同平均</a:t>
            </a:r>
            <a:r>
              <a:rPr lang="zh-CN" altLang="en-US" sz="1200" kern="1200" dirty="0">
                <a:solidFill>
                  <a:schemeClr val="tx1"/>
                </a:solidFill>
                <a:effectLst/>
                <a:latin typeface="+mn-lt"/>
                <a:ea typeface="+mn-ea"/>
                <a:cs typeface="+mn-cs"/>
              </a:rPr>
              <a:t>阳极</a:t>
            </a:r>
            <a:r>
              <a:rPr lang="zh-CN" altLang="zh-CN" sz="1200" kern="1200" dirty="0">
                <a:solidFill>
                  <a:schemeClr val="tx1"/>
                </a:solidFill>
                <a:effectLst/>
                <a:latin typeface="+mn-lt"/>
                <a:ea typeface="+mn-ea"/>
                <a:cs typeface="+mn-cs"/>
              </a:rPr>
              <a:t>电流下的饱和曲线非常接近，再次说明</a:t>
            </a:r>
            <a:r>
              <a:rPr lang="en-US" altLang="zh-CN" sz="1200" kern="1200" dirty="0">
                <a:solidFill>
                  <a:schemeClr val="tx1"/>
                </a:solidFill>
                <a:effectLst/>
                <a:latin typeface="+mn-lt"/>
                <a:ea typeface="+mn-ea"/>
                <a:cs typeface="+mn-cs"/>
              </a:rPr>
              <a:t>ALD</a:t>
            </a:r>
            <a:r>
              <a:rPr lang="zh-CN" altLang="zh-CN" sz="1200" kern="1200" dirty="0">
                <a:solidFill>
                  <a:schemeClr val="tx1"/>
                </a:solidFill>
                <a:effectLst/>
                <a:latin typeface="+mn-lt"/>
                <a:ea typeface="+mn-ea"/>
                <a:cs typeface="+mn-cs"/>
              </a:rPr>
              <a:t>工艺本身并不影响饱和特性。</a:t>
            </a:r>
          </a:p>
        </p:txBody>
      </p:sp>
      <p:sp>
        <p:nvSpPr>
          <p:cNvPr id="4" name="灯片编号占位符 3"/>
          <p:cNvSpPr>
            <a:spLocks noGrp="1"/>
          </p:cNvSpPr>
          <p:nvPr>
            <p:ph type="sldNum" sz="quarter" idx="5"/>
          </p:nvPr>
        </p:nvSpPr>
        <p:spPr/>
        <p:txBody>
          <a:bodyPr/>
          <a:lstStyle/>
          <a:p>
            <a:pPr>
              <a:defRPr/>
            </a:pPr>
            <a:fld id="{890E397D-69CD-4622-B5D8-5E5F2FB3FE5A}" type="slidenum">
              <a:rPr lang="en-US" smtClean="0"/>
              <a:pPr>
                <a:defRPr/>
              </a:pPr>
              <a:t>9</a:t>
            </a:fld>
            <a:endParaRPr lang="en-US"/>
          </a:p>
        </p:txBody>
      </p:sp>
    </p:spTree>
    <p:extLst>
      <p:ext uri="{BB962C8B-B14F-4D97-AF65-F5344CB8AC3E}">
        <p14:creationId xmlns:p14="http://schemas.microsoft.com/office/powerpoint/2010/main" val="97076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BE7D83-77C2-0870-B137-C1A687858A60}"/>
              </a:ext>
            </a:extLst>
          </p:cNvPr>
          <p:cNvSpPr/>
          <p:nvPr userDrawn="1"/>
        </p:nvSpPr>
        <p:spPr>
          <a:xfrm>
            <a:off x="311150" y="287338"/>
            <a:ext cx="823913" cy="5429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a:p>
        </p:txBody>
      </p:sp>
      <p:sp>
        <p:nvSpPr>
          <p:cNvPr id="4" name="日期占位符 3">
            <a:extLst>
              <a:ext uri="{FF2B5EF4-FFF2-40B4-BE49-F238E27FC236}">
                <a16:creationId xmlns:a16="http://schemas.microsoft.com/office/drawing/2014/main" id="{760E86EF-58D3-B395-9463-D1AF06CBEDCE}"/>
              </a:ext>
            </a:extLst>
          </p:cNvPr>
          <p:cNvSpPr>
            <a:spLocks noGrp="1"/>
          </p:cNvSpPr>
          <p:nvPr>
            <p:ph type="dt" sz="half" idx="10"/>
          </p:nvPr>
        </p:nvSpPr>
        <p:spPr/>
        <p:txBody>
          <a:bodyPr/>
          <a:lstStyle>
            <a:lvl1pPr algn="l">
              <a:defRPr sz="1200">
                <a:solidFill>
                  <a:schemeClr val="tx1">
                    <a:tint val="75000"/>
                  </a:schemeClr>
                </a:solidFill>
              </a:defRPr>
            </a:lvl1pPr>
          </a:lstStyle>
          <a:p>
            <a:pPr>
              <a:defRPr/>
            </a:pPr>
            <a:fld id="{A99AD48E-2439-486C-9A80-1CED296332D6}" type="datetime1">
              <a:rPr lang="en-US"/>
              <a:pPr>
                <a:defRPr/>
              </a:pPr>
              <a:t>7/4/2025</a:t>
            </a:fld>
            <a:endParaRPr lang="en-US"/>
          </a:p>
        </p:txBody>
      </p:sp>
      <p:sp>
        <p:nvSpPr>
          <p:cNvPr id="5" name="页脚占位符 4">
            <a:extLst>
              <a:ext uri="{FF2B5EF4-FFF2-40B4-BE49-F238E27FC236}">
                <a16:creationId xmlns:a16="http://schemas.microsoft.com/office/drawing/2014/main" id="{42CF688A-DAE7-4F0F-03D9-884845EF5876}"/>
              </a:ext>
            </a:extLst>
          </p:cNvPr>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灯片编号占位符 5">
            <a:extLst>
              <a:ext uri="{FF2B5EF4-FFF2-40B4-BE49-F238E27FC236}">
                <a16:creationId xmlns:a16="http://schemas.microsoft.com/office/drawing/2014/main" id="{1A14C3A6-3A73-4ED1-8A36-CCDD75502807}"/>
              </a:ext>
            </a:extLst>
          </p:cNvPr>
          <p:cNvSpPr>
            <a:spLocks noGrp="1"/>
          </p:cNvSpPr>
          <p:nvPr>
            <p:ph type="sldNum" sz="quarter" idx="12"/>
          </p:nvPr>
        </p:nvSpPr>
        <p:spPr/>
        <p:txBody>
          <a:bodyPr/>
          <a:lstStyle>
            <a:lvl1pPr algn="r" eaLnBrk="1" fontAlgn="auto" hangingPunct="1">
              <a:spcBef>
                <a:spcPts val="0"/>
              </a:spcBef>
              <a:spcAft>
                <a:spcPts val="0"/>
              </a:spcAft>
              <a:defRPr sz="1400">
                <a:solidFill>
                  <a:srgbClr val="FFFF00"/>
                </a:solidFill>
                <a:latin typeface="+mn-lt"/>
                <a:ea typeface="+mn-ea"/>
              </a:defRPr>
            </a:lvl1pPr>
          </a:lstStyle>
          <a:p>
            <a:pPr>
              <a:defRPr/>
            </a:pPr>
            <a:fld id="{E7040A33-1091-4F73-AB6F-6EDF603B195A}" type="slidenum">
              <a:rPr lang="en-US"/>
              <a:pPr>
                <a:defRPr/>
              </a:pPr>
              <a:t>‹#›</a:t>
            </a:fld>
            <a:endParaRPr lang="en-US" dirty="0"/>
          </a:p>
        </p:txBody>
      </p:sp>
    </p:spTree>
    <p:extLst>
      <p:ext uri="{BB962C8B-B14F-4D97-AF65-F5344CB8AC3E}">
        <p14:creationId xmlns:p14="http://schemas.microsoft.com/office/powerpoint/2010/main" val="275681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E6D851-FB45-2544-1942-87CE00325F51}"/>
              </a:ext>
            </a:extLst>
          </p:cNvPr>
          <p:cNvSpPr/>
          <p:nvPr userDrawn="1"/>
        </p:nvSpPr>
        <p:spPr>
          <a:xfrm>
            <a:off x="311150" y="287338"/>
            <a:ext cx="823913" cy="5429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圆角矩形 86">
            <a:extLst>
              <a:ext uri="{FF2B5EF4-FFF2-40B4-BE49-F238E27FC236}">
                <a16:creationId xmlns:a16="http://schemas.microsoft.com/office/drawing/2014/main" id="{3CF0E7D9-587D-7448-06AB-8764956AD1A4}"/>
              </a:ext>
            </a:extLst>
          </p:cNvPr>
          <p:cNvSpPr/>
          <p:nvPr userDrawn="1"/>
        </p:nvSpPr>
        <p:spPr>
          <a:xfrm>
            <a:off x="-5410" y="827586"/>
            <a:ext cx="12240000" cy="36000"/>
          </a:xfrm>
          <a:prstGeom prst="roundRect">
            <a:avLst>
              <a:gd name="adj" fmla="val 50000"/>
            </a:avLst>
          </a:prstGeom>
          <a:gradFill>
            <a:gsLst>
              <a:gs pos="100000">
                <a:schemeClr val="accent1">
                  <a:alpha val="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标题 1"/>
          <p:cNvSpPr>
            <a:spLocks noGrp="1"/>
          </p:cNvSpPr>
          <p:nvPr>
            <p:ph type="ctrTitle"/>
          </p:nvPr>
        </p:nvSpPr>
        <p:spPr>
          <a:xfrm>
            <a:off x="125507" y="196441"/>
            <a:ext cx="6177322" cy="546780"/>
          </a:xfrm>
          <a:prstGeom prst="rect">
            <a:avLst/>
          </a:prstGeom>
        </p:spPr>
        <p:txBody>
          <a:bodyPr anchor="b">
            <a:noAutofit/>
          </a:bodyPr>
          <a:lstStyle>
            <a:lvl1pPr algn="l">
              <a:defRPr sz="2800" b="1"/>
            </a:lvl1pPr>
          </a:lstStyle>
          <a:p>
            <a:r>
              <a:rPr lang="zh-CN" altLang="en-US" dirty="0"/>
              <a:t>单击此处编辑母版标题样式</a:t>
            </a:r>
            <a:endParaRPr lang="en-US" dirty="0"/>
          </a:p>
        </p:txBody>
      </p:sp>
      <p:sp>
        <p:nvSpPr>
          <p:cNvPr id="5" name="日期占位符 3">
            <a:extLst>
              <a:ext uri="{FF2B5EF4-FFF2-40B4-BE49-F238E27FC236}">
                <a16:creationId xmlns:a16="http://schemas.microsoft.com/office/drawing/2014/main" id="{544FA64C-2480-B895-4763-266F8AA22037}"/>
              </a:ext>
            </a:extLst>
          </p:cNvPr>
          <p:cNvSpPr>
            <a:spLocks noGrp="1"/>
          </p:cNvSpPr>
          <p:nvPr>
            <p:ph type="dt" sz="half" idx="10"/>
          </p:nvPr>
        </p:nvSpPr>
        <p:spPr/>
        <p:txBody>
          <a:bodyPr/>
          <a:lstStyle>
            <a:lvl1pPr>
              <a:defRPr/>
            </a:lvl1pPr>
          </a:lstStyle>
          <a:p>
            <a:pPr>
              <a:defRPr/>
            </a:pPr>
            <a:fld id="{A05EC0BE-C2C4-44E6-8D11-B55D1AF5C261}" type="datetime1">
              <a:rPr lang="en-US"/>
              <a:pPr>
                <a:defRPr/>
              </a:pPr>
              <a:t>7/4/2025</a:t>
            </a:fld>
            <a:endParaRPr lang="en-US"/>
          </a:p>
        </p:txBody>
      </p:sp>
      <p:sp>
        <p:nvSpPr>
          <p:cNvPr id="6" name="页脚占位符 4">
            <a:extLst>
              <a:ext uri="{FF2B5EF4-FFF2-40B4-BE49-F238E27FC236}">
                <a16:creationId xmlns:a16="http://schemas.microsoft.com/office/drawing/2014/main" id="{92BDF023-976B-D699-B514-A963DF7BA0A5}"/>
              </a:ext>
            </a:extLst>
          </p:cNvPr>
          <p:cNvSpPr>
            <a:spLocks noGrp="1"/>
          </p:cNvSpPr>
          <p:nvPr>
            <p:ph type="ftr" sz="quarter" idx="11"/>
          </p:nvPr>
        </p:nvSpPr>
        <p:spPr/>
        <p:txBody>
          <a:bodyPr/>
          <a:lstStyle>
            <a:lvl1pPr>
              <a:defRPr/>
            </a:lvl1pPr>
          </a:lstStyle>
          <a:p>
            <a:pPr>
              <a:defRPr/>
            </a:pPr>
            <a:endParaRPr lang="en-US"/>
          </a:p>
        </p:txBody>
      </p:sp>
      <p:sp>
        <p:nvSpPr>
          <p:cNvPr id="8" name="灯片编号占位符 5">
            <a:extLst>
              <a:ext uri="{FF2B5EF4-FFF2-40B4-BE49-F238E27FC236}">
                <a16:creationId xmlns:a16="http://schemas.microsoft.com/office/drawing/2014/main" id="{FA7FF4DE-55DD-F791-3727-1F94CB74B92A}"/>
              </a:ext>
            </a:extLst>
          </p:cNvPr>
          <p:cNvSpPr>
            <a:spLocks noGrp="1"/>
          </p:cNvSpPr>
          <p:nvPr>
            <p:ph type="sldNum" sz="quarter" idx="12"/>
          </p:nvPr>
        </p:nvSpPr>
        <p:spPr/>
        <p:txBody>
          <a:bodyPr/>
          <a:lstStyle>
            <a:lvl1pPr algn="r" eaLnBrk="1" fontAlgn="auto" hangingPunct="1">
              <a:spcBef>
                <a:spcPts val="0"/>
              </a:spcBef>
              <a:spcAft>
                <a:spcPts val="0"/>
              </a:spcAft>
              <a:defRPr sz="1400">
                <a:solidFill>
                  <a:srgbClr val="FFFF00"/>
                </a:solidFill>
                <a:latin typeface="+mn-lt"/>
                <a:ea typeface="+mn-ea"/>
              </a:defRPr>
            </a:lvl1pPr>
          </a:lstStyle>
          <a:p>
            <a:pPr>
              <a:defRPr/>
            </a:pPr>
            <a:fld id="{781B9BAF-90B7-4F3F-917E-4CC46B3CE01C}" type="slidenum">
              <a:rPr lang="en-US"/>
              <a:pPr>
                <a:defRPr/>
              </a:pPr>
              <a:t>‹#›</a:t>
            </a:fld>
            <a:endParaRPr lang="en-US" dirty="0"/>
          </a:p>
        </p:txBody>
      </p:sp>
    </p:spTree>
    <p:extLst>
      <p:ext uri="{BB962C8B-B14F-4D97-AF65-F5344CB8AC3E}">
        <p14:creationId xmlns:p14="http://schemas.microsoft.com/office/powerpoint/2010/main" val="133540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B22960E-50B0-FBC2-F5AD-74661B9757F7}"/>
              </a:ext>
            </a:extLst>
          </p:cNvPr>
          <p:cNvSpPr/>
          <p:nvPr userDrawn="1"/>
        </p:nvSpPr>
        <p:spPr>
          <a:xfrm>
            <a:off x="323850" y="180975"/>
            <a:ext cx="823913" cy="600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圆角矩形 86">
            <a:extLst>
              <a:ext uri="{FF2B5EF4-FFF2-40B4-BE49-F238E27FC236}">
                <a16:creationId xmlns:a16="http://schemas.microsoft.com/office/drawing/2014/main" id="{00B093A0-EC09-6165-959A-E03169C41D34}"/>
              </a:ext>
            </a:extLst>
          </p:cNvPr>
          <p:cNvSpPr/>
          <p:nvPr userDrawn="1"/>
        </p:nvSpPr>
        <p:spPr>
          <a:xfrm>
            <a:off x="-5410" y="827586"/>
            <a:ext cx="12240000" cy="36000"/>
          </a:xfrm>
          <a:prstGeom prst="roundRect">
            <a:avLst>
              <a:gd name="adj" fmla="val 50000"/>
            </a:avLst>
          </a:prstGeom>
          <a:gradFill>
            <a:gsLst>
              <a:gs pos="100000">
                <a:schemeClr val="accent1">
                  <a:alpha val="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标题 1"/>
          <p:cNvSpPr>
            <a:spLocks noGrp="1"/>
          </p:cNvSpPr>
          <p:nvPr>
            <p:ph type="ctrTitle"/>
          </p:nvPr>
        </p:nvSpPr>
        <p:spPr>
          <a:xfrm>
            <a:off x="125507" y="196441"/>
            <a:ext cx="6177322" cy="546780"/>
          </a:xfrm>
          <a:prstGeom prst="rect">
            <a:avLst/>
          </a:prstGeom>
        </p:spPr>
        <p:txBody>
          <a:bodyPr anchor="b">
            <a:noAutofit/>
          </a:bodyPr>
          <a:lstStyle>
            <a:lvl1pPr algn="l">
              <a:defRPr sz="2800" b="1"/>
            </a:lvl1pPr>
          </a:lstStyle>
          <a:p>
            <a:r>
              <a:rPr lang="zh-CN" altLang="en-US" dirty="0"/>
              <a:t>单击此处编辑母版标题样式</a:t>
            </a:r>
            <a:endParaRPr lang="en-US" dirty="0"/>
          </a:p>
        </p:txBody>
      </p:sp>
      <p:sp>
        <p:nvSpPr>
          <p:cNvPr id="4" name="日期占位符 3">
            <a:extLst>
              <a:ext uri="{FF2B5EF4-FFF2-40B4-BE49-F238E27FC236}">
                <a16:creationId xmlns:a16="http://schemas.microsoft.com/office/drawing/2014/main" id="{30C2423A-294D-C3EA-AB1A-0E58D8DE368F}"/>
              </a:ext>
            </a:extLst>
          </p:cNvPr>
          <p:cNvSpPr>
            <a:spLocks noGrp="1"/>
          </p:cNvSpPr>
          <p:nvPr>
            <p:ph type="dt" sz="half" idx="10"/>
          </p:nvPr>
        </p:nvSpPr>
        <p:spPr/>
        <p:txBody>
          <a:bodyPr/>
          <a:lstStyle>
            <a:lvl1pPr algn="l">
              <a:defRPr sz="1200">
                <a:solidFill>
                  <a:schemeClr val="tx1">
                    <a:tint val="75000"/>
                  </a:schemeClr>
                </a:solidFill>
              </a:defRPr>
            </a:lvl1pPr>
          </a:lstStyle>
          <a:p>
            <a:pPr>
              <a:defRPr/>
            </a:pPr>
            <a:fld id="{05A1B801-A348-49D2-877D-C91A7C466AE3}" type="datetime1">
              <a:rPr lang="en-US"/>
              <a:pPr>
                <a:defRPr/>
              </a:pPr>
              <a:t>7/4/2025</a:t>
            </a:fld>
            <a:endParaRPr lang="en-US"/>
          </a:p>
        </p:txBody>
      </p:sp>
      <p:sp>
        <p:nvSpPr>
          <p:cNvPr id="5" name="页脚占位符 4">
            <a:extLst>
              <a:ext uri="{FF2B5EF4-FFF2-40B4-BE49-F238E27FC236}">
                <a16:creationId xmlns:a16="http://schemas.microsoft.com/office/drawing/2014/main" id="{50C2E761-9759-F8FA-0E86-D6443BA27A85}"/>
              </a:ext>
            </a:extLst>
          </p:cNvPr>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灯片编号占位符 5">
            <a:extLst>
              <a:ext uri="{FF2B5EF4-FFF2-40B4-BE49-F238E27FC236}">
                <a16:creationId xmlns:a16="http://schemas.microsoft.com/office/drawing/2014/main" id="{F893AB45-EDEE-C9C2-8012-3C6F9DFAD770}"/>
              </a:ext>
            </a:extLst>
          </p:cNvPr>
          <p:cNvSpPr>
            <a:spLocks noGrp="1"/>
          </p:cNvSpPr>
          <p:nvPr>
            <p:ph type="sldNum" sz="quarter" idx="12"/>
          </p:nvPr>
        </p:nvSpPr>
        <p:spPr/>
        <p:txBody>
          <a:bodyPr/>
          <a:lstStyle>
            <a:lvl1pPr algn="r" eaLnBrk="1" fontAlgn="auto" hangingPunct="1">
              <a:spcBef>
                <a:spcPts val="0"/>
              </a:spcBef>
              <a:spcAft>
                <a:spcPts val="0"/>
              </a:spcAft>
              <a:defRPr sz="1400">
                <a:solidFill>
                  <a:srgbClr val="FFFF00"/>
                </a:solidFill>
                <a:latin typeface="+mn-lt"/>
                <a:ea typeface="+mn-ea"/>
              </a:defRPr>
            </a:lvl1pPr>
          </a:lstStyle>
          <a:p>
            <a:pPr>
              <a:defRPr/>
            </a:pPr>
            <a:fld id="{33642C5D-EF04-4397-8822-2F645032EE9B}" type="slidenum">
              <a:rPr lang="en-US"/>
              <a:pPr>
                <a:defRPr/>
              </a:pPr>
              <a:t>‹#›</a:t>
            </a:fld>
            <a:endParaRPr lang="en-US" dirty="0"/>
          </a:p>
        </p:txBody>
      </p:sp>
    </p:spTree>
    <p:extLst>
      <p:ext uri="{BB962C8B-B14F-4D97-AF65-F5344CB8AC3E}">
        <p14:creationId xmlns:p14="http://schemas.microsoft.com/office/powerpoint/2010/main" val="203375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35E94A-CF7B-E4EC-0630-0BDFCC7F4250}"/>
              </a:ext>
            </a:extLst>
          </p:cNvPr>
          <p:cNvSpPr/>
          <p:nvPr userDrawn="1"/>
        </p:nvSpPr>
        <p:spPr>
          <a:xfrm>
            <a:off x="311150" y="287338"/>
            <a:ext cx="823913" cy="5429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圆角矩形 86">
            <a:extLst>
              <a:ext uri="{FF2B5EF4-FFF2-40B4-BE49-F238E27FC236}">
                <a16:creationId xmlns:a16="http://schemas.microsoft.com/office/drawing/2014/main" id="{A230600F-418B-7DB3-8348-4CC848934AF5}"/>
              </a:ext>
            </a:extLst>
          </p:cNvPr>
          <p:cNvSpPr/>
          <p:nvPr userDrawn="1"/>
        </p:nvSpPr>
        <p:spPr>
          <a:xfrm>
            <a:off x="-5410" y="827586"/>
            <a:ext cx="12240000" cy="36000"/>
          </a:xfrm>
          <a:prstGeom prst="roundRect">
            <a:avLst>
              <a:gd name="adj" fmla="val 50000"/>
            </a:avLst>
          </a:prstGeom>
          <a:gradFill>
            <a:gsLst>
              <a:gs pos="100000">
                <a:schemeClr val="accent1">
                  <a:alpha val="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标题 1"/>
          <p:cNvSpPr>
            <a:spLocks noGrp="1"/>
          </p:cNvSpPr>
          <p:nvPr>
            <p:ph type="ctrTitle"/>
          </p:nvPr>
        </p:nvSpPr>
        <p:spPr>
          <a:xfrm>
            <a:off x="125507" y="196441"/>
            <a:ext cx="6177322" cy="546780"/>
          </a:xfrm>
          <a:prstGeom prst="rect">
            <a:avLst/>
          </a:prstGeom>
        </p:spPr>
        <p:txBody>
          <a:bodyPr anchor="b">
            <a:noAutofit/>
          </a:bodyPr>
          <a:lstStyle>
            <a:lvl1pPr algn="l">
              <a:defRPr sz="2800" b="1"/>
            </a:lvl1pPr>
          </a:lstStyle>
          <a:p>
            <a:r>
              <a:rPr lang="zh-CN" altLang="en-US" dirty="0"/>
              <a:t>单击此处编辑母版标题样式</a:t>
            </a:r>
            <a:endParaRPr lang="en-US" dirty="0"/>
          </a:p>
        </p:txBody>
      </p:sp>
      <p:sp>
        <p:nvSpPr>
          <p:cNvPr id="4" name="日期占位符 3">
            <a:extLst>
              <a:ext uri="{FF2B5EF4-FFF2-40B4-BE49-F238E27FC236}">
                <a16:creationId xmlns:a16="http://schemas.microsoft.com/office/drawing/2014/main" id="{EC636C82-F63D-2261-4020-F37893870229}"/>
              </a:ext>
            </a:extLst>
          </p:cNvPr>
          <p:cNvSpPr>
            <a:spLocks noGrp="1"/>
          </p:cNvSpPr>
          <p:nvPr>
            <p:ph type="dt" sz="half" idx="10"/>
          </p:nvPr>
        </p:nvSpPr>
        <p:spPr/>
        <p:txBody>
          <a:bodyPr/>
          <a:lstStyle>
            <a:lvl1pPr algn="l">
              <a:defRPr sz="1200">
                <a:solidFill>
                  <a:schemeClr val="tx1">
                    <a:tint val="75000"/>
                  </a:schemeClr>
                </a:solidFill>
              </a:defRPr>
            </a:lvl1pPr>
          </a:lstStyle>
          <a:p>
            <a:pPr>
              <a:defRPr/>
            </a:pPr>
            <a:fld id="{1F6460EE-6155-4C8E-95CB-0FA7A34CFA15}" type="datetime1">
              <a:rPr lang="en-US"/>
              <a:pPr>
                <a:defRPr/>
              </a:pPr>
              <a:t>7/4/2025</a:t>
            </a:fld>
            <a:endParaRPr lang="en-US"/>
          </a:p>
        </p:txBody>
      </p:sp>
      <p:sp>
        <p:nvSpPr>
          <p:cNvPr id="5" name="页脚占位符 4">
            <a:extLst>
              <a:ext uri="{FF2B5EF4-FFF2-40B4-BE49-F238E27FC236}">
                <a16:creationId xmlns:a16="http://schemas.microsoft.com/office/drawing/2014/main" id="{723125D3-FFBD-6CA2-4C11-7BC6318D51D3}"/>
              </a:ext>
            </a:extLst>
          </p:cNvPr>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灯片编号占位符 5">
            <a:extLst>
              <a:ext uri="{FF2B5EF4-FFF2-40B4-BE49-F238E27FC236}">
                <a16:creationId xmlns:a16="http://schemas.microsoft.com/office/drawing/2014/main" id="{678BFE74-4CC1-473D-0E4F-9E02F755D7E1}"/>
              </a:ext>
            </a:extLst>
          </p:cNvPr>
          <p:cNvSpPr>
            <a:spLocks noGrp="1"/>
          </p:cNvSpPr>
          <p:nvPr>
            <p:ph type="sldNum" sz="quarter" idx="12"/>
          </p:nvPr>
        </p:nvSpPr>
        <p:spPr/>
        <p:txBody>
          <a:bodyPr/>
          <a:lstStyle>
            <a:lvl1pPr algn="r" eaLnBrk="1" fontAlgn="auto" hangingPunct="1">
              <a:spcBef>
                <a:spcPts val="0"/>
              </a:spcBef>
              <a:spcAft>
                <a:spcPts val="0"/>
              </a:spcAft>
              <a:defRPr sz="1400">
                <a:solidFill>
                  <a:srgbClr val="FFFF00"/>
                </a:solidFill>
                <a:latin typeface="+mn-lt"/>
                <a:ea typeface="+mn-ea"/>
              </a:defRPr>
            </a:lvl1pPr>
          </a:lstStyle>
          <a:p>
            <a:pPr>
              <a:defRPr/>
            </a:pPr>
            <a:fld id="{13E59A2A-18E2-42AC-87B3-85D803BF3373}" type="slidenum">
              <a:rPr lang="en-US"/>
              <a:pPr>
                <a:defRPr/>
              </a:pPr>
              <a:t>‹#›</a:t>
            </a:fld>
            <a:endParaRPr lang="en-US" dirty="0"/>
          </a:p>
        </p:txBody>
      </p:sp>
    </p:spTree>
    <p:extLst>
      <p:ext uri="{BB962C8B-B14F-4D97-AF65-F5344CB8AC3E}">
        <p14:creationId xmlns:p14="http://schemas.microsoft.com/office/powerpoint/2010/main" val="11030419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文本占位符 2">
            <a:extLst>
              <a:ext uri="{FF2B5EF4-FFF2-40B4-BE49-F238E27FC236}">
                <a16:creationId xmlns:a16="http://schemas.microsoft.com/office/drawing/2014/main" id="{1B72032E-4358-629F-0005-DE0804464E65}"/>
              </a:ext>
            </a:extLst>
          </p:cNvPr>
          <p:cNvSpPr>
            <a:spLocks noGrp="1" noChangeArrowheads="1"/>
          </p:cNvSpPr>
          <p:nvPr>
            <p:ph type="body" idx="1"/>
          </p:nvPr>
        </p:nvSpPr>
        <p:spPr bwMode="auto">
          <a:xfrm>
            <a:off x="838200" y="15748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日期占位符 3">
            <a:extLst>
              <a:ext uri="{FF2B5EF4-FFF2-40B4-BE49-F238E27FC236}">
                <a16:creationId xmlns:a16="http://schemas.microsoft.com/office/drawing/2014/main" id="{31697FF6-85DC-A7B7-45DE-B83663DCBC6E}"/>
              </a:ext>
            </a:extLst>
          </p:cNvPr>
          <p:cNvSpPr>
            <a:spLocks noGrp="1"/>
          </p:cNvSpPr>
          <p:nvPr>
            <p:ph type="dt" sz="half" idx="2"/>
          </p:nvPr>
        </p:nvSpPr>
        <p:spPr>
          <a:xfrm>
            <a:off x="838200" y="610552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93AB7FA6-D5A0-4BAE-9798-CCD56ADE7FED}" type="datetime1">
              <a:rPr lang="en-US"/>
              <a:pPr>
                <a:defRPr/>
              </a:pPr>
              <a:t>7/4/2025</a:t>
            </a:fld>
            <a:endParaRPr lang="en-US"/>
          </a:p>
        </p:txBody>
      </p:sp>
      <p:sp>
        <p:nvSpPr>
          <p:cNvPr id="5" name="页脚占位符 4">
            <a:extLst>
              <a:ext uri="{FF2B5EF4-FFF2-40B4-BE49-F238E27FC236}">
                <a16:creationId xmlns:a16="http://schemas.microsoft.com/office/drawing/2014/main" id="{CA6BDBAC-E287-FEA2-54C0-B0022523A6C1}"/>
              </a:ext>
            </a:extLst>
          </p:cNvPr>
          <p:cNvSpPr>
            <a:spLocks noGrp="1"/>
          </p:cNvSpPr>
          <p:nvPr>
            <p:ph type="ftr" sz="quarter" idx="3"/>
          </p:nvPr>
        </p:nvSpPr>
        <p:spPr>
          <a:xfrm>
            <a:off x="4038600" y="610552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grpSp>
        <p:nvGrpSpPr>
          <p:cNvPr id="1029" name="组合 12">
            <a:extLst>
              <a:ext uri="{FF2B5EF4-FFF2-40B4-BE49-F238E27FC236}">
                <a16:creationId xmlns:a16="http://schemas.microsoft.com/office/drawing/2014/main" id="{8D86D41D-6204-F3F0-C1E2-06086CADDFE3}"/>
              </a:ext>
            </a:extLst>
          </p:cNvPr>
          <p:cNvGrpSpPr>
            <a:grpSpLocks/>
          </p:cNvGrpSpPr>
          <p:nvPr userDrawn="1"/>
        </p:nvGrpSpPr>
        <p:grpSpPr bwMode="auto">
          <a:xfrm>
            <a:off x="-141288" y="6492875"/>
            <a:ext cx="12333288" cy="365125"/>
            <a:chOff x="-141354" y="6690733"/>
            <a:chExt cx="12333354" cy="167267"/>
          </a:xfrm>
        </p:grpSpPr>
        <p:sp>
          <p:nvSpPr>
            <p:cNvPr id="3" name="矩形 13">
              <a:extLst>
                <a:ext uri="{FF2B5EF4-FFF2-40B4-BE49-F238E27FC236}">
                  <a16:creationId xmlns:a16="http://schemas.microsoft.com/office/drawing/2014/main" id="{E03F26AF-3CCC-04ED-C5F2-E98436C23E5C}"/>
                </a:ext>
              </a:extLst>
            </p:cNvPr>
            <p:cNvSpPr>
              <a:spLocks noChangeArrowheads="1"/>
            </p:cNvSpPr>
            <p:nvPr userDrawn="1"/>
          </p:nvSpPr>
          <p:spPr bwMode="auto">
            <a:xfrm>
              <a:off x="1262005" y="6714732"/>
              <a:ext cx="10929995" cy="143268"/>
            </a:xfrm>
            <a:prstGeom prst="rect">
              <a:avLst/>
            </a:prstGeom>
            <a:solidFill>
              <a:srgbClr val="002E75"/>
            </a:solidFill>
            <a:ln>
              <a:noFill/>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defRPr/>
              </a:pPr>
              <a:endParaRPr lang="zh-CN" altLang="en-US">
                <a:solidFill>
                  <a:srgbClr val="000000"/>
                </a:solidFill>
                <a:latin typeface="微软雅黑" panose="020B0503020204020204" pitchFamily="34" charset="-122"/>
              </a:endParaRPr>
            </a:p>
          </p:txBody>
        </p:sp>
        <p:grpSp>
          <p:nvGrpSpPr>
            <p:cNvPr id="15" name="组合 14">
              <a:extLst>
                <a:ext uri="{FF2B5EF4-FFF2-40B4-BE49-F238E27FC236}">
                  <a16:creationId xmlns:a16="http://schemas.microsoft.com/office/drawing/2014/main" id="{1B545CDF-3607-4479-7C01-E91B334830D3}"/>
                </a:ext>
              </a:extLst>
            </p:cNvPr>
            <p:cNvGrpSpPr/>
            <p:nvPr userDrawn="1"/>
          </p:nvGrpSpPr>
          <p:grpSpPr>
            <a:xfrm flipH="1">
              <a:off x="-141354" y="6690733"/>
              <a:ext cx="1548874" cy="167267"/>
              <a:chOff x="171260" y="5803774"/>
              <a:chExt cx="1548874" cy="167267"/>
            </a:xfrm>
            <a:solidFill>
              <a:srgbClr val="D00034"/>
            </a:solidFill>
            <a:effectLst>
              <a:outerShdw blurRad="25400" dist="12700" algn="l" rotWithShape="0">
                <a:srgbClr val="373545">
                  <a:alpha val="40000"/>
                </a:srgbClr>
              </a:outerShdw>
            </a:effectLst>
          </p:grpSpPr>
          <p:sp>
            <p:nvSpPr>
              <p:cNvPr id="16" name="任意多边形: 形状 14">
                <a:extLst>
                  <a:ext uri="{FF2B5EF4-FFF2-40B4-BE49-F238E27FC236}">
                    <a16:creationId xmlns:a16="http://schemas.microsoft.com/office/drawing/2014/main" id="{BD1279E0-7293-D516-2AA6-E5417E7EE18E}"/>
                  </a:ext>
                </a:extLst>
              </p:cNvPr>
              <p:cNvSpPr/>
              <p:nvPr/>
            </p:nvSpPr>
            <p:spPr>
              <a:xfrm>
                <a:off x="171260" y="5803774"/>
                <a:ext cx="215184" cy="167267"/>
              </a:xfrm>
              <a:custGeom>
                <a:avLst/>
                <a:gdLst>
                  <a:gd name="connsiteX0" fmla="*/ 300818 w 564431"/>
                  <a:gd name="connsiteY0" fmla="*/ 0 h 602797"/>
                  <a:gd name="connsiteX1" fmla="*/ 467904 w 564431"/>
                  <a:gd name="connsiteY1" fmla="*/ 0 h 602797"/>
                  <a:gd name="connsiteX2" fmla="*/ 564431 w 564431"/>
                  <a:gd name="connsiteY2" fmla="*/ 0 h 602797"/>
                  <a:gd name="connsiteX3" fmla="*/ 564431 w 564431"/>
                  <a:gd name="connsiteY3" fmla="*/ 602797 h 602797"/>
                  <a:gd name="connsiteX4" fmla="*/ 127001 w 564431"/>
                  <a:gd name="connsiteY4" fmla="*/ 602797 h 602797"/>
                  <a:gd name="connsiteX5" fmla="*/ 0 w 564431"/>
                  <a:gd name="connsiteY5" fmla="*/ 602797 h 602797"/>
                  <a:gd name="connsiteX6" fmla="*/ 108011 w 564431"/>
                  <a:gd name="connsiteY6" fmla="*/ 228215 h 602797"/>
                  <a:gd name="connsiteX7" fmla="*/ 108012 w 564431"/>
                  <a:gd name="connsiteY7" fmla="*/ 228216 h 602797"/>
                  <a:gd name="connsiteX8" fmla="*/ 138631 w 564431"/>
                  <a:gd name="connsiteY8" fmla="*/ 122028 h 602797"/>
                  <a:gd name="connsiteX9" fmla="*/ 300818 w 564431"/>
                  <a:gd name="connsiteY9" fmla="*/ 0 h 6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431" h="602797">
                    <a:moveTo>
                      <a:pt x="300818" y="0"/>
                    </a:moveTo>
                    <a:lnTo>
                      <a:pt x="467904" y="0"/>
                    </a:lnTo>
                    <a:lnTo>
                      <a:pt x="564431" y="0"/>
                    </a:lnTo>
                    <a:lnTo>
                      <a:pt x="564431" y="602797"/>
                    </a:lnTo>
                    <a:lnTo>
                      <a:pt x="127001" y="602797"/>
                    </a:lnTo>
                    <a:lnTo>
                      <a:pt x="0" y="602797"/>
                    </a:lnTo>
                    <a:lnTo>
                      <a:pt x="108011" y="228215"/>
                    </a:lnTo>
                    <a:lnTo>
                      <a:pt x="108012" y="228216"/>
                    </a:lnTo>
                    <a:lnTo>
                      <a:pt x="138631" y="122028"/>
                    </a:lnTo>
                    <a:cubicBezTo>
                      <a:pt x="138631" y="122028"/>
                      <a:pt x="182999" y="12203"/>
                      <a:pt x="300818" y="0"/>
                    </a:cubicBezTo>
                    <a:close/>
                  </a:path>
                </a:pathLst>
              </a:custGeom>
              <a:solidFill>
                <a:schemeClr val="accent2"/>
              </a:solidFill>
              <a:ln w="635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black"/>
                  </a:solidFill>
                  <a:latin typeface="微软雅黑" panose="020B0503020204020204" pitchFamily="34" charset="-122"/>
                </a:endParaRPr>
              </a:p>
            </p:txBody>
          </p:sp>
          <p:sp>
            <p:nvSpPr>
              <p:cNvPr id="17" name="矩形 16">
                <a:extLst>
                  <a:ext uri="{FF2B5EF4-FFF2-40B4-BE49-F238E27FC236}">
                    <a16:creationId xmlns:a16="http://schemas.microsoft.com/office/drawing/2014/main" id="{80EA2205-D46F-9688-24EB-2630D0CDC3C3}"/>
                  </a:ext>
                </a:extLst>
              </p:cNvPr>
              <p:cNvSpPr/>
              <p:nvPr/>
            </p:nvSpPr>
            <p:spPr>
              <a:xfrm>
                <a:off x="386444" y="5803774"/>
                <a:ext cx="1118507" cy="167267"/>
              </a:xfrm>
              <a:prstGeom prst="rect">
                <a:avLst/>
              </a:prstGeom>
              <a:solidFill>
                <a:schemeClr val="accent2"/>
              </a:solidFill>
              <a:ln w="635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black"/>
                  </a:solidFill>
                  <a:latin typeface="微软雅黑" panose="020B0503020204020204" pitchFamily="34" charset="-122"/>
                </a:endParaRPr>
              </a:p>
            </p:txBody>
          </p:sp>
          <p:sp>
            <p:nvSpPr>
              <p:cNvPr id="18" name="任意多边形: 形状 16">
                <a:extLst>
                  <a:ext uri="{FF2B5EF4-FFF2-40B4-BE49-F238E27FC236}">
                    <a16:creationId xmlns:a16="http://schemas.microsoft.com/office/drawing/2014/main" id="{6A7CC9EA-D87E-8704-6BFB-E9E70A17DF04}"/>
                  </a:ext>
                </a:extLst>
              </p:cNvPr>
              <p:cNvSpPr/>
              <p:nvPr/>
            </p:nvSpPr>
            <p:spPr>
              <a:xfrm flipH="1" flipV="1">
                <a:off x="1504950" y="5803774"/>
                <a:ext cx="215184" cy="167267"/>
              </a:xfrm>
              <a:custGeom>
                <a:avLst/>
                <a:gdLst>
                  <a:gd name="connsiteX0" fmla="*/ 300818 w 564431"/>
                  <a:gd name="connsiteY0" fmla="*/ 0 h 602797"/>
                  <a:gd name="connsiteX1" fmla="*/ 467904 w 564431"/>
                  <a:gd name="connsiteY1" fmla="*/ 0 h 602797"/>
                  <a:gd name="connsiteX2" fmla="*/ 564431 w 564431"/>
                  <a:gd name="connsiteY2" fmla="*/ 0 h 602797"/>
                  <a:gd name="connsiteX3" fmla="*/ 564431 w 564431"/>
                  <a:gd name="connsiteY3" fmla="*/ 602797 h 602797"/>
                  <a:gd name="connsiteX4" fmla="*/ 127001 w 564431"/>
                  <a:gd name="connsiteY4" fmla="*/ 602797 h 602797"/>
                  <a:gd name="connsiteX5" fmla="*/ 0 w 564431"/>
                  <a:gd name="connsiteY5" fmla="*/ 602797 h 602797"/>
                  <a:gd name="connsiteX6" fmla="*/ 108011 w 564431"/>
                  <a:gd name="connsiteY6" fmla="*/ 228215 h 602797"/>
                  <a:gd name="connsiteX7" fmla="*/ 108012 w 564431"/>
                  <a:gd name="connsiteY7" fmla="*/ 228216 h 602797"/>
                  <a:gd name="connsiteX8" fmla="*/ 138631 w 564431"/>
                  <a:gd name="connsiteY8" fmla="*/ 122028 h 602797"/>
                  <a:gd name="connsiteX9" fmla="*/ 300818 w 564431"/>
                  <a:gd name="connsiteY9" fmla="*/ 0 h 6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431" h="602797">
                    <a:moveTo>
                      <a:pt x="300818" y="0"/>
                    </a:moveTo>
                    <a:lnTo>
                      <a:pt x="467904" y="0"/>
                    </a:lnTo>
                    <a:lnTo>
                      <a:pt x="564431" y="0"/>
                    </a:lnTo>
                    <a:lnTo>
                      <a:pt x="564431" y="602797"/>
                    </a:lnTo>
                    <a:lnTo>
                      <a:pt x="127001" y="602797"/>
                    </a:lnTo>
                    <a:lnTo>
                      <a:pt x="0" y="602797"/>
                    </a:lnTo>
                    <a:lnTo>
                      <a:pt x="108011" y="228215"/>
                    </a:lnTo>
                    <a:lnTo>
                      <a:pt x="108012" y="228216"/>
                    </a:lnTo>
                    <a:lnTo>
                      <a:pt x="138631" y="122028"/>
                    </a:lnTo>
                    <a:cubicBezTo>
                      <a:pt x="138631" y="122028"/>
                      <a:pt x="182999" y="12203"/>
                      <a:pt x="300818" y="0"/>
                    </a:cubicBezTo>
                    <a:close/>
                  </a:path>
                </a:pathLst>
              </a:custGeom>
              <a:solidFill>
                <a:schemeClr val="accent2"/>
              </a:solidFill>
              <a:ln w="635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black"/>
                  </a:solidFill>
                  <a:latin typeface="微软雅黑" panose="020B0503020204020204" pitchFamily="34" charset="-122"/>
                </a:endParaRPr>
              </a:p>
            </p:txBody>
          </p:sp>
        </p:grpSp>
      </p:grpSp>
      <p:grpSp>
        <p:nvGrpSpPr>
          <p:cNvPr id="1030" name="组合 18">
            <a:extLst>
              <a:ext uri="{FF2B5EF4-FFF2-40B4-BE49-F238E27FC236}">
                <a16:creationId xmlns:a16="http://schemas.microsoft.com/office/drawing/2014/main" id="{D1BF296C-7273-7770-E624-DAA7AD2AAFB0}"/>
              </a:ext>
            </a:extLst>
          </p:cNvPr>
          <p:cNvGrpSpPr>
            <a:grpSpLocks/>
          </p:cNvGrpSpPr>
          <p:nvPr userDrawn="1"/>
        </p:nvGrpSpPr>
        <p:grpSpPr bwMode="auto">
          <a:xfrm>
            <a:off x="434975" y="395288"/>
            <a:ext cx="506413" cy="323850"/>
            <a:chOff x="11306429" y="180002"/>
            <a:chExt cx="637795" cy="408295"/>
          </a:xfrm>
        </p:grpSpPr>
        <p:sp>
          <p:nvSpPr>
            <p:cNvPr id="1035" name="任意多边形: 形状 26">
              <a:extLst>
                <a:ext uri="{FF2B5EF4-FFF2-40B4-BE49-F238E27FC236}">
                  <a16:creationId xmlns:a16="http://schemas.microsoft.com/office/drawing/2014/main" id="{EDB58889-CDDB-9A8D-D004-793FE809957F}"/>
                </a:ext>
              </a:extLst>
            </p:cNvPr>
            <p:cNvSpPr>
              <a:spLocks/>
            </p:cNvSpPr>
            <p:nvPr userDrawn="1"/>
          </p:nvSpPr>
          <p:spPr bwMode="auto">
            <a:xfrm>
              <a:off x="11536237" y="378916"/>
              <a:ext cx="407987" cy="209381"/>
            </a:xfrm>
            <a:custGeom>
              <a:avLst/>
              <a:gdLst>
                <a:gd name="T0" fmla="*/ 0 w 1174580"/>
                <a:gd name="T1" fmla="*/ 0 h 602797"/>
                <a:gd name="T2" fmla="*/ 0 w 1174580"/>
                <a:gd name="T3" fmla="*/ 0 h 602797"/>
                <a:gd name="T4" fmla="*/ 0 w 1174580"/>
                <a:gd name="T5" fmla="*/ 0 h 602797"/>
                <a:gd name="T6" fmla="*/ 0 w 1174580"/>
                <a:gd name="T7" fmla="*/ 0 h 602797"/>
                <a:gd name="T8" fmla="*/ 0 w 1174580"/>
                <a:gd name="T9" fmla="*/ 0 h 602797"/>
                <a:gd name="T10" fmla="*/ 0 w 1174580"/>
                <a:gd name="T11" fmla="*/ 0 h 602797"/>
                <a:gd name="T12" fmla="*/ 0 w 1174580"/>
                <a:gd name="T13" fmla="*/ 0 h 602797"/>
                <a:gd name="T14" fmla="*/ 0 w 1174580"/>
                <a:gd name="T15" fmla="*/ 0 h 602797"/>
                <a:gd name="T16" fmla="*/ 0 w 1174580"/>
                <a:gd name="T17" fmla="*/ 0 h 602797"/>
                <a:gd name="T18" fmla="*/ 0 w 1174580"/>
                <a:gd name="T19" fmla="*/ 0 h 602797"/>
                <a:gd name="T20" fmla="*/ 0 w 1174580"/>
                <a:gd name="T21" fmla="*/ 0 h 602797"/>
                <a:gd name="T22" fmla="*/ 0 w 1174580"/>
                <a:gd name="T23" fmla="*/ 0 h 602797"/>
                <a:gd name="T24" fmla="*/ 0 w 1174580"/>
                <a:gd name="T25" fmla="*/ 0 h 602797"/>
                <a:gd name="T26" fmla="*/ 0 w 1174580"/>
                <a:gd name="T27" fmla="*/ 0 h 602797"/>
                <a:gd name="T28" fmla="*/ 0 w 1174580"/>
                <a:gd name="T29" fmla="*/ 0 h 6027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4580" h="602797">
                  <a:moveTo>
                    <a:pt x="300818" y="0"/>
                  </a:moveTo>
                  <a:lnTo>
                    <a:pt x="467904" y="0"/>
                  </a:lnTo>
                  <a:lnTo>
                    <a:pt x="1047581" y="0"/>
                  </a:lnTo>
                  <a:lnTo>
                    <a:pt x="1174580" y="0"/>
                  </a:lnTo>
                  <a:lnTo>
                    <a:pt x="1139394" y="122025"/>
                  </a:lnTo>
                  <a:lnTo>
                    <a:pt x="1139394" y="122028"/>
                  </a:lnTo>
                  <a:lnTo>
                    <a:pt x="1035951" y="480769"/>
                  </a:lnTo>
                  <a:cubicBezTo>
                    <a:pt x="1035951" y="480769"/>
                    <a:pt x="991583" y="590594"/>
                    <a:pt x="873764" y="602797"/>
                  </a:cubicBezTo>
                  <a:lnTo>
                    <a:pt x="706676" y="602797"/>
                  </a:lnTo>
                  <a:lnTo>
                    <a:pt x="127001" y="602797"/>
                  </a:lnTo>
                  <a:lnTo>
                    <a:pt x="0" y="602797"/>
                  </a:lnTo>
                  <a:lnTo>
                    <a:pt x="108011" y="228215"/>
                  </a:lnTo>
                  <a:lnTo>
                    <a:pt x="108012" y="228216"/>
                  </a:lnTo>
                  <a:lnTo>
                    <a:pt x="138631" y="122028"/>
                  </a:lnTo>
                  <a:cubicBezTo>
                    <a:pt x="138631" y="122028"/>
                    <a:pt x="182999" y="12203"/>
                    <a:pt x="300818" y="0"/>
                  </a:cubicBezTo>
                  <a:close/>
                </a:path>
              </a:pathLst>
            </a:custGeom>
            <a:solidFill>
              <a:schemeClr val="accent2"/>
            </a:solidFill>
            <a:ln>
              <a:noFill/>
            </a:ln>
            <a:extLst>
              <a:ext uri="{91240B29-F687-4F45-9708-019B960494DF}">
                <a14:hiddenLine xmlns:a14="http://schemas.microsoft.com/office/drawing/2010/main" w="6350" cap="flat" cmpd="sng" algn="ctr">
                  <a:solidFill>
                    <a:srgbClr val="000000"/>
                  </a:solidFill>
                  <a:prstDash val="solid"/>
                  <a:miter lim="800000"/>
                  <a:headEnd/>
                  <a:tailEnd/>
                </a14:hiddenLine>
              </a:ext>
            </a:extLst>
          </p:spPr>
          <p:txBody>
            <a:bodyPr anchor="ctr"/>
            <a:lstStyle/>
            <a:p>
              <a:endParaRPr lang="zh-CN" altLang="en-US"/>
            </a:p>
          </p:txBody>
        </p:sp>
        <p:sp>
          <p:nvSpPr>
            <p:cNvPr id="1036" name="任意多边形: 形状 27">
              <a:extLst>
                <a:ext uri="{FF2B5EF4-FFF2-40B4-BE49-F238E27FC236}">
                  <a16:creationId xmlns:a16="http://schemas.microsoft.com/office/drawing/2014/main" id="{48FAB4C9-A882-2C7D-C2F3-683131BC7546}"/>
                </a:ext>
              </a:extLst>
            </p:cNvPr>
            <p:cNvSpPr>
              <a:spLocks/>
            </p:cNvSpPr>
            <p:nvPr userDrawn="1"/>
          </p:nvSpPr>
          <p:spPr bwMode="auto">
            <a:xfrm>
              <a:off x="11306429" y="180002"/>
              <a:ext cx="552187" cy="283384"/>
            </a:xfrm>
            <a:custGeom>
              <a:avLst/>
              <a:gdLst>
                <a:gd name="T0" fmla="*/ 0 w 1174580"/>
                <a:gd name="T1" fmla="*/ 0 h 602797"/>
                <a:gd name="T2" fmla="*/ 0 w 1174580"/>
                <a:gd name="T3" fmla="*/ 0 h 602797"/>
                <a:gd name="T4" fmla="*/ 0 w 1174580"/>
                <a:gd name="T5" fmla="*/ 0 h 602797"/>
                <a:gd name="T6" fmla="*/ 0 w 1174580"/>
                <a:gd name="T7" fmla="*/ 0 h 602797"/>
                <a:gd name="T8" fmla="*/ 0 w 1174580"/>
                <a:gd name="T9" fmla="*/ 0 h 602797"/>
                <a:gd name="T10" fmla="*/ 0 w 1174580"/>
                <a:gd name="T11" fmla="*/ 0 h 602797"/>
                <a:gd name="T12" fmla="*/ 0 w 1174580"/>
                <a:gd name="T13" fmla="*/ 0 h 602797"/>
                <a:gd name="T14" fmla="*/ 0 w 1174580"/>
                <a:gd name="T15" fmla="*/ 0 h 602797"/>
                <a:gd name="T16" fmla="*/ 0 w 1174580"/>
                <a:gd name="T17" fmla="*/ 0 h 602797"/>
                <a:gd name="T18" fmla="*/ 0 w 1174580"/>
                <a:gd name="T19" fmla="*/ 0 h 602797"/>
                <a:gd name="T20" fmla="*/ 0 w 1174580"/>
                <a:gd name="T21" fmla="*/ 0 h 602797"/>
                <a:gd name="T22" fmla="*/ 0 w 1174580"/>
                <a:gd name="T23" fmla="*/ 0 h 602797"/>
                <a:gd name="T24" fmla="*/ 0 w 1174580"/>
                <a:gd name="T25" fmla="*/ 0 h 602797"/>
                <a:gd name="T26" fmla="*/ 0 w 1174580"/>
                <a:gd name="T27" fmla="*/ 0 h 602797"/>
                <a:gd name="T28" fmla="*/ 0 w 1174580"/>
                <a:gd name="T29" fmla="*/ 0 h 6027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4580" h="602797">
                  <a:moveTo>
                    <a:pt x="300818" y="0"/>
                  </a:moveTo>
                  <a:lnTo>
                    <a:pt x="467904" y="0"/>
                  </a:lnTo>
                  <a:lnTo>
                    <a:pt x="1047581" y="0"/>
                  </a:lnTo>
                  <a:lnTo>
                    <a:pt x="1174580" y="0"/>
                  </a:lnTo>
                  <a:lnTo>
                    <a:pt x="1139394" y="122025"/>
                  </a:lnTo>
                  <a:lnTo>
                    <a:pt x="1139394" y="122028"/>
                  </a:lnTo>
                  <a:lnTo>
                    <a:pt x="1035951" y="480769"/>
                  </a:lnTo>
                  <a:cubicBezTo>
                    <a:pt x="1035951" y="480769"/>
                    <a:pt x="991583" y="590594"/>
                    <a:pt x="873764" y="602797"/>
                  </a:cubicBezTo>
                  <a:lnTo>
                    <a:pt x="706676" y="602797"/>
                  </a:lnTo>
                  <a:lnTo>
                    <a:pt x="127001" y="602797"/>
                  </a:lnTo>
                  <a:lnTo>
                    <a:pt x="0" y="602797"/>
                  </a:lnTo>
                  <a:lnTo>
                    <a:pt x="108011" y="228215"/>
                  </a:lnTo>
                  <a:lnTo>
                    <a:pt x="108012" y="228216"/>
                  </a:lnTo>
                  <a:lnTo>
                    <a:pt x="138631" y="122028"/>
                  </a:lnTo>
                  <a:cubicBezTo>
                    <a:pt x="138631" y="122028"/>
                    <a:pt x="182999" y="12203"/>
                    <a:pt x="300818" y="0"/>
                  </a:cubicBezTo>
                  <a:close/>
                </a:path>
              </a:pathLst>
            </a:custGeom>
            <a:solidFill>
              <a:srgbClr val="002E75"/>
            </a:solidFill>
            <a:ln>
              <a:noFill/>
            </a:ln>
            <a:extLst>
              <a:ext uri="{91240B29-F687-4F45-9708-019B960494DF}">
                <a14:hiddenLine xmlns:a14="http://schemas.microsoft.com/office/drawing/2010/main" w="6350" cap="flat" cmpd="sng" algn="ctr">
                  <a:solidFill>
                    <a:srgbClr val="000000"/>
                  </a:solidFill>
                  <a:prstDash val="solid"/>
                  <a:miter lim="800000"/>
                  <a:headEnd/>
                  <a:tailEnd/>
                </a14:hiddenLine>
              </a:ext>
            </a:extLst>
          </p:spPr>
          <p:txBody>
            <a:bodyPr anchor="ctr"/>
            <a:lstStyle/>
            <a:p>
              <a:endParaRPr lang="zh-CN" altLang="en-US"/>
            </a:p>
          </p:txBody>
        </p:sp>
      </p:grpSp>
      <p:sp>
        <p:nvSpPr>
          <p:cNvPr id="22" name="灯片编号占位符 5">
            <a:extLst>
              <a:ext uri="{FF2B5EF4-FFF2-40B4-BE49-F238E27FC236}">
                <a16:creationId xmlns:a16="http://schemas.microsoft.com/office/drawing/2014/main" id="{F7AD7A93-139A-D357-A748-4C2895616480}"/>
              </a:ext>
            </a:extLst>
          </p:cNvPr>
          <p:cNvSpPr>
            <a:spLocks noGrp="1"/>
          </p:cNvSpPr>
          <p:nvPr>
            <p:ph type="sldNum" sz="quarter" idx="4"/>
          </p:nvPr>
        </p:nvSpPr>
        <p:spPr>
          <a:xfrm>
            <a:off x="9405938" y="6542088"/>
            <a:ext cx="2743200" cy="312737"/>
          </a:xfrm>
          <a:prstGeom prst="rect">
            <a:avLst/>
          </a:prstGeom>
        </p:spPr>
        <p:txBody>
          <a:bodyPr tIns="36000"/>
          <a:lstStyle>
            <a:lvl1pPr algn="r" eaLnBrk="1" fontAlgn="auto" hangingPunct="1">
              <a:spcBef>
                <a:spcPts val="0"/>
              </a:spcBef>
              <a:spcAft>
                <a:spcPts val="0"/>
              </a:spcAft>
              <a:defRPr sz="1400">
                <a:solidFill>
                  <a:srgbClr val="FFFF00"/>
                </a:solidFill>
                <a:latin typeface="+mn-lt"/>
                <a:ea typeface="+mn-ea"/>
              </a:defRPr>
            </a:lvl1pPr>
          </a:lstStyle>
          <a:p>
            <a:pPr>
              <a:defRPr/>
            </a:pPr>
            <a:fld id="{12E078AB-A498-4180-BC67-EEEF8BCB8913}" type="slidenum">
              <a:rPr lang="en-US"/>
              <a:pPr>
                <a:defRPr/>
              </a:pPr>
              <a:t>‹#›</a:t>
            </a:fld>
            <a:endParaRPr lang="en-US" dirty="0"/>
          </a:p>
        </p:txBody>
      </p:sp>
      <p:sp>
        <p:nvSpPr>
          <p:cNvPr id="6" name="Rectangle 5">
            <a:extLst>
              <a:ext uri="{FF2B5EF4-FFF2-40B4-BE49-F238E27FC236}">
                <a16:creationId xmlns:a16="http://schemas.microsoft.com/office/drawing/2014/main" id="{0F7B615F-19FB-36D4-8CDA-E8554D789095}"/>
              </a:ext>
            </a:extLst>
          </p:cNvPr>
          <p:cNvSpPr/>
          <p:nvPr userDrawn="1"/>
        </p:nvSpPr>
        <p:spPr>
          <a:xfrm>
            <a:off x="311150" y="287338"/>
            <a:ext cx="823913" cy="5429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3" name="图片 34">
            <a:extLst>
              <a:ext uri="{FF2B5EF4-FFF2-40B4-BE49-F238E27FC236}">
                <a16:creationId xmlns:a16="http://schemas.microsoft.com/office/drawing/2014/main" id="{5D398C49-5998-4F9B-38C8-321B5387A8B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44275" y="133350"/>
            <a:ext cx="6969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31">
            <a:extLst>
              <a:ext uri="{FF2B5EF4-FFF2-40B4-BE49-F238E27FC236}">
                <a16:creationId xmlns:a16="http://schemas.microsoft.com/office/drawing/2014/main" id="{1C48092C-CBCE-6FB1-2C30-C7867877BB8A}"/>
              </a:ext>
            </a:extLst>
          </p:cNvPr>
          <p:cNvSpPr txBox="1"/>
          <p:nvPr userDrawn="1"/>
        </p:nvSpPr>
        <p:spPr bwMode="auto">
          <a:xfrm>
            <a:off x="8675688" y="6518275"/>
            <a:ext cx="2678112" cy="360363"/>
          </a:xfrm>
          <a:prstGeom prst="rect">
            <a:avLst/>
          </a:prstGeom>
          <a:noFill/>
        </p:spPr>
        <p:txBody>
          <a:bodyPr>
            <a:spAutoFit/>
          </a:bodyPr>
          <a:lstStyle>
            <a:defPPr>
              <a:defRPr lang="zh-CN"/>
            </a:defPPr>
            <a:lvl1pPr algn="ctr">
              <a:defRPr sz="2000" b="1">
                <a:solidFill>
                  <a:srgbClr val="000099"/>
                </a:solidFill>
                <a:latin typeface="Times New Roman" panose="02020603050405020304" pitchFamily="18" charset="0"/>
                <a:ea typeface="华文新魏" panose="02010800040101010101" pitchFamily="2" charset="-122"/>
                <a:cs typeface="Times New Roman" panose="02020603050405020304" pitchFamily="18" charset="0"/>
              </a:defRPr>
            </a:lvl1pPr>
          </a:lstStyle>
          <a:p>
            <a:pPr>
              <a:lnSpc>
                <a:spcPct val="120000"/>
              </a:lnSpc>
              <a:defRPr/>
            </a:pPr>
            <a:r>
              <a:rPr lang="zh-CN" altLang="en-US" sz="900" dirty="0">
                <a:solidFill>
                  <a:schemeClr val="bg1"/>
                </a:solidFill>
                <a:latin typeface="+mj-lt"/>
                <a:ea typeface="+mj-ea"/>
              </a:rPr>
              <a:t>中国科学院西安光学精密机械研究所</a:t>
            </a:r>
          </a:p>
          <a:p>
            <a:pPr>
              <a:lnSpc>
                <a:spcPct val="120000"/>
              </a:lnSpc>
              <a:defRPr/>
            </a:pPr>
            <a:r>
              <a:rPr lang="en-US" altLang="zh-CN" sz="600" dirty="0">
                <a:solidFill>
                  <a:schemeClr val="bg1"/>
                </a:solidFill>
                <a:latin typeface="Arial" panose="020B0604020202020204" pitchFamily="34" charset="0"/>
                <a:ea typeface="+mj-ea"/>
                <a:cs typeface="Arial" panose="020B0604020202020204" pitchFamily="34" charset="0"/>
              </a:rPr>
              <a:t>XI’AN INSTITUTE OF OPTICS AND PRECISION MECHANICS OF CAS</a:t>
            </a:r>
            <a:endParaRPr lang="zh-CN" altLang="en-US" sz="600" dirty="0">
              <a:solidFill>
                <a:schemeClr val="bg1"/>
              </a:solidFill>
              <a:latin typeface="Arial" panose="020B0604020202020204" pitchFamily="34" charset="0"/>
              <a:ea typeface="+mj-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8" Type="http://schemas.openxmlformats.org/officeDocument/2006/relationships/image" Target="../media/image160.png"/><Relationship Id="rId26" Type="http://schemas.openxmlformats.org/officeDocument/2006/relationships/image" Target="../media/image45.png"/><Relationship Id="rId3" Type="http://schemas.openxmlformats.org/officeDocument/2006/relationships/slideLayout" Target="../slideLayouts/slideLayout3.xml"/><Relationship Id="rId21" Type="http://schemas.openxmlformats.org/officeDocument/2006/relationships/image" Target="../media/image260.png"/><Relationship Id="rId17" Type="http://schemas.openxmlformats.org/officeDocument/2006/relationships/image" Target="../media/image150.png"/><Relationship Id="rId25" Type="http://schemas.openxmlformats.org/officeDocument/2006/relationships/image" Target="../media/image44.png"/><Relationship Id="rId2" Type="http://schemas.openxmlformats.org/officeDocument/2006/relationships/video" Target="../media/media1.mp4"/><Relationship Id="rId16" Type="http://schemas.openxmlformats.org/officeDocument/2006/relationships/image" Target="../media/image140.png"/><Relationship Id="rId20" Type="http://schemas.openxmlformats.org/officeDocument/2006/relationships/image" Target="../media/image250.png"/><Relationship Id="rId29" Type="http://schemas.openxmlformats.org/officeDocument/2006/relationships/image" Target="../media/image48.png"/><Relationship Id="rId1" Type="http://schemas.microsoft.com/office/2007/relationships/media" Target="../media/media1.mp4"/><Relationship Id="rId6" Type="http://schemas.openxmlformats.org/officeDocument/2006/relationships/image" Target="../media/image43.png"/><Relationship Id="rId24" Type="http://schemas.openxmlformats.org/officeDocument/2006/relationships/image" Target="../media/image290.png"/><Relationship Id="rId5" Type="http://schemas.openxmlformats.org/officeDocument/2006/relationships/image" Target="../media/image42.png"/><Relationship Id="rId15" Type="http://schemas.openxmlformats.org/officeDocument/2006/relationships/image" Target="../media/image130.png"/><Relationship Id="rId23" Type="http://schemas.openxmlformats.org/officeDocument/2006/relationships/image" Target="../media/image280.png"/><Relationship Id="rId28" Type="http://schemas.openxmlformats.org/officeDocument/2006/relationships/image" Target="../media/image47.png"/><Relationship Id="rId19" Type="http://schemas.openxmlformats.org/officeDocument/2006/relationships/image" Target="../media/image170.png"/><Relationship Id="rId4" Type="http://schemas.openxmlformats.org/officeDocument/2006/relationships/notesSlide" Target="../notesSlides/notesSlide14.xml"/><Relationship Id="rId22" Type="http://schemas.openxmlformats.org/officeDocument/2006/relationships/image" Target="../media/image270.png"/><Relationship Id="rId27"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0.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04" name="图片 34">
            <a:extLst>
              <a:ext uri="{FF2B5EF4-FFF2-40B4-BE49-F238E27FC236}">
                <a16:creationId xmlns:a16="http://schemas.microsoft.com/office/drawing/2014/main" id="{D961D10D-9455-D4BE-6917-E92E5BAB8E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580"/>
            <a:ext cx="704668" cy="77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文本框 31">
            <a:extLst>
              <a:ext uri="{FF2B5EF4-FFF2-40B4-BE49-F238E27FC236}">
                <a16:creationId xmlns:a16="http://schemas.microsoft.com/office/drawing/2014/main" id="{54D45880-E0FF-8D70-3B88-3C3F08C1762C}"/>
              </a:ext>
            </a:extLst>
          </p:cNvPr>
          <p:cNvSpPr txBox="1">
            <a:spLocks noChangeArrowheads="1"/>
          </p:cNvSpPr>
          <p:nvPr/>
        </p:nvSpPr>
        <p:spPr bwMode="auto">
          <a:xfrm>
            <a:off x="590594" y="131468"/>
            <a:ext cx="43576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0"/>
              </a:spcBef>
              <a:buFontTx/>
              <a:buNone/>
            </a:pPr>
            <a:r>
              <a:rPr lang="zh-CN" altLang="en-US" sz="2000" b="1" dirty="0">
                <a:solidFill>
                  <a:srgbClr val="303689"/>
                </a:solidFill>
                <a:latin typeface="Arial Black" panose="020B0A04020102020204" pitchFamily="34" charset="0"/>
                <a:cs typeface="Times New Roman" panose="02020603050405020304" pitchFamily="18" charset="0"/>
              </a:rPr>
              <a:t>中国科学院西安光学精密机械研究所</a:t>
            </a:r>
          </a:p>
          <a:p>
            <a:pPr>
              <a:lnSpc>
                <a:spcPct val="120000"/>
              </a:lnSpc>
              <a:spcBef>
                <a:spcPct val="0"/>
              </a:spcBef>
              <a:buFontTx/>
              <a:buNone/>
            </a:pPr>
            <a:r>
              <a:rPr lang="en-US" altLang="zh-CN" sz="1000" b="1" dirty="0">
                <a:solidFill>
                  <a:srgbClr val="303689"/>
                </a:solidFill>
                <a:cs typeface="Arial" panose="020B0604020202020204" pitchFamily="34" charset="0"/>
              </a:rPr>
              <a:t>XI’AN INSTITUTE OF OPTICS AND PRECISION MECHANICS OF CAS</a:t>
            </a:r>
            <a:endParaRPr lang="zh-CN" altLang="en-US" sz="1000" b="1" dirty="0">
              <a:solidFill>
                <a:srgbClr val="303689"/>
              </a:solidFill>
              <a:cs typeface="Arial" panose="020B0604020202020204" pitchFamily="34" charset="0"/>
            </a:endParaRPr>
          </a:p>
        </p:txBody>
      </p:sp>
      <p:pic>
        <p:nvPicPr>
          <p:cNvPr id="8206" name="Picture 3">
            <a:extLst>
              <a:ext uri="{FF2B5EF4-FFF2-40B4-BE49-F238E27FC236}">
                <a16:creationId xmlns:a16="http://schemas.microsoft.com/office/drawing/2014/main" id="{C9401C90-4153-DB43-3241-88C055E0123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4949" y="57580"/>
            <a:ext cx="3075350" cy="7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21">
            <a:extLst>
              <a:ext uri="{FF2B5EF4-FFF2-40B4-BE49-F238E27FC236}">
                <a16:creationId xmlns:a16="http://schemas.microsoft.com/office/drawing/2014/main" id="{E5E31DA9-69C5-51C9-25D2-3FCDDEBEF8DD}"/>
              </a:ext>
            </a:extLst>
          </p:cNvPr>
          <p:cNvSpPr txBox="1">
            <a:spLocks/>
          </p:cNvSpPr>
          <p:nvPr/>
        </p:nvSpPr>
        <p:spPr bwMode="auto">
          <a:xfrm>
            <a:off x="1692275" y="2252663"/>
            <a:ext cx="9815513" cy="492125"/>
          </a:xfrm>
          <a:prstGeom prst="rect">
            <a:avLst/>
          </a:prstGeom>
        </p:spPr>
        <p:txBody>
          <a:bodyPr lIns="0" tIns="0" rIns="0" bIns="0">
            <a:spAutoFit/>
          </a:bodyPr>
          <a:lstStyle>
            <a:lvl1pPr algn="l" defTabSz="914400" rtl="0" eaLnBrk="1" latinLnBrk="0" hangingPunct="1">
              <a:lnSpc>
                <a:spcPct val="90000"/>
              </a:lnSpc>
              <a:spcBef>
                <a:spcPct val="0"/>
              </a:spcBef>
              <a:buNone/>
              <a:defRPr lang="zh-CN" altLang="en-US" sz="6000" b="1" kern="1200" spc="120" dirty="0">
                <a:gradFill>
                  <a:gsLst>
                    <a:gs pos="100000">
                      <a:schemeClr val="accent1"/>
                    </a:gs>
                    <a:gs pos="55000">
                      <a:schemeClr val="accent3"/>
                    </a:gs>
                    <a:gs pos="0">
                      <a:schemeClr val="accent2"/>
                    </a:gs>
                  </a:gsLst>
                  <a:lin ang="2700000" scaled="1"/>
                </a:gradFill>
                <a:latin typeface="+mj-ea"/>
                <a:ea typeface="+mj-ea"/>
                <a:cs typeface="+mn-cs"/>
              </a:defRPr>
            </a:lvl1pPr>
          </a:lstStyle>
          <a:p>
            <a:pPr fontAlgn="auto">
              <a:lnSpc>
                <a:spcPct val="100000"/>
              </a:lnSpc>
              <a:spcBef>
                <a:spcPts val="1200"/>
              </a:spcBef>
              <a:spcAft>
                <a:spcPts val="0"/>
              </a:spcAft>
              <a:defRPr/>
            </a:pPr>
            <a:r>
              <a:rPr sz="3200" spc="300">
                <a:solidFill>
                  <a:srgbClr val="002E75"/>
                </a:solidFill>
                <a:effectLst>
                  <a:outerShdw blurRad="50800" dist="38100" dir="2700000" algn="tl" rotWithShape="0">
                    <a:prstClr val="white">
                      <a:alpha val="40000"/>
                    </a:prstClr>
                  </a:outerShdw>
                </a:effectLst>
              </a:rPr>
              <a:t>长寿命</a:t>
            </a:r>
            <a:r>
              <a:rPr lang="en-US" altLang="zh-CN" sz="3200" spc="300">
                <a:solidFill>
                  <a:srgbClr val="002E75"/>
                </a:solidFill>
                <a:effectLst>
                  <a:outerShdw blurRad="50800" dist="38100" dir="2700000" algn="tl" rotWithShape="0">
                    <a:prstClr val="white">
                      <a:alpha val="40000"/>
                    </a:prstClr>
                  </a:outerShdw>
                </a:effectLst>
              </a:rPr>
              <a:t>MCP-PMT</a:t>
            </a:r>
            <a:r>
              <a:rPr sz="3200" spc="300">
                <a:solidFill>
                  <a:srgbClr val="002E75"/>
                </a:solidFill>
                <a:effectLst>
                  <a:outerShdw blurRad="50800" dist="38100" dir="2700000" algn="tl" rotWithShape="0">
                    <a:prstClr val="white">
                      <a:alpha val="40000"/>
                    </a:prstClr>
                  </a:outerShdw>
                </a:effectLst>
              </a:rPr>
              <a:t>研究进展</a:t>
            </a:r>
          </a:p>
        </p:txBody>
      </p:sp>
      <p:sp>
        <p:nvSpPr>
          <p:cNvPr id="8196" name="矩形 71">
            <a:extLst>
              <a:ext uri="{FF2B5EF4-FFF2-40B4-BE49-F238E27FC236}">
                <a16:creationId xmlns:a16="http://schemas.microsoft.com/office/drawing/2014/main" id="{5937CED2-42FE-586C-00F3-046B9645A1D9}"/>
              </a:ext>
            </a:extLst>
          </p:cNvPr>
          <p:cNvSpPr>
            <a:spLocks noChangeArrowheads="1"/>
          </p:cNvSpPr>
          <p:nvPr/>
        </p:nvSpPr>
        <p:spPr bwMode="auto">
          <a:xfrm>
            <a:off x="2197100" y="3786188"/>
            <a:ext cx="1470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dist" eaLnBrk="1" hangingPunct="1">
              <a:lnSpc>
                <a:spcPct val="100000"/>
              </a:lnSpc>
              <a:spcBef>
                <a:spcPts val="1800"/>
              </a:spcBef>
              <a:buFontTx/>
              <a:buNone/>
            </a:pPr>
            <a:endParaRPr lang="en-US" altLang="zh-CN" b="1">
              <a:solidFill>
                <a:srgbClr val="000000"/>
              </a:solidFill>
              <a:latin typeface="微软雅黑" panose="020B0503020204020204" pitchFamily="34" charset="-122"/>
              <a:sym typeface="宋体" panose="02010600030101010101" pitchFamily="2" charset="-122"/>
            </a:endParaRPr>
          </a:p>
        </p:txBody>
      </p:sp>
      <p:sp>
        <p:nvSpPr>
          <p:cNvPr id="36" name="圆角矩形 86">
            <a:extLst>
              <a:ext uri="{FF2B5EF4-FFF2-40B4-BE49-F238E27FC236}">
                <a16:creationId xmlns:a16="http://schemas.microsoft.com/office/drawing/2014/main" id="{5705F172-D677-89EE-9A4E-677BC64EDD8E}"/>
              </a:ext>
            </a:extLst>
          </p:cNvPr>
          <p:cNvSpPr/>
          <p:nvPr/>
        </p:nvSpPr>
        <p:spPr bwMode="auto">
          <a:xfrm>
            <a:off x="1699816" y="2926635"/>
            <a:ext cx="8872808" cy="41425"/>
          </a:xfrm>
          <a:prstGeom prst="roundRect">
            <a:avLst>
              <a:gd name="adj" fmla="val 50000"/>
            </a:avLst>
          </a:prstGeom>
          <a:gradFill>
            <a:gsLst>
              <a:gs pos="100000">
                <a:schemeClr val="accent1">
                  <a:alpha val="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prstClr val="white"/>
              </a:solidFill>
              <a:latin typeface="微软雅黑"/>
            </a:endParaRPr>
          </a:p>
        </p:txBody>
      </p:sp>
      <p:pic>
        <p:nvPicPr>
          <p:cNvPr id="38" name="Picture 1" descr="A picture containing wall, indoor, text, computer&#10;&#10;Description automatically generated">
            <a:extLst>
              <a:ext uri="{FF2B5EF4-FFF2-40B4-BE49-F238E27FC236}">
                <a16:creationId xmlns:a16="http://schemas.microsoft.com/office/drawing/2014/main" id="{0C6457DA-1A38-E0E9-3819-496873DDA2C2}"/>
              </a:ext>
            </a:extLst>
          </p:cNvPr>
          <p:cNvPicPr>
            <a:picLocks noChangeAspect="1"/>
          </p:cNvPicPr>
          <p:nvPr/>
        </p:nvPicPr>
        <p:blipFill rotWithShape="1">
          <a:blip r:embed="rId5" cstate="print"/>
          <a:srcRect/>
          <a:stretch/>
        </p:blipFill>
        <p:spPr>
          <a:xfrm>
            <a:off x="2932112" y="5019695"/>
            <a:ext cx="6347792" cy="1654032"/>
          </a:xfrm>
          <a:prstGeom prst="rect">
            <a:avLst/>
          </a:prstGeom>
          <a:ln>
            <a:noFill/>
          </a:ln>
          <a:effectLst>
            <a:softEdge rad="112500"/>
          </a:effectLst>
        </p:spPr>
      </p:pic>
      <p:pic>
        <p:nvPicPr>
          <p:cNvPr id="39" name="Picture 3">
            <a:extLst>
              <a:ext uri="{FF2B5EF4-FFF2-40B4-BE49-F238E27FC236}">
                <a16:creationId xmlns:a16="http://schemas.microsoft.com/office/drawing/2014/main" id="{B1EC55A5-7D2F-DC60-CBB4-1013EBDCB99D}"/>
              </a:ext>
            </a:extLst>
          </p:cNvPr>
          <p:cNvPicPr>
            <a:picLocks noChangeAspect="1"/>
          </p:cNvPicPr>
          <p:nvPr/>
        </p:nvPicPr>
        <p:blipFill>
          <a:blip r:embed="rId6" cstate="print"/>
          <a:stretch>
            <a:fillRect/>
          </a:stretch>
        </p:blipFill>
        <p:spPr>
          <a:xfrm>
            <a:off x="9450020" y="5076849"/>
            <a:ext cx="2309586" cy="1539724"/>
          </a:xfrm>
          <a:prstGeom prst="rect">
            <a:avLst/>
          </a:prstGeom>
          <a:ln>
            <a:noFill/>
          </a:ln>
          <a:effectLst>
            <a:softEdge rad="112500"/>
          </a:effectLst>
        </p:spPr>
      </p:pic>
      <p:pic>
        <p:nvPicPr>
          <p:cNvPr id="40" name="Picture 5">
            <a:extLst>
              <a:ext uri="{FF2B5EF4-FFF2-40B4-BE49-F238E27FC236}">
                <a16:creationId xmlns:a16="http://schemas.microsoft.com/office/drawing/2014/main" id="{56B2DF8E-C6F1-D1CC-1C7B-B9166751B526}"/>
              </a:ext>
            </a:extLst>
          </p:cNvPr>
          <p:cNvPicPr>
            <a:picLocks noChangeAspect="1"/>
          </p:cNvPicPr>
          <p:nvPr/>
        </p:nvPicPr>
        <p:blipFill>
          <a:blip r:embed="rId7" cstate="print"/>
          <a:stretch>
            <a:fillRect/>
          </a:stretch>
        </p:blipFill>
        <p:spPr>
          <a:xfrm>
            <a:off x="458408" y="5076849"/>
            <a:ext cx="2311030" cy="1539724"/>
          </a:xfrm>
          <a:prstGeom prst="rect">
            <a:avLst/>
          </a:prstGeom>
          <a:ln>
            <a:noFill/>
          </a:ln>
          <a:effectLst>
            <a:softEdge rad="112500"/>
          </a:effectLst>
        </p:spPr>
      </p:pic>
      <p:sp>
        <p:nvSpPr>
          <p:cNvPr id="8203" name="矩形 72">
            <a:extLst>
              <a:ext uri="{FF2B5EF4-FFF2-40B4-BE49-F238E27FC236}">
                <a16:creationId xmlns:a16="http://schemas.microsoft.com/office/drawing/2014/main" id="{FA4B5056-2041-3FDB-AAEB-41AAD75204D3}"/>
              </a:ext>
            </a:extLst>
          </p:cNvPr>
          <p:cNvSpPr>
            <a:spLocks noChangeArrowheads="1"/>
          </p:cNvSpPr>
          <p:nvPr/>
        </p:nvSpPr>
        <p:spPr bwMode="auto">
          <a:xfrm>
            <a:off x="1700213" y="3352800"/>
            <a:ext cx="574516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eaLnBrk="1" hangingPunct="1">
              <a:lnSpc>
                <a:spcPct val="100000"/>
              </a:lnSpc>
              <a:spcBef>
                <a:spcPts val="1800"/>
              </a:spcBef>
              <a:buFontTx/>
              <a:buNone/>
            </a:pPr>
            <a:r>
              <a:rPr lang="zh-CN" altLang="en-US" b="1" dirty="0">
                <a:solidFill>
                  <a:srgbClr val="000000"/>
                </a:solidFill>
                <a:latin typeface="微软雅黑" panose="020B0503020204020204" pitchFamily="34" charset="-122"/>
                <a:sym typeface="宋体" panose="02010600030101010101" pitchFamily="2" charset="-122"/>
              </a:rPr>
              <a:t>赵 鑫 楠</a:t>
            </a:r>
            <a:endParaRPr lang="en-US" altLang="zh-CN" b="1" dirty="0">
              <a:solidFill>
                <a:srgbClr val="000000"/>
              </a:solidFill>
              <a:latin typeface="微软雅黑" panose="020B0503020204020204" pitchFamily="34" charset="-122"/>
              <a:sym typeface="宋体" panose="02010600030101010101" pitchFamily="2" charset="-122"/>
            </a:endParaRPr>
          </a:p>
          <a:p>
            <a:pPr eaLnBrk="1" hangingPunct="1">
              <a:lnSpc>
                <a:spcPct val="100000"/>
              </a:lnSpc>
              <a:spcBef>
                <a:spcPts val="1800"/>
              </a:spcBef>
              <a:buFontTx/>
              <a:buNone/>
            </a:pPr>
            <a:r>
              <a:rPr lang="zh-CN" altLang="en-US" b="1" dirty="0">
                <a:solidFill>
                  <a:srgbClr val="000000"/>
                </a:solidFill>
                <a:latin typeface="微软雅黑" panose="020B0503020204020204" pitchFamily="34" charset="-122"/>
                <a:sym typeface="宋体" panose="02010600030101010101" pitchFamily="2" charset="-122"/>
              </a:rPr>
              <a:t>中国科学院西安光学精密机械研究所</a:t>
            </a:r>
            <a:endParaRPr lang="en-US" altLang="zh-CN" b="1" dirty="0">
              <a:solidFill>
                <a:srgbClr val="000000"/>
              </a:solidFill>
              <a:latin typeface="微软雅黑" panose="020B0503020204020204" pitchFamily="34" charset="-122"/>
              <a:sym typeface="宋体" panose="02010600030101010101" pitchFamily="2" charset="-122"/>
            </a:endParaRPr>
          </a:p>
        </p:txBody>
      </p:sp>
      <p:pic>
        <p:nvPicPr>
          <p:cNvPr id="3" name="图形 2">
            <a:extLst>
              <a:ext uri="{FF2B5EF4-FFF2-40B4-BE49-F238E27FC236}">
                <a16:creationId xmlns:a16="http://schemas.microsoft.com/office/drawing/2014/main" id="{F2610334-4D6D-2BB3-6360-A89644ED2E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3700" y="36705"/>
            <a:ext cx="4247899" cy="8134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885B-EBEA-D547-4C0D-EB268ADC6A02}"/>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66E0F24-7AEF-FB1A-7F33-0DF78449E7F3}"/>
              </a:ext>
            </a:extLst>
          </p:cNvPr>
          <p:cNvSpPr>
            <a:spLocks noGrp="1"/>
          </p:cNvSpPr>
          <p:nvPr>
            <p:ph type="sldNum" sz="quarter" idx="12"/>
          </p:nvPr>
        </p:nvSpPr>
        <p:spPr/>
        <p:txBody>
          <a:bodyPr/>
          <a:lstStyle/>
          <a:p>
            <a:pPr>
              <a:defRPr/>
            </a:pPr>
            <a:fld id="{3691BCE4-1D04-4C81-80B1-7693B52D06EC}" type="slidenum">
              <a:rPr lang="en-US" smtClean="0"/>
              <a:pPr>
                <a:defRPr/>
              </a:pPr>
              <a:t>10</a:t>
            </a:fld>
            <a:endParaRPr lang="en-US" dirty="0"/>
          </a:p>
        </p:txBody>
      </p:sp>
      <p:sp>
        <p:nvSpPr>
          <p:cNvPr id="7" name="Rectangle 3">
            <a:extLst>
              <a:ext uri="{FF2B5EF4-FFF2-40B4-BE49-F238E27FC236}">
                <a16:creationId xmlns:a16="http://schemas.microsoft.com/office/drawing/2014/main" id="{E5AB1B33-6DFD-4932-CCE1-5EEBDFD70EFE}"/>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A7149A00-BC91-2783-4335-76D5F2C9EEB8}"/>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4584" name="标题 1">
            <a:extLst>
              <a:ext uri="{FF2B5EF4-FFF2-40B4-BE49-F238E27FC236}">
                <a16:creationId xmlns:a16="http://schemas.microsoft.com/office/drawing/2014/main" id="{74AFC4F3-046F-B616-FDF2-2092DE62391B}"/>
              </a:ext>
            </a:extLst>
          </p:cNvPr>
          <p:cNvSpPr>
            <a:spLocks noGrp="1" noChangeArrowheads="1"/>
          </p:cNvSpPr>
          <p:nvPr>
            <p:ph type="ctrTitle"/>
          </p:nvPr>
        </p:nvSpPr>
        <p:spPr bwMode="auto">
          <a:xfrm>
            <a:off x="125413" y="196850"/>
            <a:ext cx="10398208"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高计数率下饱和特性研究</a:t>
            </a:r>
            <a:r>
              <a:rPr lang="en-US" altLang="zh-CN" sz="3200" dirty="0">
                <a:solidFill>
                  <a:srgbClr val="0000FF"/>
                </a:solidFill>
              </a:rPr>
              <a:t>——</a:t>
            </a:r>
            <a:r>
              <a:rPr lang="zh-CN" altLang="en-US" sz="3200" dirty="0">
                <a:solidFill>
                  <a:srgbClr val="0000FF"/>
                </a:solidFill>
              </a:rPr>
              <a:t>保持单脉冲输出相近</a:t>
            </a:r>
          </a:p>
        </p:txBody>
      </p:sp>
      <p:sp>
        <p:nvSpPr>
          <p:cNvPr id="2" name="椭圆 1">
            <a:extLst>
              <a:ext uri="{FF2B5EF4-FFF2-40B4-BE49-F238E27FC236}">
                <a16:creationId xmlns:a16="http://schemas.microsoft.com/office/drawing/2014/main" id="{A1271503-FDC8-A58D-A54C-6727F2B6568B}"/>
              </a:ext>
            </a:extLst>
          </p:cNvPr>
          <p:cNvSpPr/>
          <p:nvPr/>
        </p:nvSpPr>
        <p:spPr bwMode="auto">
          <a:xfrm>
            <a:off x="7006959" y="4204720"/>
            <a:ext cx="211403" cy="209634"/>
          </a:xfrm>
          <a:prstGeom prst="ellipse">
            <a:avLst/>
          </a:prstGeom>
          <a:solidFill>
            <a:schemeClr val="bg1"/>
          </a:solidFill>
          <a:ln w="9525">
            <a:noFill/>
            <a:miter lim="800000"/>
            <a:headEnd/>
            <a:tailEn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 name="文本框 8">
            <a:extLst>
              <a:ext uri="{FF2B5EF4-FFF2-40B4-BE49-F238E27FC236}">
                <a16:creationId xmlns:a16="http://schemas.microsoft.com/office/drawing/2014/main" id="{7FFD3C58-FC2D-E88B-BB98-E7C5B811BBC4}"/>
              </a:ext>
            </a:extLst>
          </p:cNvPr>
          <p:cNvSpPr txBox="1">
            <a:spLocks noChangeArrowheads="1"/>
          </p:cNvSpPr>
          <p:nvPr/>
        </p:nvSpPr>
        <p:spPr bwMode="auto">
          <a:xfrm>
            <a:off x="201587" y="841713"/>
            <a:ext cx="11603114" cy="11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调整入射光强和增益，保持阳极单脉冲输出电荷量相近</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饱和特性曲线无显著变化</a:t>
            </a:r>
            <a:endParaRPr lang="en-US" altLang="zh-CN" sz="2400" b="1" dirty="0">
              <a:latin typeface="微软雅黑" panose="020B0503020204020204" pitchFamily="34" charset="-122"/>
            </a:endParaRPr>
          </a:p>
        </p:txBody>
      </p:sp>
      <p:pic>
        <p:nvPicPr>
          <p:cNvPr id="5" name="图片 3">
            <a:extLst>
              <a:ext uri="{FF2B5EF4-FFF2-40B4-BE49-F238E27FC236}">
                <a16:creationId xmlns:a16="http://schemas.microsoft.com/office/drawing/2014/main" id="{23CE7AE7-A876-C942-F437-E1041393F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49" y="1976628"/>
            <a:ext cx="4871403" cy="402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a:extLst>
              <a:ext uri="{FF2B5EF4-FFF2-40B4-BE49-F238E27FC236}">
                <a16:creationId xmlns:a16="http://schemas.microsoft.com/office/drawing/2014/main" id="{89F9A659-9D87-4972-17D5-2800557D1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792" y="1917897"/>
            <a:ext cx="5022196" cy="407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0E3C974D-2742-293D-52F7-170B82D92C8B}"/>
              </a:ext>
            </a:extLst>
          </p:cNvPr>
          <p:cNvSpPr>
            <a:spLocks noChangeArrowheads="1"/>
          </p:cNvSpPr>
          <p:nvPr/>
        </p:nvSpPr>
        <p:spPr bwMode="auto">
          <a:xfrm>
            <a:off x="1591793" y="5997241"/>
            <a:ext cx="10063439" cy="4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6nm ALD MCP-PMT</a:t>
            </a:r>
            <a:r>
              <a:rPr lang="zh-CN" altLang="en-US" sz="1600" b="1" dirty="0">
                <a:solidFill>
                  <a:srgbClr val="0000FF"/>
                </a:solidFill>
                <a:latin typeface="微软雅黑" panose="020B0503020204020204" pitchFamily="34" charset="-122"/>
              </a:rPr>
              <a:t>和常规</a:t>
            </a:r>
            <a:r>
              <a:rPr lang="en-US" altLang="zh-CN" sz="1600" b="1" dirty="0">
                <a:solidFill>
                  <a:srgbClr val="0000FF"/>
                </a:solidFill>
                <a:latin typeface="微软雅黑" panose="020B0503020204020204" pitchFamily="34" charset="-122"/>
              </a:rPr>
              <a:t>MCP-PMT</a:t>
            </a:r>
            <a:r>
              <a:rPr lang="zh-CN" altLang="en-US" sz="1600" b="1" dirty="0">
                <a:solidFill>
                  <a:srgbClr val="0000FF"/>
                </a:solidFill>
                <a:latin typeface="微软雅黑" panose="020B0503020204020204" pitchFamily="34" charset="-122"/>
              </a:rPr>
              <a:t>的单脉冲输出随平均阳极电流的变化（单脉冲输出电荷量保持相近）</a:t>
            </a:r>
          </a:p>
        </p:txBody>
      </p:sp>
    </p:spTree>
    <p:extLst>
      <p:ext uri="{BB962C8B-B14F-4D97-AF65-F5344CB8AC3E}">
        <p14:creationId xmlns:p14="http://schemas.microsoft.com/office/powerpoint/2010/main" val="77176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7839-63FB-6946-A906-51D4B39EC657}"/>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F19DD67-7614-D385-8911-2D52AA9DACF2}"/>
              </a:ext>
            </a:extLst>
          </p:cNvPr>
          <p:cNvSpPr>
            <a:spLocks noGrp="1"/>
          </p:cNvSpPr>
          <p:nvPr>
            <p:ph type="sldNum" sz="quarter" idx="12"/>
          </p:nvPr>
        </p:nvSpPr>
        <p:spPr/>
        <p:txBody>
          <a:bodyPr/>
          <a:lstStyle/>
          <a:p>
            <a:pPr>
              <a:defRPr/>
            </a:pPr>
            <a:fld id="{3691BCE4-1D04-4C81-80B1-7693B52D06EC}" type="slidenum">
              <a:rPr lang="en-US" smtClean="0"/>
              <a:pPr>
                <a:defRPr/>
              </a:pPr>
              <a:t>11</a:t>
            </a:fld>
            <a:endParaRPr lang="en-US" dirty="0"/>
          </a:p>
        </p:txBody>
      </p:sp>
      <p:sp>
        <p:nvSpPr>
          <p:cNvPr id="7" name="Rectangle 3">
            <a:extLst>
              <a:ext uri="{FF2B5EF4-FFF2-40B4-BE49-F238E27FC236}">
                <a16:creationId xmlns:a16="http://schemas.microsoft.com/office/drawing/2014/main" id="{9AE06FE5-0AD7-A4AA-8B10-67BFB68D77C5}"/>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1FC25BF0-A5FE-135D-6FA7-CB12496C3EC2}"/>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4584" name="标题 1">
            <a:extLst>
              <a:ext uri="{FF2B5EF4-FFF2-40B4-BE49-F238E27FC236}">
                <a16:creationId xmlns:a16="http://schemas.microsoft.com/office/drawing/2014/main" id="{69D01BD1-E944-C704-22DB-A8990265EEC4}"/>
              </a:ext>
            </a:extLst>
          </p:cNvPr>
          <p:cNvSpPr>
            <a:spLocks noGrp="1" noChangeArrowheads="1"/>
          </p:cNvSpPr>
          <p:nvPr>
            <p:ph type="ctrTitle"/>
          </p:nvPr>
        </p:nvSpPr>
        <p:spPr bwMode="auto">
          <a:xfrm>
            <a:off x="125413" y="196850"/>
            <a:ext cx="10398208"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高计数率下饱和特性研究</a:t>
            </a:r>
            <a:r>
              <a:rPr lang="en-US" altLang="zh-CN" sz="3200" dirty="0">
                <a:solidFill>
                  <a:srgbClr val="0000FF"/>
                </a:solidFill>
              </a:rPr>
              <a:t>——</a:t>
            </a:r>
            <a:r>
              <a:rPr lang="zh-CN" altLang="en-US" sz="3200" dirty="0">
                <a:solidFill>
                  <a:srgbClr val="0000FF"/>
                </a:solidFill>
              </a:rPr>
              <a:t>保持入射光强不变</a:t>
            </a:r>
          </a:p>
        </p:txBody>
      </p:sp>
      <p:sp>
        <p:nvSpPr>
          <p:cNvPr id="2" name="椭圆 1">
            <a:extLst>
              <a:ext uri="{FF2B5EF4-FFF2-40B4-BE49-F238E27FC236}">
                <a16:creationId xmlns:a16="http://schemas.microsoft.com/office/drawing/2014/main" id="{05F44E30-E032-ADE0-0204-CEB8E2477404}"/>
              </a:ext>
            </a:extLst>
          </p:cNvPr>
          <p:cNvSpPr/>
          <p:nvPr/>
        </p:nvSpPr>
        <p:spPr bwMode="auto">
          <a:xfrm>
            <a:off x="7006959" y="4204720"/>
            <a:ext cx="211403" cy="209634"/>
          </a:xfrm>
          <a:prstGeom prst="ellipse">
            <a:avLst/>
          </a:prstGeom>
          <a:solidFill>
            <a:schemeClr val="bg1"/>
          </a:solidFill>
          <a:ln w="9525">
            <a:noFill/>
            <a:miter lim="800000"/>
            <a:headEnd/>
            <a:tailEn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9" name="文本框 8">
            <a:extLst>
              <a:ext uri="{FF2B5EF4-FFF2-40B4-BE49-F238E27FC236}">
                <a16:creationId xmlns:a16="http://schemas.microsoft.com/office/drawing/2014/main" id="{750B963D-70CA-D190-8764-F8F603E2862B}"/>
              </a:ext>
            </a:extLst>
          </p:cNvPr>
          <p:cNvSpPr txBox="1">
            <a:spLocks noChangeArrowheads="1"/>
          </p:cNvSpPr>
          <p:nvPr/>
        </p:nvSpPr>
        <p:spPr bwMode="auto">
          <a:xfrm>
            <a:off x="201587" y="822665"/>
            <a:ext cx="11603114" cy="11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保持入射光强不变，调整</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的增益（工作电压）</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饱和特性曲线与</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的增益无关</a:t>
            </a:r>
            <a:endParaRPr lang="en-US" altLang="zh-CN" sz="2400" b="1" dirty="0">
              <a:latin typeface="微软雅黑" panose="020B0503020204020204" pitchFamily="34" charset="-122"/>
            </a:endParaRPr>
          </a:p>
        </p:txBody>
      </p:sp>
      <p:sp>
        <p:nvSpPr>
          <p:cNvPr id="10" name="Rectangle 4">
            <a:extLst>
              <a:ext uri="{FF2B5EF4-FFF2-40B4-BE49-F238E27FC236}">
                <a16:creationId xmlns:a16="http://schemas.microsoft.com/office/drawing/2014/main" id="{0ACE80DE-2790-6831-006F-BB92E98C6567}"/>
              </a:ext>
            </a:extLst>
          </p:cNvPr>
          <p:cNvSpPr>
            <a:spLocks noChangeArrowheads="1"/>
          </p:cNvSpPr>
          <p:nvPr/>
        </p:nvSpPr>
        <p:spPr bwMode="auto">
          <a:xfrm>
            <a:off x="1452980" y="6059892"/>
            <a:ext cx="9842806" cy="4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6nm ALD MCP-PMT</a:t>
            </a:r>
            <a:r>
              <a:rPr lang="zh-CN" altLang="en-US" sz="1600" b="1" dirty="0">
                <a:solidFill>
                  <a:srgbClr val="0000FF"/>
                </a:solidFill>
                <a:latin typeface="微软雅黑" panose="020B0503020204020204" pitchFamily="34" charset="-122"/>
              </a:rPr>
              <a:t>和</a:t>
            </a:r>
            <a:r>
              <a:rPr lang="en-US" altLang="zh-CN" sz="1600" b="1" dirty="0">
                <a:solidFill>
                  <a:srgbClr val="0000FF"/>
                </a:solidFill>
                <a:latin typeface="微软雅黑" panose="020B0503020204020204" pitchFamily="34" charset="-122"/>
              </a:rPr>
              <a:t>1nm ALD MCP-PMT</a:t>
            </a:r>
            <a:r>
              <a:rPr lang="zh-CN" altLang="en-US" sz="1600" b="1" dirty="0">
                <a:solidFill>
                  <a:srgbClr val="0000FF"/>
                </a:solidFill>
                <a:latin typeface="微软雅黑" panose="020B0503020204020204" pitchFamily="34" charset="-122"/>
              </a:rPr>
              <a:t>的单脉冲输出随平均阳极电流的变化（入射光强保持不变）</a:t>
            </a:r>
          </a:p>
        </p:txBody>
      </p:sp>
      <p:pic>
        <p:nvPicPr>
          <p:cNvPr id="12" name="图片 4">
            <a:extLst>
              <a:ext uri="{FF2B5EF4-FFF2-40B4-BE49-F238E27FC236}">
                <a16:creationId xmlns:a16="http://schemas.microsoft.com/office/drawing/2014/main" id="{652588DD-CADC-34F4-7FDF-8D672D5F3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25" y="1981388"/>
            <a:ext cx="5103147" cy="422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a:extLst>
              <a:ext uri="{FF2B5EF4-FFF2-40B4-BE49-F238E27FC236}">
                <a16:creationId xmlns:a16="http://schemas.microsoft.com/office/drawing/2014/main" id="{588B6693-243E-E510-B79D-522AEA9D0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143" y="1924246"/>
            <a:ext cx="5028545" cy="422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20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E59E-7965-43DD-2D41-D874DB898FF6}"/>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F95EAA3-0F91-647C-F71C-4C9C2EEF6E7F}"/>
              </a:ext>
            </a:extLst>
          </p:cNvPr>
          <p:cNvSpPr>
            <a:spLocks noGrp="1"/>
          </p:cNvSpPr>
          <p:nvPr>
            <p:ph type="sldNum" sz="quarter" idx="12"/>
          </p:nvPr>
        </p:nvSpPr>
        <p:spPr/>
        <p:txBody>
          <a:bodyPr/>
          <a:lstStyle/>
          <a:p>
            <a:pPr>
              <a:defRPr/>
            </a:pPr>
            <a:fld id="{3691BCE4-1D04-4C81-80B1-7693B52D06EC}" type="slidenum">
              <a:rPr lang="en-US" smtClean="0"/>
              <a:pPr>
                <a:defRPr/>
              </a:pPr>
              <a:t>12</a:t>
            </a:fld>
            <a:endParaRPr lang="en-US" dirty="0"/>
          </a:p>
        </p:txBody>
      </p:sp>
      <p:sp>
        <p:nvSpPr>
          <p:cNvPr id="7" name="Rectangle 3">
            <a:extLst>
              <a:ext uri="{FF2B5EF4-FFF2-40B4-BE49-F238E27FC236}">
                <a16:creationId xmlns:a16="http://schemas.microsoft.com/office/drawing/2014/main" id="{717A0CAA-9243-955A-6C8B-ED2C2B7E3234}"/>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773ABDAF-E7AB-93FF-2FA5-E78FA8686EE6}"/>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4584" name="标题 1">
            <a:extLst>
              <a:ext uri="{FF2B5EF4-FFF2-40B4-BE49-F238E27FC236}">
                <a16:creationId xmlns:a16="http://schemas.microsoft.com/office/drawing/2014/main" id="{458D8DF2-B0D1-F289-0F70-CA2DE5AEB9B6}"/>
              </a:ext>
            </a:extLst>
          </p:cNvPr>
          <p:cNvSpPr>
            <a:spLocks noGrp="1" noChangeArrowheads="1"/>
          </p:cNvSpPr>
          <p:nvPr>
            <p:ph type="ctrTitle"/>
          </p:nvPr>
        </p:nvSpPr>
        <p:spPr bwMode="auto">
          <a:xfrm>
            <a:off x="125413" y="196850"/>
            <a:ext cx="10398208"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高计数率下饱和特性研究</a:t>
            </a:r>
            <a:r>
              <a:rPr lang="en-US" altLang="zh-CN" sz="3200" dirty="0">
                <a:solidFill>
                  <a:srgbClr val="0000FF"/>
                </a:solidFill>
              </a:rPr>
              <a:t>——</a:t>
            </a:r>
            <a:r>
              <a:rPr lang="zh-CN" altLang="en-US" sz="3200" dirty="0">
                <a:solidFill>
                  <a:srgbClr val="0000FF"/>
                </a:solidFill>
              </a:rPr>
              <a:t>保持入射光强不变</a:t>
            </a:r>
          </a:p>
        </p:txBody>
      </p:sp>
      <p:sp>
        <p:nvSpPr>
          <p:cNvPr id="2" name="椭圆 1">
            <a:extLst>
              <a:ext uri="{FF2B5EF4-FFF2-40B4-BE49-F238E27FC236}">
                <a16:creationId xmlns:a16="http://schemas.microsoft.com/office/drawing/2014/main" id="{6E45CD3D-DC9C-2220-BE8A-C4EF552AEABB}"/>
              </a:ext>
            </a:extLst>
          </p:cNvPr>
          <p:cNvSpPr/>
          <p:nvPr/>
        </p:nvSpPr>
        <p:spPr bwMode="auto">
          <a:xfrm>
            <a:off x="7006959" y="4204720"/>
            <a:ext cx="211403" cy="209634"/>
          </a:xfrm>
          <a:prstGeom prst="ellipse">
            <a:avLst/>
          </a:prstGeom>
          <a:solidFill>
            <a:schemeClr val="bg1"/>
          </a:solidFill>
          <a:ln w="9525">
            <a:noFill/>
            <a:miter lim="800000"/>
            <a:headEnd/>
            <a:tailEn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 name="文本框 8">
            <a:extLst>
              <a:ext uri="{FF2B5EF4-FFF2-40B4-BE49-F238E27FC236}">
                <a16:creationId xmlns:a16="http://schemas.microsoft.com/office/drawing/2014/main" id="{331EC956-1ADA-F0AE-4851-4DBC663B5E7E}"/>
              </a:ext>
            </a:extLst>
          </p:cNvPr>
          <p:cNvSpPr txBox="1">
            <a:spLocks noChangeArrowheads="1"/>
          </p:cNvSpPr>
          <p:nvPr/>
        </p:nvSpPr>
        <p:spPr bwMode="auto">
          <a:xfrm>
            <a:off x="201587" y="822664"/>
            <a:ext cx="11603114" cy="168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当以平均阳极电流评估</a:t>
            </a:r>
            <a:r>
              <a:rPr lang="en-US" altLang="zh-CN" sz="2400" b="1" dirty="0">
                <a:latin typeface="微软雅黑" panose="020B0503020204020204" pitchFamily="34" charset="-122"/>
              </a:rPr>
              <a:t>PMT</a:t>
            </a:r>
            <a:r>
              <a:rPr lang="zh-CN" altLang="en-US" sz="2400" b="1" dirty="0">
                <a:latin typeface="微软雅黑" panose="020B0503020204020204" pitchFamily="34" charset="-122"/>
              </a:rPr>
              <a:t>饱和特性时，饱和特性曲线与测试条件（增益、入射光强）无关，仅取决于</a:t>
            </a:r>
            <a:r>
              <a:rPr lang="en-US" altLang="zh-CN" sz="2400" b="1" dirty="0">
                <a:latin typeface="微软雅黑" panose="020B0503020204020204" pitchFamily="34" charset="-122"/>
              </a:rPr>
              <a:t>MCP</a:t>
            </a:r>
            <a:r>
              <a:rPr lang="zh-CN" altLang="en-US" sz="2400" b="1" dirty="0">
                <a:latin typeface="微软雅黑" panose="020B0503020204020204" pitchFamily="34" charset="-122"/>
              </a:rPr>
              <a:t>本身的特性</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当用入射频率来评估，光强不变，增益越低，</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可承受的计数率越高</a:t>
            </a:r>
            <a:endParaRPr lang="en-US" altLang="zh-CN" sz="2400" b="1" dirty="0">
              <a:latin typeface="微软雅黑" panose="020B0503020204020204" pitchFamily="34" charset="-122"/>
            </a:endParaRPr>
          </a:p>
        </p:txBody>
      </p:sp>
      <p:sp>
        <p:nvSpPr>
          <p:cNvPr id="5" name="Rectangle 4">
            <a:extLst>
              <a:ext uri="{FF2B5EF4-FFF2-40B4-BE49-F238E27FC236}">
                <a16:creationId xmlns:a16="http://schemas.microsoft.com/office/drawing/2014/main" id="{ED768143-7E29-9EDB-D77B-AACE698E90CD}"/>
              </a:ext>
            </a:extLst>
          </p:cNvPr>
          <p:cNvSpPr>
            <a:spLocks noChangeArrowheads="1"/>
          </p:cNvSpPr>
          <p:nvPr/>
        </p:nvSpPr>
        <p:spPr bwMode="auto">
          <a:xfrm>
            <a:off x="2281892" y="6069434"/>
            <a:ext cx="6544410" cy="4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横轴分别为平均阳极电流和入射频率的特性曲线（入射光强保持不变）</a:t>
            </a:r>
          </a:p>
        </p:txBody>
      </p:sp>
      <p:pic>
        <p:nvPicPr>
          <p:cNvPr id="6" name="图片 3">
            <a:extLst>
              <a:ext uri="{FF2B5EF4-FFF2-40B4-BE49-F238E27FC236}">
                <a16:creationId xmlns:a16="http://schemas.microsoft.com/office/drawing/2014/main" id="{E8318C08-D23E-FC89-18DA-E056810A6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27" y="2602021"/>
            <a:ext cx="4257121" cy="353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FF6188C7-DEF2-FA49-35EB-A00F6A5E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259" y="2549640"/>
            <a:ext cx="4493627" cy="35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CD85282D-5B73-F51F-62DA-7956E1484BA2}"/>
              </a:ext>
            </a:extLst>
          </p:cNvPr>
          <p:cNvSpPr>
            <a:spLocks noChangeArrowheads="1"/>
          </p:cNvSpPr>
          <p:nvPr/>
        </p:nvSpPr>
        <p:spPr bwMode="auto">
          <a:xfrm>
            <a:off x="9405938" y="2877008"/>
            <a:ext cx="2864887" cy="251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入射光子数：</a:t>
            </a:r>
            <a:r>
              <a:rPr lang="en-US" altLang="zh-CN" sz="1600" b="1" dirty="0">
                <a:solidFill>
                  <a:srgbClr val="0000FF"/>
                </a:solidFill>
                <a:latin typeface="微软雅黑" panose="020B0503020204020204" pitchFamily="34" charset="-122"/>
              </a:rPr>
              <a:t>1700</a:t>
            </a:r>
            <a:r>
              <a:rPr lang="zh-CN" altLang="en-US" sz="1600" b="1" dirty="0">
                <a:solidFill>
                  <a:srgbClr val="0000FF"/>
                </a:solidFill>
                <a:latin typeface="微软雅黑" panose="020B0503020204020204" pitchFamily="34" charset="-122"/>
              </a:rPr>
              <a:t>光子</a:t>
            </a:r>
            <a:r>
              <a:rPr lang="en-US" altLang="zh-CN" sz="1600" b="1" dirty="0">
                <a:solidFill>
                  <a:srgbClr val="0000FF"/>
                </a:solidFill>
                <a:latin typeface="微软雅黑" panose="020B0503020204020204" pitchFamily="34" charset="-122"/>
              </a:rPr>
              <a:t>/cm</a:t>
            </a:r>
            <a:r>
              <a:rPr lang="en-US" altLang="zh-CN" sz="1600" b="1" baseline="30000" dirty="0">
                <a:solidFill>
                  <a:srgbClr val="0000FF"/>
                </a:solidFill>
                <a:latin typeface="微软雅黑" panose="020B0503020204020204" pitchFamily="34" charset="-122"/>
              </a:rPr>
              <a:t>2</a:t>
            </a:r>
          </a:p>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按照</a:t>
            </a:r>
            <a:r>
              <a:rPr lang="en-US" altLang="zh-CN" sz="1600" b="1" dirty="0">
                <a:solidFill>
                  <a:srgbClr val="0000FF"/>
                </a:solidFill>
                <a:latin typeface="微软雅黑" panose="020B0503020204020204" pitchFamily="34" charset="-122"/>
              </a:rPr>
              <a:t>80%</a:t>
            </a:r>
            <a:r>
              <a:rPr lang="zh-CN" altLang="en-US" sz="1600" b="1" dirty="0">
                <a:solidFill>
                  <a:srgbClr val="0000FF"/>
                </a:solidFill>
                <a:latin typeface="微软雅黑" panose="020B0503020204020204" pitchFamily="34" charset="-122"/>
              </a:rPr>
              <a:t>衰减计算入射频率：</a:t>
            </a:r>
            <a:endParaRPr lang="en-US" altLang="zh-CN" sz="1600" b="1" dirty="0">
              <a:solidFill>
                <a:srgbClr val="0000FF"/>
              </a:solidFill>
              <a:latin typeface="微软雅黑" panose="020B0503020204020204" pitchFamily="34" charset="-122"/>
            </a:endParaRPr>
          </a:p>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3MHz@4E3 </a:t>
            </a:r>
            <a:r>
              <a:rPr lang="zh-CN" altLang="en-US" sz="1600" b="1" dirty="0">
                <a:solidFill>
                  <a:srgbClr val="0000FF"/>
                </a:solidFill>
                <a:latin typeface="微软雅黑" panose="020B0503020204020204" pitchFamily="34" charset="-122"/>
              </a:rPr>
              <a:t>增益</a:t>
            </a:r>
            <a:endParaRPr lang="en-US" altLang="zh-CN" sz="1600" b="1" dirty="0">
              <a:solidFill>
                <a:srgbClr val="0000FF"/>
              </a:solidFill>
              <a:latin typeface="微软雅黑" panose="020B0503020204020204" pitchFamily="34" charset="-122"/>
            </a:endParaRPr>
          </a:p>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600kHz@2E4 </a:t>
            </a:r>
            <a:r>
              <a:rPr lang="zh-CN" altLang="en-US" sz="1600" b="1" dirty="0">
                <a:solidFill>
                  <a:srgbClr val="0000FF"/>
                </a:solidFill>
                <a:latin typeface="微软雅黑" panose="020B0503020204020204" pitchFamily="34" charset="-122"/>
              </a:rPr>
              <a:t>增益</a:t>
            </a:r>
            <a:endParaRPr lang="en-US" altLang="zh-CN" sz="1600" b="1" dirty="0">
              <a:solidFill>
                <a:srgbClr val="0000FF"/>
              </a:solidFill>
              <a:latin typeface="微软雅黑" panose="020B0503020204020204" pitchFamily="34" charset="-122"/>
            </a:endParaRPr>
          </a:p>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50kHz@3E5 </a:t>
            </a:r>
            <a:r>
              <a:rPr lang="zh-CN" altLang="en-US" sz="1600" b="1" dirty="0">
                <a:solidFill>
                  <a:srgbClr val="0000FF"/>
                </a:solidFill>
                <a:latin typeface="微软雅黑" panose="020B0503020204020204" pitchFamily="34" charset="-122"/>
              </a:rPr>
              <a:t>增益</a:t>
            </a:r>
            <a:endParaRPr lang="en-US" altLang="zh-CN" sz="1600" b="1" dirty="0">
              <a:solidFill>
                <a:srgbClr val="0000FF"/>
              </a:solidFill>
              <a:latin typeface="微软雅黑" panose="020B0503020204020204" pitchFamily="34" charset="-122"/>
            </a:endParaRPr>
          </a:p>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15kHz@1E6 </a:t>
            </a:r>
            <a:r>
              <a:rPr lang="zh-CN" altLang="en-US" sz="1600" b="1" dirty="0">
                <a:solidFill>
                  <a:srgbClr val="0000FF"/>
                </a:solidFill>
                <a:latin typeface="微软雅黑" panose="020B0503020204020204" pitchFamily="34" charset="-122"/>
              </a:rPr>
              <a:t>增益</a:t>
            </a:r>
          </a:p>
        </p:txBody>
      </p:sp>
    </p:spTree>
    <p:extLst>
      <p:ext uri="{BB962C8B-B14F-4D97-AF65-F5344CB8AC3E}">
        <p14:creationId xmlns:p14="http://schemas.microsoft.com/office/powerpoint/2010/main" val="4859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1078D5B-9BCD-0BED-0B93-233230EF2706}"/>
              </a:ext>
            </a:extLst>
          </p:cNvPr>
          <p:cNvSpPr>
            <a:spLocks noGrp="1"/>
          </p:cNvSpPr>
          <p:nvPr>
            <p:ph type="sldNum" sz="quarter" idx="12"/>
          </p:nvPr>
        </p:nvSpPr>
        <p:spPr/>
        <p:txBody>
          <a:bodyPr/>
          <a:lstStyle/>
          <a:p>
            <a:pPr>
              <a:defRPr/>
            </a:pPr>
            <a:fld id="{2BAE960C-F713-4C15-996C-792F93388689}" type="slidenum">
              <a:rPr lang="en-US" smtClean="0"/>
              <a:pPr>
                <a:defRPr/>
              </a:pPr>
              <a:t>13</a:t>
            </a:fld>
            <a:endParaRPr lang="en-US" dirty="0"/>
          </a:p>
        </p:txBody>
      </p:sp>
      <p:sp>
        <p:nvSpPr>
          <p:cNvPr id="7" name="Rectangle 3">
            <a:extLst>
              <a:ext uri="{FF2B5EF4-FFF2-40B4-BE49-F238E27FC236}">
                <a16:creationId xmlns:a16="http://schemas.microsoft.com/office/drawing/2014/main" id="{F455ED48-DE39-75BC-C1F3-59375280115D}"/>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52AB9274-BE82-D359-FE4A-8D08F7EE91B3}"/>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34822" name="标题 1">
            <a:extLst>
              <a:ext uri="{FF2B5EF4-FFF2-40B4-BE49-F238E27FC236}">
                <a16:creationId xmlns:a16="http://schemas.microsoft.com/office/drawing/2014/main" id="{CF7010A0-235B-C9BB-EDEF-A3DBAC34309D}"/>
              </a:ext>
            </a:extLst>
          </p:cNvPr>
          <p:cNvSpPr>
            <a:spLocks noGrp="1" noChangeArrowheads="1"/>
          </p:cNvSpPr>
          <p:nvPr>
            <p:ph type="ctrTitle"/>
          </p:nvPr>
        </p:nvSpPr>
        <p:spPr bwMode="auto">
          <a:xfrm>
            <a:off x="125413" y="196850"/>
            <a:ext cx="9159264"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高计数率下的饱和特性研究</a:t>
            </a:r>
            <a:r>
              <a:rPr lang="en-US" altLang="zh-CN" sz="3200" dirty="0">
                <a:solidFill>
                  <a:srgbClr val="0000FF"/>
                </a:solidFill>
              </a:rPr>
              <a:t>——</a:t>
            </a:r>
            <a:r>
              <a:rPr lang="zh-CN" altLang="en-US" sz="3200" dirty="0">
                <a:solidFill>
                  <a:srgbClr val="0000FF"/>
                </a:solidFill>
              </a:rPr>
              <a:t>饱和恢复</a:t>
            </a:r>
          </a:p>
        </p:txBody>
      </p:sp>
      <p:sp>
        <p:nvSpPr>
          <p:cNvPr id="2" name="Rectangle 4">
            <a:extLst>
              <a:ext uri="{FF2B5EF4-FFF2-40B4-BE49-F238E27FC236}">
                <a16:creationId xmlns:a16="http://schemas.microsoft.com/office/drawing/2014/main" id="{E4CC8046-9B92-F559-236E-F7E24D58714A}"/>
              </a:ext>
            </a:extLst>
          </p:cNvPr>
          <p:cNvSpPr>
            <a:spLocks noChangeArrowheads="1"/>
          </p:cNvSpPr>
          <p:nvPr/>
        </p:nvSpPr>
        <p:spPr bwMode="auto">
          <a:xfrm>
            <a:off x="938091" y="6002003"/>
            <a:ext cx="3977757" cy="41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a:solidFill>
                  <a:srgbClr val="0000FF"/>
                </a:solidFill>
                <a:latin typeface="微软雅黑" panose="020B0503020204020204" pitchFamily="34" charset="-122"/>
              </a:rPr>
              <a:t>不同膜厚</a:t>
            </a:r>
            <a:r>
              <a:rPr lang="en-US" altLang="zh-CN" sz="1600" b="1">
                <a:solidFill>
                  <a:srgbClr val="0000FF"/>
                </a:solidFill>
                <a:latin typeface="微软雅黑" panose="020B0503020204020204" pitchFamily="34" charset="-122"/>
              </a:rPr>
              <a:t>ALD MCP-PMT</a:t>
            </a:r>
            <a:r>
              <a:rPr lang="zh-CN" altLang="en-US" sz="1600" b="1">
                <a:solidFill>
                  <a:srgbClr val="0000FF"/>
                </a:solidFill>
                <a:latin typeface="微软雅黑" panose="020B0503020204020204" pitchFamily="34" charset="-122"/>
              </a:rPr>
              <a:t>的饱和恢复曲线</a:t>
            </a:r>
          </a:p>
        </p:txBody>
      </p:sp>
      <p:sp>
        <p:nvSpPr>
          <p:cNvPr id="4" name="文本框 8">
            <a:extLst>
              <a:ext uri="{FF2B5EF4-FFF2-40B4-BE49-F238E27FC236}">
                <a16:creationId xmlns:a16="http://schemas.microsoft.com/office/drawing/2014/main" id="{1C0AADA5-3BFF-4745-EC48-BFC6729C7F3D}"/>
              </a:ext>
            </a:extLst>
          </p:cNvPr>
          <p:cNvSpPr txBox="1">
            <a:spLocks noChangeArrowheads="1"/>
          </p:cNvSpPr>
          <p:nvPr/>
        </p:nvSpPr>
        <p:spPr bwMode="auto">
          <a:xfrm>
            <a:off x="174602" y="929014"/>
            <a:ext cx="11841208" cy="113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针对单阳极</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，实验研究了不同膜厚</a:t>
            </a:r>
            <a:r>
              <a:rPr lang="en-US" altLang="zh-CN" sz="2400" b="1" dirty="0">
                <a:latin typeface="微软雅黑" panose="020B0503020204020204" pitchFamily="34" charset="-122"/>
              </a:rPr>
              <a:t>ALD-MCP</a:t>
            </a:r>
            <a:r>
              <a:rPr lang="zh-CN" altLang="en-US" sz="2400" b="1" dirty="0">
                <a:latin typeface="微软雅黑" panose="020B0503020204020204" pitchFamily="34" charset="-122"/>
              </a:rPr>
              <a:t>的饱和恢复特性</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en-US" altLang="zh-CN" sz="2400" b="1" dirty="0">
                <a:solidFill>
                  <a:srgbClr val="FF0000"/>
                </a:solidFill>
                <a:latin typeface="微软雅黑" panose="020B0503020204020204" pitchFamily="34" charset="-122"/>
              </a:rPr>
              <a:t>ALD-MCP</a:t>
            </a:r>
            <a:r>
              <a:rPr lang="zh-CN" altLang="en-US" sz="2400" b="1" dirty="0">
                <a:solidFill>
                  <a:srgbClr val="FF0000"/>
                </a:solidFill>
                <a:latin typeface="微软雅黑" panose="020B0503020204020204" pitchFamily="34" charset="-122"/>
              </a:rPr>
              <a:t>存在饱和恢复迟滞效应</a:t>
            </a:r>
            <a:r>
              <a:rPr lang="zh-CN" altLang="en-US" sz="2400" b="1" dirty="0">
                <a:latin typeface="微软雅黑" panose="020B0503020204020204" pitchFamily="34" charset="-122"/>
              </a:rPr>
              <a:t>，高增益可显著提升恢复速率</a:t>
            </a:r>
            <a:endParaRPr lang="en-US" altLang="zh-CN" sz="2400" b="1" dirty="0">
              <a:latin typeface="微软雅黑" panose="020B0503020204020204" pitchFamily="34" charset="-122"/>
            </a:endParaRPr>
          </a:p>
        </p:txBody>
      </p:sp>
      <p:grpSp>
        <p:nvGrpSpPr>
          <p:cNvPr id="5" name="组合 5">
            <a:extLst>
              <a:ext uri="{FF2B5EF4-FFF2-40B4-BE49-F238E27FC236}">
                <a16:creationId xmlns:a16="http://schemas.microsoft.com/office/drawing/2014/main" id="{24FA1E6A-BD59-C14D-7B00-2CC72FAF5E5F}"/>
              </a:ext>
            </a:extLst>
          </p:cNvPr>
          <p:cNvGrpSpPr>
            <a:grpSpLocks/>
          </p:cNvGrpSpPr>
          <p:nvPr/>
        </p:nvGrpSpPr>
        <p:grpSpPr bwMode="auto">
          <a:xfrm>
            <a:off x="273015" y="2340117"/>
            <a:ext cx="4855531" cy="3649188"/>
            <a:chOff x="1059899" y="2990306"/>
            <a:chExt cx="5254965" cy="3146242"/>
          </a:xfrm>
        </p:grpSpPr>
        <p:pic>
          <p:nvPicPr>
            <p:cNvPr id="6" name="图片 8">
              <a:extLst>
                <a:ext uri="{FF2B5EF4-FFF2-40B4-BE49-F238E27FC236}">
                  <a16:creationId xmlns:a16="http://schemas.microsoft.com/office/drawing/2014/main" id="{E5A029CD-AB65-0940-AEF6-E473ADBD0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99" y="2990306"/>
              <a:ext cx="5254965" cy="314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35">
              <a:extLst>
                <a:ext uri="{FF2B5EF4-FFF2-40B4-BE49-F238E27FC236}">
                  <a16:creationId xmlns:a16="http://schemas.microsoft.com/office/drawing/2014/main" id="{CDDAF81D-7BE1-1F38-07CA-F0CD265E7E52}"/>
                </a:ext>
              </a:extLst>
            </p:cNvPr>
            <p:cNvSpPr txBox="1">
              <a:spLocks noChangeArrowheads="1"/>
            </p:cNvSpPr>
            <p:nvPr/>
          </p:nvSpPr>
          <p:spPr bwMode="auto">
            <a:xfrm>
              <a:off x="3028226" y="3135174"/>
              <a:ext cx="713287" cy="3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b="1">
                  <a:solidFill>
                    <a:srgbClr val="C00000"/>
                  </a:solidFill>
                </a:rPr>
                <a:t>0nm</a:t>
              </a:r>
              <a:endParaRPr lang="zh-CN" altLang="en-US" sz="1800" b="1">
                <a:solidFill>
                  <a:srgbClr val="C00000"/>
                </a:solidFill>
              </a:endParaRPr>
            </a:p>
          </p:txBody>
        </p:sp>
        <p:cxnSp>
          <p:nvCxnSpPr>
            <p:cNvPr id="10" name="直接连接符 9">
              <a:extLst>
                <a:ext uri="{FF2B5EF4-FFF2-40B4-BE49-F238E27FC236}">
                  <a16:creationId xmlns:a16="http://schemas.microsoft.com/office/drawing/2014/main" id="{D1D7A1BB-8A14-71A8-4829-49241B7C240D}"/>
                </a:ext>
              </a:extLst>
            </p:cNvPr>
            <p:cNvCxnSpPr>
              <a:cxnSpLocks/>
            </p:cNvCxnSpPr>
            <p:nvPr/>
          </p:nvCxnSpPr>
          <p:spPr>
            <a:xfrm flipV="1">
              <a:off x="2551010" y="3415918"/>
              <a:ext cx="436339" cy="153275"/>
            </a:xfrm>
            <a:prstGeom prst="line">
              <a:avLst/>
            </a:prstGeom>
            <a:ln w="15875">
              <a:solidFill>
                <a:schemeClr val="tx1"/>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AF22E47-957B-6975-4279-CBEB4C200443}"/>
                </a:ext>
              </a:extLst>
            </p:cNvPr>
            <p:cNvCxnSpPr>
              <a:cxnSpLocks/>
            </p:cNvCxnSpPr>
            <p:nvPr/>
          </p:nvCxnSpPr>
          <p:spPr>
            <a:xfrm flipV="1">
              <a:off x="2224615" y="3911325"/>
              <a:ext cx="544565" cy="104008"/>
            </a:xfrm>
            <a:prstGeom prst="line">
              <a:avLst/>
            </a:prstGeom>
            <a:ln w="15875">
              <a:solidFill>
                <a:schemeClr val="tx1"/>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479D059-AB68-779B-6AFF-E92C715833D4}"/>
                </a:ext>
              </a:extLst>
            </p:cNvPr>
            <p:cNvCxnSpPr>
              <a:cxnSpLocks/>
            </p:cNvCxnSpPr>
            <p:nvPr/>
          </p:nvCxnSpPr>
          <p:spPr>
            <a:xfrm>
              <a:off x="2229769" y="4304091"/>
              <a:ext cx="267988" cy="428349"/>
            </a:xfrm>
            <a:prstGeom prst="line">
              <a:avLst/>
            </a:prstGeom>
            <a:ln w="15875">
              <a:solidFill>
                <a:schemeClr val="tx1"/>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868C7097-0D95-861F-5DBC-8C644F754ABE}"/>
                </a:ext>
              </a:extLst>
            </p:cNvPr>
            <p:cNvCxnSpPr>
              <a:cxnSpLocks/>
            </p:cNvCxnSpPr>
            <p:nvPr/>
          </p:nvCxnSpPr>
          <p:spPr>
            <a:xfrm>
              <a:off x="3054347" y="4386203"/>
              <a:ext cx="285166" cy="426980"/>
            </a:xfrm>
            <a:prstGeom prst="line">
              <a:avLst/>
            </a:prstGeom>
            <a:ln w="15875">
              <a:solidFill>
                <a:schemeClr val="tx1"/>
              </a:solidFill>
              <a:prstDash val="solid"/>
              <a:headEnd type="arrow"/>
            </a:ln>
          </p:spPr>
          <p:style>
            <a:lnRef idx="1">
              <a:schemeClr val="accent1"/>
            </a:lnRef>
            <a:fillRef idx="0">
              <a:schemeClr val="accent1"/>
            </a:fillRef>
            <a:effectRef idx="0">
              <a:schemeClr val="accent1"/>
            </a:effectRef>
            <a:fontRef idx="minor">
              <a:schemeClr val="tx1"/>
            </a:fontRef>
          </p:style>
        </p:cxnSp>
        <p:sp>
          <p:nvSpPr>
            <p:cNvPr id="15" name="文本框 35">
              <a:extLst>
                <a:ext uri="{FF2B5EF4-FFF2-40B4-BE49-F238E27FC236}">
                  <a16:creationId xmlns:a16="http://schemas.microsoft.com/office/drawing/2014/main" id="{519ADC1C-3D38-9DCF-7256-536FC9898783}"/>
                </a:ext>
              </a:extLst>
            </p:cNvPr>
            <p:cNvSpPr txBox="1">
              <a:spLocks noChangeArrowheads="1"/>
            </p:cNvSpPr>
            <p:nvPr/>
          </p:nvSpPr>
          <p:spPr bwMode="auto">
            <a:xfrm>
              <a:off x="2813490" y="3682962"/>
              <a:ext cx="713287" cy="3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b="1">
                  <a:solidFill>
                    <a:srgbClr val="C00000"/>
                  </a:solidFill>
                </a:rPr>
                <a:t>1nm</a:t>
              </a:r>
              <a:endParaRPr lang="zh-CN" altLang="en-US" sz="1800" b="1">
                <a:solidFill>
                  <a:srgbClr val="C00000"/>
                </a:solidFill>
              </a:endParaRPr>
            </a:p>
          </p:txBody>
        </p:sp>
        <p:sp>
          <p:nvSpPr>
            <p:cNvPr id="16" name="文本框 16">
              <a:extLst>
                <a:ext uri="{FF2B5EF4-FFF2-40B4-BE49-F238E27FC236}">
                  <a16:creationId xmlns:a16="http://schemas.microsoft.com/office/drawing/2014/main" id="{554460B9-DA39-BC2D-1602-1A02B503F60C}"/>
                </a:ext>
              </a:extLst>
            </p:cNvPr>
            <p:cNvSpPr txBox="1">
              <a:spLocks noChangeArrowheads="1"/>
            </p:cNvSpPr>
            <p:nvPr/>
          </p:nvSpPr>
          <p:spPr bwMode="auto">
            <a:xfrm>
              <a:off x="2213811" y="4744950"/>
              <a:ext cx="921444" cy="3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b="1">
                  <a:solidFill>
                    <a:srgbClr val="C00000"/>
                  </a:solidFill>
                </a:rPr>
                <a:t>4.5nm</a:t>
              </a:r>
              <a:endParaRPr lang="zh-CN" altLang="en-US" sz="1800" b="1">
                <a:solidFill>
                  <a:srgbClr val="C00000"/>
                </a:solidFill>
              </a:endParaRPr>
            </a:p>
          </p:txBody>
        </p:sp>
        <p:sp>
          <p:nvSpPr>
            <p:cNvPr id="17" name="文本框 35">
              <a:extLst>
                <a:ext uri="{FF2B5EF4-FFF2-40B4-BE49-F238E27FC236}">
                  <a16:creationId xmlns:a16="http://schemas.microsoft.com/office/drawing/2014/main" id="{28D91427-3529-D8CD-531A-68A351E5664F}"/>
                </a:ext>
              </a:extLst>
            </p:cNvPr>
            <p:cNvSpPr txBox="1">
              <a:spLocks noChangeArrowheads="1"/>
            </p:cNvSpPr>
            <p:nvPr/>
          </p:nvSpPr>
          <p:spPr bwMode="auto">
            <a:xfrm>
              <a:off x="3143067" y="4786320"/>
              <a:ext cx="713287" cy="3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b="1">
                  <a:solidFill>
                    <a:srgbClr val="C00000"/>
                  </a:solidFill>
                </a:rPr>
                <a:t>6nm</a:t>
              </a:r>
              <a:endParaRPr lang="zh-CN" altLang="en-US" sz="1800" b="1">
                <a:solidFill>
                  <a:srgbClr val="C00000"/>
                </a:solidFill>
              </a:endParaRPr>
            </a:p>
          </p:txBody>
        </p:sp>
      </p:grpSp>
      <p:pic>
        <p:nvPicPr>
          <p:cNvPr id="18" name="图片 18">
            <a:extLst>
              <a:ext uri="{FF2B5EF4-FFF2-40B4-BE49-F238E27FC236}">
                <a16:creationId xmlns:a16="http://schemas.microsoft.com/office/drawing/2014/main" id="{39F0C6C5-64C3-D817-FC72-A5C0AE22A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004" y="2633767"/>
            <a:ext cx="6669806" cy="295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763E806E-9A0B-C731-FF87-A5600002BB0D}"/>
              </a:ext>
            </a:extLst>
          </p:cNvPr>
          <p:cNvSpPr>
            <a:spLocks noChangeArrowheads="1"/>
          </p:cNvSpPr>
          <p:nvPr/>
        </p:nvSpPr>
        <p:spPr bwMode="auto">
          <a:xfrm>
            <a:off x="7604731" y="6003590"/>
            <a:ext cx="2646017" cy="41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不同增益下的饱和恢复曲线</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F50E7A6-1EED-C973-E1A5-EAA772409006}"/>
              </a:ext>
            </a:extLst>
          </p:cNvPr>
          <p:cNvSpPr>
            <a:spLocks noGrp="1"/>
          </p:cNvSpPr>
          <p:nvPr>
            <p:ph type="sldNum" sz="quarter" idx="12"/>
          </p:nvPr>
        </p:nvSpPr>
        <p:spPr/>
        <p:txBody>
          <a:bodyPr/>
          <a:lstStyle/>
          <a:p>
            <a:pPr>
              <a:defRPr/>
            </a:pPr>
            <a:fld id="{30CA79C2-B692-4CBB-85D1-0BCEB085F9B1}" type="slidenum">
              <a:rPr lang="en-US" smtClean="0"/>
              <a:pPr>
                <a:defRPr/>
              </a:pPr>
              <a:t>14</a:t>
            </a:fld>
            <a:endParaRPr lang="en-US" dirty="0"/>
          </a:p>
        </p:txBody>
      </p:sp>
      <p:sp>
        <p:nvSpPr>
          <p:cNvPr id="23555" name="文本框 8">
            <a:extLst>
              <a:ext uri="{FF2B5EF4-FFF2-40B4-BE49-F238E27FC236}">
                <a16:creationId xmlns:a16="http://schemas.microsoft.com/office/drawing/2014/main" id="{4C897238-CAF8-C44F-2D9D-2328D3686811}"/>
              </a:ext>
            </a:extLst>
          </p:cNvPr>
          <p:cNvSpPr txBox="1">
            <a:spLocks noChangeArrowheads="1"/>
          </p:cNvSpPr>
          <p:nvPr/>
        </p:nvSpPr>
        <p:spPr bwMode="auto">
          <a:xfrm>
            <a:off x="0" y="962025"/>
            <a:ext cx="12295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00000"/>
              </a:lnSpc>
              <a:spcBef>
                <a:spcPct val="0"/>
              </a:spcBef>
              <a:buFont typeface="Wingdings" panose="05000000000000000000" pitchFamily="2" charset="2"/>
              <a:buChar char="p"/>
            </a:pPr>
            <a:r>
              <a:rPr lang="zh-CN" altLang="en-US" sz="2400" b="1" dirty="0">
                <a:latin typeface="微软雅黑" panose="020B0503020204020204" pitchFamily="34" charset="-122"/>
              </a:rPr>
              <a:t>建立</a:t>
            </a:r>
            <a:r>
              <a:rPr lang="en-US" altLang="zh-CN" sz="2400" b="1" dirty="0">
                <a:latin typeface="微软雅黑" panose="020B0503020204020204" pitchFamily="34" charset="-122"/>
              </a:rPr>
              <a:t>MCP</a:t>
            </a:r>
            <a:r>
              <a:rPr lang="zh-CN" altLang="en-US" sz="2400" b="1" dirty="0">
                <a:latin typeface="微软雅黑" panose="020B0503020204020204" pitchFamily="34" charset="-122"/>
              </a:rPr>
              <a:t>全链路电子输运模型，分析</a:t>
            </a:r>
            <a:r>
              <a:rPr lang="en-US" altLang="zh-CN" sz="2400" b="1" dirty="0">
                <a:latin typeface="微软雅黑" panose="020B0503020204020204" pitchFamily="34" charset="-122"/>
              </a:rPr>
              <a:t>MCP</a:t>
            </a:r>
            <a:r>
              <a:rPr lang="zh-CN" altLang="en-US" sz="2400" b="1" dirty="0">
                <a:latin typeface="微软雅黑" panose="020B0503020204020204" pitchFamily="34" charset="-122"/>
              </a:rPr>
              <a:t>各参数对电子弥散的影响，提高空间分辨。</a:t>
            </a:r>
            <a:endParaRPr lang="en-US" altLang="zh-CN" sz="2400" b="1" dirty="0">
              <a:latin typeface="微软雅黑" panose="020B0503020204020204" pitchFamily="34" charset="-122"/>
            </a:endParaRPr>
          </a:p>
        </p:txBody>
      </p:sp>
      <p:sp>
        <p:nvSpPr>
          <p:cNvPr id="7" name="Rectangle 3">
            <a:extLst>
              <a:ext uri="{FF2B5EF4-FFF2-40B4-BE49-F238E27FC236}">
                <a16:creationId xmlns:a16="http://schemas.microsoft.com/office/drawing/2014/main" id="{A13C7038-9716-341A-D5F0-437D1A5EABF3}"/>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AFAEBC78-EAEF-2050-E087-CED2D697304D}"/>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3559" name="标题 1">
            <a:extLst>
              <a:ext uri="{FF2B5EF4-FFF2-40B4-BE49-F238E27FC236}">
                <a16:creationId xmlns:a16="http://schemas.microsoft.com/office/drawing/2014/main" id="{A4C78A32-12EF-BA2E-ABE4-7499A00881EE}"/>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3.3 </a:t>
            </a:r>
            <a:r>
              <a:rPr lang="zh-CN" altLang="en-US" sz="3200" dirty="0"/>
              <a:t>空间分辨</a:t>
            </a:r>
            <a:endParaRPr lang="zh-CN" altLang="en-US" sz="3200" dirty="0">
              <a:solidFill>
                <a:srgbClr val="0000FF"/>
              </a:solidFill>
            </a:endParaRPr>
          </a:p>
        </p:txBody>
      </p:sp>
      <p:sp>
        <p:nvSpPr>
          <p:cNvPr id="23565" name="Rectangle 4">
            <a:extLst>
              <a:ext uri="{FF2B5EF4-FFF2-40B4-BE49-F238E27FC236}">
                <a16:creationId xmlns:a16="http://schemas.microsoft.com/office/drawing/2014/main" id="{E55A6CF0-C80A-7C8E-1A06-23DAB4F86E11}"/>
              </a:ext>
            </a:extLst>
          </p:cNvPr>
          <p:cNvSpPr>
            <a:spLocks noChangeArrowheads="1"/>
          </p:cNvSpPr>
          <p:nvPr/>
        </p:nvSpPr>
        <p:spPr bwMode="auto">
          <a:xfrm>
            <a:off x="455800" y="3698863"/>
            <a:ext cx="251543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MCP</a:t>
            </a:r>
            <a:r>
              <a:rPr lang="zh-CN" altLang="en-US" sz="1600" b="1" dirty="0">
                <a:solidFill>
                  <a:srgbClr val="0000FF"/>
                </a:solidFill>
                <a:latin typeface="微软雅黑" panose="020B0503020204020204" pitchFamily="34" charset="-122"/>
              </a:rPr>
              <a:t>单通道电子输运模型</a:t>
            </a:r>
          </a:p>
        </p:txBody>
      </p:sp>
      <p:grpSp>
        <p:nvGrpSpPr>
          <p:cNvPr id="2" name="组合 1">
            <a:extLst>
              <a:ext uri="{FF2B5EF4-FFF2-40B4-BE49-F238E27FC236}">
                <a16:creationId xmlns:a16="http://schemas.microsoft.com/office/drawing/2014/main" id="{240B3FAA-FE14-D355-A067-A4F9BCD70AB5}"/>
              </a:ext>
            </a:extLst>
          </p:cNvPr>
          <p:cNvGrpSpPr/>
          <p:nvPr/>
        </p:nvGrpSpPr>
        <p:grpSpPr>
          <a:xfrm>
            <a:off x="125413" y="1500000"/>
            <a:ext cx="3148915" cy="2239627"/>
            <a:chOff x="3478813" y="1917737"/>
            <a:chExt cx="3148915" cy="2239627"/>
          </a:xfrm>
        </p:grpSpPr>
        <p:grpSp>
          <p:nvGrpSpPr>
            <p:cNvPr id="4" name="组合 3">
              <a:extLst>
                <a:ext uri="{FF2B5EF4-FFF2-40B4-BE49-F238E27FC236}">
                  <a16:creationId xmlns:a16="http://schemas.microsoft.com/office/drawing/2014/main" id="{21A9B292-30B2-ABA5-69F1-342DE53C5E98}"/>
                </a:ext>
              </a:extLst>
            </p:cNvPr>
            <p:cNvGrpSpPr/>
            <p:nvPr/>
          </p:nvGrpSpPr>
          <p:grpSpPr>
            <a:xfrm>
              <a:off x="3580498" y="1928743"/>
              <a:ext cx="3047230" cy="2228621"/>
              <a:chOff x="3602900" y="1989212"/>
              <a:chExt cx="3047230" cy="2228621"/>
            </a:xfrm>
          </p:grpSpPr>
          <p:pic>
            <p:nvPicPr>
              <p:cNvPr id="9" name="图片 8">
                <a:extLst>
                  <a:ext uri="{FF2B5EF4-FFF2-40B4-BE49-F238E27FC236}">
                    <a16:creationId xmlns:a16="http://schemas.microsoft.com/office/drawing/2014/main" id="{DD4A880C-2E1D-1BA7-1A8B-C746C7958656}"/>
                  </a:ext>
                </a:extLst>
              </p:cNvPr>
              <p:cNvPicPr>
                <a:picLocks noChangeAspect="1"/>
              </p:cNvPicPr>
              <p:nvPr/>
            </p:nvPicPr>
            <p:blipFill>
              <a:blip r:embed="rId5"/>
              <a:stretch>
                <a:fillRect/>
              </a:stretch>
            </p:blipFill>
            <p:spPr>
              <a:xfrm>
                <a:off x="3602900" y="1989212"/>
                <a:ext cx="3047230" cy="2228621"/>
              </a:xfrm>
              <a:prstGeom prst="rect">
                <a:avLst/>
              </a:prstGeom>
            </p:spPr>
          </p:pic>
          <p:pic>
            <p:nvPicPr>
              <p:cNvPr id="10" name="图片 9">
                <a:extLst>
                  <a:ext uri="{FF2B5EF4-FFF2-40B4-BE49-F238E27FC236}">
                    <a16:creationId xmlns:a16="http://schemas.microsoft.com/office/drawing/2014/main" id="{BD85709B-6A71-6502-BA5F-03ACCD280666}"/>
                  </a:ext>
                </a:extLst>
              </p:cNvPr>
              <p:cNvPicPr>
                <a:picLocks noChangeAspect="1"/>
              </p:cNvPicPr>
              <p:nvPr/>
            </p:nvPicPr>
            <p:blipFill>
              <a:blip r:embed="rId6"/>
              <a:stretch>
                <a:fillRect/>
              </a:stretch>
            </p:blipFill>
            <p:spPr>
              <a:xfrm>
                <a:off x="4063695" y="3402662"/>
                <a:ext cx="914665" cy="645894"/>
              </a:xfrm>
              <a:prstGeom prst="rect">
                <a:avLst/>
              </a:prstGeom>
            </p:spPr>
          </p:pic>
          <p:cxnSp>
            <p:nvCxnSpPr>
              <p:cNvPr id="12" name="直接箭头连接符 11">
                <a:extLst>
                  <a:ext uri="{FF2B5EF4-FFF2-40B4-BE49-F238E27FC236}">
                    <a16:creationId xmlns:a16="http://schemas.microsoft.com/office/drawing/2014/main" id="{B95105B4-286A-170C-8470-8AEA46C18FA0}"/>
                  </a:ext>
                </a:extLst>
              </p:cNvPr>
              <p:cNvCxnSpPr>
                <a:cxnSpLocks/>
              </p:cNvCxnSpPr>
              <p:nvPr/>
            </p:nvCxnSpPr>
            <p:spPr>
              <a:xfrm>
                <a:off x="5819775" y="2430642"/>
                <a:ext cx="0" cy="73880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51C431A6-1F91-000F-7F4D-4EB237A790D1}"/>
                  </a:ext>
                </a:extLst>
              </p:cNvPr>
              <p:cNvCxnSpPr>
                <a:cxnSpLocks/>
              </p:cNvCxnSpPr>
              <p:nvPr/>
            </p:nvCxnSpPr>
            <p:spPr>
              <a:xfrm>
                <a:off x="5819775" y="3152705"/>
                <a:ext cx="0" cy="1019125"/>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D228C4F9-C49C-F671-7920-28DF0145931B}"/>
                  </a:ext>
                </a:extLst>
              </p:cNvPr>
              <p:cNvCxnSpPr>
                <a:cxnSpLocks/>
              </p:cNvCxnSpPr>
              <p:nvPr/>
            </p:nvCxnSpPr>
            <p:spPr>
              <a:xfrm>
                <a:off x="5819775" y="2019082"/>
                <a:ext cx="0" cy="444191"/>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614BBE7-5E6C-3A9B-A5A2-895C06443020}"/>
                  </a:ext>
                </a:extLst>
              </p:cNvPr>
              <p:cNvCxnSpPr>
                <a:cxnSpLocks/>
              </p:cNvCxnSpPr>
              <p:nvPr/>
            </p:nvCxnSpPr>
            <p:spPr>
              <a:xfrm>
                <a:off x="4672013" y="3633788"/>
                <a:ext cx="0" cy="183356"/>
              </a:xfrm>
              <a:prstGeom prst="straightConnector1">
                <a:avLst/>
              </a:prstGeom>
              <a:ln>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428F17C1-B74E-8C11-2ED3-C134714FD919}"/>
                  </a:ext>
                </a:extLst>
              </p:cNvPr>
              <p:cNvCxnSpPr>
                <a:cxnSpLocks/>
              </p:cNvCxnSpPr>
              <p:nvPr/>
            </p:nvCxnSpPr>
            <p:spPr>
              <a:xfrm>
                <a:off x="4362450" y="3810105"/>
                <a:ext cx="309563" cy="0"/>
              </a:xfrm>
              <a:prstGeom prst="straightConnector1">
                <a:avLst/>
              </a:prstGeom>
              <a:ln>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A404361-90C2-03CA-E0BD-05C29E41A66A}"/>
                      </a:ext>
                    </a:extLst>
                  </p:cNvPr>
                  <p:cNvSpPr txBox="1"/>
                  <p:nvPr/>
                </p:nvSpPr>
                <p:spPr>
                  <a:xfrm>
                    <a:off x="5843731" y="2057913"/>
                    <a:ext cx="4680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𝑷𝑪</m:t>
                              </m:r>
                            </m:sub>
                          </m:sSub>
                        </m:oMath>
                      </m:oMathPara>
                    </a14:m>
                    <a:endParaRPr lang="zh-CN" altLang="en-US" b="1" i="1" dirty="0"/>
                  </a:p>
                </p:txBody>
              </p:sp>
            </mc:Choice>
            <mc:Fallback xmlns="">
              <p:sp>
                <p:nvSpPr>
                  <p:cNvPr id="62" name="文本框 61">
                    <a:extLst>
                      <a:ext uri="{FF2B5EF4-FFF2-40B4-BE49-F238E27FC236}">
                        <a16:creationId xmlns:a16="http://schemas.microsoft.com/office/drawing/2014/main" id="{F6BAB9A0-1211-6A9E-81B5-161E2638325F}"/>
                      </a:ext>
                    </a:extLst>
                  </p:cNvPr>
                  <p:cNvSpPr txBox="1">
                    <a:spLocks noRot="1" noChangeAspect="1" noMove="1" noResize="1" noEditPoints="1" noAdjustHandles="1" noChangeArrowheads="1" noChangeShapeType="1" noTextEdit="1"/>
                  </p:cNvSpPr>
                  <p:nvPr/>
                </p:nvSpPr>
                <p:spPr>
                  <a:xfrm>
                    <a:off x="5843731" y="2057913"/>
                    <a:ext cx="468013" cy="276999"/>
                  </a:xfrm>
                  <a:prstGeom prst="rect">
                    <a:avLst/>
                  </a:prstGeom>
                  <a:blipFill>
                    <a:blip r:embed="rId15"/>
                    <a:stretch>
                      <a:fillRect l="-10390" r="-3896"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AC9BCE7-9E23-3C2D-9923-87F39B3389B8}"/>
                      </a:ext>
                    </a:extLst>
                  </p:cNvPr>
                  <p:cNvSpPr txBox="1"/>
                  <p:nvPr/>
                </p:nvSpPr>
                <p:spPr>
                  <a:xfrm>
                    <a:off x="5836429" y="2629117"/>
                    <a:ext cx="57862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𝑳</m:t>
                              </m:r>
                            </m:e>
                            <m:sub>
                              <m:r>
                                <a:rPr lang="en-US" altLang="zh-CN" b="1" i="1">
                                  <a:latin typeface="Cambria Math" panose="02040503050406030204" pitchFamily="18" charset="0"/>
                                </a:rPr>
                                <m:t>𝑴𝑪𝑷</m:t>
                              </m:r>
                            </m:sub>
                          </m:sSub>
                        </m:oMath>
                      </m:oMathPara>
                    </a14:m>
                    <a:endParaRPr lang="zh-CN" altLang="en-US" b="1" i="1" dirty="0"/>
                  </a:p>
                </p:txBody>
              </p:sp>
            </mc:Choice>
            <mc:Fallback xmlns="">
              <p:sp>
                <p:nvSpPr>
                  <p:cNvPr id="63" name="文本框 62">
                    <a:extLst>
                      <a:ext uri="{FF2B5EF4-FFF2-40B4-BE49-F238E27FC236}">
                        <a16:creationId xmlns:a16="http://schemas.microsoft.com/office/drawing/2014/main" id="{C80661E6-CF56-542B-ECB2-7B01973E12D4}"/>
                      </a:ext>
                    </a:extLst>
                  </p:cNvPr>
                  <p:cNvSpPr txBox="1">
                    <a:spLocks noRot="1" noChangeAspect="1" noMove="1" noResize="1" noEditPoints="1" noAdjustHandles="1" noChangeArrowheads="1" noChangeShapeType="1" noTextEdit="1"/>
                  </p:cNvSpPr>
                  <p:nvPr/>
                </p:nvSpPr>
                <p:spPr>
                  <a:xfrm>
                    <a:off x="5836429" y="2629117"/>
                    <a:ext cx="578620" cy="276999"/>
                  </a:xfrm>
                  <a:prstGeom prst="rect">
                    <a:avLst/>
                  </a:prstGeom>
                  <a:blipFill>
                    <a:blip r:embed="rId16"/>
                    <a:stretch>
                      <a:fillRect l="-8421" r="-3158"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7B2131D6-3B90-C646-0585-5AAC56D1B865}"/>
                      </a:ext>
                    </a:extLst>
                  </p:cNvPr>
                  <p:cNvSpPr txBox="1"/>
                  <p:nvPr/>
                </p:nvSpPr>
                <p:spPr>
                  <a:xfrm>
                    <a:off x="5836429" y="3495288"/>
                    <a:ext cx="7677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𝑨𝒏𝒐𝒅𝒆</m:t>
                              </m:r>
                            </m:sub>
                          </m:sSub>
                        </m:oMath>
                      </m:oMathPara>
                    </a14:m>
                    <a:endParaRPr lang="zh-CN" altLang="en-US" b="1" i="1" dirty="0"/>
                  </a:p>
                </p:txBody>
              </p:sp>
            </mc:Choice>
            <mc:Fallback xmlns="">
              <p:sp>
                <p:nvSpPr>
                  <p:cNvPr id="64" name="文本框 63">
                    <a:extLst>
                      <a:ext uri="{FF2B5EF4-FFF2-40B4-BE49-F238E27FC236}">
                        <a16:creationId xmlns:a16="http://schemas.microsoft.com/office/drawing/2014/main" id="{9D43ADD7-E454-4D2C-B285-CFE435B05D49}"/>
                      </a:ext>
                    </a:extLst>
                  </p:cNvPr>
                  <p:cNvSpPr txBox="1">
                    <a:spLocks noRot="1" noChangeAspect="1" noMove="1" noResize="1" noEditPoints="1" noAdjustHandles="1" noChangeArrowheads="1" noChangeShapeType="1" noTextEdit="1"/>
                  </p:cNvSpPr>
                  <p:nvPr/>
                </p:nvSpPr>
                <p:spPr>
                  <a:xfrm>
                    <a:off x="5836429" y="3495288"/>
                    <a:ext cx="767774" cy="276999"/>
                  </a:xfrm>
                  <a:prstGeom prst="rect">
                    <a:avLst/>
                  </a:prstGeom>
                  <a:blipFill>
                    <a:blip r:embed="rId17"/>
                    <a:stretch>
                      <a:fillRect l="-6349" r="-1587"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A473A1C5-25A2-5212-6096-1803EBA2B324}"/>
                      </a:ext>
                    </a:extLst>
                  </p:cNvPr>
                  <p:cNvSpPr txBox="1"/>
                  <p:nvPr/>
                </p:nvSpPr>
                <p:spPr>
                  <a:xfrm>
                    <a:off x="4272612" y="3783319"/>
                    <a:ext cx="524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𝒐𝒖𝒕</m:t>
                              </m:r>
                            </m:sub>
                          </m:sSub>
                        </m:oMath>
                      </m:oMathPara>
                    </a14:m>
                    <a:endParaRPr lang="zh-CN" altLang="en-US" b="1" i="1" dirty="0"/>
                  </a:p>
                </p:txBody>
              </p:sp>
            </mc:Choice>
            <mc:Fallback xmlns="">
              <p:sp>
                <p:nvSpPr>
                  <p:cNvPr id="69" name="文本框 68">
                    <a:extLst>
                      <a:ext uri="{FF2B5EF4-FFF2-40B4-BE49-F238E27FC236}">
                        <a16:creationId xmlns:a16="http://schemas.microsoft.com/office/drawing/2014/main" id="{92E71957-8B62-B648-D25A-6222653CA331}"/>
                      </a:ext>
                    </a:extLst>
                  </p:cNvPr>
                  <p:cNvSpPr txBox="1">
                    <a:spLocks noRot="1" noChangeAspect="1" noMove="1" noResize="1" noEditPoints="1" noAdjustHandles="1" noChangeArrowheads="1" noChangeShapeType="1" noTextEdit="1"/>
                  </p:cNvSpPr>
                  <p:nvPr/>
                </p:nvSpPr>
                <p:spPr>
                  <a:xfrm>
                    <a:off x="4272612" y="3783319"/>
                    <a:ext cx="524118" cy="276999"/>
                  </a:xfrm>
                  <a:prstGeom prst="rect">
                    <a:avLst/>
                  </a:prstGeom>
                  <a:blipFill>
                    <a:blip r:embed="rId18"/>
                    <a:stretch>
                      <a:fillRect l="-8140" r="-2326"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E63647E-DC0C-9212-5D3D-B7902BF65F6A}"/>
                      </a:ext>
                    </a:extLst>
                  </p:cNvPr>
                  <p:cNvSpPr txBox="1"/>
                  <p:nvPr/>
                </p:nvSpPr>
                <p:spPr>
                  <a:xfrm>
                    <a:off x="4708333" y="3562809"/>
                    <a:ext cx="9360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𝑪𝒉𝒂𝒏𝒏𝒆𝒍</m:t>
                              </m:r>
                            </m:sub>
                          </m:sSub>
                        </m:oMath>
                      </m:oMathPara>
                    </a14:m>
                    <a:endParaRPr lang="zh-CN" altLang="en-US" b="1" i="1" dirty="0"/>
                  </a:p>
                </p:txBody>
              </p:sp>
            </mc:Choice>
            <mc:Fallback xmlns="">
              <p:sp>
                <p:nvSpPr>
                  <p:cNvPr id="74" name="文本框 73">
                    <a:extLst>
                      <a:ext uri="{FF2B5EF4-FFF2-40B4-BE49-F238E27FC236}">
                        <a16:creationId xmlns:a16="http://schemas.microsoft.com/office/drawing/2014/main" id="{51972EF7-72ED-F868-ECFF-6EE891705DE8}"/>
                      </a:ext>
                    </a:extLst>
                  </p:cNvPr>
                  <p:cNvSpPr txBox="1">
                    <a:spLocks noRot="1" noChangeAspect="1" noMove="1" noResize="1" noEditPoints="1" noAdjustHandles="1" noChangeArrowheads="1" noChangeShapeType="1" noTextEdit="1"/>
                  </p:cNvSpPr>
                  <p:nvPr/>
                </p:nvSpPr>
                <p:spPr>
                  <a:xfrm>
                    <a:off x="4708333" y="3562809"/>
                    <a:ext cx="936089" cy="276999"/>
                  </a:xfrm>
                  <a:prstGeom prst="rect">
                    <a:avLst/>
                  </a:prstGeom>
                  <a:blipFill>
                    <a:blip r:embed="rId19"/>
                    <a:stretch>
                      <a:fillRect l="-5229" r="-1307" b="-17778"/>
                    </a:stretch>
                  </a:blipFill>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E1F47591-27B7-2470-5B77-6A5DF444AB09}"/>
                  </a:ext>
                </a:extLst>
              </p:cNvPr>
              <p:cNvSpPr txBox="1"/>
              <p:nvPr/>
            </p:nvSpPr>
            <p:spPr>
              <a:xfrm>
                <a:off x="3954416" y="2373944"/>
                <a:ext cx="1125629" cy="261610"/>
              </a:xfrm>
              <a:prstGeom prst="rect">
                <a:avLst/>
              </a:prstGeom>
              <a:noFill/>
            </p:spPr>
            <p:txBody>
              <a:bodyPr wrap="none" rtlCol="0">
                <a:spAutoFit/>
              </a:bodyPr>
              <a:lstStyle/>
              <a:p>
                <a:r>
                  <a:rPr lang="en-US" altLang="zh-CN" sz="1100" b="1" i="1" dirty="0">
                    <a:solidFill>
                      <a:srgbClr val="000099"/>
                    </a:solidFill>
                    <a:latin typeface="Cambria Math" panose="02040503050406030204" pitchFamily="18" charset="0"/>
                  </a:rPr>
                  <a:t>Input Electrode</a:t>
                </a:r>
                <a:endParaRPr lang="zh-CN" altLang="en-US" sz="1100" b="1" i="1" dirty="0">
                  <a:solidFill>
                    <a:srgbClr val="000099"/>
                  </a:solidFill>
                  <a:latin typeface="Cambria Math" panose="02040503050406030204" pitchFamily="18" charset="0"/>
                </a:endParaRPr>
              </a:p>
            </p:txBody>
          </p:sp>
          <p:cxnSp>
            <p:nvCxnSpPr>
              <p:cNvPr id="23" name="直接箭头连接符 22">
                <a:extLst>
                  <a:ext uri="{FF2B5EF4-FFF2-40B4-BE49-F238E27FC236}">
                    <a16:creationId xmlns:a16="http://schemas.microsoft.com/office/drawing/2014/main" id="{5119EF1C-58B3-B711-7F2D-A749D765CE01}"/>
                  </a:ext>
                </a:extLst>
              </p:cNvPr>
              <p:cNvCxnSpPr>
                <a:cxnSpLocks/>
              </p:cNvCxnSpPr>
              <p:nvPr/>
            </p:nvCxnSpPr>
            <p:spPr>
              <a:xfrm flipV="1">
                <a:off x="4778070" y="3193914"/>
                <a:ext cx="247080" cy="3230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751EBD4-DDE6-8C51-BEEB-94E831FE1924}"/>
                  </a:ext>
                </a:extLst>
              </p:cNvPr>
              <p:cNvSpPr txBox="1"/>
              <p:nvPr/>
            </p:nvSpPr>
            <p:spPr>
              <a:xfrm>
                <a:off x="3936741" y="2907958"/>
                <a:ext cx="1196161" cy="261610"/>
              </a:xfrm>
              <a:prstGeom prst="rect">
                <a:avLst/>
              </a:prstGeom>
              <a:noFill/>
            </p:spPr>
            <p:txBody>
              <a:bodyPr wrap="none" rtlCol="0">
                <a:spAutoFit/>
              </a:bodyPr>
              <a:lstStyle/>
              <a:p>
                <a:r>
                  <a:rPr lang="en-US" altLang="zh-CN" sz="1100" b="1" i="1" dirty="0">
                    <a:solidFill>
                      <a:srgbClr val="000099"/>
                    </a:solidFill>
                    <a:latin typeface="Cambria Math" panose="02040503050406030204" pitchFamily="18" charset="0"/>
                  </a:rPr>
                  <a:t>Output Electrode</a:t>
                </a:r>
                <a:endParaRPr lang="zh-CN" altLang="en-US" sz="1100" b="1" i="1" dirty="0">
                  <a:solidFill>
                    <a:srgbClr val="000099"/>
                  </a:solidFill>
                  <a:latin typeface="Cambria Math" panose="02040503050406030204" pitchFamily="18" charset="0"/>
                </a:endParaRPr>
              </a:p>
            </p:txBody>
          </p:sp>
          <p:grpSp>
            <p:nvGrpSpPr>
              <p:cNvPr id="25" name="组合 24">
                <a:extLst>
                  <a:ext uri="{FF2B5EF4-FFF2-40B4-BE49-F238E27FC236}">
                    <a16:creationId xmlns:a16="http://schemas.microsoft.com/office/drawing/2014/main" id="{8FBDAE59-968E-E18E-ED36-C2582C64DFAF}"/>
                  </a:ext>
                </a:extLst>
              </p:cNvPr>
              <p:cNvGrpSpPr/>
              <p:nvPr/>
            </p:nvGrpSpPr>
            <p:grpSpPr>
              <a:xfrm>
                <a:off x="5093177" y="2430642"/>
                <a:ext cx="66675" cy="608121"/>
                <a:chOff x="5093177" y="2430642"/>
                <a:chExt cx="66675" cy="608121"/>
              </a:xfrm>
            </p:grpSpPr>
            <p:cxnSp>
              <p:nvCxnSpPr>
                <p:cNvPr id="27" name="直接连接符 26">
                  <a:extLst>
                    <a:ext uri="{FF2B5EF4-FFF2-40B4-BE49-F238E27FC236}">
                      <a16:creationId xmlns:a16="http://schemas.microsoft.com/office/drawing/2014/main" id="{86714B37-BC91-CA71-A4D7-F1A96F86E57E}"/>
                    </a:ext>
                  </a:extLst>
                </p:cNvPr>
                <p:cNvCxnSpPr>
                  <a:endCxn id="24" idx="3"/>
                </p:cNvCxnSpPr>
                <p:nvPr/>
              </p:nvCxnSpPr>
              <p:spPr>
                <a:xfrm>
                  <a:off x="5132902" y="2430642"/>
                  <a:ext cx="0" cy="608121"/>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8" name="弧形 27">
                  <a:extLst>
                    <a:ext uri="{FF2B5EF4-FFF2-40B4-BE49-F238E27FC236}">
                      <a16:creationId xmlns:a16="http://schemas.microsoft.com/office/drawing/2014/main" id="{64ECE603-7B33-1B1C-FEDD-305F41ACC209}"/>
                    </a:ext>
                  </a:extLst>
                </p:cNvPr>
                <p:cNvSpPr/>
                <p:nvPr/>
              </p:nvSpPr>
              <p:spPr>
                <a:xfrm rot="9551308">
                  <a:off x="5093177" y="2731622"/>
                  <a:ext cx="66675" cy="45719"/>
                </a:xfrm>
                <a:prstGeom prst="arc">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633FEAC8-A839-21A1-E85D-CDD8D5D43EF8}"/>
                  </a:ext>
                </a:extLst>
              </p:cNvPr>
              <p:cNvSpPr txBox="1"/>
              <p:nvPr/>
            </p:nvSpPr>
            <p:spPr>
              <a:xfrm>
                <a:off x="5067627" y="2609122"/>
                <a:ext cx="643827" cy="215444"/>
              </a:xfrm>
              <a:prstGeom prst="rect">
                <a:avLst/>
              </a:prstGeom>
              <a:noFill/>
            </p:spPr>
            <p:txBody>
              <a:bodyPr wrap="square" rtlCol="0">
                <a:spAutoFit/>
              </a:bodyPr>
              <a:lstStyle/>
              <a:p>
                <a:r>
                  <a:rPr lang="en-US" altLang="zh-CN" sz="800" b="1" i="1" dirty="0">
                    <a:solidFill>
                      <a:srgbClr val="000099"/>
                    </a:solidFill>
                    <a:latin typeface="Cambria Math" panose="02040503050406030204" pitchFamily="18" charset="0"/>
                  </a:rPr>
                  <a:t>Bias Angle</a:t>
                </a:r>
                <a:endParaRPr lang="zh-CN" altLang="en-US" sz="800" b="1" i="1" dirty="0">
                  <a:solidFill>
                    <a:srgbClr val="000099"/>
                  </a:solidFill>
                  <a:latin typeface="Cambria Math" panose="02040503050406030204" pitchFamily="18" charset="0"/>
                </a:endParaRPr>
              </a:p>
            </p:txBody>
          </p:sp>
        </p:grpSp>
        <p:sp>
          <p:nvSpPr>
            <p:cNvPr id="5" name="文本框 4">
              <a:extLst>
                <a:ext uri="{FF2B5EF4-FFF2-40B4-BE49-F238E27FC236}">
                  <a16:creationId xmlns:a16="http://schemas.microsoft.com/office/drawing/2014/main" id="{EF23DCA0-B616-908C-DD92-32B841E4E0C4}"/>
                </a:ext>
              </a:extLst>
            </p:cNvPr>
            <p:cNvSpPr txBox="1"/>
            <p:nvPr/>
          </p:nvSpPr>
          <p:spPr>
            <a:xfrm>
              <a:off x="3478813" y="2582709"/>
              <a:ext cx="453970" cy="261610"/>
            </a:xfrm>
            <a:prstGeom prst="rect">
              <a:avLst/>
            </a:prstGeom>
            <a:noFill/>
          </p:spPr>
          <p:txBody>
            <a:bodyPr wrap="none" rtlCol="0">
              <a:spAutoFit/>
            </a:bodyPr>
            <a:lstStyle/>
            <a:p>
              <a:r>
                <a:rPr lang="en-US" altLang="zh-CN" sz="1100" b="1" i="1" dirty="0">
                  <a:solidFill>
                    <a:srgbClr val="000099"/>
                  </a:solidFill>
                  <a:latin typeface="Cambria Math" panose="02040503050406030204" pitchFamily="18" charset="0"/>
                </a:rPr>
                <a:t>MCP</a:t>
              </a:r>
              <a:endParaRPr lang="zh-CN" altLang="en-US" sz="1100" b="1" i="1" dirty="0">
                <a:solidFill>
                  <a:srgbClr val="000099"/>
                </a:solidFill>
                <a:latin typeface="Cambria Math" panose="02040503050406030204" pitchFamily="18" charset="0"/>
              </a:endParaRPr>
            </a:p>
          </p:txBody>
        </p:sp>
        <p:sp>
          <p:nvSpPr>
            <p:cNvPr id="6" name="文本框 5">
              <a:extLst>
                <a:ext uri="{FF2B5EF4-FFF2-40B4-BE49-F238E27FC236}">
                  <a16:creationId xmlns:a16="http://schemas.microsoft.com/office/drawing/2014/main" id="{B727B94F-3EFE-624F-EDAC-C8F4C7094D2F}"/>
                </a:ext>
              </a:extLst>
            </p:cNvPr>
            <p:cNvSpPr txBox="1"/>
            <p:nvPr/>
          </p:nvSpPr>
          <p:spPr>
            <a:xfrm>
              <a:off x="3540682" y="1917737"/>
              <a:ext cx="954107" cy="261610"/>
            </a:xfrm>
            <a:prstGeom prst="rect">
              <a:avLst/>
            </a:prstGeom>
            <a:noFill/>
          </p:spPr>
          <p:txBody>
            <a:bodyPr wrap="square" rtlCol="0">
              <a:spAutoFit/>
            </a:bodyPr>
            <a:lstStyle/>
            <a:p>
              <a:r>
                <a:rPr lang="en-US" altLang="zh-CN" sz="1100" b="1" i="1" dirty="0" err="1">
                  <a:solidFill>
                    <a:srgbClr val="000099"/>
                  </a:solidFill>
                  <a:latin typeface="Cambria Math" panose="02040503050406030204" pitchFamily="18" charset="0"/>
                </a:rPr>
                <a:t>Photocathod</a:t>
              </a:r>
              <a:endParaRPr lang="zh-CN" altLang="en-US" sz="1100" b="1" i="1" dirty="0">
                <a:solidFill>
                  <a:srgbClr val="000099"/>
                </a:solidFill>
                <a:latin typeface="Cambria Math" panose="02040503050406030204" pitchFamily="18" charset="0"/>
              </a:endParaRPr>
            </a:p>
          </p:txBody>
        </p:sp>
        <p:sp>
          <p:nvSpPr>
            <p:cNvPr id="8" name="文本框 7">
              <a:extLst>
                <a:ext uri="{FF2B5EF4-FFF2-40B4-BE49-F238E27FC236}">
                  <a16:creationId xmlns:a16="http://schemas.microsoft.com/office/drawing/2014/main" id="{C3C5387C-41AD-B67E-100E-03C88AF41115}"/>
                </a:ext>
              </a:extLst>
            </p:cNvPr>
            <p:cNvSpPr txBox="1"/>
            <p:nvPr/>
          </p:nvSpPr>
          <p:spPr>
            <a:xfrm>
              <a:off x="3481880" y="3886537"/>
              <a:ext cx="566181" cy="261610"/>
            </a:xfrm>
            <a:prstGeom prst="rect">
              <a:avLst/>
            </a:prstGeom>
            <a:noFill/>
          </p:spPr>
          <p:txBody>
            <a:bodyPr wrap="none" rtlCol="0">
              <a:spAutoFit/>
            </a:bodyPr>
            <a:lstStyle/>
            <a:p>
              <a:r>
                <a:rPr lang="en-US" altLang="zh-CN" sz="1100" b="1" i="1" dirty="0">
                  <a:solidFill>
                    <a:srgbClr val="000099"/>
                  </a:solidFill>
                  <a:latin typeface="Cambria Math" panose="02040503050406030204" pitchFamily="18" charset="0"/>
                </a:rPr>
                <a:t>Anode</a:t>
              </a:r>
              <a:endParaRPr lang="zh-CN" altLang="en-US" sz="1100" b="1" i="1" dirty="0">
                <a:solidFill>
                  <a:srgbClr val="000099"/>
                </a:solidFill>
                <a:latin typeface="Cambria Math" panose="02040503050406030204" pitchFamily="18" charset="0"/>
              </a:endParaRPr>
            </a:p>
          </p:txBody>
        </p:sp>
      </p:gr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285939E6-DF07-721A-32F8-8CFA2C390AC6}"/>
                  </a:ext>
                </a:extLst>
              </p:cNvPr>
              <p:cNvSpPr txBox="1"/>
              <p:nvPr/>
            </p:nvSpPr>
            <p:spPr>
              <a:xfrm>
                <a:off x="233421" y="4411510"/>
                <a:ext cx="2593595" cy="276999"/>
              </a:xfrm>
              <a:prstGeom prst="rect">
                <a:avLst/>
              </a:prstGeom>
              <a:noFill/>
            </p:spPr>
            <p:txBody>
              <a:bodyPr wrap="none" lIns="0" tIns="0" rIns="0" bIns="0" rtlCol="0">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𝑷𝑪</m:t>
                        </m:r>
                      </m:sub>
                    </m:sSub>
                    <m:r>
                      <a:rPr lang="en-US" altLang="zh-CN" b="1" i="1" smtClean="0">
                        <a:latin typeface="Cambria Math" panose="02040503050406030204" pitchFamily="18" charset="0"/>
                      </a:rPr>
                      <m:t> </m:t>
                    </m:r>
                    <m:r>
                      <a:rPr lang="zh-CN" altLang="en-US" b="1" i="1">
                        <a:latin typeface="Cambria Math" panose="02040503050406030204" pitchFamily="18" charset="0"/>
                      </a:rPr>
                      <m:t>：</m:t>
                    </m:r>
                  </m:oMath>
                </a14:m>
                <a:r>
                  <a:rPr lang="zh-CN" altLang="en-US" b="1" dirty="0">
                    <a:latin typeface="微软雅黑" panose="020B0503020204020204" pitchFamily="34" charset="-122"/>
                    <a:ea typeface="微软雅黑" panose="020B0503020204020204" pitchFamily="34" charset="-122"/>
                  </a:rPr>
                  <a:t>阴极到</a:t>
                </a:r>
                <a:r>
                  <a:rPr lang="en-US" altLang="zh-CN" b="1" dirty="0">
                    <a:latin typeface="微软雅黑" panose="020B0503020204020204" pitchFamily="34" charset="-122"/>
                    <a:ea typeface="微软雅黑" panose="020B0503020204020204" pitchFamily="34" charset="-122"/>
                  </a:rPr>
                  <a:t>MCP</a:t>
                </a:r>
                <a:r>
                  <a:rPr lang="zh-CN" altLang="en-US" b="1" dirty="0">
                    <a:latin typeface="微软雅黑" panose="020B0503020204020204" pitchFamily="34" charset="-122"/>
                    <a:ea typeface="微软雅黑" panose="020B0503020204020204" pitchFamily="34" charset="-122"/>
                  </a:rPr>
                  <a:t>的距离</a:t>
                </a:r>
              </a:p>
            </p:txBody>
          </p:sp>
        </mc:Choice>
        <mc:Fallback xmlns="">
          <p:sp>
            <p:nvSpPr>
              <p:cNvPr id="29" name="文本框 28">
                <a:extLst>
                  <a:ext uri="{FF2B5EF4-FFF2-40B4-BE49-F238E27FC236}">
                    <a16:creationId xmlns:a16="http://schemas.microsoft.com/office/drawing/2014/main" id="{285939E6-DF07-721A-32F8-8CFA2C390AC6}"/>
                  </a:ext>
                </a:extLst>
              </p:cNvPr>
              <p:cNvSpPr txBox="1">
                <a:spLocks noRot="1" noChangeAspect="1" noMove="1" noResize="1" noEditPoints="1" noAdjustHandles="1" noChangeArrowheads="1" noChangeShapeType="1" noTextEdit="1"/>
              </p:cNvSpPr>
              <p:nvPr/>
            </p:nvSpPr>
            <p:spPr>
              <a:xfrm>
                <a:off x="233421" y="4411510"/>
                <a:ext cx="2593595" cy="276999"/>
              </a:xfrm>
              <a:prstGeom prst="rect">
                <a:avLst/>
              </a:prstGeom>
              <a:blipFill>
                <a:blip r:embed="rId20"/>
                <a:stretch>
                  <a:fillRect l="-3052" t="-28889" r="-6103" b="-5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78776926-037F-7A4E-1F6C-6F4D4B612BD7}"/>
                  </a:ext>
                </a:extLst>
              </p:cNvPr>
              <p:cNvSpPr txBox="1"/>
              <p:nvPr/>
            </p:nvSpPr>
            <p:spPr>
              <a:xfrm>
                <a:off x="244643" y="4852475"/>
                <a:ext cx="2213683" cy="276999"/>
              </a:xfrm>
              <a:prstGeom prst="rect">
                <a:avLst/>
              </a:prstGeom>
              <a:noFill/>
            </p:spPr>
            <p:txBody>
              <a:bodyPr wrap="none" lIns="0" tIns="0" rIns="0" bIns="0" rtlCol="0">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𝑳</m:t>
                        </m:r>
                      </m:e>
                      <m:sub>
                        <m:r>
                          <a:rPr lang="en-US" altLang="zh-CN" b="1" i="1">
                            <a:latin typeface="Cambria Math" panose="02040503050406030204" pitchFamily="18" charset="0"/>
                          </a:rPr>
                          <m:t>𝑴𝑪𝑷</m:t>
                        </m:r>
                      </m:sub>
                    </m:sSub>
                    <m:r>
                      <a:rPr lang="zh-CN" altLang="en-US" b="1" i="1">
                        <a:latin typeface="Cambria Math" panose="02040503050406030204" pitchFamily="18" charset="0"/>
                      </a:rPr>
                      <m:t>：</m:t>
                    </m:r>
                  </m:oMath>
                </a14:m>
                <a:r>
                  <a:rPr lang="en-US" altLang="zh-CN" b="1" dirty="0">
                    <a:latin typeface="微软雅黑" panose="020B0503020204020204" pitchFamily="34" charset="-122"/>
                    <a:ea typeface="微软雅黑" panose="020B0503020204020204" pitchFamily="34" charset="-122"/>
                  </a:rPr>
                  <a:t>MCP</a:t>
                </a:r>
                <a:r>
                  <a:rPr lang="zh-CN" altLang="en-US" b="1" dirty="0">
                    <a:latin typeface="微软雅黑" panose="020B0503020204020204" pitchFamily="34" charset="-122"/>
                    <a:ea typeface="微软雅黑" panose="020B0503020204020204" pitchFamily="34" charset="-122"/>
                  </a:rPr>
                  <a:t>通道长度</a:t>
                </a:r>
              </a:p>
            </p:txBody>
          </p:sp>
        </mc:Choice>
        <mc:Fallback xmlns="">
          <p:sp>
            <p:nvSpPr>
              <p:cNvPr id="30" name="文本框 29">
                <a:extLst>
                  <a:ext uri="{FF2B5EF4-FFF2-40B4-BE49-F238E27FC236}">
                    <a16:creationId xmlns:a16="http://schemas.microsoft.com/office/drawing/2014/main" id="{78776926-037F-7A4E-1F6C-6F4D4B612BD7}"/>
                  </a:ext>
                </a:extLst>
              </p:cNvPr>
              <p:cNvSpPr txBox="1">
                <a:spLocks noRot="1" noChangeAspect="1" noMove="1" noResize="1" noEditPoints="1" noAdjustHandles="1" noChangeArrowheads="1" noChangeShapeType="1" noTextEdit="1"/>
              </p:cNvSpPr>
              <p:nvPr/>
            </p:nvSpPr>
            <p:spPr>
              <a:xfrm>
                <a:off x="244643" y="4852475"/>
                <a:ext cx="2213683" cy="276999"/>
              </a:xfrm>
              <a:prstGeom prst="rect">
                <a:avLst/>
              </a:prstGeom>
              <a:blipFill>
                <a:blip r:embed="rId21"/>
                <a:stretch>
                  <a:fillRect l="-3581" t="-28889" r="-6612" b="-5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21110A5-F614-791F-DE2B-2BCA7C887DB5}"/>
                  </a:ext>
                </a:extLst>
              </p:cNvPr>
              <p:cNvSpPr txBox="1"/>
              <p:nvPr/>
            </p:nvSpPr>
            <p:spPr>
              <a:xfrm>
                <a:off x="3025297" y="4411510"/>
                <a:ext cx="2864502" cy="276999"/>
              </a:xfrm>
              <a:prstGeom prst="rect">
                <a:avLst/>
              </a:prstGeom>
              <a:noFill/>
            </p:spPr>
            <p:txBody>
              <a:bodyPr wrap="none" lIns="0" tIns="0" rIns="0" bIns="0" rtlCol="0">
                <a:spAutoFit/>
              </a:bodyPr>
              <a:lstStyle/>
              <a:p>
                <a14:m>
                  <m:oMath xmlns:m="http://schemas.openxmlformats.org/officeDocument/2006/math">
                    <m:sSub>
                      <m:sSubPr>
                        <m:ctrlPr>
                          <a:rPr lang="en-US" altLang="zh-CN" b="1" i="1">
                            <a:latin typeface="Cambria Math" panose="02040503050406030204" pitchFamily="18" charset="0"/>
                            <a:ea typeface="微软雅黑" panose="020B0503020204020204" pitchFamily="34" charset="-122"/>
                          </a:rPr>
                        </m:ctrlPr>
                      </m:sSubPr>
                      <m:e>
                        <m:r>
                          <a:rPr lang="en-US" altLang="zh-CN" b="1">
                            <a:latin typeface="Cambria Math" panose="02040503050406030204" pitchFamily="18" charset="0"/>
                            <a:ea typeface="微软雅黑" panose="020B0503020204020204" pitchFamily="34" charset="-122"/>
                          </a:rPr>
                          <m:t>𝑫</m:t>
                        </m:r>
                      </m:e>
                      <m:sub>
                        <m:r>
                          <a:rPr lang="en-US" altLang="zh-CN" b="1">
                            <a:latin typeface="Cambria Math" panose="02040503050406030204" pitchFamily="18" charset="0"/>
                            <a:ea typeface="微软雅黑" panose="020B0503020204020204" pitchFamily="34" charset="-122"/>
                          </a:rPr>
                          <m:t>𝑨𝒏𝒐𝒅𝒆</m:t>
                        </m:r>
                      </m:sub>
                    </m:sSub>
                    <m:r>
                      <a:rPr lang="zh-CN" altLang="en-US" b="1" i="1" smtClean="0">
                        <a:latin typeface="Cambria Math" panose="02040503050406030204" pitchFamily="18" charset="0"/>
                        <a:ea typeface="微软雅黑" panose="020B0503020204020204" pitchFamily="34" charset="-122"/>
                      </a:rPr>
                      <m:t>：</m:t>
                    </m:r>
                  </m:oMath>
                </a14:m>
                <a:r>
                  <a:rPr lang="en-US" altLang="zh-CN" b="1" dirty="0">
                    <a:latin typeface="微软雅黑" panose="020B0503020204020204" pitchFamily="34" charset="-122"/>
                    <a:ea typeface="微软雅黑" panose="020B0503020204020204" pitchFamily="34" charset="-122"/>
                  </a:rPr>
                  <a:t>MCP</a:t>
                </a:r>
                <a:r>
                  <a:rPr lang="zh-CN" altLang="en-US" b="1" dirty="0">
                    <a:latin typeface="微软雅黑" panose="020B0503020204020204" pitchFamily="34" charset="-122"/>
                    <a:ea typeface="微软雅黑" panose="020B0503020204020204" pitchFamily="34" charset="-122"/>
                  </a:rPr>
                  <a:t>到阳极的距离</a:t>
                </a:r>
              </a:p>
            </p:txBody>
          </p:sp>
        </mc:Choice>
        <mc:Fallback xmlns="">
          <p:sp>
            <p:nvSpPr>
              <p:cNvPr id="31" name="文本框 30">
                <a:extLst>
                  <a:ext uri="{FF2B5EF4-FFF2-40B4-BE49-F238E27FC236}">
                    <a16:creationId xmlns:a16="http://schemas.microsoft.com/office/drawing/2014/main" id="{221110A5-F614-791F-DE2B-2BCA7C887DB5}"/>
                  </a:ext>
                </a:extLst>
              </p:cNvPr>
              <p:cNvSpPr txBox="1">
                <a:spLocks noRot="1" noChangeAspect="1" noMove="1" noResize="1" noEditPoints="1" noAdjustHandles="1" noChangeArrowheads="1" noChangeShapeType="1" noTextEdit="1"/>
              </p:cNvSpPr>
              <p:nvPr/>
            </p:nvSpPr>
            <p:spPr>
              <a:xfrm>
                <a:off x="3025297" y="4411510"/>
                <a:ext cx="2864502" cy="276999"/>
              </a:xfrm>
              <a:prstGeom prst="rect">
                <a:avLst/>
              </a:prstGeom>
              <a:blipFill>
                <a:blip r:embed="rId22"/>
                <a:stretch>
                  <a:fillRect l="-2766" t="-28889" r="-4894" b="-5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CA2015AE-855A-9E5B-9D3B-77826DD33F6B}"/>
                  </a:ext>
                </a:extLst>
              </p:cNvPr>
              <p:cNvSpPr txBox="1"/>
              <p:nvPr/>
            </p:nvSpPr>
            <p:spPr>
              <a:xfrm>
                <a:off x="3025297" y="4840733"/>
                <a:ext cx="2571153" cy="276999"/>
              </a:xfrm>
              <a:prstGeom prst="rect">
                <a:avLst/>
              </a:prstGeom>
              <a:noFill/>
            </p:spPr>
            <p:txBody>
              <a:bodyPr wrap="none" lIns="0" tIns="0" rIns="0" bIns="0" rtlCol="0">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𝑪𝒉𝒂𝒏𝒏𝒆𝒍</m:t>
                        </m:r>
                      </m:sub>
                    </m:sSub>
                  </m:oMath>
                </a14:m>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MCP</a:t>
                </a:r>
                <a:r>
                  <a:rPr lang="zh-CN" altLang="en-US" b="1" dirty="0">
                    <a:latin typeface="微软雅黑" panose="020B0503020204020204" pitchFamily="34" charset="-122"/>
                    <a:ea typeface="微软雅黑" panose="020B0503020204020204" pitchFamily="34" charset="-122"/>
                  </a:rPr>
                  <a:t>通道直径</a:t>
                </a:r>
              </a:p>
            </p:txBody>
          </p:sp>
        </mc:Choice>
        <mc:Fallback xmlns="">
          <p:sp>
            <p:nvSpPr>
              <p:cNvPr id="32" name="文本框 31">
                <a:extLst>
                  <a:ext uri="{FF2B5EF4-FFF2-40B4-BE49-F238E27FC236}">
                    <a16:creationId xmlns:a16="http://schemas.microsoft.com/office/drawing/2014/main" id="{CA2015AE-855A-9E5B-9D3B-77826DD33F6B}"/>
                  </a:ext>
                </a:extLst>
              </p:cNvPr>
              <p:cNvSpPr txBox="1">
                <a:spLocks noRot="1" noChangeAspect="1" noMove="1" noResize="1" noEditPoints="1" noAdjustHandles="1" noChangeArrowheads="1" noChangeShapeType="1" noTextEdit="1"/>
              </p:cNvSpPr>
              <p:nvPr/>
            </p:nvSpPr>
            <p:spPr>
              <a:xfrm>
                <a:off x="3025297" y="4840733"/>
                <a:ext cx="2571153" cy="276999"/>
              </a:xfrm>
              <a:prstGeom prst="rect">
                <a:avLst/>
              </a:prstGeom>
              <a:blipFill>
                <a:blip r:embed="rId23"/>
                <a:stretch>
                  <a:fillRect l="-3081" t="-28261" r="-5450"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8249E90-1710-0A32-B8ED-F8FD674FEBFE}"/>
                  </a:ext>
                </a:extLst>
              </p:cNvPr>
              <p:cNvSpPr txBox="1"/>
              <p:nvPr/>
            </p:nvSpPr>
            <p:spPr>
              <a:xfrm>
                <a:off x="244643" y="5381258"/>
                <a:ext cx="2537490" cy="276999"/>
              </a:xfrm>
              <a:prstGeom prst="rect">
                <a:avLst/>
              </a:prstGeom>
              <a:noFill/>
            </p:spPr>
            <p:txBody>
              <a:bodyPr wrap="none" lIns="0" tIns="0" rIns="0" bIns="0" rtlCol="0">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𝑫</m:t>
                        </m:r>
                      </m:e>
                      <m:sub>
                        <m:r>
                          <a:rPr lang="en-US" altLang="zh-CN" b="1" i="1">
                            <a:latin typeface="Cambria Math" panose="02040503050406030204" pitchFamily="18" charset="0"/>
                          </a:rPr>
                          <m:t>𝒐𝒖𝒕</m:t>
                        </m:r>
                      </m:sub>
                    </m:sSub>
                  </m:oMath>
                </a14:m>
                <a:r>
                  <a:rPr lang="zh-CN" altLang="en-US" b="1" dirty="0">
                    <a:latin typeface="微软雅黑" panose="020B0503020204020204" pitchFamily="34" charset="-122"/>
                    <a:ea typeface="微软雅黑" panose="020B0503020204020204" pitchFamily="34" charset="-122"/>
                  </a:rPr>
                  <a:t>：输出电极浸入深度</a:t>
                </a:r>
              </a:p>
            </p:txBody>
          </p:sp>
        </mc:Choice>
        <mc:Fallback xmlns="">
          <p:sp>
            <p:nvSpPr>
              <p:cNvPr id="33" name="文本框 32">
                <a:extLst>
                  <a:ext uri="{FF2B5EF4-FFF2-40B4-BE49-F238E27FC236}">
                    <a16:creationId xmlns:a16="http://schemas.microsoft.com/office/drawing/2014/main" id="{F8249E90-1710-0A32-B8ED-F8FD674FEBFE}"/>
                  </a:ext>
                </a:extLst>
              </p:cNvPr>
              <p:cNvSpPr txBox="1">
                <a:spLocks noRot="1" noChangeAspect="1" noMove="1" noResize="1" noEditPoints="1" noAdjustHandles="1" noChangeArrowheads="1" noChangeShapeType="1" noTextEdit="1"/>
              </p:cNvSpPr>
              <p:nvPr/>
            </p:nvSpPr>
            <p:spPr>
              <a:xfrm>
                <a:off x="244643" y="5381258"/>
                <a:ext cx="2537490" cy="276999"/>
              </a:xfrm>
              <a:prstGeom prst="rect">
                <a:avLst/>
              </a:prstGeom>
              <a:blipFill>
                <a:blip r:embed="rId24"/>
                <a:stretch>
                  <a:fillRect l="-3125" t="-28889" r="-5529" b="-51111"/>
                </a:stretch>
              </a:blipFill>
            </p:spPr>
            <p:txBody>
              <a:bodyPr/>
              <a:lstStyle/>
              <a:p>
                <a:r>
                  <a:rPr lang="zh-CN" altLang="en-US">
                    <a:noFill/>
                  </a:rPr>
                  <a:t> </a:t>
                </a:r>
              </a:p>
            </p:txBody>
          </p:sp>
        </mc:Fallback>
      </mc:AlternateContent>
      <p:pic>
        <p:nvPicPr>
          <p:cNvPr id="34" name="图片 33">
            <a:extLst>
              <a:ext uri="{FF2B5EF4-FFF2-40B4-BE49-F238E27FC236}">
                <a16:creationId xmlns:a16="http://schemas.microsoft.com/office/drawing/2014/main" id="{C7771B57-8D44-68FE-8021-3E7F85167D02}"/>
              </a:ext>
            </a:extLst>
          </p:cNvPr>
          <p:cNvPicPr>
            <a:picLocks noChangeAspect="1"/>
          </p:cNvPicPr>
          <p:nvPr/>
        </p:nvPicPr>
        <p:blipFill>
          <a:blip r:embed="rId25">
            <a:extLst>
              <a:ext uri="{28A0092B-C50C-407E-A947-70E740481C1C}">
                <a14:useLocalDpi xmlns:a14="http://schemas.microsoft.com/office/drawing/2010/main" val="0"/>
              </a:ext>
            </a:extLst>
          </a:blip>
          <a:srcRect r="6386"/>
          <a:stretch>
            <a:fillRect/>
          </a:stretch>
        </p:blipFill>
        <p:spPr>
          <a:xfrm>
            <a:off x="6840322" y="1395405"/>
            <a:ext cx="2010972" cy="2226259"/>
          </a:xfrm>
          <a:prstGeom prst="rect">
            <a:avLst/>
          </a:prstGeom>
        </p:spPr>
      </p:pic>
      <p:pic>
        <p:nvPicPr>
          <p:cNvPr id="35" name="图片 34">
            <a:extLst>
              <a:ext uri="{FF2B5EF4-FFF2-40B4-BE49-F238E27FC236}">
                <a16:creationId xmlns:a16="http://schemas.microsoft.com/office/drawing/2014/main" id="{F97347B6-B03B-2D38-662C-B90485C75B6A}"/>
              </a:ext>
            </a:extLst>
          </p:cNvPr>
          <p:cNvPicPr>
            <a:picLocks noChangeAspect="1"/>
          </p:cNvPicPr>
          <p:nvPr/>
        </p:nvPicPr>
        <p:blipFill>
          <a:blip r:embed="rId26">
            <a:extLst>
              <a:ext uri="{28A0092B-C50C-407E-A947-70E740481C1C}">
                <a14:useLocalDpi xmlns:a14="http://schemas.microsoft.com/office/drawing/2010/main" val="0"/>
              </a:ext>
            </a:extLst>
          </a:blip>
          <a:srcRect l="9465" r="12500"/>
          <a:stretch>
            <a:fillRect/>
          </a:stretch>
        </p:blipFill>
        <p:spPr>
          <a:xfrm>
            <a:off x="8950596" y="1395405"/>
            <a:ext cx="2342763" cy="2147968"/>
          </a:xfrm>
          <a:prstGeom prst="rect">
            <a:avLst/>
          </a:prstGeom>
        </p:spPr>
      </p:pic>
      <p:pic>
        <p:nvPicPr>
          <p:cNvPr id="36" name="图片 35">
            <a:extLst>
              <a:ext uri="{FF2B5EF4-FFF2-40B4-BE49-F238E27FC236}">
                <a16:creationId xmlns:a16="http://schemas.microsoft.com/office/drawing/2014/main" id="{C15542FF-8805-B5D9-D600-926E38EFAAD4}"/>
              </a:ext>
            </a:extLst>
          </p:cNvPr>
          <p:cNvPicPr>
            <a:picLocks noChangeAspect="1"/>
          </p:cNvPicPr>
          <p:nvPr/>
        </p:nvPicPr>
        <p:blipFill>
          <a:blip r:embed="rId27">
            <a:extLst>
              <a:ext uri="{28A0092B-C50C-407E-A947-70E740481C1C}">
                <a14:useLocalDpi xmlns:a14="http://schemas.microsoft.com/office/drawing/2010/main" val="0"/>
              </a:ext>
            </a:extLst>
          </a:blip>
          <a:srcRect l="4464" r="7143"/>
          <a:stretch>
            <a:fillRect/>
          </a:stretch>
        </p:blipFill>
        <p:spPr>
          <a:xfrm>
            <a:off x="6763086" y="3967788"/>
            <a:ext cx="2216154" cy="1953569"/>
          </a:xfrm>
          <a:prstGeom prst="rect">
            <a:avLst/>
          </a:prstGeom>
        </p:spPr>
      </p:pic>
      <p:pic>
        <p:nvPicPr>
          <p:cNvPr id="37" name="图片 36">
            <a:extLst>
              <a:ext uri="{FF2B5EF4-FFF2-40B4-BE49-F238E27FC236}">
                <a16:creationId xmlns:a16="http://schemas.microsoft.com/office/drawing/2014/main" id="{BEBF4C07-81AB-D081-59D7-01087A14E311}"/>
              </a:ext>
            </a:extLst>
          </p:cNvPr>
          <p:cNvPicPr>
            <a:picLocks noChangeAspect="1"/>
          </p:cNvPicPr>
          <p:nvPr/>
        </p:nvPicPr>
        <p:blipFill>
          <a:blip r:embed="rId28">
            <a:extLst>
              <a:ext uri="{28A0092B-C50C-407E-A947-70E740481C1C}">
                <a14:useLocalDpi xmlns:a14="http://schemas.microsoft.com/office/drawing/2010/main" val="0"/>
              </a:ext>
            </a:extLst>
          </a:blip>
          <a:srcRect l="4781" t="1984" r="6589"/>
          <a:stretch>
            <a:fillRect/>
          </a:stretch>
        </p:blipFill>
        <p:spPr>
          <a:xfrm>
            <a:off x="9024123" y="3981422"/>
            <a:ext cx="2142108" cy="1962651"/>
          </a:xfrm>
          <a:prstGeom prst="rect">
            <a:avLst/>
          </a:prstGeom>
        </p:spPr>
      </p:pic>
      <p:sp>
        <p:nvSpPr>
          <p:cNvPr id="38" name="文本框 37">
            <a:extLst>
              <a:ext uri="{FF2B5EF4-FFF2-40B4-BE49-F238E27FC236}">
                <a16:creationId xmlns:a16="http://schemas.microsoft.com/office/drawing/2014/main" id="{EAB2595A-F509-6C73-DFC1-573C32E332D7}"/>
              </a:ext>
            </a:extLst>
          </p:cNvPr>
          <p:cNvSpPr txBox="1"/>
          <p:nvPr/>
        </p:nvSpPr>
        <p:spPr>
          <a:xfrm>
            <a:off x="7133051" y="3581480"/>
            <a:ext cx="1757571"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电子分布散点图</a:t>
            </a:r>
          </a:p>
        </p:txBody>
      </p:sp>
      <p:sp>
        <p:nvSpPr>
          <p:cNvPr id="39" name="文本框 38">
            <a:extLst>
              <a:ext uri="{FF2B5EF4-FFF2-40B4-BE49-F238E27FC236}">
                <a16:creationId xmlns:a16="http://schemas.microsoft.com/office/drawing/2014/main" id="{F66A2E5F-5BE5-6020-04B2-86F1FC9A04F2}"/>
              </a:ext>
            </a:extLst>
          </p:cNvPr>
          <p:cNvSpPr txBox="1"/>
          <p:nvPr/>
        </p:nvSpPr>
        <p:spPr>
          <a:xfrm>
            <a:off x="9635371" y="3570350"/>
            <a:ext cx="973212"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二维</a:t>
            </a:r>
            <a:r>
              <a:rPr lang="en-US" altLang="zh-CN" sz="1600" b="1" dirty="0">
                <a:solidFill>
                  <a:srgbClr val="0000FF"/>
                </a:solidFill>
                <a:latin typeface="微软雅黑" panose="020B0503020204020204" pitchFamily="34" charset="-122"/>
                <a:ea typeface="微软雅黑" panose="020B0503020204020204" pitchFamily="34" charset="-122"/>
              </a:rPr>
              <a:t>PSF</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29B7516F-209E-B078-2BF4-5D6B20069626}"/>
              </a:ext>
            </a:extLst>
          </p:cNvPr>
          <p:cNvSpPr txBox="1"/>
          <p:nvPr/>
        </p:nvSpPr>
        <p:spPr>
          <a:xfrm>
            <a:off x="7471063" y="5955381"/>
            <a:ext cx="1081545" cy="338554"/>
          </a:xfrm>
          <a:prstGeom prst="rect">
            <a:avLst/>
          </a:prstGeom>
          <a:noFill/>
        </p:spPr>
        <p:txBody>
          <a:bodyPr wrap="square">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MTF</a:t>
            </a:r>
            <a:r>
              <a:rPr lang="zh-CN" altLang="en-US" sz="1600" b="1" dirty="0">
                <a:solidFill>
                  <a:srgbClr val="0000FF"/>
                </a:solidFill>
                <a:latin typeface="微软雅黑" panose="020B0503020204020204" pitchFamily="34" charset="-122"/>
                <a:ea typeface="微软雅黑" panose="020B0503020204020204" pitchFamily="34" charset="-122"/>
              </a:rPr>
              <a:t>曲线</a:t>
            </a:r>
          </a:p>
        </p:txBody>
      </p:sp>
      <p:sp>
        <p:nvSpPr>
          <p:cNvPr id="41" name="文本框 40">
            <a:extLst>
              <a:ext uri="{FF2B5EF4-FFF2-40B4-BE49-F238E27FC236}">
                <a16:creationId xmlns:a16="http://schemas.microsoft.com/office/drawing/2014/main" id="{D0A347D0-59A5-6950-C717-EC5DE4CC9DF3}"/>
              </a:ext>
            </a:extLst>
          </p:cNvPr>
          <p:cNvSpPr txBox="1"/>
          <p:nvPr/>
        </p:nvSpPr>
        <p:spPr>
          <a:xfrm>
            <a:off x="8907603" y="5991229"/>
            <a:ext cx="2496913"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不同通道长度的径向</a:t>
            </a:r>
            <a:r>
              <a:rPr lang="en-US" altLang="zh-CN" sz="1600" b="1" dirty="0">
                <a:solidFill>
                  <a:srgbClr val="0000FF"/>
                </a:solidFill>
                <a:latin typeface="微软雅黑" panose="020B0503020204020204" pitchFamily="34" charset="-122"/>
                <a:ea typeface="微软雅黑" panose="020B0503020204020204" pitchFamily="34" charset="-122"/>
              </a:rPr>
              <a:t>MTF</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pic>
        <p:nvPicPr>
          <p:cNvPr id="42" name="360_01">
            <a:hlinkClick r:id="" action="ppaction://media"/>
            <a:extLst>
              <a:ext uri="{FF2B5EF4-FFF2-40B4-BE49-F238E27FC236}">
                <a16:creationId xmlns:a16="http://schemas.microsoft.com/office/drawing/2014/main" id="{28CBFBEA-65A2-7500-092C-7C00D2005A50}"/>
              </a:ext>
            </a:extLst>
          </p:cNvPr>
          <p:cNvPicPr>
            <a:picLocks noChangeAspect="1"/>
          </p:cNvPicPr>
          <p:nvPr>
            <a:videoFile r:link="rId2"/>
            <p:extLst>
              <p:ext uri="{DAA4B4D4-6D71-4841-9C94-3DE7FCFB9230}">
                <p14:media xmlns:p14="http://schemas.microsoft.com/office/powerpoint/2010/main" r:embed="rId1"/>
              </p:ext>
            </p:extLst>
          </p:nvPr>
        </p:nvPicPr>
        <p:blipFill>
          <a:blip r:embed="rId29"/>
          <a:srcRect l="26213" r="25365" b="6836"/>
          <a:stretch>
            <a:fillRect/>
          </a:stretch>
        </p:blipFill>
        <p:spPr>
          <a:xfrm>
            <a:off x="3561590" y="1421323"/>
            <a:ext cx="2896656" cy="2278467"/>
          </a:xfrm>
          <a:prstGeom prst="rect">
            <a:avLst/>
          </a:prstGeom>
        </p:spPr>
      </p:pic>
      <p:sp>
        <p:nvSpPr>
          <p:cNvPr id="43" name="文本框 42">
            <a:extLst>
              <a:ext uri="{FF2B5EF4-FFF2-40B4-BE49-F238E27FC236}">
                <a16:creationId xmlns:a16="http://schemas.microsoft.com/office/drawing/2014/main" id="{531C21E1-D1F2-CB4F-6EF9-2F21E5CFC5F1}"/>
              </a:ext>
            </a:extLst>
          </p:cNvPr>
          <p:cNvSpPr txBox="1"/>
          <p:nvPr/>
        </p:nvSpPr>
        <p:spPr>
          <a:xfrm>
            <a:off x="2935942" y="5335091"/>
            <a:ext cx="3043490" cy="369332"/>
          </a:xfrm>
          <a:prstGeom prst="rect">
            <a:avLst/>
          </a:prstGeom>
          <a:noFill/>
        </p:spPr>
        <p:txBody>
          <a:bodyPr wrap="square" rtlCol="0">
            <a:spAutoFit/>
          </a:bodyPr>
          <a:lstStyle>
            <a:defPPr>
              <a:defRPr lang="en-US"/>
            </a:defPPr>
            <a:lvl1pPr>
              <a:defRPr sz="800" b="1" i="1">
                <a:solidFill>
                  <a:srgbClr val="000099"/>
                </a:solidFill>
                <a:latin typeface="Cambria Math" panose="02040503050406030204" pitchFamily="18" charset="0"/>
              </a:defRPr>
            </a:lvl1pPr>
          </a:lstStyle>
          <a:p>
            <a:r>
              <a:rPr lang="en-US" altLang="zh-CN" sz="1800" dirty="0">
                <a:solidFill>
                  <a:schemeClr val="tx1"/>
                </a:solidFill>
              </a:rPr>
              <a:t>Bias Angle </a:t>
            </a:r>
            <a:r>
              <a:rPr lang="en-US" altLang="zh-CN" sz="1800" i="0" dirty="0">
                <a:solidFill>
                  <a:schemeClr val="tx1"/>
                </a:solidFill>
              </a:rPr>
              <a:t>: </a:t>
            </a:r>
            <a:r>
              <a:rPr lang="en-US" altLang="zh-CN" sz="1800" i="0" dirty="0">
                <a:solidFill>
                  <a:schemeClr val="tx1"/>
                </a:solidFill>
                <a:latin typeface="+mj-ea"/>
                <a:ea typeface="+mj-ea"/>
              </a:rPr>
              <a:t>MCP</a:t>
            </a:r>
            <a:r>
              <a:rPr lang="zh-CN" altLang="en-US" sz="1800" i="0" dirty="0">
                <a:solidFill>
                  <a:schemeClr val="tx1"/>
                </a:solidFill>
              </a:rPr>
              <a:t>通道偏置角</a:t>
            </a:r>
          </a:p>
        </p:txBody>
      </p:sp>
      <p:sp>
        <p:nvSpPr>
          <p:cNvPr id="44" name="Rectangle 4">
            <a:extLst>
              <a:ext uri="{FF2B5EF4-FFF2-40B4-BE49-F238E27FC236}">
                <a16:creationId xmlns:a16="http://schemas.microsoft.com/office/drawing/2014/main" id="{4494D81B-BD0A-2CE9-AC00-A13CAFAB1C37}"/>
              </a:ext>
            </a:extLst>
          </p:cNvPr>
          <p:cNvSpPr>
            <a:spLocks noChangeArrowheads="1"/>
          </p:cNvSpPr>
          <p:nvPr/>
        </p:nvSpPr>
        <p:spPr bwMode="auto">
          <a:xfrm>
            <a:off x="3716736" y="3681213"/>
            <a:ext cx="251543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电子在</a:t>
            </a:r>
            <a:r>
              <a:rPr lang="en-US" altLang="zh-CN" sz="1600" b="1" dirty="0">
                <a:solidFill>
                  <a:srgbClr val="0000FF"/>
                </a:solidFill>
                <a:latin typeface="微软雅黑" panose="020B0503020204020204" pitchFamily="34" charset="-122"/>
              </a:rPr>
              <a:t>MCP</a:t>
            </a:r>
            <a:r>
              <a:rPr lang="zh-CN" altLang="en-US" sz="1600" b="1" dirty="0">
                <a:solidFill>
                  <a:srgbClr val="0000FF"/>
                </a:solidFill>
                <a:latin typeface="微软雅黑" panose="020B0503020204020204" pitchFamily="34" charset="-122"/>
              </a:rPr>
              <a:t>内部运输过程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3"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repeatCount="indefinite" fill="hold" display="0">
                  <p:stCondLst>
                    <p:cond delay="indefinite"/>
                  </p:stCondLst>
                </p:cTn>
                <p:tgtEl>
                  <p:spTgt spid="4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C0BE792B-95C8-5C8D-5888-5171D27F447E}"/>
              </a:ext>
            </a:extLst>
          </p:cNvPr>
          <p:cNvSpPr/>
          <p:nvPr/>
        </p:nvSpPr>
        <p:spPr>
          <a:xfrm>
            <a:off x="6593920" y="3348848"/>
            <a:ext cx="4438996" cy="235494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图片 61">
            <a:extLst>
              <a:ext uri="{FF2B5EF4-FFF2-40B4-BE49-F238E27FC236}">
                <a16:creationId xmlns:a16="http://schemas.microsoft.com/office/drawing/2014/main" id="{4F4E0F6B-3946-46B8-33B8-960568AE0967}"/>
              </a:ext>
            </a:extLst>
          </p:cNvPr>
          <p:cNvPicPr>
            <a:picLocks noChangeAspect="1"/>
          </p:cNvPicPr>
          <p:nvPr/>
        </p:nvPicPr>
        <p:blipFill>
          <a:blip r:embed="rId3">
            <a:extLst>
              <a:ext uri="{28A0092B-C50C-407E-A947-70E740481C1C}">
                <a14:useLocalDpi xmlns:a14="http://schemas.microsoft.com/office/drawing/2010/main" val="0"/>
              </a:ext>
            </a:extLst>
          </a:blip>
          <a:srcRect r="6441"/>
          <a:stretch>
            <a:fillRect/>
          </a:stretch>
        </p:blipFill>
        <p:spPr>
          <a:xfrm>
            <a:off x="349943" y="1311480"/>
            <a:ext cx="2780128" cy="2316774"/>
          </a:xfrm>
          <a:prstGeom prst="rect">
            <a:avLst/>
          </a:prstGeom>
        </p:spPr>
      </p:pic>
      <p:pic>
        <p:nvPicPr>
          <p:cNvPr id="63" name="图片 62">
            <a:extLst>
              <a:ext uri="{FF2B5EF4-FFF2-40B4-BE49-F238E27FC236}">
                <a16:creationId xmlns:a16="http://schemas.microsoft.com/office/drawing/2014/main" id="{3B76CEBA-9501-298F-6CF6-FAF2AB837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692" y="1323982"/>
            <a:ext cx="3066965" cy="2316773"/>
          </a:xfrm>
          <a:prstGeom prst="rect">
            <a:avLst/>
          </a:prstGeom>
        </p:spPr>
      </p:pic>
      <p:sp>
        <p:nvSpPr>
          <p:cNvPr id="3" name="灯片编号占位符 2">
            <a:extLst>
              <a:ext uri="{FF2B5EF4-FFF2-40B4-BE49-F238E27FC236}">
                <a16:creationId xmlns:a16="http://schemas.microsoft.com/office/drawing/2014/main" id="{5F50E7A6-1EED-C973-E1A5-EAA772409006}"/>
              </a:ext>
            </a:extLst>
          </p:cNvPr>
          <p:cNvSpPr>
            <a:spLocks noGrp="1"/>
          </p:cNvSpPr>
          <p:nvPr>
            <p:ph type="sldNum" sz="quarter" idx="12"/>
          </p:nvPr>
        </p:nvSpPr>
        <p:spPr/>
        <p:txBody>
          <a:bodyPr/>
          <a:lstStyle/>
          <a:p>
            <a:pPr>
              <a:defRPr/>
            </a:pPr>
            <a:fld id="{30CA79C2-B692-4CBB-85D1-0BCEB085F9B1}" type="slidenum">
              <a:rPr lang="en-US" smtClean="0"/>
              <a:pPr>
                <a:defRPr/>
              </a:pPr>
              <a:t>15</a:t>
            </a:fld>
            <a:endParaRPr lang="en-US" dirty="0"/>
          </a:p>
        </p:txBody>
      </p:sp>
      <p:sp>
        <p:nvSpPr>
          <p:cNvPr id="7" name="Rectangle 3">
            <a:extLst>
              <a:ext uri="{FF2B5EF4-FFF2-40B4-BE49-F238E27FC236}">
                <a16:creationId xmlns:a16="http://schemas.microsoft.com/office/drawing/2014/main" id="{A13C7038-9716-341A-D5F0-437D1A5EABF3}"/>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AFAEBC78-EAEF-2050-E087-CED2D697304D}"/>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3559" name="标题 1">
            <a:extLst>
              <a:ext uri="{FF2B5EF4-FFF2-40B4-BE49-F238E27FC236}">
                <a16:creationId xmlns:a16="http://schemas.microsoft.com/office/drawing/2014/main" id="{A4C78A32-12EF-BA2E-ABE4-7499A00881EE}"/>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3.3 </a:t>
            </a:r>
            <a:r>
              <a:rPr lang="zh-CN" altLang="en-US" sz="3200" dirty="0"/>
              <a:t>空间分辨</a:t>
            </a:r>
            <a:r>
              <a:rPr lang="en-US" altLang="zh-CN" sz="3200" dirty="0">
                <a:solidFill>
                  <a:srgbClr val="0000FF"/>
                </a:solidFill>
              </a:rPr>
              <a:t>——MCP</a:t>
            </a:r>
            <a:r>
              <a:rPr lang="zh-CN" altLang="en-US" sz="3200" dirty="0">
                <a:solidFill>
                  <a:srgbClr val="0000FF"/>
                </a:solidFill>
              </a:rPr>
              <a:t>结构参数</a:t>
            </a:r>
          </a:p>
        </p:txBody>
      </p:sp>
      <p:grpSp>
        <p:nvGrpSpPr>
          <p:cNvPr id="44" name="组合 43">
            <a:extLst>
              <a:ext uri="{FF2B5EF4-FFF2-40B4-BE49-F238E27FC236}">
                <a16:creationId xmlns:a16="http://schemas.microsoft.com/office/drawing/2014/main" id="{3E5DCD94-2570-C0E8-045B-A6A5F88AABC2}"/>
              </a:ext>
            </a:extLst>
          </p:cNvPr>
          <p:cNvGrpSpPr/>
          <p:nvPr/>
        </p:nvGrpSpPr>
        <p:grpSpPr>
          <a:xfrm>
            <a:off x="2203396" y="2201418"/>
            <a:ext cx="394604" cy="721360"/>
            <a:chOff x="1034014" y="1296985"/>
            <a:chExt cx="2452135" cy="4313135"/>
          </a:xfrm>
        </p:grpSpPr>
        <p:pic>
          <p:nvPicPr>
            <p:cNvPr id="45" name="图片 44">
              <a:extLst>
                <a:ext uri="{FF2B5EF4-FFF2-40B4-BE49-F238E27FC236}">
                  <a16:creationId xmlns:a16="http://schemas.microsoft.com/office/drawing/2014/main" id="{2CFA16CD-A59E-760B-6D19-CF2DFEFA4BC2}"/>
                </a:ext>
              </a:extLst>
            </p:cNvPr>
            <p:cNvPicPr>
              <a:picLocks noChangeAspect="1"/>
            </p:cNvPicPr>
            <p:nvPr/>
          </p:nvPicPr>
          <p:blipFill>
            <a:blip r:embed="rId5"/>
            <a:srcRect t="2158" b="6749"/>
            <a:stretch>
              <a:fillRect/>
            </a:stretch>
          </p:blipFill>
          <p:spPr>
            <a:xfrm>
              <a:off x="1034014" y="1296985"/>
              <a:ext cx="2452135" cy="4313135"/>
            </a:xfrm>
            <a:prstGeom prst="rect">
              <a:avLst/>
            </a:prstGeom>
          </p:spPr>
        </p:pic>
        <p:cxnSp>
          <p:nvCxnSpPr>
            <p:cNvPr id="46" name="直接箭头连接符 45">
              <a:extLst>
                <a:ext uri="{FF2B5EF4-FFF2-40B4-BE49-F238E27FC236}">
                  <a16:creationId xmlns:a16="http://schemas.microsoft.com/office/drawing/2014/main" id="{1694D8D3-8E3F-3206-EB1F-E4F36C2956BC}"/>
                </a:ext>
              </a:extLst>
            </p:cNvPr>
            <p:cNvCxnSpPr>
              <a:cxnSpLocks/>
            </p:cNvCxnSpPr>
            <p:nvPr/>
          </p:nvCxnSpPr>
          <p:spPr>
            <a:xfrm>
              <a:off x="2915592" y="1394753"/>
              <a:ext cx="0" cy="4215367"/>
            </a:xfrm>
            <a:prstGeom prst="straightConnector1">
              <a:avLst/>
            </a:prstGeom>
            <a:ln w="444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CCA1E072-EC36-51FD-5986-31681C1356CB}"/>
                </a:ext>
              </a:extLst>
            </p:cNvPr>
            <p:cNvCxnSpPr>
              <a:cxnSpLocks/>
            </p:cNvCxnSpPr>
            <p:nvPr/>
          </p:nvCxnSpPr>
          <p:spPr>
            <a:xfrm>
              <a:off x="2230576" y="1394753"/>
              <a:ext cx="6850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27B1991-C1FF-05D2-439C-A4F7998FD18E}"/>
                </a:ext>
              </a:extLst>
            </p:cNvPr>
            <p:cNvCxnSpPr>
              <a:cxnSpLocks/>
            </p:cNvCxnSpPr>
            <p:nvPr/>
          </p:nvCxnSpPr>
          <p:spPr>
            <a:xfrm>
              <a:off x="1793764" y="5561014"/>
              <a:ext cx="112182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5D27B52A-3DAB-CBB7-2580-93DA94E7B3C5}"/>
                  </a:ext>
                </a:extLst>
              </p:cNvPr>
              <p:cNvSpPr txBox="1"/>
              <p:nvPr/>
            </p:nvSpPr>
            <p:spPr>
              <a:xfrm>
                <a:off x="2565342" y="2431773"/>
                <a:ext cx="36698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rgbClr val="C00000"/>
                              </a:solidFill>
                              <a:latin typeface="Cambria Math" panose="02040503050406030204" pitchFamily="18" charset="0"/>
                            </a:rPr>
                          </m:ctrlPr>
                        </m:sSubPr>
                        <m:e>
                          <m:r>
                            <a:rPr lang="en-US" altLang="zh-CN" b="1" i="1">
                              <a:solidFill>
                                <a:srgbClr val="C00000"/>
                              </a:solidFill>
                              <a:latin typeface="Cambria Math" panose="02040503050406030204" pitchFamily="18" charset="0"/>
                            </a:rPr>
                            <m:t>𝑳</m:t>
                          </m:r>
                        </m:e>
                        <m:sub>
                          <m:r>
                            <a:rPr lang="en-US" altLang="zh-CN" b="1" i="1">
                              <a:solidFill>
                                <a:srgbClr val="C00000"/>
                              </a:solidFill>
                              <a:latin typeface="Cambria Math" panose="02040503050406030204" pitchFamily="18" charset="0"/>
                            </a:rPr>
                            <m:t>𝑴𝑪𝑷</m:t>
                          </m:r>
                        </m:sub>
                      </m:sSub>
                    </m:oMath>
                  </m:oMathPara>
                </a14:m>
                <a:endParaRPr lang="zh-CN" altLang="en-US" b="1" i="1" dirty="0">
                  <a:solidFill>
                    <a:srgbClr val="C00000"/>
                  </a:solidFill>
                </a:endParaRPr>
              </a:p>
            </p:txBody>
          </p:sp>
        </mc:Choice>
        <mc:Fallback xmlns="">
          <p:sp>
            <p:nvSpPr>
              <p:cNvPr id="49" name="文本框 48">
                <a:extLst>
                  <a:ext uri="{FF2B5EF4-FFF2-40B4-BE49-F238E27FC236}">
                    <a16:creationId xmlns:a16="http://schemas.microsoft.com/office/drawing/2014/main" id="{5D27B52A-3DAB-CBB7-2580-93DA94E7B3C5}"/>
                  </a:ext>
                </a:extLst>
              </p:cNvPr>
              <p:cNvSpPr txBox="1">
                <a:spLocks noRot="1" noChangeAspect="1" noMove="1" noResize="1" noEditPoints="1" noAdjustHandles="1" noChangeArrowheads="1" noChangeShapeType="1" noTextEdit="1"/>
              </p:cNvSpPr>
              <p:nvPr/>
            </p:nvSpPr>
            <p:spPr>
              <a:xfrm>
                <a:off x="2565342" y="2431773"/>
                <a:ext cx="366984" cy="276999"/>
              </a:xfrm>
              <a:prstGeom prst="rect">
                <a:avLst/>
              </a:prstGeom>
              <a:blipFill>
                <a:blip r:embed="rId6"/>
                <a:stretch>
                  <a:fillRect l="-23333" r="-53333" b="-17778"/>
                </a:stretch>
              </a:blipFill>
            </p:spPr>
            <p:txBody>
              <a:bodyPr/>
              <a:lstStyle/>
              <a:p>
                <a:r>
                  <a:rPr lang="zh-CN" altLang="en-US">
                    <a:noFill/>
                  </a:rPr>
                  <a:t> </a:t>
                </a:r>
              </a:p>
            </p:txBody>
          </p:sp>
        </mc:Fallback>
      </mc:AlternateContent>
      <p:pic>
        <p:nvPicPr>
          <p:cNvPr id="50" name="图片 49">
            <a:extLst>
              <a:ext uri="{FF2B5EF4-FFF2-40B4-BE49-F238E27FC236}">
                <a16:creationId xmlns:a16="http://schemas.microsoft.com/office/drawing/2014/main" id="{2B4ACC4F-7832-5729-CCA6-199239FF52F5}"/>
              </a:ext>
            </a:extLst>
          </p:cNvPr>
          <p:cNvPicPr>
            <a:picLocks noChangeAspect="1"/>
          </p:cNvPicPr>
          <p:nvPr/>
        </p:nvPicPr>
        <p:blipFill>
          <a:blip r:embed="rId7"/>
          <a:srcRect l="31406" t="3075" r="30751"/>
          <a:stretch>
            <a:fillRect/>
          </a:stretch>
        </p:blipFill>
        <p:spPr>
          <a:xfrm>
            <a:off x="5240853" y="2382634"/>
            <a:ext cx="615777" cy="595551"/>
          </a:xfrm>
          <a:prstGeom prst="rect">
            <a:avLst/>
          </a:prstGeom>
        </p:spPr>
      </p:pic>
      <p:grpSp>
        <p:nvGrpSpPr>
          <p:cNvPr id="23553" name="组合 23552">
            <a:extLst>
              <a:ext uri="{FF2B5EF4-FFF2-40B4-BE49-F238E27FC236}">
                <a16:creationId xmlns:a16="http://schemas.microsoft.com/office/drawing/2014/main" id="{F2EF479C-53A0-EAC0-B398-B0381D8154E9}"/>
              </a:ext>
            </a:extLst>
          </p:cNvPr>
          <p:cNvGrpSpPr/>
          <p:nvPr/>
        </p:nvGrpSpPr>
        <p:grpSpPr>
          <a:xfrm>
            <a:off x="3475728" y="3923029"/>
            <a:ext cx="2932384" cy="2354945"/>
            <a:chOff x="3315902" y="3774781"/>
            <a:chExt cx="3445233" cy="2764131"/>
          </a:xfrm>
        </p:grpSpPr>
        <p:pic>
          <p:nvPicPr>
            <p:cNvPr id="51" name="图片 50">
              <a:extLst>
                <a:ext uri="{FF2B5EF4-FFF2-40B4-BE49-F238E27FC236}">
                  <a16:creationId xmlns:a16="http://schemas.microsoft.com/office/drawing/2014/main" id="{C5660755-F8F7-180F-4330-E7A84275E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5902" y="3774781"/>
              <a:ext cx="3445233" cy="2764131"/>
            </a:xfrm>
            <a:prstGeom prst="rect">
              <a:avLst/>
            </a:prstGeom>
          </p:spPr>
        </p:pic>
        <p:pic>
          <p:nvPicPr>
            <p:cNvPr id="52" name="图片 51">
              <a:extLst>
                <a:ext uri="{FF2B5EF4-FFF2-40B4-BE49-F238E27FC236}">
                  <a16:creationId xmlns:a16="http://schemas.microsoft.com/office/drawing/2014/main" id="{24FE0F9E-CA71-5418-C64F-E70B62ECC27A}"/>
                </a:ext>
              </a:extLst>
            </p:cNvPr>
            <p:cNvPicPr>
              <a:picLocks noChangeAspect="1"/>
            </p:cNvPicPr>
            <p:nvPr/>
          </p:nvPicPr>
          <p:blipFill>
            <a:blip r:embed="rId9"/>
            <a:srcRect l="31120" r="32740"/>
            <a:stretch>
              <a:fillRect/>
            </a:stretch>
          </p:blipFill>
          <p:spPr>
            <a:xfrm>
              <a:off x="5280677" y="5293342"/>
              <a:ext cx="941585" cy="516009"/>
            </a:xfrm>
            <a:prstGeom prst="rect">
              <a:avLst/>
            </a:prstGeom>
          </p:spPr>
        </p:pic>
        <p:pic>
          <p:nvPicPr>
            <p:cNvPr id="53" name="图片 52">
              <a:extLst>
                <a:ext uri="{FF2B5EF4-FFF2-40B4-BE49-F238E27FC236}">
                  <a16:creationId xmlns:a16="http://schemas.microsoft.com/office/drawing/2014/main" id="{89EBBBA7-FC72-E372-4D53-0E537E9F4DD1}"/>
                </a:ext>
              </a:extLst>
            </p:cNvPr>
            <p:cNvPicPr>
              <a:picLocks noChangeAspect="1"/>
            </p:cNvPicPr>
            <p:nvPr/>
          </p:nvPicPr>
          <p:blipFill>
            <a:blip r:embed="rId10"/>
            <a:srcRect l="31120" r="32740"/>
            <a:stretch>
              <a:fillRect/>
            </a:stretch>
          </p:blipFill>
          <p:spPr>
            <a:xfrm>
              <a:off x="5280676" y="4777333"/>
              <a:ext cx="941585" cy="516009"/>
            </a:xfrm>
            <a:prstGeom prst="rect">
              <a:avLst/>
            </a:prstGeom>
          </p:spPr>
        </p:pic>
      </p:grpSp>
      <p:grpSp>
        <p:nvGrpSpPr>
          <p:cNvPr id="23552" name="组合 23551">
            <a:extLst>
              <a:ext uri="{FF2B5EF4-FFF2-40B4-BE49-F238E27FC236}">
                <a16:creationId xmlns:a16="http://schemas.microsoft.com/office/drawing/2014/main" id="{4CF4B805-2A24-6F89-1B55-328A210A6736}"/>
              </a:ext>
            </a:extLst>
          </p:cNvPr>
          <p:cNvGrpSpPr/>
          <p:nvPr/>
        </p:nvGrpSpPr>
        <p:grpSpPr>
          <a:xfrm>
            <a:off x="315961" y="3914822"/>
            <a:ext cx="2932384" cy="2354945"/>
            <a:chOff x="175407" y="3795011"/>
            <a:chExt cx="3366220" cy="2764131"/>
          </a:xfrm>
        </p:grpSpPr>
        <p:pic>
          <p:nvPicPr>
            <p:cNvPr id="54" name="图片 53">
              <a:extLst>
                <a:ext uri="{FF2B5EF4-FFF2-40B4-BE49-F238E27FC236}">
                  <a16:creationId xmlns:a16="http://schemas.microsoft.com/office/drawing/2014/main" id="{C4274AC0-07DF-E1FC-42A1-77041F0F6B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407" y="3795011"/>
              <a:ext cx="3366220" cy="2764131"/>
            </a:xfrm>
            <a:prstGeom prst="rect">
              <a:avLst/>
            </a:prstGeom>
          </p:spPr>
        </p:pic>
        <p:pic>
          <p:nvPicPr>
            <p:cNvPr id="55" name="图片 54">
              <a:extLst>
                <a:ext uri="{FF2B5EF4-FFF2-40B4-BE49-F238E27FC236}">
                  <a16:creationId xmlns:a16="http://schemas.microsoft.com/office/drawing/2014/main" id="{D44C814A-B4F5-82E7-563E-9C7A6C8AC94E}"/>
                </a:ext>
              </a:extLst>
            </p:cNvPr>
            <p:cNvPicPr>
              <a:picLocks noChangeAspect="1"/>
            </p:cNvPicPr>
            <p:nvPr/>
          </p:nvPicPr>
          <p:blipFill>
            <a:blip r:embed="rId12"/>
            <a:stretch>
              <a:fillRect/>
            </a:stretch>
          </p:blipFill>
          <p:spPr>
            <a:xfrm>
              <a:off x="1993647" y="4826409"/>
              <a:ext cx="889156" cy="896902"/>
            </a:xfrm>
            <a:prstGeom prst="rect">
              <a:avLst/>
            </a:prstGeom>
          </p:spPr>
        </p:pic>
      </p:grpSp>
      <p:sp>
        <p:nvSpPr>
          <p:cNvPr id="56" name="文本框 55">
            <a:extLst>
              <a:ext uri="{FF2B5EF4-FFF2-40B4-BE49-F238E27FC236}">
                <a16:creationId xmlns:a16="http://schemas.microsoft.com/office/drawing/2014/main" id="{A3752CD4-8C79-7B6D-A422-682D816D0C2C}"/>
              </a:ext>
            </a:extLst>
          </p:cNvPr>
          <p:cNvSpPr txBox="1"/>
          <p:nvPr/>
        </p:nvSpPr>
        <p:spPr>
          <a:xfrm>
            <a:off x="912420" y="3652305"/>
            <a:ext cx="2055684" cy="307777"/>
          </a:xfrm>
          <a:prstGeom prst="rect">
            <a:avLst/>
          </a:prstGeom>
          <a:noFill/>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MTF</a:t>
            </a:r>
            <a:r>
              <a:rPr lang="zh-CN" altLang="en-US" sz="1400" b="1" dirty="0">
                <a:solidFill>
                  <a:srgbClr val="0000FF"/>
                </a:solidFill>
                <a:latin typeface="微软雅黑" panose="020B0503020204020204" pitchFamily="34" charset="-122"/>
                <a:ea typeface="微软雅黑" panose="020B0503020204020204" pitchFamily="34" charset="-122"/>
              </a:rPr>
              <a:t>随通道长度变化</a:t>
            </a:r>
          </a:p>
        </p:txBody>
      </p:sp>
      <p:sp>
        <p:nvSpPr>
          <p:cNvPr id="57" name="文本框 56">
            <a:extLst>
              <a:ext uri="{FF2B5EF4-FFF2-40B4-BE49-F238E27FC236}">
                <a16:creationId xmlns:a16="http://schemas.microsoft.com/office/drawing/2014/main" id="{A8B8415E-D91E-9BE1-5C0F-DD31824A8FF4}"/>
              </a:ext>
            </a:extLst>
          </p:cNvPr>
          <p:cNvSpPr txBox="1"/>
          <p:nvPr/>
        </p:nvSpPr>
        <p:spPr>
          <a:xfrm>
            <a:off x="4033411" y="3652305"/>
            <a:ext cx="2055684" cy="307777"/>
          </a:xfrm>
          <a:prstGeom prst="rect">
            <a:avLst/>
          </a:prstGeom>
          <a:noFill/>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MTF</a:t>
            </a:r>
            <a:r>
              <a:rPr lang="zh-CN" altLang="en-US" sz="1400" b="1" dirty="0">
                <a:solidFill>
                  <a:srgbClr val="0000FF"/>
                </a:solidFill>
                <a:latin typeface="微软雅黑" panose="020B0503020204020204" pitchFamily="34" charset="-122"/>
                <a:ea typeface="微软雅黑" panose="020B0503020204020204" pitchFamily="34" charset="-122"/>
              </a:rPr>
              <a:t>随通道孔径变化</a:t>
            </a:r>
          </a:p>
        </p:txBody>
      </p:sp>
      <p:sp>
        <p:nvSpPr>
          <p:cNvPr id="58" name="文本框 57">
            <a:extLst>
              <a:ext uri="{FF2B5EF4-FFF2-40B4-BE49-F238E27FC236}">
                <a16:creationId xmlns:a16="http://schemas.microsoft.com/office/drawing/2014/main" id="{57DD1BE1-7690-FC5D-188F-EB61B9352C5A}"/>
              </a:ext>
            </a:extLst>
          </p:cNvPr>
          <p:cNvSpPr txBox="1"/>
          <p:nvPr/>
        </p:nvSpPr>
        <p:spPr>
          <a:xfrm>
            <a:off x="837574" y="6220960"/>
            <a:ext cx="2055684" cy="307777"/>
          </a:xfrm>
          <a:prstGeom prst="rect">
            <a:avLst/>
          </a:prstGeom>
          <a:noFill/>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MTF</a:t>
            </a:r>
            <a:r>
              <a:rPr lang="zh-CN" altLang="en-US" sz="1400" b="1" dirty="0">
                <a:solidFill>
                  <a:srgbClr val="0000FF"/>
                </a:solidFill>
                <a:latin typeface="微软雅黑" panose="020B0503020204020204" pitchFamily="34" charset="-122"/>
                <a:ea typeface="微软雅黑" panose="020B0503020204020204" pitchFamily="34" charset="-122"/>
              </a:rPr>
              <a:t>随电极深度变化</a:t>
            </a:r>
          </a:p>
        </p:txBody>
      </p:sp>
      <p:sp>
        <p:nvSpPr>
          <p:cNvPr id="59" name="文本框 58">
            <a:extLst>
              <a:ext uri="{FF2B5EF4-FFF2-40B4-BE49-F238E27FC236}">
                <a16:creationId xmlns:a16="http://schemas.microsoft.com/office/drawing/2014/main" id="{41A810A5-0603-2438-3406-408763C3443E}"/>
              </a:ext>
            </a:extLst>
          </p:cNvPr>
          <p:cNvSpPr txBox="1"/>
          <p:nvPr/>
        </p:nvSpPr>
        <p:spPr>
          <a:xfrm>
            <a:off x="4019096" y="6220960"/>
            <a:ext cx="2337523" cy="307777"/>
          </a:xfrm>
          <a:prstGeom prst="rect">
            <a:avLst/>
          </a:prstGeom>
          <a:noFill/>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MTF</a:t>
            </a:r>
            <a:r>
              <a:rPr lang="zh-CN" altLang="en-US" sz="1400" b="1" dirty="0">
                <a:solidFill>
                  <a:srgbClr val="0000FF"/>
                </a:solidFill>
                <a:latin typeface="微软雅黑" panose="020B0503020204020204" pitchFamily="34" charset="-122"/>
                <a:ea typeface="微软雅黑" panose="020B0503020204020204" pitchFamily="34" charset="-122"/>
              </a:rPr>
              <a:t>随通道偏置角变化</a:t>
            </a:r>
          </a:p>
        </p:txBody>
      </p:sp>
      <p:sp>
        <p:nvSpPr>
          <p:cNvPr id="60" name="文本框 59">
            <a:extLst>
              <a:ext uri="{FF2B5EF4-FFF2-40B4-BE49-F238E27FC236}">
                <a16:creationId xmlns:a16="http://schemas.microsoft.com/office/drawing/2014/main" id="{7F9B253D-CD48-C3A5-9211-2A5BA70FB889}"/>
              </a:ext>
            </a:extLst>
          </p:cNvPr>
          <p:cNvSpPr txBox="1"/>
          <p:nvPr/>
        </p:nvSpPr>
        <p:spPr>
          <a:xfrm>
            <a:off x="6674279" y="1674409"/>
            <a:ext cx="4278279" cy="3731278"/>
          </a:xfrm>
          <a:prstGeom prst="rect">
            <a:avLst/>
          </a:prstGeom>
          <a:noFill/>
        </p:spPr>
        <p:txBody>
          <a:bodyPr wrap="square">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控制其余参数不变，只改变</a:t>
            </a:r>
            <a:r>
              <a:rPr lang="en-US" altLang="zh-CN" sz="2000" b="1" dirty="0">
                <a:latin typeface="微软雅黑" panose="020B0503020204020204" pitchFamily="34" charset="-122"/>
                <a:ea typeface="微软雅黑" panose="020B0503020204020204" pitchFamily="34" charset="-122"/>
              </a:rPr>
              <a:t>MCP</a:t>
            </a:r>
            <a:r>
              <a:rPr lang="zh-CN" altLang="en-US" sz="2000" b="1" dirty="0">
                <a:latin typeface="微软雅黑" panose="020B0503020204020204" pitchFamily="34" charset="-122"/>
                <a:ea typeface="微软雅黑" panose="020B0503020204020204" pitchFamily="34" charset="-122"/>
              </a:rPr>
              <a:t>一种结构参数，分析空间分辨随</a:t>
            </a:r>
            <a:r>
              <a:rPr lang="en-US" altLang="zh-CN" sz="2000" b="1" dirty="0">
                <a:latin typeface="微软雅黑" panose="020B0503020204020204" pitchFamily="34" charset="-122"/>
                <a:ea typeface="微软雅黑" panose="020B0503020204020204" pitchFamily="34" charset="-122"/>
              </a:rPr>
              <a:t>MCP</a:t>
            </a:r>
            <a:r>
              <a:rPr lang="zh-CN" altLang="en-US" sz="2000" b="1" dirty="0">
                <a:latin typeface="微软雅黑" panose="020B0503020204020204" pitchFamily="34" charset="-122"/>
                <a:ea typeface="微软雅黑" panose="020B0503020204020204" pitchFamily="34" charset="-122"/>
              </a:rPr>
              <a:t>参数的变化：</a:t>
            </a:r>
            <a:endParaRPr lang="en-US" altLang="zh-CN" sz="2000" b="1" dirty="0">
              <a:latin typeface="微软雅黑" panose="020B0503020204020204" pitchFamily="34" charset="-122"/>
              <a:ea typeface="微软雅黑" panose="020B0503020204020204" pitchFamily="34" charset="-122"/>
            </a:endParaRPr>
          </a:p>
          <a:p>
            <a:pPr>
              <a:lnSpc>
                <a:spcPct val="150000"/>
              </a:lnSpc>
            </a:pP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MCP</a:t>
            </a:r>
            <a:r>
              <a:rPr lang="zh-CN" altLang="en-US" sz="2000" b="1" dirty="0">
                <a:solidFill>
                  <a:schemeClr val="bg1"/>
                </a:solidFill>
                <a:latin typeface="微软雅黑" panose="020B0503020204020204" pitchFamily="34" charset="-122"/>
                <a:ea typeface="微软雅黑" panose="020B0503020204020204" pitchFamily="34" charset="-122"/>
              </a:rPr>
              <a:t>通道长度越长，</a:t>
            </a:r>
            <a:r>
              <a:rPr lang="en-US" altLang="zh-CN" sz="2000" b="1" dirty="0">
                <a:solidFill>
                  <a:schemeClr val="bg1"/>
                </a:solidFill>
                <a:latin typeface="微软雅黑" panose="020B0503020204020204" pitchFamily="34" charset="-122"/>
                <a:ea typeface="微软雅黑" panose="020B0503020204020204" pitchFamily="34" charset="-122"/>
              </a:rPr>
              <a:t>MCP</a:t>
            </a:r>
            <a:r>
              <a:rPr lang="zh-CN" altLang="en-US" sz="2000" b="1" dirty="0">
                <a:solidFill>
                  <a:schemeClr val="bg1"/>
                </a:solidFill>
                <a:latin typeface="微软雅黑" panose="020B0503020204020204" pitchFamily="34" charset="-122"/>
                <a:ea typeface="微软雅黑" panose="020B0503020204020204" pitchFamily="34" charset="-122"/>
              </a:rPr>
              <a:t>通道孔径越小，输出电极深度越深，空间分辨率越高。采用尺寸更小的阳极，极限条件下可以实现微米级位置分辨。</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6EFD988D-6A0F-4C61-9B25-D6577994CA48}"/>
              </a:ext>
            </a:extLst>
          </p:cNvPr>
          <p:cNvSpPr txBox="1"/>
          <p:nvPr/>
        </p:nvSpPr>
        <p:spPr>
          <a:xfrm>
            <a:off x="6674278" y="1012028"/>
            <a:ext cx="4804973"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MCP</a:t>
            </a:r>
            <a:r>
              <a:rPr lang="zh-CN" altLang="en-US" sz="2400" b="1" dirty="0">
                <a:latin typeface="微软雅黑" panose="020B0503020204020204" pitchFamily="34" charset="-122"/>
                <a:ea typeface="微软雅黑" panose="020B0503020204020204" pitchFamily="34" charset="-122"/>
              </a:rPr>
              <a:t>的</a:t>
            </a:r>
            <a:r>
              <a:rPr lang="zh-CN" altLang="en-US" sz="2400" b="1" dirty="0">
                <a:latin typeface="微软雅黑" panose="020B0503020204020204" pitchFamily="34" charset="-122"/>
              </a:rPr>
              <a:t>模拟参数设置</a:t>
            </a:r>
            <a:r>
              <a:rPr lang="zh-CN" altLang="en-US" sz="2400" b="1" dirty="0">
                <a:latin typeface="微软雅黑" panose="020B0503020204020204" pitchFamily="34" charset="-122"/>
                <a:ea typeface="微软雅黑" panose="020B0503020204020204" pitchFamily="34" charset="-122"/>
              </a:rPr>
              <a:t>：</a:t>
            </a:r>
          </a:p>
        </p:txBody>
      </p:sp>
      <p:sp>
        <p:nvSpPr>
          <p:cNvPr id="5" name="文本框 4">
            <a:extLst>
              <a:ext uri="{FF2B5EF4-FFF2-40B4-BE49-F238E27FC236}">
                <a16:creationId xmlns:a16="http://schemas.microsoft.com/office/drawing/2014/main" id="{FB84042F-A366-2953-3DB8-84FDD5336EE8}"/>
              </a:ext>
            </a:extLst>
          </p:cNvPr>
          <p:cNvSpPr txBox="1"/>
          <p:nvPr/>
        </p:nvSpPr>
        <p:spPr>
          <a:xfrm>
            <a:off x="81119" y="893886"/>
            <a:ext cx="6197600" cy="400110"/>
          </a:xfrm>
          <a:prstGeom prst="rect">
            <a:avLst/>
          </a:prstGeom>
          <a:noFill/>
        </p:spPr>
        <p:txBody>
          <a:bodyPr wrap="square">
            <a:spAutoFit/>
          </a:bodyPr>
          <a:lstStyle/>
          <a:p>
            <a:r>
              <a:rPr lang="zh-CN" altLang="en-US" sz="2000" b="1" dirty="0">
                <a:solidFill>
                  <a:srgbClr val="0000FF"/>
                </a:solidFill>
              </a:rPr>
              <a:t>MCP结构参数对空间分辨的影响模拟</a:t>
            </a:r>
          </a:p>
        </p:txBody>
      </p:sp>
    </p:spTree>
    <p:extLst>
      <p:ext uri="{BB962C8B-B14F-4D97-AF65-F5344CB8AC3E}">
        <p14:creationId xmlns:p14="http://schemas.microsoft.com/office/powerpoint/2010/main" val="404529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C440B-E3F1-5A3E-DBF5-4056924A3BFA}"/>
            </a:ext>
          </a:extLst>
        </p:cNvPr>
        <p:cNvGrpSpPr/>
        <p:nvPr/>
      </p:nvGrpSpPr>
      <p:grpSpPr>
        <a:xfrm>
          <a:off x="0" y="0"/>
          <a:ext cx="0" cy="0"/>
          <a:chOff x="0" y="0"/>
          <a:chExt cx="0" cy="0"/>
        </a:xfrm>
      </p:grpSpPr>
      <p:sp>
        <p:nvSpPr>
          <p:cNvPr id="4" name="矩形: 圆角 3">
            <a:extLst>
              <a:ext uri="{FF2B5EF4-FFF2-40B4-BE49-F238E27FC236}">
                <a16:creationId xmlns:a16="http://schemas.microsoft.com/office/drawing/2014/main" id="{A6FDE7C6-FCAA-68E8-8205-640D2AC21B50}"/>
              </a:ext>
            </a:extLst>
          </p:cNvPr>
          <p:cNvSpPr/>
          <p:nvPr/>
        </p:nvSpPr>
        <p:spPr>
          <a:xfrm>
            <a:off x="1156032" y="5380992"/>
            <a:ext cx="10044161" cy="65085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039AA94F-E750-2DFE-4F05-6B68B2BFDA8E}"/>
              </a:ext>
            </a:extLst>
          </p:cNvPr>
          <p:cNvSpPr>
            <a:spLocks noGrp="1"/>
          </p:cNvSpPr>
          <p:nvPr>
            <p:ph type="sldNum" sz="quarter" idx="12"/>
          </p:nvPr>
        </p:nvSpPr>
        <p:spPr/>
        <p:txBody>
          <a:bodyPr/>
          <a:lstStyle/>
          <a:p>
            <a:pPr>
              <a:defRPr/>
            </a:pPr>
            <a:fld id="{30CA79C2-B692-4CBB-85D1-0BCEB085F9B1}" type="slidenum">
              <a:rPr lang="en-US" smtClean="0"/>
              <a:pPr>
                <a:defRPr/>
              </a:pPr>
              <a:t>16</a:t>
            </a:fld>
            <a:endParaRPr lang="en-US" dirty="0"/>
          </a:p>
        </p:txBody>
      </p:sp>
      <p:sp>
        <p:nvSpPr>
          <p:cNvPr id="7" name="Rectangle 3">
            <a:extLst>
              <a:ext uri="{FF2B5EF4-FFF2-40B4-BE49-F238E27FC236}">
                <a16:creationId xmlns:a16="http://schemas.microsoft.com/office/drawing/2014/main" id="{F4612593-19C4-EA81-6773-D531A19A530F}"/>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2B75DBA7-128B-D75D-44AC-61C1D617CD55}"/>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3559" name="标题 1">
            <a:extLst>
              <a:ext uri="{FF2B5EF4-FFF2-40B4-BE49-F238E27FC236}">
                <a16:creationId xmlns:a16="http://schemas.microsoft.com/office/drawing/2014/main" id="{16B206D4-13DE-BD84-609D-D8089480A8C7}"/>
              </a:ext>
            </a:extLst>
          </p:cNvPr>
          <p:cNvSpPr>
            <a:spLocks noGrp="1" noChangeArrowheads="1"/>
          </p:cNvSpPr>
          <p:nvPr>
            <p:ph type="ctrTitle"/>
          </p:nvPr>
        </p:nvSpPr>
        <p:spPr bwMode="auto">
          <a:xfrm>
            <a:off x="125412" y="196850"/>
            <a:ext cx="10091249"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3.3 </a:t>
            </a:r>
            <a:r>
              <a:rPr lang="zh-CN" altLang="en-US" sz="3200" dirty="0"/>
              <a:t>空间分辨</a:t>
            </a:r>
            <a:r>
              <a:rPr lang="en-US" altLang="zh-CN" sz="3200" dirty="0">
                <a:solidFill>
                  <a:srgbClr val="0000FF"/>
                </a:solidFill>
              </a:rPr>
              <a:t>——</a:t>
            </a:r>
            <a:r>
              <a:rPr lang="en-US" altLang="zh-CN" sz="3200" dirty="0">
                <a:solidFill>
                  <a:srgbClr val="0000FF"/>
                </a:solidFill>
                <a:latin typeface="微软雅黑" panose="020B0503020204020204" pitchFamily="34" charset="-122"/>
                <a:ea typeface="微软雅黑" panose="020B0503020204020204" pitchFamily="34" charset="-122"/>
              </a:rPr>
              <a:t>MCP</a:t>
            </a:r>
            <a:r>
              <a:rPr lang="zh-CN" altLang="en-US" sz="3200" dirty="0">
                <a:solidFill>
                  <a:srgbClr val="0000FF"/>
                </a:solidFill>
                <a:latin typeface="微软雅黑" panose="020B0503020204020204" pitchFamily="34" charset="-122"/>
                <a:ea typeface="微软雅黑" panose="020B0503020204020204" pitchFamily="34" charset="-122"/>
              </a:rPr>
              <a:t>与阳极近贴距离和电压</a:t>
            </a:r>
            <a:endParaRPr lang="zh-CN" altLang="en-US" sz="3200" dirty="0">
              <a:solidFill>
                <a:srgbClr val="0000FF"/>
              </a:solidFill>
            </a:endParaRPr>
          </a:p>
        </p:txBody>
      </p:sp>
      <p:pic>
        <p:nvPicPr>
          <p:cNvPr id="2" name="图片 1">
            <a:extLst>
              <a:ext uri="{FF2B5EF4-FFF2-40B4-BE49-F238E27FC236}">
                <a16:creationId xmlns:a16="http://schemas.microsoft.com/office/drawing/2014/main" id="{01FCDDC0-A807-5B4A-2B06-D6E4167F7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971" y="1763854"/>
            <a:ext cx="4019030" cy="3076133"/>
          </a:xfrm>
          <a:prstGeom prst="rect">
            <a:avLst/>
          </a:prstGeom>
        </p:spPr>
      </p:pic>
      <p:pic>
        <p:nvPicPr>
          <p:cNvPr id="5" name="图片 4">
            <a:extLst>
              <a:ext uri="{FF2B5EF4-FFF2-40B4-BE49-F238E27FC236}">
                <a16:creationId xmlns:a16="http://schemas.microsoft.com/office/drawing/2014/main" id="{C4861CAD-AEBF-9709-CB39-757EB7150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33" y="1763854"/>
            <a:ext cx="3695238" cy="2771429"/>
          </a:xfrm>
          <a:prstGeom prst="rect">
            <a:avLst/>
          </a:prstGeom>
        </p:spPr>
      </p:pic>
      <p:pic>
        <p:nvPicPr>
          <p:cNvPr id="6" name="图片 5">
            <a:extLst>
              <a:ext uri="{FF2B5EF4-FFF2-40B4-BE49-F238E27FC236}">
                <a16:creationId xmlns:a16="http://schemas.microsoft.com/office/drawing/2014/main" id="{554715E7-9DC5-BEC2-D180-805247B91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001" y="1630842"/>
            <a:ext cx="4101510" cy="3076132"/>
          </a:xfrm>
          <a:prstGeom prst="rect">
            <a:avLst/>
          </a:prstGeom>
        </p:spPr>
      </p:pic>
      <p:sp>
        <p:nvSpPr>
          <p:cNvPr id="8" name="Rectangle 1">
            <a:extLst>
              <a:ext uri="{FF2B5EF4-FFF2-40B4-BE49-F238E27FC236}">
                <a16:creationId xmlns:a16="http://schemas.microsoft.com/office/drawing/2014/main" id="{A760AD89-904B-3C97-A6B3-831F4D4D2B67}"/>
              </a:ext>
            </a:extLst>
          </p:cNvPr>
          <p:cNvSpPr>
            <a:spLocks noChangeArrowheads="1"/>
          </p:cNvSpPr>
          <p:nvPr/>
        </p:nvSpPr>
        <p:spPr bwMode="auto">
          <a:xfrm>
            <a:off x="1138453" y="5393538"/>
            <a:ext cx="10044161" cy="49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2000" b="1" i="0"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MCP-</a:t>
            </a:r>
            <a:r>
              <a:rPr kumimoji="0" lang="zh-CN" altLang="en-US" sz="2000" b="1" i="0"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阳极近贴距离越短、电压越高，电子云在阳极处的弥散斑越小，空间分辨能力越</a:t>
            </a:r>
            <a:r>
              <a:rPr lang="zh-CN" altLang="en-US" sz="2000" b="1" dirty="0">
                <a:solidFill>
                  <a:schemeClr val="bg1"/>
                </a:solidFill>
                <a:latin typeface="微软雅黑" panose="020B0503020204020204" pitchFamily="34" charset="-122"/>
                <a:cs typeface="宋体" panose="02010600030101010101" pitchFamily="2" charset="-122"/>
              </a:rPr>
              <a:t>好</a:t>
            </a:r>
            <a:endParaRPr kumimoji="0" lang="zh-CN" altLang="en-US" sz="2000" b="1" i="0"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924D2E3C-D078-4BD4-D41F-9ACF00DB6506}"/>
              </a:ext>
            </a:extLst>
          </p:cNvPr>
          <p:cNvSpPr txBox="1"/>
          <p:nvPr/>
        </p:nvSpPr>
        <p:spPr>
          <a:xfrm>
            <a:off x="589286" y="4705429"/>
            <a:ext cx="3293685" cy="338554"/>
          </a:xfrm>
          <a:prstGeom prst="rect">
            <a:avLst/>
          </a:prstGeom>
          <a:noFill/>
        </p:spPr>
        <p:txBody>
          <a:bodyPr wrap="square">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MTF</a:t>
            </a:r>
            <a:r>
              <a:rPr lang="zh-CN" altLang="en-US" sz="1600" b="1" dirty="0">
                <a:solidFill>
                  <a:srgbClr val="0000FF"/>
                </a:solidFill>
                <a:latin typeface="微软雅黑" panose="020B0503020204020204" pitchFamily="34" charset="-122"/>
                <a:ea typeface="微软雅黑" panose="020B0503020204020204" pitchFamily="34" charset="-122"/>
              </a:rPr>
              <a:t>随</a:t>
            </a:r>
            <a:r>
              <a:rPr lang="en-US" altLang="zh-CN" sz="1600" b="1" dirty="0">
                <a:solidFill>
                  <a:srgbClr val="0000FF"/>
                </a:solidFill>
                <a:latin typeface="微软雅黑" panose="020B0503020204020204" pitchFamily="34" charset="-122"/>
                <a:ea typeface="微软雅黑" panose="020B0503020204020204" pitchFamily="34" charset="-122"/>
              </a:rPr>
              <a:t>MCP-</a:t>
            </a:r>
            <a:r>
              <a:rPr lang="zh-CN" altLang="en-US" sz="1600" b="1" dirty="0">
                <a:solidFill>
                  <a:srgbClr val="0000FF"/>
                </a:solidFill>
                <a:latin typeface="微软雅黑" panose="020B0503020204020204" pitchFamily="34" charset="-122"/>
                <a:ea typeface="微软雅黑" panose="020B0503020204020204" pitchFamily="34" charset="-122"/>
              </a:rPr>
              <a:t>阳极近贴距离变化</a:t>
            </a:r>
          </a:p>
        </p:txBody>
      </p:sp>
      <p:sp>
        <p:nvSpPr>
          <p:cNvPr id="10" name="文本框 9">
            <a:extLst>
              <a:ext uri="{FF2B5EF4-FFF2-40B4-BE49-F238E27FC236}">
                <a16:creationId xmlns:a16="http://schemas.microsoft.com/office/drawing/2014/main" id="{0F139F2F-7D2C-7F61-E2B3-72D00F7E5265}"/>
              </a:ext>
            </a:extLst>
          </p:cNvPr>
          <p:cNvSpPr txBox="1"/>
          <p:nvPr/>
        </p:nvSpPr>
        <p:spPr>
          <a:xfrm>
            <a:off x="8709826" y="4719520"/>
            <a:ext cx="3293685" cy="338554"/>
          </a:xfrm>
          <a:prstGeom prst="rect">
            <a:avLst/>
          </a:prstGeom>
          <a:noFill/>
        </p:spPr>
        <p:txBody>
          <a:bodyPr wrap="square">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MTF</a:t>
            </a:r>
            <a:r>
              <a:rPr lang="zh-CN" altLang="en-US" sz="1600" b="1" dirty="0">
                <a:solidFill>
                  <a:srgbClr val="0000FF"/>
                </a:solidFill>
                <a:latin typeface="微软雅黑" panose="020B0503020204020204" pitchFamily="34" charset="-122"/>
                <a:ea typeface="微软雅黑" panose="020B0503020204020204" pitchFamily="34" charset="-122"/>
              </a:rPr>
              <a:t>随</a:t>
            </a:r>
            <a:r>
              <a:rPr lang="en-US" altLang="zh-CN" sz="1600" b="1" dirty="0">
                <a:solidFill>
                  <a:srgbClr val="0000FF"/>
                </a:solidFill>
                <a:latin typeface="微软雅黑" panose="020B0503020204020204" pitchFamily="34" charset="-122"/>
                <a:ea typeface="微软雅黑" panose="020B0503020204020204" pitchFamily="34" charset="-122"/>
              </a:rPr>
              <a:t>MCP-</a:t>
            </a:r>
            <a:r>
              <a:rPr lang="zh-CN" altLang="en-US" sz="1600" b="1" dirty="0">
                <a:solidFill>
                  <a:srgbClr val="0000FF"/>
                </a:solidFill>
                <a:latin typeface="微软雅黑" panose="020B0503020204020204" pitchFamily="34" charset="-122"/>
                <a:ea typeface="微软雅黑" panose="020B0503020204020204" pitchFamily="34" charset="-122"/>
              </a:rPr>
              <a:t>阳极电压变化</a:t>
            </a:r>
          </a:p>
        </p:txBody>
      </p:sp>
      <p:sp>
        <p:nvSpPr>
          <p:cNvPr id="12" name="文本框 11">
            <a:extLst>
              <a:ext uri="{FF2B5EF4-FFF2-40B4-BE49-F238E27FC236}">
                <a16:creationId xmlns:a16="http://schemas.microsoft.com/office/drawing/2014/main" id="{3D3C7C92-5977-1ACC-5AE0-B2BA7FF9AB8E}"/>
              </a:ext>
            </a:extLst>
          </p:cNvPr>
          <p:cNvSpPr txBox="1"/>
          <p:nvPr/>
        </p:nvSpPr>
        <p:spPr>
          <a:xfrm>
            <a:off x="4457948" y="4706974"/>
            <a:ext cx="3293685"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不同近贴距离下电子弥散斑大小</a:t>
            </a:r>
          </a:p>
        </p:txBody>
      </p:sp>
    </p:spTree>
    <p:extLst>
      <p:ext uri="{BB962C8B-B14F-4D97-AF65-F5344CB8AC3E}">
        <p14:creationId xmlns:p14="http://schemas.microsoft.com/office/powerpoint/2010/main" val="283996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a:extLst>
              <a:ext uri="{FF2B5EF4-FFF2-40B4-BE49-F238E27FC236}">
                <a16:creationId xmlns:a16="http://schemas.microsoft.com/office/drawing/2014/main" id="{BC9678CC-D0C6-571C-35C6-5FE4E1B1C966}"/>
              </a:ext>
            </a:extLst>
          </p:cNvPr>
          <p:cNvSpPr>
            <a:spLocks noGrp="1"/>
          </p:cNvSpPr>
          <p:nvPr>
            <p:ph type="ctrTitle"/>
          </p:nvPr>
        </p:nvSpPr>
        <p:spPr bwMode="auto">
          <a:xfrm>
            <a:off x="125413" y="196850"/>
            <a:ext cx="11915775"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3.4 </a:t>
            </a:r>
            <a:r>
              <a:rPr lang="zh-CN" altLang="en-US" sz="3200" dirty="0"/>
              <a:t>暗计数率和暗电流</a:t>
            </a:r>
          </a:p>
        </p:txBody>
      </p:sp>
      <p:sp>
        <p:nvSpPr>
          <p:cNvPr id="3" name="灯片编号占位符 2">
            <a:extLst>
              <a:ext uri="{FF2B5EF4-FFF2-40B4-BE49-F238E27FC236}">
                <a16:creationId xmlns:a16="http://schemas.microsoft.com/office/drawing/2014/main" id="{ACA54DC1-62D4-DD11-EF48-BA4A2834838B}"/>
              </a:ext>
            </a:extLst>
          </p:cNvPr>
          <p:cNvSpPr>
            <a:spLocks noGrp="1"/>
          </p:cNvSpPr>
          <p:nvPr>
            <p:ph type="sldNum" sz="quarter" idx="12"/>
          </p:nvPr>
        </p:nvSpPr>
        <p:spPr/>
        <p:txBody>
          <a:bodyPr/>
          <a:lstStyle/>
          <a:p>
            <a:pPr>
              <a:defRPr/>
            </a:pPr>
            <a:fld id="{8B9E9BFF-4BFF-42A1-B694-D8F9BCA50B0E}" type="slidenum">
              <a:rPr lang="en-US" smtClean="0"/>
              <a:pPr>
                <a:defRPr/>
              </a:pPr>
              <a:t>17</a:t>
            </a:fld>
            <a:endParaRPr lang="en-US" dirty="0"/>
          </a:p>
        </p:txBody>
      </p:sp>
      <p:sp>
        <p:nvSpPr>
          <p:cNvPr id="14" name="Rectangle 4">
            <a:extLst>
              <a:ext uri="{FF2B5EF4-FFF2-40B4-BE49-F238E27FC236}">
                <a16:creationId xmlns:a16="http://schemas.microsoft.com/office/drawing/2014/main" id="{909AF571-1703-148F-1FC9-561FF880E75B}"/>
              </a:ext>
            </a:extLst>
          </p:cNvPr>
          <p:cNvSpPr>
            <a:spLocks noChangeArrowheads="1"/>
          </p:cNvSpPr>
          <p:nvPr/>
        </p:nvSpPr>
        <p:spPr bwMode="auto">
          <a:xfrm>
            <a:off x="280988" y="6556375"/>
            <a:ext cx="12192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dirty="0"/>
          </a:p>
        </p:txBody>
      </p:sp>
      <p:sp>
        <p:nvSpPr>
          <p:cNvPr id="15" name="Rectangle 7">
            <a:extLst>
              <a:ext uri="{FF2B5EF4-FFF2-40B4-BE49-F238E27FC236}">
                <a16:creationId xmlns:a16="http://schemas.microsoft.com/office/drawing/2014/main" id="{41F469D9-BD78-3F4B-2E12-9B1125EBA3B9}"/>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grpSp>
        <p:nvGrpSpPr>
          <p:cNvPr id="11" name="组合 10">
            <a:extLst>
              <a:ext uri="{FF2B5EF4-FFF2-40B4-BE49-F238E27FC236}">
                <a16:creationId xmlns:a16="http://schemas.microsoft.com/office/drawing/2014/main" id="{FEAE8040-7EA3-6219-6F66-804D1A1F3103}"/>
              </a:ext>
            </a:extLst>
          </p:cNvPr>
          <p:cNvGrpSpPr/>
          <p:nvPr/>
        </p:nvGrpSpPr>
        <p:grpSpPr>
          <a:xfrm>
            <a:off x="280988" y="3359993"/>
            <a:ext cx="3631291" cy="2544824"/>
            <a:chOff x="3743203" y="2061883"/>
            <a:chExt cx="3315170" cy="2966290"/>
          </a:xfrm>
        </p:grpSpPr>
        <p:sp>
          <p:nvSpPr>
            <p:cNvPr id="12" name="矩形 11">
              <a:extLst>
                <a:ext uri="{FF2B5EF4-FFF2-40B4-BE49-F238E27FC236}">
                  <a16:creationId xmlns:a16="http://schemas.microsoft.com/office/drawing/2014/main" id="{3F5569EB-8093-F579-7866-5AD2BC96AA79}"/>
                </a:ext>
              </a:extLst>
            </p:cNvPr>
            <p:cNvSpPr/>
            <p:nvPr/>
          </p:nvSpPr>
          <p:spPr bwMode="auto">
            <a:xfrm>
              <a:off x="3746884" y="206188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3" name="文本框 12">
              <a:extLst>
                <a:ext uri="{FF2B5EF4-FFF2-40B4-BE49-F238E27FC236}">
                  <a16:creationId xmlns:a16="http://schemas.microsoft.com/office/drawing/2014/main" id="{C2BBD181-7A45-8F8B-EB81-94B635034463}"/>
                </a:ext>
              </a:extLst>
            </p:cNvPr>
            <p:cNvSpPr txBox="1"/>
            <p:nvPr/>
          </p:nvSpPr>
          <p:spPr>
            <a:xfrm>
              <a:off x="3795663" y="215110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218Hz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1.3nA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655C2770-D670-4552-D85F-2E3BAEA9A37F}"/>
                </a:ext>
              </a:extLst>
            </p:cNvPr>
            <p:cNvSpPr/>
            <p:nvPr/>
          </p:nvSpPr>
          <p:spPr bwMode="auto">
            <a:xfrm>
              <a:off x="4534724" y="206188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7" name="文本框 16">
              <a:extLst>
                <a:ext uri="{FF2B5EF4-FFF2-40B4-BE49-F238E27FC236}">
                  <a16:creationId xmlns:a16="http://schemas.microsoft.com/office/drawing/2014/main" id="{1DD4B25C-32AA-C997-1CB0-85C52E8EEB89}"/>
                </a:ext>
              </a:extLst>
            </p:cNvPr>
            <p:cNvSpPr txBox="1"/>
            <p:nvPr/>
          </p:nvSpPr>
          <p:spPr>
            <a:xfrm>
              <a:off x="4583503" y="215110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17Hz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0.22nA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8E81B9E4-ECBC-6C72-2969-6C20E4A17250}"/>
                </a:ext>
              </a:extLst>
            </p:cNvPr>
            <p:cNvSpPr/>
            <p:nvPr/>
          </p:nvSpPr>
          <p:spPr bwMode="auto">
            <a:xfrm>
              <a:off x="5322564" y="206188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9" name="文本框 18">
              <a:extLst>
                <a:ext uri="{FF2B5EF4-FFF2-40B4-BE49-F238E27FC236}">
                  <a16:creationId xmlns:a16="http://schemas.microsoft.com/office/drawing/2014/main" id="{4913874B-9ED8-7E63-5296-0F0B6C179E12}"/>
                </a:ext>
              </a:extLst>
            </p:cNvPr>
            <p:cNvSpPr txBox="1"/>
            <p:nvPr/>
          </p:nvSpPr>
          <p:spPr>
            <a:xfrm>
              <a:off x="5371343" y="215110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0.07nA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0" name="矩形 19">
              <a:extLst>
                <a:ext uri="{FF2B5EF4-FFF2-40B4-BE49-F238E27FC236}">
                  <a16:creationId xmlns:a16="http://schemas.microsoft.com/office/drawing/2014/main" id="{3315932F-CA74-BC54-10C5-D763E3E03487}"/>
                </a:ext>
              </a:extLst>
            </p:cNvPr>
            <p:cNvSpPr/>
            <p:nvPr/>
          </p:nvSpPr>
          <p:spPr bwMode="auto">
            <a:xfrm>
              <a:off x="6128789" y="206188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1" name="文本框 20">
              <a:extLst>
                <a:ext uri="{FF2B5EF4-FFF2-40B4-BE49-F238E27FC236}">
                  <a16:creationId xmlns:a16="http://schemas.microsoft.com/office/drawing/2014/main" id="{324E2162-7B58-73C7-12DB-26043DC272E8}"/>
                </a:ext>
              </a:extLst>
            </p:cNvPr>
            <p:cNvSpPr txBox="1"/>
            <p:nvPr/>
          </p:nvSpPr>
          <p:spPr>
            <a:xfrm>
              <a:off x="6177568" y="215110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32Hz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0.22nA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2" name="矩形 21">
              <a:extLst>
                <a:ext uri="{FF2B5EF4-FFF2-40B4-BE49-F238E27FC236}">
                  <a16:creationId xmlns:a16="http://schemas.microsoft.com/office/drawing/2014/main" id="{49F6CF7A-03FF-70DE-3E26-B1C86C43B3A0}"/>
                </a:ext>
              </a:extLst>
            </p:cNvPr>
            <p:cNvSpPr/>
            <p:nvPr/>
          </p:nvSpPr>
          <p:spPr bwMode="auto">
            <a:xfrm>
              <a:off x="3743203" y="281690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3" name="文本框 22">
              <a:extLst>
                <a:ext uri="{FF2B5EF4-FFF2-40B4-BE49-F238E27FC236}">
                  <a16:creationId xmlns:a16="http://schemas.microsoft.com/office/drawing/2014/main" id="{C9EF981A-E059-E65A-5713-40BCBBF024E4}"/>
                </a:ext>
              </a:extLst>
            </p:cNvPr>
            <p:cNvSpPr txBox="1"/>
            <p:nvPr/>
          </p:nvSpPr>
          <p:spPr>
            <a:xfrm>
              <a:off x="3791982" y="290612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26Hz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0.18nA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4" name="矩形 23">
              <a:extLst>
                <a:ext uri="{FF2B5EF4-FFF2-40B4-BE49-F238E27FC236}">
                  <a16:creationId xmlns:a16="http://schemas.microsoft.com/office/drawing/2014/main" id="{9BBBA437-EE37-A23F-2F61-1AE984ABA9FE}"/>
                </a:ext>
              </a:extLst>
            </p:cNvPr>
            <p:cNvSpPr/>
            <p:nvPr/>
          </p:nvSpPr>
          <p:spPr bwMode="auto">
            <a:xfrm>
              <a:off x="4534910" y="281690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5" name="文本框 24">
              <a:extLst>
                <a:ext uri="{FF2B5EF4-FFF2-40B4-BE49-F238E27FC236}">
                  <a16:creationId xmlns:a16="http://schemas.microsoft.com/office/drawing/2014/main" id="{AFBBA849-8FB8-AEBD-48A5-19B471EC3720}"/>
                </a:ext>
              </a:extLst>
            </p:cNvPr>
            <p:cNvSpPr txBox="1"/>
            <p:nvPr/>
          </p:nvSpPr>
          <p:spPr>
            <a:xfrm>
              <a:off x="4583689" y="290612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0.07nA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6" name="矩形 25">
              <a:extLst>
                <a:ext uri="{FF2B5EF4-FFF2-40B4-BE49-F238E27FC236}">
                  <a16:creationId xmlns:a16="http://schemas.microsoft.com/office/drawing/2014/main" id="{13EC7F40-6AEC-F2FF-D2F9-C02E466FEB07}"/>
                </a:ext>
              </a:extLst>
            </p:cNvPr>
            <p:cNvSpPr/>
            <p:nvPr/>
          </p:nvSpPr>
          <p:spPr bwMode="auto">
            <a:xfrm>
              <a:off x="5322564" y="281690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7" name="文本框 26">
              <a:extLst>
                <a:ext uri="{FF2B5EF4-FFF2-40B4-BE49-F238E27FC236}">
                  <a16:creationId xmlns:a16="http://schemas.microsoft.com/office/drawing/2014/main" id="{5C42061F-1628-5E5E-0852-B3401B2E711C}"/>
                </a:ext>
              </a:extLst>
            </p:cNvPr>
            <p:cNvSpPr txBox="1"/>
            <p:nvPr/>
          </p:nvSpPr>
          <p:spPr>
            <a:xfrm>
              <a:off x="5371343" y="290612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0.4Hz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0.02nA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8" name="矩形 27">
              <a:extLst>
                <a:ext uri="{FF2B5EF4-FFF2-40B4-BE49-F238E27FC236}">
                  <a16:creationId xmlns:a16="http://schemas.microsoft.com/office/drawing/2014/main" id="{86E0174D-2153-FF0B-A88C-B7CBAD6E6956}"/>
                </a:ext>
              </a:extLst>
            </p:cNvPr>
            <p:cNvSpPr/>
            <p:nvPr/>
          </p:nvSpPr>
          <p:spPr bwMode="auto">
            <a:xfrm>
              <a:off x="6128789" y="281690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9" name="文本框 28">
              <a:extLst>
                <a:ext uri="{FF2B5EF4-FFF2-40B4-BE49-F238E27FC236}">
                  <a16:creationId xmlns:a16="http://schemas.microsoft.com/office/drawing/2014/main" id="{3EF23D66-1535-1CBD-8FE9-B3375CEF0AE4}"/>
                </a:ext>
              </a:extLst>
            </p:cNvPr>
            <p:cNvSpPr txBox="1"/>
            <p:nvPr/>
          </p:nvSpPr>
          <p:spPr>
            <a:xfrm>
              <a:off x="6177568" y="290612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0.1nA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 name="矩形 29">
              <a:extLst>
                <a:ext uri="{FF2B5EF4-FFF2-40B4-BE49-F238E27FC236}">
                  <a16:creationId xmlns:a16="http://schemas.microsoft.com/office/drawing/2014/main" id="{00CB9409-4986-100B-CB2D-92456A3BBAB1}"/>
                </a:ext>
              </a:extLst>
            </p:cNvPr>
            <p:cNvSpPr/>
            <p:nvPr/>
          </p:nvSpPr>
          <p:spPr bwMode="auto">
            <a:xfrm>
              <a:off x="3746884"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1" name="文本框 30">
              <a:extLst>
                <a:ext uri="{FF2B5EF4-FFF2-40B4-BE49-F238E27FC236}">
                  <a16:creationId xmlns:a16="http://schemas.microsoft.com/office/drawing/2014/main" id="{C5EBE0FB-9FEC-235A-1F71-A385D2B9A93D}"/>
                </a:ext>
              </a:extLst>
            </p:cNvPr>
            <p:cNvSpPr txBox="1"/>
            <p:nvPr/>
          </p:nvSpPr>
          <p:spPr>
            <a:xfrm>
              <a:off x="3795663" y="366071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17Hz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0.38nA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 name="矩形 31">
              <a:extLst>
                <a:ext uri="{FF2B5EF4-FFF2-40B4-BE49-F238E27FC236}">
                  <a16:creationId xmlns:a16="http://schemas.microsoft.com/office/drawing/2014/main" id="{922E8111-76AB-789A-306F-6280DA84429E}"/>
                </a:ext>
              </a:extLst>
            </p:cNvPr>
            <p:cNvSpPr/>
            <p:nvPr/>
          </p:nvSpPr>
          <p:spPr bwMode="auto">
            <a:xfrm>
              <a:off x="4534724"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3" name="文本框 32">
              <a:extLst>
                <a:ext uri="{FF2B5EF4-FFF2-40B4-BE49-F238E27FC236}">
                  <a16:creationId xmlns:a16="http://schemas.microsoft.com/office/drawing/2014/main" id="{1F19E099-8BE5-940E-1629-4B33AED8A1F6}"/>
                </a:ext>
              </a:extLst>
            </p:cNvPr>
            <p:cNvSpPr txBox="1"/>
            <p:nvPr/>
          </p:nvSpPr>
          <p:spPr>
            <a:xfrm>
              <a:off x="4583503" y="366071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0.2nA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4" name="矩形 33">
              <a:extLst>
                <a:ext uri="{FF2B5EF4-FFF2-40B4-BE49-F238E27FC236}">
                  <a16:creationId xmlns:a16="http://schemas.microsoft.com/office/drawing/2014/main" id="{294AABD3-205E-95C4-9C66-CDE7520342B6}"/>
                </a:ext>
              </a:extLst>
            </p:cNvPr>
            <p:cNvSpPr/>
            <p:nvPr/>
          </p:nvSpPr>
          <p:spPr bwMode="auto">
            <a:xfrm>
              <a:off x="5322564"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5" name="文本框 34">
              <a:extLst>
                <a:ext uri="{FF2B5EF4-FFF2-40B4-BE49-F238E27FC236}">
                  <a16:creationId xmlns:a16="http://schemas.microsoft.com/office/drawing/2014/main" id="{1991AD8A-2AB9-D86C-B24C-E0D9A3034E2F}"/>
                </a:ext>
              </a:extLst>
            </p:cNvPr>
            <p:cNvSpPr txBox="1"/>
            <p:nvPr/>
          </p:nvSpPr>
          <p:spPr>
            <a:xfrm>
              <a:off x="5371343" y="366071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0.13nA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6" name="矩形 35">
              <a:extLst>
                <a:ext uri="{FF2B5EF4-FFF2-40B4-BE49-F238E27FC236}">
                  <a16:creationId xmlns:a16="http://schemas.microsoft.com/office/drawing/2014/main" id="{84F1A59C-B55E-BD5D-376E-ED0490422010}"/>
                </a:ext>
              </a:extLst>
            </p:cNvPr>
            <p:cNvSpPr/>
            <p:nvPr/>
          </p:nvSpPr>
          <p:spPr bwMode="auto">
            <a:xfrm>
              <a:off x="6128789"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7" name="文本框 36">
              <a:extLst>
                <a:ext uri="{FF2B5EF4-FFF2-40B4-BE49-F238E27FC236}">
                  <a16:creationId xmlns:a16="http://schemas.microsoft.com/office/drawing/2014/main" id="{F2D6E7E8-4688-805E-BBED-A8A4DCC4CBA8}"/>
                </a:ext>
              </a:extLst>
            </p:cNvPr>
            <p:cNvSpPr txBox="1"/>
            <p:nvPr/>
          </p:nvSpPr>
          <p:spPr>
            <a:xfrm>
              <a:off x="6177568" y="366071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0.11nA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8" name="矩形 37">
              <a:extLst>
                <a:ext uri="{FF2B5EF4-FFF2-40B4-BE49-F238E27FC236}">
                  <a16:creationId xmlns:a16="http://schemas.microsoft.com/office/drawing/2014/main" id="{824968B1-3532-02FE-55AC-65843E481948}"/>
                </a:ext>
              </a:extLst>
            </p:cNvPr>
            <p:cNvSpPr/>
            <p:nvPr/>
          </p:nvSpPr>
          <p:spPr bwMode="auto">
            <a:xfrm>
              <a:off x="3743203"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9" name="文本框 38">
              <a:extLst>
                <a:ext uri="{FF2B5EF4-FFF2-40B4-BE49-F238E27FC236}">
                  <a16:creationId xmlns:a16="http://schemas.microsoft.com/office/drawing/2014/main" id="{E0DA7089-12E3-6593-5F40-CA9F090A9315}"/>
                </a:ext>
              </a:extLst>
            </p:cNvPr>
            <p:cNvSpPr txBox="1"/>
            <p:nvPr/>
          </p:nvSpPr>
          <p:spPr>
            <a:xfrm>
              <a:off x="3791982" y="441573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675Hz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8.5nA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0" name="矩形 39">
              <a:extLst>
                <a:ext uri="{FF2B5EF4-FFF2-40B4-BE49-F238E27FC236}">
                  <a16:creationId xmlns:a16="http://schemas.microsoft.com/office/drawing/2014/main" id="{A4C0030E-2F67-BD32-41BF-54F3FEB6C572}"/>
                </a:ext>
              </a:extLst>
            </p:cNvPr>
            <p:cNvSpPr/>
            <p:nvPr/>
          </p:nvSpPr>
          <p:spPr bwMode="auto">
            <a:xfrm>
              <a:off x="4534910"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1" name="文本框 40">
              <a:extLst>
                <a:ext uri="{FF2B5EF4-FFF2-40B4-BE49-F238E27FC236}">
                  <a16:creationId xmlns:a16="http://schemas.microsoft.com/office/drawing/2014/main" id="{FAB16BCA-D3D7-2D25-2CB8-D1FCEBAA4C45}"/>
                </a:ext>
              </a:extLst>
            </p:cNvPr>
            <p:cNvSpPr txBox="1"/>
            <p:nvPr/>
          </p:nvSpPr>
          <p:spPr>
            <a:xfrm>
              <a:off x="4583689" y="441573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27Hz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2.6nA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2" name="矩形 41">
              <a:extLst>
                <a:ext uri="{FF2B5EF4-FFF2-40B4-BE49-F238E27FC236}">
                  <a16:creationId xmlns:a16="http://schemas.microsoft.com/office/drawing/2014/main" id="{3153E798-0BC1-96C8-32FC-89EAA6B8B5E3}"/>
                </a:ext>
              </a:extLst>
            </p:cNvPr>
            <p:cNvSpPr/>
            <p:nvPr/>
          </p:nvSpPr>
          <p:spPr bwMode="auto">
            <a:xfrm>
              <a:off x="5322564" y="432651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3" name="文本框 42">
              <a:extLst>
                <a:ext uri="{FF2B5EF4-FFF2-40B4-BE49-F238E27FC236}">
                  <a16:creationId xmlns:a16="http://schemas.microsoft.com/office/drawing/2014/main" id="{766B156C-5010-CD48-CBAF-AF149FA9091B}"/>
                </a:ext>
              </a:extLst>
            </p:cNvPr>
            <p:cNvSpPr txBox="1"/>
            <p:nvPr/>
          </p:nvSpPr>
          <p:spPr>
            <a:xfrm>
              <a:off x="5371343" y="441573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11Hz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0.89nA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4" name="矩形 43">
              <a:extLst>
                <a:ext uri="{FF2B5EF4-FFF2-40B4-BE49-F238E27FC236}">
                  <a16:creationId xmlns:a16="http://schemas.microsoft.com/office/drawing/2014/main" id="{3163B2FF-1CB3-BB55-233B-2998F8E22265}"/>
                </a:ext>
              </a:extLst>
            </p:cNvPr>
            <p:cNvSpPr/>
            <p:nvPr/>
          </p:nvSpPr>
          <p:spPr bwMode="auto">
            <a:xfrm>
              <a:off x="6128789" y="432651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5" name="文本框 44">
              <a:extLst>
                <a:ext uri="{FF2B5EF4-FFF2-40B4-BE49-F238E27FC236}">
                  <a16:creationId xmlns:a16="http://schemas.microsoft.com/office/drawing/2014/main" id="{A9205CBB-39A6-6CB4-D014-A42431FD0D4D}"/>
                </a:ext>
              </a:extLst>
            </p:cNvPr>
            <p:cNvSpPr txBox="1"/>
            <p:nvPr/>
          </p:nvSpPr>
          <p:spPr>
            <a:xfrm>
              <a:off x="6177568" y="4415733"/>
              <a:ext cx="880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12Hz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0.53nA</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pic>
        <p:nvPicPr>
          <p:cNvPr id="46" name="图片 45">
            <a:extLst>
              <a:ext uri="{FF2B5EF4-FFF2-40B4-BE49-F238E27FC236}">
                <a16:creationId xmlns:a16="http://schemas.microsoft.com/office/drawing/2014/main" id="{C55BB436-4DDA-45C1-2C45-F1D7B8D9220C}"/>
              </a:ext>
            </a:extLst>
          </p:cNvPr>
          <p:cNvPicPr>
            <a:picLocks noChangeAspect="1"/>
          </p:cNvPicPr>
          <p:nvPr/>
        </p:nvPicPr>
        <p:blipFill>
          <a:blip r:embed="rId3"/>
          <a:stretch>
            <a:fillRect/>
          </a:stretch>
        </p:blipFill>
        <p:spPr>
          <a:xfrm>
            <a:off x="3209048" y="2655179"/>
            <a:ext cx="5261567" cy="4017453"/>
          </a:xfrm>
          <a:prstGeom prst="rect">
            <a:avLst/>
          </a:prstGeom>
        </p:spPr>
      </p:pic>
      <p:pic>
        <p:nvPicPr>
          <p:cNvPr id="47" name="图片 46">
            <a:extLst>
              <a:ext uri="{FF2B5EF4-FFF2-40B4-BE49-F238E27FC236}">
                <a16:creationId xmlns:a16="http://schemas.microsoft.com/office/drawing/2014/main" id="{28672ACE-637D-C4FD-AAF7-AAB757AFC4A8}"/>
              </a:ext>
            </a:extLst>
          </p:cNvPr>
          <p:cNvPicPr>
            <a:picLocks noChangeAspect="1"/>
          </p:cNvPicPr>
          <p:nvPr/>
        </p:nvPicPr>
        <p:blipFill>
          <a:blip r:embed="rId4"/>
          <a:stretch>
            <a:fillRect/>
          </a:stretch>
        </p:blipFill>
        <p:spPr>
          <a:xfrm>
            <a:off x="7411210" y="2593437"/>
            <a:ext cx="5449357" cy="4160839"/>
          </a:xfrm>
          <a:prstGeom prst="rect">
            <a:avLst/>
          </a:prstGeom>
        </p:spPr>
      </p:pic>
      <p:sp>
        <p:nvSpPr>
          <p:cNvPr id="4" name="Rectangle 4">
            <a:extLst>
              <a:ext uri="{FF2B5EF4-FFF2-40B4-BE49-F238E27FC236}">
                <a16:creationId xmlns:a16="http://schemas.microsoft.com/office/drawing/2014/main" id="{8BCA9E78-8175-A4C8-1C6B-EB4F20DF6938}"/>
              </a:ext>
            </a:extLst>
          </p:cNvPr>
          <p:cNvSpPr>
            <a:spLocks noChangeArrowheads="1"/>
          </p:cNvSpPr>
          <p:nvPr/>
        </p:nvSpPr>
        <p:spPr bwMode="auto">
          <a:xfrm>
            <a:off x="177631" y="2971570"/>
            <a:ext cx="72167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a:t>
            </a:r>
            <a:endParaRPr lang="zh-CN" altLang="en-US" sz="1600" b="1" dirty="0">
              <a:solidFill>
                <a:srgbClr val="0000FF"/>
              </a:solidFill>
              <a:latin typeface="微软雅黑" panose="020B0503020204020204" pitchFamily="34" charset="-122"/>
            </a:endParaRPr>
          </a:p>
        </p:txBody>
      </p:sp>
      <p:sp>
        <p:nvSpPr>
          <p:cNvPr id="5" name="Rectangle 4">
            <a:extLst>
              <a:ext uri="{FF2B5EF4-FFF2-40B4-BE49-F238E27FC236}">
                <a16:creationId xmlns:a16="http://schemas.microsoft.com/office/drawing/2014/main" id="{33AAF4CF-0773-DC7F-07BF-2476C346092A}"/>
              </a:ext>
            </a:extLst>
          </p:cNvPr>
          <p:cNvSpPr>
            <a:spLocks noChangeArrowheads="1"/>
          </p:cNvSpPr>
          <p:nvPr/>
        </p:nvSpPr>
        <p:spPr bwMode="auto">
          <a:xfrm>
            <a:off x="2820485" y="2987474"/>
            <a:ext cx="72167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4</a:t>
            </a:r>
            <a:endParaRPr lang="zh-CN" altLang="en-US" sz="1600" b="1" dirty="0">
              <a:solidFill>
                <a:srgbClr val="0000FF"/>
              </a:solidFill>
              <a:latin typeface="微软雅黑" panose="020B0503020204020204" pitchFamily="34" charset="-122"/>
            </a:endParaRPr>
          </a:p>
        </p:txBody>
      </p:sp>
      <p:sp>
        <p:nvSpPr>
          <p:cNvPr id="6" name="Rectangle 4">
            <a:extLst>
              <a:ext uri="{FF2B5EF4-FFF2-40B4-BE49-F238E27FC236}">
                <a16:creationId xmlns:a16="http://schemas.microsoft.com/office/drawing/2014/main" id="{D98B7011-AC65-BFC9-E8E2-40902C3343AE}"/>
              </a:ext>
            </a:extLst>
          </p:cNvPr>
          <p:cNvSpPr>
            <a:spLocks noChangeArrowheads="1"/>
          </p:cNvSpPr>
          <p:nvPr/>
        </p:nvSpPr>
        <p:spPr bwMode="auto">
          <a:xfrm>
            <a:off x="3667996" y="5526442"/>
            <a:ext cx="8483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16</a:t>
            </a:r>
            <a:endParaRPr lang="zh-CN" altLang="en-US" sz="1600" b="1" dirty="0">
              <a:solidFill>
                <a:srgbClr val="0000FF"/>
              </a:solidFill>
              <a:latin typeface="微软雅黑" panose="020B0503020204020204" pitchFamily="34" charset="-122"/>
            </a:endParaRPr>
          </a:p>
        </p:txBody>
      </p:sp>
      <p:sp>
        <p:nvSpPr>
          <p:cNvPr id="7" name="Rectangle 4">
            <a:extLst>
              <a:ext uri="{FF2B5EF4-FFF2-40B4-BE49-F238E27FC236}">
                <a16:creationId xmlns:a16="http://schemas.microsoft.com/office/drawing/2014/main" id="{ED26F9E1-7428-B77D-8DB9-104E91DB1225}"/>
              </a:ext>
            </a:extLst>
          </p:cNvPr>
          <p:cNvSpPr>
            <a:spLocks noChangeArrowheads="1"/>
          </p:cNvSpPr>
          <p:nvPr/>
        </p:nvSpPr>
        <p:spPr bwMode="auto">
          <a:xfrm>
            <a:off x="5483019" y="3717431"/>
            <a:ext cx="72167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a:t>
            </a:r>
            <a:endParaRPr lang="zh-CN" altLang="en-US" sz="1600" b="1" dirty="0">
              <a:solidFill>
                <a:srgbClr val="0000FF"/>
              </a:solidFill>
              <a:latin typeface="微软雅黑" panose="020B0503020204020204" pitchFamily="34" charset="-122"/>
            </a:endParaRPr>
          </a:p>
        </p:txBody>
      </p:sp>
      <p:sp>
        <p:nvSpPr>
          <p:cNvPr id="8" name="Rectangle 4">
            <a:extLst>
              <a:ext uri="{FF2B5EF4-FFF2-40B4-BE49-F238E27FC236}">
                <a16:creationId xmlns:a16="http://schemas.microsoft.com/office/drawing/2014/main" id="{557A3902-C4B8-A906-1CA5-D76BD9FE82D6}"/>
              </a:ext>
            </a:extLst>
          </p:cNvPr>
          <p:cNvSpPr>
            <a:spLocks noChangeArrowheads="1"/>
          </p:cNvSpPr>
          <p:nvPr/>
        </p:nvSpPr>
        <p:spPr bwMode="auto">
          <a:xfrm>
            <a:off x="4409644" y="3262981"/>
            <a:ext cx="8483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13</a:t>
            </a:r>
            <a:endParaRPr lang="zh-CN" altLang="en-US" sz="1600" b="1" dirty="0">
              <a:solidFill>
                <a:srgbClr val="0000FF"/>
              </a:solidFill>
              <a:latin typeface="微软雅黑" panose="020B0503020204020204" pitchFamily="34" charset="-122"/>
            </a:endParaRPr>
          </a:p>
        </p:txBody>
      </p:sp>
      <p:sp>
        <p:nvSpPr>
          <p:cNvPr id="9" name="Rectangle 4">
            <a:extLst>
              <a:ext uri="{FF2B5EF4-FFF2-40B4-BE49-F238E27FC236}">
                <a16:creationId xmlns:a16="http://schemas.microsoft.com/office/drawing/2014/main" id="{A23E83E8-3542-E708-0ED8-67AD4B3293EC}"/>
              </a:ext>
            </a:extLst>
          </p:cNvPr>
          <p:cNvSpPr>
            <a:spLocks noChangeArrowheads="1"/>
          </p:cNvSpPr>
          <p:nvPr/>
        </p:nvSpPr>
        <p:spPr bwMode="auto">
          <a:xfrm>
            <a:off x="9475795" y="4035638"/>
            <a:ext cx="72167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a:t>
            </a:r>
            <a:endParaRPr lang="zh-CN" altLang="en-US" sz="1600" b="1" dirty="0">
              <a:solidFill>
                <a:srgbClr val="0000FF"/>
              </a:solidFill>
              <a:latin typeface="微软雅黑" panose="020B0503020204020204" pitchFamily="34" charset="-122"/>
            </a:endParaRPr>
          </a:p>
        </p:txBody>
      </p:sp>
      <p:sp>
        <p:nvSpPr>
          <p:cNvPr id="48" name="Rectangle 4">
            <a:extLst>
              <a:ext uri="{FF2B5EF4-FFF2-40B4-BE49-F238E27FC236}">
                <a16:creationId xmlns:a16="http://schemas.microsoft.com/office/drawing/2014/main" id="{6A811091-D5F0-E57A-F9BE-ED8B29366B6D}"/>
              </a:ext>
            </a:extLst>
          </p:cNvPr>
          <p:cNvSpPr>
            <a:spLocks noChangeArrowheads="1"/>
          </p:cNvSpPr>
          <p:nvPr/>
        </p:nvSpPr>
        <p:spPr bwMode="auto">
          <a:xfrm>
            <a:off x="8402420" y="3581188"/>
            <a:ext cx="8483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13</a:t>
            </a:r>
            <a:endParaRPr lang="zh-CN" altLang="en-US" sz="1600" b="1" dirty="0">
              <a:solidFill>
                <a:srgbClr val="0000FF"/>
              </a:solidFill>
              <a:latin typeface="微软雅黑" panose="020B0503020204020204" pitchFamily="34" charset="-122"/>
            </a:endParaRPr>
          </a:p>
        </p:txBody>
      </p:sp>
      <p:sp>
        <p:nvSpPr>
          <p:cNvPr id="49" name="Rectangle 4">
            <a:extLst>
              <a:ext uri="{FF2B5EF4-FFF2-40B4-BE49-F238E27FC236}">
                <a16:creationId xmlns:a16="http://schemas.microsoft.com/office/drawing/2014/main" id="{0ADE03B2-14AB-BCD3-C224-3090FE2569DC}"/>
              </a:ext>
            </a:extLst>
          </p:cNvPr>
          <p:cNvSpPr>
            <a:spLocks noChangeArrowheads="1"/>
          </p:cNvSpPr>
          <p:nvPr/>
        </p:nvSpPr>
        <p:spPr bwMode="auto">
          <a:xfrm>
            <a:off x="8826574" y="5735538"/>
            <a:ext cx="8483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14</a:t>
            </a:r>
            <a:endParaRPr lang="zh-CN" altLang="en-US" sz="1600" b="1" dirty="0">
              <a:solidFill>
                <a:srgbClr val="0000FF"/>
              </a:solidFill>
              <a:latin typeface="微软雅黑" panose="020B0503020204020204" pitchFamily="34" charset="-122"/>
            </a:endParaRPr>
          </a:p>
        </p:txBody>
      </p:sp>
      <p:sp>
        <p:nvSpPr>
          <p:cNvPr id="54" name="文本框 8">
            <a:extLst>
              <a:ext uri="{FF2B5EF4-FFF2-40B4-BE49-F238E27FC236}">
                <a16:creationId xmlns:a16="http://schemas.microsoft.com/office/drawing/2014/main" id="{DB730D44-817F-5A5A-3C75-00399FF12E57}"/>
              </a:ext>
            </a:extLst>
          </p:cNvPr>
          <p:cNvSpPr txBox="1">
            <a:spLocks noChangeArrowheads="1"/>
          </p:cNvSpPr>
          <p:nvPr/>
        </p:nvSpPr>
        <p:spPr bwMode="auto">
          <a:xfrm>
            <a:off x="125413" y="752245"/>
            <a:ext cx="11841208"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所有通道暗电流合计 </a:t>
            </a:r>
            <a:r>
              <a:rPr lang="zh-CN" altLang="en-US" sz="2400" b="1" dirty="0">
                <a:solidFill>
                  <a:srgbClr val="FF0000"/>
                </a:solidFill>
                <a:latin typeface="微软雅黑" panose="020B0503020204020204" pitchFamily="34" charset="-122"/>
              </a:rPr>
              <a:t>＜</a:t>
            </a:r>
            <a:r>
              <a:rPr lang="en-US" altLang="zh-CN" sz="2400" b="1" dirty="0">
                <a:solidFill>
                  <a:srgbClr val="FF0000"/>
                </a:solidFill>
                <a:latin typeface="微软雅黑" panose="020B0503020204020204" pitchFamily="34" charset="-122"/>
              </a:rPr>
              <a:t>15nA</a:t>
            </a:r>
            <a:r>
              <a:rPr lang="en-US" altLang="zh-CN" sz="2400" b="1" dirty="0">
                <a:latin typeface="微软雅黑" panose="020B0503020204020204" pitchFamily="34" charset="-122"/>
              </a:rPr>
              <a:t>@1E6</a:t>
            </a: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单个通道</a:t>
            </a:r>
            <a:r>
              <a:rPr lang="zh-CN" altLang="en-US" sz="2400" b="1" dirty="0">
                <a:solidFill>
                  <a:srgbClr val="FF0000"/>
                </a:solidFill>
                <a:latin typeface="微软雅黑" panose="020B0503020204020204" pitchFamily="34" charset="-122"/>
              </a:rPr>
              <a:t>暗电流＜</a:t>
            </a:r>
            <a:r>
              <a:rPr lang="en-US" altLang="zh-CN" sz="2400" b="1" dirty="0">
                <a:solidFill>
                  <a:srgbClr val="FF0000"/>
                </a:solidFill>
                <a:latin typeface="微软雅黑" panose="020B0503020204020204" pitchFamily="34" charset="-122"/>
              </a:rPr>
              <a:t>1nA</a:t>
            </a:r>
            <a:r>
              <a:rPr lang="zh-CN" altLang="en-US" sz="2400" b="1" dirty="0">
                <a:solidFill>
                  <a:srgbClr val="FF0000"/>
                </a:solidFill>
                <a:latin typeface="微软雅黑" panose="020B0503020204020204" pitchFamily="34" charset="-122"/>
              </a:rPr>
              <a:t>，</a:t>
            </a:r>
            <a:r>
              <a:rPr lang="zh-CN" altLang="en-US" sz="2400" b="1" dirty="0">
                <a:latin typeface="微软雅黑" panose="020B0503020204020204" pitchFamily="34" charset="-122"/>
              </a:rPr>
              <a:t>边缘通道暗电流略高</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暗计数率与各个通道的暗电流值基本成正比</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边缘通道可能受高压供电电极或金属</a:t>
            </a:r>
            <a:r>
              <a:rPr lang="en-US" altLang="zh-CN" sz="2400" b="1" dirty="0">
                <a:latin typeface="微软雅黑" panose="020B0503020204020204" pitchFamily="34" charset="-122"/>
              </a:rPr>
              <a:t>-</a:t>
            </a:r>
            <a:r>
              <a:rPr lang="zh-CN" altLang="en-US" sz="2400" b="1" dirty="0">
                <a:latin typeface="微软雅黑" panose="020B0503020204020204" pitchFamily="34" charset="-122"/>
              </a:rPr>
              <a:t>陶瓷封接影响。</a:t>
            </a:r>
            <a:endParaRPr lang="en-US" altLang="zh-CN" sz="2400" b="1" dirty="0">
              <a:latin typeface="微软雅黑" panose="020B0503020204020204" pitchFamily="34" charset="-122"/>
            </a:endParaRPr>
          </a:p>
        </p:txBody>
      </p:sp>
      <p:sp>
        <p:nvSpPr>
          <p:cNvPr id="55" name="文本框 54">
            <a:extLst>
              <a:ext uri="{FF2B5EF4-FFF2-40B4-BE49-F238E27FC236}">
                <a16:creationId xmlns:a16="http://schemas.microsoft.com/office/drawing/2014/main" id="{7FFFC806-3CB2-0C08-CD3A-5389439ACAA5}"/>
              </a:ext>
            </a:extLst>
          </p:cNvPr>
          <p:cNvSpPr txBox="1"/>
          <p:nvPr/>
        </p:nvSpPr>
        <p:spPr>
          <a:xfrm>
            <a:off x="11020210" y="5893387"/>
            <a:ext cx="1107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rPr>
              <a:t>暗电流</a:t>
            </a:r>
          </a:p>
        </p:txBody>
      </p:sp>
      <p:sp>
        <p:nvSpPr>
          <p:cNvPr id="56" name="文本框 55">
            <a:extLst>
              <a:ext uri="{FF2B5EF4-FFF2-40B4-BE49-F238E27FC236}">
                <a16:creationId xmlns:a16="http://schemas.microsoft.com/office/drawing/2014/main" id="{3ABD87E4-FD6A-278F-E70E-E2414D3D83DB}"/>
              </a:ext>
            </a:extLst>
          </p:cNvPr>
          <p:cNvSpPr txBox="1"/>
          <p:nvPr/>
        </p:nvSpPr>
        <p:spPr>
          <a:xfrm>
            <a:off x="6824614" y="5776737"/>
            <a:ext cx="125066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rPr>
              <a:t>暗计数</a:t>
            </a:r>
            <a:endParaRPr kumimoji="0" lang="en-US" altLang="zh-CN" sz="24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rPr>
              <a:t>（</a:t>
            </a:r>
            <a:r>
              <a:rPr kumimoji="0" lang="en-US" altLang="zh-CN" sz="12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rPr>
              <a:t>10mV</a:t>
            </a:r>
            <a:r>
              <a:rPr kumimoji="0" lang="zh-CN" altLang="en-US" sz="12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rPr>
              <a:t>阈值）</a:t>
            </a:r>
            <a:endParaRPr kumimoji="0" lang="zh-CN" altLang="en-US" sz="24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mn-cs"/>
            </a:endParaRPr>
          </a:p>
        </p:txBody>
      </p:sp>
      <p:sp>
        <p:nvSpPr>
          <p:cNvPr id="2" name="Rectangle 4">
            <a:extLst>
              <a:ext uri="{FF2B5EF4-FFF2-40B4-BE49-F238E27FC236}">
                <a16:creationId xmlns:a16="http://schemas.microsoft.com/office/drawing/2014/main" id="{86116635-A40E-F1C8-A793-A3CF805E3594}"/>
              </a:ext>
            </a:extLst>
          </p:cNvPr>
          <p:cNvSpPr>
            <a:spLocks noChangeArrowheads="1"/>
          </p:cNvSpPr>
          <p:nvPr/>
        </p:nvSpPr>
        <p:spPr bwMode="auto">
          <a:xfrm>
            <a:off x="0" y="5994710"/>
            <a:ext cx="4588115"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各通道暗计数率（上）和暗电流（下）测试结果</a:t>
            </a:r>
          </a:p>
        </p:txBody>
      </p:sp>
      <p:pic>
        <p:nvPicPr>
          <p:cNvPr id="10" name="图片 9">
            <a:extLst>
              <a:ext uri="{FF2B5EF4-FFF2-40B4-BE49-F238E27FC236}">
                <a16:creationId xmlns:a16="http://schemas.microsoft.com/office/drawing/2014/main" id="{D1DFE8D9-56B6-1B1E-6FBB-85E2059FBD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14" t="22533" r="35185" b="50000"/>
          <a:stretch/>
        </p:blipFill>
        <p:spPr>
          <a:xfrm>
            <a:off x="8385250" y="153988"/>
            <a:ext cx="2772352" cy="26440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a:extLst>
              <a:ext uri="{FF2B5EF4-FFF2-40B4-BE49-F238E27FC236}">
                <a16:creationId xmlns:a16="http://schemas.microsoft.com/office/drawing/2014/main" id="{6D6BD681-F65E-A4CD-7CAB-BADADE25ACEF}"/>
              </a:ext>
            </a:extLst>
          </p:cNvPr>
          <p:cNvSpPr>
            <a:spLocks noGrp="1"/>
          </p:cNvSpPr>
          <p:nvPr>
            <p:ph type="ctrTitle"/>
          </p:nvPr>
        </p:nvSpPr>
        <p:spPr bwMode="auto">
          <a:xfrm>
            <a:off x="125413" y="196850"/>
            <a:ext cx="9906000"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3.5 </a:t>
            </a:r>
            <a:r>
              <a:rPr lang="zh-CN" altLang="en-US" sz="3200" dirty="0"/>
              <a:t>串扰</a:t>
            </a:r>
          </a:p>
        </p:txBody>
      </p:sp>
      <p:sp>
        <p:nvSpPr>
          <p:cNvPr id="3" name="灯片编号占位符 2">
            <a:extLst>
              <a:ext uri="{FF2B5EF4-FFF2-40B4-BE49-F238E27FC236}">
                <a16:creationId xmlns:a16="http://schemas.microsoft.com/office/drawing/2014/main" id="{2E768158-FC40-7B7B-CDAE-46D45E8CAAC5}"/>
              </a:ext>
            </a:extLst>
          </p:cNvPr>
          <p:cNvSpPr>
            <a:spLocks noGrp="1"/>
          </p:cNvSpPr>
          <p:nvPr>
            <p:ph type="sldNum" sz="quarter" idx="12"/>
          </p:nvPr>
        </p:nvSpPr>
        <p:spPr/>
        <p:txBody>
          <a:bodyPr/>
          <a:lstStyle/>
          <a:p>
            <a:pPr>
              <a:defRPr/>
            </a:pPr>
            <a:fld id="{946F2586-F1D1-43F3-B5EB-6E2114A156CF}" type="slidenum">
              <a:rPr lang="en-US" smtClean="0"/>
              <a:pPr>
                <a:defRPr/>
              </a:pPr>
              <a:t>18</a:t>
            </a:fld>
            <a:endParaRPr lang="en-US" dirty="0"/>
          </a:p>
        </p:txBody>
      </p:sp>
      <p:sp>
        <p:nvSpPr>
          <p:cNvPr id="14" name="Rectangle 4">
            <a:extLst>
              <a:ext uri="{FF2B5EF4-FFF2-40B4-BE49-F238E27FC236}">
                <a16:creationId xmlns:a16="http://schemas.microsoft.com/office/drawing/2014/main" id="{47ADC91D-AF69-1F08-10FE-763662854F21}"/>
              </a:ext>
            </a:extLst>
          </p:cNvPr>
          <p:cNvSpPr>
            <a:spLocks noChangeArrowheads="1"/>
          </p:cNvSpPr>
          <p:nvPr/>
        </p:nvSpPr>
        <p:spPr bwMode="auto">
          <a:xfrm>
            <a:off x="280988" y="6556375"/>
            <a:ext cx="12192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5" name="Rectangle 7">
            <a:extLst>
              <a:ext uri="{FF2B5EF4-FFF2-40B4-BE49-F238E27FC236}">
                <a16:creationId xmlns:a16="http://schemas.microsoft.com/office/drawing/2014/main" id="{07BE427D-1F97-FE3F-6D44-9EAB9C78BC42}"/>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grpSp>
        <p:nvGrpSpPr>
          <p:cNvPr id="2" name="组合 1">
            <a:extLst>
              <a:ext uri="{FF2B5EF4-FFF2-40B4-BE49-F238E27FC236}">
                <a16:creationId xmlns:a16="http://schemas.microsoft.com/office/drawing/2014/main" id="{48424151-B1F4-72A1-5EC0-A55E92C4B8F1}"/>
              </a:ext>
            </a:extLst>
          </p:cNvPr>
          <p:cNvGrpSpPr/>
          <p:nvPr/>
        </p:nvGrpSpPr>
        <p:grpSpPr>
          <a:xfrm>
            <a:off x="9405938" y="3666918"/>
            <a:ext cx="2567459" cy="2372795"/>
            <a:chOff x="3743203" y="2061883"/>
            <a:chExt cx="3315170" cy="2966290"/>
          </a:xfrm>
        </p:grpSpPr>
        <p:sp>
          <p:nvSpPr>
            <p:cNvPr id="4" name="矩形 3">
              <a:extLst>
                <a:ext uri="{FF2B5EF4-FFF2-40B4-BE49-F238E27FC236}">
                  <a16:creationId xmlns:a16="http://schemas.microsoft.com/office/drawing/2014/main" id="{FE90C232-C4C2-DB9F-B1D2-300D7AFB6411}"/>
                </a:ext>
              </a:extLst>
            </p:cNvPr>
            <p:cNvSpPr/>
            <p:nvPr/>
          </p:nvSpPr>
          <p:spPr bwMode="auto">
            <a:xfrm>
              <a:off x="3746884" y="206188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5" name="文本框 4">
              <a:extLst>
                <a:ext uri="{FF2B5EF4-FFF2-40B4-BE49-F238E27FC236}">
                  <a16:creationId xmlns:a16="http://schemas.microsoft.com/office/drawing/2014/main" id="{960CBDA5-C423-6D32-730E-4BE587CFB2AF}"/>
                </a:ext>
              </a:extLst>
            </p:cNvPr>
            <p:cNvSpPr txBox="1"/>
            <p:nvPr/>
          </p:nvSpPr>
          <p:spPr>
            <a:xfrm>
              <a:off x="3795663" y="215110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5.08</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892AE445-E567-C48E-EF0D-59643165C804}"/>
                </a:ext>
              </a:extLst>
            </p:cNvPr>
            <p:cNvSpPr/>
            <p:nvPr/>
          </p:nvSpPr>
          <p:spPr bwMode="auto">
            <a:xfrm>
              <a:off x="4534724" y="206188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7" name="文本框 6">
              <a:extLst>
                <a:ext uri="{FF2B5EF4-FFF2-40B4-BE49-F238E27FC236}">
                  <a16:creationId xmlns:a16="http://schemas.microsoft.com/office/drawing/2014/main" id="{D1DE0CB3-D0D8-6147-7BEB-968352546B30}"/>
                </a:ext>
              </a:extLst>
            </p:cNvPr>
            <p:cNvSpPr txBox="1"/>
            <p:nvPr/>
          </p:nvSpPr>
          <p:spPr>
            <a:xfrm>
              <a:off x="4583503" y="215110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3.24</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矩形 7">
              <a:extLst>
                <a:ext uri="{FF2B5EF4-FFF2-40B4-BE49-F238E27FC236}">
                  <a16:creationId xmlns:a16="http://schemas.microsoft.com/office/drawing/2014/main" id="{16EA8812-E082-B13A-D421-94B269BF7095}"/>
                </a:ext>
              </a:extLst>
            </p:cNvPr>
            <p:cNvSpPr/>
            <p:nvPr/>
          </p:nvSpPr>
          <p:spPr bwMode="auto">
            <a:xfrm>
              <a:off x="5322564" y="206188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9" name="文本框 8">
              <a:extLst>
                <a:ext uri="{FF2B5EF4-FFF2-40B4-BE49-F238E27FC236}">
                  <a16:creationId xmlns:a16="http://schemas.microsoft.com/office/drawing/2014/main" id="{D663DA19-2153-82A9-4646-DF4DE13409BE}"/>
                </a:ext>
              </a:extLst>
            </p:cNvPr>
            <p:cNvSpPr txBox="1"/>
            <p:nvPr/>
          </p:nvSpPr>
          <p:spPr>
            <a:xfrm>
              <a:off x="5371343" y="215110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1.45</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 name="矩形 9">
              <a:extLst>
                <a:ext uri="{FF2B5EF4-FFF2-40B4-BE49-F238E27FC236}">
                  <a16:creationId xmlns:a16="http://schemas.microsoft.com/office/drawing/2014/main" id="{4BAB3664-80A2-9774-A8FD-86123E73096B}"/>
                </a:ext>
              </a:extLst>
            </p:cNvPr>
            <p:cNvSpPr/>
            <p:nvPr/>
          </p:nvSpPr>
          <p:spPr bwMode="auto">
            <a:xfrm>
              <a:off x="6128789" y="206188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1" name="文本框 10">
              <a:extLst>
                <a:ext uri="{FF2B5EF4-FFF2-40B4-BE49-F238E27FC236}">
                  <a16:creationId xmlns:a16="http://schemas.microsoft.com/office/drawing/2014/main" id="{F4897847-F397-F814-0528-18DBA42EADE3}"/>
                </a:ext>
              </a:extLst>
            </p:cNvPr>
            <p:cNvSpPr txBox="1"/>
            <p:nvPr/>
          </p:nvSpPr>
          <p:spPr>
            <a:xfrm>
              <a:off x="6177568" y="215110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1.99</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矩形 11">
              <a:extLst>
                <a:ext uri="{FF2B5EF4-FFF2-40B4-BE49-F238E27FC236}">
                  <a16:creationId xmlns:a16="http://schemas.microsoft.com/office/drawing/2014/main" id="{9F8C5265-3250-329A-F6F8-3399792B8A1E}"/>
                </a:ext>
              </a:extLst>
            </p:cNvPr>
            <p:cNvSpPr/>
            <p:nvPr/>
          </p:nvSpPr>
          <p:spPr bwMode="auto">
            <a:xfrm>
              <a:off x="3743203" y="281690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3" name="文本框 12">
              <a:extLst>
                <a:ext uri="{FF2B5EF4-FFF2-40B4-BE49-F238E27FC236}">
                  <a16:creationId xmlns:a16="http://schemas.microsoft.com/office/drawing/2014/main" id="{EC846F64-BB16-7FF4-52FA-E0B292316313}"/>
                </a:ext>
              </a:extLst>
            </p:cNvPr>
            <p:cNvSpPr txBox="1"/>
            <p:nvPr/>
          </p:nvSpPr>
          <p:spPr>
            <a:xfrm>
              <a:off x="3791982" y="290612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3.45</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23502C87-98C9-0FF3-6908-9D1920708287}"/>
                </a:ext>
              </a:extLst>
            </p:cNvPr>
            <p:cNvSpPr/>
            <p:nvPr/>
          </p:nvSpPr>
          <p:spPr bwMode="auto">
            <a:xfrm>
              <a:off x="4534910" y="281690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7" name="文本框 16">
              <a:extLst>
                <a:ext uri="{FF2B5EF4-FFF2-40B4-BE49-F238E27FC236}">
                  <a16:creationId xmlns:a16="http://schemas.microsoft.com/office/drawing/2014/main" id="{CE352641-0322-B27A-96EC-777E6B21D191}"/>
                </a:ext>
              </a:extLst>
            </p:cNvPr>
            <p:cNvSpPr txBox="1"/>
            <p:nvPr/>
          </p:nvSpPr>
          <p:spPr>
            <a:xfrm>
              <a:off x="4583689" y="290612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2.09</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BD7B3E67-C365-36F0-1338-6B3EC1811683}"/>
                </a:ext>
              </a:extLst>
            </p:cNvPr>
            <p:cNvSpPr/>
            <p:nvPr/>
          </p:nvSpPr>
          <p:spPr bwMode="auto">
            <a:xfrm>
              <a:off x="5322564" y="2816903"/>
              <a:ext cx="739061" cy="701660"/>
            </a:xfrm>
            <a:prstGeom prst="rect">
              <a:avLst/>
            </a:prstGeom>
            <a:solidFill>
              <a:srgbClr val="0000FF"/>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9" name="文本框 18">
              <a:extLst>
                <a:ext uri="{FF2B5EF4-FFF2-40B4-BE49-F238E27FC236}">
                  <a16:creationId xmlns:a16="http://schemas.microsoft.com/office/drawing/2014/main" id="{45037FB7-EBFA-29AF-8BA5-538853E1B5AC}"/>
                </a:ext>
              </a:extLst>
            </p:cNvPr>
            <p:cNvSpPr txBox="1"/>
            <p:nvPr/>
          </p:nvSpPr>
          <p:spPr>
            <a:xfrm>
              <a:off x="5371343" y="290612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100</a:t>
              </a:r>
              <a:endPar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矩形 19">
              <a:extLst>
                <a:ext uri="{FF2B5EF4-FFF2-40B4-BE49-F238E27FC236}">
                  <a16:creationId xmlns:a16="http://schemas.microsoft.com/office/drawing/2014/main" id="{0B352020-FD9F-E066-7208-AC4D98F9B504}"/>
                </a:ext>
              </a:extLst>
            </p:cNvPr>
            <p:cNvSpPr/>
            <p:nvPr/>
          </p:nvSpPr>
          <p:spPr bwMode="auto">
            <a:xfrm>
              <a:off x="6128789" y="281690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1" name="文本框 20">
              <a:extLst>
                <a:ext uri="{FF2B5EF4-FFF2-40B4-BE49-F238E27FC236}">
                  <a16:creationId xmlns:a16="http://schemas.microsoft.com/office/drawing/2014/main" id="{85B953D7-85D1-6A0F-BF66-254B1349D918}"/>
                </a:ext>
              </a:extLst>
            </p:cNvPr>
            <p:cNvSpPr txBox="1"/>
            <p:nvPr/>
          </p:nvSpPr>
          <p:spPr>
            <a:xfrm>
              <a:off x="6177568" y="290612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2.5</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2" name="矩形 21">
              <a:extLst>
                <a:ext uri="{FF2B5EF4-FFF2-40B4-BE49-F238E27FC236}">
                  <a16:creationId xmlns:a16="http://schemas.microsoft.com/office/drawing/2014/main" id="{68DED0F0-279C-D70D-D6BE-F4D2B64C9FCA}"/>
                </a:ext>
              </a:extLst>
            </p:cNvPr>
            <p:cNvSpPr/>
            <p:nvPr/>
          </p:nvSpPr>
          <p:spPr bwMode="auto">
            <a:xfrm>
              <a:off x="3746884" y="357149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3" name="文本框 22">
              <a:extLst>
                <a:ext uri="{FF2B5EF4-FFF2-40B4-BE49-F238E27FC236}">
                  <a16:creationId xmlns:a16="http://schemas.microsoft.com/office/drawing/2014/main" id="{073A60B8-33EF-75C7-5544-2727D821A6E6}"/>
                </a:ext>
              </a:extLst>
            </p:cNvPr>
            <p:cNvSpPr txBox="1"/>
            <p:nvPr/>
          </p:nvSpPr>
          <p:spPr>
            <a:xfrm>
              <a:off x="3795663" y="366071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4.05</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4" name="矩形 23">
              <a:extLst>
                <a:ext uri="{FF2B5EF4-FFF2-40B4-BE49-F238E27FC236}">
                  <a16:creationId xmlns:a16="http://schemas.microsoft.com/office/drawing/2014/main" id="{2B40137C-18AA-D4CC-BA81-47F55E5F86A1}"/>
                </a:ext>
              </a:extLst>
            </p:cNvPr>
            <p:cNvSpPr/>
            <p:nvPr/>
          </p:nvSpPr>
          <p:spPr bwMode="auto">
            <a:xfrm>
              <a:off x="4534724"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5" name="文本框 24">
              <a:extLst>
                <a:ext uri="{FF2B5EF4-FFF2-40B4-BE49-F238E27FC236}">
                  <a16:creationId xmlns:a16="http://schemas.microsoft.com/office/drawing/2014/main" id="{52FD8FD0-0BE0-7E21-3C0C-C63CB50BEC8B}"/>
                </a:ext>
              </a:extLst>
            </p:cNvPr>
            <p:cNvSpPr txBox="1"/>
            <p:nvPr/>
          </p:nvSpPr>
          <p:spPr>
            <a:xfrm>
              <a:off x="4583503" y="366071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2.7</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6" name="矩形 25">
              <a:extLst>
                <a:ext uri="{FF2B5EF4-FFF2-40B4-BE49-F238E27FC236}">
                  <a16:creationId xmlns:a16="http://schemas.microsoft.com/office/drawing/2014/main" id="{1ED3F28D-C17C-A5F2-5153-05E27BEAC2EC}"/>
                </a:ext>
              </a:extLst>
            </p:cNvPr>
            <p:cNvSpPr/>
            <p:nvPr/>
          </p:nvSpPr>
          <p:spPr bwMode="auto">
            <a:xfrm>
              <a:off x="5322564"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7" name="文本框 26">
              <a:extLst>
                <a:ext uri="{FF2B5EF4-FFF2-40B4-BE49-F238E27FC236}">
                  <a16:creationId xmlns:a16="http://schemas.microsoft.com/office/drawing/2014/main" id="{D8493AAB-F8F4-AF8D-B139-B384EB8A6CF5}"/>
                </a:ext>
              </a:extLst>
            </p:cNvPr>
            <p:cNvSpPr txBox="1"/>
            <p:nvPr/>
          </p:nvSpPr>
          <p:spPr>
            <a:xfrm>
              <a:off x="5371343" y="366071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2.16</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8" name="矩形 27">
              <a:extLst>
                <a:ext uri="{FF2B5EF4-FFF2-40B4-BE49-F238E27FC236}">
                  <a16:creationId xmlns:a16="http://schemas.microsoft.com/office/drawing/2014/main" id="{89AEA61A-BD64-E6C1-82FA-7E30F22C851A}"/>
                </a:ext>
              </a:extLst>
            </p:cNvPr>
            <p:cNvSpPr/>
            <p:nvPr/>
          </p:nvSpPr>
          <p:spPr bwMode="auto">
            <a:xfrm>
              <a:off x="6128789" y="3571493"/>
              <a:ext cx="739061" cy="70166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29" name="文本框 28">
              <a:extLst>
                <a:ext uri="{FF2B5EF4-FFF2-40B4-BE49-F238E27FC236}">
                  <a16:creationId xmlns:a16="http://schemas.microsoft.com/office/drawing/2014/main" id="{BC909512-4C9C-C96C-C91F-FFB6F13860C1}"/>
                </a:ext>
              </a:extLst>
            </p:cNvPr>
            <p:cNvSpPr txBox="1"/>
            <p:nvPr/>
          </p:nvSpPr>
          <p:spPr>
            <a:xfrm>
              <a:off x="6177568" y="366071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2.15</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 name="矩形 29">
              <a:extLst>
                <a:ext uri="{FF2B5EF4-FFF2-40B4-BE49-F238E27FC236}">
                  <a16:creationId xmlns:a16="http://schemas.microsoft.com/office/drawing/2014/main" id="{E5DF9015-377C-5BD8-575F-45A8CD49B894}"/>
                </a:ext>
              </a:extLst>
            </p:cNvPr>
            <p:cNvSpPr/>
            <p:nvPr/>
          </p:nvSpPr>
          <p:spPr bwMode="auto">
            <a:xfrm>
              <a:off x="3743203"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1" name="文本框 30">
              <a:extLst>
                <a:ext uri="{FF2B5EF4-FFF2-40B4-BE49-F238E27FC236}">
                  <a16:creationId xmlns:a16="http://schemas.microsoft.com/office/drawing/2014/main" id="{00CC1160-1208-3A70-04BF-C345795D19D3}"/>
                </a:ext>
              </a:extLst>
            </p:cNvPr>
            <p:cNvSpPr txBox="1"/>
            <p:nvPr/>
          </p:nvSpPr>
          <p:spPr>
            <a:xfrm>
              <a:off x="3791982" y="441573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6.48</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 name="矩形 31">
              <a:extLst>
                <a:ext uri="{FF2B5EF4-FFF2-40B4-BE49-F238E27FC236}">
                  <a16:creationId xmlns:a16="http://schemas.microsoft.com/office/drawing/2014/main" id="{5224C6E3-84DE-F899-F1B9-C901F9FBE7B6}"/>
                </a:ext>
              </a:extLst>
            </p:cNvPr>
            <p:cNvSpPr/>
            <p:nvPr/>
          </p:nvSpPr>
          <p:spPr bwMode="auto">
            <a:xfrm>
              <a:off x="4534910"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3" name="文本框 32">
              <a:extLst>
                <a:ext uri="{FF2B5EF4-FFF2-40B4-BE49-F238E27FC236}">
                  <a16:creationId xmlns:a16="http://schemas.microsoft.com/office/drawing/2014/main" id="{0E3704E7-AC9F-02E2-15DE-AE4F11EC2213}"/>
                </a:ext>
              </a:extLst>
            </p:cNvPr>
            <p:cNvSpPr txBox="1"/>
            <p:nvPr/>
          </p:nvSpPr>
          <p:spPr>
            <a:xfrm>
              <a:off x="4583689" y="441573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5.79</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4" name="矩形 33">
              <a:extLst>
                <a:ext uri="{FF2B5EF4-FFF2-40B4-BE49-F238E27FC236}">
                  <a16:creationId xmlns:a16="http://schemas.microsoft.com/office/drawing/2014/main" id="{84DD2B0A-1686-48D9-B15A-91A514B5C1CC}"/>
                </a:ext>
              </a:extLst>
            </p:cNvPr>
            <p:cNvSpPr/>
            <p:nvPr/>
          </p:nvSpPr>
          <p:spPr bwMode="auto">
            <a:xfrm>
              <a:off x="5322564"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5" name="文本框 34">
              <a:extLst>
                <a:ext uri="{FF2B5EF4-FFF2-40B4-BE49-F238E27FC236}">
                  <a16:creationId xmlns:a16="http://schemas.microsoft.com/office/drawing/2014/main" id="{AC58A42A-9EA4-1622-AE85-B8176FD8CCFA}"/>
                </a:ext>
              </a:extLst>
            </p:cNvPr>
            <p:cNvSpPr txBox="1"/>
            <p:nvPr/>
          </p:nvSpPr>
          <p:spPr>
            <a:xfrm>
              <a:off x="5371343" y="441573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5.97</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6" name="矩形 35">
              <a:extLst>
                <a:ext uri="{FF2B5EF4-FFF2-40B4-BE49-F238E27FC236}">
                  <a16:creationId xmlns:a16="http://schemas.microsoft.com/office/drawing/2014/main" id="{A1A6AE99-0A88-846E-E221-04661DCBFD26}"/>
                </a:ext>
              </a:extLst>
            </p:cNvPr>
            <p:cNvSpPr/>
            <p:nvPr/>
          </p:nvSpPr>
          <p:spPr bwMode="auto">
            <a:xfrm>
              <a:off x="6128789" y="4326513"/>
              <a:ext cx="739061" cy="701660"/>
            </a:xfrm>
            <a:prstGeom prst="rect">
              <a:avLst/>
            </a:prstGeom>
            <a:solidFill>
              <a:schemeClr val="accent5"/>
            </a:solidFill>
            <a:ln>
              <a:headEnd/>
              <a:tailEnd/>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37" name="文本框 36">
              <a:extLst>
                <a:ext uri="{FF2B5EF4-FFF2-40B4-BE49-F238E27FC236}">
                  <a16:creationId xmlns:a16="http://schemas.microsoft.com/office/drawing/2014/main" id="{2BCFD4F6-5E2E-B877-7F67-55DFD6DACCE1}"/>
                </a:ext>
              </a:extLst>
            </p:cNvPr>
            <p:cNvSpPr txBox="1"/>
            <p:nvPr/>
          </p:nvSpPr>
          <p:spPr>
            <a:xfrm>
              <a:off x="6177568" y="4415733"/>
              <a:ext cx="880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5.02</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pic>
        <p:nvPicPr>
          <p:cNvPr id="38" name="图片 37">
            <a:extLst>
              <a:ext uri="{FF2B5EF4-FFF2-40B4-BE49-F238E27FC236}">
                <a16:creationId xmlns:a16="http://schemas.microsoft.com/office/drawing/2014/main" id="{4626DC31-E146-34AF-32DD-905FE448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949" y="952108"/>
            <a:ext cx="3804309" cy="2282585"/>
          </a:xfrm>
          <a:prstGeom prst="rect">
            <a:avLst/>
          </a:prstGeom>
        </p:spPr>
      </p:pic>
      <p:pic>
        <p:nvPicPr>
          <p:cNvPr id="39" name="图片 38">
            <a:extLst>
              <a:ext uri="{FF2B5EF4-FFF2-40B4-BE49-F238E27FC236}">
                <a16:creationId xmlns:a16="http://schemas.microsoft.com/office/drawing/2014/main" id="{4B54863C-BA5D-23A6-C492-08DBD4B11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035" y="3684622"/>
            <a:ext cx="4012560" cy="2407536"/>
          </a:xfrm>
          <a:prstGeom prst="rect">
            <a:avLst/>
          </a:prstGeom>
        </p:spPr>
      </p:pic>
      <p:sp>
        <p:nvSpPr>
          <p:cNvPr id="40" name="标注: 下箭头 39">
            <a:extLst>
              <a:ext uri="{FF2B5EF4-FFF2-40B4-BE49-F238E27FC236}">
                <a16:creationId xmlns:a16="http://schemas.microsoft.com/office/drawing/2014/main" id="{36EBC4BD-27F7-E75C-96EB-4822B5D53D4D}"/>
              </a:ext>
            </a:extLst>
          </p:cNvPr>
          <p:cNvSpPr/>
          <p:nvPr/>
        </p:nvSpPr>
        <p:spPr bwMode="auto">
          <a:xfrm rot="5400000">
            <a:off x="9188645" y="5255977"/>
            <a:ext cx="654385" cy="1006200"/>
          </a:xfrm>
          <a:prstGeom prst="downArrowCallout">
            <a:avLst>
              <a:gd name="adj1" fmla="val 42467"/>
              <a:gd name="adj2" fmla="val 33733"/>
              <a:gd name="adj3" fmla="val 25000"/>
              <a:gd name="adj4" fmla="val 64977"/>
            </a:avLst>
          </a:prstGeom>
          <a:noFill/>
          <a:ln w="38100">
            <a:solidFill>
              <a:srgbClr val="FF0000"/>
            </a:solidFill>
            <a:headEnd/>
            <a:tailEnd/>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0"/>
              </a:spcBef>
            </a:pPr>
            <a:endParaRPr lang="zh-CN" altLang="en-US" sz="1400" dirty="0">
              <a:latin typeface="华文细黑" pitchFamily="2" charset="-122"/>
              <a:ea typeface="华文细黑" pitchFamily="2" charset="-122"/>
            </a:endParaRPr>
          </a:p>
        </p:txBody>
      </p:sp>
      <p:sp>
        <p:nvSpPr>
          <p:cNvPr id="41" name="标注: 下箭头 40">
            <a:extLst>
              <a:ext uri="{FF2B5EF4-FFF2-40B4-BE49-F238E27FC236}">
                <a16:creationId xmlns:a16="http://schemas.microsoft.com/office/drawing/2014/main" id="{CF12F528-1318-0499-731F-4D7F96EF5B28}"/>
              </a:ext>
            </a:extLst>
          </p:cNvPr>
          <p:cNvSpPr/>
          <p:nvPr/>
        </p:nvSpPr>
        <p:spPr bwMode="auto">
          <a:xfrm rot="10800000">
            <a:off x="10629083" y="3211913"/>
            <a:ext cx="624386" cy="1013033"/>
          </a:xfrm>
          <a:prstGeom prst="downArrowCallout">
            <a:avLst>
              <a:gd name="adj1" fmla="val 53262"/>
              <a:gd name="adj2" fmla="val 50000"/>
              <a:gd name="adj3" fmla="val 51840"/>
              <a:gd name="adj4" fmla="val 56031"/>
            </a:avLst>
          </a:prstGeom>
          <a:noFill/>
          <a:ln w="38100">
            <a:solidFill>
              <a:srgbClr val="FF0000"/>
            </a:solidFill>
            <a:headEnd/>
            <a:tailEnd/>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0"/>
              </a:spcBef>
            </a:pPr>
            <a:endParaRPr lang="zh-CN" altLang="en-US" sz="1400" dirty="0">
              <a:latin typeface="华文细黑" pitchFamily="2" charset="-122"/>
              <a:ea typeface="华文细黑" pitchFamily="2" charset="-122"/>
            </a:endParaRPr>
          </a:p>
        </p:txBody>
      </p:sp>
      <p:pic>
        <p:nvPicPr>
          <p:cNvPr id="35859" name="图片 35858">
            <a:extLst>
              <a:ext uri="{FF2B5EF4-FFF2-40B4-BE49-F238E27FC236}">
                <a16:creationId xmlns:a16="http://schemas.microsoft.com/office/drawing/2014/main" id="{9E19A315-4172-6ABF-CA96-7198B80BD036}"/>
              </a:ext>
            </a:extLst>
          </p:cNvPr>
          <p:cNvPicPr>
            <a:picLocks noChangeAspect="1"/>
          </p:cNvPicPr>
          <p:nvPr/>
        </p:nvPicPr>
        <p:blipFill rotWithShape="1">
          <a:blip r:embed="rId5"/>
          <a:srcRect l="18489" t="8269" r="20298" b="4579"/>
          <a:stretch/>
        </p:blipFill>
        <p:spPr>
          <a:xfrm>
            <a:off x="2210840" y="3185044"/>
            <a:ext cx="2817598" cy="2959607"/>
          </a:xfrm>
          <a:prstGeom prst="rect">
            <a:avLst/>
          </a:prstGeom>
        </p:spPr>
      </p:pic>
      <p:pic>
        <p:nvPicPr>
          <p:cNvPr id="42" name="图片 41">
            <a:extLst>
              <a:ext uri="{FF2B5EF4-FFF2-40B4-BE49-F238E27FC236}">
                <a16:creationId xmlns:a16="http://schemas.microsoft.com/office/drawing/2014/main" id="{1DA50F55-995F-DE1D-21DE-806F4C5049D2}"/>
              </a:ext>
            </a:extLst>
          </p:cNvPr>
          <p:cNvPicPr>
            <a:picLocks noChangeAspect="1"/>
          </p:cNvPicPr>
          <p:nvPr/>
        </p:nvPicPr>
        <p:blipFill>
          <a:blip r:embed="rId6"/>
          <a:stretch>
            <a:fillRect/>
          </a:stretch>
        </p:blipFill>
        <p:spPr>
          <a:xfrm>
            <a:off x="125413" y="2972040"/>
            <a:ext cx="2024254" cy="2950281"/>
          </a:xfrm>
          <a:prstGeom prst="rect">
            <a:avLst/>
          </a:prstGeom>
        </p:spPr>
      </p:pic>
      <p:sp>
        <p:nvSpPr>
          <p:cNvPr id="43" name="文本框 8">
            <a:extLst>
              <a:ext uri="{FF2B5EF4-FFF2-40B4-BE49-F238E27FC236}">
                <a16:creationId xmlns:a16="http://schemas.microsoft.com/office/drawing/2014/main" id="{2BA1CE83-DFCA-36E7-7E49-E089B61BB2BF}"/>
              </a:ext>
            </a:extLst>
          </p:cNvPr>
          <p:cNvSpPr txBox="1">
            <a:spLocks noChangeArrowheads="1"/>
          </p:cNvSpPr>
          <p:nvPr/>
        </p:nvSpPr>
        <p:spPr bwMode="auto">
          <a:xfrm>
            <a:off x="92331" y="868924"/>
            <a:ext cx="8073014" cy="189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25000"/>
              </a:lnSpc>
              <a:spcBef>
                <a:spcPct val="0"/>
              </a:spcBef>
              <a:buFont typeface="Wingdings" panose="05000000000000000000" pitchFamily="2" charset="2"/>
              <a:buChar char="p"/>
            </a:pPr>
            <a:r>
              <a:rPr lang="zh-CN" altLang="en-US" sz="2400" b="1" dirty="0">
                <a:latin typeface="微软雅黑" panose="020B0503020204020204" pitchFamily="34" charset="-122"/>
              </a:rPr>
              <a:t>采用皮秒激光</a:t>
            </a:r>
            <a:r>
              <a:rPr lang="en-US" altLang="zh-CN" sz="2400" b="1" dirty="0">
                <a:latin typeface="微软雅黑" panose="020B0503020204020204" pitchFamily="34" charset="-122"/>
              </a:rPr>
              <a:t>+</a:t>
            </a:r>
            <a:r>
              <a:rPr lang="zh-CN" altLang="en-US" sz="2400" b="1" dirty="0">
                <a:latin typeface="微软雅黑" panose="020B0503020204020204" pitchFamily="34" charset="-122"/>
              </a:rPr>
              <a:t>光纤近贴耦合，测试通道串扰，最大串扰率＜</a:t>
            </a:r>
            <a:r>
              <a:rPr lang="en-US" altLang="zh-CN" sz="2400" b="1" dirty="0">
                <a:latin typeface="微软雅黑" panose="020B0503020204020204" pitchFamily="34" charset="-122"/>
              </a:rPr>
              <a:t>7%</a:t>
            </a:r>
          </a:p>
          <a:p>
            <a:pPr algn="just">
              <a:lnSpc>
                <a:spcPct val="125000"/>
              </a:lnSpc>
              <a:spcBef>
                <a:spcPct val="0"/>
              </a:spcBef>
              <a:buFont typeface="Wingdings" panose="05000000000000000000" pitchFamily="2" charset="2"/>
              <a:buChar char="p"/>
            </a:pPr>
            <a:r>
              <a:rPr lang="zh-CN" altLang="en-US" sz="2400" b="1" dirty="0">
                <a:latin typeface="微软雅黑" panose="020B0503020204020204" pitchFamily="34" charset="-122"/>
              </a:rPr>
              <a:t>串扰信号表现为周期性震荡衰减信号，需进一步优化读出线路板</a:t>
            </a:r>
            <a:endParaRPr lang="en-US" altLang="zh-CN" sz="2400" b="1" dirty="0">
              <a:solidFill>
                <a:srgbClr val="C00000"/>
              </a:solidFill>
              <a:latin typeface="微软雅黑" panose="020B0503020204020204" pitchFamily="34" charset="-122"/>
            </a:endParaRPr>
          </a:p>
        </p:txBody>
      </p:sp>
      <p:sp>
        <p:nvSpPr>
          <p:cNvPr id="44" name="Rectangle 4">
            <a:extLst>
              <a:ext uri="{FF2B5EF4-FFF2-40B4-BE49-F238E27FC236}">
                <a16:creationId xmlns:a16="http://schemas.microsoft.com/office/drawing/2014/main" id="{71A1DE63-D111-5072-B697-C692846666AA}"/>
              </a:ext>
            </a:extLst>
          </p:cNvPr>
          <p:cNvSpPr>
            <a:spLocks noChangeArrowheads="1"/>
          </p:cNvSpPr>
          <p:nvPr/>
        </p:nvSpPr>
        <p:spPr bwMode="auto">
          <a:xfrm>
            <a:off x="10569579" y="4459528"/>
            <a:ext cx="721672"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FFFF00"/>
                </a:solidFill>
                <a:latin typeface="微软雅黑" panose="020B0503020204020204" pitchFamily="34" charset="-122"/>
              </a:rPr>
              <a:t>通道</a:t>
            </a:r>
            <a:r>
              <a:rPr lang="en-US" altLang="zh-CN" sz="1600" b="1" dirty="0">
                <a:solidFill>
                  <a:srgbClr val="FFFF00"/>
                </a:solidFill>
                <a:latin typeface="微软雅黑" panose="020B0503020204020204" pitchFamily="34" charset="-122"/>
              </a:rPr>
              <a:t>7</a:t>
            </a:r>
            <a:endParaRPr lang="zh-CN" altLang="en-US" sz="1600" b="1" dirty="0">
              <a:solidFill>
                <a:srgbClr val="FFFF00"/>
              </a:solidFill>
              <a:latin typeface="微软雅黑" panose="020B0503020204020204" pitchFamily="34" charset="-122"/>
            </a:endParaRPr>
          </a:p>
        </p:txBody>
      </p:sp>
      <p:sp>
        <p:nvSpPr>
          <p:cNvPr id="45" name="文本框 44">
            <a:extLst>
              <a:ext uri="{FF2B5EF4-FFF2-40B4-BE49-F238E27FC236}">
                <a16:creationId xmlns:a16="http://schemas.microsoft.com/office/drawing/2014/main" id="{E07DE391-59EE-56E3-C8C0-F03074AA038F}"/>
              </a:ext>
            </a:extLst>
          </p:cNvPr>
          <p:cNvSpPr txBox="1"/>
          <p:nvPr/>
        </p:nvSpPr>
        <p:spPr>
          <a:xfrm>
            <a:off x="8931182" y="3230177"/>
            <a:ext cx="1697901" cy="369332"/>
          </a:xfrm>
          <a:prstGeom prst="rect">
            <a:avLst/>
          </a:prstGeom>
          <a:noFill/>
        </p:spPr>
        <p:txBody>
          <a:bodyPr wrap="none" rtlCol="0">
            <a:spAutoFit/>
          </a:bodyPr>
          <a:lstStyle/>
          <a:p>
            <a:r>
              <a:rPr lang="zh-CN" altLang="en-US" b="1" dirty="0">
                <a:solidFill>
                  <a:srgbClr val="0000FF"/>
                </a:solidFill>
              </a:rPr>
              <a:t>通道</a:t>
            </a:r>
            <a:r>
              <a:rPr lang="en-US" altLang="zh-CN" b="1" dirty="0">
                <a:solidFill>
                  <a:srgbClr val="0000FF"/>
                </a:solidFill>
              </a:rPr>
              <a:t>3</a:t>
            </a:r>
            <a:r>
              <a:rPr lang="zh-CN" altLang="en-US" b="1" dirty="0">
                <a:solidFill>
                  <a:srgbClr val="0000FF"/>
                </a:solidFill>
              </a:rPr>
              <a:t>串扰波形</a:t>
            </a:r>
          </a:p>
        </p:txBody>
      </p:sp>
      <p:sp>
        <p:nvSpPr>
          <p:cNvPr id="46" name="文本框 45">
            <a:extLst>
              <a:ext uri="{FF2B5EF4-FFF2-40B4-BE49-F238E27FC236}">
                <a16:creationId xmlns:a16="http://schemas.microsoft.com/office/drawing/2014/main" id="{24DE1F03-7296-24A5-81A8-536368445918}"/>
              </a:ext>
            </a:extLst>
          </p:cNvPr>
          <p:cNvSpPr txBox="1"/>
          <p:nvPr/>
        </p:nvSpPr>
        <p:spPr>
          <a:xfrm>
            <a:off x="6107446" y="6144651"/>
            <a:ext cx="1826141" cy="369332"/>
          </a:xfrm>
          <a:prstGeom prst="rect">
            <a:avLst/>
          </a:prstGeom>
          <a:noFill/>
        </p:spPr>
        <p:txBody>
          <a:bodyPr wrap="none" rtlCol="0">
            <a:spAutoFit/>
          </a:bodyPr>
          <a:lstStyle/>
          <a:p>
            <a:r>
              <a:rPr lang="zh-CN" altLang="en-US" b="1" dirty="0">
                <a:solidFill>
                  <a:srgbClr val="0000FF"/>
                </a:solidFill>
              </a:rPr>
              <a:t>通道</a:t>
            </a:r>
            <a:r>
              <a:rPr lang="en-US" altLang="zh-CN" b="1" dirty="0">
                <a:solidFill>
                  <a:srgbClr val="0000FF"/>
                </a:solidFill>
              </a:rPr>
              <a:t>13</a:t>
            </a:r>
            <a:r>
              <a:rPr lang="zh-CN" altLang="en-US" b="1" dirty="0">
                <a:solidFill>
                  <a:srgbClr val="0000FF"/>
                </a:solidFill>
              </a:rPr>
              <a:t>串扰波形</a:t>
            </a:r>
          </a:p>
        </p:txBody>
      </p:sp>
      <p:sp>
        <p:nvSpPr>
          <p:cNvPr id="47" name="文本框 46">
            <a:extLst>
              <a:ext uri="{FF2B5EF4-FFF2-40B4-BE49-F238E27FC236}">
                <a16:creationId xmlns:a16="http://schemas.microsoft.com/office/drawing/2014/main" id="{6907657F-8DF2-7035-082B-57F1287E2042}"/>
              </a:ext>
            </a:extLst>
          </p:cNvPr>
          <p:cNvSpPr txBox="1"/>
          <p:nvPr/>
        </p:nvSpPr>
        <p:spPr>
          <a:xfrm>
            <a:off x="2834809" y="6127381"/>
            <a:ext cx="1569660" cy="369332"/>
          </a:xfrm>
          <a:prstGeom prst="rect">
            <a:avLst/>
          </a:prstGeom>
          <a:noFill/>
        </p:spPr>
        <p:txBody>
          <a:bodyPr wrap="none" rtlCol="0">
            <a:spAutoFit/>
          </a:bodyPr>
          <a:lstStyle/>
          <a:p>
            <a:r>
              <a:rPr lang="zh-CN" altLang="en-US" b="1" dirty="0">
                <a:solidFill>
                  <a:srgbClr val="0000FF"/>
                </a:solidFill>
              </a:rPr>
              <a:t>通道串扰情况</a:t>
            </a:r>
          </a:p>
        </p:txBody>
      </p:sp>
      <p:sp>
        <p:nvSpPr>
          <p:cNvPr id="48" name="文本框 47">
            <a:extLst>
              <a:ext uri="{FF2B5EF4-FFF2-40B4-BE49-F238E27FC236}">
                <a16:creationId xmlns:a16="http://schemas.microsoft.com/office/drawing/2014/main" id="{5AD32C22-18EA-7BCF-0910-CA32F8FDA85D}"/>
              </a:ext>
            </a:extLst>
          </p:cNvPr>
          <p:cNvSpPr txBox="1"/>
          <p:nvPr/>
        </p:nvSpPr>
        <p:spPr>
          <a:xfrm>
            <a:off x="329196" y="6127381"/>
            <a:ext cx="1569660" cy="369332"/>
          </a:xfrm>
          <a:prstGeom prst="rect">
            <a:avLst/>
          </a:prstGeom>
          <a:noFill/>
        </p:spPr>
        <p:txBody>
          <a:bodyPr wrap="none" rtlCol="0">
            <a:spAutoFit/>
          </a:bodyPr>
          <a:lstStyle/>
          <a:p>
            <a:r>
              <a:rPr lang="zh-CN" altLang="en-US" b="1" dirty="0">
                <a:solidFill>
                  <a:srgbClr val="0000FF"/>
                </a:solidFill>
              </a:rPr>
              <a:t>串扰测试设置</a:t>
            </a:r>
          </a:p>
        </p:txBody>
      </p:sp>
      <p:sp>
        <p:nvSpPr>
          <p:cNvPr id="49" name="文本框 48">
            <a:extLst>
              <a:ext uri="{FF2B5EF4-FFF2-40B4-BE49-F238E27FC236}">
                <a16:creationId xmlns:a16="http://schemas.microsoft.com/office/drawing/2014/main" id="{7788121D-E938-2920-89C7-BA734648FA6D}"/>
              </a:ext>
            </a:extLst>
          </p:cNvPr>
          <p:cNvSpPr txBox="1"/>
          <p:nvPr/>
        </p:nvSpPr>
        <p:spPr>
          <a:xfrm>
            <a:off x="10056715" y="6136657"/>
            <a:ext cx="1338828" cy="369332"/>
          </a:xfrm>
          <a:prstGeom prst="rect">
            <a:avLst/>
          </a:prstGeom>
          <a:noFill/>
        </p:spPr>
        <p:txBody>
          <a:bodyPr wrap="none" rtlCol="0">
            <a:spAutoFit/>
          </a:bodyPr>
          <a:lstStyle/>
          <a:p>
            <a:r>
              <a:rPr lang="zh-CN" altLang="en-US" b="1" dirty="0">
                <a:solidFill>
                  <a:srgbClr val="0000FF"/>
                </a:solidFill>
              </a:rPr>
              <a:t>通道串扰率</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6AE7-BAAD-1BBD-32F9-89DEE36C75F1}"/>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F51A15C-2C9A-2883-A81D-017CB9E1F318}"/>
              </a:ext>
            </a:extLst>
          </p:cNvPr>
          <p:cNvSpPr>
            <a:spLocks noGrp="1"/>
          </p:cNvSpPr>
          <p:nvPr>
            <p:ph type="sldNum" sz="quarter" idx="12"/>
          </p:nvPr>
        </p:nvSpPr>
        <p:spPr/>
        <p:txBody>
          <a:bodyPr/>
          <a:lstStyle/>
          <a:p>
            <a:pPr>
              <a:defRPr/>
            </a:pPr>
            <a:fld id="{30CA79C2-B692-4CBB-85D1-0BCEB085F9B1}" type="slidenum">
              <a:rPr lang="en-US" smtClean="0"/>
              <a:pPr>
                <a:defRPr/>
              </a:pPr>
              <a:t>19</a:t>
            </a:fld>
            <a:endParaRPr lang="en-US" dirty="0"/>
          </a:p>
        </p:txBody>
      </p:sp>
      <p:sp>
        <p:nvSpPr>
          <p:cNvPr id="7" name="Rectangle 3">
            <a:extLst>
              <a:ext uri="{FF2B5EF4-FFF2-40B4-BE49-F238E27FC236}">
                <a16:creationId xmlns:a16="http://schemas.microsoft.com/office/drawing/2014/main" id="{9E78ACC3-1E8A-D3EC-8999-12738888E6E7}"/>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6195BF56-C6E1-034F-52E8-FE77067AB54C}"/>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3559" name="标题 1">
            <a:extLst>
              <a:ext uri="{FF2B5EF4-FFF2-40B4-BE49-F238E27FC236}">
                <a16:creationId xmlns:a16="http://schemas.microsoft.com/office/drawing/2014/main" id="{27AF0459-1A32-BC0C-2F20-37B1803641C1}"/>
              </a:ext>
            </a:extLst>
          </p:cNvPr>
          <p:cNvSpPr>
            <a:spLocks noGrp="1" noChangeArrowheads="1"/>
          </p:cNvSpPr>
          <p:nvPr>
            <p:ph type="ctrTitle"/>
          </p:nvPr>
        </p:nvSpPr>
        <p:spPr bwMode="auto">
          <a:xfrm>
            <a:off x="125413" y="196850"/>
            <a:ext cx="69516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3.6 </a:t>
            </a:r>
            <a:r>
              <a:rPr lang="zh-CN" altLang="en-US" sz="3200" dirty="0"/>
              <a:t>光谱响应、增益、时间分辨</a:t>
            </a:r>
            <a:endParaRPr lang="zh-CN" altLang="en-US" sz="3200" dirty="0">
              <a:solidFill>
                <a:srgbClr val="0000FF"/>
              </a:solidFill>
            </a:endParaRPr>
          </a:p>
        </p:txBody>
      </p:sp>
      <p:sp>
        <p:nvSpPr>
          <p:cNvPr id="2" name="文本框 8">
            <a:extLst>
              <a:ext uri="{FF2B5EF4-FFF2-40B4-BE49-F238E27FC236}">
                <a16:creationId xmlns:a16="http://schemas.microsoft.com/office/drawing/2014/main" id="{8C60A7CD-F237-BC0C-E309-A39AD3BBAFBF}"/>
              </a:ext>
            </a:extLst>
          </p:cNvPr>
          <p:cNvSpPr txBox="1">
            <a:spLocks noChangeArrowheads="1"/>
          </p:cNvSpPr>
          <p:nvPr/>
        </p:nvSpPr>
        <p:spPr bwMode="auto">
          <a:xfrm>
            <a:off x="281276" y="966066"/>
            <a:ext cx="9311869" cy="16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量子效率典型值＞</a:t>
            </a:r>
            <a:r>
              <a:rPr lang="en-US" altLang="zh-CN" sz="2400" b="1" dirty="0">
                <a:latin typeface="微软雅黑" panose="020B0503020204020204" pitchFamily="34" charset="-122"/>
              </a:rPr>
              <a:t>20%@400nm</a:t>
            </a: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增益＞</a:t>
            </a:r>
            <a:r>
              <a:rPr lang="en-US" altLang="zh-CN" sz="2400" b="1" dirty="0">
                <a:latin typeface="微软雅黑" panose="020B0503020204020204" pitchFamily="34" charset="-122"/>
              </a:rPr>
              <a:t>1E6</a:t>
            </a: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时间分辨＜</a:t>
            </a:r>
            <a:r>
              <a:rPr lang="en-US" altLang="zh-CN" sz="2400" b="1" dirty="0">
                <a:latin typeface="微软雅黑" panose="020B0503020204020204" pitchFamily="34" charset="-122"/>
              </a:rPr>
              <a:t>45ps</a:t>
            </a:r>
            <a:r>
              <a:rPr lang="zh-CN" altLang="en-US" sz="2400" b="1" dirty="0">
                <a:latin typeface="微软雅黑" panose="020B0503020204020204" pitchFamily="34" charset="-122"/>
              </a:rPr>
              <a:t>（待进一步优化分压比，提高时间分辨）</a:t>
            </a:r>
            <a:endParaRPr lang="en-US" altLang="zh-CN" sz="2400" b="1" dirty="0">
              <a:solidFill>
                <a:srgbClr val="C00000"/>
              </a:solidFill>
              <a:latin typeface="微软雅黑" panose="020B0503020204020204" pitchFamily="34" charset="-122"/>
            </a:endParaRPr>
          </a:p>
        </p:txBody>
      </p:sp>
      <p:pic>
        <p:nvPicPr>
          <p:cNvPr id="12" name="图片 11">
            <a:extLst>
              <a:ext uri="{FF2B5EF4-FFF2-40B4-BE49-F238E27FC236}">
                <a16:creationId xmlns:a16="http://schemas.microsoft.com/office/drawing/2014/main" id="{63C9E331-E620-6205-365D-55086F9DB0C2}"/>
              </a:ext>
            </a:extLst>
          </p:cNvPr>
          <p:cNvPicPr>
            <a:picLocks noChangeAspect="1"/>
          </p:cNvPicPr>
          <p:nvPr/>
        </p:nvPicPr>
        <p:blipFill>
          <a:blip r:embed="rId3"/>
          <a:stretch>
            <a:fillRect/>
          </a:stretch>
        </p:blipFill>
        <p:spPr>
          <a:xfrm>
            <a:off x="84081" y="3074942"/>
            <a:ext cx="4073397" cy="2816992"/>
          </a:xfrm>
          <a:prstGeom prst="rect">
            <a:avLst/>
          </a:prstGeom>
        </p:spPr>
      </p:pic>
      <p:graphicFrame>
        <p:nvGraphicFramePr>
          <p:cNvPr id="17" name="Table 57">
            <a:extLst>
              <a:ext uri="{FF2B5EF4-FFF2-40B4-BE49-F238E27FC236}">
                <a16:creationId xmlns:a16="http://schemas.microsoft.com/office/drawing/2014/main" id="{6448D89F-D880-C0B8-001D-BE69C295F5F2}"/>
              </a:ext>
            </a:extLst>
          </p:cNvPr>
          <p:cNvGraphicFramePr>
            <a:graphicFrameLocks noGrp="1"/>
          </p:cNvGraphicFramePr>
          <p:nvPr>
            <p:extLst>
              <p:ext uri="{D42A27DB-BD31-4B8C-83A1-F6EECF244321}">
                <p14:modId xmlns:p14="http://schemas.microsoft.com/office/powerpoint/2010/main" val="1597968962"/>
              </p:ext>
            </p:extLst>
          </p:nvPr>
        </p:nvGraphicFramePr>
        <p:xfrm>
          <a:off x="9449667" y="1156061"/>
          <a:ext cx="1930372" cy="1689052"/>
        </p:xfrm>
        <a:graphic>
          <a:graphicData uri="http://schemas.openxmlformats.org/drawingml/2006/table">
            <a:tbl>
              <a:tblPr firstRow="1" bandRow="1">
                <a:tableStyleId>{5940675A-B579-460E-94D1-54222C63F5DA}</a:tableStyleId>
              </a:tblPr>
              <a:tblGrid>
                <a:gridCol w="482593">
                  <a:extLst>
                    <a:ext uri="{9D8B030D-6E8A-4147-A177-3AD203B41FA5}">
                      <a16:colId xmlns:a16="http://schemas.microsoft.com/office/drawing/2014/main" val="20000"/>
                    </a:ext>
                  </a:extLst>
                </a:gridCol>
                <a:gridCol w="482593">
                  <a:extLst>
                    <a:ext uri="{9D8B030D-6E8A-4147-A177-3AD203B41FA5}">
                      <a16:colId xmlns:a16="http://schemas.microsoft.com/office/drawing/2014/main" val="20001"/>
                    </a:ext>
                  </a:extLst>
                </a:gridCol>
                <a:gridCol w="482593">
                  <a:extLst>
                    <a:ext uri="{9D8B030D-6E8A-4147-A177-3AD203B41FA5}">
                      <a16:colId xmlns:a16="http://schemas.microsoft.com/office/drawing/2014/main" val="20002"/>
                    </a:ext>
                  </a:extLst>
                </a:gridCol>
                <a:gridCol w="482593">
                  <a:extLst>
                    <a:ext uri="{9D8B030D-6E8A-4147-A177-3AD203B41FA5}">
                      <a16:colId xmlns:a16="http://schemas.microsoft.com/office/drawing/2014/main" val="20003"/>
                    </a:ext>
                  </a:extLst>
                </a:gridCol>
              </a:tblGrid>
              <a:tr h="422263">
                <a:tc>
                  <a:txBody>
                    <a:bodyPr/>
                    <a:lstStyle/>
                    <a:p>
                      <a:pPr algn="ctr"/>
                      <a:r>
                        <a:rPr lang="en-US" altLang="zh-CN" sz="2000" b="1" dirty="0">
                          <a:solidFill>
                            <a:schemeClr val="tx1"/>
                          </a:solidFill>
                        </a:rPr>
                        <a:t>1</a:t>
                      </a:r>
                      <a:endParaRPr lang="zh-CN" altLang="en-US" sz="2000" b="1" dirty="0">
                        <a:solidFill>
                          <a:schemeClr val="tx1"/>
                        </a:solidFill>
                      </a:endParaRPr>
                    </a:p>
                  </a:txBody>
                  <a:tcPr anchor="ctr">
                    <a:solidFill>
                      <a:schemeClr val="bg1">
                        <a:lumMod val="75000"/>
                      </a:schemeClr>
                    </a:solidFill>
                  </a:tcPr>
                </a:tc>
                <a:tc>
                  <a:txBody>
                    <a:bodyPr/>
                    <a:lstStyle/>
                    <a:p>
                      <a:pPr algn="ctr"/>
                      <a:r>
                        <a:rPr lang="en-US" altLang="zh-CN" sz="2000" b="1" dirty="0">
                          <a:solidFill>
                            <a:schemeClr val="bg1"/>
                          </a:solidFill>
                        </a:rPr>
                        <a:t>2</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3</a:t>
                      </a:r>
                      <a:endParaRPr lang="zh-CN" altLang="en-US" sz="2000" b="1" dirty="0">
                        <a:solidFill>
                          <a:schemeClr val="bg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4</a:t>
                      </a:r>
                    </a:p>
                  </a:txBody>
                  <a:tcPr anchor="ctr">
                    <a:solidFill>
                      <a:schemeClr val="bg1">
                        <a:lumMod val="75000"/>
                      </a:schemeClr>
                    </a:solidFill>
                  </a:tcPr>
                </a:tc>
                <a:extLst>
                  <a:ext uri="{0D108BD9-81ED-4DB2-BD59-A6C34878D82A}">
                    <a16:rowId xmlns:a16="http://schemas.microsoft.com/office/drawing/2014/main" val="10000"/>
                  </a:ext>
                </a:extLst>
              </a:tr>
              <a:tr h="422263">
                <a:tc>
                  <a:txBody>
                    <a:bodyPr/>
                    <a:lstStyle/>
                    <a:p>
                      <a:pPr algn="ctr"/>
                      <a:r>
                        <a:rPr lang="en-US" altLang="zh-CN" sz="2000" b="1" dirty="0">
                          <a:solidFill>
                            <a:schemeClr val="bg1"/>
                          </a:solidFill>
                        </a:rPr>
                        <a:t>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6</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rgbClr val="FF0000"/>
                          </a:solidFill>
                        </a:rPr>
                        <a:t>7</a:t>
                      </a:r>
                      <a:endParaRPr lang="zh-CN" altLang="en-US" sz="2000" b="1" dirty="0">
                        <a:solidFill>
                          <a:srgbClr val="FF0000"/>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8</a:t>
                      </a:r>
                    </a:p>
                  </a:txBody>
                  <a:tcPr anchor="ctr">
                    <a:solidFill>
                      <a:schemeClr val="bg1">
                        <a:lumMod val="75000"/>
                      </a:schemeClr>
                    </a:solidFill>
                  </a:tcPr>
                </a:tc>
                <a:extLst>
                  <a:ext uri="{0D108BD9-81ED-4DB2-BD59-A6C34878D82A}">
                    <a16:rowId xmlns:a16="http://schemas.microsoft.com/office/drawing/2014/main" val="10001"/>
                  </a:ext>
                </a:extLst>
              </a:tr>
              <a:tr h="422263">
                <a:tc>
                  <a:txBody>
                    <a:bodyPr/>
                    <a:lstStyle/>
                    <a:p>
                      <a:pPr algn="ctr"/>
                      <a:r>
                        <a:rPr lang="en-US" altLang="zh-CN" sz="2000" b="1" dirty="0">
                          <a:solidFill>
                            <a:schemeClr val="bg1"/>
                          </a:solidFill>
                        </a:rPr>
                        <a:t>9</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10</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11</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12</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2"/>
                  </a:ext>
                </a:extLst>
              </a:tr>
              <a:tr h="422263">
                <a:tc>
                  <a:txBody>
                    <a:bodyPr/>
                    <a:lstStyle/>
                    <a:p>
                      <a:pPr algn="ctr"/>
                      <a:r>
                        <a:rPr lang="en-US" altLang="zh-CN" sz="2000" b="1" dirty="0">
                          <a:solidFill>
                            <a:schemeClr val="bg1"/>
                          </a:solidFill>
                        </a:rPr>
                        <a:t>13</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14</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16</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3"/>
                  </a:ext>
                </a:extLst>
              </a:tr>
            </a:tbl>
          </a:graphicData>
        </a:graphic>
      </p:graphicFrame>
      <p:pic>
        <p:nvPicPr>
          <p:cNvPr id="20" name="图片 19">
            <a:extLst>
              <a:ext uri="{FF2B5EF4-FFF2-40B4-BE49-F238E27FC236}">
                <a16:creationId xmlns:a16="http://schemas.microsoft.com/office/drawing/2014/main" id="{F749EDCF-065A-2CCC-0674-401B70B512BE}"/>
              </a:ext>
            </a:extLst>
          </p:cNvPr>
          <p:cNvPicPr>
            <a:picLocks noChangeAspect="1"/>
          </p:cNvPicPr>
          <p:nvPr/>
        </p:nvPicPr>
        <p:blipFill>
          <a:blip r:embed="rId4"/>
          <a:stretch>
            <a:fillRect/>
          </a:stretch>
        </p:blipFill>
        <p:spPr>
          <a:xfrm>
            <a:off x="4315132" y="3147219"/>
            <a:ext cx="3883295" cy="2744715"/>
          </a:xfrm>
          <a:prstGeom prst="rect">
            <a:avLst/>
          </a:prstGeom>
        </p:spPr>
      </p:pic>
      <p:pic>
        <p:nvPicPr>
          <p:cNvPr id="30" name="图片 29">
            <a:extLst>
              <a:ext uri="{FF2B5EF4-FFF2-40B4-BE49-F238E27FC236}">
                <a16:creationId xmlns:a16="http://schemas.microsoft.com/office/drawing/2014/main" id="{E4251D92-672E-B4CB-8F9D-343D70CA8438}"/>
              </a:ext>
            </a:extLst>
          </p:cNvPr>
          <p:cNvPicPr>
            <a:picLocks noChangeAspect="1"/>
          </p:cNvPicPr>
          <p:nvPr/>
        </p:nvPicPr>
        <p:blipFill>
          <a:blip r:embed="rId5"/>
          <a:stretch>
            <a:fillRect/>
          </a:stretch>
        </p:blipFill>
        <p:spPr>
          <a:xfrm>
            <a:off x="8257842" y="3102227"/>
            <a:ext cx="3891296" cy="2925633"/>
          </a:xfrm>
          <a:prstGeom prst="rect">
            <a:avLst/>
          </a:prstGeom>
        </p:spPr>
      </p:pic>
      <p:sp>
        <p:nvSpPr>
          <p:cNvPr id="31" name="文本框 30">
            <a:extLst>
              <a:ext uri="{FF2B5EF4-FFF2-40B4-BE49-F238E27FC236}">
                <a16:creationId xmlns:a16="http://schemas.microsoft.com/office/drawing/2014/main" id="{51181FDA-7557-A47C-09DE-366519E9062E}"/>
              </a:ext>
            </a:extLst>
          </p:cNvPr>
          <p:cNvSpPr txBox="1"/>
          <p:nvPr/>
        </p:nvSpPr>
        <p:spPr>
          <a:xfrm>
            <a:off x="1549593" y="6027860"/>
            <a:ext cx="1671589"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典型光谱响应</a:t>
            </a:r>
          </a:p>
        </p:txBody>
      </p:sp>
      <p:sp>
        <p:nvSpPr>
          <p:cNvPr id="32" name="文本框 31">
            <a:extLst>
              <a:ext uri="{FF2B5EF4-FFF2-40B4-BE49-F238E27FC236}">
                <a16:creationId xmlns:a16="http://schemas.microsoft.com/office/drawing/2014/main" id="{01C1B909-B3C0-DC8D-CE4C-5BB2CDDD3935}"/>
              </a:ext>
            </a:extLst>
          </p:cNvPr>
          <p:cNvSpPr txBox="1"/>
          <p:nvPr/>
        </p:nvSpPr>
        <p:spPr>
          <a:xfrm>
            <a:off x="5885817" y="6057368"/>
            <a:ext cx="1191258"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典型增益</a:t>
            </a:r>
          </a:p>
        </p:txBody>
      </p:sp>
      <p:sp>
        <p:nvSpPr>
          <p:cNvPr id="33" name="文本框 32">
            <a:extLst>
              <a:ext uri="{FF2B5EF4-FFF2-40B4-BE49-F238E27FC236}">
                <a16:creationId xmlns:a16="http://schemas.microsoft.com/office/drawing/2014/main" id="{D4F98E0C-569B-1152-8234-9DDFBCBFE485}"/>
              </a:ext>
            </a:extLst>
          </p:cNvPr>
          <p:cNvSpPr txBox="1"/>
          <p:nvPr/>
        </p:nvSpPr>
        <p:spPr>
          <a:xfrm>
            <a:off x="9593145" y="6064546"/>
            <a:ext cx="2423996" cy="338554"/>
          </a:xfrm>
          <a:prstGeom prst="rect">
            <a:avLst/>
          </a:prstGeom>
          <a:noFill/>
        </p:spPr>
        <p:txBody>
          <a:bodyPr wrap="square">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不同通道的时间分辨</a:t>
            </a:r>
          </a:p>
        </p:txBody>
      </p:sp>
    </p:spTree>
    <p:extLst>
      <p:ext uri="{BB962C8B-B14F-4D97-AF65-F5344CB8AC3E}">
        <p14:creationId xmlns:p14="http://schemas.microsoft.com/office/powerpoint/2010/main" val="395968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15">
            <a:extLst>
              <a:ext uri="{FF2B5EF4-FFF2-40B4-BE49-F238E27FC236}">
                <a16:creationId xmlns:a16="http://schemas.microsoft.com/office/drawing/2014/main" id="{144DB584-E0C3-DE4E-BFCA-8F56BB5AD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8" y="1738313"/>
            <a:ext cx="253841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标题 2">
            <a:extLst>
              <a:ext uri="{FF2B5EF4-FFF2-40B4-BE49-F238E27FC236}">
                <a16:creationId xmlns:a16="http://schemas.microsoft.com/office/drawing/2014/main" id="{24CA98A4-5F58-F134-451A-F74404BC10CE}"/>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a:t>1 </a:t>
            </a:r>
            <a:r>
              <a:rPr lang="zh-CN" altLang="en-US" sz="3200"/>
              <a:t>引言</a:t>
            </a:r>
          </a:p>
        </p:txBody>
      </p:sp>
      <p:sp>
        <p:nvSpPr>
          <p:cNvPr id="4" name="灯片编号占位符 3">
            <a:extLst>
              <a:ext uri="{FF2B5EF4-FFF2-40B4-BE49-F238E27FC236}">
                <a16:creationId xmlns:a16="http://schemas.microsoft.com/office/drawing/2014/main" id="{713473E8-B903-922E-7E98-D166B1DEB6D6}"/>
              </a:ext>
            </a:extLst>
          </p:cNvPr>
          <p:cNvSpPr>
            <a:spLocks noGrp="1"/>
          </p:cNvSpPr>
          <p:nvPr>
            <p:ph type="sldNum" sz="quarter" idx="12"/>
          </p:nvPr>
        </p:nvSpPr>
        <p:spPr/>
        <p:txBody>
          <a:bodyPr/>
          <a:lstStyle/>
          <a:p>
            <a:pPr>
              <a:defRPr/>
            </a:pPr>
            <a:fld id="{D743A52A-BD3F-4689-A51D-EAEE137D51DB}" type="slidenum">
              <a:rPr lang="en-US" smtClean="0"/>
              <a:pPr>
                <a:defRPr/>
              </a:pPr>
              <a:t>2</a:t>
            </a:fld>
            <a:endParaRPr lang="en-US" dirty="0"/>
          </a:p>
        </p:txBody>
      </p:sp>
      <p:sp>
        <p:nvSpPr>
          <p:cNvPr id="10245" name="文本框 8">
            <a:extLst>
              <a:ext uri="{FF2B5EF4-FFF2-40B4-BE49-F238E27FC236}">
                <a16:creationId xmlns:a16="http://schemas.microsoft.com/office/drawing/2014/main" id="{DEDAC2F0-E63E-BD72-1BAD-3A350D62EF33}"/>
              </a:ext>
            </a:extLst>
          </p:cNvPr>
          <p:cNvSpPr txBox="1">
            <a:spLocks noChangeArrowheads="1"/>
          </p:cNvSpPr>
          <p:nvPr/>
        </p:nvSpPr>
        <p:spPr bwMode="auto">
          <a:xfrm>
            <a:off x="282575" y="938213"/>
            <a:ext cx="11426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00000"/>
              </a:lnSpc>
              <a:spcBef>
                <a:spcPct val="0"/>
              </a:spcBef>
              <a:buFont typeface="Arial" panose="020B0604020202020204" pitchFamily="34" charset="0"/>
              <a:buNone/>
            </a:pPr>
            <a:r>
              <a:rPr lang="zh-CN" altLang="en-US" sz="2400" b="1">
                <a:latin typeface="微软雅黑" panose="020B0503020204020204" pitchFamily="34" charset="-122"/>
              </a:rPr>
              <a:t>微通道板光电倍增管（</a:t>
            </a:r>
            <a:r>
              <a:rPr lang="en-US" altLang="zh-CN" sz="2400" b="1">
                <a:latin typeface="微软雅黑" panose="020B0503020204020204" pitchFamily="34" charset="-122"/>
              </a:rPr>
              <a:t>MCP-PMT</a:t>
            </a:r>
            <a:r>
              <a:rPr lang="zh-CN" altLang="en-US" sz="2400" b="1">
                <a:latin typeface="微软雅黑" panose="020B0503020204020204" pitchFamily="34" charset="-122"/>
              </a:rPr>
              <a:t>）是核与粒子物理大装置中实现辐射与粒子高精度时间测量的核心器件。</a:t>
            </a:r>
            <a:endParaRPr lang="en-US" altLang="zh-CN" sz="2400" b="1">
              <a:latin typeface="微软雅黑" panose="020B0503020204020204" pitchFamily="34" charset="-122"/>
            </a:endParaRPr>
          </a:p>
        </p:txBody>
      </p:sp>
      <p:pic>
        <p:nvPicPr>
          <p:cNvPr id="10246" name="图片 6">
            <a:extLst>
              <a:ext uri="{FF2B5EF4-FFF2-40B4-BE49-F238E27FC236}">
                <a16:creationId xmlns:a16="http://schemas.microsoft.com/office/drawing/2014/main" id="{E7818E7C-B6F8-497F-361B-26B3E7541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1892300"/>
            <a:ext cx="434022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文本框 7">
            <a:extLst>
              <a:ext uri="{FF2B5EF4-FFF2-40B4-BE49-F238E27FC236}">
                <a16:creationId xmlns:a16="http://schemas.microsoft.com/office/drawing/2014/main" id="{7D7F7C77-1EAF-B901-4102-989CD795E5FC}"/>
              </a:ext>
            </a:extLst>
          </p:cNvPr>
          <p:cNvSpPr txBox="1">
            <a:spLocks noChangeArrowheads="1"/>
          </p:cNvSpPr>
          <p:nvPr/>
        </p:nvSpPr>
        <p:spPr bwMode="auto">
          <a:xfrm>
            <a:off x="1784350" y="3771900"/>
            <a:ext cx="254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solidFill>
                  <a:srgbClr val="0000FF"/>
                </a:solidFill>
              </a:rPr>
              <a:t>TOP Counter @Belle II</a:t>
            </a:r>
            <a:endParaRPr lang="zh-CN" altLang="en-US" sz="1800">
              <a:solidFill>
                <a:srgbClr val="0000FF"/>
              </a:solidFill>
            </a:endParaRPr>
          </a:p>
        </p:txBody>
      </p:sp>
      <p:pic>
        <p:nvPicPr>
          <p:cNvPr id="10248" name="图片 11">
            <a:extLst>
              <a:ext uri="{FF2B5EF4-FFF2-40B4-BE49-F238E27FC236}">
                <a16:creationId xmlns:a16="http://schemas.microsoft.com/office/drawing/2014/main" id="{AD561944-B129-D0F2-8416-E7A1C14E4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4432300"/>
            <a:ext cx="404336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本框 13">
            <a:extLst>
              <a:ext uri="{FF2B5EF4-FFF2-40B4-BE49-F238E27FC236}">
                <a16:creationId xmlns:a16="http://schemas.microsoft.com/office/drawing/2014/main" id="{A0BB04D1-CCEC-CFA5-80A5-02B25420CF98}"/>
              </a:ext>
            </a:extLst>
          </p:cNvPr>
          <p:cNvSpPr txBox="1">
            <a:spLocks noChangeArrowheads="1"/>
          </p:cNvSpPr>
          <p:nvPr/>
        </p:nvSpPr>
        <p:spPr bwMode="auto">
          <a:xfrm>
            <a:off x="1812925" y="6172200"/>
            <a:ext cx="619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solidFill>
                  <a:srgbClr val="0000FF"/>
                </a:solidFill>
              </a:rPr>
              <a:t>Barrel DIRC @ PANDA</a:t>
            </a:r>
            <a:endParaRPr lang="zh-CN" altLang="en-US" sz="1800">
              <a:solidFill>
                <a:srgbClr val="0000FF"/>
              </a:solidFill>
            </a:endParaRPr>
          </a:p>
        </p:txBody>
      </p:sp>
      <p:pic>
        <p:nvPicPr>
          <p:cNvPr id="10250" name="图片 17">
            <a:extLst>
              <a:ext uri="{FF2B5EF4-FFF2-40B4-BE49-F238E27FC236}">
                <a16:creationId xmlns:a16="http://schemas.microsoft.com/office/drawing/2014/main" id="{4BF3F354-9E57-28E5-FD51-F56B28677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5500" y="1974850"/>
            <a:ext cx="2333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文本框 19">
            <a:extLst>
              <a:ext uri="{FF2B5EF4-FFF2-40B4-BE49-F238E27FC236}">
                <a16:creationId xmlns:a16="http://schemas.microsoft.com/office/drawing/2014/main" id="{D675B5E0-2933-B062-B29B-AC452608DE29}"/>
              </a:ext>
            </a:extLst>
          </p:cNvPr>
          <p:cNvSpPr txBox="1">
            <a:spLocks noChangeArrowheads="1"/>
          </p:cNvSpPr>
          <p:nvPr/>
        </p:nvSpPr>
        <p:spPr bwMode="auto">
          <a:xfrm>
            <a:off x="7043738" y="3973513"/>
            <a:ext cx="331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solidFill>
                  <a:srgbClr val="0000FF"/>
                </a:solidFill>
              </a:rPr>
              <a:t>TORCH detector @ LHCb</a:t>
            </a:r>
            <a:endParaRPr lang="zh-CN" altLang="en-US" sz="1800">
              <a:solidFill>
                <a:srgbClr val="0000FF"/>
              </a:solidFill>
            </a:endParaRPr>
          </a:p>
        </p:txBody>
      </p:sp>
      <p:pic>
        <p:nvPicPr>
          <p:cNvPr id="10252" name="图片 21">
            <a:extLst>
              <a:ext uri="{FF2B5EF4-FFF2-40B4-BE49-F238E27FC236}">
                <a16:creationId xmlns:a16="http://schemas.microsoft.com/office/drawing/2014/main" id="{8182424B-F93D-35C0-D7DD-C7F8424069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9075" y="4364038"/>
            <a:ext cx="41386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文本框 22">
            <a:extLst>
              <a:ext uri="{FF2B5EF4-FFF2-40B4-BE49-F238E27FC236}">
                <a16:creationId xmlns:a16="http://schemas.microsoft.com/office/drawing/2014/main" id="{A2283B55-51AF-6601-84A5-E6C24ED4F23C}"/>
              </a:ext>
            </a:extLst>
          </p:cNvPr>
          <p:cNvSpPr txBox="1">
            <a:spLocks noChangeArrowheads="1"/>
          </p:cNvSpPr>
          <p:nvPr/>
        </p:nvSpPr>
        <p:spPr bwMode="auto">
          <a:xfrm>
            <a:off x="7666038" y="6180138"/>
            <a:ext cx="331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solidFill>
                  <a:srgbClr val="0000FF"/>
                </a:solidFill>
              </a:rPr>
              <a:t>DTOF @ STCF</a:t>
            </a:r>
            <a:endParaRPr lang="zh-CN" altLang="en-US" sz="1800">
              <a:solidFill>
                <a:srgbClr val="0000FF"/>
              </a:solidFill>
            </a:endParaRPr>
          </a:p>
        </p:txBody>
      </p:sp>
      <p:sp>
        <p:nvSpPr>
          <p:cNvPr id="24" name="椭圆 23">
            <a:extLst>
              <a:ext uri="{FF2B5EF4-FFF2-40B4-BE49-F238E27FC236}">
                <a16:creationId xmlns:a16="http://schemas.microsoft.com/office/drawing/2014/main" id="{39AB2DC5-C32D-EE78-9F12-CD548F4583F4}"/>
              </a:ext>
            </a:extLst>
          </p:cNvPr>
          <p:cNvSpPr/>
          <p:nvPr/>
        </p:nvSpPr>
        <p:spPr>
          <a:xfrm>
            <a:off x="2209800" y="2325688"/>
            <a:ext cx="890588" cy="1374775"/>
          </a:xfrm>
          <a:prstGeom prst="ellipse">
            <a:avLst/>
          </a:prstGeom>
          <a:noFill/>
          <a:ln w="38100">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椭圆 24">
            <a:extLst>
              <a:ext uri="{FF2B5EF4-FFF2-40B4-BE49-F238E27FC236}">
                <a16:creationId xmlns:a16="http://schemas.microsoft.com/office/drawing/2014/main" id="{4D2AA4A6-FC97-2530-8AC3-41ADC05FE313}"/>
              </a:ext>
            </a:extLst>
          </p:cNvPr>
          <p:cNvSpPr/>
          <p:nvPr/>
        </p:nvSpPr>
        <p:spPr>
          <a:xfrm rot="1068597">
            <a:off x="6364288" y="1974850"/>
            <a:ext cx="1693862" cy="830263"/>
          </a:xfrm>
          <a:prstGeom prst="ellipse">
            <a:avLst/>
          </a:prstGeom>
          <a:noFill/>
          <a:ln w="38100">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椭圆 25">
            <a:extLst>
              <a:ext uri="{FF2B5EF4-FFF2-40B4-BE49-F238E27FC236}">
                <a16:creationId xmlns:a16="http://schemas.microsoft.com/office/drawing/2014/main" id="{580C7CC0-37BF-1C24-DBF7-445BF65CF20C}"/>
              </a:ext>
            </a:extLst>
          </p:cNvPr>
          <p:cNvSpPr/>
          <p:nvPr/>
        </p:nvSpPr>
        <p:spPr>
          <a:xfrm rot="5400000">
            <a:off x="661194" y="4874419"/>
            <a:ext cx="1263650" cy="379412"/>
          </a:xfrm>
          <a:prstGeom prst="ellipse">
            <a:avLst/>
          </a:prstGeom>
          <a:noFill/>
          <a:ln w="38100">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椭圆 26">
            <a:extLst>
              <a:ext uri="{FF2B5EF4-FFF2-40B4-BE49-F238E27FC236}">
                <a16:creationId xmlns:a16="http://schemas.microsoft.com/office/drawing/2014/main" id="{E7E44318-EC5E-10FE-1400-9A231CC1F8D3}"/>
              </a:ext>
            </a:extLst>
          </p:cNvPr>
          <p:cNvSpPr/>
          <p:nvPr/>
        </p:nvSpPr>
        <p:spPr>
          <a:xfrm rot="1068597">
            <a:off x="9891713" y="4430713"/>
            <a:ext cx="674687" cy="561975"/>
          </a:xfrm>
          <a:prstGeom prst="ellipse">
            <a:avLst/>
          </a:prstGeom>
          <a:noFill/>
          <a:ln w="38100">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9A78924-4412-2707-0866-79E0740B09F2}"/>
              </a:ext>
            </a:extLst>
          </p:cNvPr>
          <p:cNvSpPr>
            <a:spLocks noGrp="1"/>
          </p:cNvSpPr>
          <p:nvPr>
            <p:ph type="sldNum" sz="quarter" idx="12"/>
          </p:nvPr>
        </p:nvSpPr>
        <p:spPr/>
        <p:txBody>
          <a:bodyPr/>
          <a:lstStyle/>
          <a:p>
            <a:pPr>
              <a:defRPr/>
            </a:pPr>
            <a:fld id="{E13E3EF8-5CC5-47A4-84C3-FF16D784FDF9}" type="slidenum">
              <a:rPr lang="en-US" smtClean="0"/>
              <a:pPr>
                <a:defRPr/>
              </a:pPr>
              <a:t>20</a:t>
            </a:fld>
            <a:endParaRPr lang="en-US" dirty="0"/>
          </a:p>
        </p:txBody>
      </p:sp>
      <p:sp>
        <p:nvSpPr>
          <p:cNvPr id="7" name="Rectangle 3">
            <a:extLst>
              <a:ext uri="{FF2B5EF4-FFF2-40B4-BE49-F238E27FC236}">
                <a16:creationId xmlns:a16="http://schemas.microsoft.com/office/drawing/2014/main" id="{5998A6BC-D563-C1C4-DFB0-59E1D8A96218}"/>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1E6505BC-49E2-1141-63EF-4A1DA337E870}"/>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37894" name="标题 1">
            <a:extLst>
              <a:ext uri="{FF2B5EF4-FFF2-40B4-BE49-F238E27FC236}">
                <a16:creationId xmlns:a16="http://schemas.microsoft.com/office/drawing/2014/main" id="{CD9C2274-355C-02CB-86A6-8F274CB396E8}"/>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4 </a:t>
            </a:r>
            <a:r>
              <a:rPr lang="zh-CN" altLang="en-US" sz="3200" dirty="0"/>
              <a:t>总结及下一步计划</a:t>
            </a:r>
            <a:endParaRPr lang="zh-CN" altLang="en-US" sz="3200" dirty="0">
              <a:solidFill>
                <a:srgbClr val="0000FF"/>
              </a:solidFill>
            </a:endParaRPr>
          </a:p>
        </p:txBody>
      </p:sp>
      <p:sp>
        <p:nvSpPr>
          <p:cNvPr id="2" name="文本框 8">
            <a:extLst>
              <a:ext uri="{FF2B5EF4-FFF2-40B4-BE49-F238E27FC236}">
                <a16:creationId xmlns:a16="http://schemas.microsoft.com/office/drawing/2014/main" id="{BD1667CA-C3CB-F21A-BC26-CF5A0CFA30E4}"/>
              </a:ext>
            </a:extLst>
          </p:cNvPr>
          <p:cNvSpPr txBox="1"/>
          <p:nvPr/>
        </p:nvSpPr>
        <p:spPr bwMode="auto">
          <a:xfrm>
            <a:off x="377031" y="939800"/>
            <a:ext cx="11437938"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Arial" charset="0"/>
                <a:ea typeface="微软雅黑" pitchFamily="34" charset="-122"/>
              </a:defRPr>
            </a:lvl1pPr>
            <a:lvl2pPr marL="742950" indent="-285750">
              <a:lnSpc>
                <a:spcPct val="90000"/>
              </a:lnSpc>
              <a:spcBef>
                <a:spcPts val="500"/>
              </a:spcBef>
              <a:buFont typeface="Arial" charset="0"/>
              <a:buChar char="•"/>
              <a:defRPr sz="2400">
                <a:solidFill>
                  <a:schemeClr val="tx1"/>
                </a:solidFill>
                <a:latin typeface="Arial" charset="0"/>
                <a:ea typeface="微软雅黑" pitchFamily="34" charset="-122"/>
              </a:defRPr>
            </a:lvl2pPr>
            <a:lvl3pPr marL="1143000" indent="-228600">
              <a:lnSpc>
                <a:spcPct val="90000"/>
              </a:lnSpc>
              <a:spcBef>
                <a:spcPts val="500"/>
              </a:spcBef>
              <a:buFont typeface="Arial" charset="0"/>
              <a:buChar char="•"/>
              <a:defRPr sz="2000">
                <a:solidFill>
                  <a:schemeClr val="tx1"/>
                </a:solidFill>
                <a:latin typeface="Arial" charset="0"/>
                <a:ea typeface="微软雅黑" pitchFamily="34" charset="-122"/>
              </a:defRPr>
            </a:lvl3pPr>
            <a:lvl4pPr marL="1600200" indent="-228600">
              <a:lnSpc>
                <a:spcPct val="90000"/>
              </a:lnSpc>
              <a:spcBef>
                <a:spcPts val="500"/>
              </a:spcBef>
              <a:buFont typeface="Arial" charset="0"/>
              <a:buChar char="•"/>
              <a:defRPr>
                <a:solidFill>
                  <a:schemeClr val="tx1"/>
                </a:solidFill>
                <a:latin typeface="Arial" charset="0"/>
                <a:ea typeface="微软雅黑" pitchFamily="34" charset="-122"/>
              </a:defRPr>
            </a:lvl4pPr>
            <a:lvl5pPr marL="2057400" indent="-228600">
              <a:lnSpc>
                <a:spcPct val="90000"/>
              </a:lnSpc>
              <a:spcBef>
                <a:spcPts val="500"/>
              </a:spcBef>
              <a:buFont typeface="Arial" charset="0"/>
              <a:buChar char="•"/>
              <a:defRPr>
                <a:solidFill>
                  <a:schemeClr val="tx1"/>
                </a:solidFill>
                <a:latin typeface="Arial" charset="0"/>
                <a:ea typeface="微软雅黑" pitchFamily="34"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pitchFamily="34"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pitchFamily="34"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pitchFamily="34"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pitchFamily="34" charset="-122"/>
              </a:defRPr>
            </a:lvl9pPr>
          </a:lstStyle>
          <a:p>
            <a:pPr algn="just">
              <a:lnSpc>
                <a:spcPct val="150000"/>
              </a:lnSpc>
              <a:spcBef>
                <a:spcPct val="0"/>
              </a:spcBef>
              <a:buFont typeface="Wingdings" charset="2"/>
              <a:buChar char="p"/>
            </a:pPr>
            <a:r>
              <a:rPr lang="zh-CN" altLang="en-US" sz="2400" b="1" dirty="0">
                <a:latin typeface="微软雅黑" pitchFamily="34" charset="-122"/>
              </a:rPr>
              <a:t>围绕多阳极</a:t>
            </a:r>
            <a:r>
              <a:rPr lang="en-US" altLang="zh-CN" sz="2400" b="1" dirty="0">
                <a:latin typeface="微软雅黑" pitchFamily="34" charset="-122"/>
              </a:rPr>
              <a:t>MCP-PMT</a:t>
            </a:r>
            <a:r>
              <a:rPr lang="zh-CN" altLang="en-US" sz="2400" b="1" dirty="0">
                <a:latin typeface="微软雅黑" pitchFamily="34" charset="-122"/>
              </a:rPr>
              <a:t>，攻克了高效率光电阴极制备、长寿命制备工艺等关键技术，目前正开展小批量制备；</a:t>
            </a:r>
            <a:endParaRPr lang="en-US" altLang="zh-CN" sz="2400" b="1" dirty="0">
              <a:latin typeface="微软雅黑" pitchFamily="34" charset="-122"/>
            </a:endParaRPr>
          </a:p>
          <a:p>
            <a:pPr algn="just">
              <a:lnSpc>
                <a:spcPct val="150000"/>
              </a:lnSpc>
              <a:spcBef>
                <a:spcPct val="0"/>
              </a:spcBef>
              <a:buFont typeface="Wingdings" charset="2"/>
              <a:buChar char="p"/>
            </a:pPr>
            <a:r>
              <a:rPr lang="zh-CN" altLang="en-US" sz="2400" b="1" dirty="0">
                <a:latin typeface="微软雅黑" pitchFamily="34" charset="-122"/>
              </a:rPr>
              <a:t>开展了</a:t>
            </a:r>
            <a:r>
              <a:rPr lang="en-US" altLang="zh-CN" sz="2400" b="1" dirty="0">
                <a:latin typeface="微软雅黑" pitchFamily="34" charset="-122"/>
              </a:rPr>
              <a:t>MCP-</a:t>
            </a:r>
            <a:r>
              <a:rPr lang="en-US" altLang="zh-CN" sz="2400" b="1" dirty="0" err="1">
                <a:latin typeface="微软雅黑" pitchFamily="34" charset="-122"/>
              </a:rPr>
              <a:t>PMT高计数率</a:t>
            </a:r>
            <a:r>
              <a:rPr lang="zh-CN" altLang="en-US" sz="2400" b="1" dirty="0">
                <a:latin typeface="微软雅黑" pitchFamily="34" charset="-122"/>
              </a:rPr>
              <a:t>下的</a:t>
            </a:r>
            <a:r>
              <a:rPr lang="en-US" altLang="zh-CN" sz="2400" b="1" dirty="0" err="1">
                <a:latin typeface="微软雅黑" pitchFamily="34" charset="-122"/>
              </a:rPr>
              <a:t>饱和特性</a:t>
            </a:r>
            <a:r>
              <a:rPr lang="zh-CN" altLang="en-US" sz="2400" b="1" dirty="0">
                <a:latin typeface="微软雅黑" pitchFamily="34" charset="-122"/>
              </a:rPr>
              <a:t>实验研究，为定量评估</a:t>
            </a:r>
            <a:r>
              <a:rPr lang="en-US" altLang="zh-CN" sz="2400" b="1" dirty="0">
                <a:latin typeface="微软雅黑" pitchFamily="34" charset="-122"/>
              </a:rPr>
              <a:t>MCP-PMT</a:t>
            </a:r>
            <a:r>
              <a:rPr lang="zh-CN" altLang="en-US" sz="2400" b="1" dirty="0">
                <a:latin typeface="微软雅黑" pitchFamily="34" charset="-122"/>
              </a:rPr>
              <a:t>的饱和特性提供量化依据；</a:t>
            </a:r>
            <a:endParaRPr lang="en-US" altLang="zh-CN" sz="2400" b="1" dirty="0">
              <a:latin typeface="微软雅黑" pitchFamily="34" charset="-122"/>
            </a:endParaRPr>
          </a:p>
          <a:p>
            <a:pPr algn="just">
              <a:lnSpc>
                <a:spcPct val="150000"/>
              </a:lnSpc>
              <a:spcBef>
                <a:spcPct val="0"/>
              </a:spcBef>
              <a:buFont typeface="Wingdings" charset="2"/>
              <a:buChar char="p"/>
            </a:pPr>
            <a:r>
              <a:rPr lang="zh-CN" altLang="en-US" sz="2400" b="1" dirty="0">
                <a:latin typeface="微软雅黑" pitchFamily="34" charset="-122"/>
              </a:rPr>
              <a:t>下一步将优化分压及读出线路板，进一步提高时间分辨，抑制通道串扰。</a:t>
            </a:r>
            <a:endParaRPr lang="en-US" altLang="zh-CN" sz="2400" b="1" dirty="0">
              <a:latin typeface="微软雅黑" pitchFamily="34" charset="-122"/>
            </a:endParaRPr>
          </a:p>
        </p:txBody>
      </p:sp>
      <p:sp>
        <p:nvSpPr>
          <p:cNvPr id="4" name="标题 21">
            <a:extLst>
              <a:ext uri="{FF2B5EF4-FFF2-40B4-BE49-F238E27FC236}">
                <a16:creationId xmlns:a16="http://schemas.microsoft.com/office/drawing/2014/main" id="{50B17776-6E29-8042-CA9E-08948F6FFBFD}"/>
              </a:ext>
            </a:extLst>
          </p:cNvPr>
          <p:cNvSpPr txBox="1">
            <a:spLocks/>
          </p:cNvSpPr>
          <p:nvPr/>
        </p:nvSpPr>
        <p:spPr>
          <a:xfrm>
            <a:off x="677069" y="4684068"/>
            <a:ext cx="10837862" cy="1100137"/>
          </a:xfrm>
          <a:prstGeom prst="rect">
            <a:avLst/>
          </a:prstGeom>
        </p:spPr>
        <p:txBody>
          <a:bodyPr lIns="0" tIns="0" rIns="0" bIns="0">
            <a:spAutoFit/>
          </a:bodyPr>
          <a:lstStyle>
            <a:lvl1pPr algn="l" defTabSz="914400" rtl="0" eaLnBrk="1" latinLnBrk="0" hangingPunct="1">
              <a:lnSpc>
                <a:spcPct val="90000"/>
              </a:lnSpc>
              <a:spcBef>
                <a:spcPct val="0"/>
              </a:spcBef>
              <a:buNone/>
              <a:defRPr lang="zh-CN" altLang="en-US" sz="6000" b="1" kern="1200" spc="120" dirty="0">
                <a:gradFill>
                  <a:gsLst>
                    <a:gs pos="100000">
                      <a:schemeClr val="accent1"/>
                    </a:gs>
                    <a:gs pos="55000">
                      <a:schemeClr val="accent3"/>
                    </a:gs>
                    <a:gs pos="0">
                      <a:schemeClr val="accent2"/>
                    </a:gs>
                  </a:gsLst>
                  <a:lin ang="2700000" scaled="1"/>
                </a:gradFill>
                <a:latin typeface="+mj-ea"/>
                <a:ea typeface="+mj-ea"/>
                <a:cs typeface="+mn-cs"/>
              </a:defRPr>
            </a:lvl1pPr>
          </a:lstStyle>
          <a:p>
            <a:pPr algn="ctr" fontAlgn="auto">
              <a:lnSpc>
                <a:spcPct val="150000"/>
              </a:lnSpc>
              <a:spcAft>
                <a:spcPts val="0"/>
              </a:spcAft>
              <a:defRPr/>
            </a:pPr>
            <a:r>
              <a:rPr sz="5400" dirty="0">
                <a:solidFill>
                  <a:srgbClr val="002E75"/>
                </a:solidFill>
              </a:rPr>
              <a:t>敬请批评指正！</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2">
            <a:extLst>
              <a:ext uri="{FF2B5EF4-FFF2-40B4-BE49-F238E27FC236}">
                <a16:creationId xmlns:a16="http://schemas.microsoft.com/office/drawing/2014/main" id="{842ACB20-5734-A088-A420-56ECEA21DBE2}"/>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a:t>1 </a:t>
            </a:r>
            <a:r>
              <a:rPr lang="zh-CN" altLang="en-US" sz="3200"/>
              <a:t>引言</a:t>
            </a:r>
          </a:p>
        </p:txBody>
      </p:sp>
      <p:sp>
        <p:nvSpPr>
          <p:cNvPr id="4" name="灯片编号占位符 3">
            <a:extLst>
              <a:ext uri="{FF2B5EF4-FFF2-40B4-BE49-F238E27FC236}">
                <a16:creationId xmlns:a16="http://schemas.microsoft.com/office/drawing/2014/main" id="{F5093C15-CDFF-7B3F-D980-AE5D3DD45B87}"/>
              </a:ext>
            </a:extLst>
          </p:cNvPr>
          <p:cNvSpPr>
            <a:spLocks noGrp="1"/>
          </p:cNvSpPr>
          <p:nvPr>
            <p:ph type="sldNum" sz="quarter" idx="12"/>
          </p:nvPr>
        </p:nvSpPr>
        <p:spPr/>
        <p:txBody>
          <a:bodyPr/>
          <a:lstStyle/>
          <a:p>
            <a:pPr>
              <a:defRPr/>
            </a:pPr>
            <a:fld id="{032FC67F-7471-467A-8E08-B4BE021F480F}" type="slidenum">
              <a:rPr lang="en-US" smtClean="0"/>
              <a:pPr>
                <a:defRPr/>
              </a:pPr>
              <a:t>3</a:t>
            </a:fld>
            <a:endParaRPr lang="en-US" dirty="0"/>
          </a:p>
        </p:txBody>
      </p:sp>
      <p:sp>
        <p:nvSpPr>
          <p:cNvPr id="11268" name="文本框 8">
            <a:extLst>
              <a:ext uri="{FF2B5EF4-FFF2-40B4-BE49-F238E27FC236}">
                <a16:creationId xmlns:a16="http://schemas.microsoft.com/office/drawing/2014/main" id="{19804EF5-9AF8-6950-81CD-A65B83F352BF}"/>
              </a:ext>
            </a:extLst>
          </p:cNvPr>
          <p:cNvSpPr txBox="1">
            <a:spLocks noChangeArrowheads="1"/>
          </p:cNvSpPr>
          <p:nvPr/>
        </p:nvSpPr>
        <p:spPr bwMode="auto">
          <a:xfrm>
            <a:off x="282575" y="938213"/>
            <a:ext cx="11426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00000"/>
              </a:lnSpc>
              <a:spcBef>
                <a:spcPct val="0"/>
              </a:spcBef>
              <a:buFont typeface="Arial" panose="020B0604020202020204" pitchFamily="34" charset="0"/>
              <a:buNone/>
            </a:pPr>
            <a:r>
              <a:rPr lang="en-US" altLang="zh-CN" sz="2400" b="1">
                <a:latin typeface="微软雅黑" panose="020B0503020204020204" pitchFamily="34" charset="-122"/>
              </a:rPr>
              <a:t>DTOF@STCF</a:t>
            </a:r>
            <a:r>
              <a:rPr lang="zh-CN" altLang="en-US" sz="2400" b="1">
                <a:latin typeface="微软雅黑" panose="020B0503020204020204" pitchFamily="34" charset="-122"/>
              </a:rPr>
              <a:t>的长期运行，要求</a:t>
            </a:r>
            <a:r>
              <a:rPr lang="en-US" altLang="zh-CN" sz="2400" b="1">
                <a:latin typeface="微软雅黑" panose="020B0503020204020204" pitchFamily="34" charset="-122"/>
              </a:rPr>
              <a:t>MCP-PMT</a:t>
            </a:r>
            <a:r>
              <a:rPr lang="zh-CN" altLang="en-US" sz="2400" b="1">
                <a:latin typeface="微软雅黑" panose="020B0503020204020204" pitchFamily="34" charset="-122"/>
              </a:rPr>
              <a:t>的阳极累积输出＞</a:t>
            </a:r>
            <a:r>
              <a:rPr lang="en-US" altLang="zh-CN" sz="2400" b="1">
                <a:latin typeface="微软雅黑" panose="020B0503020204020204" pitchFamily="34" charset="-122"/>
              </a:rPr>
              <a:t>10C/cm</a:t>
            </a:r>
            <a:r>
              <a:rPr lang="en-US" altLang="zh-CN" sz="2400" b="1" baseline="30000">
                <a:latin typeface="微软雅黑" panose="020B0503020204020204" pitchFamily="34" charset="-122"/>
              </a:rPr>
              <a:t>2</a:t>
            </a:r>
            <a:r>
              <a:rPr lang="zh-CN" altLang="en-US" sz="2400" b="1">
                <a:latin typeface="微软雅黑" panose="020B0503020204020204" pitchFamily="34" charset="-122"/>
              </a:rPr>
              <a:t>时，阴极量子效率损失量＜</a:t>
            </a:r>
            <a:r>
              <a:rPr lang="en-US" altLang="zh-CN" sz="2400" b="1">
                <a:latin typeface="微软雅黑" panose="020B0503020204020204" pitchFamily="34" charset="-122"/>
              </a:rPr>
              <a:t>50%</a:t>
            </a:r>
            <a:r>
              <a:rPr lang="zh-CN" altLang="en-US" sz="2400" b="1">
                <a:latin typeface="微软雅黑" panose="020B0503020204020204" pitchFamily="34" charset="-122"/>
              </a:rPr>
              <a:t>。</a:t>
            </a:r>
            <a:endParaRPr lang="en-US" altLang="zh-CN" sz="2400" b="1">
              <a:latin typeface="微软雅黑" panose="020B0503020204020204" pitchFamily="34" charset="-122"/>
            </a:endParaRPr>
          </a:p>
        </p:txBody>
      </p:sp>
      <p:sp>
        <p:nvSpPr>
          <p:cNvPr id="11269" name="文本框 22">
            <a:extLst>
              <a:ext uri="{FF2B5EF4-FFF2-40B4-BE49-F238E27FC236}">
                <a16:creationId xmlns:a16="http://schemas.microsoft.com/office/drawing/2014/main" id="{2AD96CE9-C247-FAA8-EB83-B090C5F0F587}"/>
              </a:ext>
            </a:extLst>
          </p:cNvPr>
          <p:cNvSpPr txBox="1">
            <a:spLocks noChangeArrowheads="1"/>
          </p:cNvSpPr>
          <p:nvPr/>
        </p:nvSpPr>
        <p:spPr bwMode="auto">
          <a:xfrm>
            <a:off x="3006725" y="6172200"/>
            <a:ext cx="257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a:solidFill>
                  <a:srgbClr val="0000FF"/>
                </a:solidFill>
              </a:rPr>
              <a:t>端盖及桶部</a:t>
            </a:r>
            <a:r>
              <a:rPr lang="en-US" altLang="zh-CN" sz="1800">
                <a:solidFill>
                  <a:srgbClr val="0000FF"/>
                </a:solidFill>
              </a:rPr>
              <a:t>DTOF</a:t>
            </a:r>
            <a:endParaRPr lang="zh-CN" altLang="en-US" sz="1800">
              <a:solidFill>
                <a:srgbClr val="0000FF"/>
              </a:solidFill>
            </a:endParaRPr>
          </a:p>
        </p:txBody>
      </p:sp>
      <p:pic>
        <p:nvPicPr>
          <p:cNvPr id="11270" name="图片 1">
            <a:extLst>
              <a:ext uri="{FF2B5EF4-FFF2-40B4-BE49-F238E27FC236}">
                <a16:creationId xmlns:a16="http://schemas.microsoft.com/office/drawing/2014/main" id="{55C941AD-2320-D2C6-A24E-289A2F664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772" t="3973" b="11810"/>
          <a:stretch>
            <a:fillRect/>
          </a:stretch>
        </p:blipFill>
        <p:spPr bwMode="auto">
          <a:xfrm>
            <a:off x="546100" y="1897063"/>
            <a:ext cx="26479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文本框 22">
            <a:extLst>
              <a:ext uri="{FF2B5EF4-FFF2-40B4-BE49-F238E27FC236}">
                <a16:creationId xmlns:a16="http://schemas.microsoft.com/office/drawing/2014/main" id="{A65FF35C-EC94-71E8-8509-4824B745A4BC}"/>
              </a:ext>
            </a:extLst>
          </p:cNvPr>
          <p:cNvSpPr txBox="1">
            <a:spLocks noChangeArrowheads="1"/>
          </p:cNvSpPr>
          <p:nvPr/>
        </p:nvSpPr>
        <p:spPr bwMode="auto">
          <a:xfrm>
            <a:off x="9585325" y="6149975"/>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a:solidFill>
                  <a:srgbClr val="0000FF"/>
                </a:solidFill>
              </a:rPr>
              <a:t>长寿命</a:t>
            </a:r>
            <a:r>
              <a:rPr lang="en-US" altLang="zh-CN" sz="1800">
                <a:solidFill>
                  <a:srgbClr val="0000FF"/>
                </a:solidFill>
              </a:rPr>
              <a:t>MCP-PMT</a:t>
            </a:r>
            <a:endParaRPr lang="zh-CN" altLang="en-US" sz="1800">
              <a:solidFill>
                <a:srgbClr val="0000FF"/>
              </a:solidFill>
            </a:endParaRPr>
          </a:p>
        </p:txBody>
      </p:sp>
      <p:pic>
        <p:nvPicPr>
          <p:cNvPr id="11272" name="图片 12">
            <a:extLst>
              <a:ext uri="{FF2B5EF4-FFF2-40B4-BE49-F238E27FC236}">
                <a16:creationId xmlns:a16="http://schemas.microsoft.com/office/drawing/2014/main" id="{95D39108-1F37-46DD-A4A5-98B8EFA8B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325" y="1427163"/>
            <a:ext cx="15938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图片 1">
            <a:extLst>
              <a:ext uri="{FF2B5EF4-FFF2-40B4-BE49-F238E27FC236}">
                <a16:creationId xmlns:a16="http://schemas.microsoft.com/office/drawing/2014/main" id="{BDE6868A-32E7-061E-DFB8-2DDFF0683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741488"/>
            <a:ext cx="4887913"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图片 2">
            <a:extLst>
              <a:ext uri="{FF2B5EF4-FFF2-40B4-BE49-F238E27FC236}">
                <a16:creationId xmlns:a16="http://schemas.microsoft.com/office/drawing/2014/main" id="{EA816CBB-3017-C147-D6A4-2DF4A06FDB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5325" y="3475038"/>
            <a:ext cx="18478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5" name="组合 4">
            <a:extLst>
              <a:ext uri="{FF2B5EF4-FFF2-40B4-BE49-F238E27FC236}">
                <a16:creationId xmlns:a16="http://schemas.microsoft.com/office/drawing/2014/main" id="{1C22AD5A-28BB-9010-17A5-CF3F3FEF180F}"/>
              </a:ext>
            </a:extLst>
          </p:cNvPr>
          <p:cNvGrpSpPr>
            <a:grpSpLocks/>
          </p:cNvGrpSpPr>
          <p:nvPr/>
        </p:nvGrpSpPr>
        <p:grpSpPr bwMode="auto">
          <a:xfrm rot="10800000">
            <a:off x="3649663" y="3973513"/>
            <a:ext cx="4889500" cy="1797050"/>
            <a:chOff x="692034" y="1287541"/>
            <a:chExt cx="3463507" cy="1818496"/>
          </a:xfrm>
        </p:grpSpPr>
        <p:pic>
          <p:nvPicPr>
            <p:cNvPr id="11299" name="图片 5">
              <a:extLst>
                <a:ext uri="{FF2B5EF4-FFF2-40B4-BE49-F238E27FC236}">
                  <a16:creationId xmlns:a16="http://schemas.microsoft.com/office/drawing/2014/main" id="{44779174-BC9F-A150-2EB0-5E5B4BA958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489" r="2380" b="16171"/>
            <a:stretch>
              <a:fillRect/>
            </a:stretch>
          </p:blipFill>
          <p:spPr bwMode="auto">
            <a:xfrm>
              <a:off x="692034" y="1287541"/>
              <a:ext cx="3463507" cy="181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0" name="直接箭头连接符 20">
              <a:extLst>
                <a:ext uri="{FF2B5EF4-FFF2-40B4-BE49-F238E27FC236}">
                  <a16:creationId xmlns:a16="http://schemas.microsoft.com/office/drawing/2014/main" id="{8459CE90-70A5-D619-60BC-65A28A8A4129}"/>
                </a:ext>
              </a:extLst>
            </p:cNvPr>
            <p:cNvCxnSpPr>
              <a:cxnSpLocks noChangeShapeType="1"/>
            </p:cNvCxnSpPr>
            <p:nvPr/>
          </p:nvCxnSpPr>
          <p:spPr bwMode="auto">
            <a:xfrm>
              <a:off x="692034" y="3021678"/>
              <a:ext cx="3463507" cy="0"/>
            </a:xfrm>
            <a:prstGeom prst="straightConnector1">
              <a:avLst/>
            </a:prstGeom>
            <a:noFill/>
            <a:ln w="19050" algn="ctr">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11301" name="文本框 21">
              <a:extLst>
                <a:ext uri="{FF2B5EF4-FFF2-40B4-BE49-F238E27FC236}">
                  <a16:creationId xmlns:a16="http://schemas.microsoft.com/office/drawing/2014/main" id="{16E7982A-FE0E-0B1B-788B-862580BDD803}"/>
                </a:ext>
              </a:extLst>
            </p:cNvPr>
            <p:cNvSpPr txBox="1">
              <a:spLocks noChangeArrowheads="1"/>
            </p:cNvSpPr>
            <p:nvPr/>
          </p:nvSpPr>
          <p:spPr bwMode="auto">
            <a:xfrm rot="10800000">
              <a:off x="2144453" y="2750123"/>
              <a:ext cx="64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400">
                  <a:solidFill>
                    <a:srgbClr val="0000FF"/>
                  </a:solidFill>
                  <a:cs typeface="Arial" panose="020B0604020202020204" pitchFamily="34" charset="0"/>
                </a:rPr>
                <a:t>1.5 m</a:t>
              </a:r>
              <a:endParaRPr lang="zh-CN" altLang="en-US" sz="1600">
                <a:solidFill>
                  <a:srgbClr val="0000FF"/>
                </a:solidFill>
                <a:cs typeface="Arial" panose="020B0604020202020204" pitchFamily="34" charset="0"/>
              </a:endParaRPr>
            </a:p>
          </p:txBody>
        </p:sp>
      </p:grpSp>
      <p:grpSp>
        <p:nvGrpSpPr>
          <p:cNvPr id="11276" name="组合 23">
            <a:extLst>
              <a:ext uri="{FF2B5EF4-FFF2-40B4-BE49-F238E27FC236}">
                <a16:creationId xmlns:a16="http://schemas.microsoft.com/office/drawing/2014/main" id="{F8B6FEC5-CB76-FAB7-83B6-8CDD922A2045}"/>
              </a:ext>
            </a:extLst>
          </p:cNvPr>
          <p:cNvGrpSpPr>
            <a:grpSpLocks/>
          </p:cNvGrpSpPr>
          <p:nvPr/>
        </p:nvGrpSpPr>
        <p:grpSpPr bwMode="auto">
          <a:xfrm>
            <a:off x="763588" y="4295775"/>
            <a:ext cx="2085975" cy="1976438"/>
            <a:chOff x="1277452" y="1713704"/>
            <a:chExt cx="2731129" cy="2692041"/>
          </a:xfrm>
        </p:grpSpPr>
        <p:grpSp>
          <p:nvGrpSpPr>
            <p:cNvPr id="11277" name="组合 24">
              <a:extLst>
                <a:ext uri="{FF2B5EF4-FFF2-40B4-BE49-F238E27FC236}">
                  <a16:creationId xmlns:a16="http://schemas.microsoft.com/office/drawing/2014/main" id="{22DBD9FD-F01A-56AE-FB6B-EE7E383C8844}"/>
                </a:ext>
              </a:extLst>
            </p:cNvPr>
            <p:cNvGrpSpPr>
              <a:grpSpLocks/>
            </p:cNvGrpSpPr>
            <p:nvPr/>
          </p:nvGrpSpPr>
          <p:grpSpPr bwMode="auto">
            <a:xfrm>
              <a:off x="1277452" y="1775548"/>
              <a:ext cx="2731129" cy="2630197"/>
              <a:chOff x="3503416" y="1941803"/>
              <a:chExt cx="2731129" cy="2630197"/>
            </a:xfrm>
          </p:grpSpPr>
          <p:cxnSp>
            <p:nvCxnSpPr>
              <p:cNvPr id="46" name="直接连接符 45">
                <a:extLst>
                  <a:ext uri="{FF2B5EF4-FFF2-40B4-BE49-F238E27FC236}">
                    <a16:creationId xmlns:a16="http://schemas.microsoft.com/office/drawing/2014/main" id="{E6FAFC59-85DF-425B-C4C3-9474E4706A19}"/>
                  </a:ext>
                </a:extLst>
              </p:cNvPr>
              <p:cNvCxnSpPr>
                <a:cxnSpLocks/>
              </p:cNvCxnSpPr>
              <p:nvPr/>
            </p:nvCxnSpPr>
            <p:spPr>
              <a:xfrm>
                <a:off x="3906642" y="2033481"/>
                <a:ext cx="74825" cy="211904"/>
              </a:xfrm>
              <a:prstGeom prst="line">
                <a:avLst/>
              </a:prstGeom>
            </p:spPr>
            <p:style>
              <a:lnRef idx="1">
                <a:schemeClr val="accent1"/>
              </a:lnRef>
              <a:fillRef idx="0">
                <a:schemeClr val="accent1"/>
              </a:fillRef>
              <a:effectRef idx="0">
                <a:schemeClr val="accent1"/>
              </a:effectRef>
              <a:fontRef idx="minor">
                <a:schemeClr val="tx1"/>
              </a:fontRef>
            </p:style>
          </p:cxnSp>
          <p:sp>
            <p:nvSpPr>
              <p:cNvPr id="47" name="梯形 46">
                <a:extLst>
                  <a:ext uri="{FF2B5EF4-FFF2-40B4-BE49-F238E27FC236}">
                    <a16:creationId xmlns:a16="http://schemas.microsoft.com/office/drawing/2014/main" id="{96CF4AEC-85F4-8B10-B9EB-10AADB36400E}"/>
                  </a:ext>
                </a:extLst>
              </p:cNvPr>
              <p:cNvSpPr/>
              <p:nvPr/>
            </p:nvSpPr>
            <p:spPr>
              <a:xfrm rot="17665756">
                <a:off x="3760627" y="2050328"/>
                <a:ext cx="2064979" cy="2230214"/>
              </a:xfrm>
              <a:prstGeom prst="trapezoi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梯形 47">
                <a:extLst>
                  <a:ext uri="{FF2B5EF4-FFF2-40B4-BE49-F238E27FC236}">
                    <a16:creationId xmlns:a16="http://schemas.microsoft.com/office/drawing/2014/main" id="{65384345-B5B7-5D1C-59B4-8CF9980C99B3}"/>
                  </a:ext>
                </a:extLst>
              </p:cNvPr>
              <p:cNvSpPr/>
              <p:nvPr/>
            </p:nvSpPr>
            <p:spPr>
              <a:xfrm rot="17665756">
                <a:off x="3688877" y="1861129"/>
                <a:ext cx="2067142" cy="2230214"/>
              </a:xfrm>
              <a:prstGeom prst="trapezoid">
                <a:avLst/>
              </a:prstGeom>
              <a:solidFill>
                <a:srgbClr val="6699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9" name="任意多边形: 形状 48">
                <a:extLst>
                  <a:ext uri="{FF2B5EF4-FFF2-40B4-BE49-F238E27FC236}">
                    <a16:creationId xmlns:a16="http://schemas.microsoft.com/office/drawing/2014/main" id="{30C7612C-BBBF-E5D8-FECA-CCB076C4FEDC}"/>
                  </a:ext>
                </a:extLst>
              </p:cNvPr>
              <p:cNvSpPr/>
              <p:nvPr/>
            </p:nvSpPr>
            <p:spPr>
              <a:xfrm>
                <a:off x="3503416" y="2971911"/>
                <a:ext cx="1893499" cy="1587115"/>
              </a:xfrm>
              <a:custGeom>
                <a:avLst/>
                <a:gdLst>
                  <a:gd name="connsiteX0" fmla="*/ 64655 w 1893455"/>
                  <a:gd name="connsiteY0" fmla="*/ 184728 h 1588655"/>
                  <a:gd name="connsiteX1" fmla="*/ 0 w 1893455"/>
                  <a:gd name="connsiteY1" fmla="*/ 0 h 1588655"/>
                  <a:gd name="connsiteX2" fmla="*/ 1819564 w 1893455"/>
                  <a:gd name="connsiteY2" fmla="*/ 1376219 h 1588655"/>
                  <a:gd name="connsiteX3" fmla="*/ 1893455 w 1893455"/>
                  <a:gd name="connsiteY3" fmla="*/ 1588655 h 1588655"/>
                  <a:gd name="connsiteX4" fmla="*/ 1893455 w 1893455"/>
                  <a:gd name="connsiteY4" fmla="*/ 1588655 h 158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455" h="1588655">
                    <a:moveTo>
                      <a:pt x="64655" y="184728"/>
                    </a:moveTo>
                    <a:lnTo>
                      <a:pt x="0" y="0"/>
                    </a:lnTo>
                    <a:lnTo>
                      <a:pt x="1819564" y="1376219"/>
                    </a:lnTo>
                    <a:lnTo>
                      <a:pt x="1893455" y="1588655"/>
                    </a:lnTo>
                    <a:lnTo>
                      <a:pt x="1893455" y="1588655"/>
                    </a:lnTo>
                  </a:path>
                </a:pathLst>
              </a:custGeom>
              <a:solidFill>
                <a:srgbClr val="6699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任意多边形: 形状 49">
                <a:extLst>
                  <a:ext uri="{FF2B5EF4-FFF2-40B4-BE49-F238E27FC236}">
                    <a16:creationId xmlns:a16="http://schemas.microsoft.com/office/drawing/2014/main" id="{DFF9D112-08FB-AB5B-DCBB-D8C202B6ED3B}"/>
                  </a:ext>
                </a:extLst>
              </p:cNvPr>
              <p:cNvSpPr/>
              <p:nvPr/>
            </p:nvSpPr>
            <p:spPr>
              <a:xfrm>
                <a:off x="5311698" y="2494046"/>
                <a:ext cx="922847" cy="2077954"/>
              </a:xfrm>
              <a:custGeom>
                <a:avLst/>
                <a:gdLst>
                  <a:gd name="connsiteX0" fmla="*/ 858982 w 923636"/>
                  <a:gd name="connsiteY0" fmla="*/ 0 h 2078182"/>
                  <a:gd name="connsiteX1" fmla="*/ 923636 w 923636"/>
                  <a:gd name="connsiteY1" fmla="*/ 203200 h 2078182"/>
                  <a:gd name="connsiteX2" fmla="*/ 64655 w 923636"/>
                  <a:gd name="connsiteY2" fmla="*/ 2078182 h 2078182"/>
                  <a:gd name="connsiteX3" fmla="*/ 0 w 923636"/>
                  <a:gd name="connsiteY3" fmla="*/ 1856509 h 2078182"/>
                  <a:gd name="connsiteX4" fmla="*/ 0 w 923636"/>
                  <a:gd name="connsiteY4" fmla="*/ 1856509 h 207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36" h="2078182">
                    <a:moveTo>
                      <a:pt x="858982" y="0"/>
                    </a:moveTo>
                    <a:lnTo>
                      <a:pt x="923636" y="203200"/>
                    </a:lnTo>
                    <a:lnTo>
                      <a:pt x="64655" y="2078182"/>
                    </a:lnTo>
                    <a:lnTo>
                      <a:pt x="0" y="1856509"/>
                    </a:lnTo>
                    <a:lnTo>
                      <a:pt x="0" y="1856509"/>
                    </a:lnTo>
                  </a:path>
                </a:pathLst>
              </a:custGeom>
              <a:solidFill>
                <a:srgbClr val="6699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6" name="任意多边形: 形状 25">
              <a:extLst>
                <a:ext uri="{FF2B5EF4-FFF2-40B4-BE49-F238E27FC236}">
                  <a16:creationId xmlns:a16="http://schemas.microsoft.com/office/drawing/2014/main" id="{DDAE0DAF-4D15-43EC-1E4F-BA374B239D71}"/>
                </a:ext>
              </a:extLst>
            </p:cNvPr>
            <p:cNvSpPr/>
            <p:nvPr/>
          </p:nvSpPr>
          <p:spPr>
            <a:xfrm>
              <a:off x="3888029" y="2409959"/>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任意多边形: 形状 26">
              <a:extLst>
                <a:ext uri="{FF2B5EF4-FFF2-40B4-BE49-F238E27FC236}">
                  <a16:creationId xmlns:a16="http://schemas.microsoft.com/office/drawing/2014/main" id="{CEAE6425-AE0F-09AD-3481-064903D7CF02}"/>
                </a:ext>
              </a:extLst>
            </p:cNvPr>
            <p:cNvSpPr/>
            <p:nvPr/>
          </p:nvSpPr>
          <p:spPr>
            <a:xfrm>
              <a:off x="3829831" y="2537534"/>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任意多边形: 形状 31">
              <a:extLst>
                <a:ext uri="{FF2B5EF4-FFF2-40B4-BE49-F238E27FC236}">
                  <a16:creationId xmlns:a16="http://schemas.microsoft.com/office/drawing/2014/main" id="{61AA7610-1CA6-D3C3-D0A4-175202A1EA05}"/>
                </a:ext>
              </a:extLst>
            </p:cNvPr>
            <p:cNvSpPr/>
            <p:nvPr/>
          </p:nvSpPr>
          <p:spPr>
            <a:xfrm>
              <a:off x="3777869" y="2665108"/>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任意多边形: 形状 32">
              <a:extLst>
                <a:ext uri="{FF2B5EF4-FFF2-40B4-BE49-F238E27FC236}">
                  <a16:creationId xmlns:a16="http://schemas.microsoft.com/office/drawing/2014/main" id="{FCBDBE41-A939-C083-3664-835DCE360D1B}"/>
                </a:ext>
              </a:extLst>
            </p:cNvPr>
            <p:cNvSpPr/>
            <p:nvPr/>
          </p:nvSpPr>
          <p:spPr>
            <a:xfrm>
              <a:off x="3713436" y="2805657"/>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任意多边形: 形状 33">
              <a:extLst>
                <a:ext uri="{FF2B5EF4-FFF2-40B4-BE49-F238E27FC236}">
                  <a16:creationId xmlns:a16="http://schemas.microsoft.com/office/drawing/2014/main" id="{AB0DBAE2-068B-1709-7332-71439A0A0C40}"/>
                </a:ext>
              </a:extLst>
            </p:cNvPr>
            <p:cNvSpPr/>
            <p:nvPr/>
          </p:nvSpPr>
          <p:spPr>
            <a:xfrm>
              <a:off x="3653159" y="2933231"/>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任意多边形: 形状 34">
              <a:extLst>
                <a:ext uri="{FF2B5EF4-FFF2-40B4-BE49-F238E27FC236}">
                  <a16:creationId xmlns:a16="http://schemas.microsoft.com/office/drawing/2014/main" id="{B6A220E8-3BF8-1006-9FF5-BCBACC678047}"/>
                </a:ext>
              </a:extLst>
            </p:cNvPr>
            <p:cNvSpPr/>
            <p:nvPr/>
          </p:nvSpPr>
          <p:spPr>
            <a:xfrm>
              <a:off x="3603276" y="3058643"/>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形状 35">
              <a:extLst>
                <a:ext uri="{FF2B5EF4-FFF2-40B4-BE49-F238E27FC236}">
                  <a16:creationId xmlns:a16="http://schemas.microsoft.com/office/drawing/2014/main" id="{C035ACD4-9EFB-C20A-E3EF-FE571A166B6C}"/>
                </a:ext>
              </a:extLst>
            </p:cNvPr>
            <p:cNvSpPr/>
            <p:nvPr/>
          </p:nvSpPr>
          <p:spPr>
            <a:xfrm>
              <a:off x="3532607" y="3218652"/>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任意多边形: 形状 36">
              <a:extLst>
                <a:ext uri="{FF2B5EF4-FFF2-40B4-BE49-F238E27FC236}">
                  <a16:creationId xmlns:a16="http://schemas.microsoft.com/office/drawing/2014/main" id="{07B60D43-2F83-B3BE-E981-E20A858CF9ED}"/>
                </a:ext>
              </a:extLst>
            </p:cNvPr>
            <p:cNvSpPr/>
            <p:nvPr/>
          </p:nvSpPr>
          <p:spPr>
            <a:xfrm>
              <a:off x="3474410" y="3346227"/>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任意多边形: 形状 37">
              <a:extLst>
                <a:ext uri="{FF2B5EF4-FFF2-40B4-BE49-F238E27FC236}">
                  <a16:creationId xmlns:a16="http://schemas.microsoft.com/office/drawing/2014/main" id="{0F597842-19D5-FB64-3597-DE5AEEBB9774}"/>
                </a:ext>
              </a:extLst>
            </p:cNvPr>
            <p:cNvSpPr/>
            <p:nvPr/>
          </p:nvSpPr>
          <p:spPr>
            <a:xfrm>
              <a:off x="3414134" y="3462990"/>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任意多边形: 形状 38">
              <a:extLst>
                <a:ext uri="{FF2B5EF4-FFF2-40B4-BE49-F238E27FC236}">
                  <a16:creationId xmlns:a16="http://schemas.microsoft.com/office/drawing/2014/main" id="{8CF507DE-931C-B3B9-7829-8E5B02B8D984}"/>
                </a:ext>
              </a:extLst>
            </p:cNvPr>
            <p:cNvSpPr/>
            <p:nvPr/>
          </p:nvSpPr>
          <p:spPr>
            <a:xfrm>
              <a:off x="3347623" y="3603538"/>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形状 39">
              <a:extLst>
                <a:ext uri="{FF2B5EF4-FFF2-40B4-BE49-F238E27FC236}">
                  <a16:creationId xmlns:a16="http://schemas.microsoft.com/office/drawing/2014/main" id="{446B0980-C84D-7651-999B-60E2302F1550}"/>
                </a:ext>
              </a:extLst>
            </p:cNvPr>
            <p:cNvSpPr/>
            <p:nvPr/>
          </p:nvSpPr>
          <p:spPr>
            <a:xfrm>
              <a:off x="3297739" y="3739762"/>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任意多边形: 形状 40">
              <a:extLst>
                <a:ext uri="{FF2B5EF4-FFF2-40B4-BE49-F238E27FC236}">
                  <a16:creationId xmlns:a16="http://schemas.microsoft.com/office/drawing/2014/main" id="{ECD672F7-6A40-B5F4-C5A1-2905764D1308}"/>
                </a:ext>
              </a:extLst>
            </p:cNvPr>
            <p:cNvSpPr/>
            <p:nvPr/>
          </p:nvSpPr>
          <p:spPr>
            <a:xfrm>
              <a:off x="3237462" y="3856526"/>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2" name="任意多边形: 形状 41">
              <a:extLst>
                <a:ext uri="{FF2B5EF4-FFF2-40B4-BE49-F238E27FC236}">
                  <a16:creationId xmlns:a16="http://schemas.microsoft.com/office/drawing/2014/main" id="{5D382162-AEEE-AEF7-45E7-C1206E1B332B}"/>
                </a:ext>
              </a:extLst>
            </p:cNvPr>
            <p:cNvSpPr/>
            <p:nvPr/>
          </p:nvSpPr>
          <p:spPr>
            <a:xfrm>
              <a:off x="3187579" y="4003561"/>
              <a:ext cx="64434"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任意多边形: 形状 42">
              <a:extLst>
                <a:ext uri="{FF2B5EF4-FFF2-40B4-BE49-F238E27FC236}">
                  <a16:creationId xmlns:a16="http://schemas.microsoft.com/office/drawing/2014/main" id="{6EFF3D6B-89F1-F5B8-CB29-469F6D450BF2}"/>
                </a:ext>
              </a:extLst>
            </p:cNvPr>
            <p:cNvSpPr/>
            <p:nvPr/>
          </p:nvSpPr>
          <p:spPr>
            <a:xfrm>
              <a:off x="3135617" y="4139784"/>
              <a:ext cx="64432" cy="203254"/>
            </a:xfrm>
            <a:custGeom>
              <a:avLst/>
              <a:gdLst>
                <a:gd name="connsiteX0" fmla="*/ 36946 w 64655"/>
                <a:gd name="connsiteY0" fmla="*/ 0 h 203200"/>
                <a:gd name="connsiteX1" fmla="*/ 64655 w 64655"/>
                <a:gd name="connsiteY1" fmla="*/ 110837 h 203200"/>
                <a:gd name="connsiteX2" fmla="*/ 27709 w 64655"/>
                <a:gd name="connsiteY2" fmla="*/ 203200 h 203200"/>
                <a:gd name="connsiteX3" fmla="*/ 0 w 64655"/>
                <a:gd name="connsiteY3" fmla="*/ 92364 h 203200"/>
                <a:gd name="connsiteX4" fmla="*/ 36946 w 6465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5" h="203200">
                  <a:moveTo>
                    <a:pt x="36946" y="0"/>
                  </a:moveTo>
                  <a:lnTo>
                    <a:pt x="64655" y="110837"/>
                  </a:lnTo>
                  <a:lnTo>
                    <a:pt x="27709" y="203200"/>
                  </a:lnTo>
                  <a:lnTo>
                    <a:pt x="0" y="92364"/>
                  </a:lnTo>
                  <a:lnTo>
                    <a:pt x="36946" y="0"/>
                  </a:lnTo>
                  <a:close/>
                </a:path>
              </a:pathLst>
            </a:custGeom>
            <a:solidFill>
              <a:srgbClr val="FF00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92" name="文本框 43">
              <a:extLst>
                <a:ext uri="{FF2B5EF4-FFF2-40B4-BE49-F238E27FC236}">
                  <a16:creationId xmlns:a16="http://schemas.microsoft.com/office/drawing/2014/main" id="{35678F96-301B-2C42-913C-E2142A1613B5}"/>
                </a:ext>
              </a:extLst>
            </p:cNvPr>
            <p:cNvSpPr txBox="1">
              <a:spLocks noChangeArrowheads="1"/>
            </p:cNvSpPr>
            <p:nvPr/>
          </p:nvSpPr>
          <p:spPr bwMode="auto">
            <a:xfrm rot="-3897577">
              <a:off x="2752061" y="3078080"/>
              <a:ext cx="938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t>400mm</a:t>
              </a:r>
              <a:endParaRPr lang="zh-CN" altLang="en-US" sz="1800"/>
            </a:p>
          </p:txBody>
        </p:sp>
        <p:sp>
          <p:nvSpPr>
            <p:cNvPr id="11293" name="文本框 44">
              <a:extLst>
                <a:ext uri="{FF2B5EF4-FFF2-40B4-BE49-F238E27FC236}">
                  <a16:creationId xmlns:a16="http://schemas.microsoft.com/office/drawing/2014/main" id="{486970C7-3F0A-287F-2465-A34FB52BD0B2}"/>
                </a:ext>
              </a:extLst>
            </p:cNvPr>
            <p:cNvSpPr txBox="1">
              <a:spLocks noChangeArrowheads="1"/>
            </p:cNvSpPr>
            <p:nvPr/>
          </p:nvSpPr>
          <p:spPr bwMode="auto">
            <a:xfrm rot="650208">
              <a:off x="2370945" y="1713704"/>
              <a:ext cx="1059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en-US" altLang="zh-CN" sz="1800"/>
                <a:t>1250mm</a:t>
              </a:r>
              <a:endParaRPr lang="zh-CN" altLang="en-US" sz="18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2">
            <a:extLst>
              <a:ext uri="{FF2B5EF4-FFF2-40B4-BE49-F238E27FC236}">
                <a16:creationId xmlns:a16="http://schemas.microsoft.com/office/drawing/2014/main" id="{BFBCC1B6-C912-4FDF-DBB2-9FDDCFB53ABD}"/>
              </a:ext>
            </a:extLst>
          </p:cNvPr>
          <p:cNvSpPr>
            <a:spLocks noGrp="1" noChangeArrowheads="1"/>
          </p:cNvSpPr>
          <p:nvPr>
            <p:ph type="ctrTitle"/>
          </p:nvPr>
        </p:nvSpPr>
        <p:spPr bwMode="auto">
          <a:xfrm>
            <a:off x="125413" y="196850"/>
            <a:ext cx="617696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a:t>2 MCP-PMT</a:t>
            </a:r>
            <a:r>
              <a:rPr lang="zh-CN" altLang="en-US" sz="3200"/>
              <a:t>的工作原理</a:t>
            </a:r>
          </a:p>
        </p:txBody>
      </p:sp>
      <p:sp>
        <p:nvSpPr>
          <p:cNvPr id="4" name="灯片编号占位符 3">
            <a:extLst>
              <a:ext uri="{FF2B5EF4-FFF2-40B4-BE49-F238E27FC236}">
                <a16:creationId xmlns:a16="http://schemas.microsoft.com/office/drawing/2014/main" id="{3ED4AA4B-9174-A9D0-B8A1-47A9C750623A}"/>
              </a:ext>
            </a:extLst>
          </p:cNvPr>
          <p:cNvSpPr>
            <a:spLocks noGrp="1"/>
          </p:cNvSpPr>
          <p:nvPr>
            <p:ph type="sldNum" sz="quarter" idx="12"/>
          </p:nvPr>
        </p:nvSpPr>
        <p:spPr/>
        <p:txBody>
          <a:bodyPr/>
          <a:lstStyle/>
          <a:p>
            <a:pPr>
              <a:defRPr/>
            </a:pPr>
            <a:fld id="{E72B03FC-7DE0-4ED6-B2F6-57E08907B3DF}" type="slidenum">
              <a:rPr lang="en-US" smtClean="0"/>
              <a:pPr>
                <a:defRPr/>
              </a:pPr>
              <a:t>4</a:t>
            </a:fld>
            <a:endParaRPr lang="en-US" dirty="0"/>
          </a:p>
        </p:txBody>
      </p:sp>
      <p:pic>
        <p:nvPicPr>
          <p:cNvPr id="12292" name="Picture 2">
            <a:extLst>
              <a:ext uri="{FF2B5EF4-FFF2-40B4-BE49-F238E27FC236}">
                <a16:creationId xmlns:a16="http://schemas.microsoft.com/office/drawing/2014/main" id="{796D3986-51C8-CD57-B4D4-B0DC5E825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1695450"/>
            <a:ext cx="46164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28720">
            <a:extLst>
              <a:ext uri="{FF2B5EF4-FFF2-40B4-BE49-F238E27FC236}">
                <a16:creationId xmlns:a16="http://schemas.microsoft.com/office/drawing/2014/main" id="{C702CE0A-0DB1-AA95-9C89-BF573173B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8330"/>
          <a:stretch>
            <a:fillRect/>
          </a:stretch>
        </p:blipFill>
        <p:spPr bwMode="auto">
          <a:xfrm>
            <a:off x="4476750" y="4235450"/>
            <a:ext cx="43148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图片 55">
            <a:extLst>
              <a:ext uri="{FF2B5EF4-FFF2-40B4-BE49-F238E27FC236}">
                <a16:creationId xmlns:a16="http://schemas.microsoft.com/office/drawing/2014/main" id="{039A23EC-35BC-586A-3F11-DAACEAB90D2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l="52988" t="32542" r="26569" b="39661"/>
          <a:stretch>
            <a:fillRect/>
          </a:stretch>
        </p:blipFill>
        <p:spPr bwMode="auto">
          <a:xfrm>
            <a:off x="333375" y="3965575"/>
            <a:ext cx="2533650" cy="1935163"/>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2295" name="文本框 9">
            <a:extLst>
              <a:ext uri="{FF2B5EF4-FFF2-40B4-BE49-F238E27FC236}">
                <a16:creationId xmlns:a16="http://schemas.microsoft.com/office/drawing/2014/main" id="{0DF223F6-1D0C-CA12-5286-F537C8D909AC}"/>
              </a:ext>
            </a:extLst>
          </p:cNvPr>
          <p:cNvSpPr txBox="1">
            <a:spLocks noChangeArrowheads="1"/>
          </p:cNvSpPr>
          <p:nvPr/>
        </p:nvSpPr>
        <p:spPr bwMode="auto">
          <a:xfrm>
            <a:off x="601663" y="6086475"/>
            <a:ext cx="226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a:solidFill>
                  <a:srgbClr val="0000FF"/>
                </a:solidFill>
              </a:rPr>
              <a:t>光电转换</a:t>
            </a:r>
            <a:r>
              <a:rPr lang="en-US" altLang="zh-CN" sz="1800">
                <a:solidFill>
                  <a:srgbClr val="0000FF"/>
                </a:solidFill>
              </a:rPr>
              <a:t>@</a:t>
            </a:r>
            <a:r>
              <a:rPr lang="zh-CN" altLang="en-US" sz="1800">
                <a:solidFill>
                  <a:srgbClr val="0000FF"/>
                </a:solidFill>
              </a:rPr>
              <a:t>光电阴极</a:t>
            </a:r>
          </a:p>
        </p:txBody>
      </p:sp>
      <p:sp>
        <p:nvSpPr>
          <p:cNvPr id="12296" name="文本框 10">
            <a:extLst>
              <a:ext uri="{FF2B5EF4-FFF2-40B4-BE49-F238E27FC236}">
                <a16:creationId xmlns:a16="http://schemas.microsoft.com/office/drawing/2014/main" id="{5F0CCD1E-00B9-7D91-B413-62C754510E5E}"/>
              </a:ext>
            </a:extLst>
          </p:cNvPr>
          <p:cNvSpPr txBox="1">
            <a:spLocks noChangeArrowheads="1"/>
          </p:cNvSpPr>
          <p:nvPr/>
        </p:nvSpPr>
        <p:spPr bwMode="auto">
          <a:xfrm>
            <a:off x="5501481" y="6086475"/>
            <a:ext cx="226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dirty="0">
                <a:solidFill>
                  <a:srgbClr val="0000FF"/>
                </a:solidFill>
              </a:rPr>
              <a:t>电子倍增</a:t>
            </a:r>
            <a:r>
              <a:rPr lang="en-US" altLang="zh-CN" sz="1800" dirty="0">
                <a:solidFill>
                  <a:srgbClr val="0000FF"/>
                </a:solidFill>
              </a:rPr>
              <a:t>@</a:t>
            </a:r>
            <a:r>
              <a:rPr lang="zh-CN" altLang="en-US" sz="1800" dirty="0">
                <a:solidFill>
                  <a:srgbClr val="0000FF"/>
                </a:solidFill>
              </a:rPr>
              <a:t>微通道板</a:t>
            </a:r>
          </a:p>
        </p:txBody>
      </p:sp>
      <p:sp>
        <p:nvSpPr>
          <p:cNvPr id="12297" name="TextBox 5">
            <a:extLst>
              <a:ext uri="{FF2B5EF4-FFF2-40B4-BE49-F238E27FC236}">
                <a16:creationId xmlns:a16="http://schemas.microsoft.com/office/drawing/2014/main" id="{F8C9466F-6959-E7CA-34FF-31FF6EE84E2D}"/>
              </a:ext>
            </a:extLst>
          </p:cNvPr>
          <p:cNvSpPr txBox="1">
            <a:spLocks noChangeArrowheads="1"/>
          </p:cNvSpPr>
          <p:nvPr/>
        </p:nvSpPr>
        <p:spPr bwMode="auto">
          <a:xfrm>
            <a:off x="2171700" y="958850"/>
            <a:ext cx="7335838" cy="58102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FontTx/>
              <a:buNone/>
            </a:pPr>
            <a:r>
              <a:rPr lang="zh-CN" altLang="en-US" sz="2400" b="1">
                <a:latin typeface="微软雅黑" panose="020B0503020204020204" pitchFamily="34" charset="-122"/>
              </a:rPr>
              <a:t>具有高灵敏度的单光子探测器，时间分辨＜</a:t>
            </a:r>
            <a:r>
              <a:rPr lang="en-US" altLang="zh-CN" sz="2400" b="1">
                <a:latin typeface="微软雅黑" panose="020B0503020204020204" pitchFamily="34" charset="-122"/>
              </a:rPr>
              <a:t>50ps</a:t>
            </a:r>
          </a:p>
        </p:txBody>
      </p:sp>
      <p:pic>
        <p:nvPicPr>
          <p:cNvPr id="12298" name="Picture 2">
            <a:extLst>
              <a:ext uri="{FF2B5EF4-FFF2-40B4-BE49-F238E27FC236}">
                <a16:creationId xmlns:a16="http://schemas.microsoft.com/office/drawing/2014/main" id="{19343007-C5F4-FB97-94FD-12862B52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9513" y="4121150"/>
            <a:ext cx="1893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文本框 16">
            <a:extLst>
              <a:ext uri="{FF2B5EF4-FFF2-40B4-BE49-F238E27FC236}">
                <a16:creationId xmlns:a16="http://schemas.microsoft.com/office/drawing/2014/main" id="{87D9A78C-DA03-DF01-42EB-8F47EAD79684}"/>
              </a:ext>
            </a:extLst>
          </p:cNvPr>
          <p:cNvSpPr txBox="1">
            <a:spLocks noChangeArrowheads="1"/>
          </p:cNvSpPr>
          <p:nvPr/>
        </p:nvSpPr>
        <p:spPr bwMode="auto">
          <a:xfrm>
            <a:off x="9883774" y="6095048"/>
            <a:ext cx="226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a:solidFill>
                  <a:srgbClr val="0000FF"/>
                </a:solidFill>
              </a:rPr>
              <a:t>电荷收集输出</a:t>
            </a:r>
            <a:r>
              <a:rPr lang="en-US" altLang="zh-CN" sz="1800">
                <a:solidFill>
                  <a:srgbClr val="0000FF"/>
                </a:solidFill>
              </a:rPr>
              <a:t>@</a:t>
            </a:r>
            <a:r>
              <a:rPr lang="zh-CN" altLang="en-US" sz="1800">
                <a:solidFill>
                  <a:srgbClr val="0000FF"/>
                </a:solidFill>
              </a:rPr>
              <a:t>阳极</a:t>
            </a:r>
          </a:p>
        </p:txBody>
      </p:sp>
      <p:sp>
        <p:nvSpPr>
          <p:cNvPr id="19" name="十字形 18">
            <a:extLst>
              <a:ext uri="{FF2B5EF4-FFF2-40B4-BE49-F238E27FC236}">
                <a16:creationId xmlns:a16="http://schemas.microsoft.com/office/drawing/2014/main" id="{A41581E8-5A24-38E5-2FA0-3F5F51D58EDA}"/>
              </a:ext>
            </a:extLst>
          </p:cNvPr>
          <p:cNvSpPr/>
          <p:nvPr/>
        </p:nvSpPr>
        <p:spPr>
          <a:xfrm>
            <a:off x="9005888" y="4410075"/>
            <a:ext cx="825500" cy="808038"/>
          </a:xfrm>
          <a:prstGeom prst="plus">
            <a:avLst>
              <a:gd name="adj" fmla="val 41102"/>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十字形 20">
            <a:extLst>
              <a:ext uri="{FF2B5EF4-FFF2-40B4-BE49-F238E27FC236}">
                <a16:creationId xmlns:a16="http://schemas.microsoft.com/office/drawing/2014/main" id="{BD9CB0C7-BAE5-97EE-2A55-2B08F3E7F4A5}"/>
              </a:ext>
            </a:extLst>
          </p:cNvPr>
          <p:cNvSpPr/>
          <p:nvPr/>
        </p:nvSpPr>
        <p:spPr>
          <a:xfrm>
            <a:off x="3276600" y="4529138"/>
            <a:ext cx="825500" cy="808037"/>
          </a:xfrm>
          <a:prstGeom prst="plus">
            <a:avLst>
              <a:gd name="adj" fmla="val 41102"/>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3A1E2AC-A156-6E1A-2D5A-A7E51A8929F0}"/>
              </a:ext>
            </a:extLst>
          </p:cNvPr>
          <p:cNvSpPr>
            <a:spLocks noGrp="1"/>
          </p:cNvSpPr>
          <p:nvPr>
            <p:ph type="sldNum" sz="quarter" idx="12"/>
          </p:nvPr>
        </p:nvSpPr>
        <p:spPr/>
        <p:txBody>
          <a:bodyPr/>
          <a:lstStyle/>
          <a:p>
            <a:pPr>
              <a:defRPr/>
            </a:pPr>
            <a:fld id="{8FDCF651-C5B5-4879-BDD1-F51271F671AE}" type="slidenum">
              <a:rPr lang="en-US" smtClean="0"/>
              <a:pPr>
                <a:defRPr/>
              </a:pPr>
              <a:t>5</a:t>
            </a:fld>
            <a:endParaRPr lang="en-US" dirty="0"/>
          </a:p>
        </p:txBody>
      </p:sp>
      <p:sp>
        <p:nvSpPr>
          <p:cNvPr id="7" name="Rectangle 3">
            <a:extLst>
              <a:ext uri="{FF2B5EF4-FFF2-40B4-BE49-F238E27FC236}">
                <a16:creationId xmlns:a16="http://schemas.microsoft.com/office/drawing/2014/main" id="{EEF41EBF-E53F-AE94-38A4-6028AA565B57}"/>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dirty="0"/>
          </a:p>
        </p:txBody>
      </p:sp>
      <p:sp>
        <p:nvSpPr>
          <p:cNvPr id="21514" name="标题 1">
            <a:extLst>
              <a:ext uri="{FF2B5EF4-FFF2-40B4-BE49-F238E27FC236}">
                <a16:creationId xmlns:a16="http://schemas.microsoft.com/office/drawing/2014/main" id="{263FAAF9-8B91-3A3A-97F2-616F226A6E52}"/>
              </a:ext>
            </a:extLst>
          </p:cNvPr>
          <p:cNvSpPr>
            <a:spLocks noGrp="1" noChangeArrowheads="1"/>
          </p:cNvSpPr>
          <p:nvPr>
            <p:ph type="ctrTitle"/>
          </p:nvPr>
        </p:nvSpPr>
        <p:spPr bwMode="auto">
          <a:xfrm>
            <a:off x="125412" y="196850"/>
            <a:ext cx="9444615"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3.1 </a:t>
            </a:r>
            <a:r>
              <a:rPr lang="zh-CN" altLang="en-US" sz="3200" dirty="0"/>
              <a:t>寿命特性研究</a:t>
            </a:r>
            <a:r>
              <a:rPr lang="en-US" altLang="zh-CN" sz="3200" dirty="0">
                <a:solidFill>
                  <a:srgbClr val="0000FF"/>
                </a:solidFill>
              </a:rPr>
              <a:t>——</a:t>
            </a:r>
            <a:r>
              <a:rPr lang="zh-CN" altLang="en-US" sz="3200" dirty="0">
                <a:solidFill>
                  <a:srgbClr val="0000FF"/>
                </a:solidFill>
              </a:rPr>
              <a:t>单阳极</a:t>
            </a:r>
            <a:r>
              <a:rPr lang="en-US" altLang="zh-CN" sz="3200" dirty="0">
                <a:solidFill>
                  <a:srgbClr val="0000FF"/>
                </a:solidFill>
              </a:rPr>
              <a:t>MCP-PMT</a:t>
            </a:r>
            <a:r>
              <a:rPr lang="zh-CN" altLang="en-US" sz="3200" dirty="0">
                <a:solidFill>
                  <a:srgbClr val="0000FF"/>
                </a:solidFill>
              </a:rPr>
              <a:t>寿命研究</a:t>
            </a:r>
          </a:p>
        </p:txBody>
      </p:sp>
      <p:sp>
        <p:nvSpPr>
          <p:cNvPr id="23" name="文本框 8">
            <a:extLst>
              <a:ext uri="{FF2B5EF4-FFF2-40B4-BE49-F238E27FC236}">
                <a16:creationId xmlns:a16="http://schemas.microsoft.com/office/drawing/2014/main" id="{AEDFA445-1551-F5DB-C54F-B7E630A6ED66}"/>
              </a:ext>
            </a:extLst>
          </p:cNvPr>
          <p:cNvSpPr txBox="1">
            <a:spLocks noChangeArrowheads="1"/>
          </p:cNvSpPr>
          <p:nvPr/>
        </p:nvSpPr>
        <p:spPr bwMode="auto">
          <a:xfrm>
            <a:off x="207170" y="1128181"/>
            <a:ext cx="116046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00000"/>
              </a:lnSpc>
              <a:spcBef>
                <a:spcPct val="0"/>
              </a:spcBef>
              <a:buFont typeface="Wingdings" panose="05000000000000000000" pitchFamily="2" charset="2"/>
              <a:buChar char="p"/>
            </a:pPr>
            <a:r>
              <a:rPr lang="zh-CN" altLang="en-US" sz="2400" b="1" dirty="0">
                <a:latin typeface="微软雅黑" panose="020B0503020204020204" pitchFamily="34" charset="-122"/>
              </a:rPr>
              <a:t>前期，针对单阳极</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，明确了影响寿命的两个核心因素：</a:t>
            </a:r>
            <a:r>
              <a:rPr lang="en-US" altLang="zh-CN" sz="2400" b="1" dirty="0">
                <a:solidFill>
                  <a:srgbClr val="C00000"/>
                </a:solidFill>
                <a:latin typeface="微软雅黑" panose="020B0503020204020204" pitchFamily="34" charset="-122"/>
              </a:rPr>
              <a:t>ALD</a:t>
            </a:r>
            <a:r>
              <a:rPr lang="zh-CN" altLang="en-US" sz="2400" b="1" dirty="0">
                <a:solidFill>
                  <a:srgbClr val="C00000"/>
                </a:solidFill>
                <a:latin typeface="微软雅黑" panose="020B0503020204020204" pitchFamily="34" charset="-122"/>
              </a:rPr>
              <a:t>膜层厚度</a:t>
            </a:r>
            <a:r>
              <a:rPr lang="zh-CN" altLang="en-US" sz="2400" b="1" dirty="0">
                <a:latin typeface="微软雅黑" panose="020B0503020204020204" pitchFamily="34" charset="-122"/>
              </a:rPr>
              <a:t>和</a:t>
            </a:r>
            <a:r>
              <a:rPr lang="en-US" altLang="zh-CN" sz="2400" b="1" dirty="0">
                <a:solidFill>
                  <a:srgbClr val="C00000"/>
                </a:solidFill>
                <a:latin typeface="微软雅黑" panose="020B0503020204020204" pitchFamily="34" charset="-122"/>
              </a:rPr>
              <a:t>MCP</a:t>
            </a:r>
            <a:r>
              <a:rPr lang="zh-CN" altLang="en-US" sz="2400" b="1" dirty="0">
                <a:solidFill>
                  <a:srgbClr val="C00000"/>
                </a:solidFill>
                <a:latin typeface="微软雅黑" panose="020B0503020204020204" pitchFamily="34" charset="-122"/>
              </a:rPr>
              <a:t>电子清刷剂量</a:t>
            </a:r>
            <a:r>
              <a:rPr lang="zh-CN" altLang="en-US" sz="2400" b="1" dirty="0">
                <a:latin typeface="微软雅黑" panose="020B0503020204020204" pitchFamily="34" charset="-122"/>
              </a:rPr>
              <a:t>；</a:t>
            </a:r>
            <a:endParaRPr lang="en-US" altLang="zh-CN" sz="2400" b="1" dirty="0">
              <a:latin typeface="微软雅黑" panose="020B0503020204020204" pitchFamily="34" charset="-122"/>
            </a:endParaRPr>
          </a:p>
          <a:p>
            <a:pPr algn="just">
              <a:lnSpc>
                <a:spcPct val="100000"/>
              </a:lnSpc>
              <a:spcBef>
                <a:spcPct val="0"/>
              </a:spcBef>
              <a:buFont typeface="Wingdings" panose="05000000000000000000" pitchFamily="2" charset="2"/>
              <a:buChar char="p"/>
            </a:pPr>
            <a:r>
              <a:rPr lang="zh-CN" altLang="en-US" sz="2400" b="1" dirty="0">
                <a:latin typeface="微软雅黑" panose="020B0503020204020204" pitchFamily="34" charset="-122"/>
              </a:rPr>
              <a:t>通过优化工艺参数，实现</a:t>
            </a:r>
            <a:r>
              <a:rPr lang="zh-CN" altLang="en-US" sz="2400" b="1" dirty="0">
                <a:solidFill>
                  <a:srgbClr val="C00000"/>
                </a:solidFill>
                <a:latin typeface="微软雅黑" panose="020B0503020204020204" pitchFamily="34" charset="-122"/>
              </a:rPr>
              <a:t>＞</a:t>
            </a:r>
            <a:r>
              <a:rPr lang="en-US" altLang="zh-CN" sz="2400" b="1" dirty="0">
                <a:solidFill>
                  <a:srgbClr val="C00000"/>
                </a:solidFill>
                <a:latin typeface="微软雅黑" panose="020B0503020204020204" pitchFamily="34" charset="-122"/>
              </a:rPr>
              <a:t>11C/cm</a:t>
            </a:r>
            <a:r>
              <a:rPr lang="en-US" altLang="zh-CN" sz="2400" b="1" baseline="30000" dirty="0">
                <a:solidFill>
                  <a:srgbClr val="C00000"/>
                </a:solidFill>
                <a:latin typeface="微软雅黑" panose="020B0503020204020204" pitchFamily="34" charset="-122"/>
              </a:rPr>
              <a:t>2</a:t>
            </a:r>
            <a:r>
              <a:rPr lang="zh-CN" altLang="en-US" sz="2400" b="1" dirty="0">
                <a:latin typeface="微软雅黑" panose="020B0503020204020204" pitchFamily="34" charset="-122"/>
              </a:rPr>
              <a:t>的累积电荷量输出</a:t>
            </a:r>
          </a:p>
          <a:p>
            <a:pPr algn="just">
              <a:lnSpc>
                <a:spcPct val="100000"/>
              </a:lnSpc>
              <a:spcBef>
                <a:spcPct val="0"/>
              </a:spcBef>
              <a:buFont typeface="Wingdings" panose="05000000000000000000" pitchFamily="2" charset="2"/>
              <a:buChar char="p"/>
            </a:pPr>
            <a:endParaRPr lang="en-US" altLang="zh-CN" sz="2400" b="1" dirty="0">
              <a:latin typeface="微软雅黑" panose="020B0503020204020204" pitchFamily="34" charset="-122"/>
            </a:endParaRPr>
          </a:p>
        </p:txBody>
      </p:sp>
      <p:pic>
        <p:nvPicPr>
          <p:cNvPr id="8" name="图片 7">
            <a:extLst>
              <a:ext uri="{FF2B5EF4-FFF2-40B4-BE49-F238E27FC236}">
                <a16:creationId xmlns:a16="http://schemas.microsoft.com/office/drawing/2014/main" id="{F4257178-40BE-B725-57C0-1CABA3A01523}"/>
              </a:ext>
            </a:extLst>
          </p:cNvPr>
          <p:cNvPicPr>
            <a:picLocks noChangeAspect="1"/>
          </p:cNvPicPr>
          <p:nvPr/>
        </p:nvPicPr>
        <p:blipFill>
          <a:blip r:embed="rId3"/>
          <a:stretch>
            <a:fillRect/>
          </a:stretch>
        </p:blipFill>
        <p:spPr>
          <a:xfrm>
            <a:off x="380205" y="2493861"/>
            <a:ext cx="11734800" cy="38957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7DB9F-9041-2367-1918-3EDBA77ECFCF}"/>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3953BF91-8F29-40A0-2CA9-C893A99074B9}"/>
              </a:ext>
            </a:extLst>
          </p:cNvPr>
          <p:cNvPicPr>
            <a:picLocks noChangeAspect="1"/>
          </p:cNvPicPr>
          <p:nvPr/>
        </p:nvPicPr>
        <p:blipFill rotWithShape="1">
          <a:blip r:embed="rId3">
            <a:extLst>
              <a:ext uri="{28A0092B-C50C-407E-A947-70E740481C1C}">
                <a14:useLocalDpi xmlns:a14="http://schemas.microsoft.com/office/drawing/2010/main" val="0"/>
              </a:ext>
            </a:extLst>
          </a:blip>
          <a:srcRect t="18140"/>
          <a:stretch/>
        </p:blipFill>
        <p:spPr>
          <a:xfrm>
            <a:off x="4136315" y="1324956"/>
            <a:ext cx="4025247" cy="1977052"/>
          </a:xfrm>
          <a:prstGeom prst="rect">
            <a:avLst/>
          </a:prstGeom>
        </p:spPr>
      </p:pic>
      <p:pic>
        <p:nvPicPr>
          <p:cNvPr id="14" name="图片 13">
            <a:extLst>
              <a:ext uri="{FF2B5EF4-FFF2-40B4-BE49-F238E27FC236}">
                <a16:creationId xmlns:a16="http://schemas.microsoft.com/office/drawing/2014/main" id="{18BC1357-4E22-5483-862D-FF651ACC86AD}"/>
              </a:ext>
            </a:extLst>
          </p:cNvPr>
          <p:cNvPicPr>
            <a:picLocks noChangeAspect="1"/>
          </p:cNvPicPr>
          <p:nvPr/>
        </p:nvPicPr>
        <p:blipFill rotWithShape="1">
          <a:blip r:embed="rId4">
            <a:extLst>
              <a:ext uri="{28A0092B-C50C-407E-A947-70E740481C1C}">
                <a14:useLocalDpi xmlns:a14="http://schemas.microsoft.com/office/drawing/2010/main" val="0"/>
              </a:ext>
            </a:extLst>
          </a:blip>
          <a:srcRect t="16301"/>
          <a:stretch/>
        </p:blipFill>
        <p:spPr>
          <a:xfrm>
            <a:off x="8213622" y="3898352"/>
            <a:ext cx="3852965" cy="2036671"/>
          </a:xfrm>
          <a:prstGeom prst="rect">
            <a:avLst/>
          </a:prstGeom>
        </p:spPr>
      </p:pic>
      <p:sp>
        <p:nvSpPr>
          <p:cNvPr id="3" name="灯片编号占位符 2">
            <a:extLst>
              <a:ext uri="{FF2B5EF4-FFF2-40B4-BE49-F238E27FC236}">
                <a16:creationId xmlns:a16="http://schemas.microsoft.com/office/drawing/2014/main" id="{A92B2782-CA19-6FE3-27EF-72CA94AC0C64}"/>
              </a:ext>
            </a:extLst>
          </p:cNvPr>
          <p:cNvSpPr>
            <a:spLocks noGrp="1"/>
          </p:cNvSpPr>
          <p:nvPr>
            <p:ph type="sldNum" sz="quarter" idx="12"/>
          </p:nvPr>
        </p:nvSpPr>
        <p:spPr/>
        <p:txBody>
          <a:bodyPr/>
          <a:lstStyle/>
          <a:p>
            <a:pPr>
              <a:defRPr/>
            </a:pPr>
            <a:fld id="{8FDCF651-C5B5-4879-BDD1-F51271F671AE}" type="slidenum">
              <a:rPr lang="en-US" smtClean="0"/>
              <a:pPr>
                <a:defRPr/>
              </a:pPr>
              <a:t>6</a:t>
            </a:fld>
            <a:endParaRPr lang="en-US" dirty="0"/>
          </a:p>
        </p:txBody>
      </p:sp>
      <p:sp>
        <p:nvSpPr>
          <p:cNvPr id="7" name="Rectangle 3">
            <a:extLst>
              <a:ext uri="{FF2B5EF4-FFF2-40B4-BE49-F238E27FC236}">
                <a16:creationId xmlns:a16="http://schemas.microsoft.com/office/drawing/2014/main" id="{485A746D-CBD0-DD92-656A-C47A80C273CC}"/>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dirty="0"/>
          </a:p>
        </p:txBody>
      </p:sp>
      <p:sp>
        <p:nvSpPr>
          <p:cNvPr id="21514" name="标题 1">
            <a:extLst>
              <a:ext uri="{FF2B5EF4-FFF2-40B4-BE49-F238E27FC236}">
                <a16:creationId xmlns:a16="http://schemas.microsoft.com/office/drawing/2014/main" id="{BDD2DFA9-2D3C-B61F-AE89-DC57F60FBB71}"/>
              </a:ext>
            </a:extLst>
          </p:cNvPr>
          <p:cNvSpPr>
            <a:spLocks noGrp="1" noChangeArrowheads="1"/>
          </p:cNvSpPr>
          <p:nvPr>
            <p:ph type="ctrTitle"/>
          </p:nvPr>
        </p:nvSpPr>
        <p:spPr bwMode="auto">
          <a:xfrm>
            <a:off x="125411" y="196850"/>
            <a:ext cx="10008521"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3.1 </a:t>
            </a:r>
            <a:r>
              <a:rPr lang="zh-CN" altLang="en-US" sz="3200" dirty="0"/>
              <a:t>寿命特性研究</a:t>
            </a:r>
            <a:r>
              <a:rPr lang="en-US" altLang="zh-CN" sz="3200" dirty="0">
                <a:solidFill>
                  <a:srgbClr val="0000FF"/>
                </a:solidFill>
              </a:rPr>
              <a:t>——</a:t>
            </a:r>
            <a:r>
              <a:rPr lang="zh-CN" altLang="en-US" sz="3200" dirty="0">
                <a:solidFill>
                  <a:srgbClr val="0000FF"/>
                </a:solidFill>
              </a:rPr>
              <a:t>多阳极</a:t>
            </a:r>
            <a:r>
              <a:rPr lang="en-US" altLang="zh-CN" sz="3200" dirty="0">
                <a:solidFill>
                  <a:srgbClr val="0000FF"/>
                </a:solidFill>
              </a:rPr>
              <a:t>MCP-PMT</a:t>
            </a:r>
            <a:r>
              <a:rPr lang="zh-CN" altLang="en-US" sz="3200" dirty="0">
                <a:solidFill>
                  <a:srgbClr val="0000FF"/>
                </a:solidFill>
              </a:rPr>
              <a:t>寿命测试</a:t>
            </a:r>
          </a:p>
        </p:txBody>
      </p:sp>
      <p:pic>
        <p:nvPicPr>
          <p:cNvPr id="2" name="图片 1">
            <a:extLst>
              <a:ext uri="{FF2B5EF4-FFF2-40B4-BE49-F238E27FC236}">
                <a16:creationId xmlns:a16="http://schemas.microsoft.com/office/drawing/2014/main" id="{35EBE9D4-4E22-1479-F4F5-36337D5CF5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413" y="1115971"/>
            <a:ext cx="3979651" cy="5308276"/>
          </a:xfrm>
          <a:prstGeom prst="rect">
            <a:avLst/>
          </a:prstGeom>
        </p:spPr>
      </p:pic>
      <p:sp>
        <p:nvSpPr>
          <p:cNvPr id="4" name="文本框 3">
            <a:extLst>
              <a:ext uri="{FF2B5EF4-FFF2-40B4-BE49-F238E27FC236}">
                <a16:creationId xmlns:a16="http://schemas.microsoft.com/office/drawing/2014/main" id="{CD6A93BA-FCEC-7851-0F94-67D61EBEE657}"/>
              </a:ext>
            </a:extLst>
          </p:cNvPr>
          <p:cNvSpPr txBox="1"/>
          <p:nvPr/>
        </p:nvSpPr>
        <p:spPr>
          <a:xfrm>
            <a:off x="303485" y="4547356"/>
            <a:ext cx="1585690" cy="369332"/>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dirty="0">
                <a:solidFill>
                  <a:schemeClr val="tx1"/>
                </a:solidFill>
              </a:rPr>
              <a:t>LED @10kHz</a:t>
            </a:r>
            <a:endParaRPr lang="zh-CN" altLang="en-US" dirty="0">
              <a:solidFill>
                <a:schemeClr val="tx1"/>
              </a:solidFill>
            </a:endParaRPr>
          </a:p>
        </p:txBody>
      </p:sp>
      <p:sp>
        <p:nvSpPr>
          <p:cNvPr id="5" name="文本框 4">
            <a:extLst>
              <a:ext uri="{FF2B5EF4-FFF2-40B4-BE49-F238E27FC236}">
                <a16:creationId xmlns:a16="http://schemas.microsoft.com/office/drawing/2014/main" id="{3988F0D4-BD81-05CF-07D7-3ED7E5DF5892}"/>
              </a:ext>
            </a:extLst>
          </p:cNvPr>
          <p:cNvSpPr txBox="1"/>
          <p:nvPr/>
        </p:nvSpPr>
        <p:spPr>
          <a:xfrm>
            <a:off x="2750569" y="1367521"/>
            <a:ext cx="1261884" cy="369332"/>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CN" altLang="en-US" dirty="0">
                <a:solidFill>
                  <a:schemeClr val="tx1"/>
                </a:solidFill>
              </a:rPr>
              <a:t>方</a:t>
            </a:r>
            <a:r>
              <a:rPr lang="en-US" altLang="zh-CN" dirty="0">
                <a:solidFill>
                  <a:schemeClr val="tx1"/>
                </a:solidFill>
              </a:rPr>
              <a:t>-240628</a:t>
            </a:r>
            <a:endParaRPr lang="zh-CN" altLang="en-US" dirty="0">
              <a:solidFill>
                <a:schemeClr val="tx1"/>
              </a:solidFill>
            </a:endParaRPr>
          </a:p>
        </p:txBody>
      </p:sp>
      <p:sp>
        <p:nvSpPr>
          <p:cNvPr id="6" name="文本框 5">
            <a:extLst>
              <a:ext uri="{FF2B5EF4-FFF2-40B4-BE49-F238E27FC236}">
                <a16:creationId xmlns:a16="http://schemas.microsoft.com/office/drawing/2014/main" id="{6192EC32-B963-EA58-9866-6E7988196679}"/>
              </a:ext>
            </a:extLst>
          </p:cNvPr>
          <p:cNvSpPr txBox="1"/>
          <p:nvPr/>
        </p:nvSpPr>
        <p:spPr>
          <a:xfrm>
            <a:off x="1471472" y="2357735"/>
            <a:ext cx="1287532" cy="369332"/>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dirty="0">
                <a:solidFill>
                  <a:schemeClr val="tx1"/>
                </a:solidFill>
              </a:rPr>
              <a:t>25-240521</a:t>
            </a:r>
            <a:endParaRPr lang="zh-CN" altLang="en-US" dirty="0">
              <a:solidFill>
                <a:schemeClr val="tx1"/>
              </a:solidFill>
            </a:endParaRPr>
          </a:p>
        </p:txBody>
      </p:sp>
      <p:sp>
        <p:nvSpPr>
          <p:cNvPr id="8" name="文本框 7">
            <a:extLst>
              <a:ext uri="{FF2B5EF4-FFF2-40B4-BE49-F238E27FC236}">
                <a16:creationId xmlns:a16="http://schemas.microsoft.com/office/drawing/2014/main" id="{BA66EE4C-2E33-4010-DA01-CE194517B143}"/>
              </a:ext>
            </a:extLst>
          </p:cNvPr>
          <p:cNvSpPr txBox="1"/>
          <p:nvPr/>
        </p:nvSpPr>
        <p:spPr>
          <a:xfrm>
            <a:off x="139978" y="1383492"/>
            <a:ext cx="1749197" cy="369332"/>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dirty="0">
                <a:solidFill>
                  <a:schemeClr val="tx1"/>
                </a:solidFill>
              </a:rPr>
              <a:t>25-240927</a:t>
            </a:r>
            <a:r>
              <a:rPr lang="zh-CN" altLang="en-US" dirty="0">
                <a:solidFill>
                  <a:schemeClr val="tx1"/>
                </a:solidFill>
              </a:rPr>
              <a:t>监测</a:t>
            </a:r>
          </a:p>
        </p:txBody>
      </p:sp>
      <p:sp>
        <p:nvSpPr>
          <p:cNvPr id="9" name="文本框 8">
            <a:extLst>
              <a:ext uri="{FF2B5EF4-FFF2-40B4-BE49-F238E27FC236}">
                <a16:creationId xmlns:a16="http://schemas.microsoft.com/office/drawing/2014/main" id="{8B24885A-A9C0-0DC3-9677-BAD75A64F0B1}"/>
              </a:ext>
            </a:extLst>
          </p:cNvPr>
          <p:cNvSpPr txBox="1"/>
          <p:nvPr/>
        </p:nvSpPr>
        <p:spPr>
          <a:xfrm>
            <a:off x="-95279" y="5842980"/>
            <a:ext cx="6401157" cy="707886"/>
          </a:xfrm>
          <a:prstGeom prst="rect">
            <a:avLst/>
          </a:prstGeom>
          <a:noFill/>
        </p:spPr>
        <p:txBody>
          <a:bodyPr wrap="square" rtlCol="0">
            <a:spAutoFit/>
          </a:bodyPr>
          <a:lstStyle/>
          <a:p>
            <a:r>
              <a:rPr lang="zh-CN" altLang="en-US" sz="2000" b="1" dirty="0">
                <a:highlight>
                  <a:srgbClr val="FFFF00"/>
                </a:highlight>
              </a:rPr>
              <a:t>两支单阳极</a:t>
            </a:r>
            <a:r>
              <a:rPr lang="en-US" altLang="zh-CN" sz="2000" b="1" dirty="0">
                <a:highlight>
                  <a:srgbClr val="FFFF00"/>
                </a:highlight>
              </a:rPr>
              <a:t>PMT</a:t>
            </a:r>
            <a:r>
              <a:rPr lang="zh-CN" altLang="en-US" sz="2000" b="1" dirty="0">
                <a:highlight>
                  <a:srgbClr val="FFFF00"/>
                </a:highlight>
              </a:rPr>
              <a:t>（一支测寿命，一支用于监测</a:t>
            </a:r>
            <a:r>
              <a:rPr lang="en-US" altLang="zh-CN" sz="2000" b="1" dirty="0">
                <a:highlight>
                  <a:srgbClr val="FFFF00"/>
                </a:highlight>
              </a:rPr>
              <a:t>LED</a:t>
            </a:r>
            <a:r>
              <a:rPr lang="zh-CN" altLang="en-US" sz="2000" b="1" dirty="0">
                <a:highlight>
                  <a:srgbClr val="FFFF00"/>
                </a:highlight>
              </a:rPr>
              <a:t>）</a:t>
            </a:r>
            <a:endParaRPr lang="en-US" altLang="zh-CN" sz="2000" b="1" dirty="0">
              <a:highlight>
                <a:srgbClr val="FFFF00"/>
              </a:highlight>
            </a:endParaRPr>
          </a:p>
          <a:p>
            <a:r>
              <a:rPr lang="zh-CN" altLang="en-US" sz="2000" b="1" dirty="0">
                <a:highlight>
                  <a:srgbClr val="FFFF00"/>
                </a:highlight>
              </a:rPr>
              <a:t>一支多阳极</a:t>
            </a:r>
            <a:r>
              <a:rPr lang="en-US" altLang="zh-CN" sz="2000" b="1" dirty="0">
                <a:highlight>
                  <a:srgbClr val="FFFF00"/>
                </a:highlight>
              </a:rPr>
              <a:t>PMT</a:t>
            </a:r>
            <a:r>
              <a:rPr lang="zh-CN" altLang="en-US" sz="2000" b="1" dirty="0">
                <a:highlight>
                  <a:srgbClr val="FFFF00"/>
                </a:highlight>
              </a:rPr>
              <a:t>（记录</a:t>
            </a:r>
            <a:r>
              <a:rPr lang="en-US" altLang="zh-CN" sz="2000" b="1" dirty="0">
                <a:highlight>
                  <a:srgbClr val="FFFF00"/>
                </a:highlight>
              </a:rPr>
              <a:t>CH1</a:t>
            </a:r>
            <a:r>
              <a:rPr lang="zh-CN" altLang="en-US" sz="2000" b="1" dirty="0">
                <a:highlight>
                  <a:srgbClr val="FFFF00"/>
                </a:highlight>
              </a:rPr>
              <a:t>和</a:t>
            </a:r>
            <a:r>
              <a:rPr lang="en-US" altLang="zh-CN" sz="2000" b="1" dirty="0">
                <a:highlight>
                  <a:srgbClr val="FFFF00"/>
                </a:highlight>
              </a:rPr>
              <a:t>CH7</a:t>
            </a:r>
            <a:r>
              <a:rPr lang="zh-CN" altLang="en-US" sz="2000" b="1" dirty="0">
                <a:highlight>
                  <a:srgbClr val="FFFF00"/>
                </a:highlight>
              </a:rPr>
              <a:t>两个通道）</a:t>
            </a:r>
          </a:p>
        </p:txBody>
      </p:sp>
      <p:sp>
        <p:nvSpPr>
          <p:cNvPr id="11" name="文本框 10">
            <a:extLst>
              <a:ext uri="{FF2B5EF4-FFF2-40B4-BE49-F238E27FC236}">
                <a16:creationId xmlns:a16="http://schemas.microsoft.com/office/drawing/2014/main" id="{D706441B-EF10-2F38-F609-047C81657304}"/>
              </a:ext>
            </a:extLst>
          </p:cNvPr>
          <p:cNvSpPr txBox="1"/>
          <p:nvPr/>
        </p:nvSpPr>
        <p:spPr>
          <a:xfrm>
            <a:off x="6368598" y="1555060"/>
            <a:ext cx="1595309" cy="5847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zh-CN" sz="1600" b="1" dirty="0">
                <a:solidFill>
                  <a:schemeClr val="tx1"/>
                </a:solidFill>
              </a:rPr>
              <a:t>25-240521</a:t>
            </a:r>
          </a:p>
          <a:p>
            <a:r>
              <a:rPr lang="en-US" altLang="zh-CN" sz="1600" b="1" dirty="0">
                <a:solidFill>
                  <a:schemeClr val="tx1"/>
                </a:solidFill>
              </a:rPr>
              <a:t>@1400V 3.7E4</a:t>
            </a:r>
            <a:endParaRPr lang="zh-CN" altLang="en-US" sz="1600" b="1" dirty="0">
              <a:solidFill>
                <a:schemeClr val="tx1"/>
              </a:solidFill>
            </a:endParaRPr>
          </a:p>
        </p:txBody>
      </p:sp>
      <p:pic>
        <p:nvPicPr>
          <p:cNvPr id="12" name="图片 11">
            <a:extLst>
              <a:ext uri="{FF2B5EF4-FFF2-40B4-BE49-F238E27FC236}">
                <a16:creationId xmlns:a16="http://schemas.microsoft.com/office/drawing/2014/main" id="{C0F7CAA8-EE9A-B78F-0068-726D61634108}"/>
              </a:ext>
            </a:extLst>
          </p:cNvPr>
          <p:cNvPicPr>
            <a:picLocks noChangeAspect="1"/>
          </p:cNvPicPr>
          <p:nvPr/>
        </p:nvPicPr>
        <p:blipFill rotWithShape="1">
          <a:blip r:embed="rId6">
            <a:extLst>
              <a:ext uri="{28A0092B-C50C-407E-A947-70E740481C1C}">
                <a14:useLocalDpi xmlns:a14="http://schemas.microsoft.com/office/drawing/2010/main" val="0"/>
              </a:ext>
            </a:extLst>
          </a:blip>
          <a:srcRect t="18261"/>
          <a:stretch/>
        </p:blipFill>
        <p:spPr>
          <a:xfrm>
            <a:off x="8161562" y="1291835"/>
            <a:ext cx="4031233" cy="1977052"/>
          </a:xfrm>
          <a:prstGeom prst="rect">
            <a:avLst/>
          </a:prstGeom>
        </p:spPr>
      </p:pic>
      <p:sp>
        <p:nvSpPr>
          <p:cNvPr id="13" name="文本框 12">
            <a:extLst>
              <a:ext uri="{FF2B5EF4-FFF2-40B4-BE49-F238E27FC236}">
                <a16:creationId xmlns:a16="http://schemas.microsoft.com/office/drawing/2014/main" id="{FE9D1FA0-4FF2-0BF2-4FDD-F8C620CAE0FB}"/>
              </a:ext>
            </a:extLst>
          </p:cNvPr>
          <p:cNvSpPr txBox="1"/>
          <p:nvPr/>
        </p:nvSpPr>
        <p:spPr>
          <a:xfrm>
            <a:off x="10247410" y="1593855"/>
            <a:ext cx="1733813" cy="5847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zh-CN" altLang="en-US" sz="1600" b="1" dirty="0">
                <a:solidFill>
                  <a:schemeClr val="tx1"/>
                </a:solidFill>
              </a:rPr>
              <a:t>方</a:t>
            </a:r>
            <a:r>
              <a:rPr lang="en-US" altLang="zh-CN" sz="1600" b="1" dirty="0">
                <a:solidFill>
                  <a:schemeClr val="tx1"/>
                </a:solidFill>
              </a:rPr>
              <a:t>-240628 </a:t>
            </a:r>
            <a:r>
              <a:rPr lang="zh-CN" altLang="en-US" sz="1600" b="1" dirty="0">
                <a:solidFill>
                  <a:schemeClr val="tx1"/>
                </a:solidFill>
              </a:rPr>
              <a:t>通道</a:t>
            </a:r>
            <a:r>
              <a:rPr lang="en-US" altLang="zh-CN" sz="1600" b="1" dirty="0">
                <a:solidFill>
                  <a:schemeClr val="tx1"/>
                </a:solidFill>
              </a:rPr>
              <a:t>1</a:t>
            </a:r>
          </a:p>
          <a:p>
            <a:r>
              <a:rPr lang="en-US" altLang="zh-CN" sz="1600" b="1" dirty="0">
                <a:solidFill>
                  <a:schemeClr val="tx1"/>
                </a:solidFill>
              </a:rPr>
              <a:t>@1600V 3.3E5</a:t>
            </a:r>
            <a:endParaRPr lang="zh-CN" altLang="en-US" sz="1600" b="1" dirty="0">
              <a:solidFill>
                <a:schemeClr val="tx1"/>
              </a:solidFill>
            </a:endParaRPr>
          </a:p>
        </p:txBody>
      </p:sp>
      <p:sp>
        <p:nvSpPr>
          <p:cNvPr id="15" name="文本框 14">
            <a:extLst>
              <a:ext uri="{FF2B5EF4-FFF2-40B4-BE49-F238E27FC236}">
                <a16:creationId xmlns:a16="http://schemas.microsoft.com/office/drawing/2014/main" id="{EA816178-DC80-2BE6-2747-AD3746AD67CF}"/>
              </a:ext>
            </a:extLst>
          </p:cNvPr>
          <p:cNvSpPr txBox="1"/>
          <p:nvPr/>
        </p:nvSpPr>
        <p:spPr>
          <a:xfrm>
            <a:off x="10184465" y="4216665"/>
            <a:ext cx="1723549" cy="5847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CN" altLang="en-US" sz="1600" b="1" dirty="0">
                <a:solidFill>
                  <a:schemeClr val="tx1"/>
                </a:solidFill>
              </a:rPr>
              <a:t>方</a:t>
            </a:r>
            <a:r>
              <a:rPr lang="en-US" altLang="zh-CN" sz="1600" b="1" dirty="0">
                <a:solidFill>
                  <a:schemeClr val="tx1"/>
                </a:solidFill>
              </a:rPr>
              <a:t>-240628 </a:t>
            </a:r>
            <a:r>
              <a:rPr lang="zh-CN" altLang="en-US" sz="1600" b="1" dirty="0">
                <a:solidFill>
                  <a:schemeClr val="tx1"/>
                </a:solidFill>
              </a:rPr>
              <a:t>通道</a:t>
            </a:r>
            <a:r>
              <a:rPr lang="en-US" altLang="zh-CN" sz="1600" b="1" dirty="0">
                <a:solidFill>
                  <a:schemeClr val="tx1"/>
                </a:solidFill>
              </a:rPr>
              <a:t>7</a:t>
            </a:r>
          </a:p>
          <a:p>
            <a:r>
              <a:rPr lang="en-US" altLang="zh-CN" sz="1600" b="1" dirty="0">
                <a:solidFill>
                  <a:schemeClr val="tx1"/>
                </a:solidFill>
              </a:rPr>
              <a:t>@1600V 3.3E5</a:t>
            </a:r>
            <a:endParaRPr lang="zh-CN" altLang="en-US" sz="1600" b="1" dirty="0">
              <a:solidFill>
                <a:schemeClr val="tx1"/>
              </a:solidFill>
            </a:endParaRPr>
          </a:p>
        </p:txBody>
      </p:sp>
      <p:sp>
        <p:nvSpPr>
          <p:cNvPr id="18" name="文本框 17">
            <a:extLst>
              <a:ext uri="{FF2B5EF4-FFF2-40B4-BE49-F238E27FC236}">
                <a16:creationId xmlns:a16="http://schemas.microsoft.com/office/drawing/2014/main" id="{9240750D-A719-C220-FF8C-3C630644E983}"/>
              </a:ext>
            </a:extLst>
          </p:cNvPr>
          <p:cNvSpPr txBox="1"/>
          <p:nvPr/>
        </p:nvSpPr>
        <p:spPr>
          <a:xfrm>
            <a:off x="4171581" y="2598006"/>
            <a:ext cx="1210588" cy="338554"/>
          </a:xfrm>
          <a:prstGeom prst="rect">
            <a:avLst/>
          </a:prstGeom>
          <a:noFill/>
        </p:spPr>
        <p:txBody>
          <a:bodyPr wrap="none" rtlCol="0">
            <a:spAutoFit/>
          </a:bodyPr>
          <a:lstStyle/>
          <a:p>
            <a:r>
              <a:rPr lang="zh-CN" altLang="en-US" sz="1600" dirty="0">
                <a:solidFill>
                  <a:srgbClr val="C00000"/>
                </a:solidFill>
                <a:highlight>
                  <a:srgbClr val="FFFF00"/>
                </a:highlight>
              </a:rPr>
              <a:t>采集门信号</a:t>
            </a:r>
          </a:p>
        </p:txBody>
      </p:sp>
      <p:sp>
        <p:nvSpPr>
          <p:cNvPr id="19" name="文本框 18">
            <a:extLst>
              <a:ext uri="{FF2B5EF4-FFF2-40B4-BE49-F238E27FC236}">
                <a16:creationId xmlns:a16="http://schemas.microsoft.com/office/drawing/2014/main" id="{377E6079-C959-D487-0442-FAAD1F030920}"/>
              </a:ext>
            </a:extLst>
          </p:cNvPr>
          <p:cNvSpPr txBox="1"/>
          <p:nvPr/>
        </p:nvSpPr>
        <p:spPr>
          <a:xfrm>
            <a:off x="4136315" y="1555060"/>
            <a:ext cx="1402948" cy="338554"/>
          </a:xfrm>
          <a:prstGeom prst="rect">
            <a:avLst/>
          </a:prstGeom>
          <a:noFill/>
        </p:spPr>
        <p:txBody>
          <a:bodyPr wrap="none" rtlCol="0">
            <a:spAutoFit/>
          </a:bodyPr>
          <a:lstStyle/>
          <a:p>
            <a:r>
              <a:rPr lang="en-US" altLang="zh-CN" sz="1600" dirty="0">
                <a:solidFill>
                  <a:srgbClr val="C00000"/>
                </a:solidFill>
                <a:highlight>
                  <a:srgbClr val="FFFF00"/>
                </a:highlight>
              </a:rPr>
              <a:t>LED</a:t>
            </a:r>
            <a:r>
              <a:rPr lang="zh-CN" altLang="en-US" sz="1600" dirty="0">
                <a:solidFill>
                  <a:srgbClr val="C00000"/>
                </a:solidFill>
                <a:highlight>
                  <a:srgbClr val="FFFF00"/>
                </a:highlight>
              </a:rPr>
              <a:t>发光信号</a:t>
            </a:r>
          </a:p>
        </p:txBody>
      </p:sp>
      <p:sp>
        <p:nvSpPr>
          <p:cNvPr id="16" name="TextBox 17">
            <a:extLst>
              <a:ext uri="{FF2B5EF4-FFF2-40B4-BE49-F238E27FC236}">
                <a16:creationId xmlns:a16="http://schemas.microsoft.com/office/drawing/2014/main" id="{A257D531-CDDF-DCF1-21F1-AF03F7CEC74E}"/>
              </a:ext>
            </a:extLst>
          </p:cNvPr>
          <p:cNvSpPr txBox="1">
            <a:spLocks noChangeArrowheads="1"/>
          </p:cNvSpPr>
          <p:nvPr/>
        </p:nvSpPr>
        <p:spPr bwMode="auto">
          <a:xfrm>
            <a:off x="4388843" y="3406507"/>
            <a:ext cx="344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a:lnSpc>
                <a:spcPct val="100000"/>
              </a:lnSpc>
              <a:spcBef>
                <a:spcPct val="20000"/>
              </a:spcBef>
              <a:buClr>
                <a:srgbClr val="7030A0"/>
              </a:buClr>
              <a:buFontTx/>
              <a:buNone/>
            </a:pPr>
            <a:r>
              <a:rPr lang="zh-CN" altLang="en-US" sz="1600" b="1" dirty="0">
                <a:solidFill>
                  <a:srgbClr val="0000FF"/>
                </a:solidFill>
                <a:latin typeface="微软雅黑" panose="020B0503020204020204" pitchFamily="34" charset="-122"/>
              </a:rPr>
              <a:t>单阳极</a:t>
            </a:r>
            <a:r>
              <a:rPr lang="en-US" altLang="zh-CN" sz="1600" b="1" dirty="0">
                <a:solidFill>
                  <a:srgbClr val="0000FF"/>
                </a:solidFill>
                <a:latin typeface="微软雅黑" panose="020B0503020204020204" pitchFamily="34" charset="-122"/>
              </a:rPr>
              <a:t>MCP-PMT</a:t>
            </a:r>
            <a:r>
              <a:rPr lang="zh-CN" altLang="en-US" sz="1600" b="1" dirty="0">
                <a:solidFill>
                  <a:srgbClr val="0000FF"/>
                </a:solidFill>
                <a:latin typeface="微软雅黑" panose="020B0503020204020204" pitchFamily="34" charset="-122"/>
              </a:rPr>
              <a:t>（</a:t>
            </a:r>
            <a:r>
              <a:rPr lang="en-US" altLang="zh-CN" sz="1600" b="1" dirty="0">
                <a:solidFill>
                  <a:srgbClr val="0000FF"/>
                </a:solidFill>
                <a:latin typeface="微软雅黑" panose="020B0503020204020204" pitchFamily="34" charset="-122"/>
              </a:rPr>
              <a:t>25-240521</a:t>
            </a:r>
            <a:r>
              <a:rPr lang="zh-CN" altLang="en-US" sz="1600" b="1" dirty="0">
                <a:solidFill>
                  <a:srgbClr val="0000FF"/>
                </a:solidFill>
                <a:latin typeface="微软雅黑" panose="020B0503020204020204" pitchFamily="34" charset="-122"/>
              </a:rPr>
              <a:t>）</a:t>
            </a:r>
          </a:p>
        </p:txBody>
      </p:sp>
      <p:sp>
        <p:nvSpPr>
          <p:cNvPr id="17" name="TextBox 17">
            <a:extLst>
              <a:ext uri="{FF2B5EF4-FFF2-40B4-BE49-F238E27FC236}">
                <a16:creationId xmlns:a16="http://schemas.microsoft.com/office/drawing/2014/main" id="{E2D16221-973A-F5CE-CA54-C790B59AD6D1}"/>
              </a:ext>
            </a:extLst>
          </p:cNvPr>
          <p:cNvSpPr txBox="1">
            <a:spLocks noChangeArrowheads="1"/>
          </p:cNvSpPr>
          <p:nvPr/>
        </p:nvSpPr>
        <p:spPr bwMode="auto">
          <a:xfrm>
            <a:off x="8251811" y="3331632"/>
            <a:ext cx="3850734"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多阳极</a:t>
            </a:r>
            <a:r>
              <a:rPr lang="en-US" altLang="zh-CN" sz="1600" b="1" dirty="0">
                <a:solidFill>
                  <a:srgbClr val="0000FF"/>
                </a:solidFill>
                <a:latin typeface="微软雅黑" panose="020B0503020204020204" pitchFamily="34" charset="-122"/>
              </a:rPr>
              <a:t>MCP-PMT</a:t>
            </a:r>
            <a:r>
              <a:rPr lang="zh-CN" altLang="en-US" sz="1600" b="1" dirty="0">
                <a:solidFill>
                  <a:srgbClr val="0000FF"/>
                </a:solidFill>
                <a:latin typeface="微软雅黑" panose="020B0503020204020204" pitchFamily="34" charset="-122"/>
              </a:rPr>
              <a:t>（方</a:t>
            </a:r>
            <a:r>
              <a:rPr lang="en-US" altLang="zh-CN" sz="1600" b="1" dirty="0">
                <a:solidFill>
                  <a:srgbClr val="0000FF"/>
                </a:solidFill>
                <a:latin typeface="微软雅黑" panose="020B0503020204020204" pitchFamily="34" charset="-122"/>
              </a:rPr>
              <a:t>-240626</a:t>
            </a: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1</a:t>
            </a:r>
            <a:endParaRPr lang="zh-CN" altLang="en-US" sz="1600" b="1" dirty="0">
              <a:solidFill>
                <a:srgbClr val="0000FF"/>
              </a:solidFill>
              <a:latin typeface="微软雅黑" panose="020B0503020204020204" pitchFamily="34" charset="-122"/>
            </a:endParaRPr>
          </a:p>
        </p:txBody>
      </p:sp>
      <p:sp>
        <p:nvSpPr>
          <p:cNvPr id="24" name="TextBox 17">
            <a:extLst>
              <a:ext uri="{FF2B5EF4-FFF2-40B4-BE49-F238E27FC236}">
                <a16:creationId xmlns:a16="http://schemas.microsoft.com/office/drawing/2014/main" id="{673C3F35-D92F-7DE9-A61C-C039ACBF67B0}"/>
              </a:ext>
            </a:extLst>
          </p:cNvPr>
          <p:cNvSpPr txBox="1">
            <a:spLocks noChangeArrowheads="1"/>
          </p:cNvSpPr>
          <p:nvPr/>
        </p:nvSpPr>
        <p:spPr bwMode="auto">
          <a:xfrm>
            <a:off x="8204115" y="5920698"/>
            <a:ext cx="3850734"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多阳极</a:t>
            </a:r>
            <a:r>
              <a:rPr lang="en-US" altLang="zh-CN" sz="1600" b="1" dirty="0">
                <a:solidFill>
                  <a:srgbClr val="0000FF"/>
                </a:solidFill>
                <a:latin typeface="微软雅黑" panose="020B0503020204020204" pitchFamily="34" charset="-122"/>
              </a:rPr>
              <a:t>MCP-PMT</a:t>
            </a:r>
            <a:r>
              <a:rPr lang="zh-CN" altLang="en-US" sz="1600" b="1" dirty="0">
                <a:solidFill>
                  <a:srgbClr val="0000FF"/>
                </a:solidFill>
                <a:latin typeface="微软雅黑" panose="020B0503020204020204" pitchFamily="34" charset="-122"/>
              </a:rPr>
              <a:t>（方</a:t>
            </a:r>
            <a:r>
              <a:rPr lang="en-US" altLang="zh-CN" sz="1600" b="1" dirty="0">
                <a:solidFill>
                  <a:srgbClr val="0000FF"/>
                </a:solidFill>
                <a:latin typeface="微软雅黑" panose="020B0503020204020204" pitchFamily="34" charset="-122"/>
              </a:rPr>
              <a:t>-240626</a:t>
            </a:r>
            <a:r>
              <a:rPr lang="zh-CN" altLang="en-US" sz="1600" b="1" dirty="0">
                <a:solidFill>
                  <a:srgbClr val="0000FF"/>
                </a:solidFill>
                <a:latin typeface="微软雅黑" panose="020B0503020204020204" pitchFamily="34" charset="-122"/>
              </a:rPr>
              <a:t>）通道</a:t>
            </a:r>
            <a:r>
              <a:rPr lang="en-US" altLang="zh-CN" sz="1600" b="1" dirty="0">
                <a:solidFill>
                  <a:srgbClr val="0000FF"/>
                </a:solidFill>
                <a:latin typeface="微软雅黑" panose="020B0503020204020204" pitchFamily="34" charset="-122"/>
              </a:rPr>
              <a:t>7</a:t>
            </a:r>
            <a:endParaRPr lang="zh-CN" altLang="en-US" sz="1600" b="1" dirty="0">
              <a:solidFill>
                <a:srgbClr val="0000FF"/>
              </a:solidFill>
              <a:latin typeface="微软雅黑" panose="020B0503020204020204" pitchFamily="34" charset="-122"/>
            </a:endParaRPr>
          </a:p>
        </p:txBody>
      </p:sp>
      <p:graphicFrame>
        <p:nvGraphicFramePr>
          <p:cNvPr id="20" name="Table 57">
            <a:extLst>
              <a:ext uri="{FF2B5EF4-FFF2-40B4-BE49-F238E27FC236}">
                <a16:creationId xmlns:a16="http://schemas.microsoft.com/office/drawing/2014/main" id="{DE7C2AEE-1A26-CD9D-27EA-594317BC0627}"/>
              </a:ext>
            </a:extLst>
          </p:cNvPr>
          <p:cNvGraphicFramePr>
            <a:graphicFrameLocks noGrp="1"/>
          </p:cNvGraphicFramePr>
          <p:nvPr>
            <p:extLst>
              <p:ext uri="{D42A27DB-BD31-4B8C-83A1-F6EECF244321}">
                <p14:modId xmlns:p14="http://schemas.microsoft.com/office/powerpoint/2010/main" val="2417410209"/>
              </p:ext>
            </p:extLst>
          </p:nvPr>
        </p:nvGraphicFramePr>
        <p:xfrm>
          <a:off x="5047622" y="3981516"/>
          <a:ext cx="1930372" cy="1639848"/>
        </p:xfrm>
        <a:graphic>
          <a:graphicData uri="http://schemas.openxmlformats.org/drawingml/2006/table">
            <a:tbl>
              <a:tblPr firstRow="1" bandRow="1">
                <a:tableStyleId>{5940675A-B579-460E-94D1-54222C63F5DA}</a:tableStyleId>
              </a:tblPr>
              <a:tblGrid>
                <a:gridCol w="482593">
                  <a:extLst>
                    <a:ext uri="{9D8B030D-6E8A-4147-A177-3AD203B41FA5}">
                      <a16:colId xmlns:a16="http://schemas.microsoft.com/office/drawing/2014/main" val="20000"/>
                    </a:ext>
                  </a:extLst>
                </a:gridCol>
                <a:gridCol w="482593">
                  <a:extLst>
                    <a:ext uri="{9D8B030D-6E8A-4147-A177-3AD203B41FA5}">
                      <a16:colId xmlns:a16="http://schemas.microsoft.com/office/drawing/2014/main" val="20001"/>
                    </a:ext>
                  </a:extLst>
                </a:gridCol>
                <a:gridCol w="482593">
                  <a:extLst>
                    <a:ext uri="{9D8B030D-6E8A-4147-A177-3AD203B41FA5}">
                      <a16:colId xmlns:a16="http://schemas.microsoft.com/office/drawing/2014/main" val="20002"/>
                    </a:ext>
                  </a:extLst>
                </a:gridCol>
                <a:gridCol w="482593">
                  <a:extLst>
                    <a:ext uri="{9D8B030D-6E8A-4147-A177-3AD203B41FA5}">
                      <a16:colId xmlns:a16="http://schemas.microsoft.com/office/drawing/2014/main" val="20003"/>
                    </a:ext>
                  </a:extLst>
                </a:gridCol>
              </a:tblGrid>
              <a:tr h="409962">
                <a:tc>
                  <a:txBody>
                    <a:bodyPr/>
                    <a:lstStyle/>
                    <a:p>
                      <a:pPr algn="ctr"/>
                      <a:r>
                        <a:rPr lang="en-US" altLang="zh-CN" sz="2000" b="1" dirty="0">
                          <a:solidFill>
                            <a:srgbClr val="FF0000"/>
                          </a:solidFill>
                        </a:rPr>
                        <a:t>1</a:t>
                      </a:r>
                      <a:endParaRPr lang="zh-CN" altLang="en-US" sz="2000" b="1" dirty="0">
                        <a:solidFill>
                          <a:srgbClr val="FF0000"/>
                        </a:solidFill>
                      </a:endParaRPr>
                    </a:p>
                  </a:txBody>
                  <a:tcPr anchor="ctr">
                    <a:solidFill>
                      <a:schemeClr val="bg1">
                        <a:lumMod val="75000"/>
                      </a:schemeClr>
                    </a:solidFill>
                  </a:tcPr>
                </a:tc>
                <a:tc>
                  <a:txBody>
                    <a:bodyPr/>
                    <a:lstStyle/>
                    <a:p>
                      <a:pPr algn="ctr"/>
                      <a:r>
                        <a:rPr lang="en-US" altLang="zh-CN" sz="2000" b="1" dirty="0">
                          <a:solidFill>
                            <a:schemeClr val="bg1"/>
                          </a:solidFill>
                        </a:rPr>
                        <a:t>2</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3</a:t>
                      </a:r>
                      <a:endParaRPr lang="zh-CN" altLang="en-US" sz="2000" b="1" dirty="0">
                        <a:solidFill>
                          <a:schemeClr val="bg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4</a:t>
                      </a:r>
                    </a:p>
                  </a:txBody>
                  <a:tcPr anchor="ctr">
                    <a:solidFill>
                      <a:schemeClr val="bg1">
                        <a:lumMod val="75000"/>
                      </a:schemeClr>
                    </a:solidFill>
                  </a:tcPr>
                </a:tc>
                <a:extLst>
                  <a:ext uri="{0D108BD9-81ED-4DB2-BD59-A6C34878D82A}">
                    <a16:rowId xmlns:a16="http://schemas.microsoft.com/office/drawing/2014/main" val="10000"/>
                  </a:ext>
                </a:extLst>
              </a:tr>
              <a:tr h="409962">
                <a:tc>
                  <a:txBody>
                    <a:bodyPr/>
                    <a:lstStyle/>
                    <a:p>
                      <a:pPr algn="ctr"/>
                      <a:r>
                        <a:rPr lang="en-US" altLang="zh-CN" sz="2000" b="1" dirty="0">
                          <a:solidFill>
                            <a:schemeClr val="bg1"/>
                          </a:solidFill>
                        </a:rPr>
                        <a:t>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6</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rgbClr val="0000FF"/>
                          </a:solidFill>
                        </a:rPr>
                        <a:t>7</a:t>
                      </a:r>
                      <a:endParaRPr lang="zh-CN" altLang="en-US" sz="2000" b="1" dirty="0">
                        <a:solidFill>
                          <a:srgbClr val="0000FF"/>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8</a:t>
                      </a:r>
                    </a:p>
                  </a:txBody>
                  <a:tcPr anchor="ctr">
                    <a:solidFill>
                      <a:schemeClr val="bg1">
                        <a:lumMod val="75000"/>
                      </a:schemeClr>
                    </a:solidFill>
                  </a:tcPr>
                </a:tc>
                <a:extLst>
                  <a:ext uri="{0D108BD9-81ED-4DB2-BD59-A6C34878D82A}">
                    <a16:rowId xmlns:a16="http://schemas.microsoft.com/office/drawing/2014/main" val="10001"/>
                  </a:ext>
                </a:extLst>
              </a:tr>
              <a:tr h="409962">
                <a:tc>
                  <a:txBody>
                    <a:bodyPr/>
                    <a:lstStyle/>
                    <a:p>
                      <a:pPr algn="ctr"/>
                      <a:r>
                        <a:rPr lang="en-US" altLang="zh-CN" sz="2000" b="1" dirty="0">
                          <a:solidFill>
                            <a:schemeClr val="bg1"/>
                          </a:solidFill>
                        </a:rPr>
                        <a:t>9</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10</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11</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12</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2"/>
                  </a:ext>
                </a:extLst>
              </a:tr>
              <a:tr h="409962">
                <a:tc>
                  <a:txBody>
                    <a:bodyPr/>
                    <a:lstStyle/>
                    <a:p>
                      <a:pPr algn="ctr"/>
                      <a:r>
                        <a:rPr lang="en-US" altLang="zh-CN" sz="2000" b="1" dirty="0">
                          <a:solidFill>
                            <a:schemeClr val="bg1"/>
                          </a:solidFill>
                        </a:rPr>
                        <a:t>13</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14</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16</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7123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07E19-F43B-4C38-83DE-17C8596E066E}"/>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F323A6F-3A85-2833-5710-35A0A102D9F7}"/>
              </a:ext>
            </a:extLst>
          </p:cNvPr>
          <p:cNvSpPr>
            <a:spLocks noGrp="1"/>
          </p:cNvSpPr>
          <p:nvPr>
            <p:ph type="sldNum" sz="quarter" idx="12"/>
          </p:nvPr>
        </p:nvSpPr>
        <p:spPr/>
        <p:txBody>
          <a:bodyPr/>
          <a:lstStyle/>
          <a:p>
            <a:pPr>
              <a:defRPr/>
            </a:pPr>
            <a:fld id="{8FDCF651-C5B5-4879-BDD1-F51271F671AE}" type="slidenum">
              <a:rPr lang="en-US" smtClean="0"/>
              <a:pPr>
                <a:defRPr/>
              </a:pPr>
              <a:t>7</a:t>
            </a:fld>
            <a:endParaRPr lang="en-US" dirty="0"/>
          </a:p>
        </p:txBody>
      </p:sp>
      <p:sp>
        <p:nvSpPr>
          <p:cNvPr id="7" name="Rectangle 3">
            <a:extLst>
              <a:ext uri="{FF2B5EF4-FFF2-40B4-BE49-F238E27FC236}">
                <a16:creationId xmlns:a16="http://schemas.microsoft.com/office/drawing/2014/main" id="{7DFD6F2E-CC26-EC5A-4312-6F55D56B77E7}"/>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dirty="0"/>
          </a:p>
        </p:txBody>
      </p:sp>
      <p:sp>
        <p:nvSpPr>
          <p:cNvPr id="21514" name="标题 1">
            <a:extLst>
              <a:ext uri="{FF2B5EF4-FFF2-40B4-BE49-F238E27FC236}">
                <a16:creationId xmlns:a16="http://schemas.microsoft.com/office/drawing/2014/main" id="{473703BD-2D02-5E2D-E40D-8FAFED59CAF5}"/>
              </a:ext>
            </a:extLst>
          </p:cNvPr>
          <p:cNvSpPr>
            <a:spLocks noGrp="1" noChangeArrowheads="1"/>
          </p:cNvSpPr>
          <p:nvPr>
            <p:ph type="ctrTitle"/>
          </p:nvPr>
        </p:nvSpPr>
        <p:spPr bwMode="auto">
          <a:xfrm>
            <a:off x="125412" y="196850"/>
            <a:ext cx="10619889"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3.1 </a:t>
            </a:r>
            <a:r>
              <a:rPr lang="zh-CN" altLang="en-US" sz="3200" dirty="0"/>
              <a:t>寿命特性研究</a:t>
            </a:r>
            <a:r>
              <a:rPr lang="en-US" altLang="zh-CN" sz="3200" dirty="0">
                <a:solidFill>
                  <a:srgbClr val="0000FF"/>
                </a:solidFill>
              </a:rPr>
              <a:t>——</a:t>
            </a:r>
            <a:r>
              <a:rPr lang="zh-CN" altLang="en-US" sz="3200" dirty="0">
                <a:solidFill>
                  <a:srgbClr val="0000FF"/>
                </a:solidFill>
              </a:rPr>
              <a:t>多阳极</a:t>
            </a:r>
            <a:r>
              <a:rPr lang="en-US" altLang="zh-CN" sz="3200" dirty="0">
                <a:solidFill>
                  <a:srgbClr val="0000FF"/>
                </a:solidFill>
              </a:rPr>
              <a:t>MCP-PMT</a:t>
            </a:r>
            <a:r>
              <a:rPr lang="zh-CN" altLang="en-US" sz="3200" dirty="0">
                <a:solidFill>
                  <a:srgbClr val="0000FF"/>
                </a:solidFill>
              </a:rPr>
              <a:t>寿命测试</a:t>
            </a:r>
          </a:p>
        </p:txBody>
      </p:sp>
      <p:grpSp>
        <p:nvGrpSpPr>
          <p:cNvPr id="35" name="组合 34">
            <a:extLst>
              <a:ext uri="{FF2B5EF4-FFF2-40B4-BE49-F238E27FC236}">
                <a16:creationId xmlns:a16="http://schemas.microsoft.com/office/drawing/2014/main" id="{978B615C-D1E2-3388-B5CB-0C9D9E14DD0B}"/>
              </a:ext>
            </a:extLst>
          </p:cNvPr>
          <p:cNvGrpSpPr/>
          <p:nvPr/>
        </p:nvGrpSpPr>
        <p:grpSpPr>
          <a:xfrm>
            <a:off x="87951" y="1061552"/>
            <a:ext cx="6069411" cy="5021003"/>
            <a:chOff x="101507" y="896907"/>
            <a:chExt cx="6467851" cy="5333563"/>
          </a:xfrm>
        </p:grpSpPr>
        <p:pic>
          <p:nvPicPr>
            <p:cNvPr id="6" name="图片 5">
              <a:extLst>
                <a:ext uri="{FF2B5EF4-FFF2-40B4-BE49-F238E27FC236}">
                  <a16:creationId xmlns:a16="http://schemas.microsoft.com/office/drawing/2014/main" id="{5EBE03D6-F79D-BDFC-E87A-818186C54125}"/>
                </a:ext>
              </a:extLst>
            </p:cNvPr>
            <p:cNvPicPr>
              <a:picLocks noChangeAspect="1"/>
            </p:cNvPicPr>
            <p:nvPr/>
          </p:nvPicPr>
          <p:blipFill>
            <a:blip r:embed="rId3"/>
            <a:stretch>
              <a:fillRect/>
            </a:stretch>
          </p:blipFill>
          <p:spPr>
            <a:xfrm>
              <a:off x="101507" y="896907"/>
              <a:ext cx="6467851" cy="5333563"/>
            </a:xfrm>
            <a:prstGeom prst="rect">
              <a:avLst/>
            </a:prstGeom>
          </p:spPr>
        </p:pic>
        <p:sp>
          <p:nvSpPr>
            <p:cNvPr id="10" name="文本框 9">
              <a:extLst>
                <a:ext uri="{FF2B5EF4-FFF2-40B4-BE49-F238E27FC236}">
                  <a16:creationId xmlns:a16="http://schemas.microsoft.com/office/drawing/2014/main" id="{866AA68B-E3FC-6F7B-F65C-B63AB6F3886C}"/>
                </a:ext>
              </a:extLst>
            </p:cNvPr>
            <p:cNvSpPr txBox="1"/>
            <p:nvPr/>
          </p:nvSpPr>
          <p:spPr>
            <a:xfrm>
              <a:off x="1321997" y="4587862"/>
              <a:ext cx="1582484" cy="369332"/>
            </a:xfrm>
            <a:prstGeom prst="rect">
              <a:avLst/>
            </a:prstGeom>
            <a:noFill/>
          </p:spPr>
          <p:txBody>
            <a:bodyPr wrap="none" rtlCol="0">
              <a:spAutoFit/>
            </a:bodyPr>
            <a:lstStyle/>
            <a:p>
              <a:r>
                <a:rPr lang="en-US" altLang="zh-CN" dirty="0">
                  <a:solidFill>
                    <a:srgbClr val="00CC00"/>
                  </a:solidFill>
                </a:rPr>
                <a:t>LED</a:t>
              </a:r>
              <a:r>
                <a:rPr lang="zh-CN" altLang="en-US" dirty="0">
                  <a:solidFill>
                    <a:srgbClr val="00CC00"/>
                  </a:solidFill>
                </a:rPr>
                <a:t>监测</a:t>
              </a:r>
              <a:r>
                <a:rPr lang="en-US" altLang="zh-CN" dirty="0">
                  <a:solidFill>
                    <a:srgbClr val="00CC00"/>
                  </a:solidFill>
                </a:rPr>
                <a:t>PMT</a:t>
              </a:r>
              <a:endParaRPr lang="zh-CN" altLang="en-US" dirty="0">
                <a:solidFill>
                  <a:srgbClr val="00CC00"/>
                </a:solidFill>
              </a:endParaRPr>
            </a:p>
          </p:txBody>
        </p:sp>
        <p:sp>
          <p:nvSpPr>
            <p:cNvPr id="11" name="文本框 10">
              <a:extLst>
                <a:ext uri="{FF2B5EF4-FFF2-40B4-BE49-F238E27FC236}">
                  <a16:creationId xmlns:a16="http://schemas.microsoft.com/office/drawing/2014/main" id="{402A687D-E4C5-5025-73AD-4E2826FDF21F}"/>
                </a:ext>
              </a:extLst>
            </p:cNvPr>
            <p:cNvSpPr txBox="1"/>
            <p:nvPr/>
          </p:nvSpPr>
          <p:spPr>
            <a:xfrm>
              <a:off x="2332131" y="4031321"/>
              <a:ext cx="1364476" cy="369332"/>
            </a:xfrm>
            <a:prstGeom prst="rect">
              <a:avLst/>
            </a:prstGeom>
            <a:noFill/>
          </p:spPr>
          <p:txBody>
            <a:bodyPr wrap="none" rtlCol="0">
              <a:spAutoFit/>
            </a:bodyPr>
            <a:lstStyle/>
            <a:p>
              <a:r>
                <a:rPr lang="zh-CN" altLang="en-US" dirty="0"/>
                <a:t>单阳极</a:t>
              </a:r>
              <a:r>
                <a:rPr lang="en-US" altLang="zh-CN" dirty="0"/>
                <a:t>PMT</a:t>
              </a:r>
              <a:endParaRPr lang="zh-CN" altLang="en-US" dirty="0"/>
            </a:p>
          </p:txBody>
        </p:sp>
        <p:sp>
          <p:nvSpPr>
            <p:cNvPr id="12" name="文本框 11">
              <a:extLst>
                <a:ext uri="{FF2B5EF4-FFF2-40B4-BE49-F238E27FC236}">
                  <a16:creationId xmlns:a16="http://schemas.microsoft.com/office/drawing/2014/main" id="{4D2ADC44-D8D2-7CC0-29DE-64785C85C289}"/>
                </a:ext>
              </a:extLst>
            </p:cNvPr>
            <p:cNvSpPr txBox="1"/>
            <p:nvPr/>
          </p:nvSpPr>
          <p:spPr>
            <a:xfrm>
              <a:off x="1153343" y="3474780"/>
              <a:ext cx="1890326" cy="369332"/>
            </a:xfrm>
            <a:prstGeom prst="rect">
              <a:avLst/>
            </a:prstGeom>
            <a:noFill/>
          </p:spPr>
          <p:txBody>
            <a:bodyPr wrap="none" rtlCol="0">
              <a:spAutoFit/>
            </a:bodyPr>
            <a:lstStyle/>
            <a:p>
              <a:r>
                <a:rPr lang="zh-CN" altLang="en-US" dirty="0">
                  <a:solidFill>
                    <a:srgbClr val="FF0000"/>
                  </a:solidFill>
                </a:rPr>
                <a:t>多阳极</a:t>
              </a:r>
              <a:r>
                <a:rPr lang="en-US" altLang="zh-CN" dirty="0">
                  <a:solidFill>
                    <a:srgbClr val="FF0000"/>
                  </a:solidFill>
                </a:rPr>
                <a:t>PMT-CH1</a:t>
              </a:r>
              <a:endParaRPr lang="zh-CN" altLang="en-US" dirty="0">
                <a:solidFill>
                  <a:srgbClr val="FF0000"/>
                </a:solidFill>
              </a:endParaRPr>
            </a:p>
          </p:txBody>
        </p:sp>
        <p:sp>
          <p:nvSpPr>
            <p:cNvPr id="13" name="文本框 12">
              <a:extLst>
                <a:ext uri="{FF2B5EF4-FFF2-40B4-BE49-F238E27FC236}">
                  <a16:creationId xmlns:a16="http://schemas.microsoft.com/office/drawing/2014/main" id="{8E7007B0-B6F2-8E86-5042-B6123C2FAB8B}"/>
                </a:ext>
              </a:extLst>
            </p:cNvPr>
            <p:cNvSpPr txBox="1"/>
            <p:nvPr/>
          </p:nvSpPr>
          <p:spPr>
            <a:xfrm>
              <a:off x="1869583" y="2504846"/>
              <a:ext cx="1890326" cy="369332"/>
            </a:xfrm>
            <a:prstGeom prst="rect">
              <a:avLst/>
            </a:prstGeom>
            <a:noFill/>
          </p:spPr>
          <p:txBody>
            <a:bodyPr wrap="none" rtlCol="0">
              <a:spAutoFit/>
            </a:bodyPr>
            <a:lstStyle/>
            <a:p>
              <a:r>
                <a:rPr lang="zh-CN" altLang="en-US" dirty="0">
                  <a:solidFill>
                    <a:srgbClr val="0033CC"/>
                  </a:solidFill>
                </a:rPr>
                <a:t>多阳极</a:t>
              </a:r>
              <a:r>
                <a:rPr lang="en-US" altLang="zh-CN" dirty="0">
                  <a:solidFill>
                    <a:srgbClr val="0033CC"/>
                  </a:solidFill>
                </a:rPr>
                <a:t>PMT-CH7</a:t>
              </a:r>
              <a:endParaRPr lang="zh-CN" altLang="en-US" dirty="0">
                <a:solidFill>
                  <a:srgbClr val="0033CC"/>
                </a:solidFill>
              </a:endParaRPr>
            </a:p>
          </p:txBody>
        </p:sp>
        <p:sp>
          <p:nvSpPr>
            <p:cNvPr id="14" name="矩形: 圆角 13">
              <a:extLst>
                <a:ext uri="{FF2B5EF4-FFF2-40B4-BE49-F238E27FC236}">
                  <a16:creationId xmlns:a16="http://schemas.microsoft.com/office/drawing/2014/main" id="{0D6610A5-F819-E704-4D97-E3BA3BBA7762}"/>
                </a:ext>
              </a:extLst>
            </p:cNvPr>
            <p:cNvSpPr/>
            <p:nvPr/>
          </p:nvSpPr>
          <p:spPr bwMode="auto">
            <a:xfrm>
              <a:off x="4684007" y="2841624"/>
              <a:ext cx="742125" cy="2558373"/>
            </a:xfrm>
            <a:prstGeom prst="roundRect">
              <a:avLst/>
            </a:prstGeom>
            <a:noFill/>
            <a:ln w="19050">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0"/>
                </a:spcBef>
              </a:pPr>
              <a:endParaRPr lang="zh-CN" altLang="en-US" sz="1400" dirty="0">
                <a:latin typeface="华文细黑" pitchFamily="2" charset="-122"/>
                <a:ea typeface="华文细黑" pitchFamily="2" charset="-122"/>
              </a:endParaRPr>
            </a:p>
          </p:txBody>
        </p:sp>
        <p:sp>
          <p:nvSpPr>
            <p:cNvPr id="15" name="文本框 14">
              <a:extLst>
                <a:ext uri="{FF2B5EF4-FFF2-40B4-BE49-F238E27FC236}">
                  <a16:creationId xmlns:a16="http://schemas.microsoft.com/office/drawing/2014/main" id="{CB54440F-9A82-32F1-0E4F-7842C164A802}"/>
                </a:ext>
              </a:extLst>
            </p:cNvPr>
            <p:cNvSpPr txBox="1"/>
            <p:nvPr/>
          </p:nvSpPr>
          <p:spPr>
            <a:xfrm>
              <a:off x="4603663" y="4160131"/>
              <a:ext cx="902811" cy="523220"/>
            </a:xfrm>
            <a:prstGeom prst="rect">
              <a:avLst/>
            </a:prstGeom>
            <a:noFill/>
          </p:spPr>
          <p:txBody>
            <a:bodyPr wrap="none" rtlCol="0">
              <a:spAutoFit/>
            </a:bodyPr>
            <a:lstStyle/>
            <a:p>
              <a:r>
                <a:rPr lang="zh-CN" altLang="en-US" sz="1400" dirty="0">
                  <a:solidFill>
                    <a:srgbClr val="C00000"/>
                  </a:solidFill>
                </a:rPr>
                <a:t>自动程序</a:t>
              </a:r>
              <a:endParaRPr lang="en-US" altLang="zh-CN" sz="1400" dirty="0">
                <a:solidFill>
                  <a:srgbClr val="C00000"/>
                </a:solidFill>
              </a:endParaRPr>
            </a:p>
            <a:p>
              <a:r>
                <a:rPr lang="zh-CN" altLang="en-US" sz="1400" dirty="0">
                  <a:solidFill>
                    <a:srgbClr val="C00000"/>
                  </a:solidFill>
                </a:rPr>
                <a:t>采集出错</a:t>
              </a:r>
            </a:p>
          </p:txBody>
        </p:sp>
      </p:grpSp>
      <p:sp>
        <p:nvSpPr>
          <p:cNvPr id="23" name="文本框 22">
            <a:extLst>
              <a:ext uri="{FF2B5EF4-FFF2-40B4-BE49-F238E27FC236}">
                <a16:creationId xmlns:a16="http://schemas.microsoft.com/office/drawing/2014/main" id="{CE66734A-9647-3EFE-C2E3-4FEE988C1686}"/>
              </a:ext>
            </a:extLst>
          </p:cNvPr>
          <p:cNvSpPr txBox="1"/>
          <p:nvPr/>
        </p:nvSpPr>
        <p:spPr>
          <a:xfrm>
            <a:off x="6096000" y="1065027"/>
            <a:ext cx="3511296" cy="1661993"/>
          </a:xfrm>
          <a:prstGeom prst="rect">
            <a:avLst/>
          </a:prstGeom>
          <a:noFill/>
        </p:spPr>
        <p:txBody>
          <a:bodyPr wrap="square" rtlCol="0">
            <a:spAutoFit/>
          </a:bodyPr>
          <a:lstStyle/>
          <a:p>
            <a:r>
              <a:rPr lang="zh-CN" altLang="en-US" dirty="0"/>
              <a:t>取</a:t>
            </a:r>
            <a:r>
              <a:rPr lang="en-US" altLang="zh-CN" dirty="0"/>
              <a:t>LED</a:t>
            </a:r>
            <a:r>
              <a:rPr lang="zh-CN" altLang="en-US" dirty="0"/>
              <a:t>监测</a:t>
            </a:r>
            <a:r>
              <a:rPr lang="en-US" altLang="zh-CN" dirty="0"/>
              <a:t>PMT</a:t>
            </a:r>
            <a:r>
              <a:rPr lang="zh-CN" altLang="en-US" dirty="0"/>
              <a:t>出错前的最后一次数据</a:t>
            </a:r>
            <a:r>
              <a:rPr lang="en-US" altLang="zh-CN" dirty="0"/>
              <a:t>:</a:t>
            </a:r>
          </a:p>
          <a:p>
            <a:r>
              <a:rPr lang="en-US" altLang="zh-CN" dirty="0">
                <a:solidFill>
                  <a:srgbClr val="0000FF"/>
                </a:solidFill>
              </a:rPr>
              <a:t>25-240628 Channel 7   4C/cm</a:t>
            </a:r>
            <a:r>
              <a:rPr lang="en-US" altLang="zh-CN" baseline="30000" dirty="0">
                <a:solidFill>
                  <a:srgbClr val="0000FF"/>
                </a:solidFill>
              </a:rPr>
              <a:t>2</a:t>
            </a:r>
          </a:p>
          <a:p>
            <a:r>
              <a:rPr lang="en-US" altLang="zh-CN" dirty="0">
                <a:solidFill>
                  <a:srgbClr val="FF0000"/>
                </a:solidFill>
              </a:rPr>
              <a:t>25-240628 Channel 1  3.3C/cm</a:t>
            </a:r>
            <a:r>
              <a:rPr lang="en-US" altLang="zh-CN" baseline="30000" dirty="0">
                <a:solidFill>
                  <a:srgbClr val="FF0000"/>
                </a:solidFill>
              </a:rPr>
              <a:t>2</a:t>
            </a:r>
          </a:p>
          <a:p>
            <a:r>
              <a:rPr lang="en-US" altLang="zh-CN" dirty="0"/>
              <a:t>25-240521                    2.6C/cm</a:t>
            </a:r>
            <a:r>
              <a:rPr lang="en-US" altLang="zh-CN" baseline="30000" dirty="0"/>
              <a:t>2</a:t>
            </a:r>
            <a:endParaRPr lang="en-US" altLang="zh-CN" dirty="0"/>
          </a:p>
          <a:p>
            <a:endParaRPr lang="en-US" altLang="zh-CN" baseline="30000" dirty="0"/>
          </a:p>
        </p:txBody>
      </p:sp>
      <p:graphicFrame>
        <p:nvGraphicFramePr>
          <p:cNvPr id="36" name="Table 57">
            <a:extLst>
              <a:ext uri="{FF2B5EF4-FFF2-40B4-BE49-F238E27FC236}">
                <a16:creationId xmlns:a16="http://schemas.microsoft.com/office/drawing/2014/main" id="{012005CA-A024-1991-875D-C3583158551D}"/>
              </a:ext>
            </a:extLst>
          </p:cNvPr>
          <p:cNvGraphicFramePr>
            <a:graphicFrameLocks noGrp="1"/>
          </p:cNvGraphicFramePr>
          <p:nvPr/>
        </p:nvGraphicFramePr>
        <p:xfrm>
          <a:off x="9684045" y="1065178"/>
          <a:ext cx="1930372" cy="1639848"/>
        </p:xfrm>
        <a:graphic>
          <a:graphicData uri="http://schemas.openxmlformats.org/drawingml/2006/table">
            <a:tbl>
              <a:tblPr firstRow="1" bandRow="1">
                <a:tableStyleId>{5940675A-B579-460E-94D1-54222C63F5DA}</a:tableStyleId>
              </a:tblPr>
              <a:tblGrid>
                <a:gridCol w="482593">
                  <a:extLst>
                    <a:ext uri="{9D8B030D-6E8A-4147-A177-3AD203B41FA5}">
                      <a16:colId xmlns:a16="http://schemas.microsoft.com/office/drawing/2014/main" val="20000"/>
                    </a:ext>
                  </a:extLst>
                </a:gridCol>
                <a:gridCol w="482593">
                  <a:extLst>
                    <a:ext uri="{9D8B030D-6E8A-4147-A177-3AD203B41FA5}">
                      <a16:colId xmlns:a16="http://schemas.microsoft.com/office/drawing/2014/main" val="20001"/>
                    </a:ext>
                  </a:extLst>
                </a:gridCol>
                <a:gridCol w="482593">
                  <a:extLst>
                    <a:ext uri="{9D8B030D-6E8A-4147-A177-3AD203B41FA5}">
                      <a16:colId xmlns:a16="http://schemas.microsoft.com/office/drawing/2014/main" val="20002"/>
                    </a:ext>
                  </a:extLst>
                </a:gridCol>
                <a:gridCol w="482593">
                  <a:extLst>
                    <a:ext uri="{9D8B030D-6E8A-4147-A177-3AD203B41FA5}">
                      <a16:colId xmlns:a16="http://schemas.microsoft.com/office/drawing/2014/main" val="20003"/>
                    </a:ext>
                  </a:extLst>
                </a:gridCol>
              </a:tblGrid>
              <a:tr h="409962">
                <a:tc>
                  <a:txBody>
                    <a:bodyPr/>
                    <a:lstStyle/>
                    <a:p>
                      <a:pPr algn="ctr"/>
                      <a:r>
                        <a:rPr lang="en-US" altLang="zh-CN" sz="2000" b="1" dirty="0">
                          <a:solidFill>
                            <a:srgbClr val="FF0000"/>
                          </a:solidFill>
                        </a:rPr>
                        <a:t>1</a:t>
                      </a:r>
                      <a:endParaRPr lang="zh-CN" altLang="en-US" sz="2000" b="1" dirty="0">
                        <a:solidFill>
                          <a:srgbClr val="FF0000"/>
                        </a:solidFill>
                      </a:endParaRPr>
                    </a:p>
                  </a:txBody>
                  <a:tcPr anchor="ctr">
                    <a:solidFill>
                      <a:schemeClr val="bg1">
                        <a:lumMod val="75000"/>
                      </a:schemeClr>
                    </a:solidFill>
                  </a:tcPr>
                </a:tc>
                <a:tc>
                  <a:txBody>
                    <a:bodyPr/>
                    <a:lstStyle/>
                    <a:p>
                      <a:pPr algn="ctr"/>
                      <a:r>
                        <a:rPr lang="en-US" altLang="zh-CN" sz="2000" b="1" dirty="0">
                          <a:solidFill>
                            <a:schemeClr val="bg1"/>
                          </a:solidFill>
                        </a:rPr>
                        <a:t>2</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3</a:t>
                      </a:r>
                      <a:endParaRPr lang="zh-CN" altLang="en-US" sz="2000" b="1" dirty="0">
                        <a:solidFill>
                          <a:schemeClr val="bg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4</a:t>
                      </a:r>
                    </a:p>
                  </a:txBody>
                  <a:tcPr anchor="ctr">
                    <a:solidFill>
                      <a:schemeClr val="bg1">
                        <a:lumMod val="75000"/>
                      </a:schemeClr>
                    </a:solidFill>
                  </a:tcPr>
                </a:tc>
                <a:extLst>
                  <a:ext uri="{0D108BD9-81ED-4DB2-BD59-A6C34878D82A}">
                    <a16:rowId xmlns:a16="http://schemas.microsoft.com/office/drawing/2014/main" val="10000"/>
                  </a:ext>
                </a:extLst>
              </a:tr>
              <a:tr h="409962">
                <a:tc>
                  <a:txBody>
                    <a:bodyPr/>
                    <a:lstStyle/>
                    <a:p>
                      <a:pPr algn="ctr"/>
                      <a:r>
                        <a:rPr lang="en-US" altLang="zh-CN" sz="2000" b="1" dirty="0">
                          <a:solidFill>
                            <a:schemeClr val="bg1"/>
                          </a:solidFill>
                        </a:rPr>
                        <a:t>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6</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rgbClr val="0000FF"/>
                          </a:solidFill>
                        </a:rPr>
                        <a:t>7</a:t>
                      </a:r>
                      <a:endParaRPr lang="zh-CN" altLang="en-US" sz="2000" b="1" dirty="0">
                        <a:solidFill>
                          <a:srgbClr val="0000FF"/>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rPr>
                        <a:t>8</a:t>
                      </a:r>
                    </a:p>
                  </a:txBody>
                  <a:tcPr anchor="ctr">
                    <a:solidFill>
                      <a:schemeClr val="bg1">
                        <a:lumMod val="75000"/>
                      </a:schemeClr>
                    </a:solidFill>
                  </a:tcPr>
                </a:tc>
                <a:extLst>
                  <a:ext uri="{0D108BD9-81ED-4DB2-BD59-A6C34878D82A}">
                    <a16:rowId xmlns:a16="http://schemas.microsoft.com/office/drawing/2014/main" val="10001"/>
                  </a:ext>
                </a:extLst>
              </a:tr>
              <a:tr h="409962">
                <a:tc>
                  <a:txBody>
                    <a:bodyPr/>
                    <a:lstStyle/>
                    <a:p>
                      <a:pPr algn="ctr"/>
                      <a:r>
                        <a:rPr lang="en-US" altLang="zh-CN" sz="2000" b="1" dirty="0">
                          <a:solidFill>
                            <a:schemeClr val="bg1"/>
                          </a:solidFill>
                        </a:rPr>
                        <a:t>9</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10</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11</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12</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2"/>
                  </a:ext>
                </a:extLst>
              </a:tr>
              <a:tr h="409962">
                <a:tc>
                  <a:txBody>
                    <a:bodyPr/>
                    <a:lstStyle/>
                    <a:p>
                      <a:pPr algn="ctr"/>
                      <a:r>
                        <a:rPr lang="en-US" altLang="zh-CN" sz="2000" b="1" dirty="0">
                          <a:solidFill>
                            <a:schemeClr val="bg1"/>
                          </a:solidFill>
                        </a:rPr>
                        <a:t>13</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14</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15</a:t>
                      </a:r>
                      <a:endParaRPr lang="zh-CN" altLang="en-US" sz="2000" b="1" dirty="0">
                        <a:solidFill>
                          <a:schemeClr val="bg1"/>
                        </a:solidFill>
                      </a:endParaRPr>
                    </a:p>
                  </a:txBody>
                  <a:tcPr anchor="ctr">
                    <a:solidFill>
                      <a:schemeClr val="bg1">
                        <a:lumMod val="75000"/>
                      </a:schemeClr>
                    </a:solidFill>
                  </a:tcPr>
                </a:tc>
                <a:tc>
                  <a:txBody>
                    <a:bodyPr/>
                    <a:lstStyle/>
                    <a:p>
                      <a:pPr algn="ctr"/>
                      <a:r>
                        <a:rPr lang="en-US" altLang="zh-CN" sz="2000" b="1" dirty="0">
                          <a:solidFill>
                            <a:schemeClr val="bg1"/>
                          </a:solidFill>
                        </a:rPr>
                        <a:t>16</a:t>
                      </a:r>
                      <a:endParaRPr lang="zh-CN" altLang="en-US" sz="2000" b="1" dirty="0">
                        <a:solidFill>
                          <a:schemeClr val="bg1"/>
                        </a:solidFill>
                      </a:endParaRPr>
                    </a:p>
                  </a:txBody>
                  <a:tcPr anchor="ctr">
                    <a:solidFill>
                      <a:schemeClr val="bg1">
                        <a:lumMod val="75000"/>
                      </a:schemeClr>
                    </a:solidFill>
                  </a:tcPr>
                </a:tc>
                <a:extLst>
                  <a:ext uri="{0D108BD9-81ED-4DB2-BD59-A6C34878D82A}">
                    <a16:rowId xmlns:a16="http://schemas.microsoft.com/office/drawing/2014/main" val="10003"/>
                  </a:ext>
                </a:extLst>
              </a:tr>
            </a:tbl>
          </a:graphicData>
        </a:graphic>
      </p:graphicFrame>
      <p:sp>
        <p:nvSpPr>
          <p:cNvPr id="37" name="文本框 36">
            <a:extLst>
              <a:ext uri="{FF2B5EF4-FFF2-40B4-BE49-F238E27FC236}">
                <a16:creationId xmlns:a16="http://schemas.microsoft.com/office/drawing/2014/main" id="{982D7FD4-26C3-2DE4-E90C-213886B61C00}"/>
              </a:ext>
            </a:extLst>
          </p:cNvPr>
          <p:cNvSpPr txBox="1"/>
          <p:nvPr/>
        </p:nvSpPr>
        <p:spPr>
          <a:xfrm>
            <a:off x="914404" y="921411"/>
            <a:ext cx="4867038" cy="400110"/>
          </a:xfrm>
          <a:prstGeom prst="rect">
            <a:avLst/>
          </a:prstGeom>
          <a:noFill/>
        </p:spPr>
        <p:txBody>
          <a:bodyPr wrap="none" rtlCol="0">
            <a:spAutoFit/>
          </a:bodyPr>
          <a:lstStyle/>
          <a:p>
            <a:r>
              <a:rPr lang="zh-CN" altLang="en-US" sz="2000" dirty="0">
                <a:solidFill>
                  <a:srgbClr val="C00000"/>
                </a:solidFill>
                <a:highlight>
                  <a:srgbClr val="FFFF00"/>
                </a:highlight>
              </a:rPr>
              <a:t>目前，阳极累积输出电荷量已超过</a:t>
            </a:r>
            <a:r>
              <a:rPr lang="en-US" altLang="zh-CN" sz="2000" dirty="0">
                <a:solidFill>
                  <a:srgbClr val="C00000"/>
                </a:solidFill>
                <a:highlight>
                  <a:srgbClr val="FFFF00"/>
                </a:highlight>
              </a:rPr>
              <a:t>6C/cm</a:t>
            </a:r>
            <a:r>
              <a:rPr lang="en-US" altLang="zh-CN" sz="2000" baseline="30000" dirty="0">
                <a:solidFill>
                  <a:srgbClr val="C00000"/>
                </a:solidFill>
                <a:highlight>
                  <a:srgbClr val="FFFF00"/>
                </a:highlight>
              </a:rPr>
              <a:t>2</a:t>
            </a:r>
            <a:endParaRPr lang="zh-CN" altLang="en-US" sz="2000" baseline="30000" dirty="0">
              <a:solidFill>
                <a:srgbClr val="C00000"/>
              </a:solidFill>
              <a:highlight>
                <a:srgbClr val="FFFF00"/>
              </a:highlight>
            </a:endParaRPr>
          </a:p>
        </p:txBody>
      </p:sp>
      <p:sp>
        <p:nvSpPr>
          <p:cNvPr id="2" name="文本框 1">
            <a:extLst>
              <a:ext uri="{FF2B5EF4-FFF2-40B4-BE49-F238E27FC236}">
                <a16:creationId xmlns:a16="http://schemas.microsoft.com/office/drawing/2014/main" id="{EE541059-48AA-A376-F3F1-24C324BE0E0A}"/>
              </a:ext>
            </a:extLst>
          </p:cNvPr>
          <p:cNvSpPr txBox="1"/>
          <p:nvPr/>
        </p:nvSpPr>
        <p:spPr>
          <a:xfrm>
            <a:off x="6746106" y="3251267"/>
            <a:ext cx="2040692" cy="5847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1600" dirty="0">
                <a:solidFill>
                  <a:schemeClr val="tx1"/>
                </a:solidFill>
              </a:rPr>
              <a:t>归一化</a:t>
            </a:r>
            <a:endParaRPr lang="en-US" altLang="zh-CN" sz="1600" dirty="0">
              <a:solidFill>
                <a:schemeClr val="tx1"/>
              </a:solidFill>
            </a:endParaRPr>
          </a:p>
          <a:p>
            <a:pPr algn="ctr"/>
            <a:r>
              <a:rPr lang="zh-CN" altLang="en-US" sz="1600" dirty="0">
                <a:solidFill>
                  <a:schemeClr val="tx1"/>
                </a:solidFill>
              </a:rPr>
              <a:t>（未校正</a:t>
            </a:r>
            <a:r>
              <a:rPr lang="en-US" altLang="zh-CN" sz="1600" dirty="0">
                <a:solidFill>
                  <a:schemeClr val="tx1"/>
                </a:solidFill>
              </a:rPr>
              <a:t>LED</a:t>
            </a:r>
            <a:r>
              <a:rPr lang="zh-CN" altLang="en-US" sz="1600" dirty="0">
                <a:solidFill>
                  <a:schemeClr val="tx1"/>
                </a:solidFill>
              </a:rPr>
              <a:t>光强）</a:t>
            </a:r>
          </a:p>
        </p:txBody>
      </p:sp>
      <p:pic>
        <p:nvPicPr>
          <p:cNvPr id="8" name="图片 7">
            <a:extLst>
              <a:ext uri="{FF2B5EF4-FFF2-40B4-BE49-F238E27FC236}">
                <a16:creationId xmlns:a16="http://schemas.microsoft.com/office/drawing/2014/main" id="{3C1995EB-45CE-F687-F1FC-6E20B20A481D}"/>
              </a:ext>
            </a:extLst>
          </p:cNvPr>
          <p:cNvPicPr>
            <a:picLocks noChangeAspect="1"/>
          </p:cNvPicPr>
          <p:nvPr/>
        </p:nvPicPr>
        <p:blipFill>
          <a:blip r:embed="rId4"/>
          <a:stretch>
            <a:fillRect/>
          </a:stretch>
        </p:blipFill>
        <p:spPr>
          <a:xfrm>
            <a:off x="6204106" y="3836043"/>
            <a:ext cx="2902299" cy="2484197"/>
          </a:xfrm>
          <a:prstGeom prst="rect">
            <a:avLst/>
          </a:prstGeom>
        </p:spPr>
      </p:pic>
      <p:pic>
        <p:nvPicPr>
          <p:cNvPr id="9" name="图片 8">
            <a:extLst>
              <a:ext uri="{FF2B5EF4-FFF2-40B4-BE49-F238E27FC236}">
                <a16:creationId xmlns:a16="http://schemas.microsoft.com/office/drawing/2014/main" id="{A3EC6A71-773E-EB73-2A64-5DD78C5ECF07}"/>
              </a:ext>
            </a:extLst>
          </p:cNvPr>
          <p:cNvPicPr>
            <a:picLocks noChangeAspect="1"/>
          </p:cNvPicPr>
          <p:nvPr/>
        </p:nvPicPr>
        <p:blipFill>
          <a:blip r:embed="rId5"/>
          <a:stretch>
            <a:fillRect/>
          </a:stretch>
        </p:blipFill>
        <p:spPr>
          <a:xfrm>
            <a:off x="9071833" y="3701020"/>
            <a:ext cx="3054234" cy="2619219"/>
          </a:xfrm>
          <a:prstGeom prst="rect">
            <a:avLst/>
          </a:prstGeom>
        </p:spPr>
      </p:pic>
      <p:sp>
        <p:nvSpPr>
          <p:cNvPr id="4" name="文本框 3">
            <a:extLst>
              <a:ext uri="{FF2B5EF4-FFF2-40B4-BE49-F238E27FC236}">
                <a16:creationId xmlns:a16="http://schemas.microsoft.com/office/drawing/2014/main" id="{3BC92A4F-AE40-C584-CEDF-149E3EB42B6D}"/>
              </a:ext>
            </a:extLst>
          </p:cNvPr>
          <p:cNvSpPr txBox="1"/>
          <p:nvPr/>
        </p:nvSpPr>
        <p:spPr>
          <a:xfrm>
            <a:off x="9781334" y="3251268"/>
            <a:ext cx="1833083" cy="5847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1600" dirty="0">
                <a:solidFill>
                  <a:schemeClr val="tx1"/>
                </a:solidFill>
              </a:rPr>
              <a:t>归一化</a:t>
            </a:r>
            <a:endParaRPr lang="en-US" altLang="zh-CN" sz="1600" dirty="0">
              <a:solidFill>
                <a:schemeClr val="tx1"/>
              </a:solidFill>
            </a:endParaRPr>
          </a:p>
          <a:p>
            <a:pPr algn="ctr"/>
            <a:r>
              <a:rPr lang="zh-CN" altLang="en-US" sz="1600" dirty="0">
                <a:solidFill>
                  <a:schemeClr val="tx1"/>
                </a:solidFill>
              </a:rPr>
              <a:t>（校正</a:t>
            </a:r>
            <a:r>
              <a:rPr lang="en-US" altLang="zh-CN" sz="1600" dirty="0">
                <a:solidFill>
                  <a:schemeClr val="tx1"/>
                </a:solidFill>
              </a:rPr>
              <a:t>LED</a:t>
            </a:r>
            <a:r>
              <a:rPr lang="zh-CN" altLang="en-US" sz="1600" dirty="0">
                <a:solidFill>
                  <a:schemeClr val="tx1"/>
                </a:solidFill>
              </a:rPr>
              <a:t>光强）</a:t>
            </a:r>
          </a:p>
        </p:txBody>
      </p:sp>
      <p:sp>
        <p:nvSpPr>
          <p:cNvPr id="5" name="文本框 4">
            <a:extLst>
              <a:ext uri="{FF2B5EF4-FFF2-40B4-BE49-F238E27FC236}">
                <a16:creationId xmlns:a16="http://schemas.microsoft.com/office/drawing/2014/main" id="{8A99FD8E-75CD-1635-D4A8-964D1BC09C1E}"/>
              </a:ext>
            </a:extLst>
          </p:cNvPr>
          <p:cNvSpPr txBox="1"/>
          <p:nvPr/>
        </p:nvSpPr>
        <p:spPr>
          <a:xfrm>
            <a:off x="2012770" y="6158088"/>
            <a:ext cx="3185487" cy="369332"/>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CN" altLang="en-US" dirty="0">
                <a:solidFill>
                  <a:schemeClr val="tx1"/>
                </a:solidFill>
              </a:rPr>
              <a:t>单脉冲输出随测试时间的变化</a:t>
            </a:r>
          </a:p>
        </p:txBody>
      </p:sp>
    </p:spTree>
    <p:extLst>
      <p:ext uri="{BB962C8B-B14F-4D97-AF65-F5344CB8AC3E}">
        <p14:creationId xmlns:p14="http://schemas.microsoft.com/office/powerpoint/2010/main" val="35951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3B3082A-1D6E-6808-EAAB-42DF2099CBAB}"/>
              </a:ext>
            </a:extLst>
          </p:cNvPr>
          <p:cNvSpPr>
            <a:spLocks noGrp="1"/>
          </p:cNvSpPr>
          <p:nvPr>
            <p:ph type="sldNum" sz="quarter" idx="12"/>
          </p:nvPr>
        </p:nvSpPr>
        <p:spPr/>
        <p:txBody>
          <a:bodyPr/>
          <a:lstStyle/>
          <a:p>
            <a:pPr>
              <a:defRPr/>
            </a:pPr>
            <a:fld id="{3691BCE4-1D04-4C81-80B1-7693B52D06EC}" type="slidenum">
              <a:rPr lang="en-US" smtClean="0"/>
              <a:pPr>
                <a:defRPr/>
              </a:pPr>
              <a:t>8</a:t>
            </a:fld>
            <a:endParaRPr lang="en-US" dirty="0"/>
          </a:p>
        </p:txBody>
      </p:sp>
      <p:sp>
        <p:nvSpPr>
          <p:cNvPr id="7" name="Rectangle 3">
            <a:extLst>
              <a:ext uri="{FF2B5EF4-FFF2-40B4-BE49-F238E27FC236}">
                <a16:creationId xmlns:a16="http://schemas.microsoft.com/office/drawing/2014/main" id="{794A4501-7A91-EFBD-16E8-BADD51A65B21}"/>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14533993-1F85-1528-A5E8-B8BB5B6043EA}"/>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4584" name="标题 1">
            <a:extLst>
              <a:ext uri="{FF2B5EF4-FFF2-40B4-BE49-F238E27FC236}">
                <a16:creationId xmlns:a16="http://schemas.microsoft.com/office/drawing/2014/main" id="{301596B4-414A-58B4-41AD-1F66368B902D}"/>
              </a:ext>
            </a:extLst>
          </p:cNvPr>
          <p:cNvSpPr>
            <a:spLocks noGrp="1" noChangeArrowheads="1"/>
          </p:cNvSpPr>
          <p:nvPr>
            <p:ph type="ctrTitle"/>
          </p:nvPr>
        </p:nvSpPr>
        <p:spPr bwMode="auto">
          <a:xfrm>
            <a:off x="125413" y="196850"/>
            <a:ext cx="8441072"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高计数率下饱和特性研究</a:t>
            </a:r>
            <a:endParaRPr lang="zh-CN" altLang="en-US" sz="3200" dirty="0">
              <a:solidFill>
                <a:srgbClr val="0000FF"/>
              </a:solidFill>
            </a:endParaRPr>
          </a:p>
        </p:txBody>
      </p:sp>
      <p:sp>
        <p:nvSpPr>
          <p:cNvPr id="2" name="椭圆 1">
            <a:extLst>
              <a:ext uri="{FF2B5EF4-FFF2-40B4-BE49-F238E27FC236}">
                <a16:creationId xmlns:a16="http://schemas.microsoft.com/office/drawing/2014/main" id="{A49BD2C7-41CF-B45A-D263-79B596A71BF9}"/>
              </a:ext>
            </a:extLst>
          </p:cNvPr>
          <p:cNvSpPr/>
          <p:nvPr/>
        </p:nvSpPr>
        <p:spPr bwMode="auto">
          <a:xfrm>
            <a:off x="7006959" y="4204720"/>
            <a:ext cx="211403" cy="209634"/>
          </a:xfrm>
          <a:prstGeom prst="ellipse">
            <a:avLst/>
          </a:prstGeom>
          <a:solidFill>
            <a:schemeClr val="bg1"/>
          </a:solidFill>
          <a:ln w="9525">
            <a:noFill/>
            <a:miter lim="800000"/>
            <a:headEnd/>
            <a:tailEn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4" name="Rectangle 4">
            <a:extLst>
              <a:ext uri="{FF2B5EF4-FFF2-40B4-BE49-F238E27FC236}">
                <a16:creationId xmlns:a16="http://schemas.microsoft.com/office/drawing/2014/main" id="{CDCB648C-8990-82D8-56CD-21B5D37ED75F}"/>
              </a:ext>
            </a:extLst>
          </p:cNvPr>
          <p:cNvSpPr>
            <a:spLocks noChangeArrowheads="1"/>
          </p:cNvSpPr>
          <p:nvPr/>
        </p:nvSpPr>
        <p:spPr bwMode="auto">
          <a:xfrm>
            <a:off x="6218238" y="6040438"/>
            <a:ext cx="58261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dirty="0">
                <a:solidFill>
                  <a:srgbClr val="0000FF"/>
                </a:solidFill>
                <a:latin typeface="微软雅黑" panose="020B0503020204020204" pitchFamily="34" charset="-122"/>
              </a:rPr>
              <a:t>不同膜厚</a:t>
            </a:r>
            <a:r>
              <a:rPr lang="en-US" altLang="zh-CN" sz="1600" b="1" dirty="0">
                <a:solidFill>
                  <a:srgbClr val="0000FF"/>
                </a:solidFill>
                <a:latin typeface="微软雅黑" panose="020B0503020204020204" pitchFamily="34" charset="-122"/>
              </a:rPr>
              <a:t>ALD MCP-PMT</a:t>
            </a:r>
            <a:r>
              <a:rPr lang="zh-CN" altLang="en-US" sz="1600" b="1" dirty="0">
                <a:solidFill>
                  <a:srgbClr val="0000FF"/>
                </a:solidFill>
                <a:latin typeface="微软雅黑" panose="020B0503020204020204" pitchFamily="34" charset="-122"/>
              </a:rPr>
              <a:t>的单脉冲输出随平均阳极电流的变化</a:t>
            </a:r>
          </a:p>
        </p:txBody>
      </p:sp>
      <p:sp>
        <p:nvSpPr>
          <p:cNvPr id="5" name="Rectangle 4">
            <a:extLst>
              <a:ext uri="{FF2B5EF4-FFF2-40B4-BE49-F238E27FC236}">
                <a16:creationId xmlns:a16="http://schemas.microsoft.com/office/drawing/2014/main" id="{98632BD3-A454-C484-3BB6-F0A2D3AF1714}"/>
              </a:ext>
            </a:extLst>
          </p:cNvPr>
          <p:cNvSpPr>
            <a:spLocks noChangeArrowheads="1"/>
          </p:cNvSpPr>
          <p:nvPr/>
        </p:nvSpPr>
        <p:spPr bwMode="auto">
          <a:xfrm>
            <a:off x="1566068" y="5471116"/>
            <a:ext cx="14144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zh-CN" altLang="en-US" sz="1600" b="1">
                <a:solidFill>
                  <a:srgbClr val="0000FF"/>
                </a:solidFill>
                <a:latin typeface="微软雅黑" panose="020B0503020204020204" pitchFamily="34" charset="-122"/>
              </a:rPr>
              <a:t>测试原理示意</a:t>
            </a:r>
          </a:p>
        </p:txBody>
      </p:sp>
      <p:pic>
        <p:nvPicPr>
          <p:cNvPr id="6" name="图片 3">
            <a:extLst>
              <a:ext uri="{FF2B5EF4-FFF2-40B4-BE49-F238E27FC236}">
                <a16:creationId xmlns:a16="http://schemas.microsoft.com/office/drawing/2014/main" id="{9EACEADE-5EFF-CC95-446F-2B8CB160A8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675" y="2522538"/>
            <a:ext cx="53197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a:extLst>
              <a:ext uri="{FF2B5EF4-FFF2-40B4-BE49-F238E27FC236}">
                <a16:creationId xmlns:a16="http://schemas.microsoft.com/office/drawing/2014/main" id="{86F815BB-F5A2-675D-5E1B-C60BC1273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688" y="2147888"/>
            <a:ext cx="47625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3BCAC8B5-F774-4A97-1EBB-0EE80001A84A}"/>
              </a:ext>
            </a:extLst>
          </p:cNvPr>
          <p:cNvSpPr txBox="1"/>
          <p:nvPr/>
        </p:nvSpPr>
        <p:spPr>
          <a:xfrm>
            <a:off x="185719" y="4978807"/>
            <a:ext cx="1244251" cy="276999"/>
          </a:xfrm>
          <a:prstGeom prst="rect">
            <a:avLst/>
          </a:prstGeom>
          <a:noFill/>
        </p:spPr>
        <p:txBody>
          <a:bodyPr wrap="none" rtlCol="0">
            <a:spAutoFit/>
          </a:bodyPr>
          <a:lstStyle/>
          <a:p>
            <a:r>
              <a:rPr lang="en-US" altLang="zh-CN" sz="1200" dirty="0">
                <a:solidFill>
                  <a:srgbClr val="0000FF"/>
                </a:solidFill>
              </a:rPr>
              <a:t>10Hz ...</a:t>
            </a:r>
            <a:r>
              <a:rPr lang="zh-CN" altLang="en-US" sz="1200" dirty="0">
                <a:solidFill>
                  <a:srgbClr val="0000FF"/>
                </a:solidFill>
              </a:rPr>
              <a:t> </a:t>
            </a:r>
            <a:r>
              <a:rPr lang="en-US" altLang="zh-CN" sz="1200" dirty="0">
                <a:solidFill>
                  <a:srgbClr val="0000FF"/>
                </a:solidFill>
              </a:rPr>
              <a:t>10MHz</a:t>
            </a:r>
            <a:endParaRPr lang="zh-CN" altLang="en-US" sz="1200" dirty="0">
              <a:solidFill>
                <a:srgbClr val="0000FF"/>
              </a:solidFill>
            </a:endParaRPr>
          </a:p>
        </p:txBody>
      </p:sp>
      <p:sp>
        <p:nvSpPr>
          <p:cNvPr id="12" name="文本框 8">
            <a:extLst>
              <a:ext uri="{FF2B5EF4-FFF2-40B4-BE49-F238E27FC236}">
                <a16:creationId xmlns:a16="http://schemas.microsoft.com/office/drawing/2014/main" id="{6EE4546F-5934-E9AB-2F1F-43F5A3E434F6}"/>
              </a:ext>
            </a:extLst>
          </p:cNvPr>
          <p:cNvSpPr txBox="1">
            <a:spLocks noChangeArrowheads="1"/>
          </p:cNvSpPr>
          <p:nvPr/>
        </p:nvSpPr>
        <p:spPr bwMode="auto">
          <a:xfrm>
            <a:off x="174625" y="928688"/>
            <a:ext cx="11842750"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针对单阳极</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，实验研究了不同膜厚</a:t>
            </a:r>
            <a:r>
              <a:rPr lang="en-US" altLang="zh-CN" sz="2400" b="1" dirty="0">
                <a:latin typeface="微软雅黑" panose="020B0503020204020204" pitchFamily="34" charset="-122"/>
              </a:rPr>
              <a:t>ALD-MCP</a:t>
            </a:r>
            <a:r>
              <a:rPr lang="zh-CN" altLang="en-US" sz="2400" b="1" dirty="0">
                <a:latin typeface="微软雅黑" panose="020B0503020204020204" pitchFamily="34" charset="-122"/>
              </a:rPr>
              <a:t>的高计数率下饱和特性</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en-US" altLang="zh-CN" sz="2400" b="1" dirty="0">
                <a:latin typeface="微软雅黑" panose="020B0503020204020204" pitchFamily="34" charset="-122"/>
              </a:rPr>
              <a:t>ALD</a:t>
            </a:r>
            <a:r>
              <a:rPr lang="zh-CN" altLang="en-US" sz="2400" b="1" dirty="0">
                <a:latin typeface="微软雅黑" panose="020B0503020204020204" pitchFamily="34" charset="-122"/>
              </a:rPr>
              <a:t>可显著提升</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的寿命，</a:t>
            </a:r>
            <a:r>
              <a:rPr lang="zh-CN" altLang="en-US" sz="2400" b="1" dirty="0">
                <a:solidFill>
                  <a:srgbClr val="FF0000"/>
                </a:solidFill>
                <a:latin typeface="微软雅黑" panose="020B0503020204020204" pitchFamily="34" charset="-122"/>
              </a:rPr>
              <a:t>饱和输出电荷量与常规</a:t>
            </a:r>
            <a:r>
              <a:rPr lang="en-US" altLang="zh-CN" sz="2400" b="1" dirty="0">
                <a:solidFill>
                  <a:srgbClr val="FF0000"/>
                </a:solidFill>
                <a:latin typeface="微软雅黑" panose="020B0503020204020204" pitchFamily="34" charset="-122"/>
              </a:rPr>
              <a:t>MCP</a:t>
            </a:r>
            <a:r>
              <a:rPr lang="zh-CN" altLang="en-US" sz="2400" b="1" dirty="0">
                <a:solidFill>
                  <a:srgbClr val="FF0000"/>
                </a:solidFill>
                <a:latin typeface="微软雅黑" panose="020B0503020204020204" pitchFamily="34" charset="-122"/>
              </a:rPr>
              <a:t>没有显著差异</a:t>
            </a:r>
            <a:endParaRPr lang="en-US" altLang="zh-CN" sz="2400" b="1" dirty="0">
              <a:solidFill>
                <a:srgbClr val="FF0000"/>
              </a:solidFill>
              <a:latin typeface="微软雅黑" panose="020B0503020204020204" pitchFamily="34" charset="-122"/>
            </a:endParaRPr>
          </a:p>
        </p:txBody>
      </p:sp>
      <p:sp>
        <p:nvSpPr>
          <p:cNvPr id="13" name="文本框 7">
            <a:extLst>
              <a:ext uri="{FF2B5EF4-FFF2-40B4-BE49-F238E27FC236}">
                <a16:creationId xmlns:a16="http://schemas.microsoft.com/office/drawing/2014/main" id="{389D572A-AD46-39A8-A707-6F0F97F0EA4E}"/>
              </a:ext>
            </a:extLst>
          </p:cNvPr>
          <p:cNvSpPr txBox="1">
            <a:spLocks noChangeArrowheads="1"/>
          </p:cNvSpPr>
          <p:nvPr/>
        </p:nvSpPr>
        <p:spPr bwMode="auto">
          <a:xfrm>
            <a:off x="0" y="6109882"/>
            <a:ext cx="4838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00000"/>
              </a:lnSpc>
              <a:spcBef>
                <a:spcPct val="0"/>
              </a:spcBef>
              <a:buFontTx/>
              <a:buNone/>
            </a:pPr>
            <a:r>
              <a:rPr lang="zh-CN" altLang="en-US" sz="1800" i="1" dirty="0"/>
              <a:t>平均阳极电流</a:t>
            </a:r>
            <a:r>
              <a:rPr lang="en-US" altLang="zh-CN" sz="1800" i="1" dirty="0"/>
              <a:t>= </a:t>
            </a:r>
            <a:r>
              <a:rPr lang="zh-CN" altLang="en-US" sz="1800" i="1" dirty="0"/>
              <a:t>单脉冲信号电荷量</a:t>
            </a:r>
            <a:r>
              <a:rPr lang="en-US" altLang="zh-CN" sz="1800" i="1" dirty="0"/>
              <a:t> × </a:t>
            </a:r>
            <a:r>
              <a:rPr lang="zh-CN" altLang="en-US" sz="1800" i="1" dirty="0"/>
              <a:t>信号频率</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CFADC-E0DA-A740-AAE6-3848CCB372E1}"/>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3A4C1E3-2A76-407A-EFD4-FB398CD56660}"/>
              </a:ext>
            </a:extLst>
          </p:cNvPr>
          <p:cNvSpPr>
            <a:spLocks noGrp="1"/>
          </p:cNvSpPr>
          <p:nvPr>
            <p:ph type="sldNum" sz="quarter" idx="12"/>
          </p:nvPr>
        </p:nvSpPr>
        <p:spPr/>
        <p:txBody>
          <a:bodyPr/>
          <a:lstStyle/>
          <a:p>
            <a:pPr>
              <a:defRPr/>
            </a:pPr>
            <a:fld id="{3691BCE4-1D04-4C81-80B1-7693B52D06EC}" type="slidenum">
              <a:rPr lang="en-US" smtClean="0"/>
              <a:pPr>
                <a:defRPr/>
              </a:pPr>
              <a:t>9</a:t>
            </a:fld>
            <a:endParaRPr lang="en-US" dirty="0"/>
          </a:p>
        </p:txBody>
      </p:sp>
      <p:sp>
        <p:nvSpPr>
          <p:cNvPr id="7" name="Rectangle 3">
            <a:extLst>
              <a:ext uri="{FF2B5EF4-FFF2-40B4-BE49-F238E27FC236}">
                <a16:creationId xmlns:a16="http://schemas.microsoft.com/office/drawing/2014/main" id="{F86C872B-A72C-BC5A-0DA7-D7D9D4BFEAE5}"/>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11" name="Rectangle 7">
            <a:extLst>
              <a:ext uri="{FF2B5EF4-FFF2-40B4-BE49-F238E27FC236}">
                <a16:creationId xmlns:a16="http://schemas.microsoft.com/office/drawing/2014/main" id="{63C35501-01E1-A1D7-C7F6-7B82AECC9CBC}"/>
              </a:ext>
            </a:extLst>
          </p:cNvPr>
          <p:cNvSpPr>
            <a:spLocks noChangeArrowheads="1"/>
          </p:cNvSpPr>
          <p:nvPr/>
        </p:nvSpPr>
        <p:spPr bwMode="auto">
          <a:xfrm>
            <a:off x="0" y="0"/>
            <a:ext cx="12192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CN" altLang="en-US"/>
          </a:p>
        </p:txBody>
      </p:sp>
      <p:sp>
        <p:nvSpPr>
          <p:cNvPr id="24584" name="标题 1">
            <a:extLst>
              <a:ext uri="{FF2B5EF4-FFF2-40B4-BE49-F238E27FC236}">
                <a16:creationId xmlns:a16="http://schemas.microsoft.com/office/drawing/2014/main" id="{A7D2892D-5196-5F0E-765A-B5659E453EE8}"/>
              </a:ext>
            </a:extLst>
          </p:cNvPr>
          <p:cNvSpPr>
            <a:spLocks noGrp="1" noChangeArrowheads="1"/>
          </p:cNvSpPr>
          <p:nvPr>
            <p:ph type="ctrTitle"/>
          </p:nvPr>
        </p:nvSpPr>
        <p:spPr bwMode="auto">
          <a:xfrm>
            <a:off x="125413" y="196850"/>
            <a:ext cx="9804650"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zh-CN" sz="3200" dirty="0"/>
              <a:t>3.2 </a:t>
            </a:r>
            <a:r>
              <a:rPr lang="zh-CN" altLang="en-US" sz="3200" dirty="0"/>
              <a:t>高计数率下饱和特性研究</a:t>
            </a:r>
            <a:r>
              <a:rPr lang="en-US" altLang="zh-CN" sz="3200" dirty="0">
                <a:solidFill>
                  <a:srgbClr val="0000FF"/>
                </a:solidFill>
              </a:rPr>
              <a:t>——</a:t>
            </a:r>
            <a:r>
              <a:rPr lang="zh-CN" altLang="en-US" sz="3200" dirty="0">
                <a:solidFill>
                  <a:srgbClr val="0000FF"/>
                </a:solidFill>
              </a:rPr>
              <a:t>保持增益不变</a:t>
            </a:r>
          </a:p>
        </p:txBody>
      </p:sp>
      <p:sp>
        <p:nvSpPr>
          <p:cNvPr id="2" name="椭圆 1">
            <a:extLst>
              <a:ext uri="{FF2B5EF4-FFF2-40B4-BE49-F238E27FC236}">
                <a16:creationId xmlns:a16="http://schemas.microsoft.com/office/drawing/2014/main" id="{1F190B0E-85EE-FEC2-E842-6BE2DBDA0720}"/>
              </a:ext>
            </a:extLst>
          </p:cNvPr>
          <p:cNvSpPr/>
          <p:nvPr/>
        </p:nvSpPr>
        <p:spPr bwMode="auto">
          <a:xfrm>
            <a:off x="7006959" y="4204720"/>
            <a:ext cx="211403" cy="209634"/>
          </a:xfrm>
          <a:prstGeom prst="ellipse">
            <a:avLst/>
          </a:prstGeom>
          <a:solidFill>
            <a:schemeClr val="bg1"/>
          </a:solidFill>
          <a:ln w="9525">
            <a:noFill/>
            <a:miter lim="800000"/>
            <a:headEnd/>
            <a:tailEnd/>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p:txBody>
      </p:sp>
      <p:sp>
        <p:nvSpPr>
          <p:cNvPr id="13" name="文本框 8">
            <a:extLst>
              <a:ext uri="{FF2B5EF4-FFF2-40B4-BE49-F238E27FC236}">
                <a16:creationId xmlns:a16="http://schemas.microsoft.com/office/drawing/2014/main" id="{CEE85366-C858-7663-EB6B-02EC36512F9B}"/>
              </a:ext>
            </a:extLst>
          </p:cNvPr>
          <p:cNvSpPr txBox="1">
            <a:spLocks noChangeArrowheads="1"/>
          </p:cNvSpPr>
          <p:nvPr/>
        </p:nvSpPr>
        <p:spPr bwMode="auto">
          <a:xfrm>
            <a:off x="201587" y="841713"/>
            <a:ext cx="11603114" cy="11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保持</a:t>
            </a:r>
            <a:r>
              <a:rPr lang="en-US" altLang="zh-CN" sz="2400" b="1" dirty="0">
                <a:latin typeface="微软雅黑" panose="020B0503020204020204" pitchFamily="34" charset="-122"/>
              </a:rPr>
              <a:t>MCP-PMT</a:t>
            </a:r>
            <a:r>
              <a:rPr lang="zh-CN" altLang="en-US" sz="2400" b="1" dirty="0">
                <a:latin typeface="微软雅黑" panose="020B0503020204020204" pitchFamily="34" charset="-122"/>
              </a:rPr>
              <a:t>的增益不变，通过调整入射光强，改变阳极单脉冲输出电荷量</a:t>
            </a:r>
            <a:endParaRPr lang="en-US" altLang="zh-CN" sz="2400" b="1" dirty="0">
              <a:latin typeface="微软雅黑" panose="020B0503020204020204" pitchFamily="34" charset="-122"/>
            </a:endParaRPr>
          </a:p>
          <a:p>
            <a:pPr algn="just">
              <a:lnSpc>
                <a:spcPct val="150000"/>
              </a:lnSpc>
              <a:spcBef>
                <a:spcPct val="0"/>
              </a:spcBef>
              <a:buFont typeface="Wingdings" panose="05000000000000000000" pitchFamily="2" charset="2"/>
              <a:buChar char="p"/>
            </a:pPr>
            <a:r>
              <a:rPr lang="zh-CN" altLang="en-US" sz="2400" b="1" dirty="0">
                <a:latin typeface="微软雅黑" panose="020B0503020204020204" pitchFamily="34" charset="-122"/>
              </a:rPr>
              <a:t>增益固定时，用阳极平均电流表征的饱和特性曲线与入射光强无关</a:t>
            </a:r>
            <a:endParaRPr lang="en-US" altLang="zh-CN" sz="2400" b="1" dirty="0">
              <a:latin typeface="微软雅黑" panose="020B0503020204020204" pitchFamily="34" charset="-122"/>
            </a:endParaRPr>
          </a:p>
        </p:txBody>
      </p:sp>
      <p:sp>
        <p:nvSpPr>
          <p:cNvPr id="14" name="Rectangle 4">
            <a:extLst>
              <a:ext uri="{FF2B5EF4-FFF2-40B4-BE49-F238E27FC236}">
                <a16:creationId xmlns:a16="http://schemas.microsoft.com/office/drawing/2014/main" id="{D3A2734E-E0D0-0732-00F4-CAE40D1767FF}"/>
              </a:ext>
            </a:extLst>
          </p:cNvPr>
          <p:cNvSpPr>
            <a:spLocks noChangeArrowheads="1"/>
          </p:cNvSpPr>
          <p:nvPr/>
        </p:nvSpPr>
        <p:spPr bwMode="auto">
          <a:xfrm>
            <a:off x="1945838" y="6016287"/>
            <a:ext cx="8831700" cy="41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7030A0"/>
              </a:buClr>
              <a:buFontTx/>
              <a:buNone/>
            </a:pPr>
            <a:r>
              <a:rPr lang="en-US" altLang="zh-CN" sz="1600" b="1" dirty="0">
                <a:solidFill>
                  <a:srgbClr val="0000FF"/>
                </a:solidFill>
                <a:latin typeface="微软雅黑" panose="020B0503020204020204" pitchFamily="34" charset="-122"/>
              </a:rPr>
              <a:t>6nm ALD MCP-PMT</a:t>
            </a:r>
            <a:r>
              <a:rPr lang="zh-CN" altLang="en-US" sz="1600" b="1" dirty="0">
                <a:solidFill>
                  <a:srgbClr val="0000FF"/>
                </a:solidFill>
                <a:latin typeface="微软雅黑" panose="020B0503020204020204" pitchFamily="34" charset="-122"/>
              </a:rPr>
              <a:t>和常规</a:t>
            </a:r>
            <a:r>
              <a:rPr lang="en-US" altLang="zh-CN" sz="1600" b="1" dirty="0">
                <a:solidFill>
                  <a:srgbClr val="0000FF"/>
                </a:solidFill>
                <a:latin typeface="微软雅黑" panose="020B0503020204020204" pitchFamily="34" charset="-122"/>
              </a:rPr>
              <a:t>MCP-PMT</a:t>
            </a:r>
            <a:r>
              <a:rPr lang="zh-CN" altLang="en-US" sz="1600" b="1" dirty="0">
                <a:solidFill>
                  <a:srgbClr val="0000FF"/>
                </a:solidFill>
                <a:latin typeface="微软雅黑" panose="020B0503020204020204" pitchFamily="34" charset="-122"/>
              </a:rPr>
              <a:t>的单脉冲输出随平均阳极电流的变化（增益保持不变）</a:t>
            </a:r>
          </a:p>
        </p:txBody>
      </p:sp>
      <p:pic>
        <p:nvPicPr>
          <p:cNvPr id="15" name="图片 4">
            <a:extLst>
              <a:ext uri="{FF2B5EF4-FFF2-40B4-BE49-F238E27FC236}">
                <a16:creationId xmlns:a16="http://schemas.microsoft.com/office/drawing/2014/main" id="{5795A1DF-061B-4A19-C226-6CC64CD3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13" y="1933770"/>
            <a:ext cx="5036481" cy="41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9">
            <a:extLst>
              <a:ext uri="{FF2B5EF4-FFF2-40B4-BE49-F238E27FC236}">
                <a16:creationId xmlns:a16="http://schemas.microsoft.com/office/drawing/2014/main" id="{2F398265-A1E8-50D9-E6FF-913EF456E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207" y="1932184"/>
            <a:ext cx="5044418" cy="414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789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64,&quot;width&quot;:4147}"/>
</p:tagLst>
</file>

<file path=ppt/theme/theme1.xml><?xml version="1.0" encoding="utf-8"?>
<a:theme xmlns:a="http://schemas.openxmlformats.org/drawingml/2006/main" name="1_Office 主题​​">
  <a:themeElements>
    <a:clrScheme name="自定义 190">
      <a:dk1>
        <a:sysClr val="windowText" lastClr="000000"/>
      </a:dk1>
      <a:lt1>
        <a:sysClr val="window" lastClr="FFFFFF"/>
      </a:lt1>
      <a:dk2>
        <a:srgbClr val="44546A"/>
      </a:dk2>
      <a:lt2>
        <a:srgbClr val="E7E6E6"/>
      </a:lt2>
      <a:accent1>
        <a:srgbClr val="002E75"/>
      </a:accent1>
      <a:accent2>
        <a:srgbClr val="A80000"/>
      </a:accent2>
      <a:accent3>
        <a:srgbClr val="0046AC"/>
      </a:accent3>
      <a:accent4>
        <a:srgbClr val="042B9A"/>
      </a:accent4>
      <a:accent5>
        <a:srgbClr val="7F7F7F"/>
      </a:accent5>
      <a:accent6>
        <a:srgbClr val="70AD47"/>
      </a:accent6>
      <a:hlink>
        <a:srgbClr val="0563C1"/>
      </a:hlink>
      <a:folHlink>
        <a:srgbClr val="954F72"/>
      </a:folHlink>
    </a:clrScheme>
    <a:fontScheme name="font">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28401</TotalTime>
  <Words>5073</Words>
  <Application>Microsoft Office PowerPoint</Application>
  <PresentationFormat>宽屏</PresentationFormat>
  <Paragraphs>337</Paragraphs>
  <Slides>20</Slides>
  <Notes>20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华文细黑</vt:lpstr>
      <vt:lpstr>微软雅黑</vt:lpstr>
      <vt:lpstr>Arial</vt:lpstr>
      <vt:lpstr>Arial Black</vt:lpstr>
      <vt:lpstr>Calibri</vt:lpstr>
      <vt:lpstr>Cambria Math</vt:lpstr>
      <vt:lpstr>Wingdings</vt:lpstr>
      <vt:lpstr>1_Office 主题​​</vt:lpstr>
      <vt:lpstr>PowerPoint 演示文稿</vt:lpstr>
      <vt:lpstr>1 引言</vt:lpstr>
      <vt:lpstr>1 引言</vt:lpstr>
      <vt:lpstr>2 MCP-PMT的工作原理</vt:lpstr>
      <vt:lpstr>3.1 寿命特性研究——单阳极MCP-PMT寿命研究</vt:lpstr>
      <vt:lpstr>3.1 寿命特性研究——多阳极MCP-PMT寿命测试</vt:lpstr>
      <vt:lpstr>3.1 寿命特性研究——多阳极MCP-PMT寿命测试</vt:lpstr>
      <vt:lpstr>3.2 高计数率下饱和特性研究</vt:lpstr>
      <vt:lpstr>3.2 高计数率下饱和特性研究——保持增益不变</vt:lpstr>
      <vt:lpstr>3.2 高计数率下饱和特性研究——保持单脉冲输出相近</vt:lpstr>
      <vt:lpstr>3.2 高计数率下饱和特性研究——保持入射光强不变</vt:lpstr>
      <vt:lpstr>3.2 高计数率下饱和特性研究——保持入射光强不变</vt:lpstr>
      <vt:lpstr>3.2 高计数率下的饱和特性研究——饱和恢复</vt:lpstr>
      <vt:lpstr>3.3 空间分辨</vt:lpstr>
      <vt:lpstr>3.3 空间分辨——MCP结构参数</vt:lpstr>
      <vt:lpstr>3.3 空间分辨——MCP与阳极近贴距离和电压</vt:lpstr>
      <vt:lpstr>3.4 暗计数率和暗电流</vt:lpstr>
      <vt:lpstr>3.5 串扰</vt:lpstr>
      <vt:lpstr>3.6 光谱响应、增益、时间分辨</vt:lpstr>
      <vt:lpstr>4 总结及下一步计划</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Duan Luo</dc:creator>
  <cp:lastModifiedBy>xx x</cp:lastModifiedBy>
  <cp:revision>3077</cp:revision>
  <dcterms:created xsi:type="dcterms:W3CDTF">2023-05-04T05:37:37Z</dcterms:created>
  <dcterms:modified xsi:type="dcterms:W3CDTF">2025-07-04T04:30:41Z</dcterms:modified>
</cp:coreProperties>
</file>