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2"/>
  </p:sldMasterIdLst>
  <p:notesMasterIdLst>
    <p:notesMasterId r:id="rId30"/>
  </p:notesMasterIdLst>
  <p:sldIdLst>
    <p:sldId id="256" r:id="rId3"/>
    <p:sldId id="681" r:id="rId4"/>
    <p:sldId id="691" r:id="rId5"/>
    <p:sldId id="684" r:id="rId6"/>
    <p:sldId id="690" r:id="rId7"/>
    <p:sldId id="693" r:id="rId8"/>
    <p:sldId id="685" r:id="rId9"/>
    <p:sldId id="686" r:id="rId10"/>
    <p:sldId id="702" r:id="rId11"/>
    <p:sldId id="688" r:id="rId12"/>
    <p:sldId id="694" r:id="rId13"/>
    <p:sldId id="689" r:id="rId14"/>
    <p:sldId id="704" r:id="rId15"/>
    <p:sldId id="692" r:id="rId16"/>
    <p:sldId id="700" r:id="rId17"/>
    <p:sldId id="696" r:id="rId18"/>
    <p:sldId id="697" r:id="rId19"/>
    <p:sldId id="707" r:id="rId20"/>
    <p:sldId id="708" r:id="rId21"/>
    <p:sldId id="301" r:id="rId22"/>
    <p:sldId id="306" r:id="rId23"/>
    <p:sldId id="305" r:id="rId24"/>
    <p:sldId id="310" r:id="rId25"/>
    <p:sldId id="257" r:id="rId26"/>
    <p:sldId id="258" r:id="rId27"/>
    <p:sldId id="259" r:id="rId28"/>
    <p:sldId id="260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QY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76" d="100"/>
          <a:sy n="76" d="100"/>
        </p:scale>
        <p:origin x="71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2025/7/4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6822017"/>
            <a:ext cx="12192000" cy="46567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200" b="0" i="0" u="none" strike="noStrike" kern="1200" cap="none" spc="0" normalizeH="0" baseline="0" noProof="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5810251"/>
            <a:ext cx="12192000" cy="1047751"/>
          </a:xfrm>
          <a:prstGeom prst="rect">
            <a:avLst/>
          </a:prstGeom>
          <a:solidFill>
            <a:srgbClr val="00499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200" b="0" i="0" u="none" strike="noStrike" kern="1200" cap="none" spc="0" normalizeH="0" baseline="0" noProof="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4992"/>
          </a:solidFill>
          <a:ln>
            <a:noFill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200" b="0" i="0" u="none" strike="noStrike" kern="1200" cap="none" spc="0" normalizeH="0" baseline="0" noProof="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7" name="图片 7" descr="横版组合（白色）——透明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751" y="6043084"/>
            <a:ext cx="2952749" cy="622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矩形 14"/>
          <p:cNvSpPr/>
          <p:nvPr/>
        </p:nvSpPr>
        <p:spPr>
          <a:xfrm>
            <a:off x="0" y="5791200"/>
            <a:ext cx="12192000" cy="232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200" b="0" i="0" u="none" strike="noStrike" kern="1200" cap="none" spc="0" normalizeH="0" baseline="0" noProof="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531284"/>
            <a:ext cx="12192000" cy="105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200" b="0" i="0" u="none" strike="noStrike" kern="1200" cap="none" spc="0" normalizeH="0" baseline="0" noProof="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477000"/>
            <a:ext cx="2540000" cy="3048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rtlCol="0" anchor="t" anchorCtr="0" compatLnSpc="1"/>
          <a:lstStyle>
            <a:lvl1pPr algn="l">
              <a:defRPr sz="1865">
                <a:solidFill>
                  <a:srgbClr val="192214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400" b="0" i="0" u="none" strike="noStrike" kern="1200" cap="none" spc="0" normalizeH="0" baseline="0" noProof="0">
              <a:ln>
                <a:noFill/>
              </a:ln>
              <a:solidFill>
                <a:srgbClr val="19221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77000"/>
            <a:ext cx="3860800" cy="3048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rtlCol="0" anchor="t" anchorCtr="0" compatLnSpc="1"/>
          <a:lstStyle>
            <a:lvl1pPr>
              <a:defRPr sz="1865">
                <a:solidFill>
                  <a:srgbClr val="192214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400" b="0" i="0" u="none" strike="noStrike" kern="1200" cap="none" spc="0" normalizeH="0" baseline="0" noProof="0">
              <a:ln>
                <a:noFill/>
              </a:ln>
              <a:solidFill>
                <a:srgbClr val="19221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77000"/>
            <a:ext cx="2540000" cy="3048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865" smtClean="0">
                <a:solidFill>
                  <a:srgbClr val="192214"/>
                </a:solidFill>
                <a:latin typeface="-쉬리M" panose="02030504000101010101" pitchFamily="18" charset="-127"/>
                <a:ea typeface="-쉬리M" panose="02030504000101010101" pitchFamily="18" charset="-127"/>
              </a:defRPr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8400E5-B2A6-4A2E-9C61-27078AE92A68}" type="slidenum">
              <a:rPr kumimoji="1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192214"/>
                </a:solidFill>
                <a:effectLst/>
                <a:uLnTx/>
                <a:uFillTx/>
                <a:latin typeface="-쉬리M" panose="02030504000101010101" pitchFamily="18" charset="-127"/>
                <a:ea typeface="-쉬리M" panose="02030504000101010101" pitchFamily="18" charset="-127"/>
                <a:cs typeface="+mn-cs"/>
              </a:rPr>
              <a:t>‹#›</a:t>
            </a:fld>
            <a:endParaRPr kumimoji="1" lang="en-US" altLang="ko-KR" sz="1400" b="0" i="0" u="none" strike="noStrike" kern="1200" cap="none" spc="0" normalizeH="0" baseline="0" noProof="0">
              <a:ln>
                <a:noFill/>
              </a:ln>
              <a:solidFill>
                <a:srgbClr val="192214"/>
              </a:solidFill>
              <a:effectLst/>
              <a:uLnTx/>
              <a:uFillTx/>
              <a:latin typeface="-쉬리M" panose="02030504000101010101" pitchFamily="18" charset="-127"/>
              <a:ea typeface="-쉬리M" panose="02030504000101010101" pitchFamily="18" charset="-127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433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433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E59F8-F637-4E3E-A7EE-0BB3986AD0E6}" type="datetimeFigureOut"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  <a:t>2025/7/4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14A6BD-68A3-4D61-AB48-E77CE04B0170}" type="slidenum"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5933"/>
            <a:ext cx="5386917" cy="39497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4584"/>
            <a:ext cx="5389033" cy="641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5933"/>
            <a:ext cx="5389033" cy="39497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E59F8-F637-4E3E-A7EE-0BB3986AD0E6}" type="datetimeFigureOut"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  <a:t>2025/7/4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14A6BD-68A3-4D61-AB48-E77CE04B0170}" type="slidenum"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E59F8-F637-4E3E-A7EE-0BB3986AD0E6}" type="datetimeFigureOut"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  <a:t>2025/7/4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14A6BD-68A3-4D61-AB48-E77CE04B0170}" type="slidenum"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E59F8-F637-4E3E-A7EE-0BB3986AD0E6}" type="datetimeFigureOut"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  <a:t>2025/7/4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14A6BD-68A3-4D61-AB48-E77CE04B0170}" type="slidenum"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4011084" cy="1162049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258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05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E59F8-F637-4E3E-A7EE-0BB3986AD0E6}" type="datetimeFigureOut"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  <a:t>2025/7/4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14A6BD-68A3-4D61-AB48-E77CE04B0170}" type="slidenum"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267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867"/>
            <a:ext cx="7315200" cy="8043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E59F8-F637-4E3E-A7EE-0BB3986AD0E6}" type="datetimeFigureOut"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  <a:t>2025/7/4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14A6BD-68A3-4D61-AB48-E77CE04B0170}" type="slidenum"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4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E59F8-F637-4E3E-A7EE-0BB3986AD0E6}" type="datetimeFigureOut"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  <a:t>2025/7/4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14A6BD-68A3-4D61-AB48-E77CE04B0170}" type="slidenum"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5167"/>
            <a:ext cx="2743200" cy="585046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5167"/>
            <a:ext cx="8026400" cy="585046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E59F8-F637-4E3E-A7EE-0BB3986AD0E6}" type="datetimeFigureOut"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  <a:t>2025/7/4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14A6BD-68A3-4D61-AB48-E77CE04B0170}" type="slidenum"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E7EF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0"/>
            <a:ext cx="10534685" cy="773095"/>
          </a:xfrm>
          <a:prstGeom prst="rect">
            <a:avLst/>
          </a:prstGeom>
        </p:spPr>
        <p:txBody>
          <a:bodyPr/>
          <a:lstStyle>
            <a:lvl1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2B40-922E-49E2-B461-C1D73F053795}" type="datetime1">
              <a:rPr lang="zh-CN" altLang="en-US" smtClean="0"/>
              <a:t>2025/7/4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93A8B-7656-41F7-B47F-4F4E036E5275}" type="slidenum">
              <a:rPr lang="en-US" altLang="zh-CN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E7EF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640C-7723-4895-85B2-537690824351}" type="datetime1">
              <a:rPr lang="zh-CN" altLang="en-US" smtClean="0"/>
              <a:t>2025/7/4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93A8B-7656-41F7-B47F-4F4E036E5275}" type="slidenum">
              <a:rPr lang="en-US" altLang="zh-CN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7B3F-A56B-4310-A966-BD55D80449F1}" type="datetimeFigureOut">
              <a:rPr lang="zh-CN" altLang="en-US" smtClean="0"/>
              <a:t>2025/7/4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7340-2293-49D2-96F1-6E7BF0C8FD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7B3F-A56B-4310-A966-BD55D80449F1}" type="datetimeFigureOut">
              <a:rPr lang="zh-CN" altLang="en-US" smtClean="0"/>
              <a:t>2025/7/4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7340-2293-49D2-96F1-6E7BF0C8FD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E045C3-BB93-0646-70BD-5F2622E8D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145C5-E7E5-431B-A26E-D7FD856B43E9}" type="datetimeFigureOut">
              <a:rPr lang="zh-CN" altLang="en-US" smtClean="0"/>
              <a:t>2025/7/4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E095A0F-8F59-713F-6581-BF7039A7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5FE6578-5994-2DF4-4EC3-711C0D858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A28DB-9FE0-4295-978C-16028CCE47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939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4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E59F8-F637-4E3E-A7EE-0BB3986AD0E6}" type="datetimeFigureOut"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  <a:t>2025/7/4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14A6BD-68A3-4D61-AB48-E77CE04B0170}" type="slidenum"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4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E59F8-F637-4E3E-A7EE-0BB3986AD0E6}" type="datetimeFigureOut"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  <a:t>2025/7/4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14A6BD-68A3-4D61-AB48-E77CE04B0170}" type="slidenum"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3133"/>
          </a:xfrm>
          <a:prstGeom prst="rect">
            <a:avLst/>
          </a:prstGeo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184"/>
            <a:ext cx="10363200" cy="15007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E59F8-F637-4E3E-A7EE-0BB3986AD0E6}" type="datetimeFigureOut"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  <a:t>2025/7/4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14A6BD-68A3-4D61-AB48-E77CE04B0170}" type="slidenum"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F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1" hangingPunct="1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2025/7/4</a:t>
            </a:fld>
            <a:endParaRPr lang="zh-CN" altLang="en-US"/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1" hangingPunct="1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latinLnBrk="1" hangingPunct="1">
              <a:defRPr sz="1600" smtClean="0">
                <a:solidFill>
                  <a:srgbClr val="898989"/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29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17" y="6275917"/>
            <a:ext cx="4652433" cy="4614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0" name="图片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00" y="6267451"/>
            <a:ext cx="4572000" cy="4529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1" name="图片 22" descr="横版组合——透明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48251" y="6252633"/>
            <a:ext cx="2286000" cy="478367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6" r:id="rId6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335">
          <a:solidFill>
            <a:srgbClr val="E7EDEB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rgbClr val="E7EDEB"/>
          </a:solidFill>
          <a:latin typeface="-쉬리B" panose="02030504000101010101" pitchFamily="18" charset="-127"/>
          <a:ea typeface="-쉬리B" panose="02030504000101010101" pitchFamily="18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rgbClr val="E7EDEB"/>
          </a:solidFill>
          <a:latin typeface="-쉬리B" panose="02030504000101010101" pitchFamily="18" charset="-127"/>
          <a:ea typeface="-쉬리B" panose="02030504000101010101" pitchFamily="18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rgbClr val="E7EDEB"/>
          </a:solidFill>
          <a:latin typeface="-쉬리B" panose="02030504000101010101" pitchFamily="18" charset="-127"/>
          <a:ea typeface="-쉬리B" panose="02030504000101010101" pitchFamily="18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rgbClr val="E7EDEB"/>
          </a:solidFill>
          <a:latin typeface="-쉬리B" panose="02030504000101010101" pitchFamily="18" charset="-127"/>
          <a:ea typeface="-쉬리B" panose="02030504000101010101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000">
          <a:solidFill>
            <a:srgbClr val="E7EDEB"/>
          </a:solidFill>
          <a:latin typeface="-쉬리B" panose="02030504000101010101" pitchFamily="18" charset="-127"/>
          <a:ea typeface="-쉬리B" panose="02030504000101010101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000">
          <a:solidFill>
            <a:srgbClr val="E7EDEB"/>
          </a:solidFill>
          <a:latin typeface="-쉬리B" panose="02030504000101010101" pitchFamily="18" charset="-127"/>
          <a:ea typeface="-쉬리B" panose="02030504000101010101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000">
          <a:solidFill>
            <a:srgbClr val="E7EDEB"/>
          </a:solidFill>
          <a:latin typeface="-쉬리B" panose="02030504000101010101" pitchFamily="18" charset="-127"/>
          <a:ea typeface="-쉬리B" panose="02030504000101010101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000">
          <a:solidFill>
            <a:srgbClr val="E7EDEB"/>
          </a:solidFill>
          <a:latin typeface="-쉬리B" panose="02030504000101010101" pitchFamily="18" charset="-127"/>
          <a:ea typeface="-쉬리B" panose="02030504000101010101" pitchFamily="18" charset="-127"/>
        </a:defRPr>
      </a:lvl9pPr>
    </p:titleStyle>
    <p:bodyStyle>
      <a:lvl1pPr marL="457200" indent="-457200" algn="l" rtl="0" eaLnBrk="0" fontAlgn="base" latinLnBrk="1" hangingPunct="0">
        <a:spcBef>
          <a:spcPts val="130"/>
        </a:spcBef>
        <a:spcAft>
          <a:spcPct val="0"/>
        </a:spcAft>
        <a:buChar char="•"/>
        <a:defRPr kumimoji="1" sz="2935">
          <a:solidFill>
            <a:srgbClr val="B1C9A9"/>
          </a:solidFill>
          <a:latin typeface="+mn-lt"/>
          <a:ea typeface="+mn-ea"/>
          <a:cs typeface="+mn-cs"/>
        </a:defRPr>
      </a:lvl1pPr>
      <a:lvl2pPr marL="990600" indent="-381000" algn="l" rtl="0" eaLnBrk="0" fontAlgn="base" latinLnBrk="1" hangingPunct="0">
        <a:spcBef>
          <a:spcPts val="130"/>
        </a:spcBef>
        <a:spcAft>
          <a:spcPct val="0"/>
        </a:spcAft>
        <a:buChar char="•"/>
        <a:defRPr kumimoji="1" sz="2665">
          <a:solidFill>
            <a:srgbClr val="B1C9A9"/>
          </a:solidFill>
          <a:latin typeface="+mn-lt"/>
          <a:ea typeface="+mn-ea"/>
        </a:defRPr>
      </a:lvl2pPr>
      <a:lvl3pPr marL="1524000" indent="-304800" algn="l" rtl="0" eaLnBrk="0" fontAlgn="base" latinLnBrk="1" hangingPunct="0">
        <a:spcBef>
          <a:spcPts val="130"/>
        </a:spcBef>
        <a:spcAft>
          <a:spcPct val="0"/>
        </a:spcAft>
        <a:buChar char="•"/>
        <a:defRPr kumimoji="1">
          <a:solidFill>
            <a:srgbClr val="B1C9A9"/>
          </a:solidFill>
          <a:latin typeface="+mn-lt"/>
          <a:ea typeface="+mn-ea"/>
        </a:defRPr>
      </a:lvl3pPr>
      <a:lvl4pPr marL="2133600" indent="-304800" algn="l" rtl="0" eaLnBrk="0" fontAlgn="base" latinLnBrk="1" hangingPunct="0">
        <a:spcBef>
          <a:spcPts val="130"/>
        </a:spcBef>
        <a:spcAft>
          <a:spcPct val="0"/>
        </a:spcAft>
        <a:buChar char="•"/>
        <a:defRPr kumimoji="1" sz="2135">
          <a:solidFill>
            <a:srgbClr val="B1C9A9"/>
          </a:solidFill>
          <a:latin typeface="+mn-lt"/>
          <a:ea typeface="+mn-ea"/>
        </a:defRPr>
      </a:lvl4pPr>
      <a:lvl5pPr marL="2743200" indent="-304800" algn="l" rtl="0" eaLnBrk="0" fontAlgn="base" latinLnBrk="1" hangingPunct="0">
        <a:spcBef>
          <a:spcPts val="130"/>
        </a:spcBef>
        <a:spcAft>
          <a:spcPct val="0"/>
        </a:spcAft>
        <a:buChar char="•"/>
        <a:defRPr kumimoji="1" sz="1865">
          <a:solidFill>
            <a:srgbClr val="B1C9A9"/>
          </a:solidFill>
          <a:latin typeface="+mn-lt"/>
          <a:ea typeface="+mn-ea"/>
        </a:defRPr>
      </a:lvl5pPr>
      <a:lvl6pPr marL="3352800" indent="-304800" algn="l" rtl="0" fontAlgn="base" latinLnBrk="1">
        <a:spcBef>
          <a:spcPts val="130"/>
        </a:spcBef>
        <a:spcAft>
          <a:spcPct val="0"/>
        </a:spcAft>
        <a:buChar char="•"/>
        <a:defRPr kumimoji="1" sz="1865">
          <a:solidFill>
            <a:srgbClr val="B1C9A9"/>
          </a:solidFill>
          <a:latin typeface="+mn-lt"/>
          <a:ea typeface="+mn-ea"/>
        </a:defRPr>
      </a:lvl6pPr>
      <a:lvl7pPr marL="3962400" indent="-304800" algn="l" rtl="0" fontAlgn="base" latinLnBrk="1">
        <a:spcBef>
          <a:spcPts val="130"/>
        </a:spcBef>
        <a:spcAft>
          <a:spcPct val="0"/>
        </a:spcAft>
        <a:buChar char="•"/>
        <a:defRPr kumimoji="1" sz="1865">
          <a:solidFill>
            <a:srgbClr val="B1C9A9"/>
          </a:solidFill>
          <a:latin typeface="+mn-lt"/>
          <a:ea typeface="+mn-ea"/>
        </a:defRPr>
      </a:lvl7pPr>
      <a:lvl8pPr marL="4572000" indent="-304800" algn="l" rtl="0" fontAlgn="base" latinLnBrk="1">
        <a:spcBef>
          <a:spcPts val="130"/>
        </a:spcBef>
        <a:spcAft>
          <a:spcPct val="0"/>
        </a:spcAft>
        <a:buChar char="•"/>
        <a:defRPr kumimoji="1" sz="1865">
          <a:solidFill>
            <a:srgbClr val="B1C9A9"/>
          </a:solidFill>
          <a:latin typeface="+mn-lt"/>
          <a:ea typeface="+mn-ea"/>
        </a:defRPr>
      </a:lvl8pPr>
      <a:lvl9pPr marL="5181600" indent="-304800" algn="l" rtl="0" fontAlgn="base" latinLnBrk="1">
        <a:spcBef>
          <a:spcPts val="130"/>
        </a:spcBef>
        <a:spcAft>
          <a:spcPct val="0"/>
        </a:spcAft>
        <a:buChar char="•"/>
        <a:defRPr kumimoji="1" sz="1865">
          <a:solidFill>
            <a:srgbClr val="B1C9A9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1" hangingPunct="1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E59F8-F637-4E3E-A7EE-0BB3986AD0E6}" type="datetimeFigureOut"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  <a:t>2025/7/4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1" hangingPunct="1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latinLnBrk="1" hangingPunct="1">
              <a:defRPr sz="1600" smtClean="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14A6BD-68A3-4D61-AB48-E77CE04B0170}" type="slidenum"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pic>
        <p:nvPicPr>
          <p:cNvPr id="2053" name="图片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6239933"/>
            <a:ext cx="5799667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图片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15000" y="6191251"/>
            <a:ext cx="6477000" cy="639233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algun Gothic" panose="020B0503020000020004" charset="-127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algun Gothic" panose="020B0503020000020004" charset="-127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algun Gothic" panose="020B0503020000020004" charset="-127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algun Gothic" panose="020B0503020000020004" charset="-127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71.png"/><Relationship Id="rId5" Type="http://schemas.openxmlformats.org/officeDocument/2006/relationships/image" Target="../media/image670.png"/><Relationship Id="rId4" Type="http://schemas.openxmlformats.org/officeDocument/2006/relationships/tags" Target="../tags/tag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tags" Target="../tags/tag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75.png"/><Relationship Id="rId5" Type="http://schemas.openxmlformats.org/officeDocument/2006/relationships/image" Target="../media/image700.png"/><Relationship Id="rId4" Type="http://schemas.openxmlformats.org/officeDocument/2006/relationships/tags" Target="../tags/tag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78.png"/><Relationship Id="rId5" Type="http://schemas.openxmlformats.org/officeDocument/2006/relationships/image" Target="../media/image74.png"/><Relationship Id="rId4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81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85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89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79.png"/><Relationship Id="rId5" Type="http://schemas.openxmlformats.org/officeDocument/2006/relationships/image" Target="../media/image86.png"/><Relationship Id="rId4" Type="http://schemas.openxmlformats.org/officeDocument/2006/relationships/tags" Target="../tags/tag31.xml"/><Relationship Id="rId9" Type="http://schemas.openxmlformats.org/officeDocument/2006/relationships/image" Target="../media/image9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92.png"/><Relationship Id="rId12" Type="http://schemas.openxmlformats.org/officeDocument/2006/relationships/image" Target="../media/image98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90.png"/><Relationship Id="rId10" Type="http://schemas.openxmlformats.org/officeDocument/2006/relationships/image" Target="../media/image96.png"/><Relationship Id="rId4" Type="http://schemas.openxmlformats.org/officeDocument/2006/relationships/tags" Target="../tags/tag33.xml"/><Relationship Id="rId9" Type="http://schemas.openxmlformats.org/officeDocument/2006/relationships/image" Target="../media/image9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8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97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5" Type="http://schemas.openxmlformats.org/officeDocument/2006/relationships/image" Target="../media/image110.png"/><Relationship Id="rId10" Type="http://schemas.openxmlformats.org/officeDocument/2006/relationships/image" Target="../media/image103.png"/><Relationship Id="rId4" Type="http://schemas.openxmlformats.org/officeDocument/2006/relationships/tags" Target="../tags/tag35.xml"/><Relationship Id="rId9" Type="http://schemas.openxmlformats.org/officeDocument/2006/relationships/image" Target="../media/image104.png"/><Relationship Id="rId14" Type="http://schemas.openxmlformats.org/officeDocument/2006/relationships/image" Target="../media/image10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8.GIF"/><Relationship Id="rId5" Type="http://schemas.openxmlformats.org/officeDocument/2006/relationships/image" Target="../media/image9.png"/><Relationship Id="rId4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6.jpg"/><Relationship Id="rId4" Type="http://schemas.openxmlformats.org/officeDocument/2006/relationships/image" Target="../media/image1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6.jpg"/><Relationship Id="rId4" Type="http://schemas.openxmlformats.org/officeDocument/2006/relationships/image" Target="../media/image1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8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6.jpg"/><Relationship Id="rId4" Type="http://schemas.openxmlformats.org/officeDocument/2006/relationships/image" Target="../media/image1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4.png"/><Relationship Id="rId4" Type="http://schemas.openxmlformats.org/officeDocument/2006/relationships/image" Target="../media/image1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12.png"/><Relationship Id="rId2" Type="http://schemas.openxmlformats.org/officeDocument/2006/relationships/tags" Target="../tags/tag5.xml"/><Relationship Id="rId16" Type="http://schemas.openxmlformats.org/officeDocument/2006/relationships/image" Target="../media/image22.png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tags" Target="../tags/tag5.xml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3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6.png"/><Relationship Id="rId5" Type="http://schemas.openxmlformats.org/officeDocument/2006/relationships/image" Target="../media/image230.png"/><Relationship Id="rId4" Type="http://schemas.openxmlformats.org/officeDocument/2006/relationships/tags" Target="../tags/tag7.xml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2.png"/><Relationship Id="rId12" Type="http://schemas.openxmlformats.org/officeDocument/2006/relationships/image" Target="../media/image30.png"/><Relationship Id="rId2" Type="http://schemas.openxmlformats.org/officeDocument/2006/relationships/tags" Target="../tags/tag9.xml"/><Relationship Id="rId16" Type="http://schemas.openxmlformats.org/officeDocument/2006/relationships/image" Target="../media/image41.png"/><Relationship Id="rId1" Type="http://schemas.openxmlformats.org/officeDocument/2006/relationships/tags" Target="../tags/tag8.xml"/><Relationship Id="rId6" Type="http://schemas.openxmlformats.org/officeDocument/2006/relationships/image" Target="../media/image28.png"/><Relationship Id="rId11" Type="http://schemas.openxmlformats.org/officeDocument/2006/relationships/image" Target="../media/image36.png"/><Relationship Id="rId5" Type="http://schemas.openxmlformats.org/officeDocument/2006/relationships/image" Target="../media/image29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tags" Target="../tags/tag9.xml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31.png"/><Relationship Id="rId5" Type="http://schemas.openxmlformats.org/officeDocument/2006/relationships/image" Target="../media/image37.png"/><Relationship Id="rId4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4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42.png"/><Relationship Id="rId5" Type="http://schemas.openxmlformats.org/officeDocument/2006/relationships/image" Target="../media/image43.png"/><Relationship Id="rId4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slideLayout" Target="../slideLayouts/slideLayout5.xml"/><Relationship Id="rId12" Type="http://schemas.openxmlformats.org/officeDocument/2006/relationships/image" Target="../media/image49.png"/><Relationship Id="rId2" Type="http://schemas.openxmlformats.org/officeDocument/2006/relationships/tags" Target="../tags/tag15.xml"/><Relationship Id="rId16" Type="http://schemas.openxmlformats.org/officeDocument/2006/relationships/image" Target="../media/image58.png"/><Relationship Id="rId1" Type="http://schemas.openxmlformats.org/officeDocument/2006/relationships/tags" Target="../tags/tag14.xml"/><Relationship Id="rId6" Type="http://schemas.openxmlformats.org/officeDocument/2006/relationships/image" Target="../media/image47.png"/><Relationship Id="rId11" Type="http://schemas.openxmlformats.org/officeDocument/2006/relationships/image" Target="../media/image53.png"/><Relationship Id="rId5" Type="http://schemas.openxmlformats.org/officeDocument/2006/relationships/image" Target="../media/image46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45.png"/><Relationship Id="rId9" Type="http://schemas.openxmlformats.org/officeDocument/2006/relationships/image" Target="../media/image48.png"/><Relationship Id="rId14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tags" Target="../tags/tag17.xml"/><Relationship Id="rId16" Type="http://schemas.openxmlformats.org/officeDocument/2006/relationships/image" Target="../media/image70.png"/><Relationship Id="rId1" Type="http://schemas.openxmlformats.org/officeDocument/2006/relationships/tags" Target="../tags/tag16.xml"/><Relationship Id="rId6" Type="http://schemas.openxmlformats.org/officeDocument/2006/relationships/image" Target="../media/image54.png"/><Relationship Id="rId11" Type="http://schemas.openxmlformats.org/officeDocument/2006/relationships/image" Target="../media/image64.png"/><Relationship Id="rId5" Type="http://schemas.openxmlformats.org/officeDocument/2006/relationships/image" Target="../media/image59.png"/><Relationship Id="rId15" Type="http://schemas.openxmlformats.org/officeDocument/2006/relationships/image" Target="../media/image67.png"/><Relationship Id="rId10" Type="http://schemas.openxmlformats.org/officeDocument/2006/relationships/image" Target="../media/image63.png"/><Relationship Id="rId4" Type="http://schemas.openxmlformats.org/officeDocument/2006/relationships/image" Target="../media/image51.png"/><Relationship Id="rId9" Type="http://schemas.openxmlformats.org/officeDocument/2006/relationships/image" Target="../media/image62.png"/><Relationship Id="rId14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ctrTitle"/>
              </p:nvPr>
            </p:nvSpPr>
            <p:spPr>
              <a:xfrm>
                <a:off x="887576" y="1310598"/>
                <a:ext cx="9144000" cy="1962324"/>
              </a:xfrm>
            </p:spPr>
            <p:txBody>
              <a:bodyPr>
                <a:normAutofit fontScale="90000"/>
              </a:bodyPr>
              <a:lstStyle/>
              <a:p>
                <a:pPr/>
                <a:r>
                  <a:rPr lang="en-US" altLang="zh-CN" sz="4000" b="1" dirty="0">
                    <a:solidFill>
                      <a:schemeClr val="tx1"/>
                    </a:solidFill>
                    <a:ea typeface="华文中宋" panose="02010600040101010101" charset="-122"/>
                    <a:cs typeface="Times New Roman" panose="02020603050405020304" pitchFamily="18" charset="0"/>
                    <a:sym typeface="+mn-ea"/>
                  </a:rPr>
                  <a:t>STCF</a:t>
                </a:r>
                <a:r>
                  <a:rPr lang="zh-CN" altLang="en-US" sz="4000" b="1" dirty="0">
                    <a:solidFill>
                      <a:schemeClr val="tx1"/>
                    </a:solidFill>
                    <a:ea typeface="华文中宋" panose="02010600040101010101" charset="-122"/>
                    <a:cs typeface="Times New Roman" panose="02020603050405020304" pitchFamily="18" charset="0"/>
                    <a:sym typeface="+mn-ea"/>
                  </a:rPr>
                  <a:t>上</a:t>
                </a:r>
                <a:br>
                  <a:rPr lang="en-US" altLang="zh-CN" sz="4000" b="1" dirty="0">
                    <a:solidFill>
                      <a:schemeClr val="tx1"/>
                    </a:solidFill>
                    <a:ea typeface="华文中宋" panose="02010600040101010101" charset="-122"/>
                    <a:cs typeface="Times New Roman" panose="02020603050405020304" pitchFamily="18" charset="0"/>
                    <a:sym typeface="+mn-ea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华文中宋" panose="02010600040101010101" charset="-122"/>
                              <a:cs typeface="Times New Roman" panose="02020603050405020304" pitchFamily="18" charset="0"/>
                              <a:sym typeface="+mn-ea"/>
                            </a:rPr>
                          </m:ctrlPr>
                        </m:sSupPr>
                        <m:e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华文中宋" panose="02010600040101010101" charset="-122"/>
                              <a:cs typeface="Times New Roman" panose="02020603050405020304" pitchFamily="18" charset="0"/>
                              <a:sym typeface="+mn-ea"/>
                            </a:rPr>
                            <m:t>𝑫</m:t>
                          </m:r>
                        </m:e>
                        <m:sup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华文中宋" panose="02010600040101010101" charset="-122"/>
                              <a:cs typeface="Times New Roman" panose="02020603050405020304" pitchFamily="18" charset="0"/>
                              <a:sym typeface="+mn-ea"/>
                            </a:rPr>
                            <m:t>𝟎</m:t>
                          </m:r>
                        </m:sup>
                      </m:sSup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  <a:sym typeface="+mn-ea"/>
                        </a:rPr>
                        <m:t>→</m:t>
                      </m:r>
                      <m:sSup>
                        <m:sSup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华文中宋" panose="02010600040101010101" charset="-122"/>
                              <a:cs typeface="Times New Roman" panose="02020603050405020304" pitchFamily="18" charset="0"/>
                              <a:sym typeface="+mn-ea"/>
                            </a:rPr>
                          </m:ctrlPr>
                        </m:sSupPr>
                        <m:e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华文中宋" panose="02010600040101010101" charset="-122"/>
                              <a:cs typeface="Times New Roman" panose="02020603050405020304" pitchFamily="18" charset="0"/>
                              <a:sym typeface="+mn-ea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华文中宋" panose="02010600040101010101" charset="-122"/>
                              <a:cs typeface="Times New Roman" panose="02020603050405020304" pitchFamily="18" charset="0"/>
                              <a:sym typeface="+mn-ea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华文中宋" panose="02010600040101010101" charset="-122"/>
                              <a:cs typeface="Times New Roman" panose="02020603050405020304" pitchFamily="18" charset="0"/>
                              <a:sym typeface="+mn-ea"/>
                            </a:rPr>
                          </m:ctrlPr>
                        </m:sSupPr>
                        <m:e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华文中宋" panose="02010600040101010101" charset="-122"/>
                              <a:cs typeface="Times New Roman" panose="02020603050405020304" pitchFamily="18" charset="0"/>
                              <a:sym typeface="+mn-ea"/>
                            </a:rPr>
                            <m:t>𝝁</m:t>
                          </m:r>
                        </m:e>
                        <m:sup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华文中宋" panose="02010600040101010101" charset="-122"/>
                              <a:cs typeface="Times New Roman" panose="02020603050405020304" pitchFamily="18" charset="0"/>
                              <a:sym typeface="+mn-ea"/>
                            </a:rPr>
                            <m:t>+</m:t>
                          </m:r>
                        </m:sup>
                      </m:sSup>
                      <m:sSub>
                        <m:sSub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华文中宋" panose="02010600040101010101" charset="-122"/>
                              <a:cs typeface="Times New Roman" panose="02020603050405020304" pitchFamily="18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华文中宋" panose="02010600040101010101" charset="-122"/>
                              <a:cs typeface="Times New Roman" panose="02020603050405020304" pitchFamily="18" charset="0"/>
                              <a:sym typeface="+mn-ea"/>
                            </a:rPr>
                            <m:t>𝝂</m:t>
                          </m:r>
                        </m:e>
                        <m:sub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华文中宋" panose="02010600040101010101" charset="-122"/>
                              <a:cs typeface="Times New Roman" panose="02020603050405020304" pitchFamily="18" charset="0"/>
                              <a:sym typeface="+mn-ea"/>
                            </a:rPr>
                            <m:t>𝝁</m:t>
                          </m:r>
                        </m:sub>
                      </m:sSub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  <a:sym typeface="+mn-ea"/>
                        </a:rPr>
                        <m:t> &amp; </m:t>
                      </m:r>
                      <m:sSup>
                        <m:sSupPr>
                          <m:ctrlPr>
                            <a:rPr lang="en-US" altLang="zh-CN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华文中宋" panose="02010600040101010101" charset="-122"/>
                              <a:cs typeface="Times New Roman" panose="02020603050405020304" pitchFamily="18" charset="0"/>
                              <a:sym typeface="+mn-ea"/>
                            </a:rPr>
                          </m:ctrlPr>
                        </m:sSupPr>
                        <m:e>
                          <m:r>
                            <a:rPr lang="en-US" altLang="zh-CN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华文中宋" panose="02010600040101010101" charset="-122"/>
                              <a:cs typeface="Times New Roman" panose="02020603050405020304" pitchFamily="18" charset="0"/>
                              <a:sym typeface="+mn-ea"/>
                            </a:rPr>
                            <m:t>𝑫</m:t>
                          </m:r>
                        </m:e>
                        <m:sup>
                          <m:r>
                            <a:rPr lang="en-US" altLang="zh-CN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华文中宋" panose="02010600040101010101" charset="-122"/>
                              <a:cs typeface="Times New Roman" panose="02020603050405020304" pitchFamily="18" charset="0"/>
                              <a:sym typeface="+mn-ea"/>
                            </a:rPr>
                            <m:t>𝟎</m:t>
                          </m:r>
                        </m:sup>
                      </m:sSup>
                      <m:r>
                        <a:rPr lang="en-US" altLang="zh-CN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  <a:sym typeface="+mn-ea"/>
                        </a:rPr>
                        <m:t>→</m:t>
                      </m:r>
                      <m:sSup>
                        <m:sSupPr>
                          <m:ctrlPr>
                            <a:rPr lang="en-US" altLang="zh-CN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华文中宋" panose="02010600040101010101" charset="-122"/>
                              <a:cs typeface="Times New Roman" panose="02020603050405020304" pitchFamily="18" charset="0"/>
                              <a:sym typeface="+mn-ea"/>
                            </a:rPr>
                          </m:ctrlPr>
                        </m:sSupPr>
                        <m:e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华文中宋" panose="02010600040101010101" charset="-122"/>
                              <a:cs typeface="Times New Roman" panose="02020603050405020304" pitchFamily="18" charset="0"/>
                              <a:sym typeface="+mn-ea"/>
                            </a:rPr>
                            <m:t>𝑲</m:t>
                          </m:r>
                        </m:e>
                        <m:sup>
                          <m:r>
                            <a:rPr lang="en-US" altLang="zh-CN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华文中宋" panose="02010600040101010101" charset="-122"/>
                              <a:cs typeface="Times New Roman" panose="02020603050405020304" pitchFamily="18" charset="0"/>
                              <a:sym typeface="+mn-ea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altLang="zh-CN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华文中宋" panose="02010600040101010101" charset="-122"/>
                              <a:cs typeface="Times New Roman" panose="02020603050405020304" pitchFamily="18" charset="0"/>
                              <a:sym typeface="+mn-ea"/>
                            </a:rPr>
                          </m:ctrlPr>
                        </m:sSupPr>
                        <m:e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华文中宋" panose="02010600040101010101" charset="-122"/>
                              <a:cs typeface="Times New Roman" panose="02020603050405020304" pitchFamily="18" charset="0"/>
                              <a:sym typeface="+mn-ea"/>
                            </a:rPr>
                            <m:t>𝒍</m:t>
                          </m:r>
                        </m:e>
                        <m:sup>
                          <m:r>
                            <a:rPr lang="en-US" altLang="zh-CN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华文中宋" panose="02010600040101010101" charset="-122"/>
                              <a:cs typeface="Times New Roman" panose="02020603050405020304" pitchFamily="18" charset="0"/>
                              <a:sym typeface="+mn-ea"/>
                            </a:rPr>
                            <m:t>+</m:t>
                          </m:r>
                        </m:sup>
                      </m:sSup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  <a:sym typeface="+mn-ea"/>
                        </a:rPr>
                        <m:t>𝝂</m:t>
                      </m:r>
                    </m:oMath>
                  </m:oMathPara>
                </a14:m>
                <a:br>
                  <a:rPr lang="en-US" altLang="zh-CN" sz="4000" b="1" dirty="0">
                    <a:solidFill>
                      <a:schemeClr val="tx1"/>
                    </a:solidFill>
                    <a:ea typeface="华文中宋" panose="02010600040101010101" charset="-122"/>
                    <a:cs typeface="Times New Roman" panose="02020603050405020304" pitchFamily="18" charset="0"/>
                    <a:sym typeface="+mn-ea"/>
                  </a:rPr>
                </a:br>
                <a:r>
                  <a:rPr kumimoji="0" lang="zh-CN" altLang="en-US" sz="4000" b="1" kern="1200" dirty="0">
                    <a:solidFill>
                      <a:schemeClr val="tx1"/>
                    </a:solidFill>
                    <a:latin typeface="华文中宋" panose="02010600040101010101" charset="-122"/>
                    <a:ea typeface="华文中宋" panose="02010600040101010101" charset="-122"/>
                    <a:cs typeface="+mn-cs"/>
                  </a:rPr>
                  <a:t>研究进展</a:t>
                </a:r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887576" y="1310598"/>
                <a:ext cx="9144000" cy="1962324"/>
              </a:xfrm>
              <a:blipFill>
                <a:blip r:embed="rId2"/>
                <a:stretch>
                  <a:fillRect t="-6211" b="-40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副标题 2"/>
          <p:cNvSpPr>
            <a:spLocks noGrp="1"/>
          </p:cNvSpPr>
          <p:nvPr>
            <p:ph type="subTitle" idx="4294967295"/>
          </p:nvPr>
        </p:nvSpPr>
        <p:spPr>
          <a:xfrm>
            <a:off x="1566545" y="3638682"/>
            <a:ext cx="9144000" cy="1962324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CN" sz="2000" b="1" u="sng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en-US" altLang="zh-CN" sz="2000" b="0" dirty="0">
                <a:sym typeface="+mn-ea"/>
              </a:rPr>
              <a:t> </a:t>
            </a:r>
            <a:r>
              <a:rPr lang="zh-CN" altLang="en-US" sz="2000" b="0" u="sng" dirty="0">
                <a:solidFill>
                  <a:schemeClr val="tx1"/>
                </a:solidFill>
                <a:sym typeface="+mn-ea"/>
              </a:rPr>
              <a:t>黄清源</a:t>
            </a:r>
            <a:r>
              <a:rPr lang="zh-CN" altLang="en-US" sz="2000" b="0" dirty="0">
                <a:solidFill>
                  <a:schemeClr val="tx1"/>
                </a:solidFill>
                <a:sym typeface="+mn-ea"/>
              </a:rPr>
              <a:t> 刘宏锐 粟佳元</a:t>
            </a:r>
            <a:endParaRPr lang="en-US" altLang="zh-CN" sz="2000" b="0" dirty="0">
              <a:solidFill>
                <a:schemeClr val="tx1"/>
              </a:solidFill>
              <a:sym typeface="+mn-ea"/>
            </a:endParaRPr>
          </a:p>
          <a:p>
            <a:pPr marL="0" indent="0" algn="ctr">
              <a:lnSpc>
                <a:spcPct val="120000"/>
              </a:lnSpc>
              <a:buNone/>
            </a:pPr>
            <a:endParaRPr kumimoji="0" lang="en-US" sz="2000" kern="1200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pPr marL="0" indent="0" algn="ctr">
              <a:lnSpc>
                <a:spcPct val="120000"/>
              </a:lnSpc>
              <a:buNone/>
            </a:pPr>
            <a:endParaRPr kumimoji="0" lang="en-US" sz="2000" kern="1200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kumimoji="0" lang="en-US" altLang="zh-CN" sz="2000" kern="12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2025</a:t>
            </a:r>
            <a:r>
              <a:rPr kumimoji="0" lang="zh-CN" altLang="en-US" sz="2000" kern="12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，湖南湘潭</a:t>
            </a:r>
            <a:endParaRPr lang="en-US" altLang="zh-CN" sz="2000" dirty="0">
              <a:solidFill>
                <a:schemeClr val="tx1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endParaRPr kumimoji="0" lang="en-US" sz="2000" b="0" kern="1200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45D9AC-1DF9-5992-0CEE-D5E50E155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4C85DB-EE2B-6450-4240-D6DC6F402D4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11004331" y="6356350"/>
            <a:ext cx="578069" cy="366395"/>
          </a:xfrm>
        </p:spPr>
        <p:txBody>
          <a:bodyPr/>
          <a:lstStyle/>
          <a:p>
            <a:fld id="{40A75395-E496-4F2E-841C-84E2511BD8CD}" type="slidenum">
              <a:rPr lang="zh-CN" altLang="en-US" sz="2400" b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10</a:t>
            </a:fld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F5190B8-1F2E-D736-FA08-23355C3099FE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46482" y="-1"/>
                <a:ext cx="3164277" cy="124232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n"/>
                </a:pPr>
                <a:r>
                  <a:rPr lang="zh-CN" alt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Adobe 黑体 Std R" panose="020B0400000000000000"/>
                  </a:rPr>
                  <a:t>基于信号</a:t>
                </a:r>
                <a:r>
                  <a:rPr lang="en-US" altLang="zh-CN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Adobe 黑体 Std R" panose="020B0400000000000000"/>
                  </a:rPr>
                  <a:t>MC</a:t>
                </a:r>
                <a:r>
                  <a:rPr lang="zh-CN" alt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Adobe 黑体 Std R" panose="020B0400000000000000"/>
                  </a:rPr>
                  <a:t>的模拟</a:t>
                </a:r>
                <a:endParaRPr lang="en-US" altLang="zh-C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Adobe 黑体 Std R" panose="020B0400000000000000"/>
                </a:endParaRPr>
              </a:p>
              <a:p>
                <a:pPr marL="342900" indent="-342900">
                  <a:buFont typeface="Wingdings" panose="05000000000000000000" pitchFamily="2" charset="2"/>
                  <a:buChar char="n"/>
                </a:pPr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𝒄𝒖𝒕</m:t>
                    </m:r>
                    <m:r>
                      <a:rPr lang="en-US" altLang="zh-CN" sz="2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 </m:t>
                    </m:r>
                    <m:r>
                      <a:rPr lang="en-US" altLang="zh-CN" sz="2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𝒇𝒍𝒐𝒘</m:t>
                    </m:r>
                  </m:oMath>
                </a14:m>
                <a:r>
                  <a:rPr lang="zh-CN" alt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与效率：</a:t>
                </a:r>
                <a:endParaRPr lang="en-US" altLang="zh-C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F5190B8-1F2E-D736-FA08-23355C309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146482" y="-1"/>
                <a:ext cx="3164277" cy="1242323"/>
              </a:xfrm>
              <a:prstGeom prst="rect">
                <a:avLst/>
              </a:prstGeom>
              <a:blipFill>
                <a:blip r:embed="rId5"/>
                <a:stretch>
                  <a:fillRect l="-2505" t="-5392" r="-1927" b="-9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>
                <a:extLst>
                  <a:ext uri="{FF2B5EF4-FFF2-40B4-BE49-F238E27FC236}">
                    <a16:creationId xmlns:a16="http://schemas.microsoft.com/office/drawing/2014/main" id="{87BD1B29-92A4-CB63-436A-22AFC84B983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5410413"/>
                  </p:ext>
                </p:extLst>
              </p:nvPr>
            </p:nvGraphicFramePr>
            <p:xfrm>
              <a:off x="101950" y="1242322"/>
              <a:ext cx="11988100" cy="40894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1321">
                      <a:extLst>
                        <a:ext uri="{9D8B030D-6E8A-4147-A177-3AD203B41FA5}">
                          <a16:colId xmlns:a16="http://schemas.microsoft.com/office/drawing/2014/main" val="1924263281"/>
                        </a:ext>
                      </a:extLst>
                    </a:gridCol>
                    <a:gridCol w="1920267">
                      <a:extLst>
                        <a:ext uri="{9D8B030D-6E8A-4147-A177-3AD203B41FA5}">
                          <a16:colId xmlns:a16="http://schemas.microsoft.com/office/drawing/2014/main" val="1176457946"/>
                        </a:ext>
                      </a:extLst>
                    </a:gridCol>
                    <a:gridCol w="1758946">
                      <a:extLst>
                        <a:ext uri="{9D8B030D-6E8A-4147-A177-3AD203B41FA5}">
                          <a16:colId xmlns:a16="http://schemas.microsoft.com/office/drawing/2014/main" val="1859327783"/>
                        </a:ext>
                      </a:extLst>
                    </a:gridCol>
                    <a:gridCol w="1130716">
                      <a:extLst>
                        <a:ext uri="{9D8B030D-6E8A-4147-A177-3AD203B41FA5}">
                          <a16:colId xmlns:a16="http://schemas.microsoft.com/office/drawing/2014/main" val="499560824"/>
                        </a:ext>
                      </a:extLst>
                    </a:gridCol>
                    <a:gridCol w="1204485">
                      <a:extLst>
                        <a:ext uri="{9D8B030D-6E8A-4147-A177-3AD203B41FA5}">
                          <a16:colId xmlns:a16="http://schemas.microsoft.com/office/drawing/2014/main" val="3098974070"/>
                        </a:ext>
                      </a:extLst>
                    </a:gridCol>
                    <a:gridCol w="2207173">
                      <a:extLst>
                        <a:ext uri="{9D8B030D-6E8A-4147-A177-3AD203B41FA5}">
                          <a16:colId xmlns:a16="http://schemas.microsoft.com/office/drawing/2014/main" val="754759032"/>
                        </a:ext>
                      </a:extLst>
                    </a:gridCol>
                    <a:gridCol w="2125192">
                      <a:extLst>
                        <a:ext uri="{9D8B030D-6E8A-4147-A177-3AD203B41FA5}">
                          <a16:colId xmlns:a16="http://schemas.microsoft.com/office/drawing/2014/main" val="4062710712"/>
                        </a:ext>
                      </a:extLst>
                    </a:gridCol>
                  </a:tblGrid>
                  <a:tr h="441559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0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类型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说明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筛选前后事例数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相对效率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绝对效率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8010642"/>
                      </a:ext>
                    </a:extLst>
                  </a:tr>
                  <a:tr h="390984">
                    <a:tc>
                      <a:txBody>
                        <a:bodyPr/>
                        <a:lstStyle/>
                        <a:p>
                          <a:pPr marL="0" algn="ctr" defTabSz="12192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</m:ctrlPr>
                                  </m:accPr>
                                  <m:e>
                                    <m:sSup>
                                      <m:sSup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acc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12192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goodtrack</m:t>
                                    </m:r>
                                  </m:sub>
                                </m:sSub>
                                <m:r>
                                  <a:rPr lang="en-US" altLang="zh-CN" sz="1600" b="0" i="0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≥2</m:t>
                                </m:r>
                              </m:oMath>
                            </m:oMathPara>
                          </a14:m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1219200" rtl="0" eaLnBrk="1" latinLnBrk="0" hangingPunct="1"/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105306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104221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98.970%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926250"/>
                      </a:ext>
                    </a:extLst>
                  </a:tr>
                  <a:tr h="400988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i="1" dirty="0" smtClean="0">
                                    <a:latin typeface="Cambria Math" panose="02040503050406030204" pitchFamily="18" charset="0"/>
                                  </a:rPr>
                                  <m:t>𝑃𝐼𝐷</m:t>
                                </m:r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p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≥1&amp;&amp;</m:t>
                                </m:r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≥1</m:t>
                                </m:r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76994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73.876%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1961411"/>
                      </a:ext>
                    </a:extLst>
                  </a:tr>
                  <a:tr h="559685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oMath>
                          </a14:m>
                          <a:r>
                            <a:rPr lang="zh-CN" altLang="en-US" sz="1400" dirty="0"/>
                            <a:t>在三个单标记道中最小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400" dirty="0"/>
                            <a:t>误组合效率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74965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97.365%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6327702"/>
                      </a:ext>
                    </a:extLst>
                  </a:tr>
                  <a:tr h="380986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0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|&lt;25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𝑀𝑒𝑉</m:t>
                                </m:r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57713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76.987%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085116"/>
                      </a:ext>
                    </a:extLst>
                  </a:tr>
                  <a:tr h="571479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𝐵𝐶</m:t>
                                    </m:r>
                                  </m:sub>
                                </m:sSub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1.859,1.873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zh-CN" sz="12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𝐺𝑒𝑉</m:t>
                                </m:r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54750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94.866%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51.991%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9855922"/>
                      </a:ext>
                    </a:extLst>
                  </a:tr>
                  <a:tr h="504268"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altLang="zh-CN" sz="1400" i="1" smtClean="0"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</m:ctrlPr>
                                  </m:accPr>
                                  <m:e>
                                    <m:sSup>
                                      <m:sSupPr>
                                        <m:ctrlPr>
                                          <a:rPr lang="en-US" altLang="zh-CN" sz="1400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acc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  <m:t>𝝁</m:t>
                                    </m:r>
                                  </m:e>
                                  <m:sup>
                                    <m:r>
                                      <a:rPr lang="en-US" altLang="zh-CN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  <m:t>+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zh-CN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  <m:t>𝝂</m:t>
                                    </m:r>
                                  </m:e>
                                  <m:sub>
                                    <m:r>
                                      <a:rPr lang="en-US" altLang="zh-CN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  <m:t>𝝁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goodtrack</m:t>
                                    </m:r>
                                  </m:sub>
                                </m:sSub>
                                <m:r>
                                  <a:rPr lang="en-US" altLang="zh-CN" sz="1400" b="0" i="0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≥4</m:t>
                                </m:r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44942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82.086%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6680278"/>
                      </a:ext>
                    </a:extLst>
                  </a:tr>
                  <a:tr h="504268"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i="1" dirty="0" smtClean="0">
                                    <a:latin typeface="Cambria Math" panose="02040503050406030204" pitchFamily="18" charset="0"/>
                                  </a:rPr>
                                  <m:t>𝑃𝐼𝐷</m:t>
                                </m:r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p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=1&amp;&amp;</m:t>
                                </m:r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US" altLang="zh-CN" sz="1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22067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49.101%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1446293"/>
                      </a:ext>
                    </a:extLst>
                  </a:tr>
                  <a:tr h="176965"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𝑜𝑡h𝑒𝑟𝑠</m:t>
                                    </m:r>
                                  </m:sub>
                                </m:s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1600" dirty="0"/>
                            <a:t>排除假径迹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21445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97.181%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20.364%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41057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>
                <a:extLst>
                  <a:ext uri="{FF2B5EF4-FFF2-40B4-BE49-F238E27FC236}">
                    <a16:creationId xmlns:a16="http://schemas.microsoft.com/office/drawing/2014/main" id="{87BD1B29-92A4-CB63-436A-22AFC84B983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5410413"/>
                  </p:ext>
                </p:extLst>
              </p:nvPr>
            </p:nvGraphicFramePr>
            <p:xfrm>
              <a:off x="101950" y="1242322"/>
              <a:ext cx="11988100" cy="40894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1321">
                      <a:extLst>
                        <a:ext uri="{9D8B030D-6E8A-4147-A177-3AD203B41FA5}">
                          <a16:colId xmlns:a16="http://schemas.microsoft.com/office/drawing/2014/main" val="1924263281"/>
                        </a:ext>
                      </a:extLst>
                    </a:gridCol>
                    <a:gridCol w="1920267">
                      <a:extLst>
                        <a:ext uri="{9D8B030D-6E8A-4147-A177-3AD203B41FA5}">
                          <a16:colId xmlns:a16="http://schemas.microsoft.com/office/drawing/2014/main" val="1176457946"/>
                        </a:ext>
                      </a:extLst>
                    </a:gridCol>
                    <a:gridCol w="1758946">
                      <a:extLst>
                        <a:ext uri="{9D8B030D-6E8A-4147-A177-3AD203B41FA5}">
                          <a16:colId xmlns:a16="http://schemas.microsoft.com/office/drawing/2014/main" val="1859327783"/>
                        </a:ext>
                      </a:extLst>
                    </a:gridCol>
                    <a:gridCol w="1130716">
                      <a:extLst>
                        <a:ext uri="{9D8B030D-6E8A-4147-A177-3AD203B41FA5}">
                          <a16:colId xmlns:a16="http://schemas.microsoft.com/office/drawing/2014/main" val="499560824"/>
                        </a:ext>
                      </a:extLst>
                    </a:gridCol>
                    <a:gridCol w="1204485">
                      <a:extLst>
                        <a:ext uri="{9D8B030D-6E8A-4147-A177-3AD203B41FA5}">
                          <a16:colId xmlns:a16="http://schemas.microsoft.com/office/drawing/2014/main" val="3098974070"/>
                        </a:ext>
                      </a:extLst>
                    </a:gridCol>
                    <a:gridCol w="2207173">
                      <a:extLst>
                        <a:ext uri="{9D8B030D-6E8A-4147-A177-3AD203B41FA5}">
                          <a16:colId xmlns:a16="http://schemas.microsoft.com/office/drawing/2014/main" val="754759032"/>
                        </a:ext>
                      </a:extLst>
                    </a:gridCol>
                    <a:gridCol w="2125192">
                      <a:extLst>
                        <a:ext uri="{9D8B030D-6E8A-4147-A177-3AD203B41FA5}">
                          <a16:colId xmlns:a16="http://schemas.microsoft.com/office/drawing/2014/main" val="4062710712"/>
                        </a:ext>
                      </a:extLst>
                    </a:gridCol>
                  </a:tblGrid>
                  <a:tr h="441559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0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类型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说明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筛选前后事例数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相对效率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绝对效率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8010642"/>
                      </a:ext>
                    </a:extLst>
                  </a:tr>
                  <a:tr h="39098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372" t="-121875" r="-632342" b="-85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85443" t="-121875" r="-438291" b="-85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1219200" rtl="0" eaLnBrk="1" latinLnBrk="0" hangingPunct="1"/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105306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104221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98.970%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926250"/>
                      </a:ext>
                    </a:extLst>
                  </a:tr>
                  <a:tr h="400988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85443" t="-215152" r="-438291" b="-73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203472" t="-215152" r="-380903" b="-73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76994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73.876%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1961411"/>
                      </a:ext>
                    </a:extLst>
                  </a:tr>
                  <a:tr h="559685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85443" t="-226087" r="-438291" b="-4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400" dirty="0"/>
                            <a:t>误组合效率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74965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97.365%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6327702"/>
                      </a:ext>
                    </a:extLst>
                  </a:tr>
                  <a:tr h="380986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85443" t="-483871" r="-438291" b="-5290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57713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76.987%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085116"/>
                      </a:ext>
                    </a:extLst>
                  </a:tr>
                  <a:tr h="571479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85443" t="-385106" r="-438291" b="-2489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54750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94.866%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51.991%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9855922"/>
                      </a:ext>
                    </a:extLst>
                  </a:tr>
                  <a:tr h="50426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372" t="-549398" r="-632342" b="-1819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85443" t="-549398" r="-438291" b="-1819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44942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82.086%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6680278"/>
                      </a:ext>
                    </a:extLst>
                  </a:tr>
                  <a:tr h="504268"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85443" t="-649398" r="-438291" b="-819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203472" t="-649398" r="-380903" b="-819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22067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49.101%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144629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85443" t="-1130909" r="-438291" b="-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1600" dirty="0"/>
                            <a:t>排除假径迹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21445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97.181%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20.364%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410571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7801538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301DA-DFC1-AF03-5D72-C69028D6D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3DD370-0CCD-FCD0-CC30-FDFD94FCA33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11004331" y="6356350"/>
            <a:ext cx="578069" cy="366395"/>
          </a:xfrm>
        </p:spPr>
        <p:txBody>
          <a:bodyPr/>
          <a:lstStyle/>
          <a:p>
            <a:fld id="{40A75395-E496-4F2E-841C-84E2511BD8CD}" type="slidenum">
              <a:rPr lang="zh-CN" altLang="en-US" sz="2400" b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11</a:t>
            </a:fld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1E4785B-3BBC-32AB-AAE4-193BB41C0F1C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46483" y="0"/>
                <a:ext cx="11910985" cy="117295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n"/>
                </a:pPr>
                <a:r>
                  <a:rPr lang="zh-CN" alt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Adobe 黑体 Std R" panose="020B0400000000000000"/>
                  </a:rPr>
                  <a:t>基于信号</a:t>
                </a:r>
                <a:r>
                  <a:rPr lang="en-US" altLang="zh-CN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Adobe 黑体 Std R" panose="020B0400000000000000"/>
                  </a:rPr>
                  <a:t>MC</a:t>
                </a:r>
                <a:r>
                  <a:rPr lang="zh-CN" alt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Adobe 黑体 Std R" panose="020B0400000000000000"/>
                  </a:rPr>
                  <a:t>的模拟</a:t>
                </a:r>
                <a:endParaRPr lang="en-US" altLang="zh-C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Adobe 黑体 Std R" panose="020B0400000000000000"/>
                </a:endParaRPr>
              </a:p>
              <a:p>
                <a:pPr marL="342900" indent="-342900">
                  <a:buFont typeface="Wingdings" panose="05000000000000000000" pitchFamily="2" charset="2"/>
                  <a:buChar char="n"/>
                </a:pPr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𝒄𝒖𝒕</m:t>
                    </m:r>
                    <m:r>
                      <a:rPr lang="en-US" altLang="zh-CN" sz="24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 </m:t>
                    </m:r>
                    <m:r>
                      <a:rPr lang="en-US" altLang="zh-CN" sz="24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𝒇𝒍𝒐𝒘</m:t>
                    </m:r>
                  </m:oMath>
                </a14:m>
                <a:r>
                  <a:rPr lang="zh-CN" alt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与效率：</a:t>
                </a:r>
                <a:endParaRPr lang="en-US" altLang="zh-C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1E4785B-3BBC-32AB-AAE4-193BB41C0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146483" y="0"/>
                <a:ext cx="11910985" cy="1172954"/>
              </a:xfrm>
              <a:prstGeom prst="rect">
                <a:avLst/>
              </a:prstGeom>
              <a:blipFill>
                <a:blip r:embed="rId5"/>
                <a:stretch>
                  <a:fillRect l="-665" t="-5729" b="-72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>
                <a:extLst>
                  <a:ext uri="{FF2B5EF4-FFF2-40B4-BE49-F238E27FC236}">
                    <a16:creationId xmlns:a16="http://schemas.microsoft.com/office/drawing/2014/main" id="{36856520-C571-B9CB-CA3C-2045D855CE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6274610"/>
                  </p:ext>
                </p:extLst>
              </p:nvPr>
            </p:nvGraphicFramePr>
            <p:xfrm>
              <a:off x="101950" y="1236018"/>
              <a:ext cx="11988100" cy="454904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1321">
                      <a:extLst>
                        <a:ext uri="{9D8B030D-6E8A-4147-A177-3AD203B41FA5}">
                          <a16:colId xmlns:a16="http://schemas.microsoft.com/office/drawing/2014/main" val="1924263281"/>
                        </a:ext>
                      </a:extLst>
                    </a:gridCol>
                    <a:gridCol w="1920267">
                      <a:extLst>
                        <a:ext uri="{9D8B030D-6E8A-4147-A177-3AD203B41FA5}">
                          <a16:colId xmlns:a16="http://schemas.microsoft.com/office/drawing/2014/main" val="1176457946"/>
                        </a:ext>
                      </a:extLst>
                    </a:gridCol>
                    <a:gridCol w="1758946">
                      <a:extLst>
                        <a:ext uri="{9D8B030D-6E8A-4147-A177-3AD203B41FA5}">
                          <a16:colId xmlns:a16="http://schemas.microsoft.com/office/drawing/2014/main" val="1859327783"/>
                        </a:ext>
                      </a:extLst>
                    </a:gridCol>
                    <a:gridCol w="1130716">
                      <a:extLst>
                        <a:ext uri="{9D8B030D-6E8A-4147-A177-3AD203B41FA5}">
                          <a16:colId xmlns:a16="http://schemas.microsoft.com/office/drawing/2014/main" val="499560824"/>
                        </a:ext>
                      </a:extLst>
                    </a:gridCol>
                    <a:gridCol w="1204485">
                      <a:extLst>
                        <a:ext uri="{9D8B030D-6E8A-4147-A177-3AD203B41FA5}">
                          <a16:colId xmlns:a16="http://schemas.microsoft.com/office/drawing/2014/main" val="3098974070"/>
                        </a:ext>
                      </a:extLst>
                    </a:gridCol>
                    <a:gridCol w="2207173">
                      <a:extLst>
                        <a:ext uri="{9D8B030D-6E8A-4147-A177-3AD203B41FA5}">
                          <a16:colId xmlns:a16="http://schemas.microsoft.com/office/drawing/2014/main" val="754759032"/>
                        </a:ext>
                      </a:extLst>
                    </a:gridCol>
                    <a:gridCol w="2125192">
                      <a:extLst>
                        <a:ext uri="{9D8B030D-6E8A-4147-A177-3AD203B41FA5}">
                          <a16:colId xmlns:a16="http://schemas.microsoft.com/office/drawing/2014/main" val="4062710712"/>
                        </a:ext>
                      </a:extLst>
                    </a:gridCol>
                  </a:tblGrid>
                  <a:tr h="441559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0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类型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说明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筛选前后事例数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相对效率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绝对效率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8010642"/>
                      </a:ext>
                    </a:extLst>
                  </a:tr>
                  <a:tr h="390984">
                    <a:tc>
                      <a:txBody>
                        <a:bodyPr/>
                        <a:lstStyle/>
                        <a:p>
                          <a:pPr marL="0" algn="ctr" defTabSz="12192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</m:ctrlPr>
                                  </m:accPr>
                                  <m:e>
                                    <m:sSup>
                                      <m:sSup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acc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12192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goodtrack</m:t>
                                    </m:r>
                                  </m:sub>
                                </m:sSub>
                                <m:r>
                                  <a:rPr lang="en-US" altLang="zh-CN" sz="1600" b="0" i="0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≥2</m:t>
                                </m:r>
                              </m:oMath>
                            </m:oMathPara>
                          </a14:m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1219200" rtl="0" eaLnBrk="1" latinLnBrk="0" hangingPunct="1"/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382800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378559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98.892%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926250"/>
                      </a:ext>
                    </a:extLst>
                  </a:tr>
                  <a:tr h="400988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i="1" dirty="0" smtClean="0">
                                    <a:latin typeface="Cambria Math" panose="02040503050406030204" pitchFamily="18" charset="0"/>
                                  </a:rPr>
                                  <m:t>𝑃𝐼𝐷</m:t>
                                </m:r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p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≥1&amp;&amp;</m:t>
                                </m:r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≥1</m:t>
                                </m:r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276054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72.922%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1961411"/>
                      </a:ext>
                    </a:extLst>
                  </a:tr>
                  <a:tr h="559685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oMath>
                          </a14:m>
                          <a:r>
                            <a:rPr lang="zh-CN" altLang="en-US" sz="1400" dirty="0"/>
                            <a:t>在三个单标记道中最小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400" dirty="0"/>
                            <a:t>误组合效率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194723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70.538%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6327702"/>
                      </a:ext>
                    </a:extLst>
                  </a:tr>
                  <a:tr h="380986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CN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200" b="0" i="1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en-US" altLang="zh-CN" sz="12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0.115,0.150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zh-CN" sz="12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𝐺𝑒𝑉</m:t>
                                </m:r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142866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73.369%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6631960"/>
                      </a:ext>
                    </a:extLst>
                  </a:tr>
                  <a:tr h="380986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∈(−40,55)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𝑀𝑒𝑉</m:t>
                                </m:r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118769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83.133%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085116"/>
                      </a:ext>
                    </a:extLst>
                  </a:tr>
                  <a:tr h="571479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𝐵𝐶</m:t>
                                    </m:r>
                                  </m:sub>
                                </m:sSub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1.859,1.873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zh-CN" sz="12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𝐺𝑒𝑉</m:t>
                                </m:r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106349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89.543%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27.782%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9855922"/>
                      </a:ext>
                    </a:extLst>
                  </a:tr>
                  <a:tr h="504268"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altLang="zh-CN" sz="1400" i="1" smtClean="0"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</m:ctrlPr>
                                  </m:accPr>
                                  <m:e>
                                    <m:sSup>
                                      <m:sSupPr>
                                        <m:ctrlPr>
                                          <a:rPr lang="en-US" altLang="zh-CN" sz="1400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acc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  <m:t>𝝁</m:t>
                                    </m:r>
                                  </m:e>
                                  <m:sup>
                                    <m:r>
                                      <a:rPr lang="en-US" altLang="zh-CN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  <m:t>+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zh-CN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  <m:t>𝝂</m:t>
                                    </m:r>
                                  </m:e>
                                  <m:sub>
                                    <m:r>
                                      <a:rPr lang="en-US" altLang="zh-CN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  <m:t>𝝁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goodtrack</m:t>
                                    </m:r>
                                  </m:sub>
                                </m:sSub>
                                <m:r>
                                  <a:rPr lang="en-US" altLang="zh-CN" sz="1400" b="0" i="0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≥4</m:t>
                                </m:r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86500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81.336%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6680278"/>
                      </a:ext>
                    </a:extLst>
                  </a:tr>
                  <a:tr h="504268"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p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=1&amp;&amp;</m:t>
                                </m:r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PID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42462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49.089%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1446293"/>
                      </a:ext>
                    </a:extLst>
                  </a:tr>
                  <a:tr h="299859"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𝑜𝑡h𝑒𝑟𝑠</m:t>
                                    </m:r>
                                  </m:sub>
                                </m:s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1600" dirty="0"/>
                            <a:t>排除假径迹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41186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96.995%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10.759%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41057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>
                <a:extLst>
                  <a:ext uri="{FF2B5EF4-FFF2-40B4-BE49-F238E27FC236}">
                    <a16:creationId xmlns:a16="http://schemas.microsoft.com/office/drawing/2014/main" id="{36856520-C571-B9CB-CA3C-2045D855CE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6274610"/>
                  </p:ext>
                </p:extLst>
              </p:nvPr>
            </p:nvGraphicFramePr>
            <p:xfrm>
              <a:off x="101950" y="1236018"/>
              <a:ext cx="11988100" cy="454904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1321">
                      <a:extLst>
                        <a:ext uri="{9D8B030D-6E8A-4147-A177-3AD203B41FA5}">
                          <a16:colId xmlns:a16="http://schemas.microsoft.com/office/drawing/2014/main" val="1924263281"/>
                        </a:ext>
                      </a:extLst>
                    </a:gridCol>
                    <a:gridCol w="1920267">
                      <a:extLst>
                        <a:ext uri="{9D8B030D-6E8A-4147-A177-3AD203B41FA5}">
                          <a16:colId xmlns:a16="http://schemas.microsoft.com/office/drawing/2014/main" val="1176457946"/>
                        </a:ext>
                      </a:extLst>
                    </a:gridCol>
                    <a:gridCol w="1758946">
                      <a:extLst>
                        <a:ext uri="{9D8B030D-6E8A-4147-A177-3AD203B41FA5}">
                          <a16:colId xmlns:a16="http://schemas.microsoft.com/office/drawing/2014/main" val="1859327783"/>
                        </a:ext>
                      </a:extLst>
                    </a:gridCol>
                    <a:gridCol w="1130716">
                      <a:extLst>
                        <a:ext uri="{9D8B030D-6E8A-4147-A177-3AD203B41FA5}">
                          <a16:colId xmlns:a16="http://schemas.microsoft.com/office/drawing/2014/main" val="499560824"/>
                        </a:ext>
                      </a:extLst>
                    </a:gridCol>
                    <a:gridCol w="1204485">
                      <a:extLst>
                        <a:ext uri="{9D8B030D-6E8A-4147-A177-3AD203B41FA5}">
                          <a16:colId xmlns:a16="http://schemas.microsoft.com/office/drawing/2014/main" val="3098974070"/>
                        </a:ext>
                      </a:extLst>
                    </a:gridCol>
                    <a:gridCol w="2207173">
                      <a:extLst>
                        <a:ext uri="{9D8B030D-6E8A-4147-A177-3AD203B41FA5}">
                          <a16:colId xmlns:a16="http://schemas.microsoft.com/office/drawing/2014/main" val="754759032"/>
                        </a:ext>
                      </a:extLst>
                    </a:gridCol>
                    <a:gridCol w="2125192">
                      <a:extLst>
                        <a:ext uri="{9D8B030D-6E8A-4147-A177-3AD203B41FA5}">
                          <a16:colId xmlns:a16="http://schemas.microsoft.com/office/drawing/2014/main" val="4062710712"/>
                        </a:ext>
                      </a:extLst>
                    </a:gridCol>
                  </a:tblGrid>
                  <a:tr h="441559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0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类型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说明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筛选前后事例数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相对效率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绝对效率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8010642"/>
                      </a:ext>
                    </a:extLst>
                  </a:tr>
                  <a:tr h="39098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372" t="-121875" r="-632342" b="-973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85443" t="-121875" r="-438291" b="-973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1219200" rtl="0" eaLnBrk="1" latinLnBrk="0" hangingPunct="1"/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382800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378559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98.892%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926250"/>
                      </a:ext>
                    </a:extLst>
                  </a:tr>
                  <a:tr h="400988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85443" t="-215152" r="-438291" b="-843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203472" t="-215152" r="-380903" b="-843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276054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72.922%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1961411"/>
                      </a:ext>
                    </a:extLst>
                  </a:tr>
                  <a:tr h="559685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85443" t="-228571" r="-438291" b="-5120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400" dirty="0"/>
                            <a:t>误组合效率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194723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70.538%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6327702"/>
                      </a:ext>
                    </a:extLst>
                  </a:tr>
                  <a:tr h="45955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85443" t="-393421" r="-438291" b="-51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142866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73.369%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6631960"/>
                      </a:ext>
                    </a:extLst>
                  </a:tr>
                  <a:tr h="380986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85443" t="-604839" r="-438291" b="-5290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118769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83.133%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085116"/>
                      </a:ext>
                    </a:extLst>
                  </a:tr>
                  <a:tr h="571479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85443" t="-464894" r="-438291" b="-2489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106349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89.543%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27.782%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9855922"/>
                      </a:ext>
                    </a:extLst>
                  </a:tr>
                  <a:tr h="50426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372" t="-639759" r="-632342" b="-1819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85443" t="-639759" r="-438291" b="-1819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86500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81.336%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6680278"/>
                      </a:ext>
                    </a:extLst>
                  </a:tr>
                  <a:tr h="504268"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85443" t="-739759" r="-438291" b="-819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PID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42462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49.089%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144629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85443" t="-1267273" r="-438291" b="-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1600" dirty="0"/>
                            <a:t>排除假径迹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41186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96.995%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10.759%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410571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8122388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D1B9E-ECBB-855B-E7EB-3F2DE8379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37567D-1890-5269-1006-8AD6024D5A1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11004331" y="6356350"/>
            <a:ext cx="578069" cy="366395"/>
          </a:xfrm>
        </p:spPr>
        <p:txBody>
          <a:bodyPr/>
          <a:lstStyle/>
          <a:p>
            <a:fld id="{40A75395-E496-4F2E-841C-84E2511BD8CD}" type="slidenum">
              <a:rPr lang="zh-CN" altLang="en-US" sz="2400" b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12</a:t>
            </a:fld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46B96C7-5CD4-DE3A-9B47-7BE6E8652B72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46484" y="-1"/>
                <a:ext cx="3113826" cy="115723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n"/>
                </a:pPr>
                <a:r>
                  <a:rPr lang="zh-CN" alt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Adobe 黑体 Std R" panose="020B0400000000000000"/>
                  </a:rPr>
                  <a:t>基于信号</a:t>
                </a:r>
                <a:r>
                  <a:rPr lang="en-US" altLang="zh-CN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Adobe 黑体 Std R" panose="020B0400000000000000"/>
                  </a:rPr>
                  <a:t>MC</a:t>
                </a:r>
                <a:r>
                  <a:rPr lang="zh-CN" alt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Adobe 黑体 Std R" panose="020B0400000000000000"/>
                  </a:rPr>
                  <a:t>的模拟</a:t>
                </a:r>
                <a:endParaRPr lang="en-US" altLang="zh-C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Adobe 黑体 Std R" panose="020B0400000000000000"/>
                </a:endParaRPr>
              </a:p>
              <a:p>
                <a:pPr marL="342900" indent="-342900">
                  <a:buFont typeface="Wingdings" panose="05000000000000000000" pitchFamily="2" charset="2"/>
                  <a:buChar char="n"/>
                </a:pPr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𝒄𝒖𝒕</m:t>
                    </m:r>
                    <m:r>
                      <a:rPr lang="en-US" altLang="zh-CN" sz="24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 </m:t>
                    </m:r>
                    <m:r>
                      <a:rPr lang="en-US" altLang="zh-CN" sz="24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𝒇𝒍𝒐𝒘</m:t>
                    </m:r>
                  </m:oMath>
                </a14:m>
                <a:r>
                  <a:rPr lang="zh-CN" alt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与效率：</a:t>
                </a:r>
                <a:endParaRPr lang="en-US" altLang="zh-C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46B96C7-5CD4-DE3A-9B47-7BE6E8652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146484" y="-1"/>
                <a:ext cx="3113826" cy="1157233"/>
              </a:xfrm>
              <a:prstGeom prst="rect">
                <a:avLst/>
              </a:prstGeom>
              <a:blipFill>
                <a:blip r:embed="rId5"/>
                <a:stretch>
                  <a:fillRect l="-2544" t="-5789" r="-3131" b="-84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>
                <a:extLst>
                  <a:ext uri="{FF2B5EF4-FFF2-40B4-BE49-F238E27FC236}">
                    <a16:creationId xmlns:a16="http://schemas.microsoft.com/office/drawing/2014/main" id="{AB671A28-9691-EB2E-DE18-A9642253293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3889023"/>
                  </p:ext>
                </p:extLst>
              </p:nvPr>
            </p:nvGraphicFramePr>
            <p:xfrm>
              <a:off x="69368" y="1286467"/>
              <a:ext cx="11988100" cy="44143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6582">
                      <a:extLst>
                        <a:ext uri="{9D8B030D-6E8A-4147-A177-3AD203B41FA5}">
                          <a16:colId xmlns:a16="http://schemas.microsoft.com/office/drawing/2014/main" val="1924263281"/>
                        </a:ext>
                      </a:extLst>
                    </a:gridCol>
                    <a:gridCol w="2005006">
                      <a:extLst>
                        <a:ext uri="{9D8B030D-6E8A-4147-A177-3AD203B41FA5}">
                          <a16:colId xmlns:a16="http://schemas.microsoft.com/office/drawing/2014/main" val="1176457946"/>
                        </a:ext>
                      </a:extLst>
                    </a:gridCol>
                    <a:gridCol w="1758946">
                      <a:extLst>
                        <a:ext uri="{9D8B030D-6E8A-4147-A177-3AD203B41FA5}">
                          <a16:colId xmlns:a16="http://schemas.microsoft.com/office/drawing/2014/main" val="1859327783"/>
                        </a:ext>
                      </a:extLst>
                    </a:gridCol>
                    <a:gridCol w="1130716">
                      <a:extLst>
                        <a:ext uri="{9D8B030D-6E8A-4147-A177-3AD203B41FA5}">
                          <a16:colId xmlns:a16="http://schemas.microsoft.com/office/drawing/2014/main" val="499560824"/>
                        </a:ext>
                      </a:extLst>
                    </a:gridCol>
                    <a:gridCol w="1204485">
                      <a:extLst>
                        <a:ext uri="{9D8B030D-6E8A-4147-A177-3AD203B41FA5}">
                          <a16:colId xmlns:a16="http://schemas.microsoft.com/office/drawing/2014/main" val="3098974070"/>
                        </a:ext>
                      </a:extLst>
                    </a:gridCol>
                    <a:gridCol w="2207173">
                      <a:extLst>
                        <a:ext uri="{9D8B030D-6E8A-4147-A177-3AD203B41FA5}">
                          <a16:colId xmlns:a16="http://schemas.microsoft.com/office/drawing/2014/main" val="754759032"/>
                        </a:ext>
                      </a:extLst>
                    </a:gridCol>
                    <a:gridCol w="2125192">
                      <a:extLst>
                        <a:ext uri="{9D8B030D-6E8A-4147-A177-3AD203B41FA5}">
                          <a16:colId xmlns:a16="http://schemas.microsoft.com/office/drawing/2014/main" val="4062710712"/>
                        </a:ext>
                      </a:extLst>
                    </a:gridCol>
                  </a:tblGrid>
                  <a:tr h="441559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0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类型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说明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筛选前后事例数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相对效率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绝对效率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8010642"/>
                      </a:ext>
                    </a:extLst>
                  </a:tr>
                  <a:tr h="390984">
                    <a:tc>
                      <a:txBody>
                        <a:bodyPr/>
                        <a:lstStyle/>
                        <a:p>
                          <a:pPr marL="0" algn="ctr" defTabSz="12192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</m:ctrlPr>
                                  </m:accPr>
                                  <m:e>
                                    <m:sSup>
                                      <m:sSup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acc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12192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goodtrack</m:t>
                                    </m:r>
                                  </m:sub>
                                </m:sSub>
                                <m:r>
                                  <a:rPr lang="en-US" altLang="zh-CN" sz="1600" b="0" i="0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≥4</m:t>
                                </m:r>
                              </m:oMath>
                            </m:oMathPara>
                          </a14:m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1219200" rtl="0" eaLnBrk="1" latinLnBrk="0" hangingPunct="1"/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219294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205201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93.573%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926250"/>
                      </a:ext>
                    </a:extLst>
                  </a:tr>
                  <a:tr h="400988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i="1" dirty="0" smtClean="0">
                                    <a:latin typeface="Cambria Math" panose="02040503050406030204" pitchFamily="18" charset="0"/>
                                  </a:rPr>
                                  <m:t>𝑃𝐼𝐷</m:t>
                                </m:r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p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≥1&amp;&amp;</m:t>
                                </m:r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≥2&amp;&amp;</m:t>
                                </m:r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≥1</m:t>
                                </m:r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113983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55.547%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1961411"/>
                      </a:ext>
                    </a:extLst>
                  </a:tr>
                  <a:tr h="559685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oMath>
                          </a14:m>
                          <a:r>
                            <a:rPr lang="zh-CN" altLang="en-US" sz="1400" dirty="0"/>
                            <a:t>在三个单标记道中最小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400" dirty="0"/>
                            <a:t>误组合效率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97159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85.240%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6327702"/>
                      </a:ext>
                    </a:extLst>
                  </a:tr>
                  <a:tr h="380986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0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|&lt;25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𝑀𝑒𝑉</m:t>
                                </m:r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68790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70.801%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085116"/>
                      </a:ext>
                    </a:extLst>
                  </a:tr>
                  <a:tr h="571479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𝐵𝐶</m:t>
                                    </m:r>
                                  </m:sub>
                                </m:sSub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1.859,1.873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zh-CN" sz="12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𝐺𝑒𝑉</m:t>
                                </m:r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64528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93.804%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29.425%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9855922"/>
                      </a:ext>
                    </a:extLst>
                  </a:tr>
                  <a:tr h="504268"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altLang="zh-CN" sz="1400" i="1" smtClean="0"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</m:ctrlPr>
                                  </m:accPr>
                                  <m:e>
                                    <m:sSup>
                                      <m:sSupPr>
                                        <m:ctrlPr>
                                          <a:rPr lang="en-US" altLang="zh-CN" sz="1400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acc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  <m:t>𝝁</m:t>
                                    </m:r>
                                  </m:e>
                                  <m:sup>
                                    <m:r>
                                      <a:rPr lang="en-US" altLang="zh-CN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  <m:t>+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zh-CN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  <m:t>𝝂</m:t>
                                    </m:r>
                                  </m:e>
                                  <m:sub>
                                    <m:r>
                                      <a:rPr lang="en-US" altLang="zh-CN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  <m:t>𝝁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goodtrack</m:t>
                                    </m:r>
                                  </m:sub>
                                </m:sSub>
                                <m:r>
                                  <a:rPr lang="en-US" altLang="zh-CN" sz="1400" b="0" i="0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≥6</m:t>
                                </m:r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52231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80.943%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6680278"/>
                      </a:ext>
                    </a:extLst>
                  </a:tr>
                  <a:tr h="504268"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i="1" dirty="0" smtClean="0">
                                    <a:latin typeface="Cambria Math" panose="02040503050406030204" pitchFamily="18" charset="0"/>
                                  </a:rPr>
                                  <m:t>𝑃𝐼𝐷</m:t>
                                </m:r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p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=1&amp;&amp;</m:t>
                                </m:r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en-US" altLang="zh-CN" sz="1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25398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48.626%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1446293"/>
                      </a:ext>
                    </a:extLst>
                  </a:tr>
                  <a:tr h="299859"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𝑜𝑡h𝑒𝑟𝑠</m:t>
                                    </m:r>
                                  </m:sub>
                                </m:s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1600" dirty="0"/>
                            <a:t>排除假径迹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24383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96.004%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11.119%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41057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>
                <a:extLst>
                  <a:ext uri="{FF2B5EF4-FFF2-40B4-BE49-F238E27FC236}">
                    <a16:creationId xmlns:a16="http://schemas.microsoft.com/office/drawing/2014/main" id="{AB671A28-9691-EB2E-DE18-A9642253293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3889023"/>
                  </p:ext>
                </p:extLst>
              </p:nvPr>
            </p:nvGraphicFramePr>
            <p:xfrm>
              <a:off x="69368" y="1286467"/>
              <a:ext cx="11988100" cy="44143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6582">
                      <a:extLst>
                        <a:ext uri="{9D8B030D-6E8A-4147-A177-3AD203B41FA5}">
                          <a16:colId xmlns:a16="http://schemas.microsoft.com/office/drawing/2014/main" val="1924263281"/>
                        </a:ext>
                      </a:extLst>
                    </a:gridCol>
                    <a:gridCol w="2005006">
                      <a:extLst>
                        <a:ext uri="{9D8B030D-6E8A-4147-A177-3AD203B41FA5}">
                          <a16:colId xmlns:a16="http://schemas.microsoft.com/office/drawing/2014/main" val="1176457946"/>
                        </a:ext>
                      </a:extLst>
                    </a:gridCol>
                    <a:gridCol w="1758946">
                      <a:extLst>
                        <a:ext uri="{9D8B030D-6E8A-4147-A177-3AD203B41FA5}">
                          <a16:colId xmlns:a16="http://schemas.microsoft.com/office/drawing/2014/main" val="1859327783"/>
                        </a:ext>
                      </a:extLst>
                    </a:gridCol>
                    <a:gridCol w="1130716">
                      <a:extLst>
                        <a:ext uri="{9D8B030D-6E8A-4147-A177-3AD203B41FA5}">
                          <a16:colId xmlns:a16="http://schemas.microsoft.com/office/drawing/2014/main" val="499560824"/>
                        </a:ext>
                      </a:extLst>
                    </a:gridCol>
                    <a:gridCol w="1204485">
                      <a:extLst>
                        <a:ext uri="{9D8B030D-6E8A-4147-A177-3AD203B41FA5}">
                          <a16:colId xmlns:a16="http://schemas.microsoft.com/office/drawing/2014/main" val="3098974070"/>
                        </a:ext>
                      </a:extLst>
                    </a:gridCol>
                    <a:gridCol w="2207173">
                      <a:extLst>
                        <a:ext uri="{9D8B030D-6E8A-4147-A177-3AD203B41FA5}">
                          <a16:colId xmlns:a16="http://schemas.microsoft.com/office/drawing/2014/main" val="754759032"/>
                        </a:ext>
                      </a:extLst>
                    </a:gridCol>
                    <a:gridCol w="2125192">
                      <a:extLst>
                        <a:ext uri="{9D8B030D-6E8A-4147-A177-3AD203B41FA5}">
                          <a16:colId xmlns:a16="http://schemas.microsoft.com/office/drawing/2014/main" val="4062710712"/>
                        </a:ext>
                      </a:extLst>
                    </a:gridCol>
                  </a:tblGrid>
                  <a:tr h="441559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0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类型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说明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筛选前后事例数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相对效率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绝对效率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8010642"/>
                      </a:ext>
                    </a:extLst>
                  </a:tr>
                  <a:tr h="59747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392" t="-79592" r="-672549" b="-5775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77812" t="-79592" r="-421277" b="-5775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1219200" rtl="0" eaLnBrk="1" latinLnBrk="0" hangingPunct="1"/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219294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205201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93.573%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926250"/>
                      </a:ext>
                    </a:extLst>
                  </a:tr>
                  <a:tr h="519303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77812" t="-207059" r="-421277" b="-56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202422" t="-207059" r="-379585" b="-56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113983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55.547%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1961411"/>
                      </a:ext>
                    </a:extLst>
                  </a:tr>
                  <a:tr h="559685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77812" t="-283696" r="-421277" b="-4228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400" dirty="0"/>
                            <a:t>误组合效率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97159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85.240%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6327702"/>
                      </a:ext>
                    </a:extLst>
                  </a:tr>
                  <a:tr h="380986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77812" t="-569355" r="-421277" b="-527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68790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70.801%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085116"/>
                      </a:ext>
                    </a:extLst>
                  </a:tr>
                  <a:tr h="571479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77812" t="-441489" r="-421277" b="-247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64528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93.804%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29.425%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9855922"/>
                      </a:ext>
                    </a:extLst>
                  </a:tr>
                  <a:tr h="50426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392" t="-613253" r="-672549" b="-1807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77812" t="-613253" r="-421277" b="-1807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52231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80.943%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6680278"/>
                      </a:ext>
                    </a:extLst>
                  </a:tr>
                  <a:tr h="504268"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77812" t="-713253" r="-421277" b="-807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202422" t="-713253" r="-379585" b="-807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25398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48.626%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144629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77812" t="-1227273" r="-421277" b="-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1600" dirty="0"/>
                            <a:t>排除假径迹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24383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96.004%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11.119%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410571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6042345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03F39-6025-C43F-4BCA-166D7ACA0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584C237-510F-643F-CFA3-FE16674EE4E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11004331" y="6356350"/>
            <a:ext cx="578069" cy="366395"/>
          </a:xfrm>
        </p:spPr>
        <p:txBody>
          <a:bodyPr/>
          <a:lstStyle/>
          <a:p>
            <a:fld id="{40A75395-E496-4F2E-841C-84E2511BD8CD}" type="slidenum">
              <a:rPr lang="zh-CN" altLang="en-US" sz="2400" b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13</a:t>
            </a:fld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B92AB22-164B-C90D-8AF3-C07405A03AE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46483" y="-1"/>
            <a:ext cx="11866841" cy="50197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a typeface="Adobe 黑体 Std R" panose="020B0400000000000000"/>
              </a:rPr>
              <a:t>基于信号</a:t>
            </a: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ea typeface="Adobe 黑体 Std R" panose="020B0400000000000000"/>
              </a:rPr>
              <a:t>MC</a:t>
            </a: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a typeface="Adobe 黑体 Std R" panose="020B0400000000000000"/>
              </a:rPr>
              <a:t>的模拟</a:t>
            </a:r>
            <a:endParaRPr lang="en-US" altLang="zh-CN" sz="2400" b="1" dirty="0">
              <a:solidFill>
                <a:schemeClr val="tx1">
                  <a:lumMod val="95000"/>
                  <a:lumOff val="5000"/>
                </a:schemeClr>
              </a:solidFill>
              <a:ea typeface="Adobe 黑体 Std R" panose="020B0400000000000000"/>
            </a:endParaRPr>
          </a:p>
          <a:p>
            <a:endParaRPr lang="en-US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BESIII</a:t>
            </a: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筛选效率：</a:t>
            </a:r>
            <a:endParaRPr lang="en-US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400" b="1" dirty="0">
              <a:solidFill>
                <a:schemeClr val="tx1">
                  <a:lumMod val="95000"/>
                  <a:lumOff val="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400" b="1" dirty="0">
              <a:solidFill>
                <a:schemeClr val="tx1">
                  <a:lumMod val="95000"/>
                  <a:lumOff val="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400" b="1" dirty="0">
              <a:solidFill>
                <a:schemeClr val="tx1">
                  <a:lumMod val="95000"/>
                  <a:lumOff val="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本次研究：</a:t>
            </a:r>
            <a:endParaRPr lang="en-US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400" b="1" dirty="0">
              <a:solidFill>
                <a:schemeClr val="tx1">
                  <a:lumMod val="95000"/>
                  <a:lumOff val="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400" b="1" dirty="0">
              <a:solidFill>
                <a:schemeClr val="tx1">
                  <a:lumMod val="95000"/>
                  <a:lumOff val="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400" b="1" dirty="0">
              <a:solidFill>
                <a:schemeClr val="tx1">
                  <a:lumMod val="95000"/>
                  <a:lumOff val="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400" b="1" dirty="0">
              <a:solidFill>
                <a:schemeClr val="tx1">
                  <a:lumMod val="95000"/>
                  <a:lumOff val="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400" b="1" dirty="0">
              <a:solidFill>
                <a:schemeClr val="tx1">
                  <a:lumMod val="95000"/>
                  <a:lumOff val="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效率整体偏低，可能筛选逻辑不完全一致，仍在理解中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2CDF118-6DCE-5515-B50F-160A1B53BA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94" r="1722" b="39046"/>
          <a:stretch>
            <a:fillRect/>
          </a:stretch>
        </p:blipFill>
        <p:spPr>
          <a:xfrm>
            <a:off x="79864" y="1098990"/>
            <a:ext cx="6654271" cy="92269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7B506E-5900-0E3D-8C24-FAFFB0560A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7" t="19242" r="20357" b="62166"/>
          <a:stretch>
            <a:fillRect/>
          </a:stretch>
        </p:blipFill>
        <p:spPr>
          <a:xfrm>
            <a:off x="6734135" y="916417"/>
            <a:ext cx="5152171" cy="11052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7">
                <a:extLst>
                  <a:ext uri="{FF2B5EF4-FFF2-40B4-BE49-F238E27FC236}">
                    <a16:creationId xmlns:a16="http://schemas.microsoft.com/office/drawing/2014/main" id="{7CA76B8D-6CC3-B2CB-C176-DB346294BF8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3258026"/>
                  </p:ext>
                </p:extLst>
              </p:nvPr>
            </p:nvGraphicFramePr>
            <p:xfrm>
              <a:off x="472965" y="2626370"/>
              <a:ext cx="10531366" cy="15379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47567">
                      <a:extLst>
                        <a:ext uri="{9D8B030D-6E8A-4147-A177-3AD203B41FA5}">
                          <a16:colId xmlns:a16="http://schemas.microsoft.com/office/drawing/2014/main" val="1924263281"/>
                        </a:ext>
                      </a:extLst>
                    </a:gridCol>
                    <a:gridCol w="1614021">
                      <a:extLst>
                        <a:ext uri="{9D8B030D-6E8A-4147-A177-3AD203B41FA5}">
                          <a16:colId xmlns:a16="http://schemas.microsoft.com/office/drawing/2014/main" val="1176457946"/>
                        </a:ext>
                      </a:extLst>
                    </a:gridCol>
                    <a:gridCol w="1758946">
                      <a:extLst>
                        <a:ext uri="{9D8B030D-6E8A-4147-A177-3AD203B41FA5}">
                          <a16:colId xmlns:a16="http://schemas.microsoft.com/office/drawing/2014/main" val="1859327783"/>
                        </a:ext>
                      </a:extLst>
                    </a:gridCol>
                    <a:gridCol w="2138658">
                      <a:extLst>
                        <a:ext uri="{9D8B030D-6E8A-4147-A177-3AD203B41FA5}">
                          <a16:colId xmlns:a16="http://schemas.microsoft.com/office/drawing/2014/main" val="499560824"/>
                        </a:ext>
                      </a:extLst>
                    </a:gridCol>
                    <a:gridCol w="1557633">
                      <a:extLst>
                        <a:ext uri="{9D8B030D-6E8A-4147-A177-3AD203B41FA5}">
                          <a16:colId xmlns:a16="http://schemas.microsoft.com/office/drawing/2014/main" val="754759032"/>
                        </a:ext>
                      </a:extLst>
                    </a:gridCol>
                    <a:gridCol w="1514541">
                      <a:extLst>
                        <a:ext uri="{9D8B030D-6E8A-4147-A177-3AD203B41FA5}">
                          <a16:colId xmlns:a16="http://schemas.microsoft.com/office/drawing/2014/main" val="4062710712"/>
                        </a:ext>
                      </a:extLst>
                    </a:gridCol>
                  </a:tblGrid>
                  <a:tr h="390984">
                    <a:tc>
                      <a:txBody>
                        <a:bodyPr/>
                        <a:lstStyle/>
                        <a:p>
                          <a:pPr marL="0" algn="ctr" defTabSz="1219200" rtl="0" eaLnBrk="1" latinLnBrk="0" hangingPunct="1"/>
                          <a:r>
                            <a:rPr lang="en-US" altLang="zh-CN" sz="1600" b="0" i="0" kern="12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Tag Mode</a:t>
                          </a:r>
                          <a:endParaRPr lang="zh-CN" altLang="en-US" sz="1600" b="0" i="0" kern="12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12192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kern="1200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kern="1200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altLang="zh-CN" sz="1600" b="0" i="1" kern="1200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𝑔𝑒𝑛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b="0" i="0" kern="12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12192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kern="1200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kern="1200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altLang="zh-CN" sz="1600" b="0" i="1" kern="1200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𝑆𝑇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b="0" i="0" kern="12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kern="1200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kern="1200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en-US" altLang="zh-CN" sz="1600" b="0" i="1" kern="1200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𝑆𝑇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b="0" i="0" kern="12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kern="1200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kern="1200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altLang="zh-CN" sz="1600" b="0" i="1" kern="1200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𝐷𝑇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b="0" i="0" kern="12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kern="1200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kern="1200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en-US" altLang="zh-CN" sz="1600" b="0" i="1" kern="1200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𝐷𝑇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b="0" i="0" kern="12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926250"/>
                      </a:ext>
                    </a:extLst>
                  </a:tr>
                  <a:tr h="400988"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altLang="zh-CN" sz="1400" i="1" smtClean="0"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</m:ctrlPr>
                                  </m:accPr>
                                  <m:e>
                                    <m:sSup>
                                      <m:sSupPr>
                                        <m:ctrlPr>
                                          <a:rPr lang="en-US" altLang="zh-CN" sz="1400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acc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105306</a:t>
                          </a:r>
                          <a:endParaRPr lang="zh-CN" altLang="en-US" sz="14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54750</a:t>
                          </a:r>
                          <a:endParaRPr lang="zh-CN" altLang="en-US" sz="14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51.991%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21445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20.364%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1961411"/>
                      </a:ext>
                    </a:extLst>
                  </a:tr>
                  <a:tr h="3649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altLang="zh-CN" sz="1400" i="1" smtClean="0"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</m:ctrlPr>
                                  </m:accPr>
                                  <m:e>
                                    <m:sSup>
                                      <m:sSupPr>
                                        <m:ctrlPr>
                                          <a:rPr lang="en-US" altLang="zh-CN" sz="1400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acc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382800</a:t>
                          </a:r>
                          <a:endParaRPr lang="zh-CN" altLang="en-US" sz="14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106349</a:t>
                          </a:r>
                          <a:endParaRPr lang="zh-CN" altLang="en-US" sz="14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27.782%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41186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10.759%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6327702"/>
                      </a:ext>
                    </a:extLst>
                  </a:tr>
                  <a:tr h="38098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altLang="zh-CN" sz="1400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</m:ctrlPr>
                                  </m:accPr>
                                  <m:e>
                                    <m:sSup>
                                      <m:sSupPr>
                                        <m:ctrlPr>
                                          <a:rPr lang="en-US" altLang="zh-CN" sz="1400" i="1"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400" i="1"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en-US" altLang="zh-CN" sz="1400" i="1"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acc>
                                <m:r>
                                  <a:rPr lang="en-US" altLang="zh-CN" sz="1400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400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1400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400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400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219294</a:t>
                          </a:r>
                          <a:endParaRPr lang="zh-CN" altLang="en-US" sz="14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64528</a:t>
                          </a:r>
                          <a:endParaRPr lang="zh-CN" altLang="en-US" sz="14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29.425%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24383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11.119%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0851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7">
                <a:extLst>
                  <a:ext uri="{FF2B5EF4-FFF2-40B4-BE49-F238E27FC236}">
                    <a16:creationId xmlns:a16="http://schemas.microsoft.com/office/drawing/2014/main" id="{7CA76B8D-6CC3-B2CB-C176-DB346294BF8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3258026"/>
                  </p:ext>
                </p:extLst>
              </p:nvPr>
            </p:nvGraphicFramePr>
            <p:xfrm>
              <a:off x="472965" y="2626370"/>
              <a:ext cx="10531366" cy="15379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47567">
                      <a:extLst>
                        <a:ext uri="{9D8B030D-6E8A-4147-A177-3AD203B41FA5}">
                          <a16:colId xmlns:a16="http://schemas.microsoft.com/office/drawing/2014/main" val="1924263281"/>
                        </a:ext>
                      </a:extLst>
                    </a:gridCol>
                    <a:gridCol w="1614021">
                      <a:extLst>
                        <a:ext uri="{9D8B030D-6E8A-4147-A177-3AD203B41FA5}">
                          <a16:colId xmlns:a16="http://schemas.microsoft.com/office/drawing/2014/main" val="1176457946"/>
                        </a:ext>
                      </a:extLst>
                    </a:gridCol>
                    <a:gridCol w="1758946">
                      <a:extLst>
                        <a:ext uri="{9D8B030D-6E8A-4147-A177-3AD203B41FA5}">
                          <a16:colId xmlns:a16="http://schemas.microsoft.com/office/drawing/2014/main" val="1859327783"/>
                        </a:ext>
                      </a:extLst>
                    </a:gridCol>
                    <a:gridCol w="2138658">
                      <a:extLst>
                        <a:ext uri="{9D8B030D-6E8A-4147-A177-3AD203B41FA5}">
                          <a16:colId xmlns:a16="http://schemas.microsoft.com/office/drawing/2014/main" val="499560824"/>
                        </a:ext>
                      </a:extLst>
                    </a:gridCol>
                    <a:gridCol w="1557633">
                      <a:extLst>
                        <a:ext uri="{9D8B030D-6E8A-4147-A177-3AD203B41FA5}">
                          <a16:colId xmlns:a16="http://schemas.microsoft.com/office/drawing/2014/main" val="754759032"/>
                        </a:ext>
                      </a:extLst>
                    </a:gridCol>
                    <a:gridCol w="1514541">
                      <a:extLst>
                        <a:ext uri="{9D8B030D-6E8A-4147-A177-3AD203B41FA5}">
                          <a16:colId xmlns:a16="http://schemas.microsoft.com/office/drawing/2014/main" val="4062710712"/>
                        </a:ext>
                      </a:extLst>
                    </a:gridCol>
                  </a:tblGrid>
                  <a:tr h="390984">
                    <a:tc>
                      <a:txBody>
                        <a:bodyPr/>
                        <a:lstStyle/>
                        <a:p>
                          <a:pPr marL="0" algn="ctr" defTabSz="1219200" rtl="0" eaLnBrk="1" latinLnBrk="0" hangingPunct="1"/>
                          <a:r>
                            <a:rPr lang="en-US" altLang="zh-CN" sz="1600" b="0" i="0" kern="12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Tag Mode</a:t>
                          </a:r>
                          <a:endParaRPr lang="zh-CN" altLang="en-US" sz="1600" b="0" i="0" kern="12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21132" t="-4615" r="-432453" b="-29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202768" t="-4615" r="-296540" b="-29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249288" t="-4615" r="-144160" b="-29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480784" t="-4615" r="-98431" b="-29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594779" t="-4615" r="-803" b="-29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926250"/>
                      </a:ext>
                    </a:extLst>
                  </a:tr>
                  <a:tr h="40098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313" t="-103030" r="-440938" b="-1924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105306</a:t>
                          </a:r>
                          <a:endParaRPr lang="zh-CN" altLang="en-US" sz="14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54750</a:t>
                          </a:r>
                          <a:endParaRPr lang="zh-CN" altLang="en-US" sz="14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51.991%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21445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20.364%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1961411"/>
                      </a:ext>
                    </a:extLst>
                  </a:tr>
                  <a:tr h="36497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313" t="-223333" r="-440938" b="-11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382800</a:t>
                          </a:r>
                          <a:endParaRPr lang="zh-CN" altLang="en-US" sz="14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106349</a:t>
                          </a:r>
                          <a:endParaRPr lang="zh-CN" altLang="en-US" sz="14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27.782%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41186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10.759%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6327702"/>
                      </a:ext>
                    </a:extLst>
                  </a:tr>
                  <a:tr h="38098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313" t="-307937" r="-440938" b="-63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219294</a:t>
                          </a:r>
                          <a:endParaRPr lang="zh-CN" altLang="en-US" sz="14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64528</a:t>
                          </a:r>
                          <a:endParaRPr lang="zh-CN" altLang="en-US" sz="14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29.425%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24383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11.119%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08511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2846027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E6DB9-648F-33C2-1A9D-5630C3E76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5CD2D0-0B8A-3146-7F75-DB1777EA8B7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11004331" y="6356350"/>
            <a:ext cx="578069" cy="366395"/>
          </a:xfrm>
        </p:spPr>
        <p:txBody>
          <a:bodyPr/>
          <a:lstStyle/>
          <a:p>
            <a:fld id="{40A75395-E496-4F2E-841C-84E2511BD8CD}" type="slidenum">
              <a:rPr lang="zh-CN" altLang="en-US" sz="2400" b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14</a:t>
            </a:fld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F5EA6E9-B5CE-B750-172A-90517169C4B3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46482" y="-3"/>
                <a:ext cx="7326373" cy="635635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n"/>
                </a:pPr>
                <a:r>
                  <a:rPr lang="zh-CN" alt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Adobe 黑体 Std R" panose="020B0400000000000000"/>
                  </a:rPr>
                  <a:t>估算</a:t>
                </a:r>
                <a:r>
                  <a:rPr lang="en-US" altLang="zh-CN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Adobe 黑体 Std R" panose="020B0400000000000000"/>
                  </a:rPr>
                  <a:t>STCF</a:t>
                </a:r>
                <a:r>
                  <a:rPr lang="zh-CN" alt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Adobe 黑体 Std R" panose="020B0400000000000000"/>
                  </a:rPr>
                  <a:t>上预期测量精度</a:t>
                </a:r>
                <a:endParaRPr lang="en-US" altLang="zh-C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Adobe 黑体 Std R" panose="020B040000000000000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zh-C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sym typeface="+mn-ea"/>
                          </a:rPr>
                        </m:ctrlPr>
                      </m:sSubSupPr>
                      <m:e>
                        <m:r>
                          <a:rPr lang="en-US" altLang="zh-CN" sz="20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sym typeface="+mn-ea"/>
                          </a:rPr>
                          <m:t>𝑹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sym typeface="+mn-ea"/>
                          </a:rPr>
                          <m:t>𝑳𝑭𝑼</m:t>
                        </m:r>
                      </m:sub>
                      <m:sup>
                        <m:r>
                          <a:rPr lang="en-US" altLang="zh-CN" sz="20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sym typeface="+mn-ea"/>
                          </a:rPr>
                          <m:t>𝟎</m:t>
                        </m:r>
                      </m:sup>
                    </m:sSubSup>
                  </m:oMath>
                </a14:m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主要误差来自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  <a:sym typeface="+mn-ea"/>
                          </a:rPr>
                          <m:t>𝑫</m:t>
                        </m:r>
                      </m:e>
                      <m:sup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  <a:sym typeface="+mn-ea"/>
                          </a:rPr>
                          <m:t>𝟎</m:t>
                        </m:r>
                      </m:sup>
                    </m:sSup>
                    <m:r>
                      <a:rPr lang="en-US" altLang="zh-CN" sz="2000" b="1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→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𝝅𝝁</m:t>
                    </m:r>
                    <m:sSub>
                      <m:sSubPr>
                        <m:ctrlPr>
                          <a:rPr lang="en-US" altLang="zh-CN" sz="20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𝝂</m:t>
                        </m:r>
                      </m:e>
                      <m:sub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𝝁</m:t>
                        </m:r>
                      </m:sub>
                    </m:sSub>
                  </m:oMath>
                </a14:m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道统计不确定度</a:t>
                </a:r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期待</a:t>
                </a:r>
                <a:r>
                  <a:rPr lang="en-US" altLang="zh-CN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STCF</a:t>
                </a:r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具有更高的积分亮度或效率，抑制统计误差</a:t>
                </a:r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预估取数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sz="2000" b="1" i="0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3770</m:t>
                        </m:r>
                      </m:e>
                    </m:d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,   </m:t>
                    </m:r>
                  </m:oMath>
                </a14:m>
                <a:endParaRPr lang="en-US" altLang="zh-CN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000" b="0" i="0" dirty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3770</m:t>
                              </m:r>
                            </m:e>
                          </m:d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sz="2000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  <m:acc>
                            <m:accPr>
                              <m:chr m:val="̅"/>
                              <m:ctrlPr>
                                <a:rPr lang="en-US" altLang="zh-CN" sz="2000" b="1" i="1" dirty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b="1" i="1" dirty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</m:acc>
                        </m:sub>
                      </m:sSub>
                      <m:r>
                        <a:rPr lang="en-US" altLang="zh-CN" sz="20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6.3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𝑛𝑏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3770</m:t>
                              </m:r>
                            </m:e>
                          </m:d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sz="2000" b="1" i="1" dirty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 dirty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en-US" altLang="zh-CN" sz="2000" b="1" i="1" dirty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  <m:acc>
                            <m:accPr>
                              <m:chr m:val="̅"/>
                              <m:ctrlPr>
                                <a:rPr lang="en-US" altLang="zh-CN" sz="2000" b="1" i="1" dirty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altLang="zh-CN" sz="2000" b="1" i="1" dirty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1" i="1" dirty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p>
                                  <m:r>
                                    <a:rPr lang="en-US" altLang="zh-CN" sz="2000" b="1" i="1" dirty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e>
                          </m:acc>
                        </m:sub>
                      </m:sSub>
                      <m:r>
                        <a:rPr lang="en-US" altLang="zh-CN" sz="2000" b="1" i="1" dirty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altLang="zh-CN" sz="2000" b="1" i="1" dirty="0">
                          <a:latin typeface="Cambria Math" panose="02040503050406030204" pitchFamily="18" charset="0"/>
                        </a:rPr>
                        <m:t>𝟓𝟎</m:t>
                      </m:r>
                      <m:r>
                        <a:rPr lang="en-US" altLang="zh-CN" sz="2000" b="1" i="1" dirty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altLang="zh-CN" sz="2000" b="1" dirty="0">
                  <a:latin typeface="宋体" panose="02010600030101010101" pitchFamily="2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→</m:t>
                      </m:r>
                      <m:sSub>
                        <m:sSubPr>
                          <m:ctrlPr>
                            <a:rPr lang="en-US" altLang="zh-CN" sz="2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sSubPr>
                        <m:e>
                          <m:r>
                            <a:rPr lang="en-US" altLang="zh-CN" sz="2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𝑵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2000" b="1" i="1" dirty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 dirty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en-US" altLang="zh-CN" sz="2000" b="1" i="1" dirty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sub>
                      </m:sSub>
                      <m:r>
                        <a:rPr lang="en-US" altLang="zh-CN" sz="20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≈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6.3∗</m:t>
                      </m:r>
                      <m:sSup>
                        <m:sSup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𝑒𝑣𝑒𝑛𝑡𝑠</m:t>
                      </m:r>
                    </m:oMath>
                  </m:oMathPara>
                </a14:m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标记道事例数：</a:t>
                </a:r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SupPr>
                      <m:e>
                        <m:r>
                          <a:rPr lang="en-US" altLang="zh-CN" sz="20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𝑵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𝟏</m:t>
                        </m:r>
                      </m:sub>
                      <m:sup>
                        <m:r>
                          <a:rPr lang="en-US" altLang="zh-CN" sz="20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𝑺𝑻</m:t>
                        </m:r>
                      </m:sup>
                    </m:sSubSup>
                    <m:r>
                      <a:rPr lang="en-US" altLang="zh-CN" sz="20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sSub>
                      <m:sSubPr>
                        <m:ctrlPr>
                          <a:rPr lang="en-US" altLang="zh-CN" sz="20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𝑵</m:t>
                        </m:r>
                      </m:e>
                      <m:sub>
                        <m:sSup>
                          <m:sSupPr>
                            <m:ctrlPr>
                              <a:rPr lang="en-US" altLang="zh-CN" sz="2000" b="1" i="1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1" i="1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altLang="zh-CN" sz="2000" b="1" i="1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sub>
                    </m:sSub>
                    <m:r>
                      <a:rPr lang="en-US" altLang="zh-CN" sz="20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altLang="zh-CN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altLang="zh-CN" b="1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1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𝑫</m:t>
                                </m:r>
                              </m:e>
                              <m:sup>
                                <m:r>
                                  <a:rPr lang="en-US" altLang="zh-CN" b="1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𝟎</m:t>
                                </m:r>
                              </m:sup>
                            </m:sSup>
                          </m:e>
                        </m:acc>
                        <m:r>
                          <a:rPr lang="en-US" altLang="zh-CN" sz="20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→</m:t>
                        </m:r>
                        <m:sSup>
                          <m:sSupPr>
                            <m:ctrlPr>
                              <a:rPr lang="en-US" altLang="zh-CN" sz="2000" b="1" i="1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sz="2000" b="1" i="1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𝑲</m:t>
                            </m:r>
                          </m:e>
                          <m:sup>
                            <m:r>
                              <a:rPr lang="en-US" altLang="zh-CN" sz="2000" b="1" i="1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000" b="1" i="1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sz="2000" b="1" i="1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𝝅</m:t>
                            </m:r>
                          </m:e>
                          <m:sup>
                            <m:r>
                              <a:rPr lang="en-US" altLang="zh-CN" sz="2000" b="1" i="1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altLang="zh-CN" sz="20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∗</m:t>
                    </m:r>
                    <m:sSubSup>
                      <m:sSubSupPr>
                        <m:ctrlPr>
                          <a:rPr lang="en-US" altLang="zh-CN" sz="20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SupPr>
                      <m:e>
                        <m:r>
                          <a:rPr lang="en-US" altLang="zh-CN" sz="20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lang="en-US" altLang="zh-CN" sz="20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0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𝑺𝑻</m:t>
                        </m:r>
                      </m:sup>
                    </m:sSubSup>
                    <m:r>
                      <a:rPr lang="en-US" altLang="zh-CN" sz="20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altLang="zh-CN" sz="20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0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0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𝟐𝟗𝟐</m:t>
                    </m:r>
                    <m:r>
                      <a:rPr lang="en-US" altLang="zh-CN" sz="20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sz="20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altLang="zh-CN" sz="20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altLang="zh-CN" sz="20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sup>
                    </m:sSup>
                    <m:r>
                      <a:rPr lang="en-US" altLang="zh-CN" sz="2000" b="1" i="1" dirty="0">
                        <a:latin typeface="Cambria Math" panose="02040503050406030204" pitchFamily="18" charset="0"/>
                      </a:rPr>
                      <m:t>𝒆𝒗𝒆𝒏𝒕𝒔</m:t>
                    </m:r>
                  </m:oMath>
                </a14:m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SupPr>
                      <m:e>
                        <m:r>
                          <a:rPr lang="en-US" altLang="zh-CN" sz="20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𝑵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𝟐</m:t>
                        </m:r>
                      </m:sub>
                      <m:sup>
                        <m:r>
                          <a:rPr lang="en-US" altLang="zh-CN" sz="20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𝑺𝑻</m:t>
                        </m:r>
                      </m:sup>
                    </m:sSubSup>
                    <m:r>
                      <a:rPr lang="en-US" altLang="zh-CN" sz="20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sSub>
                      <m:sSubPr>
                        <m:ctrlPr>
                          <a:rPr lang="en-US" altLang="zh-CN" sz="20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𝑵</m:t>
                        </m:r>
                      </m:e>
                      <m:sub>
                        <m:sSup>
                          <m:sSupPr>
                            <m:ctrlPr>
                              <a:rPr lang="en-US" altLang="zh-CN" sz="2000" b="1" i="1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1" i="1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altLang="zh-CN" sz="2000" b="1" i="1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sub>
                    </m:sSub>
                    <m:r>
                      <a:rPr lang="en-US" altLang="zh-CN" sz="20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altLang="zh-CN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altLang="zh-CN" b="1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1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𝑫</m:t>
                                </m:r>
                              </m:e>
                              <m:sup>
                                <m:r>
                                  <a:rPr lang="en-US" altLang="zh-CN" b="1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𝟎</m:t>
                                </m:r>
                              </m:sup>
                            </m:sSup>
                          </m:e>
                        </m:acc>
                        <m:r>
                          <a:rPr lang="en-US" altLang="zh-CN" sz="20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→</m:t>
                        </m:r>
                        <m:sSup>
                          <m:sSupPr>
                            <m:ctrlPr>
                              <a:rPr lang="en-US" altLang="zh-CN" sz="2000" b="1" i="1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sz="2000" b="1" i="1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𝑲</m:t>
                            </m:r>
                          </m:e>
                          <m:sup>
                            <m:r>
                              <a:rPr lang="en-US" altLang="zh-CN" sz="2000" b="1" i="1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000" b="1" i="1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sz="2000" b="1" i="1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𝝅</m:t>
                            </m:r>
                          </m:e>
                          <m:sup>
                            <m:r>
                              <a:rPr lang="en-US" altLang="zh-CN" sz="2000" b="1" i="1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−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000" b="1" i="1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sz="2000" b="1" i="1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𝝅</m:t>
                            </m:r>
                          </m:e>
                          <m:sup>
                            <m:r>
                              <a:rPr lang="en-US" altLang="zh-CN" sz="2000" b="1" i="1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𝟎</m:t>
                            </m:r>
                          </m:sup>
                        </m:sSup>
                      </m:sub>
                    </m:sSub>
                    <m:r>
                      <a:rPr lang="en-US" altLang="zh-CN" sz="20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∗</m:t>
                    </m:r>
                    <m:sSubSup>
                      <m:sSubSupPr>
                        <m:ctrlPr>
                          <a:rPr lang="en-US" altLang="zh-CN" sz="20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SupPr>
                      <m:e>
                        <m:r>
                          <a:rPr lang="en-US" altLang="zh-CN" sz="20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lang="en-US" altLang="zh-CN" sz="20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altLang="zh-CN" sz="20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𝑺𝑻</m:t>
                        </m:r>
                      </m:sup>
                    </m:sSubSup>
                    <m:r>
                      <a:rPr lang="en-US" altLang="zh-CN" sz="20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altLang="zh-CN" sz="20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0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0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𝟒𝟑𝟗</m:t>
                    </m:r>
                    <m:r>
                      <a:rPr lang="en-US" altLang="zh-CN" sz="20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sz="20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altLang="zh-CN" sz="20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altLang="zh-CN" sz="20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sup>
                    </m:sSup>
                    <m:r>
                      <a:rPr lang="en-US" altLang="zh-CN" sz="2000" b="1" i="1" dirty="0">
                        <a:latin typeface="Cambria Math" panose="02040503050406030204" pitchFamily="18" charset="0"/>
                      </a:rPr>
                      <m:t>𝒆𝒗𝒆𝒏𝒕𝒔</m:t>
                    </m:r>
                  </m:oMath>
                </a14:m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SupPr>
                      <m:e>
                        <m:r>
                          <a:rPr lang="en-US" altLang="zh-CN" sz="20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𝑵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𝟑</m:t>
                        </m:r>
                      </m:sub>
                      <m:sup>
                        <m:r>
                          <a:rPr lang="en-US" altLang="zh-CN" sz="20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𝑺𝑻</m:t>
                        </m:r>
                      </m:sup>
                    </m:sSubSup>
                    <m:r>
                      <a:rPr lang="en-US" altLang="zh-CN" sz="20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sSub>
                      <m:sSubPr>
                        <m:ctrlPr>
                          <a:rPr lang="en-US" altLang="zh-CN" sz="20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𝑵</m:t>
                        </m:r>
                      </m:e>
                      <m:sub>
                        <m:sSup>
                          <m:sSupPr>
                            <m:ctrlPr>
                              <a:rPr lang="en-US" altLang="zh-CN" sz="2000" b="1" i="1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1" i="1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altLang="zh-CN" sz="2000" b="1" i="1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sub>
                    </m:sSub>
                    <m:r>
                      <a:rPr lang="en-US" altLang="zh-CN" sz="20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altLang="zh-CN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altLang="zh-CN" b="1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1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𝑫</m:t>
                                </m:r>
                              </m:e>
                              <m:sup>
                                <m:r>
                                  <a:rPr lang="en-US" altLang="zh-CN" b="1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𝟎</m:t>
                                </m:r>
                              </m:sup>
                            </m:sSup>
                          </m:e>
                        </m:acc>
                        <m:r>
                          <a:rPr lang="en-US" altLang="zh-CN" sz="20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→</m:t>
                        </m:r>
                        <m:sSup>
                          <m:sSupPr>
                            <m:ctrlPr>
                              <a:rPr lang="en-US" altLang="zh-CN" sz="2000" b="1" i="1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sz="2000" b="1" i="1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𝑲</m:t>
                            </m:r>
                          </m:e>
                          <m:sup>
                            <m:r>
                              <a:rPr lang="en-US" altLang="zh-CN" sz="2000" b="1" i="1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000" b="1" i="1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sz="2000" b="1" i="1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𝝅</m:t>
                            </m:r>
                          </m:e>
                          <m:sup>
                            <m:r>
                              <a:rPr lang="en-US" altLang="zh-CN" sz="2000" b="1" i="1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−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000" b="1" i="1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sz="2000" b="1" i="1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𝝅</m:t>
                            </m:r>
                          </m:e>
                          <m:sup>
                            <m:r>
                              <a:rPr lang="en-US" altLang="zh-CN" sz="2000" b="1" i="1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000" b="1" i="1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sz="2000" b="1" i="1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𝝅</m:t>
                            </m:r>
                          </m:e>
                          <m:sup>
                            <m:r>
                              <a:rPr lang="en-US" altLang="zh-CN" sz="2000" b="1" i="1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altLang="zh-CN" sz="20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∗</m:t>
                    </m:r>
                    <m:sSubSup>
                      <m:sSubSupPr>
                        <m:ctrlPr>
                          <a:rPr lang="en-US" altLang="zh-CN" sz="20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SupPr>
                      <m:e>
                        <m:r>
                          <a:rPr lang="en-US" altLang="zh-CN" sz="20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lang="en-US" altLang="zh-CN" sz="20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  <m:sup>
                        <m:r>
                          <a:rPr lang="en-US" altLang="zh-CN" sz="20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𝑺𝑻</m:t>
                        </m:r>
                      </m:sup>
                    </m:sSubSup>
                    <m:r>
                      <a:rPr lang="en-US" altLang="zh-CN" sz="20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altLang="zh-CN" sz="20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zh-CN" sz="20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0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𝟔𝟔𝟗</m:t>
                    </m:r>
                    <m:r>
                      <a:rPr lang="en-US" altLang="zh-CN" sz="20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sz="20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altLang="zh-CN" sz="20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altLang="zh-CN" sz="20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sup>
                    </m:sSup>
                    <m:r>
                      <a:rPr lang="en-US" altLang="zh-CN" sz="20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𝒆𝒗𝒆𝒏𝒕𝒔</m:t>
                    </m:r>
                  </m:oMath>
                </a14:m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信号道事例数：</a:t>
                </a:r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SupPr>
                      <m:e>
                        <m:r>
                          <a:rPr lang="en-US" altLang="zh-CN" sz="20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𝑵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𝟏</m:t>
                        </m:r>
                      </m:sub>
                      <m:sup>
                        <m:r>
                          <a:rPr lang="en-US" altLang="zh-CN" sz="20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𝑫𝑻</m:t>
                        </m:r>
                      </m:sup>
                    </m:sSubSup>
                    <m:r>
                      <a:rPr lang="en-US" altLang="zh-CN" sz="20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f>
                      <m:fPr>
                        <m:ctrlPr>
                          <a:rPr lang="en-US" altLang="zh-CN" sz="20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zh-CN" sz="20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bSupPr>
                          <m:e>
                            <m:r>
                              <a:rPr lang="en-US" altLang="zh-CN" sz="20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𝑵</m:t>
                            </m:r>
                          </m:e>
                          <m:sub>
                            <m:r>
                              <a:rPr lang="en-US" altLang="zh-CN" sz="20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zh-CN" sz="20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𝑺𝑻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altLang="zh-CN" sz="2000" b="1" i="1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bSupPr>
                          <m:e>
                            <m:r>
                              <a:rPr lang="en-US" altLang="zh-CN" sz="2000" b="1" i="1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𝝐</m:t>
                            </m:r>
                          </m:e>
                          <m:sub>
                            <m:r>
                              <a:rPr lang="en-US" altLang="zh-CN" sz="2000" b="1" i="1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zh-CN" sz="2000" b="1" i="1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𝑺𝑻</m:t>
                            </m:r>
                          </m:sup>
                        </m:sSubSup>
                      </m:den>
                    </m:f>
                    <m:r>
                      <a:rPr lang="en-US" altLang="zh-CN" sz="20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sSup>
                          <m:sSup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  <a:sym typeface="+mn-ea"/>
                              </a:rPr>
                            </m:ctrlPr>
                          </m:sSup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  <a:sym typeface="+mn-ea"/>
                              </a:rPr>
                              <m:t>𝑫</m:t>
                            </m:r>
                          </m:e>
                          <m:sup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  <a:sym typeface="+mn-ea"/>
                              </a:rPr>
                              <m:t>𝟎</m:t>
                            </m:r>
                          </m:sup>
                        </m:sSup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  <a:sym typeface="+mn-ea"/>
                          </a:rPr>
                          <m:t>→</m:t>
                        </m:r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  <a:sym typeface="+mn-ea"/>
                          </a:rPr>
                          <m:t>𝝅𝝁</m:t>
                        </m:r>
                        <m:sSub>
                          <m:sSub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  <a:ea typeface="华文中宋" panose="02010600040101010101" charset="-122"/>
                                <a:cs typeface="Times New Roman" panose="02020603050405020304" pitchFamily="18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ea typeface="华文中宋" panose="02010600040101010101" charset="-122"/>
                                <a:cs typeface="Times New Roman" panose="02020603050405020304" pitchFamily="18" charset="0"/>
                                <a:sym typeface="+mn-ea"/>
                              </a:rPr>
                              <m:t>𝝂</m:t>
                            </m:r>
                          </m:e>
                          <m:sub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ea typeface="华文中宋" panose="02010600040101010101" charset="-122"/>
                                <a:cs typeface="Times New Roman" panose="02020603050405020304" pitchFamily="18" charset="0"/>
                                <a:sym typeface="+mn-ea"/>
                              </a:rPr>
                              <m:t>𝝁</m:t>
                            </m:r>
                          </m:sub>
                        </m:sSub>
                      </m:sub>
                    </m:sSub>
                    <m:r>
                      <a:rPr lang="en-US" altLang="zh-CN" sz="20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∗</m:t>
                    </m:r>
                    <m:sSubSup>
                      <m:sSubSupPr>
                        <m:ctrlPr>
                          <a:rPr lang="en-US" altLang="zh-CN" sz="20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SupPr>
                      <m:e>
                        <m:r>
                          <a:rPr lang="en-US" altLang="zh-CN" sz="20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lang="en-US" altLang="zh-CN" sz="20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0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𝑫𝑻</m:t>
                        </m:r>
                      </m:sup>
                    </m:sSubSup>
                    <m:r>
                      <a:rPr lang="en-US" altLang="zh-CN" sz="20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altLang="zh-CN" sz="20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𝟏𝟑𝟓𝟏𝟑𝟑</m:t>
                    </m:r>
                    <m:r>
                      <a:rPr lang="en-US" altLang="zh-CN" sz="20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0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en-US" altLang="zh-CN" sz="2000" b="1" i="1" dirty="0">
                        <a:latin typeface="Cambria Math" panose="02040503050406030204" pitchFamily="18" charset="0"/>
                      </a:rPr>
                      <m:t>𝒆𝒗𝒆𝒏𝒕𝒔</m:t>
                    </m:r>
                  </m:oMath>
                </a14:m>
                <a:endParaRPr lang="en-US" altLang="zh-CN" sz="20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SupPr>
                      <m:e>
                        <m:r>
                          <a:rPr lang="en-US" altLang="zh-CN" sz="20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𝑵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𝟐</m:t>
                        </m:r>
                      </m:sub>
                      <m:sup>
                        <m:r>
                          <a:rPr lang="en-US" altLang="zh-CN" sz="20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𝑫𝑻</m:t>
                        </m:r>
                      </m:sup>
                    </m:sSubSup>
                    <m:r>
                      <a:rPr lang="en-US" altLang="zh-CN" sz="20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f>
                      <m:fPr>
                        <m:ctrlPr>
                          <a:rPr lang="en-US" altLang="zh-CN" sz="20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zh-CN" sz="20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bSupPr>
                          <m:e>
                            <m:r>
                              <a:rPr lang="en-US" altLang="zh-CN" sz="20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𝑵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𝟐</m:t>
                            </m:r>
                          </m:sub>
                          <m:sup>
                            <m:r>
                              <a:rPr lang="en-US" altLang="zh-CN" sz="20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𝑺𝑻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altLang="zh-CN" sz="2000" b="1" i="1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bSupPr>
                          <m:e>
                            <m:r>
                              <a:rPr lang="en-US" altLang="zh-CN" sz="2000" b="1" i="1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𝝐</m:t>
                            </m:r>
                          </m:e>
                          <m:sub>
                            <m:r>
                              <a:rPr lang="en-US" altLang="zh-CN" sz="2000" b="1" i="1" dirty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US" altLang="zh-CN" sz="2000" b="1" i="1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𝑺𝑻</m:t>
                            </m:r>
                          </m:sup>
                        </m:sSubSup>
                      </m:den>
                    </m:f>
                    <m:r>
                      <a:rPr lang="en-US" altLang="zh-CN" sz="20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sSup>
                          <m:sSup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  <a:sym typeface="+mn-ea"/>
                              </a:rPr>
                            </m:ctrlPr>
                          </m:sSup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  <a:sym typeface="+mn-ea"/>
                              </a:rPr>
                              <m:t>𝑫</m:t>
                            </m:r>
                          </m:e>
                          <m:sup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  <a:sym typeface="+mn-ea"/>
                              </a:rPr>
                              <m:t>𝟎</m:t>
                            </m:r>
                          </m:sup>
                        </m:sSup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  <a:sym typeface="+mn-ea"/>
                          </a:rPr>
                          <m:t>→</m:t>
                        </m:r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  <a:sym typeface="+mn-ea"/>
                          </a:rPr>
                          <m:t>𝝅𝝁</m:t>
                        </m:r>
                        <m:sSub>
                          <m:sSub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  <a:ea typeface="华文中宋" panose="02010600040101010101" charset="-122"/>
                                <a:cs typeface="Times New Roman" panose="02020603050405020304" pitchFamily="18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ea typeface="华文中宋" panose="02010600040101010101" charset="-122"/>
                                <a:cs typeface="Times New Roman" panose="02020603050405020304" pitchFamily="18" charset="0"/>
                                <a:sym typeface="+mn-ea"/>
                              </a:rPr>
                              <m:t>𝝂</m:t>
                            </m:r>
                          </m:e>
                          <m:sub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ea typeface="华文中宋" panose="02010600040101010101" charset="-122"/>
                                <a:cs typeface="Times New Roman" panose="02020603050405020304" pitchFamily="18" charset="0"/>
                                <a:sym typeface="+mn-ea"/>
                              </a:rPr>
                              <m:t>𝝁</m:t>
                            </m:r>
                          </m:sub>
                        </m:sSub>
                      </m:sub>
                    </m:sSub>
                    <m:r>
                      <a:rPr lang="en-US" altLang="zh-CN" sz="20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∗</m:t>
                    </m:r>
                    <m:sSubSup>
                      <m:sSubSupPr>
                        <m:ctrlPr>
                          <a:rPr lang="en-US" altLang="zh-CN" sz="20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SupPr>
                      <m:e>
                        <m:r>
                          <a:rPr lang="en-US" altLang="zh-CN" sz="20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lang="en-US" altLang="zh-CN" sz="20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altLang="zh-CN" sz="20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𝑫𝑻</m:t>
                        </m:r>
                      </m:sup>
                    </m:sSubSup>
                    <m:r>
                      <a:rPr lang="en-US" altLang="zh-CN" sz="20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altLang="zh-CN" sz="20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𝟏𝟒𝟖𝟕𝟔𝟑</m:t>
                    </m:r>
                    <m:r>
                      <a:rPr lang="en-US" altLang="zh-CN" sz="20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0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𝟐𝟏</m:t>
                    </m:r>
                    <m:r>
                      <a:rPr lang="en-US" altLang="zh-CN" sz="2000" b="1" i="1" dirty="0">
                        <a:latin typeface="Cambria Math" panose="02040503050406030204" pitchFamily="18" charset="0"/>
                      </a:rPr>
                      <m:t>𝒆𝒗𝒆𝒏𝒕𝒔</m:t>
                    </m:r>
                  </m:oMath>
                </a14:m>
                <a:endParaRPr lang="en-US" altLang="zh-CN" sz="2000" b="1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SupPr>
                      <m:e>
                        <m:r>
                          <a:rPr lang="en-US" altLang="zh-CN" sz="20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𝑵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𝟑</m:t>
                        </m:r>
                      </m:sub>
                      <m:sup>
                        <m:r>
                          <a:rPr lang="en-US" altLang="zh-CN" sz="20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𝑫𝑻</m:t>
                        </m:r>
                      </m:sup>
                    </m:sSubSup>
                    <m:r>
                      <a:rPr lang="en-US" altLang="zh-CN" sz="20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f>
                      <m:fPr>
                        <m:ctrlPr>
                          <a:rPr lang="en-US" altLang="zh-CN" sz="20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zh-CN" sz="20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bSupPr>
                          <m:e>
                            <m:r>
                              <a:rPr lang="en-US" altLang="zh-CN" sz="20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𝑵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𝟑</m:t>
                            </m:r>
                          </m:sub>
                          <m:sup>
                            <m:r>
                              <a:rPr lang="en-US" altLang="zh-CN" sz="20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𝑺𝑻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altLang="zh-CN" sz="2000" b="1" i="1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bSupPr>
                          <m:e>
                            <m:r>
                              <a:rPr lang="en-US" altLang="zh-CN" sz="2000" b="1" i="1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𝝐</m:t>
                            </m:r>
                          </m:e>
                          <m:sub>
                            <m:r>
                              <a:rPr lang="en-US" altLang="zh-CN" sz="2000" b="1" i="1" dirty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US" altLang="zh-CN" sz="2000" b="1" i="1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𝑺𝑻</m:t>
                            </m:r>
                          </m:sup>
                        </m:sSubSup>
                      </m:den>
                    </m:f>
                    <m:r>
                      <a:rPr lang="en-US" altLang="zh-CN" sz="20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sSup>
                          <m:sSup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  <a:sym typeface="+mn-ea"/>
                              </a:rPr>
                            </m:ctrlPr>
                          </m:sSup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  <a:sym typeface="+mn-ea"/>
                              </a:rPr>
                              <m:t>𝑫</m:t>
                            </m:r>
                          </m:e>
                          <m:sup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  <a:sym typeface="+mn-ea"/>
                              </a:rPr>
                              <m:t>𝟎</m:t>
                            </m:r>
                          </m:sup>
                        </m:sSup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  <a:sym typeface="+mn-ea"/>
                          </a:rPr>
                          <m:t>→</m:t>
                        </m:r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  <a:sym typeface="+mn-ea"/>
                          </a:rPr>
                          <m:t>𝝅𝝁</m:t>
                        </m:r>
                        <m:sSub>
                          <m:sSub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  <a:ea typeface="华文中宋" panose="02010600040101010101" charset="-122"/>
                                <a:cs typeface="Times New Roman" panose="02020603050405020304" pitchFamily="18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ea typeface="华文中宋" panose="02010600040101010101" charset="-122"/>
                                <a:cs typeface="Times New Roman" panose="02020603050405020304" pitchFamily="18" charset="0"/>
                                <a:sym typeface="+mn-ea"/>
                              </a:rPr>
                              <m:t>𝝂</m:t>
                            </m:r>
                          </m:e>
                          <m:sub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ea typeface="华文中宋" panose="02010600040101010101" charset="-122"/>
                                <a:cs typeface="Times New Roman" panose="02020603050405020304" pitchFamily="18" charset="0"/>
                                <a:sym typeface="+mn-ea"/>
                              </a:rPr>
                              <m:t>𝝁</m:t>
                            </m:r>
                          </m:sub>
                        </m:sSub>
                      </m:sub>
                    </m:sSub>
                    <m:r>
                      <a:rPr lang="en-US" altLang="zh-CN" sz="20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∗</m:t>
                    </m:r>
                    <m:sSubSup>
                      <m:sSubSupPr>
                        <m:ctrlPr>
                          <a:rPr lang="en-US" altLang="zh-CN" sz="20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SupPr>
                      <m:e>
                        <m:r>
                          <a:rPr lang="en-US" altLang="zh-CN" sz="20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lang="en-US" altLang="zh-CN" sz="20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  <m:sup>
                        <m:r>
                          <a:rPr lang="en-US" altLang="zh-CN" sz="20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𝑫𝑻</m:t>
                        </m:r>
                      </m:sup>
                    </m:sSubSup>
                    <m:r>
                      <a:rPr lang="en-US" altLang="zh-CN" sz="20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altLang="zh-CN" sz="20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𝟐𝟔𝟗𝟑𝟐𝟕</m:t>
                    </m:r>
                    <m:r>
                      <a:rPr lang="en-US" altLang="zh-CN" sz="20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0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𝟎𝟗</m:t>
                    </m:r>
                    <m:r>
                      <a:rPr lang="en-US" altLang="zh-CN" sz="2000" b="1" i="1" dirty="0">
                        <a:latin typeface="Cambria Math" panose="02040503050406030204" pitchFamily="18" charset="0"/>
                      </a:rPr>
                      <m:t>𝒆𝒗𝒆𝒏𝒕</m:t>
                    </m:r>
                    <m:r>
                      <a:rPr lang="en-US" altLang="zh-CN" sz="2000" b="1" i="1" dirty="0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US" altLang="zh-CN" sz="20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F5EA6E9-B5CE-B750-172A-90517169C4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146482" y="-3"/>
                <a:ext cx="7326373" cy="6356353"/>
              </a:xfrm>
              <a:prstGeom prst="rect">
                <a:avLst/>
              </a:prstGeom>
              <a:blipFill>
                <a:blip r:embed="rId4"/>
                <a:stretch>
                  <a:fillRect l="-1082" t="-10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8A1A9C4B-EC18-B032-8808-2AE003C94C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331" y="125511"/>
            <a:ext cx="3603434" cy="40054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D60A9FF-AB74-2091-E373-7CE55738904B}"/>
                  </a:ext>
                </a:extLst>
              </p:cNvPr>
              <p:cNvSpPr txBox="1"/>
              <p:nvPr/>
            </p:nvSpPr>
            <p:spPr>
              <a:xfrm>
                <a:off x="9026915" y="4071850"/>
                <a:ext cx="166826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𝐵𝐸𝑆𝐼𝐼𝐼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2018)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D60A9FF-AB74-2091-E373-7CE557389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6915" y="4071850"/>
                <a:ext cx="1668266" cy="369332"/>
              </a:xfrm>
              <a:prstGeom prst="rect">
                <a:avLst/>
              </a:prstGeom>
              <a:blipFill>
                <a:blip r:embed="rId7"/>
                <a:stretch>
                  <a:fillRect l="-733" r="-1099"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708FC60-3B0C-7752-3F51-A1B32CEDACE2}"/>
                  </a:ext>
                </a:extLst>
              </p:cNvPr>
              <p:cNvSpPr txBox="1"/>
              <p:nvPr/>
            </p:nvSpPr>
            <p:spPr>
              <a:xfrm>
                <a:off x="7882061" y="4628703"/>
                <a:ext cx="3957973" cy="1910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altLang="zh-CN" sz="16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altLang="zh-CN" sz="1600" b="1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1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  <m:t>𝑫</m:t>
                                  </m:r>
                                </m:e>
                                <m:sup>
                                  <m:r>
                                    <a:rPr lang="en-US" altLang="zh-CN" sz="1600" b="1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  <m:t>𝟎</m:t>
                                  </m:r>
                                </m:sup>
                              </m:sSup>
                            </m:e>
                          </m:acc>
                          <m:r>
                            <a:rPr lang="en-US" altLang="zh-CN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b="1" i="1" dirty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b="1" i="1" dirty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𝑲</m:t>
                              </m:r>
                            </m:e>
                            <m:sup>
                              <m:r>
                                <a:rPr lang="en-US" altLang="zh-CN" b="1" i="1" dirty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b="1" i="1" dirty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b="1" i="1" dirty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𝝅</m:t>
                              </m:r>
                            </m:e>
                            <m:sup>
                              <m:r>
                                <a:rPr lang="en-US" altLang="zh-CN" b="1" i="1" dirty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−</m:t>
                              </m:r>
                            </m:sup>
                          </m:sSup>
                        </m:sub>
                      </m:sSub>
                      <m:r>
                        <a:rPr lang="en-US" altLang="zh-CN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=</m:t>
                      </m:r>
                      <m:d>
                        <m:dPr>
                          <m:ctrlPr>
                            <a:rPr lang="en-US" altLang="zh-CN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3.945±0.03</m:t>
                          </m:r>
                        </m:e>
                      </m:d>
                      <m:r>
                        <a:rPr lang="en-US" altLang="zh-CN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%</m:t>
                      </m:r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altLang="zh-CN" sz="16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altLang="zh-CN" sz="1600" b="1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1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  <m:t>𝑫</m:t>
                                  </m:r>
                                </m:e>
                                <m:sup>
                                  <m:r>
                                    <a:rPr lang="en-US" altLang="zh-CN" sz="1600" b="1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  <m:t>𝟎</m:t>
                                  </m:r>
                                </m:sup>
                              </m:sSup>
                            </m:e>
                          </m:acc>
                          <m:r>
                            <a:rPr lang="en-US" altLang="zh-CN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b="1" i="1" dirty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b="1" i="1" dirty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𝑲</m:t>
                              </m:r>
                            </m:e>
                            <m:sup>
                              <m:r>
                                <a:rPr lang="en-US" altLang="zh-CN" b="1" i="1" dirty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b="1" i="1" dirty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b="1" i="1" dirty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𝝅</m:t>
                              </m:r>
                            </m:e>
                            <m:sup>
                              <m:r>
                                <a:rPr lang="en-US" altLang="zh-CN" b="1" i="1" dirty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−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b="1" i="1" dirty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b="1" i="1" dirty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𝝅</m:t>
                              </m:r>
                            </m:e>
                            <m:sup>
                              <m:r>
                                <a:rPr lang="en-US" altLang="zh-CN" b="1" i="1" dirty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𝟎</m:t>
                              </m:r>
                            </m:sup>
                          </m:sSup>
                        </m:sub>
                      </m:sSub>
                      <m:r>
                        <a:rPr lang="en-US" altLang="zh-CN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=</m:t>
                      </m:r>
                      <m:d>
                        <m:dPr>
                          <m:ctrlPr>
                            <a:rPr lang="en-US" altLang="zh-CN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8</m:t>
                          </m:r>
                          <m:r>
                            <a:rPr lang="en-US" altLang="zh-CN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.</m:t>
                          </m:r>
                          <m:r>
                            <a:rPr lang="en-US" altLang="zh-CN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22</m:t>
                          </m:r>
                          <m:r>
                            <a:rPr lang="en-US" altLang="zh-CN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±0.</m:t>
                          </m:r>
                          <m:r>
                            <a:rPr lang="en-US" altLang="zh-CN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14</m:t>
                          </m:r>
                        </m:e>
                      </m:d>
                      <m:r>
                        <a:rPr lang="en-US" altLang="zh-CN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%</m:t>
                      </m:r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altLang="zh-CN" sz="16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altLang="zh-CN" sz="1600" b="1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1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  <m:t>𝑫</m:t>
                                  </m:r>
                                </m:e>
                                <m:sup>
                                  <m:r>
                                    <a:rPr lang="en-US" altLang="zh-CN" sz="1600" b="1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  <m:t>𝟎</m:t>
                                  </m:r>
                                </m:sup>
                              </m:sSup>
                            </m:e>
                          </m:acc>
                          <m:r>
                            <a:rPr lang="en-US" altLang="zh-CN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b="1" i="1" dirty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b="1" i="1" dirty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𝑲</m:t>
                              </m:r>
                            </m:e>
                            <m:sup>
                              <m:r>
                                <a:rPr lang="en-US" altLang="zh-CN" b="1" i="1" dirty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b="1" i="1" dirty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b="1" i="1" dirty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𝝅</m:t>
                              </m:r>
                            </m:e>
                            <m:sup>
                              <m:r>
                                <a:rPr lang="en-US" altLang="zh-CN" b="1" i="1" dirty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−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b="1" i="1" dirty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b="1" i="1" dirty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𝝅</m:t>
                              </m:r>
                            </m:e>
                            <m:sup>
                              <m:r>
                                <a:rPr lang="en-US" altLang="zh-CN" b="1" i="1" dirty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b="1" i="1" dirty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b="1" i="1" dirty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𝝅</m:t>
                              </m:r>
                            </m:e>
                            <m:sup>
                              <m:r>
                                <a:rPr lang="en-US" altLang="zh-CN" b="1" i="1" dirty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−</m:t>
                              </m:r>
                            </m:sup>
                          </m:sSup>
                        </m:sub>
                      </m:sSub>
                      <m:r>
                        <a:rPr lang="en-US" altLang="zh-CN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=</m:t>
                      </m:r>
                      <m:d>
                        <m:dPr>
                          <m:ctrlPr>
                            <a:rPr lang="en-US" altLang="zh-CN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14.4</m:t>
                          </m:r>
                          <m:r>
                            <a:rPr lang="en-US" altLang="zh-CN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±0.</m:t>
                          </m:r>
                          <m:r>
                            <a:rPr lang="en-US" altLang="zh-CN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6</m:t>
                          </m:r>
                        </m:e>
                      </m:d>
                      <m:r>
                        <a:rPr lang="en-US" altLang="zh-CN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%</m:t>
                      </m:r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1600" b="1" i="1">
                                  <a:latin typeface="Cambria Math" panose="02040503050406030204" pitchFamily="18" charset="0"/>
                                  <a:ea typeface="华文中宋" panose="02010600040101010101" charset="-122"/>
                                  <a:cs typeface="Times New Roman" panose="02020603050405020304" pitchFamily="18" charset="0"/>
                                  <a:sym typeface="+mn-ea"/>
                                </a:rPr>
                              </m:ctrlPr>
                            </m:sSupPr>
                            <m:e>
                              <m:r>
                                <a:rPr lang="en-US" altLang="zh-CN" sz="1600" b="1" i="1">
                                  <a:latin typeface="Cambria Math" panose="02040503050406030204" pitchFamily="18" charset="0"/>
                                  <a:ea typeface="华文中宋" panose="02010600040101010101" charset="-122"/>
                                  <a:cs typeface="Times New Roman" panose="02020603050405020304" pitchFamily="18" charset="0"/>
                                  <a:sym typeface="+mn-ea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en-US" altLang="zh-CN" sz="1600" b="1" i="1">
                                  <a:latin typeface="Cambria Math" panose="02040503050406030204" pitchFamily="18" charset="0"/>
                                  <a:ea typeface="华文中宋" panose="02010600040101010101" charset="-122"/>
                                  <a:cs typeface="Times New Roman" panose="02020603050405020304" pitchFamily="18" charset="0"/>
                                  <a:sym typeface="+mn-ea"/>
                                </a:rPr>
                                <m:t>𝟎</m:t>
                              </m:r>
                            </m:sup>
                          </m:sSup>
                          <m:r>
                            <a:rPr lang="en-US" altLang="zh-CN" sz="1600" b="1" i="1">
                              <a:latin typeface="Cambria Math" panose="02040503050406030204" pitchFamily="18" charset="0"/>
                              <a:ea typeface="华文中宋" panose="02010600040101010101" charset="-122"/>
                              <a:cs typeface="Times New Roman" panose="02020603050405020304" pitchFamily="18" charset="0"/>
                              <a:sym typeface="+mn-ea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sz="1600" b="1" i="1">
                                  <a:latin typeface="Cambria Math" panose="02040503050406030204" pitchFamily="18" charset="0"/>
                                  <a:ea typeface="华文中宋" panose="02010600040101010101" charset="-122"/>
                                  <a:cs typeface="Times New Roman" panose="02020603050405020304" pitchFamily="18" charset="0"/>
                                  <a:sym typeface="+mn-ea"/>
                                </a:rPr>
                              </m:ctrlPr>
                            </m:sSupPr>
                            <m:e>
                              <m:r>
                                <a:rPr lang="en-US" altLang="zh-CN" sz="1600" b="1" i="1">
                                  <a:latin typeface="Cambria Math" panose="02040503050406030204" pitchFamily="18" charset="0"/>
                                  <a:ea typeface="华文中宋" panose="02010600040101010101" charset="-122"/>
                                  <a:cs typeface="Times New Roman" panose="02020603050405020304" pitchFamily="18" charset="0"/>
                                  <a:sym typeface="+mn-ea"/>
                                </a:rPr>
                                <m:t>𝝅</m:t>
                              </m:r>
                            </m:e>
                            <m:sup>
                              <m:r>
                                <a:rPr lang="en-US" altLang="zh-CN" sz="1600" b="1" i="1">
                                  <a:latin typeface="Cambria Math" panose="02040503050406030204" pitchFamily="18" charset="0"/>
                                  <a:ea typeface="华文中宋" panose="02010600040101010101" charset="-122"/>
                                  <a:cs typeface="Times New Roman" panose="02020603050405020304" pitchFamily="18" charset="0"/>
                                  <a:sym typeface="+mn-ea"/>
                                </a:rPr>
                                <m:t>−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1600" b="1" i="1">
                                  <a:latin typeface="Cambria Math" panose="02040503050406030204" pitchFamily="18" charset="0"/>
                                  <a:ea typeface="华文中宋" panose="02010600040101010101" charset="-122"/>
                                  <a:cs typeface="Times New Roman" panose="02020603050405020304" pitchFamily="18" charset="0"/>
                                  <a:sym typeface="+mn-ea"/>
                                </a:rPr>
                              </m:ctrlPr>
                            </m:sSupPr>
                            <m:e>
                              <m:r>
                                <a:rPr lang="en-US" altLang="zh-CN" sz="1600" b="1" i="1">
                                  <a:latin typeface="Cambria Math" panose="02040503050406030204" pitchFamily="18" charset="0"/>
                                  <a:ea typeface="华文中宋" panose="02010600040101010101" charset="-122"/>
                                  <a:cs typeface="Times New Roman" panose="02020603050405020304" pitchFamily="18" charset="0"/>
                                  <a:sym typeface="+mn-ea"/>
                                </a:rPr>
                                <m:t>𝝁</m:t>
                              </m:r>
                            </m:e>
                            <m:sup>
                              <m:r>
                                <a:rPr lang="en-US" altLang="zh-CN" sz="1600" b="1" i="1">
                                  <a:latin typeface="Cambria Math" panose="02040503050406030204" pitchFamily="18" charset="0"/>
                                  <a:ea typeface="华文中宋" panose="02010600040101010101" charset="-122"/>
                                  <a:cs typeface="Times New Roman" panose="02020603050405020304" pitchFamily="18" charset="0"/>
                                  <a:sym typeface="+mn-ea"/>
                                </a:rPr>
                                <m:t>+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sz="1600" b="1" i="1">
                                  <a:latin typeface="Cambria Math" panose="02040503050406030204" pitchFamily="18" charset="0"/>
                                  <a:ea typeface="华文中宋" panose="02010600040101010101" charset="-122"/>
                                  <a:cs typeface="Times New Roman" panose="02020603050405020304" pitchFamily="18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a:rPr lang="en-US" altLang="zh-CN" sz="1600" b="1" i="1">
                                  <a:latin typeface="Cambria Math" panose="02040503050406030204" pitchFamily="18" charset="0"/>
                                  <a:ea typeface="华文中宋" panose="02010600040101010101" charset="-122"/>
                                  <a:cs typeface="Times New Roman" panose="02020603050405020304" pitchFamily="18" charset="0"/>
                                  <a:sym typeface="+mn-ea"/>
                                </a:rPr>
                                <m:t>𝝂</m:t>
                              </m:r>
                            </m:e>
                            <m:sub>
                              <m:r>
                                <a:rPr lang="en-US" altLang="zh-CN" sz="1600" b="1" i="1">
                                  <a:latin typeface="Cambria Math" panose="02040503050406030204" pitchFamily="18" charset="0"/>
                                  <a:ea typeface="华文中宋" panose="02010600040101010101" charset="-122"/>
                                  <a:cs typeface="Times New Roman" panose="02020603050405020304" pitchFamily="18" charset="0"/>
                                  <a:sym typeface="+mn-ea"/>
                                </a:rPr>
                                <m:t>𝝁</m:t>
                              </m:r>
                            </m:sub>
                          </m:sSub>
                        </m:sub>
                      </m:sSub>
                      <m:r>
                        <a:rPr lang="en-US" altLang="zh-CN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=</m:t>
                      </m:r>
                      <m:d>
                        <m:dPr>
                          <m:ctrlPr>
                            <a:rPr lang="en-US" altLang="zh-CN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2.67</m:t>
                          </m:r>
                          <m:r>
                            <a:rPr lang="en-US" altLang="zh-CN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±0.1</m:t>
                          </m:r>
                          <m:r>
                            <a:rPr lang="en-US" altLang="zh-CN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2</m:t>
                          </m:r>
                        </m:e>
                      </m:d>
                      <m:r>
                        <a:rPr lang="en-US" altLang="zh-CN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×</m:t>
                      </m:r>
                      <m:sSup>
                        <m:sSupPr>
                          <m:ctrlPr>
                            <a:rPr lang="en-US" altLang="zh-CN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sSupPr>
                        <m:e>
                          <m:r>
                            <a:rPr lang="en-US" altLang="zh-CN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10</m:t>
                          </m:r>
                        </m:e>
                        <m:sup>
                          <m:r>
                            <a:rPr lang="en-US" altLang="zh-CN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altLang="zh-CN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  <a:ea typeface="华文中宋" panose="02010600040101010101" charset="-122"/>
                                  <a:cs typeface="Times New Roman" panose="02020603050405020304" pitchFamily="18" charset="0"/>
                                  <a:sym typeface="+mn-ea"/>
                                </a:rPr>
                              </m:ctrlPr>
                            </m:sSup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ea typeface="华文中宋" panose="02010600040101010101" charset="-122"/>
                                  <a:cs typeface="Times New Roman" panose="02020603050405020304" pitchFamily="18" charset="0"/>
                                  <a:sym typeface="+mn-ea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ea typeface="华文中宋" panose="02010600040101010101" charset="-122"/>
                                  <a:cs typeface="Times New Roman" panose="02020603050405020304" pitchFamily="18" charset="0"/>
                                  <a:sym typeface="+mn-ea"/>
                                </a:rPr>
                                <m:t>𝟎</m:t>
                              </m:r>
                            </m:sup>
                          </m:sSup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华文中宋" panose="02010600040101010101" charset="-122"/>
                              <a:cs typeface="Times New Roman" panose="02020603050405020304" pitchFamily="18" charset="0"/>
                              <a:sym typeface="+mn-ea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  <a:ea typeface="华文中宋" panose="02010600040101010101" charset="-122"/>
                                  <a:cs typeface="Times New Roman" panose="02020603050405020304" pitchFamily="18" charset="0"/>
                                  <a:sym typeface="+mn-ea"/>
                                </a:rPr>
                              </m:ctrlPr>
                            </m:sSup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ea typeface="华文中宋" panose="02010600040101010101" charset="-122"/>
                                  <a:cs typeface="Times New Roman" panose="02020603050405020304" pitchFamily="18" charset="0"/>
                                  <a:sym typeface="+mn-ea"/>
                                </a:rPr>
                                <m:t>𝝅</m:t>
                              </m:r>
                            </m:e>
                            <m:sup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ea typeface="华文中宋" panose="02010600040101010101" charset="-122"/>
                                  <a:cs typeface="Times New Roman" panose="02020603050405020304" pitchFamily="18" charset="0"/>
                                  <a:sym typeface="+mn-ea"/>
                                </a:rPr>
                                <m:t>−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  <a:ea typeface="华文中宋" panose="02010600040101010101" charset="-122"/>
                                  <a:cs typeface="Times New Roman" panose="02020603050405020304" pitchFamily="18" charset="0"/>
                                  <a:sym typeface="+mn-ea"/>
                                </a:rPr>
                              </m:ctrlPr>
                            </m:sSupPr>
                            <m:e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  <a:ea typeface="华文中宋" panose="02010600040101010101" charset="-122"/>
                                  <a:cs typeface="Times New Roman" panose="02020603050405020304" pitchFamily="18" charset="0"/>
                                  <a:sym typeface="+mn-ea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ea typeface="华文中宋" panose="02010600040101010101" charset="-122"/>
                                  <a:cs typeface="Times New Roman" panose="02020603050405020304" pitchFamily="18" charset="0"/>
                                  <a:sym typeface="+mn-ea"/>
                                </a:rPr>
                                <m:t>+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  <a:ea typeface="华文中宋" panose="02010600040101010101" charset="-122"/>
                                  <a:cs typeface="Times New Roman" panose="02020603050405020304" pitchFamily="18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ea typeface="华文中宋" panose="02010600040101010101" charset="-122"/>
                                  <a:cs typeface="Times New Roman" panose="02020603050405020304" pitchFamily="18" charset="0"/>
                                  <a:sym typeface="+mn-ea"/>
                                </a:rPr>
                                <m:t>𝝂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  <a:ea typeface="华文中宋" panose="02010600040101010101" charset="-122"/>
                                  <a:cs typeface="Times New Roman" panose="02020603050405020304" pitchFamily="18" charset="0"/>
                                  <a:sym typeface="+mn-ea"/>
                                </a:rPr>
                                <m:t>𝒆</m:t>
                              </m:r>
                            </m:sub>
                          </m:sSub>
                        </m:sub>
                      </m:sSub>
                      <m:r>
                        <a:rPr lang="en-US" altLang="zh-CN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=</m:t>
                      </m:r>
                      <m:d>
                        <m:dPr>
                          <m:ctrlPr>
                            <a:rPr lang="en-US" altLang="zh-CN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dPr>
                        <m:e>
                          <m:r>
                            <a:rPr lang="en-US" altLang="zh-CN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2.</m:t>
                          </m:r>
                          <m:r>
                            <a:rPr lang="en-US" altLang="zh-CN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91</m:t>
                          </m:r>
                          <m:r>
                            <a:rPr lang="en-US" altLang="zh-CN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±0.</m:t>
                          </m:r>
                          <m:r>
                            <a:rPr lang="en-US" altLang="zh-CN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04</m:t>
                          </m:r>
                        </m:e>
                      </m:d>
                      <m:r>
                        <a:rPr lang="en-US" altLang="zh-CN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×</m:t>
                      </m:r>
                      <m:sSup>
                        <m:sSupPr>
                          <m:ctrlPr>
                            <a:rPr lang="en-US" altLang="zh-CN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sSupPr>
                        <m:e>
                          <m:r>
                            <a:rPr lang="en-US" altLang="zh-CN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10</m:t>
                          </m:r>
                        </m:e>
                        <m:sup>
                          <m:r>
                            <a:rPr lang="en-US" altLang="zh-CN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altLang="zh-CN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𝑃𝐷𝐺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2024)</m:t>
                      </m:r>
                    </m:oMath>
                  </m:oMathPara>
                </a14:m>
                <a:endParaRPr lang="en-US" altLang="zh-CN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708FC60-3B0C-7752-3F51-A1B32CEDA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2061" y="4628703"/>
                <a:ext cx="3957973" cy="1910844"/>
              </a:xfrm>
              <a:prstGeom prst="rect">
                <a:avLst/>
              </a:prstGeom>
              <a:blipFill>
                <a:blip r:embed="rId8"/>
                <a:stretch>
                  <a:fillRect b="-15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136143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6ABA3-C17E-22A2-B1EE-009AF510D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46D6ED-565B-ACF1-19D5-50DB0529AEA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11004331" y="6356350"/>
            <a:ext cx="578069" cy="366395"/>
          </a:xfrm>
        </p:spPr>
        <p:txBody>
          <a:bodyPr/>
          <a:lstStyle/>
          <a:p>
            <a:fld id="{40A75395-E496-4F2E-841C-84E2511BD8CD}" type="slidenum">
              <a:rPr lang="zh-CN" altLang="en-US" sz="2400" b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15</a:t>
            </a:fld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9CA6638-56C0-0509-85D8-446E061A66A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1259" y="0"/>
            <a:ext cx="6897549" cy="5864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a typeface="Adobe 黑体 Std R" panose="020B0400000000000000"/>
              </a:rPr>
              <a:t>估算</a:t>
            </a: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ea typeface="Adobe 黑体 Std R" panose="020B0400000000000000"/>
              </a:rPr>
              <a:t>STCF</a:t>
            </a: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a typeface="Adobe 黑体 Std R" panose="020B0400000000000000"/>
              </a:rPr>
              <a:t>上预期测量精度</a:t>
            </a:r>
            <a:endParaRPr lang="en-US" altLang="zh-CN" sz="2400" b="1" dirty="0">
              <a:solidFill>
                <a:schemeClr val="tx1">
                  <a:lumMod val="95000"/>
                  <a:lumOff val="5000"/>
                </a:schemeClr>
              </a:solidFill>
              <a:ea typeface="Adobe 黑体 Std R" panose="020B0400000000000000"/>
            </a:endParaRPr>
          </a:p>
          <a:p>
            <a:endParaRPr lang="en-US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表格 16">
                <a:extLst>
                  <a:ext uri="{FF2B5EF4-FFF2-40B4-BE49-F238E27FC236}">
                    <a16:creationId xmlns:a16="http://schemas.microsoft.com/office/drawing/2014/main" id="{6F1CF1B2-53F0-4846-9866-5BE6790B8A8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0050639"/>
                  </p:ext>
                </p:extLst>
              </p:nvPr>
            </p:nvGraphicFramePr>
            <p:xfrm>
              <a:off x="956443" y="1452114"/>
              <a:ext cx="9833478" cy="30615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6660">
                      <a:extLst>
                        <a:ext uri="{9D8B030D-6E8A-4147-A177-3AD203B41FA5}">
                          <a16:colId xmlns:a16="http://schemas.microsoft.com/office/drawing/2014/main" val="1924263281"/>
                        </a:ext>
                      </a:extLst>
                    </a:gridCol>
                    <a:gridCol w="2399143">
                      <a:extLst>
                        <a:ext uri="{9D8B030D-6E8A-4147-A177-3AD203B41FA5}">
                          <a16:colId xmlns:a16="http://schemas.microsoft.com/office/drawing/2014/main" val="1176457946"/>
                        </a:ext>
                      </a:extLst>
                    </a:gridCol>
                    <a:gridCol w="2978396">
                      <a:extLst>
                        <a:ext uri="{9D8B030D-6E8A-4147-A177-3AD203B41FA5}">
                          <a16:colId xmlns:a16="http://schemas.microsoft.com/office/drawing/2014/main" val="1859327783"/>
                        </a:ext>
                      </a:extLst>
                    </a:gridCol>
                    <a:gridCol w="2259279">
                      <a:extLst>
                        <a:ext uri="{9D8B030D-6E8A-4147-A177-3AD203B41FA5}">
                          <a16:colId xmlns:a16="http://schemas.microsoft.com/office/drawing/2014/main" val="3428695084"/>
                        </a:ext>
                      </a:extLst>
                    </a:gridCol>
                  </a:tblGrid>
                  <a:tr h="345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相对误差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000" b="1" i="1" dirty="0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(</m:t>
                              </m:r>
                              <m:r>
                                <a:rPr lang="en-US" altLang="zh-CN" sz="2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%)</m:t>
                              </m:r>
                            </m:oMath>
                          </a14:m>
                          <a:endParaRPr lang="zh-CN" altLang="en-US" sz="20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黑体" panose="02010609060101010101" pitchFamily="49" charset="-122"/>
                            <a:ea typeface="黑体" panose="02010609060101010101" pitchFamily="49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12192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altLang="zh-CN" sz="20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</m:ctrlPr>
                                  </m:accPr>
                                  <m:e>
                                    <m:sSup>
                                      <m:sSupPr>
                                        <m:ctrlPr>
                                          <a:rPr lang="en-US" altLang="zh-CN" sz="2000" b="0" i="1" kern="120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+mn-ea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000" b="0" i="1" kern="120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+mn-ea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en-US" altLang="zh-CN" sz="2000" b="0" i="1" kern="120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+mn-ea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acc>
                                <m:r>
                                  <a:rPr lang="en-US" altLang="zh-CN" sz="2000" b="0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+mn-ea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20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20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0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0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0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altLang="zh-CN" sz="20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</m:ctrlPr>
                                  </m:accPr>
                                  <m:e>
                                    <m:sSup>
                                      <m:sSupPr>
                                        <m:ctrlPr>
                                          <a:rPr lang="en-US" altLang="zh-CN" sz="2000" b="0" i="1" kern="120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+mn-ea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000" b="0" i="1" kern="120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+mn-ea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en-US" altLang="zh-CN" sz="2000" b="0" i="1" kern="120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+mn-ea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acc>
                                <m:r>
                                  <a:rPr lang="en-US" altLang="zh-CN" sz="2000" b="0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+mn-ea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20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20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0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0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altLang="zh-CN" sz="2000" b="0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+mn-ea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altLang="zh-CN" sz="20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0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0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altLang="zh-CN" sz="20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</m:ctrlPr>
                                  </m:accPr>
                                  <m:e>
                                    <m:sSup>
                                      <m:sSupPr>
                                        <m:ctrlPr>
                                          <a:rPr lang="en-US" altLang="zh-CN" sz="2000" b="0" i="1" kern="120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+mn-ea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000" b="0" i="1" kern="120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+mn-ea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en-US" altLang="zh-CN" sz="2000" b="0" i="1" kern="120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+mn-ea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acc>
                                <m:r>
                                  <a:rPr lang="en-US" altLang="zh-CN" sz="2000" b="0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+mn-ea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20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20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0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0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0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0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0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0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0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8010642"/>
                      </a:ext>
                    </a:extLst>
                  </a:tr>
                  <a:tr h="392194">
                    <a:tc>
                      <a:txBody>
                        <a:bodyPr/>
                        <a:lstStyle/>
                        <a:p>
                          <a:pPr marL="0" algn="ctr" defTabSz="12192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𝒔𝒕𝒂𝒕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0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0.272</m:t>
                                </m:r>
                              </m:oMath>
                            </m:oMathPara>
                          </a14:m>
                          <a:endParaRPr lang="zh-CN" altLang="en-US" sz="20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0.259</m:t>
                                </m:r>
                              </m:oMath>
                            </m:oMathPara>
                          </a14:m>
                          <a:endParaRPr lang="zh-CN" altLang="en-US" sz="20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0.193</m:t>
                                </m:r>
                              </m:oMath>
                            </m:oMathPara>
                          </a14:m>
                          <a:endParaRPr lang="zh-CN" altLang="en-US" sz="20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926250"/>
                      </a:ext>
                    </a:extLst>
                  </a:tr>
                  <a:tr h="402229">
                    <a:tc>
                      <a:txBody>
                        <a:bodyPr/>
                        <a:lstStyle/>
                        <a:p>
                          <a:pPr marL="0" algn="ctr" defTabSz="12192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𝒔𝒚𝒔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0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0.006</m:t>
                                </m:r>
                              </m:oMath>
                            </m:oMathPara>
                          </a14:m>
                          <a:endParaRPr lang="zh-CN" altLang="en-US" sz="20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0.006</m:t>
                                </m:r>
                              </m:oMath>
                            </m:oMathPara>
                          </a14:m>
                          <a:endParaRPr lang="zh-CN" altLang="en-US" sz="20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0.004</m:t>
                                </m:r>
                              </m:oMath>
                            </m:oMathPara>
                          </a14:m>
                          <a:endParaRPr lang="zh-CN" altLang="en-US" sz="20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1961411"/>
                      </a:ext>
                    </a:extLst>
                  </a:tr>
                  <a:tr h="377476">
                    <a:tc>
                      <a:txBody>
                        <a:bodyPr/>
                        <a:lstStyle/>
                        <a:p>
                          <a:pPr marL="0" algn="ctr" defTabSz="12192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𝒊𝒏𝒑𝒖𝒕</m:t>
                                    </m:r>
                                  </m:sub>
                                </m:sSub>
                                <m:r>
                                  <a:rPr lang="en-US" altLang="zh-CN" sz="20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20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𝑷𝑫𝑮</m:t>
                                </m:r>
                                <m:r>
                                  <a:rPr lang="en-US" altLang="zh-CN" sz="20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20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0.760</m:t>
                                </m:r>
                              </m:oMath>
                            </m:oMathPara>
                          </a14:m>
                          <a:endParaRPr lang="zh-CN" altLang="en-US" sz="20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1.703</m:t>
                                </m:r>
                              </m:oMath>
                            </m:oMathPara>
                          </a14:m>
                          <a:endParaRPr lang="zh-CN" altLang="en-US" sz="20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4.167</m:t>
                                </m:r>
                              </m:oMath>
                            </m:oMathPara>
                          </a14:m>
                          <a:endParaRPr lang="zh-CN" altLang="en-US" sz="20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6327702"/>
                      </a:ext>
                    </a:extLst>
                  </a:tr>
                  <a:tr h="460895">
                    <a:tc>
                      <a:txBody>
                        <a:bodyPr/>
                        <a:lstStyle/>
                        <a:p>
                          <a:pPr marL="0" algn="ctr" defTabSz="12192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𝒕𝒐𝒕𝒂𝒍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0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0.807</m:t>
                                </m:r>
                              </m:oMath>
                            </m:oMathPara>
                          </a14:m>
                          <a:endParaRPr lang="zh-CN" altLang="en-US" sz="20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1.723</m:t>
                                </m:r>
                              </m:oMath>
                            </m:oMathPara>
                          </a14:m>
                          <a:endParaRPr lang="zh-CN" altLang="en-US" sz="20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4.171</m:t>
                                </m:r>
                              </m:oMath>
                            </m:oMathPara>
                          </a14:m>
                          <a:endParaRPr lang="zh-CN" altLang="en-US" sz="20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6631960"/>
                      </a:ext>
                    </a:extLst>
                  </a:tr>
                  <a:tr h="460895">
                    <a:tc>
                      <a:txBody>
                        <a:bodyPr/>
                        <a:lstStyle/>
                        <a:p>
                          <a:pPr marL="0" algn="ctr" defTabSz="12192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𝒄𝒐𝒎𝒃𝒊𝒏𝒆𝒅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0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0.720</a:t>
                          </a:r>
                          <a:endParaRPr lang="zh-CN" altLang="en-US" sz="20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24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24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94022290"/>
                      </a:ext>
                    </a:extLst>
                  </a:tr>
                  <a:tr h="460895">
                    <a:tc>
                      <a:txBody>
                        <a:bodyPr/>
                        <a:lstStyle/>
                        <a:p>
                          <a:pPr marL="0" algn="ctr" defTabSz="12192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CN" sz="2000" b="1" i="1" smtClean="0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000" b="1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𝑫</m:t>
                                        </m:r>
                                      </m:e>
                                      <m:sup>
                                        <m:r>
                                          <a:rPr lang="en-US" altLang="zh-CN" sz="2000" b="1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𝟎</m:t>
                                        </m:r>
                                      </m:sup>
                                    </m:sSup>
                                    <m:r>
                                      <a:rPr lang="en-US" altLang="zh-CN" sz="2000" b="1" i="1"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  <m:t>→</m:t>
                                    </m:r>
                                    <m:sSup>
                                      <m:sSupPr>
                                        <m:ctrlPr>
                                          <a:rPr lang="en-US" altLang="zh-CN" sz="2000" b="1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000" b="1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𝝅</m:t>
                                        </m:r>
                                      </m:e>
                                      <m:sup>
                                        <m:r>
                                          <a:rPr lang="en-US" altLang="zh-CN" sz="2000" b="1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altLang="zh-CN" sz="2000" b="1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000" b="1" i="1" smtClean="0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𝝁</m:t>
                                        </m:r>
                                      </m:e>
                                      <m:sup>
                                        <m:r>
                                          <a:rPr lang="en-US" altLang="zh-CN" sz="2000" b="1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altLang="zh-CN" sz="2000" b="1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1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𝝂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1" i="1" smtClean="0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𝝁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altLang="zh-CN" sz="20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20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𝑷𝑫𝑮</m:t>
                                </m:r>
                                <m:r>
                                  <a:rPr lang="en-US" altLang="zh-CN" sz="20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20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4.494</m:t>
                                </m:r>
                              </m:oMath>
                            </m:oMathPara>
                          </a14:m>
                          <a:endParaRPr lang="zh-CN" altLang="en-US" sz="20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CN" sz="2000" b="1" i="1" smtClean="0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000" b="1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𝑫</m:t>
                                        </m:r>
                                      </m:e>
                                      <m:sup>
                                        <m:r>
                                          <a:rPr lang="en-US" altLang="zh-CN" sz="2000" b="1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𝟎</m:t>
                                        </m:r>
                                      </m:sup>
                                    </m:sSup>
                                    <m:r>
                                      <a:rPr lang="en-US" altLang="zh-CN" sz="2000" b="1" i="1"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  <m:t>→</m:t>
                                    </m:r>
                                    <m:sSup>
                                      <m:sSupPr>
                                        <m:ctrlPr>
                                          <a:rPr lang="en-US" altLang="zh-CN" sz="2000" b="1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000" b="1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𝝅</m:t>
                                        </m:r>
                                      </m:e>
                                      <m:sup>
                                        <m:r>
                                          <a:rPr lang="en-US" altLang="zh-CN" sz="2000" b="1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altLang="zh-CN" sz="2000" b="1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000" b="1" i="1" smtClean="0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𝒆</m:t>
                                        </m:r>
                                      </m:e>
                                      <m:sup>
                                        <m:r>
                                          <a:rPr lang="en-US" altLang="zh-CN" sz="2000" b="1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altLang="zh-CN" sz="2000" b="1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1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𝝂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1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𝒆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altLang="zh-CN" sz="20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20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𝑷𝑫𝑮</m:t>
                                </m:r>
                                <m:r>
                                  <a:rPr lang="en-US" altLang="zh-CN" sz="20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20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1.375</m:t>
                                </m:r>
                              </m:oMath>
                            </m:oMathPara>
                          </a14:m>
                          <a:endParaRPr lang="zh-CN" altLang="en-US" sz="20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11139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表格 16">
                <a:extLst>
                  <a:ext uri="{FF2B5EF4-FFF2-40B4-BE49-F238E27FC236}">
                    <a16:creationId xmlns:a16="http://schemas.microsoft.com/office/drawing/2014/main" id="{6F1CF1B2-53F0-4846-9866-5BE6790B8A8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0050639"/>
                  </p:ext>
                </p:extLst>
              </p:nvPr>
            </p:nvGraphicFramePr>
            <p:xfrm>
              <a:off x="956443" y="1452114"/>
              <a:ext cx="9833478" cy="30615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6660">
                      <a:extLst>
                        <a:ext uri="{9D8B030D-6E8A-4147-A177-3AD203B41FA5}">
                          <a16:colId xmlns:a16="http://schemas.microsoft.com/office/drawing/2014/main" val="1924263281"/>
                        </a:ext>
                      </a:extLst>
                    </a:gridCol>
                    <a:gridCol w="2399143">
                      <a:extLst>
                        <a:ext uri="{9D8B030D-6E8A-4147-A177-3AD203B41FA5}">
                          <a16:colId xmlns:a16="http://schemas.microsoft.com/office/drawing/2014/main" val="1176457946"/>
                        </a:ext>
                      </a:extLst>
                    </a:gridCol>
                    <a:gridCol w="2978396">
                      <a:extLst>
                        <a:ext uri="{9D8B030D-6E8A-4147-A177-3AD203B41FA5}">
                          <a16:colId xmlns:a16="http://schemas.microsoft.com/office/drawing/2014/main" val="1859327783"/>
                        </a:ext>
                      </a:extLst>
                    </a:gridCol>
                    <a:gridCol w="2259279">
                      <a:extLst>
                        <a:ext uri="{9D8B030D-6E8A-4147-A177-3AD203B41FA5}">
                          <a16:colId xmlns:a16="http://schemas.microsoft.com/office/drawing/2014/main" val="3428695084"/>
                        </a:ext>
                      </a:extLst>
                    </a:gridCol>
                  </a:tblGrid>
                  <a:tr h="41916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77" t="-10145" r="-347922" b="-6318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1878" t="-10145" r="-218782" b="-6318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54601" t="-10145" r="-76278" b="-6318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35580" t="-10145" r="-539" b="-6318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801064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77" t="-116923" r="-347922" b="-57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1878" t="-116923" r="-218782" b="-57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54601" t="-116923" r="-76278" b="-57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35580" t="-116923" r="-539" b="-57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926250"/>
                      </a:ext>
                    </a:extLst>
                  </a:tr>
                  <a:tr h="42411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77" t="-201429" r="-347922" b="-4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1878" t="-201429" r="-218782" b="-4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54601" t="-201429" r="-76278" b="-4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35580" t="-201429" r="-539" b="-4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1961411"/>
                      </a:ext>
                    </a:extLst>
                  </a:tr>
                  <a:tr h="42348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77" t="-305797" r="-347922" b="-3362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1878" t="-305797" r="-218782" b="-3362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54601" t="-305797" r="-76278" b="-3362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35580" t="-305797" r="-539" b="-3362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6327702"/>
                      </a:ext>
                    </a:extLst>
                  </a:tr>
                  <a:tr h="46089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77" t="-368421" r="-347922" b="-2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1878" t="-368421" r="-218782" b="-2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54601" t="-368421" r="-76278" b="-2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35580" t="-368421" r="-539" b="-2052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6631960"/>
                      </a:ext>
                    </a:extLst>
                  </a:tr>
                  <a:tr h="46089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77" t="-468421" r="-347922" b="-105263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0.720</a:t>
                          </a:r>
                          <a:endParaRPr lang="zh-CN" altLang="en-US" sz="20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24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24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94022290"/>
                      </a:ext>
                    </a:extLst>
                  </a:tr>
                  <a:tr h="47675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77" t="-553846" r="-347922" b="-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1878" t="-553846" r="-218782" b="-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54601" t="-553846" r="-76278" b="-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35580" t="-553846" r="-539" b="-25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111395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50B9EACD-F52B-E38A-5771-D5BC3EE3EEE8}"/>
                  </a:ext>
                </a:extLst>
              </p:cNvPr>
              <p:cNvSpPr txBox="1"/>
              <p:nvPr/>
            </p:nvSpPr>
            <p:spPr>
              <a:xfrm>
                <a:off x="4815824" y="4621943"/>
                <a:ext cx="2560352" cy="5670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sym typeface="+mn-ea"/>
                        </a:rPr>
                        <m:t>𝑺𝑻𝑪𝑭</m:t>
                      </m:r>
                      <m:r>
                        <a:rPr lang="en-US" altLang="zh-CN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sym typeface="+mn-ea"/>
                        </a:rPr>
                        <m:t>: </m:t>
                      </m:r>
                      <m:f>
                        <m:fPr>
                          <m:ctrlPr>
                            <a:rPr lang="en-US" altLang="zh-CN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sym typeface="+mn-ea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sym typeface="+mn-ea"/>
                                </a:rPr>
                                <m:t>𝝈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CN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sym typeface="+mn-ea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sym typeface="+mn-ea"/>
                                    </a:rPr>
                                    <m:t>𝑹</m:t>
                                  </m:r>
                                </m:e>
                                <m:sup>
                                  <m:r>
                                    <a:rPr lang="en-US" altLang="zh-CN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sym typeface="+mn-ea"/>
                                    </a:rPr>
                                    <m:t>𝟎</m:t>
                                  </m:r>
                                </m:sup>
                              </m:sSup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CN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sym typeface="+mn-ea"/>
                                </a:rPr>
                              </m:ctrlPr>
                            </m:sSupPr>
                            <m:e>
                              <m:r>
                                <a:rPr lang="en-US" altLang="zh-CN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sym typeface="+mn-ea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en-US" altLang="zh-CN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sym typeface="+mn-ea"/>
                                </a:rPr>
                                <m:t>𝟎</m:t>
                              </m:r>
                            </m:sup>
                          </m:sSup>
                        </m:den>
                      </m:f>
                      <m:r>
                        <a:rPr lang="en-US" altLang="zh-CN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sym typeface="+mn-ea"/>
                        </a:rPr>
                        <m:t>≈</m:t>
                      </m:r>
                      <m:r>
                        <a:rPr lang="en-US" altLang="zh-CN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sym typeface="+mn-ea"/>
                        </a:rPr>
                        <m:t>𝟏</m:t>
                      </m:r>
                      <m:r>
                        <a:rPr lang="en-US" altLang="zh-CN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sym typeface="+mn-ea"/>
                        </a:rPr>
                        <m:t>.</m:t>
                      </m:r>
                      <m:r>
                        <a:rPr lang="en-US" altLang="zh-CN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sym typeface="+mn-ea"/>
                        </a:rPr>
                        <m:t>𝟓𝟓𝟐</m:t>
                      </m:r>
                      <m:r>
                        <a:rPr lang="en-US" altLang="zh-CN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sym typeface="+mn-ea"/>
                        </a:rPr>
                        <m:t>%</m:t>
                      </m:r>
                    </m:oMath>
                  </m:oMathPara>
                </a14:m>
                <a:endParaRPr lang="zh-CN" alt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50B9EACD-F52B-E38A-5771-D5BC3EE3EE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824" y="4621943"/>
                <a:ext cx="2560352" cy="5670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8C330ED9-AEFF-89BA-1C58-40DAAB259B6D}"/>
                  </a:ext>
                </a:extLst>
              </p:cNvPr>
              <p:cNvSpPr txBox="1"/>
              <p:nvPr/>
            </p:nvSpPr>
            <p:spPr>
              <a:xfrm>
                <a:off x="401495" y="5114348"/>
                <a:ext cx="10388426" cy="11656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结论：</a:t>
                </a:r>
                <a:r>
                  <a:rPr lang="en-US" altLang="zh-CN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STCF</a:t>
                </a:r>
                <a:r>
                  <a:rPr lang="zh-CN" altLang="en-US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实验可以有效抑制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zh-CN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𝒔𝒕𝒂𝒕</m:t>
                        </m:r>
                      </m:sub>
                    </m:sSub>
                  </m:oMath>
                </a14:m>
                <a:r>
                  <a:rPr lang="zh-CN" altLang="en-US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，提高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b="1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𝐁</m:t>
                        </m:r>
                      </m:e>
                      <m:sub>
                        <m:sSup>
                          <m:sSupPr>
                            <m:ctrlPr>
                              <a:rPr lang="en-US" altLang="zh-CN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华文中宋" panose="02010600040101010101" charset="-122"/>
                                <a:cs typeface="Times New Roman" panose="02020603050405020304" pitchFamily="18" charset="0"/>
                                <a:sym typeface="+mn-ea"/>
                              </a:rPr>
                            </m:ctrlPr>
                          </m:sSupPr>
                          <m:e>
                            <m:r>
                              <a:rPr lang="en-US" altLang="zh-CN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华文中宋" panose="02010600040101010101" charset="-122"/>
                                <a:cs typeface="Times New Roman" panose="02020603050405020304" pitchFamily="18" charset="0"/>
                                <a:sym typeface="+mn-ea"/>
                              </a:rPr>
                              <m:t>𝑫</m:t>
                            </m:r>
                          </m:e>
                          <m:sup>
                            <m:r>
                              <a:rPr lang="en-US" altLang="zh-CN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华文中宋" panose="02010600040101010101" charset="-122"/>
                                <a:cs typeface="Times New Roman" panose="02020603050405020304" pitchFamily="18" charset="0"/>
                                <a:sym typeface="+mn-ea"/>
                              </a:rPr>
                              <m:t>𝟎</m:t>
                            </m:r>
                          </m:sup>
                        </m:sSup>
                        <m:r>
                          <a:rPr lang="en-US" altLang="zh-CN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→</m:t>
                        </m:r>
                        <m:r>
                          <a:rPr lang="en-US" altLang="zh-CN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𝝅𝝁</m:t>
                        </m:r>
                        <m:sSub>
                          <m:sSubPr>
                            <m:ctrlPr>
                              <a:rPr lang="en-US" altLang="zh-CN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华文中宋" panose="02010600040101010101" charset="-122"/>
                                <a:cs typeface="Times New Roman" panose="02020603050405020304" pitchFamily="18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华文中宋" panose="02010600040101010101" charset="-122"/>
                                <a:cs typeface="Times New Roman" panose="02020603050405020304" pitchFamily="18" charset="0"/>
                                <a:sym typeface="+mn-ea"/>
                              </a:rPr>
                              <m:t>𝝂</m:t>
                            </m:r>
                          </m:e>
                          <m:sub>
                            <m:r>
                              <a:rPr lang="en-US" altLang="zh-CN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华文中宋" panose="02010600040101010101" charset="-122"/>
                                <a:cs typeface="Times New Roman" panose="02020603050405020304" pitchFamily="18" charset="0"/>
                                <a:sym typeface="+mn-ea"/>
                              </a:rPr>
                              <m:t>𝝁</m:t>
                            </m:r>
                          </m:sub>
                        </m:sSub>
                      </m:sub>
                    </m:sSub>
                    <m:r>
                      <a:rPr lang="zh-CN" altLang="en-US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  <a:sym typeface="+mn-ea"/>
                      </a:rPr>
                      <m:t>和</m:t>
                    </m:r>
                    <m:sSup>
                      <m:sSupPr>
                        <m:ctrlPr>
                          <a:rPr lang="en-US" altLang="zh-CN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sym typeface="+mn-ea"/>
                          </a:rPr>
                          <m:t>𝑹</m:t>
                        </m:r>
                      </m:e>
                      <m:sup>
                        <m:r>
                          <a:rPr lang="en-US" altLang="zh-CN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sym typeface="+mn-ea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zh-CN" altLang="en-US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测量精度。此时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zh-CN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𝒊𝒏𝒑𝒖𝒕</m:t>
                        </m:r>
                      </m:sub>
                    </m:sSub>
                  </m:oMath>
                </a14:m>
                <a:r>
                  <a:rPr lang="zh-CN" altLang="en-US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变成主要误差来源。</a:t>
                </a:r>
                <a:endParaRPr lang="en-US" altLang="zh-CN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sym typeface="+mn-ea"/>
                      </a:rPr>
                      <m:t>𝒊𝒏𝒄𝒍𝒖𝒔𝒊𝒗𝒆𝑴𝑪</m:t>
                    </m:r>
                  </m:oMath>
                </a14:m>
                <a:r>
                  <a:rPr lang="zh-CN" altLang="en-US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模拟和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1" i="1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b="1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  <a:sym typeface="+mn-ea"/>
                          </a:rPr>
                          <m:t>𝚫𝚪</m:t>
                        </m:r>
                      </m:num>
                      <m:den>
                        <m:r>
                          <a:rPr lang="en-US" altLang="zh-CN" b="1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  <a:sym typeface="+mn-ea"/>
                          </a:rPr>
                          <m:t>𝚫</m:t>
                        </m:r>
                        <m:sSup>
                          <m:sSupPr>
                            <m:ctrlPr>
                              <a:rPr lang="en-US" altLang="zh-CN" b="1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  <a:sym typeface="+mn-ea"/>
                              </a:rPr>
                            </m:ctrlPr>
                          </m:sSup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  <a:sym typeface="+mn-ea"/>
                              </a:rPr>
                              <m:t>𝒒</m:t>
                            </m:r>
                          </m:e>
                          <m:sup>
                            <m:r>
                              <a:rPr lang="en-US" altLang="zh-CN" b="1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  <a:sym typeface="+mn-ea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zh-CN" altLang="en-US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测量工作将在未来开展 </a:t>
                </a:r>
                <a:endParaRPr lang="en-US" altLang="zh-CN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8C330ED9-AEFF-89BA-1C58-40DAAB259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95" y="5114348"/>
                <a:ext cx="10388426" cy="1165640"/>
              </a:xfrm>
              <a:prstGeom prst="rect">
                <a:avLst/>
              </a:prstGeom>
              <a:blipFill>
                <a:blip r:embed="rId6"/>
                <a:stretch>
                  <a:fillRect l="-411" r="-293" b="-5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4BA6F94A-9248-6017-B67C-D1C7516895BA}"/>
                  </a:ext>
                </a:extLst>
              </p:cNvPr>
              <p:cNvSpPr txBox="1"/>
              <p:nvPr/>
            </p:nvSpPr>
            <p:spPr>
              <a:xfrm>
                <a:off x="789853" y="293997"/>
                <a:ext cx="10050518" cy="10498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14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+mn-ea"/>
                                </a:rPr>
                              </m:ctrlPr>
                            </m:sSupPr>
                            <m:e>
                              <m:r>
                                <a:rPr lang="en-US" altLang="zh-CN" sz="1400" b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+mn-ea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en-US" altLang="zh-CN" sz="1400" b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+mn-ea"/>
                                </a:rPr>
                                <m:t>𝟎</m:t>
                              </m:r>
                            </m:sup>
                          </m:sSup>
                          <m:r>
                            <a:rPr lang="en-US" altLang="zh-CN" sz="1400" b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sz="14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+mn-ea"/>
                                </a:rPr>
                              </m:ctrlPr>
                            </m:sSupPr>
                            <m:e>
                              <m:r>
                                <a:rPr lang="en-US" altLang="zh-CN" sz="1400" b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+mn-ea"/>
                                </a:rPr>
                                <m:t>𝝅</m:t>
                              </m:r>
                            </m:e>
                            <m:sup>
                              <m:r>
                                <a:rPr lang="en-US" altLang="zh-CN" sz="1400" b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+mn-ea"/>
                                </a:rPr>
                                <m:t>−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14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+mn-ea"/>
                                </a:rPr>
                              </m:ctrlPr>
                            </m:sSupPr>
                            <m:e>
                              <m:r>
                                <a:rPr lang="en-US" altLang="zh-CN" sz="1400" b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+mn-ea"/>
                                </a:rPr>
                                <m:t>𝝁</m:t>
                              </m:r>
                            </m:e>
                            <m:sup>
                              <m:r>
                                <a:rPr lang="en-US" altLang="zh-CN" sz="1400" b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+mn-ea"/>
                                </a:rPr>
                                <m:t>+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sz="14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a:rPr lang="en-US" altLang="zh-CN" sz="1400" b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+mn-ea"/>
                                </a:rPr>
                                <m:t>𝝂</m:t>
                              </m:r>
                            </m:e>
                            <m:sub>
                              <m:r>
                                <a:rPr lang="en-US" altLang="zh-CN" sz="1400" b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+mn-ea"/>
                                </a:rPr>
                                <m:t>𝝁</m:t>
                              </m:r>
                            </m:sub>
                          </m:sSub>
                        </m:sub>
                      </m:sSub>
                      <m:r>
                        <a:rPr lang="en-US" altLang="zh-CN" sz="1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𝚺</m:t>
                          </m:r>
                          <m:sSub>
                            <m:sSubPr>
                              <m:ctrlPr>
                                <a:rPr lang="en-US" altLang="zh-CN" sz="14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altLang="zh-CN" sz="1400" b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𝑫𝑻</m:t>
                              </m:r>
                            </m:sub>
                          </m:sSub>
                          <m:r>
                            <a:rPr lang="en-US" altLang="zh-CN" sz="1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en-US" altLang="zh-CN" sz="1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sz="1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14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𝝐</m:t>
                              </m:r>
                            </m:e>
                            <m:sub>
                              <m:r>
                                <a:rPr lang="en-US" altLang="zh-CN" sz="1400" b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𝑫𝑻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14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𝚺</m:t>
                          </m:r>
                          <m:sSub>
                            <m:sSubPr>
                              <m:ctrlPr>
                                <a:rPr lang="en-US" altLang="zh-CN" sz="1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altLang="zh-CN" sz="1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𝑺𝑻</m:t>
                              </m:r>
                            </m:sub>
                          </m:sSub>
                          <m:r>
                            <a:rPr lang="en-US" altLang="zh-CN" sz="1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en-US" altLang="zh-CN" sz="1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sz="1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1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𝝐</m:t>
                              </m:r>
                            </m:e>
                            <m:sub>
                              <m:r>
                                <a:rPr lang="en-US" altLang="zh-CN" sz="1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𝑺𝑻</m:t>
                              </m:r>
                            </m:sub>
                          </m:sSub>
                        </m:den>
                      </m:f>
                      <m:r>
                        <a:rPr lang="zh-CN" altLang="en-US" sz="14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，</m:t>
                      </m:r>
                      <m:sSub>
                        <m:sSubPr>
                          <m:ctrlPr>
                            <a:rPr lang="en-US" altLang="zh-CN" sz="1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altLang="zh-CN" sz="1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𝒔𝒕𝒂𝒕</m:t>
                          </m:r>
                        </m:sub>
                      </m:sSub>
                      <m:r>
                        <a:rPr lang="en-US" altLang="zh-CN" sz="1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sz="1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CN" sz="1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1400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sz="1400" b="1" i="1" smtClean="0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altLang="zh-CN" sz="1400" b="1" i="1" smtClean="0">
                                              <a:solidFill>
                                                <a:schemeClr val="tx1">
                                                  <a:lumMod val="95000"/>
                                                  <a:lumOff val="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sz="1400" b="1" i="1">
                                                  <a:solidFill>
                                                    <a:schemeClr val="tx1">
                                                      <a:lumMod val="95000"/>
                                                      <a:lumOff val="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1400" b="1">
                                                  <a:solidFill>
                                                    <a:schemeClr val="tx1">
                                                      <a:lumMod val="95000"/>
                                                      <a:lumOff val="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𝑵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1400" b="1">
                                                  <a:solidFill>
                                                    <a:schemeClr val="tx1">
                                                      <a:lumMod val="95000"/>
                                                      <a:lumOff val="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𝑫𝑻</m:t>
                                              </m:r>
                                            </m:sub>
                                          </m:sSub>
                                        </m:e>
                                      </m:rad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zh-CN" sz="1400" b="1" i="1">
                                              <a:solidFill>
                                                <a:schemeClr val="tx1">
                                                  <a:lumMod val="95000"/>
                                                  <a:lumOff val="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400" b="1">
                                              <a:solidFill>
                                                <a:schemeClr val="tx1">
                                                  <a:lumMod val="95000"/>
                                                  <a:lumOff val="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𝑵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400" b="1">
                                              <a:solidFill>
                                                <a:schemeClr val="tx1">
                                                  <a:lumMod val="95000"/>
                                                  <a:lumOff val="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𝑫𝑻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CN" sz="1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zh-CN" sz="1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sz="1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1400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sz="1400" b="1" i="1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altLang="zh-CN" sz="1400" b="1" i="1">
                                              <a:solidFill>
                                                <a:schemeClr val="tx1">
                                                  <a:lumMod val="95000"/>
                                                  <a:lumOff val="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sz="1400" b="1" i="1">
                                                  <a:solidFill>
                                                    <a:schemeClr val="tx1">
                                                      <a:lumMod val="95000"/>
                                                      <a:lumOff val="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1400" b="1">
                                                  <a:solidFill>
                                                    <a:schemeClr val="tx1">
                                                      <a:lumMod val="95000"/>
                                                      <a:lumOff val="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𝑵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1400" b="1" i="0" smtClean="0">
                                                  <a:solidFill>
                                                    <a:schemeClr val="tx1">
                                                      <a:lumMod val="95000"/>
                                                      <a:lumOff val="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𝐒</m:t>
                                              </m:r>
                                              <m:r>
                                                <a:rPr lang="en-US" altLang="zh-CN" sz="1400" b="1">
                                                  <a:solidFill>
                                                    <a:schemeClr val="tx1">
                                                      <a:lumMod val="95000"/>
                                                      <a:lumOff val="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𝑻</m:t>
                                              </m:r>
                                            </m:sub>
                                          </m:sSub>
                                        </m:e>
                                      </m:rad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zh-CN" sz="1400" b="1" i="1">
                                              <a:solidFill>
                                                <a:schemeClr val="tx1">
                                                  <a:lumMod val="95000"/>
                                                  <a:lumOff val="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400" b="1">
                                              <a:solidFill>
                                                <a:schemeClr val="tx1">
                                                  <a:lumMod val="95000"/>
                                                  <a:lumOff val="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𝑵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400" b="1" i="0" smtClean="0">
                                              <a:solidFill>
                                                <a:schemeClr val="tx1">
                                                  <a:lumMod val="95000"/>
                                                  <a:lumOff val="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𝐒</m:t>
                                          </m:r>
                                          <m:r>
                                            <a:rPr lang="en-US" altLang="zh-CN" sz="1400" b="1">
                                              <a:solidFill>
                                                <a:schemeClr val="tx1">
                                                  <a:lumMod val="95000"/>
                                                  <a:lumOff val="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𝑻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CN" sz="1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altLang="zh-CN" sz="1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14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altLang="zh-CN" sz="1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𝒔𝒚𝒔</m:t>
                          </m:r>
                        </m:sub>
                      </m:sSub>
                      <m:r>
                        <a:rPr lang="en-US" altLang="zh-CN" sz="14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sz="1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CN" sz="14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1400" b="1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sz="1400" b="1" i="1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altLang="zh-CN" sz="1400" b="1" i="1">
                                              <a:solidFill>
                                                <a:schemeClr val="tx1">
                                                  <a:lumMod val="95000"/>
                                                  <a:lumOff val="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f>
                                            <m:fPr>
                                              <m:ctrlPr>
                                                <a:rPr lang="en-US" altLang="zh-CN" sz="1400" b="1" i="1" smtClean="0">
                                                  <a:solidFill>
                                                    <a:schemeClr val="tx1">
                                                      <a:lumMod val="95000"/>
                                                      <a:lumOff val="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en-US" altLang="zh-CN" sz="1400" b="1" i="1"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CN" sz="1400" b="1"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𝝐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sz="1400" b="1"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𝑫𝑻</m:t>
                                                  </m:r>
                                                </m:sub>
                                              </m:sSub>
                                              <m:d>
                                                <m:dPr>
                                                  <m:ctrlPr>
                                                    <a:rPr lang="en-US" altLang="zh-CN" sz="1400" b="1" i="1" smtClean="0"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zh-CN" sz="1400" b="1" i="1" smtClean="0"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𝟏</m:t>
                                                  </m:r>
                                                  <m:r>
                                                    <a:rPr lang="en-US" altLang="zh-CN" sz="1400" b="1" i="1" smtClean="0"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altLang="zh-CN" sz="1400" b="1" i="1">
                                                          <a:solidFill>
                                                            <a:schemeClr val="tx1">
                                                              <a:lumMod val="95000"/>
                                                              <a:lumOff val="5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altLang="zh-CN" sz="1400" b="1">
                                                          <a:solidFill>
                                                            <a:schemeClr val="tx1">
                                                              <a:lumMod val="95000"/>
                                                              <a:lumOff val="5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𝝐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zh-CN" sz="1400" b="1">
                                                          <a:solidFill>
                                                            <a:schemeClr val="tx1">
                                                              <a:lumMod val="95000"/>
                                                              <a:lumOff val="5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𝑫𝑻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altLang="zh-CN" sz="1400" b="1" i="1"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CN" sz="1400" b="1" i="1"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𝑵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sz="1400" b="1" i="1"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𝑺𝑻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altLang="zh-CN" sz="1400" b="1" i="1">
                                                  <a:solidFill>
                                                    <a:schemeClr val="tx1">
                                                      <a:lumMod val="95000"/>
                                                      <a:lumOff val="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  <m:r>
                                                <m:rPr>
                                                  <m:lit/>
                                                </m:rPr>
                                                <a:rPr lang="en-US" altLang="zh-CN" sz="1400" b="1" i="1">
                                                  <a:solidFill>
                                                    <a:schemeClr val="tx1">
                                                      <a:lumMod val="95000"/>
                                                      <a:lumOff val="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/</m:t>
                                              </m:r>
                                              <m:r>
                                                <a:rPr lang="en-US" altLang="zh-CN" sz="1400" b="1" i="1">
                                                  <a:solidFill>
                                                    <a:schemeClr val="tx1">
                                                      <a:lumMod val="95000"/>
                                                      <a:lumOff val="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altLang="zh-CN" sz="1400" b="1" i="1"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CN" sz="1400" b="1" i="1"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𝝐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sz="1400" b="1" i="1"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𝑺𝑻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rad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zh-CN" sz="1400" b="1" i="1">
                                              <a:solidFill>
                                                <a:schemeClr val="tx1">
                                                  <a:lumMod val="95000"/>
                                                  <a:lumOff val="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400" b="1">
                                              <a:solidFill>
                                                <a:schemeClr val="tx1">
                                                  <a:lumMod val="95000"/>
                                                  <a:lumOff val="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400" b="1">
                                              <a:solidFill>
                                                <a:schemeClr val="tx1">
                                                  <a:lumMod val="95000"/>
                                                  <a:lumOff val="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𝑫𝑻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CN" sz="14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zh-CN" sz="14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sz="14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1400" b="1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sz="1400" b="1" i="1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altLang="zh-CN" sz="1400" b="1" i="1">
                                              <a:solidFill>
                                                <a:schemeClr val="tx1">
                                                  <a:lumMod val="95000"/>
                                                  <a:lumOff val="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f>
                                            <m:fPr>
                                              <m:ctrlPr>
                                                <a:rPr lang="en-US" altLang="zh-CN" sz="1400" b="1" i="1">
                                                  <a:solidFill>
                                                    <a:schemeClr val="tx1">
                                                      <a:lumMod val="95000"/>
                                                      <a:lumOff val="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en-US" altLang="zh-CN" sz="1400" b="1" i="1"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CN" sz="1400" b="1"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𝝐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sz="1400" b="1" i="1" smtClean="0"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𝑺𝑻</m:t>
                                                  </m:r>
                                                </m:sub>
                                              </m:sSub>
                                              <m:d>
                                                <m:dPr>
                                                  <m:ctrlPr>
                                                    <a:rPr lang="en-US" altLang="zh-CN" sz="1400" b="1" i="1"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zh-CN" sz="1400" b="1" i="1"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𝟏</m:t>
                                                  </m:r>
                                                  <m:r>
                                                    <a:rPr lang="en-US" altLang="zh-CN" sz="1400" b="1" i="1"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altLang="zh-CN" sz="1400" b="1" i="1">
                                                          <a:solidFill>
                                                            <a:schemeClr val="tx1">
                                                              <a:lumMod val="95000"/>
                                                              <a:lumOff val="5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altLang="zh-CN" sz="1400" b="1">
                                                          <a:solidFill>
                                                            <a:schemeClr val="tx1">
                                                              <a:lumMod val="95000"/>
                                                              <a:lumOff val="5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𝝐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zh-CN" sz="1400" b="1" i="0" smtClean="0">
                                                          <a:solidFill>
                                                            <a:schemeClr val="tx1">
                                                              <a:lumMod val="95000"/>
                                                              <a:lumOff val="5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𝐒</m:t>
                                                      </m:r>
                                                      <m:r>
                                                        <a:rPr lang="en-US" altLang="zh-CN" sz="1400" b="1">
                                                          <a:solidFill>
                                                            <a:schemeClr val="tx1">
                                                              <a:lumMod val="95000"/>
                                                              <a:lumOff val="5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𝑻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altLang="zh-CN" sz="1400" b="1" i="1"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CN" sz="1400" b="1" i="1"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𝑵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sz="1400" b="1" i="1"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𝑺𝑻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altLang="zh-CN" sz="1400" b="1" i="1">
                                                  <a:solidFill>
                                                    <a:schemeClr val="tx1">
                                                      <a:lumMod val="95000"/>
                                                      <a:lumOff val="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  <m:r>
                                                <m:rPr>
                                                  <m:lit/>
                                                </m:rPr>
                                                <a:rPr lang="en-US" altLang="zh-CN" sz="1400" b="1" i="1">
                                                  <a:solidFill>
                                                    <a:schemeClr val="tx1">
                                                      <a:lumMod val="95000"/>
                                                      <a:lumOff val="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/</m:t>
                                              </m:r>
                                              <m:r>
                                                <a:rPr lang="en-US" altLang="zh-CN" sz="1400" b="1" i="1">
                                                  <a:solidFill>
                                                    <a:schemeClr val="tx1">
                                                      <a:lumMod val="95000"/>
                                                      <a:lumOff val="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altLang="zh-CN" sz="1400" b="1" i="1"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CN" sz="1400" b="1" i="1"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𝝐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sz="1400" b="1" i="1"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𝑺𝑻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rad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zh-CN" sz="1400" b="1" i="1">
                                              <a:solidFill>
                                                <a:schemeClr val="tx1">
                                                  <a:lumMod val="95000"/>
                                                  <a:lumOff val="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400" b="1">
                                              <a:solidFill>
                                                <a:schemeClr val="tx1">
                                                  <a:lumMod val="95000"/>
                                                  <a:lumOff val="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400" b="1" i="0" smtClean="0">
                                              <a:solidFill>
                                                <a:schemeClr val="tx1">
                                                  <a:lumMod val="95000"/>
                                                  <a:lumOff val="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𝐒</m:t>
                                          </m:r>
                                          <m:r>
                                            <a:rPr lang="en-US" altLang="zh-CN" sz="1400" b="1">
                                              <a:solidFill>
                                                <a:schemeClr val="tx1">
                                                  <a:lumMod val="95000"/>
                                                  <a:lumOff val="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𝑻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CN" sz="14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zh-CN" sz="1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1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b>
                                <m:sSubPr>
                                  <m:ctrlPr>
                                    <a:rPr lang="en-US" altLang="zh-CN" sz="1400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altLang="zh-CN" sz="1400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𝑫𝑻𝑺𝑻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CN" sz="1400" b="1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𝝐</m:t>
                                  </m:r>
                                </m:e>
                                <m:sub>
                                  <m:r>
                                    <a:rPr lang="en-US" altLang="zh-CN" sz="1400" b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𝑫𝑻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400" b="1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𝝐</m:t>
                                  </m:r>
                                </m:e>
                                <m:sub>
                                  <m:r>
                                    <a:rPr lang="en-US" altLang="zh-CN" sz="1400" b="1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𝑺𝑻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4BA6F94A-9248-6017-B67C-D1C751689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853" y="293997"/>
                <a:ext cx="10050518" cy="10498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261279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45234-718C-195B-A596-57B64AE00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4EF4C8-F095-DF3B-57DF-2BBDE9728DE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11004331" y="6356350"/>
            <a:ext cx="578069" cy="366395"/>
          </a:xfrm>
        </p:spPr>
        <p:txBody>
          <a:bodyPr/>
          <a:lstStyle/>
          <a:p>
            <a:fld id="{40A75395-E496-4F2E-841C-84E2511BD8CD}" type="slidenum">
              <a:rPr lang="zh-CN" altLang="en-US" sz="2400" b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16</a:t>
            </a:fld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CCD37B8-4031-A2F3-BF1C-B9E88365D1EF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46482" y="-4"/>
                <a:ext cx="6519179" cy="298914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𝑫</m:t>
                        </m:r>
                      </m:e>
                      <m:sup>
                        <m:r>
                          <a:rPr lang="en-US" altLang="zh-CN" sz="24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𝟎</m:t>
                        </m:r>
                      </m:sup>
                    </m:sSup>
                    <m:r>
                      <a:rPr lang="en-US" altLang="zh-CN" sz="2400" b="1" i="1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  <a:sym typeface="+mn-ea"/>
                      </a:rPr>
                      <m:t>→</m:t>
                    </m:r>
                    <m:sSup>
                      <m:sSupPr>
                        <m:ctrlPr>
                          <a:rPr lang="en-US" altLang="zh-CN" sz="24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𝑲</m:t>
                        </m:r>
                      </m:e>
                      <m:sup>
                        <m:r>
                          <a:rPr lang="en-US" altLang="zh-CN" sz="24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4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𝒆</m:t>
                        </m:r>
                      </m:e>
                      <m:sup>
                        <m:r>
                          <a:rPr lang="en-US" altLang="zh-CN" sz="24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CN" sz="24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𝝂</m:t>
                        </m:r>
                      </m:e>
                      <m:sub>
                        <m:r>
                          <a:rPr lang="en-US" altLang="zh-CN" sz="24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𝝁</m:t>
                        </m:r>
                      </m:sub>
                    </m:sSub>
                    <m:r>
                      <a:rPr lang="zh-CN" altLang="en-US" sz="2400" b="1" i="1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  <a:sym typeface="+mn-ea"/>
                      </a:rPr>
                      <m:t>、</m:t>
                    </m:r>
                    <m:sSup>
                      <m:sSupPr>
                        <m:ctrlPr>
                          <a:rPr lang="en-US" altLang="zh-CN" sz="24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𝑲</m:t>
                        </m:r>
                      </m:e>
                      <m:sup>
                        <m:r>
                          <a:rPr lang="en-US" altLang="zh-CN" sz="24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4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𝝁</m:t>
                        </m:r>
                      </m:e>
                      <m:sup>
                        <m:r>
                          <a:rPr lang="en-US" altLang="zh-CN" sz="24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CN" sz="24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𝝂</m:t>
                        </m:r>
                      </m:e>
                      <m:sub>
                        <m:r>
                          <a:rPr lang="en-US" altLang="zh-CN" sz="24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𝝁</m:t>
                        </m:r>
                      </m:sub>
                    </m:sSub>
                  </m:oMath>
                </a14:m>
                <a:r>
                  <a:rPr lang="zh-CN" alt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Adobe 黑体 Std R" panose="020B0400000000000000"/>
                  </a:rPr>
                  <a:t>相关进展</a:t>
                </a:r>
                <a:endParaRPr lang="en-US" altLang="zh-C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Adobe 黑体 Std R" panose="020B0400000000000000"/>
                </a:endParaRPr>
              </a:p>
              <a:p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𝑫</m:t>
                        </m:r>
                      </m:e>
                      <m:sup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𝟎</m:t>
                        </m:r>
                      </m:sup>
                    </m:sSup>
                    <m:r>
                      <a:rPr lang="en-US" altLang="zh-CN" sz="2000" b="1" i="1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  <a:sym typeface="+mn-ea"/>
                      </a:rPr>
                      <m:t>→</m:t>
                    </m:r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𝝅</m:t>
                        </m:r>
                      </m:e>
                      <m:sup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𝝁</m:t>
                        </m:r>
                      </m:e>
                      <m:sup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CN" sz="20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𝝂</m:t>
                        </m:r>
                      </m:e>
                      <m:sub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𝝁</m:t>
                        </m:r>
                      </m:sub>
                    </m:sSub>
                  </m:oMath>
                </a14:m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相似的物理动机和分析流程</a:t>
                </a:r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𝒄𝒖𝒕</m:t>
                    </m:r>
                    <m:r>
                      <a:rPr lang="en-US" altLang="zh-CN" sz="20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 </m:t>
                    </m:r>
                    <m:r>
                      <a:rPr lang="en-US" altLang="zh-CN" sz="20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𝒇𝒍𝒐𝒘</m:t>
                    </m:r>
                  </m:oMath>
                </a14:m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数值有细微区别</a:t>
                </a:r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计算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m:rPr>
                            <m:lit/>
                          </m:rPr>
                          <a:rPr lang="en-US" altLang="zh-CN" sz="20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sz="2000" b="1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  <a:sym typeface="+mn-ea"/>
                          </a:rPr>
                          <m:t>𝚫𝚪</m:t>
                        </m:r>
                      </m:num>
                      <m:den>
                        <m:r>
                          <a:rPr lang="en-US" altLang="zh-CN" sz="2000" b="1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  <a:sym typeface="+mn-ea"/>
                          </a:rPr>
                          <m:t>𝚫</m:t>
                        </m:r>
                        <m:sSup>
                          <m:sSup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  <a:sym typeface="+mn-ea"/>
                              </a:rPr>
                            </m:ctrlPr>
                          </m:sSup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  <a:sym typeface="+mn-ea"/>
                              </a:rPr>
                              <m:t>𝒒</m:t>
                            </m:r>
                          </m:e>
                          <m:sup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  <a:sym typeface="+mn-ea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, </a:t>
                </a:r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联合</a:t>
                </a:r>
                <a:r>
                  <a:rPr lang="en-US" altLang="zh-CN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LQCD</a:t>
                </a:r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的形状因子</a:t>
                </a:r>
                <a:r>
                  <a:rPr lang="en-US" altLang="zh-CN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,</a:t>
                </a:r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提取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CCD37B8-4031-A2F3-BF1C-B9E88365D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146482" y="-4"/>
                <a:ext cx="6519179" cy="2989146"/>
              </a:xfrm>
              <a:prstGeom prst="rect">
                <a:avLst/>
              </a:prstGeom>
              <a:blipFill>
                <a:blip r:embed="rId5"/>
                <a:stretch>
                  <a:fillRect l="-842" t="-10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EAF83F09-F60E-9861-1384-D74F74CCC3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99" y="3670713"/>
            <a:ext cx="7755380" cy="22757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22F8384-F267-3759-0164-64735ABE6245}"/>
                  </a:ext>
                </a:extLst>
              </p:cNvPr>
              <p:cNvSpPr txBox="1"/>
              <p:nvPr/>
            </p:nvSpPr>
            <p:spPr>
              <a:xfrm>
                <a:off x="2823468" y="5946445"/>
                <a:ext cx="166826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𝐵𝐸𝑆𝐼𝐼𝐼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2019)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22F8384-F267-3759-0164-64735ABE62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468" y="5946445"/>
                <a:ext cx="1668266" cy="369332"/>
              </a:xfrm>
              <a:prstGeom prst="rect">
                <a:avLst/>
              </a:prstGeom>
              <a:blipFill>
                <a:blip r:embed="rId7"/>
                <a:stretch>
                  <a:fillRect l="-730" r="-730" b="-163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DC6D2EC2-5E1C-3F85-ECB0-9AFE17D9D5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087" y="349616"/>
            <a:ext cx="3584152" cy="55968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446F60C-1645-5063-07F2-A248DE09063D}"/>
                  </a:ext>
                </a:extLst>
              </p:cNvPr>
              <p:cNvSpPr txBox="1"/>
              <p:nvPr/>
            </p:nvSpPr>
            <p:spPr>
              <a:xfrm>
                <a:off x="9206400" y="5946445"/>
                <a:ext cx="166826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𝐵𝐸𝑆𝐼𝐼𝐼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2015)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446F60C-1645-5063-07F2-A248DE090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6400" y="5946445"/>
                <a:ext cx="1668266" cy="369332"/>
              </a:xfrm>
              <a:prstGeom prst="rect">
                <a:avLst/>
              </a:prstGeom>
              <a:blipFill>
                <a:blip r:embed="rId9"/>
                <a:stretch>
                  <a:fillRect l="-730" r="-730" b="-163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345492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014E0-0270-5B58-2710-BE795D267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A5F72F-EC93-CBF5-9CD2-11857589574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11004331" y="6356350"/>
            <a:ext cx="578069" cy="366395"/>
          </a:xfrm>
        </p:spPr>
        <p:txBody>
          <a:bodyPr/>
          <a:lstStyle/>
          <a:p>
            <a:fld id="{40A75395-E496-4F2E-841C-84E2511BD8CD}" type="slidenum">
              <a:rPr lang="zh-CN" altLang="en-US" sz="2400" b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17</a:t>
            </a:fld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7A50919-ED02-2A9D-2044-B5F4BE1F89D4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219109" y="8073"/>
                <a:ext cx="6547451" cy="179298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𝑫</m:t>
                        </m:r>
                      </m:e>
                      <m:sup>
                        <m:r>
                          <a:rPr lang="en-US" altLang="zh-CN" sz="24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𝟎</m:t>
                        </m:r>
                      </m:sup>
                    </m:sSup>
                    <m:r>
                      <a:rPr lang="en-US" altLang="zh-CN" sz="2400" b="1" i="1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  <a:sym typeface="+mn-ea"/>
                      </a:rPr>
                      <m:t>→</m:t>
                    </m:r>
                    <m:sSup>
                      <m:sSupPr>
                        <m:ctrlPr>
                          <a:rPr lang="en-US" altLang="zh-CN" sz="24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𝑲</m:t>
                        </m:r>
                      </m:e>
                      <m:sup>
                        <m:r>
                          <a:rPr lang="en-US" altLang="zh-CN" sz="24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𝒆</m:t>
                        </m:r>
                      </m:e>
                      <m:sup>
                        <m:r>
                          <a:rPr lang="en-US" altLang="zh-CN" sz="24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CN" sz="24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𝝂</m:t>
                        </m:r>
                      </m:e>
                      <m:sub>
                        <m:r>
                          <a:rPr lang="en-US" altLang="zh-CN" sz="24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𝝁</m:t>
                        </m:r>
                      </m:sub>
                    </m:sSub>
                  </m:oMath>
                </a14:m>
                <a:r>
                  <a:rPr lang="zh-CN" alt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Adobe 黑体 Std R" panose="020B0400000000000000"/>
                  </a:rPr>
                  <a:t>相关进展</a:t>
                </a:r>
                <a:endParaRPr lang="en-US" altLang="zh-C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Adobe 黑体 Std R" panose="020B0400000000000000"/>
                </a:endParaRPr>
              </a:p>
              <a:p>
                <a:pPr marL="342900" indent="-342900">
                  <a:buFont typeface="Wingdings" panose="05000000000000000000" pitchFamily="2" charset="2"/>
                  <a:buChar char="n"/>
                </a:pPr>
                <a:endParaRPr lang="en-US" altLang="zh-C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dobe 黑体 Std R" panose="020B0400000000000000"/>
                  <a:ea typeface="宋体" panose="02010600030101010101" pitchFamily="2" charset="-12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dobe 黑体 Std R" panose="020B0400000000000000"/>
                    <a:ea typeface="宋体" panose="02010600030101010101" pitchFamily="2" charset="-122"/>
                  </a:rPr>
                  <a:t>给出相似的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𝑴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𝑩𝑪</m:t>
                        </m:r>
                      </m:sub>
                    </m:sSub>
                  </m:oMath>
                </a14:m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dobe 黑体 Std R" panose="020B0400000000000000"/>
                    <a:ea typeface="宋体" panose="02010600030101010101" pitchFamily="2" charset="-122"/>
                  </a:rPr>
                  <a:t>和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SupPr>
                      <m:e>
                        <m:r>
                          <a:rPr lang="en-US" altLang="zh-CN" sz="20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miss</m:t>
                        </m:r>
                      </m:sub>
                      <m:sup>
                        <m:r>
                          <a:rPr lang="en-US" altLang="zh-CN" sz="20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dobe 黑体 Std R" panose="020B0400000000000000"/>
                    <a:ea typeface="宋体" panose="02010600030101010101" pitchFamily="2" charset="-122"/>
                  </a:rPr>
                  <a:t>分布</a:t>
                </a:r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dobe 黑体 Std R" panose="020B0400000000000000"/>
                  <a:ea typeface="宋体" panose="02010600030101010101" pitchFamily="2" charset="-12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dobe 黑体 Std R" panose="020B0400000000000000"/>
                  <a:ea typeface="宋体" panose="02010600030101010101" pitchFamily="2" charset="-12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dobe 黑体 Std R" panose="020B0400000000000000"/>
                    <a:ea typeface="宋体" panose="02010600030101010101" pitchFamily="2" charset="-122"/>
                  </a:rPr>
                  <a:t>效率同样整体略低于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𝐵𝐸𝑆𝐼𝐼𝐼</m:t>
                    </m:r>
                  </m:oMath>
                </a14:m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dobe 黑体 Std R" panose="020B0400000000000000"/>
                    <a:ea typeface="宋体" panose="02010600030101010101" pitchFamily="2" charset="-122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𝒄𝒐𝒎𝒃𝒊𝒏𝒆𝒅</m:t>
                        </m:r>
                      </m:sub>
                    </m:sSub>
                  </m:oMath>
                </a14:m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dobe 黑体 Std R" panose="020B0400000000000000"/>
                    <a:ea typeface="宋体" panose="02010600030101010101" pitchFamily="2" charset="-122"/>
                  </a:rPr>
                  <a:t>略高于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𝑷𝑫𝑮</m:t>
                    </m:r>
                  </m:oMath>
                </a14:m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dobe 黑体 Std R" panose="020B0400000000000000"/>
                    <a:ea typeface="宋体" panose="02010600030101010101" pitchFamily="2" charset="-122"/>
                  </a:rPr>
                  <a:t>值</a:t>
                </a:r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dobe 黑体 Std R" panose="020B0400000000000000"/>
                  <a:ea typeface="宋体" panose="02010600030101010101" pitchFamily="2" charset="-12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dobe 黑体 Std R" panose="020B040000000000000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7A50919-ED02-2A9D-2044-B5F4BE1F8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219109" y="8073"/>
                <a:ext cx="6547451" cy="1792982"/>
              </a:xfrm>
              <a:prstGeom prst="rect">
                <a:avLst/>
              </a:prstGeom>
              <a:blipFill>
                <a:blip r:embed="rId5"/>
                <a:stretch>
                  <a:fillRect l="-838" t="-1701" b="-6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0DD2AE60-FC58-68C3-EBBB-5B94A334B0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0152" y="2305144"/>
            <a:ext cx="2926078" cy="2010454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3FED3357-0F71-430C-0EAA-FC6C7EEF849B}"/>
              </a:ext>
            </a:extLst>
          </p:cNvPr>
          <p:cNvGrpSpPr/>
          <p:nvPr/>
        </p:nvGrpSpPr>
        <p:grpSpPr>
          <a:xfrm>
            <a:off x="8958665" y="165553"/>
            <a:ext cx="3147565" cy="2161095"/>
            <a:chOff x="5969525" y="219959"/>
            <a:chExt cx="3147565" cy="2161095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3D51CD1F-F037-7210-B495-B622BA631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69525" y="219959"/>
              <a:ext cx="3147565" cy="1792982"/>
            </a:xfrm>
            <a:prstGeom prst="rect">
              <a:avLst/>
            </a:prstGeom>
          </p:spPr>
        </p:pic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353C6AD6-E935-101D-71C4-0CEF9DDC1DE7}"/>
                </a:ext>
              </a:extLst>
            </p:cNvPr>
            <p:cNvCxnSpPr>
              <a:cxnSpLocks/>
            </p:cNvCxnSpPr>
            <p:nvPr/>
          </p:nvCxnSpPr>
          <p:spPr>
            <a:xfrm>
              <a:off x="7234730" y="397291"/>
              <a:ext cx="0" cy="1458481"/>
            </a:xfrm>
            <a:prstGeom prst="line">
              <a:avLst/>
            </a:prstGeom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11972F67-B011-E52B-0636-B5D7C0C2819E}"/>
                </a:ext>
              </a:extLst>
            </p:cNvPr>
            <p:cNvCxnSpPr>
              <a:cxnSpLocks/>
            </p:cNvCxnSpPr>
            <p:nvPr/>
          </p:nvCxnSpPr>
          <p:spPr>
            <a:xfrm>
              <a:off x="7954687" y="410958"/>
              <a:ext cx="0" cy="1458481"/>
            </a:xfrm>
            <a:prstGeom prst="line">
              <a:avLst/>
            </a:prstGeom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99749A77-3E29-9198-E04B-65E977829FAD}"/>
                    </a:ext>
                  </a:extLst>
                </p:cNvPr>
                <p:cNvSpPr txBox="1"/>
                <p:nvPr/>
              </p:nvSpPr>
              <p:spPr>
                <a:xfrm>
                  <a:off x="6393841" y="1990947"/>
                  <a:ext cx="2363249" cy="39010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8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𝑴</m:t>
                            </m:r>
                          </m:e>
                          <m:sub>
                            <m:r>
                              <a:rPr lang="en-US" altLang="zh-CN" sz="18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𝑩𝑪</m:t>
                            </m:r>
                          </m:sub>
                        </m:sSub>
                        <m:r>
                          <a:rPr lang="zh-CN" altLang="en-US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（</m:t>
                        </m:r>
                        <m:acc>
                          <m:accPr>
                            <m:chr m:val="̅"/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华文中宋" panose="02010600040101010101" charset="-122"/>
                                <a:cs typeface="Times New Roman" panose="02020603050405020304" pitchFamily="18" charset="0"/>
                                <a:sym typeface="+mn-ea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华文中宋" panose="02010600040101010101" charset="-122"/>
                                    <a:cs typeface="Times New Roman" panose="02020603050405020304" pitchFamily="18" charset="0"/>
                                    <a:sym typeface="+mn-ea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华文中宋" panose="02010600040101010101" charset="-122"/>
                                    <a:cs typeface="Times New Roman" panose="02020603050405020304" pitchFamily="18" charset="0"/>
                                    <a:sym typeface="+mn-ea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华文中宋" panose="02010600040101010101" charset="-122"/>
                                    <a:cs typeface="Times New Roman" panose="02020603050405020304" pitchFamily="18" charset="0"/>
                                    <a:sym typeface="+mn-ea"/>
                                  </a:rPr>
                                  <m:t>0</m:t>
                                </m:r>
                              </m:sup>
                            </m:sSup>
                          </m:e>
                        </m:acc>
                        <m:r>
                          <a:rPr lang="en-US" altLang="zh-CN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  <a:sym typeface="+mn-ea"/>
                          </a:rPr>
                          <m:t>→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  <a:sym typeface="+mn-ea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  <a:sym typeface="+mn-ea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  <a:sym typeface="+mn-ea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  <a:sym typeface="+mn-ea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  <a:sym typeface="+mn-ea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  <a:sym typeface="+mn-ea"/>
                              </a:rPr>
                              <m:t>−</m:t>
                            </m:r>
                          </m:sup>
                        </m:sSup>
                        <m:r>
                          <a:rPr lang="zh-CN" altLang="en-US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）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99749A77-3E29-9198-E04B-65E977829F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3841" y="1990947"/>
                  <a:ext cx="2363249" cy="390107"/>
                </a:xfrm>
                <a:prstGeom prst="rect">
                  <a:avLst/>
                </a:prstGeom>
                <a:blipFill>
                  <a:blip r:embed="rId8"/>
                  <a:stretch>
                    <a:fillRect b="-156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1852C3D-5652-F7C2-87D5-0D81665E03E8}"/>
                  </a:ext>
                </a:extLst>
              </p:cNvPr>
              <p:cNvSpPr txBox="1"/>
              <p:nvPr/>
            </p:nvSpPr>
            <p:spPr>
              <a:xfrm>
                <a:off x="11045648" y="3246341"/>
                <a:ext cx="843455" cy="391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sSubSupPr>
                        <m:e>
                          <m:r>
                            <a:rPr lang="en-US" altLang="zh-CN" sz="18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miss</m:t>
                          </m:r>
                        </m:sub>
                        <m:sup>
                          <m:r>
                            <a:rPr lang="en-US" altLang="zh-CN" sz="1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1852C3D-5652-F7C2-87D5-0D81665E0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5648" y="3246341"/>
                <a:ext cx="843455" cy="391326"/>
              </a:xfrm>
              <a:prstGeom prst="rect">
                <a:avLst/>
              </a:prstGeom>
              <a:blipFill>
                <a:blip r:embed="rId9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表格 12">
                <a:extLst>
                  <a:ext uri="{FF2B5EF4-FFF2-40B4-BE49-F238E27FC236}">
                    <a16:creationId xmlns:a16="http://schemas.microsoft.com/office/drawing/2014/main" id="{326719CF-3BDA-4145-7DD0-9BC219C3D41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9958621"/>
                  </p:ext>
                </p:extLst>
              </p:nvPr>
            </p:nvGraphicFramePr>
            <p:xfrm>
              <a:off x="299725" y="1888308"/>
              <a:ext cx="8557525" cy="15536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31244">
                      <a:extLst>
                        <a:ext uri="{9D8B030D-6E8A-4147-A177-3AD203B41FA5}">
                          <a16:colId xmlns:a16="http://schemas.microsoft.com/office/drawing/2014/main" val="1924263281"/>
                        </a:ext>
                      </a:extLst>
                    </a:gridCol>
                    <a:gridCol w="2120734">
                      <a:extLst>
                        <a:ext uri="{9D8B030D-6E8A-4147-A177-3AD203B41FA5}">
                          <a16:colId xmlns:a16="http://schemas.microsoft.com/office/drawing/2014/main" val="499560824"/>
                        </a:ext>
                      </a:extLst>
                    </a:gridCol>
                    <a:gridCol w="1501849">
                      <a:extLst>
                        <a:ext uri="{9D8B030D-6E8A-4147-A177-3AD203B41FA5}">
                          <a16:colId xmlns:a16="http://schemas.microsoft.com/office/drawing/2014/main" val="4062710712"/>
                        </a:ext>
                      </a:extLst>
                    </a:gridCol>
                    <a:gridCol w="1501849">
                      <a:extLst>
                        <a:ext uri="{9D8B030D-6E8A-4147-A177-3AD203B41FA5}">
                          <a16:colId xmlns:a16="http://schemas.microsoft.com/office/drawing/2014/main" val="736795413"/>
                        </a:ext>
                      </a:extLst>
                    </a:gridCol>
                    <a:gridCol w="1501849">
                      <a:extLst>
                        <a:ext uri="{9D8B030D-6E8A-4147-A177-3AD203B41FA5}">
                          <a16:colId xmlns:a16="http://schemas.microsoft.com/office/drawing/2014/main" val="2014500832"/>
                        </a:ext>
                      </a:extLst>
                    </a:gridCol>
                  </a:tblGrid>
                  <a:tr h="406746">
                    <a:tc>
                      <a:txBody>
                        <a:bodyPr/>
                        <a:lstStyle/>
                        <a:p>
                          <a:pPr marL="0" algn="ctr" defTabSz="1219200" rtl="0" eaLnBrk="1" latinLnBrk="0" hangingPunct="1"/>
                          <a:r>
                            <a:rPr lang="en-US" altLang="zh-CN" sz="1600" b="0" i="0" kern="12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Tag Mode</a:t>
                          </a:r>
                          <a:endParaRPr lang="zh-CN" altLang="en-US" sz="1600" b="0" i="0" kern="12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kern="1200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kern="1200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en-US" altLang="zh-CN" sz="1600" b="0" i="1" kern="1200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𝑆𝑇</m:t>
                                    </m:r>
                                  </m:sub>
                                </m:sSub>
                                <m:r>
                                  <a:rPr lang="en-US" altLang="zh-CN" sz="1600" b="0" i="1" kern="1200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(</m:t>
                                </m:r>
                                <m:r>
                                  <a:rPr lang="en-US" altLang="zh-CN" sz="1600" b="0" i="1" kern="1200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𝑆𝑇𝐶𝐹</m:t>
                                </m:r>
                                <m:r>
                                  <a:rPr lang="en-US" altLang="zh-CN" sz="1600" b="0" i="1" kern="1200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600" b="0" i="0" kern="12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kern="1200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kern="1200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en-US" altLang="zh-CN" sz="1600" b="0" i="1" kern="1200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𝐷𝑇</m:t>
                                    </m:r>
                                  </m:sub>
                                </m:sSub>
                                <m:r>
                                  <a:rPr lang="en-US" altLang="zh-CN" sz="1600" b="0" i="1" kern="1200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(</m:t>
                                </m:r>
                                <m:r>
                                  <a:rPr lang="en-US" altLang="zh-CN" sz="1600" b="0" i="1" kern="1200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𝑆𝑇𝐶𝐹</m:t>
                                </m:r>
                                <m:r>
                                  <a:rPr lang="en-US" altLang="zh-CN" sz="1600" b="0" i="1" kern="1200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600" b="0" i="0" kern="12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kern="1200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kern="1200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en-US" altLang="zh-CN" sz="1600" b="0" i="1" kern="1200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𝑆𝑇</m:t>
                                    </m:r>
                                  </m:sub>
                                </m:sSub>
                                <m:r>
                                  <a:rPr lang="en-US" altLang="zh-CN" sz="1600" b="0" i="1" kern="1200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(</m:t>
                                </m:r>
                                <m:r>
                                  <a:rPr lang="en-US" altLang="zh-CN" sz="1600" b="0" i="1" kern="1200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𝐵𝐸𝑆𝐼𝐼𝐼</m:t>
                                </m:r>
                                <m:r>
                                  <a:rPr lang="en-US" altLang="zh-CN" sz="1600" b="0" i="1" kern="1200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600" b="0" i="0" kern="12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kern="1200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kern="1200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en-US" altLang="zh-CN" sz="1600" b="0" i="1" kern="1200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𝐷𝑇</m:t>
                                    </m:r>
                                  </m:sub>
                                </m:sSub>
                                <m:r>
                                  <a:rPr lang="en-US" altLang="zh-CN" sz="1600" b="0" i="1" kern="1200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r>
                                  <a:rPr lang="en-US" altLang="zh-CN" sz="1600" b="0" i="1" kern="1200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𝐵𝐸𝑆𝐼𝐼𝐼</m:t>
                                </m:r>
                                <m:r>
                                  <a:rPr lang="en-US" altLang="zh-CN" sz="1600" b="0" i="1" kern="1200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600" b="0" i="0" kern="12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926250"/>
                      </a:ext>
                    </a:extLst>
                  </a:tr>
                  <a:tr h="400988"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altLang="zh-CN" sz="1400" i="1" smtClean="0"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</m:ctrlPr>
                                  </m:accPr>
                                  <m:e>
                                    <m:sSup>
                                      <m:sSupPr>
                                        <m:ctrlPr>
                                          <a:rPr lang="en-US" altLang="zh-CN" sz="1400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acc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49.972%</a:t>
                          </a:r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34.752%</a:t>
                          </a:r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69.54%</a:t>
                          </a:r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45.78%</a:t>
                          </a:r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1961411"/>
                      </a:ext>
                    </a:extLst>
                  </a:tr>
                  <a:tr h="3649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altLang="zh-CN" sz="1400" i="1" smtClean="0"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</m:ctrlPr>
                                  </m:accPr>
                                  <m:e>
                                    <m:sSup>
                                      <m:sSupPr>
                                        <m:ctrlPr>
                                          <a:rPr lang="en-US" altLang="zh-CN" sz="1400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acc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29.705%</a:t>
                          </a:r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20.568%</a:t>
                          </a:r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36.49%</a:t>
                          </a:r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26.64%</a:t>
                          </a:r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6327702"/>
                      </a:ext>
                    </a:extLst>
                  </a:tr>
                  <a:tr h="38098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altLang="zh-CN" sz="1400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</m:ctrlPr>
                                  </m:accPr>
                                  <m:e>
                                    <m:sSup>
                                      <m:sSupPr>
                                        <m:ctrlPr>
                                          <a:rPr lang="en-US" altLang="zh-CN" sz="1400" i="1"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400" i="1"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en-US" altLang="zh-CN" sz="1400" i="1"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acc>
                                <m:r>
                                  <a:rPr lang="en-US" altLang="zh-CN" sz="1400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400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1400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400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400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29.977%</a:t>
                          </a:r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21.274%</a:t>
                          </a:r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38.94%</a:t>
                          </a:r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26.16%</a:t>
                          </a:r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0851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表格 12">
                <a:extLst>
                  <a:ext uri="{FF2B5EF4-FFF2-40B4-BE49-F238E27FC236}">
                    <a16:creationId xmlns:a16="http://schemas.microsoft.com/office/drawing/2014/main" id="{326719CF-3BDA-4145-7DD0-9BC219C3D41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9958621"/>
                  </p:ext>
                </p:extLst>
              </p:nvPr>
            </p:nvGraphicFramePr>
            <p:xfrm>
              <a:off x="299725" y="1888308"/>
              <a:ext cx="8557525" cy="15536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31244">
                      <a:extLst>
                        <a:ext uri="{9D8B030D-6E8A-4147-A177-3AD203B41FA5}">
                          <a16:colId xmlns:a16="http://schemas.microsoft.com/office/drawing/2014/main" val="1924263281"/>
                        </a:ext>
                      </a:extLst>
                    </a:gridCol>
                    <a:gridCol w="2120734">
                      <a:extLst>
                        <a:ext uri="{9D8B030D-6E8A-4147-A177-3AD203B41FA5}">
                          <a16:colId xmlns:a16="http://schemas.microsoft.com/office/drawing/2014/main" val="499560824"/>
                        </a:ext>
                      </a:extLst>
                    </a:gridCol>
                    <a:gridCol w="1501849">
                      <a:extLst>
                        <a:ext uri="{9D8B030D-6E8A-4147-A177-3AD203B41FA5}">
                          <a16:colId xmlns:a16="http://schemas.microsoft.com/office/drawing/2014/main" val="4062710712"/>
                        </a:ext>
                      </a:extLst>
                    </a:gridCol>
                    <a:gridCol w="1501849">
                      <a:extLst>
                        <a:ext uri="{9D8B030D-6E8A-4147-A177-3AD203B41FA5}">
                          <a16:colId xmlns:a16="http://schemas.microsoft.com/office/drawing/2014/main" val="736795413"/>
                        </a:ext>
                      </a:extLst>
                    </a:gridCol>
                    <a:gridCol w="1501849">
                      <a:extLst>
                        <a:ext uri="{9D8B030D-6E8A-4147-A177-3AD203B41FA5}">
                          <a16:colId xmlns:a16="http://schemas.microsoft.com/office/drawing/2014/main" val="2014500832"/>
                        </a:ext>
                      </a:extLst>
                    </a:gridCol>
                  </a:tblGrid>
                  <a:tr h="406746">
                    <a:tc>
                      <a:txBody>
                        <a:bodyPr/>
                        <a:lstStyle/>
                        <a:p>
                          <a:pPr marL="0" algn="ctr" defTabSz="1219200" rtl="0" eaLnBrk="1" latinLnBrk="0" hangingPunct="1"/>
                          <a:r>
                            <a:rPr lang="en-US" altLang="zh-CN" sz="1600" b="0" i="0" kern="12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Tag Mode</a:t>
                          </a:r>
                          <a:endParaRPr lang="zh-CN" altLang="en-US" sz="1600" b="0" i="0" kern="12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91379" t="-4478" r="-213218" b="-289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270732" t="-4478" r="-201626" b="-289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369231" t="-4478" r="-100810" b="-289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471138" t="-4478" r="-1220" b="-289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926250"/>
                      </a:ext>
                    </a:extLst>
                  </a:tr>
                  <a:tr h="40098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315" t="-106061" r="-343849" b="-193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49.972%</a:t>
                          </a:r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34.752%</a:t>
                          </a:r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69.54%</a:t>
                          </a:r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45.78%</a:t>
                          </a:r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1961411"/>
                      </a:ext>
                    </a:extLst>
                  </a:tr>
                  <a:tr h="36497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315" t="-226667" r="-343849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29.705%</a:t>
                          </a:r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20.568%</a:t>
                          </a:r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36.49%</a:t>
                          </a:r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26.64%</a:t>
                          </a:r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6327702"/>
                      </a:ext>
                    </a:extLst>
                  </a:tr>
                  <a:tr h="38098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315" t="-311111" r="-343849" b="-79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29.977%</a:t>
                          </a:r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21.274%</a:t>
                          </a:r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38.94%</a:t>
                          </a:r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26.16%</a:t>
                          </a:r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08511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6" name="图片 15">
            <a:extLst>
              <a:ext uri="{FF2B5EF4-FFF2-40B4-BE49-F238E27FC236}">
                <a16:creationId xmlns:a16="http://schemas.microsoft.com/office/drawing/2014/main" id="{AD752D4C-DD6E-1878-5144-AFD100DD4E0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80152" y="4367400"/>
            <a:ext cx="2926078" cy="1988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表格 19">
                <a:extLst>
                  <a:ext uri="{FF2B5EF4-FFF2-40B4-BE49-F238E27FC236}">
                    <a16:creationId xmlns:a16="http://schemas.microsoft.com/office/drawing/2014/main" id="{84CA0AC1-3104-1EF0-0178-903FA083FC9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12214261"/>
                  </p:ext>
                </p:extLst>
              </p:nvPr>
            </p:nvGraphicFramePr>
            <p:xfrm>
              <a:off x="299725" y="3616510"/>
              <a:ext cx="8658940" cy="27396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76816">
                      <a:extLst>
                        <a:ext uri="{9D8B030D-6E8A-4147-A177-3AD203B41FA5}">
                          <a16:colId xmlns:a16="http://schemas.microsoft.com/office/drawing/2014/main" val="3722077919"/>
                        </a:ext>
                      </a:extLst>
                    </a:gridCol>
                    <a:gridCol w="2070052">
                      <a:extLst>
                        <a:ext uri="{9D8B030D-6E8A-4147-A177-3AD203B41FA5}">
                          <a16:colId xmlns:a16="http://schemas.microsoft.com/office/drawing/2014/main" val="1725481800"/>
                        </a:ext>
                      </a:extLst>
                    </a:gridCol>
                    <a:gridCol w="2622648">
                      <a:extLst>
                        <a:ext uri="{9D8B030D-6E8A-4147-A177-3AD203B41FA5}">
                          <a16:colId xmlns:a16="http://schemas.microsoft.com/office/drawing/2014/main" val="2543630965"/>
                        </a:ext>
                      </a:extLst>
                    </a:gridCol>
                    <a:gridCol w="1989424">
                      <a:extLst>
                        <a:ext uri="{9D8B030D-6E8A-4147-A177-3AD203B41FA5}">
                          <a16:colId xmlns:a16="http://schemas.microsoft.com/office/drawing/2014/main" val="2966297358"/>
                        </a:ext>
                      </a:extLst>
                    </a:gridCol>
                  </a:tblGrid>
                  <a:tr h="448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8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相对误差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1" i="1" dirty="0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(</m:t>
                              </m:r>
                              <m:r>
                                <a:rPr lang="en-US" altLang="zh-CN" sz="18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%)</m:t>
                              </m:r>
                            </m:oMath>
                          </a14:m>
                          <a:endParaRPr lang="zh-CN" altLang="en-US" sz="18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黑体" panose="02010609060101010101" pitchFamily="49" charset="-122"/>
                            <a:ea typeface="黑体" panose="02010609060101010101" pitchFamily="49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12192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altLang="zh-CN" sz="18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</m:ctrlPr>
                                  </m:accPr>
                                  <m:e>
                                    <m:sSup>
                                      <m:sSupPr>
                                        <m:ctrlPr>
                                          <a:rPr lang="en-US" altLang="zh-CN" sz="1800" b="0" i="1" kern="120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+mn-ea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b="0" i="1" kern="120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+mn-ea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en-US" altLang="zh-CN" sz="1800" b="0" i="1" kern="120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+mn-ea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acc>
                                <m:r>
                                  <a:rPr lang="en-US" altLang="zh-CN" sz="1800" b="0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+mn-ea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8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18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8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altLang="zh-CN" sz="18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</m:ctrlPr>
                                  </m:accPr>
                                  <m:e>
                                    <m:sSup>
                                      <m:sSupPr>
                                        <m:ctrlPr>
                                          <a:rPr lang="en-US" altLang="zh-CN" sz="1800" b="0" i="1" kern="120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+mn-ea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b="0" i="1" kern="120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+mn-ea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en-US" altLang="zh-CN" sz="1800" b="0" i="1" kern="120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+mn-ea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acc>
                                <m:r>
                                  <a:rPr lang="en-US" altLang="zh-CN" sz="1800" b="0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+mn-ea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8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18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8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altLang="zh-CN" sz="1800" b="0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+mn-ea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altLang="zh-CN" sz="18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8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altLang="zh-CN" sz="18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</m:ctrlPr>
                                  </m:accPr>
                                  <m:e>
                                    <m:sSup>
                                      <m:sSupPr>
                                        <m:ctrlPr>
                                          <a:rPr lang="en-US" altLang="zh-CN" sz="1800" b="0" i="1" kern="120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+mn-ea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b="0" i="1" kern="120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+mn-ea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en-US" altLang="zh-CN" sz="1800" b="0" i="1" kern="120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+mn-ea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acc>
                                <m:r>
                                  <a:rPr lang="en-US" altLang="zh-CN" sz="1800" b="0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+mn-ea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8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18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8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8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8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3082812"/>
                      </a:ext>
                    </a:extLst>
                  </a:tr>
                  <a:tr h="357558">
                    <a:tc>
                      <a:txBody>
                        <a:bodyPr/>
                        <a:lstStyle/>
                        <a:p>
                          <a:pPr marL="0" algn="ctr" defTabSz="12192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altLang="zh-CN" sz="1800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𝒔𝒕𝒂𝒕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8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0.058</m:t>
                                </m:r>
                              </m:oMath>
                            </m:oMathPara>
                          </a14:m>
                          <a:endParaRPr lang="zh-CN" altLang="en-US" sz="18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0.052</m:t>
                                </m:r>
                              </m:oMath>
                            </m:oMathPara>
                          </a14:m>
                          <a:endParaRPr lang="zh-CN" altLang="en-US" sz="18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0.075</m:t>
                                </m:r>
                              </m:oMath>
                            </m:oMathPara>
                          </a14:m>
                          <a:endParaRPr lang="zh-CN" altLang="en-US" sz="18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7056520"/>
                      </a:ext>
                    </a:extLst>
                  </a:tr>
                  <a:tr h="382202">
                    <a:tc>
                      <a:txBody>
                        <a:bodyPr/>
                        <a:lstStyle/>
                        <a:p>
                          <a:pPr marL="0" algn="ctr" defTabSz="12192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1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altLang="zh-CN" sz="1800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𝒔𝒚𝒔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8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0.006</m:t>
                                </m:r>
                              </m:oMath>
                            </m:oMathPara>
                          </a14:m>
                          <a:endParaRPr lang="zh-CN" altLang="en-US" sz="18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0.007</m:t>
                                </m:r>
                              </m:oMath>
                            </m:oMathPara>
                          </a14:m>
                          <a:endParaRPr lang="zh-CN" altLang="en-US" sz="18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0.005</m:t>
                                </m:r>
                              </m:oMath>
                            </m:oMathPara>
                          </a14:m>
                          <a:endParaRPr lang="zh-CN" altLang="en-US" sz="18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8055031"/>
                      </a:ext>
                    </a:extLst>
                  </a:tr>
                  <a:tr h="381643">
                    <a:tc>
                      <a:txBody>
                        <a:bodyPr/>
                        <a:lstStyle/>
                        <a:p>
                          <a:pPr marL="0" algn="ctr" defTabSz="12192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1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altLang="zh-CN" sz="1800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𝒊𝒏𝒑𝒖𝒕</m:t>
                                    </m:r>
                                  </m:sub>
                                </m:sSub>
                                <m:r>
                                  <a:rPr lang="en-US" altLang="zh-CN" sz="18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𝑷𝑫𝑮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8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0.760</m:t>
                                </m:r>
                              </m:oMath>
                            </m:oMathPara>
                          </a14:m>
                          <a:endParaRPr lang="zh-CN" altLang="en-US" sz="18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1.703</m:t>
                                </m:r>
                              </m:oMath>
                            </m:oMathPara>
                          </a14:m>
                          <a:endParaRPr lang="zh-CN" altLang="en-US" sz="18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4.167</m:t>
                                </m:r>
                              </m:oMath>
                            </m:oMathPara>
                          </a14:m>
                          <a:endParaRPr lang="zh-CN" altLang="en-US" sz="18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6279057"/>
                      </a:ext>
                    </a:extLst>
                  </a:tr>
                  <a:tr h="357558">
                    <a:tc>
                      <a:txBody>
                        <a:bodyPr/>
                        <a:lstStyle/>
                        <a:p>
                          <a:pPr marL="0" algn="ctr" defTabSz="12192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1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altLang="zh-CN" sz="1800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𝒕𝒐𝒕𝒂𝒍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8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0.762</m:t>
                                </m:r>
                              </m:oMath>
                            </m:oMathPara>
                          </a14:m>
                          <a:endParaRPr lang="zh-CN" altLang="en-US" sz="18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1.704</m:t>
                                </m:r>
                              </m:oMath>
                            </m:oMathPara>
                          </a14:m>
                          <a:endParaRPr lang="zh-CN" altLang="en-US" sz="18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4.167</m:t>
                                </m:r>
                              </m:oMath>
                            </m:oMathPara>
                          </a14:m>
                          <a:endParaRPr lang="zh-CN" altLang="en-US" sz="18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1505280"/>
                      </a:ext>
                    </a:extLst>
                  </a:tr>
                  <a:tr h="357558">
                    <a:tc>
                      <a:txBody>
                        <a:bodyPr/>
                        <a:lstStyle/>
                        <a:p>
                          <a:pPr marL="0" algn="ctr" defTabSz="12192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1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altLang="zh-CN" sz="1800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𝒄𝒐𝒎𝒃𝒊𝒏𝒆𝒅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8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0.686</a:t>
                          </a:r>
                          <a:endParaRPr lang="zh-CN" altLang="en-US" sz="18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24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24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1703379"/>
                      </a:ext>
                    </a:extLst>
                  </a:tr>
                  <a:tr h="403060">
                    <a:tc>
                      <a:txBody>
                        <a:bodyPr/>
                        <a:lstStyle/>
                        <a:p>
                          <a:pPr marL="0" algn="ctr" defTabSz="12192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1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CN" sz="1800" b="1" i="1" smtClean="0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b="1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𝑫</m:t>
                                        </m:r>
                                      </m:e>
                                      <m:sup>
                                        <m:r>
                                          <a:rPr lang="en-US" altLang="zh-CN" sz="1800" b="1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𝟎</m:t>
                                        </m:r>
                                      </m:sup>
                                    </m:sSup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  <m:t>→</m:t>
                                    </m:r>
                                    <m:sSup>
                                      <m:sSupPr>
                                        <m:ctrlPr>
                                          <a:rPr lang="en-US" altLang="zh-CN" sz="1800" b="1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800" b="1" i="1" smtClean="0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K</m:t>
                                        </m:r>
                                      </m:e>
                                      <m:sup>
                                        <m:r>
                                          <a:rPr lang="en-US" altLang="zh-CN" sz="1800" b="1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altLang="zh-CN" sz="1800" b="1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b="1" i="1" smtClean="0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𝝁</m:t>
                                        </m:r>
                                      </m:e>
                                      <m:sup>
                                        <m:r>
                                          <a:rPr lang="en-US" altLang="zh-CN" sz="1800" b="1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altLang="zh-CN" sz="1800" b="1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800" b="1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𝝂</m:t>
                                        </m:r>
                                      </m:e>
                                      <m:sub>
                                        <m:r>
                                          <a:rPr lang="en-US" altLang="zh-CN" sz="1800" b="1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𝒆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altLang="zh-CN" sz="18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𝑷𝑫𝑮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8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0.556</m:t>
                                </m:r>
                              </m:oMath>
                            </m:oMathPara>
                          </a14:m>
                          <a:endParaRPr lang="zh-CN" altLang="en-US" sz="18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1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CN" sz="1800" b="1" i="1" smtClean="0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b="1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𝑫</m:t>
                                        </m:r>
                                      </m:e>
                                      <m:sup>
                                        <m:r>
                                          <a:rPr lang="en-US" altLang="zh-CN" sz="1800" b="1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𝟎</m:t>
                                        </m:r>
                                      </m:sup>
                                    </m:sSup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  <m:t>→</m:t>
                                    </m:r>
                                    <m:sSup>
                                      <m:sSupPr>
                                        <m:ctrlPr>
                                          <a:rPr lang="en-US" altLang="zh-CN" sz="1800" b="1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800" b="1" i="1" smtClean="0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K</m:t>
                                        </m:r>
                                      </m:e>
                                      <m:sup>
                                        <m:r>
                                          <a:rPr lang="en-US" altLang="zh-CN" sz="1800" b="1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altLang="zh-CN" sz="1800" b="1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b="1" i="1" smtClean="0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𝒆</m:t>
                                        </m:r>
                                      </m:e>
                                      <m:sup>
                                        <m:r>
                                          <a:rPr lang="en-US" altLang="zh-CN" sz="1800" b="1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altLang="zh-CN" sz="1800" b="1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800" b="1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𝝂</m:t>
                                        </m:r>
                                      </m:e>
                                      <m:sub>
                                        <m:r>
                                          <a:rPr lang="en-US" altLang="zh-CN" sz="1800" b="1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𝒆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altLang="zh-CN" sz="18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𝑷𝑫𝑮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8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0.480</m:t>
                                </m:r>
                              </m:oMath>
                            </m:oMathPara>
                          </a14:m>
                          <a:endParaRPr lang="zh-CN" altLang="en-US" sz="18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51621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表格 19">
                <a:extLst>
                  <a:ext uri="{FF2B5EF4-FFF2-40B4-BE49-F238E27FC236}">
                    <a16:creationId xmlns:a16="http://schemas.microsoft.com/office/drawing/2014/main" id="{84CA0AC1-3104-1EF0-0178-903FA083FC9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12214261"/>
                  </p:ext>
                </p:extLst>
              </p:nvPr>
            </p:nvGraphicFramePr>
            <p:xfrm>
              <a:off x="299725" y="3616510"/>
              <a:ext cx="8658940" cy="27396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76816">
                      <a:extLst>
                        <a:ext uri="{9D8B030D-6E8A-4147-A177-3AD203B41FA5}">
                          <a16:colId xmlns:a16="http://schemas.microsoft.com/office/drawing/2014/main" val="3722077919"/>
                        </a:ext>
                      </a:extLst>
                    </a:gridCol>
                    <a:gridCol w="2070052">
                      <a:extLst>
                        <a:ext uri="{9D8B030D-6E8A-4147-A177-3AD203B41FA5}">
                          <a16:colId xmlns:a16="http://schemas.microsoft.com/office/drawing/2014/main" val="1725481800"/>
                        </a:ext>
                      </a:extLst>
                    </a:gridCol>
                    <a:gridCol w="2622648">
                      <a:extLst>
                        <a:ext uri="{9D8B030D-6E8A-4147-A177-3AD203B41FA5}">
                          <a16:colId xmlns:a16="http://schemas.microsoft.com/office/drawing/2014/main" val="2543630965"/>
                        </a:ext>
                      </a:extLst>
                    </a:gridCol>
                    <a:gridCol w="1989424">
                      <a:extLst>
                        <a:ext uri="{9D8B030D-6E8A-4147-A177-3AD203B41FA5}">
                          <a16:colId xmlns:a16="http://schemas.microsoft.com/office/drawing/2014/main" val="2966297358"/>
                        </a:ext>
                      </a:extLst>
                    </a:gridCol>
                  </a:tblGrid>
                  <a:tr h="44867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309" t="-9459" r="-339198" b="-5108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95588" t="-9459" r="-223235" b="-5108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154292" t="-9459" r="-76102" b="-5108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336196" t="-9459" r="-613" b="-5108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308281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309" t="-135000" r="-339198" b="-5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95588" t="-135000" r="-223235" b="-5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154292" t="-135000" r="-76102" b="-5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336196" t="-135000" r="-613" b="-5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7056520"/>
                      </a:ext>
                    </a:extLst>
                  </a:tr>
                  <a:tr h="39097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309" t="-220313" r="-339198" b="-396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95588" t="-220313" r="-223235" b="-396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154292" t="-220313" r="-76102" b="-396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336196" t="-220313" r="-613" b="-3968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8055031"/>
                      </a:ext>
                    </a:extLst>
                  </a:tr>
                  <a:tr h="39039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309" t="-320313" r="-339198" b="-296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95588" t="-320313" r="-223235" b="-296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154292" t="-320313" r="-76102" b="-296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336196" t="-320313" r="-613" b="-2968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627905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309" t="-448333" r="-339198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95588" t="-448333" r="-223235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154292" t="-448333" r="-76102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336196" t="-448333" r="-613" b="-2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150528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309" t="-548333" r="-339198" b="-116667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0.686</a:t>
                          </a:r>
                          <a:endParaRPr lang="zh-CN" altLang="en-US" sz="18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24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24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1703379"/>
                      </a:ext>
                    </a:extLst>
                  </a:tr>
                  <a:tr h="41230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309" t="-572059" r="-339198" b="-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95588" t="-572059" r="-223235" b="-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154292" t="-572059" r="-76102" b="-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336196" t="-572059" r="-613" b="-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516218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7625109-A2A2-1917-9E21-D8CD61D6AD10}"/>
                  </a:ext>
                </a:extLst>
              </p:cNvPr>
              <p:cNvSpPr txBox="1"/>
              <p:nvPr/>
            </p:nvSpPr>
            <p:spPr>
              <a:xfrm>
                <a:off x="11137565" y="4986325"/>
                <a:ext cx="751538" cy="4719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𝑅𝑒𝑐</m:t>
                              </m:r>
                            </m:sup>
                          </m:sSubSup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altLang="zh-CN" b="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7625109-A2A2-1917-9E21-D8CD61D6A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7565" y="4986325"/>
                <a:ext cx="751538" cy="471924"/>
              </a:xfrm>
              <a:prstGeom prst="rect">
                <a:avLst/>
              </a:prstGeom>
              <a:blipFill>
                <a:blip r:embed="rId13"/>
                <a:stretch>
                  <a:fillRect l="-2439" r="-6504" b="-77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134553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318E6-8103-149F-2D31-C601B57C9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F55A73-1483-D448-47D4-3EE6B27B419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11004331" y="6356350"/>
            <a:ext cx="578069" cy="366395"/>
          </a:xfrm>
        </p:spPr>
        <p:txBody>
          <a:bodyPr/>
          <a:lstStyle/>
          <a:p>
            <a:fld id="{40A75395-E496-4F2E-841C-84E2511BD8CD}" type="slidenum">
              <a:rPr lang="zh-CN" altLang="en-US" sz="2400" b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18</a:t>
            </a:fld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41C427E-D0E1-3736-16D1-EA27232C6211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46482" y="-2"/>
                <a:ext cx="5995763" cy="7945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𝑫</m:t>
                        </m:r>
                      </m:e>
                      <m:sup>
                        <m:r>
                          <a:rPr lang="en-US" altLang="zh-CN" sz="24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𝟎</m:t>
                        </m:r>
                      </m:sup>
                    </m:sSup>
                    <m:r>
                      <a:rPr lang="en-US" altLang="zh-CN" sz="2400" b="1" i="1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  <a:sym typeface="+mn-ea"/>
                      </a:rPr>
                      <m:t>→</m:t>
                    </m:r>
                    <m:sSup>
                      <m:sSupPr>
                        <m:ctrlPr>
                          <a:rPr lang="en-US" altLang="zh-CN" sz="24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𝑲</m:t>
                        </m:r>
                      </m:e>
                      <m:sup>
                        <m:r>
                          <a:rPr lang="en-US" altLang="zh-CN" sz="24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4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𝝁</m:t>
                        </m:r>
                      </m:e>
                      <m:sup>
                        <m:r>
                          <a:rPr lang="en-US" altLang="zh-CN" sz="24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CN" sz="24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𝝂</m:t>
                        </m:r>
                      </m:e>
                      <m:sub>
                        <m:r>
                          <a:rPr lang="en-US" altLang="zh-CN" sz="24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𝝁</m:t>
                        </m:r>
                      </m:sub>
                    </m:sSub>
                  </m:oMath>
                </a14:m>
                <a:r>
                  <a:rPr lang="zh-CN" alt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Adobe 黑体 Std R" panose="020B0400000000000000"/>
                  </a:rPr>
                  <a:t>相关进展</a:t>
                </a:r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dobe 黑体 Std R" panose="020B0400000000000000"/>
                  <a:ea typeface="宋体" panose="02010600030101010101" pitchFamily="2" charset="-12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dobe 黑体 Std R" panose="020B0400000000000000"/>
                    <a:ea typeface="宋体" panose="02010600030101010101" pitchFamily="2" charset="-122"/>
                  </a:rPr>
                  <a:t>效率与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𝐵𝐸𝑆𝐼𝐼𝐼</m:t>
                    </m:r>
                  </m:oMath>
                </a14:m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dobe 黑体 Std R" panose="020B0400000000000000"/>
                    <a:ea typeface="宋体" panose="02010600030101010101" pitchFamily="2" charset="-122"/>
                  </a:rPr>
                  <a:t>有所区别，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𝒄𝒐𝒎𝒃𝒊𝒏𝒆𝒅</m:t>
                        </m:r>
                      </m:sub>
                    </m:sSub>
                  </m:oMath>
                </a14:m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dobe 黑体 Std R" panose="020B0400000000000000"/>
                    <a:ea typeface="宋体" panose="02010600030101010101" pitchFamily="2" charset="-122"/>
                  </a:rPr>
                  <a:t>略高于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𝑷𝑫𝑮</m:t>
                    </m:r>
                  </m:oMath>
                </a14:m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dobe 黑体 Std R" panose="020B0400000000000000"/>
                    <a:ea typeface="宋体" panose="02010600030101010101" pitchFamily="2" charset="-122"/>
                  </a:rPr>
                  <a:t>值</a:t>
                </a:r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dobe 黑体 Std R" panose="020B0400000000000000"/>
                  <a:ea typeface="宋体" panose="02010600030101010101" pitchFamily="2" charset="-122"/>
                </a:endParaRPr>
              </a:p>
              <a:p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41C427E-D0E1-3736-16D1-EA27232C6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146482" y="-2"/>
                <a:ext cx="5995763" cy="794584"/>
              </a:xfrm>
              <a:prstGeom prst="rect">
                <a:avLst/>
              </a:prstGeom>
              <a:blipFill>
                <a:blip r:embed="rId5"/>
                <a:stretch>
                  <a:fillRect l="-915" t="-4615" r="-711" b="-13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组合 4">
            <a:extLst>
              <a:ext uri="{FF2B5EF4-FFF2-40B4-BE49-F238E27FC236}">
                <a16:creationId xmlns:a16="http://schemas.microsoft.com/office/drawing/2014/main" id="{0ACDA7B3-5B5F-24D5-2F41-FEEBF066DA0D}"/>
              </a:ext>
            </a:extLst>
          </p:cNvPr>
          <p:cNvGrpSpPr/>
          <p:nvPr/>
        </p:nvGrpSpPr>
        <p:grpSpPr>
          <a:xfrm>
            <a:off x="9181837" y="4363947"/>
            <a:ext cx="2860848" cy="1910728"/>
            <a:chOff x="9261998" y="2516229"/>
            <a:chExt cx="2610420" cy="1702623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771CEAA0-FA57-255C-EBD1-B918B56ED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261998" y="2516229"/>
              <a:ext cx="2610420" cy="170262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文本框 3">
                  <a:extLst>
                    <a:ext uri="{FF2B5EF4-FFF2-40B4-BE49-F238E27FC236}">
                      <a16:creationId xmlns:a16="http://schemas.microsoft.com/office/drawing/2014/main" id="{DD8A833A-1737-D52B-932D-907851B2C2F3}"/>
                    </a:ext>
                  </a:extLst>
                </p:cNvPr>
                <p:cNvSpPr txBox="1"/>
                <p:nvPr/>
              </p:nvSpPr>
              <p:spPr>
                <a:xfrm>
                  <a:off x="11004331" y="3115163"/>
                  <a:ext cx="751538" cy="5047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⃗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Sup>
                              <m:sSub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sub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𝑅𝑒𝑐</m:t>
                                </m:r>
                              </m:sup>
                            </m:sSubSup>
                          </m:e>
                        </m:acc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oMath>
                    </m:oMathPara>
                  </a14:m>
                  <a:endParaRPr lang="en-US" altLang="zh-CN" b="0" dirty="0"/>
                </a:p>
              </p:txBody>
            </p:sp>
          </mc:Choice>
          <mc:Fallback xmlns="">
            <p:sp>
              <p:nvSpPr>
                <p:cNvPr id="4" name="文本框 3">
                  <a:extLst>
                    <a:ext uri="{FF2B5EF4-FFF2-40B4-BE49-F238E27FC236}">
                      <a16:creationId xmlns:a16="http://schemas.microsoft.com/office/drawing/2014/main" id="{DD8A833A-1737-D52B-932D-907851B2C2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04331" y="3115163"/>
                  <a:ext cx="751538" cy="50475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90348455-0151-CD47-0142-7D60CBD04A39}"/>
              </a:ext>
            </a:extLst>
          </p:cNvPr>
          <p:cNvGrpSpPr/>
          <p:nvPr/>
        </p:nvGrpSpPr>
        <p:grpSpPr>
          <a:xfrm>
            <a:off x="9181837" y="270776"/>
            <a:ext cx="2824586" cy="1835109"/>
            <a:chOff x="9126631" y="210874"/>
            <a:chExt cx="2824586" cy="1835109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1824C00-8F94-FCC2-3393-06E1A3BDC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26631" y="210874"/>
              <a:ext cx="2824586" cy="183510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A9B7AE7E-55E6-579C-D753-AF823AEC1F55}"/>
                    </a:ext>
                  </a:extLst>
                </p:cNvPr>
                <p:cNvSpPr txBox="1"/>
                <p:nvPr/>
              </p:nvSpPr>
              <p:spPr>
                <a:xfrm>
                  <a:off x="10832226" y="871130"/>
                  <a:ext cx="821644" cy="38433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𝑚𝑖𝑠𝑠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A9B7AE7E-55E6-579C-D753-AF823AEC1F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32226" y="871130"/>
                  <a:ext cx="821644" cy="384336"/>
                </a:xfrm>
                <a:prstGeom prst="rect">
                  <a:avLst/>
                </a:prstGeom>
                <a:blipFill>
                  <a:blip r:embed="rId9"/>
                  <a:stretch>
                    <a:fillRect b="-317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7277DE2A-9AFC-DD2A-D817-DEE56BF76E00}"/>
              </a:ext>
            </a:extLst>
          </p:cNvPr>
          <p:cNvGrpSpPr/>
          <p:nvPr/>
        </p:nvGrpSpPr>
        <p:grpSpPr>
          <a:xfrm>
            <a:off x="9181837" y="2279919"/>
            <a:ext cx="2824586" cy="1909994"/>
            <a:chOff x="4468111" y="1512699"/>
            <a:chExt cx="3677137" cy="2379324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55479A06-CAB3-A492-0608-D8352D2F9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468111" y="1512699"/>
              <a:ext cx="3677137" cy="237932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7743C070-BE3F-1888-D772-E1D3A13FFD12}"/>
                    </a:ext>
                  </a:extLst>
                </p:cNvPr>
                <p:cNvSpPr txBox="1"/>
                <p:nvPr/>
              </p:nvSpPr>
              <p:spPr>
                <a:xfrm>
                  <a:off x="6900020" y="2384840"/>
                  <a:ext cx="982740" cy="47192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⃗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Sup>
                              <m:sSub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sub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𝑅𝑒𝑐</m:t>
                                </m:r>
                              </m:sup>
                            </m:sSubSup>
                          </m:e>
                        </m:acc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|</m:t>
                        </m:r>
                      </m:oMath>
                    </m:oMathPara>
                  </a14:m>
                  <a:endParaRPr lang="en-US" altLang="zh-CN" dirty="0"/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7743C070-BE3F-1888-D772-E1D3A13FFD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0020" y="2384840"/>
                  <a:ext cx="982740" cy="471924"/>
                </a:xfrm>
                <a:prstGeom prst="rect">
                  <a:avLst/>
                </a:prstGeom>
                <a:blipFill>
                  <a:blip r:embed="rId11"/>
                  <a:stretch>
                    <a:fillRect l="-2439" r="-6504" b="-3225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表格 12">
                <a:extLst>
                  <a:ext uri="{FF2B5EF4-FFF2-40B4-BE49-F238E27FC236}">
                    <a16:creationId xmlns:a16="http://schemas.microsoft.com/office/drawing/2014/main" id="{0AF0FB14-CC44-1D29-AC15-35611810EEC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0209372"/>
                  </p:ext>
                </p:extLst>
              </p:nvPr>
            </p:nvGraphicFramePr>
            <p:xfrm>
              <a:off x="243841" y="794582"/>
              <a:ext cx="8557525" cy="15536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31244">
                      <a:extLst>
                        <a:ext uri="{9D8B030D-6E8A-4147-A177-3AD203B41FA5}">
                          <a16:colId xmlns:a16="http://schemas.microsoft.com/office/drawing/2014/main" val="1924263281"/>
                        </a:ext>
                      </a:extLst>
                    </a:gridCol>
                    <a:gridCol w="2120734">
                      <a:extLst>
                        <a:ext uri="{9D8B030D-6E8A-4147-A177-3AD203B41FA5}">
                          <a16:colId xmlns:a16="http://schemas.microsoft.com/office/drawing/2014/main" val="499560824"/>
                        </a:ext>
                      </a:extLst>
                    </a:gridCol>
                    <a:gridCol w="1501849">
                      <a:extLst>
                        <a:ext uri="{9D8B030D-6E8A-4147-A177-3AD203B41FA5}">
                          <a16:colId xmlns:a16="http://schemas.microsoft.com/office/drawing/2014/main" val="4062710712"/>
                        </a:ext>
                      </a:extLst>
                    </a:gridCol>
                    <a:gridCol w="1501849">
                      <a:extLst>
                        <a:ext uri="{9D8B030D-6E8A-4147-A177-3AD203B41FA5}">
                          <a16:colId xmlns:a16="http://schemas.microsoft.com/office/drawing/2014/main" val="736795413"/>
                        </a:ext>
                      </a:extLst>
                    </a:gridCol>
                    <a:gridCol w="1501849">
                      <a:extLst>
                        <a:ext uri="{9D8B030D-6E8A-4147-A177-3AD203B41FA5}">
                          <a16:colId xmlns:a16="http://schemas.microsoft.com/office/drawing/2014/main" val="2014500832"/>
                        </a:ext>
                      </a:extLst>
                    </a:gridCol>
                  </a:tblGrid>
                  <a:tr h="406746">
                    <a:tc>
                      <a:txBody>
                        <a:bodyPr/>
                        <a:lstStyle/>
                        <a:p>
                          <a:pPr marL="0" algn="ctr" defTabSz="1219200" rtl="0" eaLnBrk="1" latinLnBrk="0" hangingPunct="1"/>
                          <a:r>
                            <a:rPr lang="en-US" altLang="zh-CN" sz="1600" b="0" i="0" kern="12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Tag Mode</a:t>
                          </a:r>
                          <a:endParaRPr lang="zh-CN" altLang="en-US" sz="1600" b="0" i="0" kern="12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kern="1200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kern="1200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en-US" altLang="zh-CN" sz="1600" b="0" i="1" kern="1200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𝑆𝑇</m:t>
                                    </m:r>
                                  </m:sub>
                                </m:sSub>
                                <m:r>
                                  <a:rPr lang="en-US" altLang="zh-CN" sz="1600" b="0" i="1" kern="1200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(</m:t>
                                </m:r>
                                <m:r>
                                  <a:rPr lang="en-US" altLang="zh-CN" sz="1600" b="0" i="1" kern="1200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𝑆𝑇𝐶𝐹</m:t>
                                </m:r>
                                <m:r>
                                  <a:rPr lang="en-US" altLang="zh-CN" sz="1600" b="0" i="1" kern="1200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600" b="0" i="0" kern="12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kern="1200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kern="1200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en-US" altLang="zh-CN" sz="1600" b="0" i="1" kern="1200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𝐷𝑇</m:t>
                                    </m:r>
                                  </m:sub>
                                </m:sSub>
                                <m:r>
                                  <a:rPr lang="en-US" altLang="zh-CN" sz="1600" b="0" i="1" kern="1200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(</m:t>
                                </m:r>
                                <m:r>
                                  <a:rPr lang="en-US" altLang="zh-CN" sz="1600" b="0" i="1" kern="1200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𝑆𝑇𝐶𝐹</m:t>
                                </m:r>
                                <m:r>
                                  <a:rPr lang="en-US" altLang="zh-CN" sz="1600" b="0" i="1" kern="1200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600" b="0" i="0" kern="12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kern="1200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kern="1200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en-US" altLang="zh-CN" sz="1600" b="0" i="1" kern="1200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𝑆𝑇</m:t>
                                    </m:r>
                                  </m:sub>
                                </m:sSub>
                                <m:r>
                                  <a:rPr lang="en-US" altLang="zh-CN" sz="1600" b="0" i="1" kern="1200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(</m:t>
                                </m:r>
                                <m:r>
                                  <a:rPr lang="en-US" altLang="zh-CN" sz="1600" b="0" i="1" kern="1200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𝐵𝐸𝑆𝐼𝐼𝐼</m:t>
                                </m:r>
                                <m:r>
                                  <a:rPr lang="en-US" altLang="zh-CN" sz="1600" b="0" i="1" kern="1200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600" b="0" i="0" kern="12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kern="1200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kern="1200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en-US" altLang="zh-CN" sz="1600" b="0" i="1" kern="1200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𝐷𝑇</m:t>
                                    </m:r>
                                  </m:sub>
                                </m:sSub>
                                <m:r>
                                  <a:rPr lang="en-US" altLang="zh-CN" sz="1600" b="0" i="1" kern="1200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r>
                                  <a:rPr lang="en-US" altLang="zh-CN" sz="1600" b="0" i="1" kern="1200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𝐵𝐸𝑆𝐼𝐼𝐼</m:t>
                                </m:r>
                                <m:r>
                                  <a:rPr lang="en-US" altLang="zh-CN" sz="1600" b="0" i="1" kern="1200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600" b="0" i="0" kern="12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926250"/>
                      </a:ext>
                    </a:extLst>
                  </a:tr>
                  <a:tr h="400988"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altLang="zh-CN" sz="1400" i="1" smtClean="0"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</m:ctrlPr>
                                  </m:accPr>
                                  <m:e>
                                    <m:sSup>
                                      <m:sSupPr>
                                        <m:ctrlPr>
                                          <a:rPr lang="en-US" altLang="zh-CN" sz="1400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acc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49.783%</a:t>
                          </a:r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18.193%</a:t>
                          </a:r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65.37%</a:t>
                          </a:r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37.82%</a:t>
                          </a:r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1961411"/>
                      </a:ext>
                    </a:extLst>
                  </a:tr>
                  <a:tr h="3649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altLang="zh-CN" sz="1400" i="1" smtClean="0"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</m:ctrlPr>
                                  </m:accPr>
                                  <m:e>
                                    <m:sSup>
                                      <m:sSupPr>
                                        <m:ctrlPr>
                                          <a:rPr lang="en-US" altLang="zh-CN" sz="1400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acc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28.614%</a:t>
                          </a:r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10.347%</a:t>
                          </a:r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34.67%</a:t>
                          </a:r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21.30%</a:t>
                          </a:r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6327702"/>
                      </a:ext>
                    </a:extLst>
                  </a:tr>
                  <a:tr h="38098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altLang="zh-CN" sz="1400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</m:ctrlPr>
                                  </m:accPr>
                                  <m:e>
                                    <m:sSup>
                                      <m:sSupPr>
                                        <m:ctrlPr>
                                          <a:rPr lang="en-US" altLang="zh-CN" sz="1400" i="1"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400" i="1"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en-US" altLang="zh-CN" sz="1400" i="1"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acc>
                                <m:r>
                                  <a:rPr lang="en-US" altLang="zh-CN" sz="1400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400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1400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400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400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16.561%</a:t>
                          </a:r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11.098%</a:t>
                          </a:r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38.20%</a:t>
                          </a:r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21.67%</a:t>
                          </a:r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0851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表格 12">
                <a:extLst>
                  <a:ext uri="{FF2B5EF4-FFF2-40B4-BE49-F238E27FC236}">
                    <a16:creationId xmlns:a16="http://schemas.microsoft.com/office/drawing/2014/main" id="{0AF0FB14-CC44-1D29-AC15-35611810EEC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0209372"/>
                  </p:ext>
                </p:extLst>
              </p:nvPr>
            </p:nvGraphicFramePr>
            <p:xfrm>
              <a:off x="243841" y="794582"/>
              <a:ext cx="8557525" cy="15536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31244">
                      <a:extLst>
                        <a:ext uri="{9D8B030D-6E8A-4147-A177-3AD203B41FA5}">
                          <a16:colId xmlns:a16="http://schemas.microsoft.com/office/drawing/2014/main" val="1924263281"/>
                        </a:ext>
                      </a:extLst>
                    </a:gridCol>
                    <a:gridCol w="2120734">
                      <a:extLst>
                        <a:ext uri="{9D8B030D-6E8A-4147-A177-3AD203B41FA5}">
                          <a16:colId xmlns:a16="http://schemas.microsoft.com/office/drawing/2014/main" val="499560824"/>
                        </a:ext>
                      </a:extLst>
                    </a:gridCol>
                    <a:gridCol w="1501849">
                      <a:extLst>
                        <a:ext uri="{9D8B030D-6E8A-4147-A177-3AD203B41FA5}">
                          <a16:colId xmlns:a16="http://schemas.microsoft.com/office/drawing/2014/main" val="4062710712"/>
                        </a:ext>
                      </a:extLst>
                    </a:gridCol>
                    <a:gridCol w="1501849">
                      <a:extLst>
                        <a:ext uri="{9D8B030D-6E8A-4147-A177-3AD203B41FA5}">
                          <a16:colId xmlns:a16="http://schemas.microsoft.com/office/drawing/2014/main" val="736795413"/>
                        </a:ext>
                      </a:extLst>
                    </a:gridCol>
                    <a:gridCol w="1501849">
                      <a:extLst>
                        <a:ext uri="{9D8B030D-6E8A-4147-A177-3AD203B41FA5}">
                          <a16:colId xmlns:a16="http://schemas.microsoft.com/office/drawing/2014/main" val="2014500832"/>
                        </a:ext>
                      </a:extLst>
                    </a:gridCol>
                  </a:tblGrid>
                  <a:tr h="406746">
                    <a:tc>
                      <a:txBody>
                        <a:bodyPr/>
                        <a:lstStyle/>
                        <a:p>
                          <a:pPr marL="0" algn="ctr" defTabSz="1219200" rtl="0" eaLnBrk="1" latinLnBrk="0" hangingPunct="1"/>
                          <a:r>
                            <a:rPr lang="en-US" altLang="zh-CN" sz="1600" b="0" i="0" kern="12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Tag Mode</a:t>
                          </a:r>
                          <a:endParaRPr lang="zh-CN" altLang="en-US" sz="1600" b="0" i="0" kern="12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91667" t="-5970" r="-212931" b="-289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271138" t="-5970" r="-201220" b="-289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369636" t="-5970" r="-100405" b="-289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471545" t="-5970" r="-813" b="-289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926250"/>
                      </a:ext>
                    </a:extLst>
                  </a:tr>
                  <a:tr h="40098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631" t="-107576" r="-343533" b="-193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49.783%</a:t>
                          </a:r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18.193%</a:t>
                          </a:r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65.37%</a:t>
                          </a:r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37.82%</a:t>
                          </a:r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1961411"/>
                      </a:ext>
                    </a:extLst>
                  </a:tr>
                  <a:tr h="36497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631" t="-228333" r="-343533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28.614%</a:t>
                          </a:r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10.347%</a:t>
                          </a:r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34.67%</a:t>
                          </a:r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21.30%</a:t>
                          </a:r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6327702"/>
                      </a:ext>
                    </a:extLst>
                  </a:tr>
                  <a:tr h="38098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631" t="-312698" r="-343533" b="-79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16.561%</a:t>
                          </a:r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11.098%</a:t>
                          </a:r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38.20%</a:t>
                          </a:r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21.67%</a:t>
                          </a:r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08511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表格 16">
                <a:extLst>
                  <a:ext uri="{FF2B5EF4-FFF2-40B4-BE49-F238E27FC236}">
                    <a16:creationId xmlns:a16="http://schemas.microsoft.com/office/drawing/2014/main" id="{6A2FB5D2-FC2B-D26B-C035-0BC3CD55385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5695925"/>
                  </p:ext>
                </p:extLst>
              </p:nvPr>
            </p:nvGraphicFramePr>
            <p:xfrm>
              <a:off x="243840" y="2464503"/>
              <a:ext cx="8557525" cy="28448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20088">
                      <a:extLst>
                        <a:ext uri="{9D8B030D-6E8A-4147-A177-3AD203B41FA5}">
                          <a16:colId xmlns:a16="http://schemas.microsoft.com/office/drawing/2014/main" val="1924263281"/>
                        </a:ext>
                      </a:extLst>
                    </a:gridCol>
                    <a:gridCol w="1979382">
                      <a:extLst>
                        <a:ext uri="{9D8B030D-6E8A-4147-A177-3AD203B41FA5}">
                          <a16:colId xmlns:a16="http://schemas.microsoft.com/office/drawing/2014/main" val="1176457946"/>
                        </a:ext>
                      </a:extLst>
                    </a:gridCol>
                    <a:gridCol w="2591931">
                      <a:extLst>
                        <a:ext uri="{9D8B030D-6E8A-4147-A177-3AD203B41FA5}">
                          <a16:colId xmlns:a16="http://schemas.microsoft.com/office/drawing/2014/main" val="1859327783"/>
                        </a:ext>
                      </a:extLst>
                    </a:gridCol>
                    <a:gridCol w="1966124">
                      <a:extLst>
                        <a:ext uri="{9D8B030D-6E8A-4147-A177-3AD203B41FA5}">
                          <a16:colId xmlns:a16="http://schemas.microsoft.com/office/drawing/2014/main" val="3428695084"/>
                        </a:ext>
                      </a:extLst>
                    </a:gridCol>
                  </a:tblGrid>
                  <a:tr h="4552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8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相对误差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1" i="1" dirty="0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(</m:t>
                              </m:r>
                              <m:r>
                                <a:rPr lang="en-US" altLang="zh-CN" sz="18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%)</m:t>
                              </m:r>
                            </m:oMath>
                          </a14:m>
                          <a:endParaRPr lang="zh-CN" altLang="en-US" sz="18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黑体" panose="02010609060101010101" pitchFamily="49" charset="-122"/>
                            <a:ea typeface="黑体" panose="02010609060101010101" pitchFamily="49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12192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altLang="zh-CN" sz="18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</m:ctrlPr>
                                  </m:accPr>
                                  <m:e>
                                    <m:sSup>
                                      <m:sSupPr>
                                        <m:ctrlPr>
                                          <a:rPr lang="en-US" altLang="zh-CN" sz="1800" b="0" i="1" kern="120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+mn-ea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b="0" i="1" kern="120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+mn-ea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en-US" altLang="zh-CN" sz="1800" b="0" i="1" kern="120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+mn-ea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acc>
                                <m:r>
                                  <a:rPr lang="en-US" altLang="zh-CN" sz="1800" b="0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+mn-ea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8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18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8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altLang="zh-CN" sz="18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</m:ctrlPr>
                                  </m:accPr>
                                  <m:e>
                                    <m:sSup>
                                      <m:sSupPr>
                                        <m:ctrlPr>
                                          <a:rPr lang="en-US" altLang="zh-CN" sz="1800" b="0" i="1" kern="120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+mn-ea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b="0" i="1" kern="120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+mn-ea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en-US" altLang="zh-CN" sz="1800" b="0" i="1" kern="120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+mn-ea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acc>
                                <m:r>
                                  <a:rPr lang="en-US" altLang="zh-CN" sz="1800" b="0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+mn-ea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8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18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8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altLang="zh-CN" sz="1800" b="0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+mn-ea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altLang="zh-CN" sz="18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8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altLang="zh-CN" sz="18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</m:ctrlPr>
                                  </m:accPr>
                                  <m:e>
                                    <m:sSup>
                                      <m:sSupPr>
                                        <m:ctrlPr>
                                          <a:rPr lang="en-US" altLang="zh-CN" sz="1800" b="0" i="1" kern="120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+mn-ea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b="0" i="1" kern="120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+mn-ea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en-US" altLang="zh-CN" sz="1800" b="0" i="1" kern="120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+mn-ea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acc>
                                <m:r>
                                  <a:rPr lang="en-US" altLang="zh-CN" sz="1800" b="0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+mn-ea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8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18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8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8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8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8010642"/>
                      </a:ext>
                    </a:extLst>
                  </a:tr>
                  <a:tr h="372495">
                    <a:tc>
                      <a:txBody>
                        <a:bodyPr/>
                        <a:lstStyle/>
                        <a:p>
                          <a:pPr marL="0" algn="ctr" defTabSz="12192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altLang="zh-CN" sz="1800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𝒔𝒕𝒂𝒕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8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0.114</a:t>
                          </a:r>
                          <a:endParaRPr lang="zh-CN" altLang="en-US" sz="18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0.105</a:t>
                          </a:r>
                          <a:endParaRPr lang="zh-CN" altLang="en-US" sz="18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0.176</a:t>
                          </a:r>
                          <a:endParaRPr lang="zh-CN" altLang="en-US" sz="18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926250"/>
                      </a:ext>
                    </a:extLst>
                  </a:tr>
                  <a:tr h="398169">
                    <a:tc>
                      <a:txBody>
                        <a:bodyPr/>
                        <a:lstStyle/>
                        <a:p>
                          <a:pPr marL="0" algn="ctr" defTabSz="12192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1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altLang="zh-CN" sz="1800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𝒔𝒚𝒔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8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0.007</a:t>
                          </a:r>
                          <a:endParaRPr lang="zh-CN" altLang="en-US" sz="18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0.005</a:t>
                          </a:r>
                          <a:endParaRPr lang="zh-CN" altLang="en-US" sz="18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0.003</a:t>
                          </a:r>
                          <a:endParaRPr lang="zh-CN" altLang="en-US" sz="18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1961411"/>
                      </a:ext>
                    </a:extLst>
                  </a:tr>
                  <a:tr h="397587">
                    <a:tc>
                      <a:txBody>
                        <a:bodyPr/>
                        <a:lstStyle/>
                        <a:p>
                          <a:pPr marL="0" algn="ctr" defTabSz="12192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1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altLang="zh-CN" sz="1800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𝒊𝒏𝒑𝒖𝒕</m:t>
                                    </m:r>
                                  </m:sub>
                                </m:sSub>
                                <m:r>
                                  <a:rPr lang="en-US" altLang="zh-CN" sz="18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𝑷𝑫𝑮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8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0.760</m:t>
                                </m:r>
                              </m:oMath>
                            </m:oMathPara>
                          </a14:m>
                          <a:endParaRPr lang="zh-CN" altLang="en-US" sz="18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1.703</m:t>
                                </m:r>
                              </m:oMath>
                            </m:oMathPara>
                          </a14:m>
                          <a:endParaRPr lang="zh-CN" altLang="en-US" sz="18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4.167</m:t>
                                </m:r>
                              </m:oMath>
                            </m:oMathPara>
                          </a14:m>
                          <a:endParaRPr lang="zh-CN" altLang="en-US" sz="18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6327702"/>
                      </a:ext>
                    </a:extLst>
                  </a:tr>
                  <a:tr h="387566">
                    <a:tc>
                      <a:txBody>
                        <a:bodyPr/>
                        <a:lstStyle/>
                        <a:p>
                          <a:pPr marL="0" algn="ctr" defTabSz="12192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1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altLang="zh-CN" sz="1800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𝒕𝒐𝒕𝒂𝒍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8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0.769</a:t>
                          </a:r>
                          <a:endParaRPr lang="zh-CN" altLang="en-US" sz="18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1.706</a:t>
                          </a:r>
                          <a:endParaRPr lang="zh-CN" altLang="en-US" sz="18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4.171</a:t>
                          </a:r>
                          <a:endParaRPr lang="zh-CN" altLang="en-US" sz="18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6631960"/>
                      </a:ext>
                    </a:extLst>
                  </a:tr>
                  <a:tr h="387566">
                    <a:tc>
                      <a:txBody>
                        <a:bodyPr/>
                        <a:lstStyle/>
                        <a:p>
                          <a:pPr marL="0" algn="ctr" defTabSz="12192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1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altLang="zh-CN" sz="1800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𝒄𝒐𝒎𝒃𝒊𝒏𝒆𝒅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8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0.691</a:t>
                          </a:r>
                          <a:endParaRPr lang="zh-CN" altLang="en-US" sz="18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24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24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94022290"/>
                      </a:ext>
                    </a:extLst>
                  </a:tr>
                  <a:tr h="446154">
                    <a:tc>
                      <a:txBody>
                        <a:bodyPr/>
                        <a:lstStyle/>
                        <a:p>
                          <a:pPr marL="0" algn="ctr" defTabSz="12192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1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CN" sz="1800" b="1" i="1" smtClean="0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b="1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𝑫</m:t>
                                        </m:r>
                                      </m:e>
                                      <m:sup>
                                        <m:r>
                                          <a:rPr lang="en-US" altLang="zh-CN" sz="1800" b="1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𝟎</m:t>
                                        </m:r>
                                      </m:sup>
                                    </m:sSup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  <m:t>→</m:t>
                                    </m:r>
                                    <m:sSup>
                                      <m:sSupPr>
                                        <m:ctrlPr>
                                          <a:rPr lang="en-US" altLang="zh-CN" sz="1800" b="1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b="1" i="1" smtClean="0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𝒌</m:t>
                                        </m:r>
                                      </m:e>
                                      <m:sup>
                                        <m:r>
                                          <a:rPr lang="en-US" altLang="zh-CN" sz="1800" b="1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altLang="zh-CN" sz="1800" b="1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b="1" i="1" smtClean="0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𝝁</m:t>
                                        </m:r>
                                      </m:e>
                                      <m:sup>
                                        <m:r>
                                          <a:rPr lang="en-US" altLang="zh-CN" sz="1800" b="1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altLang="zh-CN" sz="1800" b="1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800" b="1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𝝂</m:t>
                                        </m:r>
                                      </m:e>
                                      <m:sub>
                                        <m:r>
                                          <a:rPr lang="en-US" altLang="zh-CN" sz="18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𝝁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altLang="zh-CN" sz="18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𝑷𝑫𝑮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8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0.556</a:t>
                          </a:r>
                          <a:endParaRPr lang="zh-CN" altLang="en-US" sz="18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1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CN" sz="1800" b="1" i="1" smtClean="0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b="1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𝑫</m:t>
                                        </m:r>
                                      </m:e>
                                      <m:sup>
                                        <m:r>
                                          <a:rPr lang="en-US" altLang="zh-CN" sz="1800" b="1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𝟎</m:t>
                                        </m:r>
                                      </m:sup>
                                    </m:sSup>
                                    <m:r>
                                      <a:rPr lang="en-US" altLang="zh-CN" sz="1800" b="1" i="1"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  <m:t>→</m:t>
                                    </m:r>
                                    <m:sSup>
                                      <m:sSupPr>
                                        <m:ctrlPr>
                                          <a:rPr lang="en-US" altLang="zh-CN" sz="1800" b="1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b="1" i="1" smtClean="0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𝒌</m:t>
                                        </m:r>
                                      </m:e>
                                      <m:sup>
                                        <m:r>
                                          <a:rPr lang="en-US" altLang="zh-CN" sz="1800" b="1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altLang="zh-CN" sz="1800" b="1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b="1" i="1" smtClean="0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𝒆</m:t>
                                        </m:r>
                                      </m:e>
                                      <m:sup>
                                        <m:r>
                                          <a:rPr lang="en-US" altLang="zh-CN" sz="1800" b="1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altLang="zh-CN" sz="1800" b="1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800" b="1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𝝂</m:t>
                                        </m:r>
                                      </m:e>
                                      <m:sub>
                                        <m:r>
                                          <a:rPr lang="en-US" altLang="zh-CN" sz="1800" b="1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𝒆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altLang="zh-CN" sz="18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𝑺𝑻𝑪𝑭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8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0.686</a:t>
                          </a:r>
                          <a:endParaRPr lang="zh-CN" altLang="en-US" sz="18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11139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表格 16">
                <a:extLst>
                  <a:ext uri="{FF2B5EF4-FFF2-40B4-BE49-F238E27FC236}">
                    <a16:creationId xmlns:a16="http://schemas.microsoft.com/office/drawing/2014/main" id="{6A2FB5D2-FC2B-D26B-C035-0BC3CD55385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5695925"/>
                  </p:ext>
                </p:extLst>
              </p:nvPr>
            </p:nvGraphicFramePr>
            <p:xfrm>
              <a:off x="243840" y="2464503"/>
              <a:ext cx="8557525" cy="28448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20088">
                      <a:extLst>
                        <a:ext uri="{9D8B030D-6E8A-4147-A177-3AD203B41FA5}">
                          <a16:colId xmlns:a16="http://schemas.microsoft.com/office/drawing/2014/main" val="1924263281"/>
                        </a:ext>
                      </a:extLst>
                    </a:gridCol>
                    <a:gridCol w="1979382">
                      <a:extLst>
                        <a:ext uri="{9D8B030D-6E8A-4147-A177-3AD203B41FA5}">
                          <a16:colId xmlns:a16="http://schemas.microsoft.com/office/drawing/2014/main" val="1176457946"/>
                        </a:ext>
                      </a:extLst>
                    </a:gridCol>
                    <a:gridCol w="2591931">
                      <a:extLst>
                        <a:ext uri="{9D8B030D-6E8A-4147-A177-3AD203B41FA5}">
                          <a16:colId xmlns:a16="http://schemas.microsoft.com/office/drawing/2014/main" val="1859327783"/>
                        </a:ext>
                      </a:extLst>
                    </a:gridCol>
                    <a:gridCol w="1966124">
                      <a:extLst>
                        <a:ext uri="{9D8B030D-6E8A-4147-A177-3AD203B41FA5}">
                          <a16:colId xmlns:a16="http://schemas.microsoft.com/office/drawing/2014/main" val="3428695084"/>
                        </a:ext>
                      </a:extLst>
                    </a:gridCol>
                  </a:tblGrid>
                  <a:tr h="45527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604" t="-9333" r="-324773" b="-5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102462" t="-9333" r="-230769" b="-5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154824" t="-9333" r="-76471" b="-5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335294" t="-9333" r="-619" b="-5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8010642"/>
                      </a:ext>
                    </a:extLst>
                  </a:tr>
                  <a:tr h="37249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604" t="-134426" r="-324773" b="-547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0.114</a:t>
                          </a:r>
                          <a:endParaRPr lang="zh-CN" altLang="en-US" sz="18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0.105</a:t>
                          </a:r>
                          <a:endParaRPr lang="zh-CN" altLang="en-US" sz="18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0.176</a:t>
                          </a:r>
                          <a:endParaRPr lang="zh-CN" altLang="en-US" sz="18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926250"/>
                      </a:ext>
                    </a:extLst>
                  </a:tr>
                  <a:tr h="39816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604" t="-220000" r="-324773" b="-41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0.007</a:t>
                          </a:r>
                          <a:endParaRPr lang="zh-CN" altLang="en-US" sz="18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0.005</a:t>
                          </a:r>
                          <a:endParaRPr lang="zh-CN" altLang="en-US" sz="18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0.003</a:t>
                          </a:r>
                          <a:endParaRPr lang="zh-CN" altLang="en-US" sz="18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1961411"/>
                      </a:ext>
                    </a:extLst>
                  </a:tr>
                  <a:tr h="39758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604" t="-315152" r="-324773" b="-3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102462" t="-315152" r="-230769" b="-3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154824" t="-315152" r="-76471" b="-3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335294" t="-315152" r="-619" b="-3075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6327702"/>
                      </a:ext>
                    </a:extLst>
                  </a:tr>
                  <a:tr h="38756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604" t="-434921" r="-324773" b="-2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0.769</a:t>
                          </a:r>
                          <a:endParaRPr lang="zh-CN" altLang="en-US" sz="18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1.706</a:t>
                          </a:r>
                          <a:endParaRPr lang="zh-CN" altLang="en-US" sz="18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4.171</a:t>
                          </a:r>
                          <a:endParaRPr lang="zh-CN" altLang="en-US" sz="18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6631960"/>
                      </a:ext>
                    </a:extLst>
                  </a:tr>
                  <a:tr h="38756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604" t="-526563" r="-324773" b="-118750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0.691</a:t>
                          </a:r>
                          <a:endParaRPr lang="zh-CN" altLang="en-US" sz="18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24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24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94022290"/>
                      </a:ext>
                    </a:extLst>
                  </a:tr>
                  <a:tr h="44615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604" t="-549315" r="-324773" b="-41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0.556</a:t>
                          </a:r>
                          <a:endParaRPr lang="zh-CN" altLang="en-US" sz="18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154824" t="-549315" r="-76471" b="-41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0.686</a:t>
                          </a:r>
                          <a:endParaRPr lang="zh-CN" altLang="en-US" sz="18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111395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23430A5C-B72B-3D14-7070-FA633694961C}"/>
                  </a:ext>
                </a:extLst>
              </p:cNvPr>
              <p:cNvSpPr txBox="1"/>
              <p:nvPr/>
            </p:nvSpPr>
            <p:spPr>
              <a:xfrm>
                <a:off x="3600845" y="5274792"/>
                <a:ext cx="2408970" cy="5670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sym typeface="+mn-ea"/>
                        </a:rPr>
                        <m:t>𝑺𝑻𝑪𝑭</m:t>
                      </m:r>
                      <m:r>
                        <a:rPr lang="en-US" altLang="zh-CN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sym typeface="+mn-ea"/>
                        </a:rPr>
                        <m:t>: </m:t>
                      </m:r>
                      <m:f>
                        <m:fPr>
                          <m:ctrlPr>
                            <a:rPr lang="en-US" altLang="zh-CN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sym typeface="+mn-ea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sym typeface="+mn-ea"/>
                                </a:rPr>
                                <m:t>𝝈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CN" b="1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sym typeface="+mn-ea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1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sym typeface="+mn-ea"/>
                                    </a:rPr>
                                    <m:t>𝑹</m:t>
                                  </m:r>
                                </m:e>
                                <m:sup>
                                  <m:r>
                                    <a:rPr lang="en-US" altLang="zh-CN" b="1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sym typeface="+mn-ea"/>
                                    </a:rPr>
                                    <m:t>𝟎</m:t>
                                  </m:r>
                                </m:sup>
                              </m:sSup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CN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sym typeface="+mn-ea"/>
                                </a:rPr>
                              </m:ctrlPr>
                            </m:sSupPr>
                            <m:e>
                              <m:r>
                                <a:rPr lang="en-US" altLang="zh-CN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sym typeface="+mn-ea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en-US" altLang="zh-CN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sym typeface="+mn-ea"/>
                                </a:rPr>
                                <m:t>𝟎</m:t>
                              </m:r>
                            </m:sup>
                          </m:sSup>
                        </m:den>
                      </m:f>
                      <m:r>
                        <a:rPr lang="en-US" altLang="zh-CN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sym typeface="+mn-ea"/>
                        </a:rPr>
                        <m:t>≈</m:t>
                      </m:r>
                      <m:r>
                        <a:rPr lang="en-US" altLang="zh-CN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sym typeface="+mn-ea"/>
                        </a:rPr>
                        <m:t>𝟎</m:t>
                      </m:r>
                      <m:r>
                        <a:rPr lang="en-US" altLang="zh-CN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sym typeface="+mn-ea"/>
                        </a:rPr>
                        <m:t>.</m:t>
                      </m:r>
                      <m:r>
                        <a:rPr lang="en-US" altLang="zh-CN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sym typeface="+mn-ea"/>
                        </a:rPr>
                        <m:t>𝟗𝟕</m:t>
                      </m:r>
                      <m:r>
                        <a:rPr lang="en-US" altLang="zh-CN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sym typeface="+mn-ea"/>
                        </a:rPr>
                        <m:t>%</m:t>
                      </m:r>
                    </m:oMath>
                  </m:oMathPara>
                </a14:m>
                <a:endParaRPr lang="en-US" altLang="zh-CN" sz="1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dobe 黑体 Std R" panose="020B040000000000000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23430A5C-B72B-3D14-7070-FA6336949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845" y="5274792"/>
                <a:ext cx="2408970" cy="56707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BC9478BB-4EB2-6A2D-59E5-A90B3803DDC6}"/>
                  </a:ext>
                </a:extLst>
              </p:cNvPr>
              <p:cNvSpPr txBox="1"/>
              <p:nvPr/>
            </p:nvSpPr>
            <p:spPr>
              <a:xfrm>
                <a:off x="243840" y="5821790"/>
                <a:ext cx="8092966" cy="652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zh-CN" altLang="en-US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结论： </a:t>
                </a:r>
                <a:r>
                  <a:rPr lang="en-US" altLang="zh-CN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STCF</a:t>
                </a:r>
                <a:r>
                  <a:rPr lang="zh-CN" altLang="en-US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实验也可以精确测量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𝑫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𝟎</m:t>
                        </m:r>
                      </m:sup>
                    </m:sSup>
                    <m:r>
                      <a:rPr lang="en-US" altLang="zh-CN" b="1" i="1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  <a:sym typeface="+mn-ea"/>
                      </a:rPr>
                      <m:t>→</m:t>
                    </m:r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𝑲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𝒍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+</m:t>
                        </m:r>
                      </m:sup>
                    </m:sSup>
                    <m:r>
                      <a:rPr lang="en-US" altLang="zh-CN" b="1" i="1" smtClean="0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  <a:sym typeface="+mn-ea"/>
                      </a:rPr>
                      <m:t>𝝂</m:t>
                    </m:r>
                  </m:oMath>
                </a14:m>
                <a:r>
                  <a:rPr lang="en-US" altLang="zh-CN" sz="1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dobe 黑体 Std R" panose="020B0400000000000000"/>
                    <a:ea typeface="宋体" panose="02010600030101010101" pitchFamily="2" charset="-122"/>
                  </a:rPr>
                  <a:t> </a:t>
                </a:r>
                <a:r>
                  <a:rPr lang="zh-CN" altLang="en-US" sz="1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dobe 黑体 Std R" panose="020B0400000000000000"/>
                    <a:ea typeface="宋体" panose="02010600030101010101" pitchFamily="2" charset="-122"/>
                  </a:rPr>
                  <a:t>道，但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zh-CN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𝒔𝒕𝒂𝒕</m:t>
                        </m:r>
                      </m:sub>
                    </m:sSub>
                  </m:oMath>
                </a14:m>
                <a:r>
                  <a:rPr lang="zh-CN" altLang="en-US" sz="1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dobe 黑体 Std R" panose="020B0400000000000000"/>
                    <a:ea typeface="宋体" panose="02010600030101010101" pitchFamily="2" charset="-122"/>
                  </a:rPr>
                  <a:t>对结果影响较小</a:t>
                </a:r>
                <a:endParaRPr lang="en-US" altLang="zh-CN" sz="1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dobe 黑体 Std R" panose="020B0400000000000000"/>
                  <a:ea typeface="宋体" panose="02010600030101010101" pitchFamily="2" charset="-122"/>
                </a:endParaRPr>
              </a:p>
              <a:p>
                <a:r>
                  <a:rPr lang="en-US" altLang="zh-CN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dobe 黑体 Std R" panose="020B0400000000000000"/>
                    <a:ea typeface="宋体" panose="02010600030101010101" pitchFamily="2" charset="-122"/>
                  </a:rPr>
                  <a:t>	</a:t>
                </a:r>
                <a:r>
                  <a:rPr lang="zh-CN" altLang="en-US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dobe 黑体 Std R" panose="020B0400000000000000"/>
                    <a:ea typeface="宋体" panose="02010600030101010101" pitchFamily="2" charset="-122"/>
                  </a:rPr>
                  <a:t>未来值得提高标记道的测量精度</a:t>
                </a:r>
                <a:endParaRPr lang="en-US" altLang="zh-CN" sz="1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dobe 黑体 Std R" panose="020B040000000000000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BC9478BB-4EB2-6A2D-59E5-A90B3803D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5821790"/>
                <a:ext cx="8092966" cy="652551"/>
              </a:xfrm>
              <a:prstGeom prst="rect">
                <a:avLst/>
              </a:prstGeom>
              <a:blipFill>
                <a:blip r:embed="rId15"/>
                <a:stretch>
                  <a:fillRect l="-452" t="-6542" b="-112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29087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6C06B-E493-5950-A492-6EC6CF774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63C52F-9D16-102B-6BA7-BD35E9DC55B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11004331" y="6356350"/>
            <a:ext cx="578069" cy="366395"/>
          </a:xfrm>
        </p:spPr>
        <p:txBody>
          <a:bodyPr/>
          <a:lstStyle/>
          <a:p>
            <a:fld id="{40A75395-E496-4F2E-841C-84E2511BD8CD}" type="slidenum">
              <a:rPr lang="zh-CN" altLang="en-US" sz="2400" b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19</a:t>
            </a:fld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4E47C14-B1E1-3B3B-84F3-1A4761D1E00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682718" y="2546131"/>
            <a:ext cx="2826564" cy="8828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Adobe 黑体 Std R" panose="020B0400000000000000"/>
              </a:rPr>
              <a:t>BackUp</a:t>
            </a:r>
            <a:endParaRPr lang="en-US" altLang="zh-CN" sz="5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Adobe 黑体 Std R" panose="020B04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6288177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10AC8F-ADCA-B266-211F-A4FEED5BD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7FF9C1-C426-0A17-09D4-F1AFC5D8DAC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11004331" y="6356350"/>
            <a:ext cx="578069" cy="366395"/>
          </a:xfrm>
        </p:spPr>
        <p:txBody>
          <a:bodyPr/>
          <a:lstStyle/>
          <a:p>
            <a:fld id="{40A75395-E496-4F2E-841C-84E2511BD8CD}" type="slidenum">
              <a:rPr lang="zh-CN" altLang="en-US" sz="2400" b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fld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05CC78F-8D08-82B5-A5F0-CBD4FB110705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46484" y="0"/>
                <a:ext cx="4438128" cy="314679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n"/>
                </a:pPr>
                <a:r>
                  <a:rPr lang="zh-CN" altLang="en-US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Adobe 黑体 Std R" panose="020B0400000000000000"/>
                  </a:rPr>
                  <a:t>目录</a:t>
                </a:r>
                <a:endParaRPr lang="en-US" altLang="zh-CN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Adobe 黑体 Std R" panose="020B0400000000000000"/>
                </a:endParaRPr>
              </a:p>
              <a:p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Adobe 黑体 Std R" panose="020B040000000000000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𝑫</m:t>
                        </m:r>
                      </m:e>
                      <m:sup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𝟎</m:t>
                        </m:r>
                      </m:sup>
                    </m:sSup>
                    <m:r>
                      <a:rPr lang="en-US" altLang="zh-CN" sz="2000" b="1" i="1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  <a:sym typeface="+mn-ea"/>
                      </a:rPr>
                      <m:t>→</m:t>
                    </m:r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𝝅</m:t>
                        </m:r>
                      </m:e>
                      <m:sup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𝝁</m:t>
                        </m:r>
                      </m:e>
                      <m:sup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CN" sz="20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𝝂</m:t>
                        </m:r>
                      </m:e>
                      <m:sub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𝝁</m:t>
                        </m:r>
                      </m:sub>
                    </m:sSub>
                  </m:oMath>
                </a14:m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Adobe 黑体 Std R" panose="020B0400000000000000"/>
                  </a:rPr>
                  <a:t>道的物理动机</a:t>
                </a:r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Adobe 黑体 Std R" panose="020B040000000000000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Adobe 黑体 Std R" panose="020B040000000000000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Adobe 黑体 Std R" panose="020B0400000000000000"/>
                  </a:rPr>
                  <a:t>基于信号</a:t>
                </a:r>
                <a:r>
                  <a:rPr lang="en-US" altLang="zh-CN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Adobe 黑体 Std R" panose="020B0400000000000000"/>
                  </a:rPr>
                  <a:t>MC</a:t>
                </a:r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Adobe 黑体 Std R" panose="020B0400000000000000"/>
                  </a:rPr>
                  <a:t>的模拟</a:t>
                </a:r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Adobe 黑体 Std R" panose="020B040000000000000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Adobe 黑体 Std R" panose="020B040000000000000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Adobe 黑体 Std R" panose="020B0400000000000000"/>
                  </a:rPr>
                  <a:t>估算</a:t>
                </a:r>
                <a:r>
                  <a:rPr lang="en-US" altLang="zh-CN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Adobe 黑体 Std R" panose="020B0400000000000000"/>
                  </a:rPr>
                  <a:t>STCF</a:t>
                </a:r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Adobe 黑体 Std R" panose="020B0400000000000000"/>
                  </a:rPr>
                  <a:t>实验能够取得的精度</a:t>
                </a:r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Adobe 黑体 Std R" panose="020B040000000000000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Adobe 黑体 Std R" panose="020B040000000000000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𝑫</m:t>
                        </m:r>
                      </m:e>
                      <m:sup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𝟎</m:t>
                        </m:r>
                      </m:sup>
                    </m:sSup>
                    <m:r>
                      <a:rPr lang="en-US" altLang="zh-CN" sz="2000" b="1" i="1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  <a:sym typeface="+mn-ea"/>
                      </a:rPr>
                      <m:t>→</m:t>
                    </m:r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𝑲</m:t>
                        </m:r>
                      </m:e>
                      <m:sup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𝒆</m:t>
                        </m:r>
                      </m:e>
                      <m:sup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CN" sz="20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𝝂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𝒆</m:t>
                        </m:r>
                      </m:sub>
                    </m:sSub>
                    <m:r>
                      <a:rPr lang="zh-CN" altLang="en-US" sz="2000" b="1" i="1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  <a:sym typeface="+mn-ea"/>
                      </a:rPr>
                      <m:t>、</m:t>
                    </m:r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𝑲</m:t>
                        </m:r>
                      </m:e>
                      <m:sup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𝝁</m:t>
                        </m:r>
                      </m:e>
                      <m:sup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CN" sz="20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𝝂</m:t>
                        </m:r>
                      </m:e>
                      <m:sub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𝝁</m:t>
                        </m:r>
                      </m:sub>
                    </m:sSub>
                  </m:oMath>
                </a14:m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Adobe 黑体 Std R" panose="020B0400000000000000"/>
                  </a:rPr>
                  <a:t>研究进展</a:t>
                </a:r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Adobe 黑体 Std R" panose="020B0400000000000000"/>
                </a:endParaRPr>
              </a:p>
              <a:p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Adobe 黑体 Std R" panose="020B040000000000000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05CC78F-8D08-82B5-A5F0-CBD4FB110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146484" y="0"/>
                <a:ext cx="4438128" cy="3146797"/>
              </a:xfrm>
              <a:prstGeom prst="rect">
                <a:avLst/>
              </a:prstGeom>
              <a:blipFill>
                <a:blip r:embed="rId5"/>
                <a:stretch>
                  <a:fillRect l="-2335" t="-17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3A99D002-2C42-97A1-CFC5-86633E42AA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/>
          <a:srcRect b="24398"/>
          <a:stretch>
            <a:fillRect/>
          </a:stretch>
        </p:blipFill>
        <p:spPr>
          <a:xfrm>
            <a:off x="5328356" y="2811297"/>
            <a:ext cx="6456327" cy="323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3180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>
                <a:extLst>
                  <a:ext uri="{FF2B5EF4-FFF2-40B4-BE49-F238E27FC236}">
                    <a16:creationId xmlns:a16="http://schemas.microsoft.com/office/drawing/2014/main" id="{919BCA69-F2A9-C530-7F8A-5B15BC62047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1587" y="1350121"/>
              <a:ext cx="11508825" cy="446980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75703">
                      <a:extLst>
                        <a:ext uri="{9D8B030D-6E8A-4147-A177-3AD203B41FA5}">
                          <a16:colId xmlns:a16="http://schemas.microsoft.com/office/drawing/2014/main" val="2721527414"/>
                        </a:ext>
                      </a:extLst>
                    </a:gridCol>
                    <a:gridCol w="1960478">
                      <a:extLst>
                        <a:ext uri="{9D8B030D-6E8A-4147-A177-3AD203B41FA5}">
                          <a16:colId xmlns:a16="http://schemas.microsoft.com/office/drawing/2014/main" val="282084262"/>
                        </a:ext>
                      </a:extLst>
                    </a:gridCol>
                    <a:gridCol w="1571643">
                      <a:extLst>
                        <a:ext uri="{9D8B030D-6E8A-4147-A177-3AD203B41FA5}">
                          <a16:colId xmlns:a16="http://schemas.microsoft.com/office/drawing/2014/main" val="1225956676"/>
                        </a:ext>
                      </a:extLst>
                    </a:gridCol>
                    <a:gridCol w="1551555">
                      <a:extLst>
                        <a:ext uri="{9D8B030D-6E8A-4147-A177-3AD203B41FA5}">
                          <a16:colId xmlns:a16="http://schemas.microsoft.com/office/drawing/2014/main" val="2306820100"/>
                        </a:ext>
                      </a:extLst>
                    </a:gridCol>
                    <a:gridCol w="1616482">
                      <a:extLst>
                        <a:ext uri="{9D8B030D-6E8A-4147-A177-3AD203B41FA5}">
                          <a16:colId xmlns:a16="http://schemas.microsoft.com/office/drawing/2014/main" val="1364917981"/>
                        </a:ext>
                      </a:extLst>
                    </a:gridCol>
                    <a:gridCol w="1616482">
                      <a:extLst>
                        <a:ext uri="{9D8B030D-6E8A-4147-A177-3AD203B41FA5}">
                          <a16:colId xmlns:a16="http://schemas.microsoft.com/office/drawing/2014/main" val="2518571763"/>
                        </a:ext>
                      </a:extLst>
                    </a:gridCol>
                    <a:gridCol w="1616482">
                      <a:extLst>
                        <a:ext uri="{9D8B030D-6E8A-4147-A177-3AD203B41FA5}">
                          <a16:colId xmlns:a16="http://schemas.microsoft.com/office/drawing/2014/main" val="2893663388"/>
                        </a:ext>
                      </a:extLst>
                    </a:gridCol>
                  </a:tblGrid>
                  <a:tr h="443099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类型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说明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筛选前后事例数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相对效率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绝对效率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3569629"/>
                      </a:ext>
                    </a:extLst>
                  </a:tr>
                  <a:tr h="45854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altLang="zh-CN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</m:ctrlPr>
                                  </m:accPr>
                                  <m:e>
                                    <m:sSup>
                                      <m:sSupPr>
                                        <m:ctrlPr>
                                          <a:rPr lang="en-US" altLang="zh-CN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en-US" altLang="zh-CN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acc>
                                <m:r>
                                  <a:rPr lang="en-US" altLang="zh-CN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12192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goodtrack</m:t>
                                    </m:r>
                                  </m:sub>
                                </m:sSub>
                                <m:r>
                                  <a:rPr lang="en-US" altLang="zh-CN" sz="1600" b="0" i="0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≥2</m:t>
                                </m:r>
                              </m:oMath>
                            </m:oMathPara>
                          </a14:m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1219200" rtl="0" eaLnBrk="1" latinLnBrk="0" hangingPunct="1"/>
                          <a:r>
                            <a:rPr lang="zh-CN" altLang="en-US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标记道粗筛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126837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125330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98.812%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98.812%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987130"/>
                      </a:ext>
                    </a:extLst>
                  </a:tr>
                  <a:tr h="458548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i="1" dirty="0" smtClean="0">
                                    <a:latin typeface="Cambria Math" panose="02040503050406030204" pitchFamily="18" charset="0"/>
                                  </a:rPr>
                                  <m:t>𝑃𝐼𝐷</m:t>
                                </m:r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p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=1&amp;&amp;</m:t>
                                </m:r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125240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68743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54.889%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4026497"/>
                      </a:ext>
                    </a:extLst>
                  </a:tr>
                  <a:tr h="555506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oMath>
                          </a14:m>
                          <a:r>
                            <a:rPr lang="zh-CN" altLang="en-US" sz="1400" dirty="0"/>
                            <a:t>在三个单标记道中最小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400" dirty="0"/>
                            <a:t>误组合效率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68861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68188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99.023%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7317215"/>
                      </a:ext>
                    </a:extLst>
                  </a:tr>
                  <a:tr h="455003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−24,23</m:t>
                                    </m:r>
                                  </m:e>
                                </m:d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𝑀𝑒𝑉</m:t>
                                </m:r>
                              </m:oMath>
                            </m:oMathPara>
                          </a14:m>
                          <a:endParaRPr lang="en-US" altLang="zh-CN" sz="1400" b="0" i="1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68329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64390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94.235%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5822490"/>
                      </a:ext>
                    </a:extLst>
                  </a:tr>
                  <a:tr h="51567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𝐵𝐶</m:t>
                                    </m:r>
                                  </m:sub>
                                </m:sSub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1.860,1.875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zh-CN" sz="12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𝐺𝑒𝑉</m:t>
                                </m:r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64740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63383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97.904%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49.972%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2663640"/>
                      </a:ext>
                    </a:extLst>
                  </a:tr>
                  <a:tr h="576337"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i="1" smtClean="0"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  <m:t>𝒌</m:t>
                                    </m:r>
                                  </m:e>
                                  <m:sup>
                                    <m:r>
                                      <a:rPr lang="en-US" altLang="zh-CN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US" altLang="zh-CN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  <m:t>+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zh-CN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  <m:t>𝝂</m:t>
                                    </m:r>
                                  </m:e>
                                  <m:sub>
                                    <m:r>
                                      <a:rPr lang="en-US" altLang="zh-CN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  <m:t>𝒆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goodtrack</m:t>
                                    </m:r>
                                  </m:sub>
                                </m:sSub>
                                <m:r>
                                  <a:rPr lang="en-US" altLang="zh-CN" sz="1400" b="0" i="0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≥4</m:t>
                                </m:r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400" dirty="0"/>
                            <a:t>信号道粗筛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63383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48916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77.175%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2330936"/>
                      </a:ext>
                    </a:extLst>
                  </a:tr>
                  <a:tr h="576337"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=1&amp;&amp;</m:t>
                                </m:r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p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PID</a:t>
                          </a:r>
                          <a:endParaRPr lang="zh-CN" altLang="en-US" sz="1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48916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45854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93.740%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9596585"/>
                      </a:ext>
                    </a:extLst>
                  </a:tr>
                  <a:tr h="371143"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𝑜𝑡h𝑒𝑟𝑠</m:t>
                                    </m:r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1400" dirty="0"/>
                            <a:t>排除假径迹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45854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44078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96.127%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34.752%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4242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>
                <a:extLst>
                  <a:ext uri="{FF2B5EF4-FFF2-40B4-BE49-F238E27FC236}">
                    <a16:creationId xmlns:a16="http://schemas.microsoft.com/office/drawing/2014/main" id="{919BCA69-F2A9-C530-7F8A-5B15BC6204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7121491"/>
                  </p:ext>
                </p:extLst>
              </p:nvPr>
            </p:nvGraphicFramePr>
            <p:xfrm>
              <a:off x="341587" y="1350121"/>
              <a:ext cx="11508825" cy="446980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75703">
                      <a:extLst>
                        <a:ext uri="{9D8B030D-6E8A-4147-A177-3AD203B41FA5}">
                          <a16:colId xmlns:a16="http://schemas.microsoft.com/office/drawing/2014/main" val="2721527414"/>
                        </a:ext>
                      </a:extLst>
                    </a:gridCol>
                    <a:gridCol w="1960478">
                      <a:extLst>
                        <a:ext uri="{9D8B030D-6E8A-4147-A177-3AD203B41FA5}">
                          <a16:colId xmlns:a16="http://schemas.microsoft.com/office/drawing/2014/main" val="282084262"/>
                        </a:ext>
                      </a:extLst>
                    </a:gridCol>
                    <a:gridCol w="1571643">
                      <a:extLst>
                        <a:ext uri="{9D8B030D-6E8A-4147-A177-3AD203B41FA5}">
                          <a16:colId xmlns:a16="http://schemas.microsoft.com/office/drawing/2014/main" val="1225956676"/>
                        </a:ext>
                      </a:extLst>
                    </a:gridCol>
                    <a:gridCol w="1551555">
                      <a:extLst>
                        <a:ext uri="{9D8B030D-6E8A-4147-A177-3AD203B41FA5}">
                          <a16:colId xmlns:a16="http://schemas.microsoft.com/office/drawing/2014/main" val="2306820100"/>
                        </a:ext>
                      </a:extLst>
                    </a:gridCol>
                    <a:gridCol w="1616482">
                      <a:extLst>
                        <a:ext uri="{9D8B030D-6E8A-4147-A177-3AD203B41FA5}">
                          <a16:colId xmlns:a16="http://schemas.microsoft.com/office/drawing/2014/main" val="1364917981"/>
                        </a:ext>
                      </a:extLst>
                    </a:gridCol>
                    <a:gridCol w="1616482">
                      <a:extLst>
                        <a:ext uri="{9D8B030D-6E8A-4147-A177-3AD203B41FA5}">
                          <a16:colId xmlns:a16="http://schemas.microsoft.com/office/drawing/2014/main" val="2518571763"/>
                        </a:ext>
                      </a:extLst>
                    </a:gridCol>
                    <a:gridCol w="1616482">
                      <a:extLst>
                        <a:ext uri="{9D8B030D-6E8A-4147-A177-3AD203B41FA5}">
                          <a16:colId xmlns:a16="http://schemas.microsoft.com/office/drawing/2014/main" val="2893663388"/>
                        </a:ext>
                      </a:extLst>
                    </a:gridCol>
                  </a:tblGrid>
                  <a:tr h="443099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类型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说明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筛选前后事例数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相对效率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绝对效率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3569629"/>
                      </a:ext>
                    </a:extLst>
                  </a:tr>
                  <a:tr h="45854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75" t="-104000" r="-632946" b="-8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0745" t="-104000" r="-407143" b="-8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1219200" rtl="0" eaLnBrk="1" latinLnBrk="0" hangingPunct="1"/>
                          <a:r>
                            <a:rPr lang="zh-CN" altLang="en-US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标记道粗筛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126837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125330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98.812%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98.812%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98713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0745" t="-180000" r="-407143" b="-60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25581" t="-180000" r="-408140" b="-60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125240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68743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54.889%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4026497"/>
                      </a:ext>
                    </a:extLst>
                  </a:tr>
                  <a:tr h="555506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0745" t="-261538" r="-407143" b="-46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400" dirty="0"/>
                            <a:t>误组合效率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68861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68188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99.023%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7317215"/>
                      </a:ext>
                    </a:extLst>
                  </a:tr>
                  <a:tr h="455003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0745" t="-438667" r="-407143" b="-46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68329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64390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94.235%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5822490"/>
                      </a:ext>
                    </a:extLst>
                  </a:tr>
                  <a:tr h="51567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0745" t="-475294" r="-407143" b="-31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64740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63383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97.904%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49.972%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2663640"/>
                      </a:ext>
                    </a:extLst>
                  </a:tr>
                  <a:tr h="57633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75" t="-520213" r="-632946" b="-184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0745" t="-520213" r="-407143" b="-184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400" dirty="0"/>
                            <a:t>信号道粗筛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63383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48916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77.175%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2330936"/>
                      </a:ext>
                    </a:extLst>
                  </a:tr>
                  <a:tr h="576337"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0745" t="-613684" r="-407143" b="-8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PID</a:t>
                          </a:r>
                          <a:endParaRPr lang="zh-CN" altLang="en-US" sz="1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48916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45854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93.740%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9596585"/>
                      </a:ext>
                    </a:extLst>
                  </a:tr>
                  <a:tr h="371143"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0745" t="-1111475" r="-407143" b="-27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1400" dirty="0"/>
                            <a:t>排除假径迹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45854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44078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96.127%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34.752%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424272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10EAFF51-3855-A47C-7D49-E2245FF45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458" y="48552"/>
            <a:ext cx="4645555" cy="12254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264B266-1CA0-D0DE-DDCD-03675C034315}"/>
                  </a:ext>
                </a:extLst>
              </p:cNvPr>
              <p:cNvSpPr txBox="1"/>
              <p:nvPr/>
            </p:nvSpPr>
            <p:spPr>
              <a:xfrm>
                <a:off x="272744" y="356671"/>
                <a:ext cx="2981259" cy="4044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1" i="1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𝑫</m:t>
                        </m:r>
                      </m:e>
                      <m:sup>
                        <m: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𝟎</m:t>
                        </m:r>
                      </m:sup>
                    </m:sSup>
                    <m:r>
                      <a:rPr lang="en-US" altLang="zh-CN" sz="1800" b="1" i="1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  <a:sym typeface="+mn-ea"/>
                      </a:rPr>
                      <m:t>→</m:t>
                    </m:r>
                    <m:sSup>
                      <m:sSup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𝑲</m:t>
                        </m:r>
                      </m:e>
                      <m:sup>
                        <m: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1800" b="1" i="1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𝒆</m:t>
                        </m:r>
                      </m:e>
                      <m:sup>
                        <m: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𝝂</m:t>
                        </m:r>
                      </m:e>
                      <m:sub>
                        <m: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𝝁</m:t>
                        </m:r>
                      </m:sub>
                    </m:sSub>
                  </m:oMath>
                </a14:m>
                <a:r>
                  <a:rPr lang="zh-CN" altLang="en-US" sz="1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Adobe 黑体 Std R" panose="020B0400000000000000"/>
                  </a:rPr>
                  <a:t>相关进展</a:t>
                </a:r>
                <a:endParaRPr lang="en-US" altLang="zh-CN" sz="1800" b="1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Adobe 黑体 Std R" panose="020B040000000000000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264B266-1CA0-D0DE-DDCD-03675C034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44" y="356671"/>
                <a:ext cx="2981259" cy="404406"/>
              </a:xfrm>
              <a:prstGeom prst="rect">
                <a:avLst/>
              </a:prstGeom>
              <a:blipFill>
                <a:blip r:embed="rId4"/>
                <a:stretch>
                  <a:fillRect l="-1431" t="-6061" b="-18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A7CD4243-09EC-AACD-989F-BB7C37070E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8" r="15094"/>
          <a:stretch>
            <a:fillRect/>
          </a:stretch>
        </p:blipFill>
        <p:spPr>
          <a:xfrm>
            <a:off x="7554837" y="142543"/>
            <a:ext cx="4433264" cy="103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228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23E17-89FE-D766-2BCC-E8D91A756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>
                <a:extLst>
                  <a:ext uri="{FF2B5EF4-FFF2-40B4-BE49-F238E27FC236}">
                    <a16:creationId xmlns:a16="http://schemas.microsoft.com/office/drawing/2014/main" id="{B746FB7E-DABF-BA93-DE90-8EE7B4E62CA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1587" y="1334672"/>
              <a:ext cx="11508825" cy="498104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75703">
                      <a:extLst>
                        <a:ext uri="{9D8B030D-6E8A-4147-A177-3AD203B41FA5}">
                          <a16:colId xmlns:a16="http://schemas.microsoft.com/office/drawing/2014/main" val="2721527414"/>
                        </a:ext>
                      </a:extLst>
                    </a:gridCol>
                    <a:gridCol w="1960478">
                      <a:extLst>
                        <a:ext uri="{9D8B030D-6E8A-4147-A177-3AD203B41FA5}">
                          <a16:colId xmlns:a16="http://schemas.microsoft.com/office/drawing/2014/main" val="282084262"/>
                        </a:ext>
                      </a:extLst>
                    </a:gridCol>
                    <a:gridCol w="1571643">
                      <a:extLst>
                        <a:ext uri="{9D8B030D-6E8A-4147-A177-3AD203B41FA5}">
                          <a16:colId xmlns:a16="http://schemas.microsoft.com/office/drawing/2014/main" val="1225956676"/>
                        </a:ext>
                      </a:extLst>
                    </a:gridCol>
                    <a:gridCol w="1551555">
                      <a:extLst>
                        <a:ext uri="{9D8B030D-6E8A-4147-A177-3AD203B41FA5}">
                          <a16:colId xmlns:a16="http://schemas.microsoft.com/office/drawing/2014/main" val="2306820100"/>
                        </a:ext>
                      </a:extLst>
                    </a:gridCol>
                    <a:gridCol w="1616482">
                      <a:extLst>
                        <a:ext uri="{9D8B030D-6E8A-4147-A177-3AD203B41FA5}">
                          <a16:colId xmlns:a16="http://schemas.microsoft.com/office/drawing/2014/main" val="1364917981"/>
                        </a:ext>
                      </a:extLst>
                    </a:gridCol>
                    <a:gridCol w="1616482">
                      <a:extLst>
                        <a:ext uri="{9D8B030D-6E8A-4147-A177-3AD203B41FA5}">
                          <a16:colId xmlns:a16="http://schemas.microsoft.com/office/drawing/2014/main" val="2518571763"/>
                        </a:ext>
                      </a:extLst>
                    </a:gridCol>
                    <a:gridCol w="1616482">
                      <a:extLst>
                        <a:ext uri="{9D8B030D-6E8A-4147-A177-3AD203B41FA5}">
                          <a16:colId xmlns:a16="http://schemas.microsoft.com/office/drawing/2014/main" val="2893663388"/>
                        </a:ext>
                      </a:extLst>
                    </a:gridCol>
                  </a:tblGrid>
                  <a:tr h="458548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类型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说明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筛选前后事例数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相对效率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绝对效率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3569629"/>
                      </a:ext>
                    </a:extLst>
                  </a:tr>
                  <a:tr h="45854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altLang="zh-CN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</m:ctrlPr>
                                  </m:accPr>
                                  <m:e>
                                    <m:sSup>
                                      <m:sSupPr>
                                        <m:ctrlPr>
                                          <a:rPr lang="en-US" altLang="zh-CN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en-US" altLang="zh-CN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acc>
                                <m:r>
                                  <a:rPr lang="en-US" altLang="zh-CN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12192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goodtrack</m:t>
                                    </m:r>
                                  </m:sub>
                                </m:sSub>
                                <m:r>
                                  <a:rPr lang="en-US" altLang="zh-CN" sz="1600" b="0" i="0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≥2</m:t>
                                </m:r>
                              </m:oMath>
                            </m:oMathPara>
                          </a14:m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1219200" rtl="0" eaLnBrk="1" latinLnBrk="0" hangingPunct="1"/>
                          <a:r>
                            <a:rPr lang="zh-CN" altLang="en-US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标记道粗筛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452820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448057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98.948%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98.948%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987130"/>
                      </a:ext>
                    </a:extLst>
                  </a:tr>
                  <a:tr h="458548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i="1" dirty="0" smtClean="0">
                                    <a:latin typeface="Cambria Math" panose="02040503050406030204" pitchFamily="18" charset="0"/>
                                  </a:rPr>
                                  <m:t>𝑃𝐼𝐷</m:t>
                                </m:r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p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=1&amp;&amp;</m:t>
                                </m:r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447913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260436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58.144%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4026497"/>
                      </a:ext>
                    </a:extLst>
                  </a:tr>
                  <a:tr h="555506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oMath>
                          </a14:m>
                          <a:r>
                            <a:rPr lang="zh-CN" altLang="en-US" sz="1400" dirty="0"/>
                            <a:t>在三个单标记道中最小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400" dirty="0"/>
                            <a:t>误组合效率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260436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206863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79.429%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7317215"/>
                      </a:ext>
                    </a:extLst>
                  </a:tr>
                  <a:tr h="495795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CN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200" b="0" i="1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en-US" altLang="zh-CN" sz="12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0.115,0.150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zh-CN" sz="12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𝐺𝑒𝑉</m:t>
                                </m:r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206863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151010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73.000%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1346745"/>
                      </a:ext>
                    </a:extLst>
                  </a:tr>
                  <a:tr h="455003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−96,93</m:t>
                                    </m:r>
                                  </m:e>
                                </m:d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𝑀𝑒𝑉</m:t>
                                </m:r>
                              </m:oMath>
                            </m:oMathPara>
                          </a14:m>
                          <a:endParaRPr lang="en-US" altLang="zh-CN" sz="1400" b="0" i="1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151010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142969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94.675%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5822490"/>
                      </a:ext>
                    </a:extLst>
                  </a:tr>
                  <a:tr h="51567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𝐵𝐶</m:t>
                                    </m:r>
                                  </m:sub>
                                </m:sSub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1.858,1.875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zh-CN" sz="12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𝐺𝑒𝑉</m:t>
                                </m:r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142969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134508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94.082%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29.705%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2663640"/>
                      </a:ext>
                    </a:extLst>
                  </a:tr>
                  <a:tr h="576337"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i="1" smtClean="0"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  <m:t>𝒌</m:t>
                                    </m:r>
                                  </m:e>
                                  <m:sup>
                                    <m:r>
                                      <a:rPr lang="en-US" altLang="zh-CN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US" altLang="zh-CN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  <m:t>+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zh-CN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  <m:t>𝝂</m:t>
                                    </m:r>
                                  </m:e>
                                  <m:sub>
                                    <m:r>
                                      <a:rPr lang="en-US" altLang="zh-CN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  <m:t>𝒆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goodtrack</m:t>
                                    </m:r>
                                  </m:sub>
                                </m:sSub>
                                <m:r>
                                  <a:rPr lang="en-US" altLang="zh-CN" sz="1400" b="0" i="0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≥4</m:t>
                                </m:r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400" dirty="0"/>
                            <a:t>信号道粗筛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134508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97028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72.135%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2330936"/>
                      </a:ext>
                    </a:extLst>
                  </a:tr>
                  <a:tr h="576337"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=1&amp;&amp;</m:t>
                                </m:r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p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PID</a:t>
                          </a:r>
                          <a:endParaRPr lang="zh-CN" altLang="en-US" sz="1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97028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96812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FF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99.777%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9596585"/>
                      </a:ext>
                    </a:extLst>
                  </a:tr>
                  <a:tr h="371143"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𝑜𝑡h𝑒𝑟𝑠</m:t>
                                    </m:r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1400" dirty="0"/>
                            <a:t>排除假径迹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96812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93137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96.204%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20.568%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4242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>
                <a:extLst>
                  <a:ext uri="{FF2B5EF4-FFF2-40B4-BE49-F238E27FC236}">
                    <a16:creationId xmlns:a16="http://schemas.microsoft.com/office/drawing/2014/main" id="{B746FB7E-DABF-BA93-DE90-8EE7B4E62CA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5026501"/>
                  </p:ext>
                </p:extLst>
              </p:nvPr>
            </p:nvGraphicFramePr>
            <p:xfrm>
              <a:off x="341587" y="1334672"/>
              <a:ext cx="11508825" cy="498104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75703">
                      <a:extLst>
                        <a:ext uri="{9D8B030D-6E8A-4147-A177-3AD203B41FA5}">
                          <a16:colId xmlns:a16="http://schemas.microsoft.com/office/drawing/2014/main" val="2721527414"/>
                        </a:ext>
                      </a:extLst>
                    </a:gridCol>
                    <a:gridCol w="1960478">
                      <a:extLst>
                        <a:ext uri="{9D8B030D-6E8A-4147-A177-3AD203B41FA5}">
                          <a16:colId xmlns:a16="http://schemas.microsoft.com/office/drawing/2014/main" val="282084262"/>
                        </a:ext>
                      </a:extLst>
                    </a:gridCol>
                    <a:gridCol w="1571643">
                      <a:extLst>
                        <a:ext uri="{9D8B030D-6E8A-4147-A177-3AD203B41FA5}">
                          <a16:colId xmlns:a16="http://schemas.microsoft.com/office/drawing/2014/main" val="1225956676"/>
                        </a:ext>
                      </a:extLst>
                    </a:gridCol>
                    <a:gridCol w="1551555">
                      <a:extLst>
                        <a:ext uri="{9D8B030D-6E8A-4147-A177-3AD203B41FA5}">
                          <a16:colId xmlns:a16="http://schemas.microsoft.com/office/drawing/2014/main" val="2306820100"/>
                        </a:ext>
                      </a:extLst>
                    </a:gridCol>
                    <a:gridCol w="1616482">
                      <a:extLst>
                        <a:ext uri="{9D8B030D-6E8A-4147-A177-3AD203B41FA5}">
                          <a16:colId xmlns:a16="http://schemas.microsoft.com/office/drawing/2014/main" val="1364917981"/>
                        </a:ext>
                      </a:extLst>
                    </a:gridCol>
                    <a:gridCol w="1616482">
                      <a:extLst>
                        <a:ext uri="{9D8B030D-6E8A-4147-A177-3AD203B41FA5}">
                          <a16:colId xmlns:a16="http://schemas.microsoft.com/office/drawing/2014/main" val="2518571763"/>
                        </a:ext>
                      </a:extLst>
                    </a:gridCol>
                    <a:gridCol w="1616482">
                      <a:extLst>
                        <a:ext uri="{9D8B030D-6E8A-4147-A177-3AD203B41FA5}">
                          <a16:colId xmlns:a16="http://schemas.microsoft.com/office/drawing/2014/main" val="2893663388"/>
                        </a:ext>
                      </a:extLst>
                    </a:gridCol>
                  </a:tblGrid>
                  <a:tr h="458548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类型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说明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筛选前后事例数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相对效率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绝对效率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3569629"/>
                      </a:ext>
                    </a:extLst>
                  </a:tr>
                  <a:tr h="45854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75" t="-105263" r="-632946" b="-9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0745" t="-105263" r="-407143" b="-9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1219200" rtl="0" eaLnBrk="1" latinLnBrk="0" hangingPunct="1"/>
                          <a:r>
                            <a:rPr lang="zh-CN" altLang="en-US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标记道粗筛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452820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448057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98.948%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98.948%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98713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0745" t="-183529" r="-407143" b="-704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25581" t="-183529" r="-408140" b="-704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447913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260436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58.144%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4026497"/>
                      </a:ext>
                    </a:extLst>
                  </a:tr>
                  <a:tr h="555506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0745" t="-264835" r="-407143" b="-558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400" dirty="0"/>
                            <a:t>误组合效率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260436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206863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79.429%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7317215"/>
                      </a:ext>
                    </a:extLst>
                  </a:tr>
                  <a:tr h="495795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0745" t="-404878" r="-407143" b="-5195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206863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151010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73.000%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1346745"/>
                      </a:ext>
                    </a:extLst>
                  </a:tr>
                  <a:tr h="455003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0745" t="-552000" r="-407143" b="-4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151010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142969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94.675%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5822490"/>
                      </a:ext>
                    </a:extLst>
                  </a:tr>
                  <a:tr h="51567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0745" t="-582143" r="-407143" b="-3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142969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134508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94.082%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29.705%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2663640"/>
                      </a:ext>
                    </a:extLst>
                  </a:tr>
                  <a:tr h="57633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75" t="-603158" r="-632946" b="-18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0745" t="-603158" r="-407143" b="-18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400" dirty="0"/>
                            <a:t>信号道粗筛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134508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97028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72.135%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2330936"/>
                      </a:ext>
                    </a:extLst>
                  </a:tr>
                  <a:tr h="576337"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0745" t="-703158" r="-407143" b="-8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PID</a:t>
                          </a:r>
                          <a:endParaRPr lang="zh-CN" altLang="en-US" sz="1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97028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96812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FF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99.777%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9596585"/>
                      </a:ext>
                    </a:extLst>
                  </a:tr>
                  <a:tr h="371143"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0745" t="-1250820" r="-407143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1400" dirty="0"/>
                            <a:t>排除假径迹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96812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93137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96.204%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20.568%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424272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ADA04A4D-0DED-A19D-A0C6-27DF4FB8D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76" y="0"/>
            <a:ext cx="4645555" cy="12254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8265346-7A3D-7C81-D673-23506405266A}"/>
                  </a:ext>
                </a:extLst>
              </p:cNvPr>
              <p:cNvSpPr txBox="1"/>
              <p:nvPr/>
            </p:nvSpPr>
            <p:spPr>
              <a:xfrm>
                <a:off x="272744" y="356671"/>
                <a:ext cx="2981259" cy="4044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1" i="1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𝑫</m:t>
                        </m:r>
                      </m:e>
                      <m:sup>
                        <m: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𝟎</m:t>
                        </m:r>
                      </m:sup>
                    </m:sSup>
                    <m:r>
                      <a:rPr lang="en-US" altLang="zh-CN" sz="1800" b="1" i="1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  <a:sym typeface="+mn-ea"/>
                      </a:rPr>
                      <m:t>→</m:t>
                    </m:r>
                    <m:sSup>
                      <m:sSup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𝑲</m:t>
                        </m:r>
                      </m:e>
                      <m:sup>
                        <m: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1800" b="1" i="1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𝒆</m:t>
                        </m:r>
                      </m:e>
                      <m:sup>
                        <m: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𝝂</m:t>
                        </m:r>
                      </m:e>
                      <m:sub>
                        <m: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𝝁</m:t>
                        </m:r>
                      </m:sub>
                    </m:sSub>
                  </m:oMath>
                </a14:m>
                <a:r>
                  <a:rPr lang="zh-CN" altLang="en-US" sz="1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Adobe 黑体 Std R" panose="020B0400000000000000"/>
                  </a:rPr>
                  <a:t>相关进展</a:t>
                </a:r>
                <a:endParaRPr lang="en-US" altLang="zh-CN" sz="1800" b="1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Adobe 黑体 Std R" panose="020B040000000000000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8265346-7A3D-7C81-D673-2350640526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44" y="356671"/>
                <a:ext cx="2981259" cy="404406"/>
              </a:xfrm>
              <a:prstGeom prst="rect">
                <a:avLst/>
              </a:prstGeom>
              <a:blipFill>
                <a:blip r:embed="rId4"/>
                <a:stretch>
                  <a:fillRect l="-1431" t="-6061" b="-18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A5E33B25-5835-D83C-2ED3-B205352784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8" r="15094"/>
          <a:stretch>
            <a:fillRect/>
          </a:stretch>
        </p:blipFill>
        <p:spPr>
          <a:xfrm>
            <a:off x="7973017" y="82850"/>
            <a:ext cx="4065534" cy="95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19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B6231-B718-5DDC-1D3C-408BC9AA7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>
                <a:extLst>
                  <a:ext uri="{FF2B5EF4-FFF2-40B4-BE49-F238E27FC236}">
                    <a16:creationId xmlns:a16="http://schemas.microsoft.com/office/drawing/2014/main" id="{E0282B4B-B4D8-97CB-A3E0-AB8DE13692F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12983" y="1334672"/>
              <a:ext cx="11537429" cy="547796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4307">
                      <a:extLst>
                        <a:ext uri="{9D8B030D-6E8A-4147-A177-3AD203B41FA5}">
                          <a16:colId xmlns:a16="http://schemas.microsoft.com/office/drawing/2014/main" val="2721527414"/>
                        </a:ext>
                      </a:extLst>
                    </a:gridCol>
                    <a:gridCol w="1960478">
                      <a:extLst>
                        <a:ext uri="{9D8B030D-6E8A-4147-A177-3AD203B41FA5}">
                          <a16:colId xmlns:a16="http://schemas.microsoft.com/office/drawing/2014/main" val="282084262"/>
                        </a:ext>
                      </a:extLst>
                    </a:gridCol>
                    <a:gridCol w="1571643">
                      <a:extLst>
                        <a:ext uri="{9D8B030D-6E8A-4147-A177-3AD203B41FA5}">
                          <a16:colId xmlns:a16="http://schemas.microsoft.com/office/drawing/2014/main" val="1225956676"/>
                        </a:ext>
                      </a:extLst>
                    </a:gridCol>
                    <a:gridCol w="1551555">
                      <a:extLst>
                        <a:ext uri="{9D8B030D-6E8A-4147-A177-3AD203B41FA5}">
                          <a16:colId xmlns:a16="http://schemas.microsoft.com/office/drawing/2014/main" val="2306820100"/>
                        </a:ext>
                      </a:extLst>
                    </a:gridCol>
                    <a:gridCol w="1616482">
                      <a:extLst>
                        <a:ext uri="{9D8B030D-6E8A-4147-A177-3AD203B41FA5}">
                          <a16:colId xmlns:a16="http://schemas.microsoft.com/office/drawing/2014/main" val="1364917981"/>
                        </a:ext>
                      </a:extLst>
                    </a:gridCol>
                    <a:gridCol w="1616482">
                      <a:extLst>
                        <a:ext uri="{9D8B030D-6E8A-4147-A177-3AD203B41FA5}">
                          <a16:colId xmlns:a16="http://schemas.microsoft.com/office/drawing/2014/main" val="2518571763"/>
                        </a:ext>
                      </a:extLst>
                    </a:gridCol>
                    <a:gridCol w="1616482">
                      <a:extLst>
                        <a:ext uri="{9D8B030D-6E8A-4147-A177-3AD203B41FA5}">
                          <a16:colId xmlns:a16="http://schemas.microsoft.com/office/drawing/2014/main" val="2893663388"/>
                        </a:ext>
                      </a:extLst>
                    </a:gridCol>
                  </a:tblGrid>
                  <a:tr h="458548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类型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说明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筛选前后事例数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相对效率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绝对效率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3569629"/>
                      </a:ext>
                    </a:extLst>
                  </a:tr>
                  <a:tr h="45854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altLang="zh-CN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</m:ctrlPr>
                                  </m:accPr>
                                  <m:e>
                                    <m:sSup>
                                      <m:sSupPr>
                                        <m:ctrlPr>
                                          <a:rPr lang="en-US" altLang="zh-CN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en-US" altLang="zh-CN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acc>
                                <m:r>
                                  <a:rPr lang="en-US" altLang="zh-CN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π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CN" sz="1400" b="0" dirty="0">
                            <a:solidFill>
                              <a:schemeClr val="tx1"/>
                            </a:solidFill>
                            <a:ea typeface="MS Mincho" charset="0"/>
                            <a:cs typeface="Cambria Math" panose="02040503050406030204" pitchFamily="18" charset="0"/>
                            <a:sym typeface="+mn-ea"/>
                          </a:endParaRPr>
                        </a:p>
                        <a:p>
                          <a:pPr algn="ctr"/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12192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goodtrack</m:t>
                                    </m:r>
                                  </m:sub>
                                </m:sSub>
                                <m:r>
                                  <a:rPr lang="en-US" altLang="zh-CN" sz="1600" b="0" i="0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≥2</m:t>
                                </m:r>
                              </m:oMath>
                            </m:oMathPara>
                          </a14:m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1219200" rtl="0" eaLnBrk="1" latinLnBrk="0" hangingPunct="1"/>
                          <a:r>
                            <a:rPr lang="zh-CN" altLang="en-US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标记道粗筛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18027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18017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99.945%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987130"/>
                      </a:ext>
                    </a:extLst>
                  </a:tr>
                  <a:tr h="458548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12192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goodtrack</m:t>
                                    </m:r>
                                  </m:sub>
                                </m:sSub>
                                <m:r>
                                  <a:rPr lang="en-US" altLang="zh-CN" sz="1600" b="0" i="0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≥4</m:t>
                                </m:r>
                              </m:oMath>
                            </m:oMathPara>
                          </a14:m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1219200" rtl="0" eaLnBrk="1" latinLnBrk="0" hangingPunct="1"/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18027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18017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99.945%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95.412%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27942"/>
                      </a:ext>
                    </a:extLst>
                  </a:tr>
                  <a:tr h="458548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1219200" rtl="0" eaLnBrk="1" latinLnBrk="0" hangingPunct="1"/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1219200" rtl="0" eaLnBrk="1" latinLnBrk="0" hangingPunct="1"/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18017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17200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95.465%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2916772"/>
                      </a:ext>
                    </a:extLst>
                  </a:tr>
                  <a:tr h="458548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i="1" dirty="0" smtClean="0">
                                    <a:latin typeface="Cambria Math" panose="02040503050406030204" pitchFamily="18" charset="0"/>
                                  </a:rPr>
                                  <m:t>𝑃𝐼𝐷</m:t>
                                </m:r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p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=1&amp;&amp;</m:t>
                                </m:r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17200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6108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35.512%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4026497"/>
                      </a:ext>
                    </a:extLst>
                  </a:tr>
                  <a:tr h="555506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oMath>
                          </a14:m>
                          <a:r>
                            <a:rPr lang="zh-CN" altLang="en-US" sz="1400" dirty="0"/>
                            <a:t>在三个单标记道中最小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400" dirty="0"/>
                            <a:t>误组合效率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6108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6057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99.165%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7317215"/>
                      </a:ext>
                    </a:extLst>
                  </a:tr>
                  <a:tr h="455003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−25,23</m:t>
                                    </m:r>
                                  </m:e>
                                </m:d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𝑀𝑒𝑉</m:t>
                                </m:r>
                              </m:oMath>
                            </m:oMathPara>
                          </a14:m>
                          <a:endParaRPr lang="en-US" altLang="zh-CN" sz="1400" b="0" i="1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6057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5527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91.250%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5822490"/>
                      </a:ext>
                    </a:extLst>
                  </a:tr>
                  <a:tr h="51567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𝐵𝐶</m:t>
                                    </m:r>
                                  </m:sub>
                                </m:sSub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1.860,1.875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zh-CN" sz="12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𝐺𝑒𝑉</m:t>
                                </m:r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5527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5404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97.775%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29.977%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2663640"/>
                      </a:ext>
                    </a:extLst>
                  </a:tr>
                  <a:tr h="576337"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i="1" smtClean="0"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  <m:t>𝒌</m:t>
                                    </m:r>
                                  </m:e>
                                  <m:sup>
                                    <m:r>
                                      <a:rPr lang="en-US" altLang="zh-CN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US" altLang="zh-CN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  <m:t>+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zh-CN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  <m:t>𝝂</m:t>
                                    </m:r>
                                  </m:e>
                                  <m:sub>
                                    <m:r>
                                      <a:rPr lang="en-US" altLang="zh-CN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  <m:t>𝒆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goodtrack</m:t>
                                    </m:r>
                                  </m:sub>
                                </m:sSub>
                                <m:r>
                                  <a:rPr lang="en-US" altLang="zh-CN" sz="1400" b="0" i="0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≥6</m:t>
                                </m:r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400" dirty="0"/>
                            <a:t>信号道粗筛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5404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4082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75.537%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2330936"/>
                      </a:ext>
                    </a:extLst>
                  </a:tr>
                  <a:tr h="576337"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=1&amp;&amp;</m:t>
                                </m:r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p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PID</a:t>
                          </a:r>
                          <a:endParaRPr lang="zh-CN" altLang="en-US" sz="1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4082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3911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FF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95.811%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9596585"/>
                      </a:ext>
                    </a:extLst>
                  </a:tr>
                  <a:tr h="371143"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𝑜𝑡h𝑒𝑟𝑠</m:t>
                                    </m:r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1400" dirty="0"/>
                            <a:t>排除假径迹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3911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3835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98.057%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21.274%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4242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>
                <a:extLst>
                  <a:ext uri="{FF2B5EF4-FFF2-40B4-BE49-F238E27FC236}">
                    <a16:creationId xmlns:a16="http://schemas.microsoft.com/office/drawing/2014/main" id="{E0282B4B-B4D8-97CB-A3E0-AB8DE13692F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4501360"/>
                  </p:ext>
                </p:extLst>
              </p:nvPr>
            </p:nvGraphicFramePr>
            <p:xfrm>
              <a:off x="312983" y="1334672"/>
              <a:ext cx="11537429" cy="547796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4307">
                      <a:extLst>
                        <a:ext uri="{9D8B030D-6E8A-4147-A177-3AD203B41FA5}">
                          <a16:colId xmlns:a16="http://schemas.microsoft.com/office/drawing/2014/main" val="2721527414"/>
                        </a:ext>
                      </a:extLst>
                    </a:gridCol>
                    <a:gridCol w="1960478">
                      <a:extLst>
                        <a:ext uri="{9D8B030D-6E8A-4147-A177-3AD203B41FA5}">
                          <a16:colId xmlns:a16="http://schemas.microsoft.com/office/drawing/2014/main" val="282084262"/>
                        </a:ext>
                      </a:extLst>
                    </a:gridCol>
                    <a:gridCol w="1571643">
                      <a:extLst>
                        <a:ext uri="{9D8B030D-6E8A-4147-A177-3AD203B41FA5}">
                          <a16:colId xmlns:a16="http://schemas.microsoft.com/office/drawing/2014/main" val="1225956676"/>
                        </a:ext>
                      </a:extLst>
                    </a:gridCol>
                    <a:gridCol w="1551555">
                      <a:extLst>
                        <a:ext uri="{9D8B030D-6E8A-4147-A177-3AD203B41FA5}">
                          <a16:colId xmlns:a16="http://schemas.microsoft.com/office/drawing/2014/main" val="2306820100"/>
                        </a:ext>
                      </a:extLst>
                    </a:gridCol>
                    <a:gridCol w="1616482">
                      <a:extLst>
                        <a:ext uri="{9D8B030D-6E8A-4147-A177-3AD203B41FA5}">
                          <a16:colId xmlns:a16="http://schemas.microsoft.com/office/drawing/2014/main" val="1364917981"/>
                        </a:ext>
                      </a:extLst>
                    </a:gridCol>
                    <a:gridCol w="1616482">
                      <a:extLst>
                        <a:ext uri="{9D8B030D-6E8A-4147-A177-3AD203B41FA5}">
                          <a16:colId xmlns:a16="http://schemas.microsoft.com/office/drawing/2014/main" val="2518571763"/>
                        </a:ext>
                      </a:extLst>
                    </a:gridCol>
                    <a:gridCol w="1616482">
                      <a:extLst>
                        <a:ext uri="{9D8B030D-6E8A-4147-A177-3AD203B41FA5}">
                          <a16:colId xmlns:a16="http://schemas.microsoft.com/office/drawing/2014/main" val="2893663388"/>
                        </a:ext>
                      </a:extLst>
                    </a:gridCol>
                  </a:tblGrid>
                  <a:tr h="458548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类型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说明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筛选前后事例数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相对效率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绝对效率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3569629"/>
                      </a:ext>
                    </a:extLst>
                  </a:tr>
                  <a:tr h="53416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80" t="-90909" r="-620913" b="-856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1988" t="-90909" r="-407143" b="-856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1219200" rtl="0" eaLnBrk="1" latinLnBrk="0" hangingPunct="1"/>
                          <a:r>
                            <a:rPr lang="zh-CN" altLang="en-US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标记道粗筛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18027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18017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99.945%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987130"/>
                      </a:ext>
                    </a:extLst>
                  </a:tr>
                  <a:tr h="458548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1988" t="-224000" r="-407143" b="-905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1219200" rtl="0" eaLnBrk="1" latinLnBrk="0" hangingPunct="1"/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18027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18017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99.945%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95.412%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27942"/>
                      </a:ext>
                    </a:extLst>
                  </a:tr>
                  <a:tr h="458548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1219200" rtl="0" eaLnBrk="1" latinLnBrk="0" hangingPunct="1"/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1219200" rtl="0" eaLnBrk="1" latinLnBrk="0" hangingPunct="1"/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18017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17200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95.465%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291677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1988" t="-375294" r="-407143" b="-60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27132" t="-375294" r="-408140" b="-60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17200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6108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35.512%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4026497"/>
                      </a:ext>
                    </a:extLst>
                  </a:tr>
                  <a:tr h="555506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1988" t="-443956" r="-407143" b="-46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400" dirty="0"/>
                            <a:t>误组合效率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6108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6057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99.165%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7317215"/>
                      </a:ext>
                    </a:extLst>
                  </a:tr>
                  <a:tr h="455003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1988" t="-660000" r="-407143" b="-46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6057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5527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91.250%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5822490"/>
                      </a:ext>
                    </a:extLst>
                  </a:tr>
                  <a:tr h="51567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1988" t="-670588" r="-407143" b="-31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5527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5404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97.775%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29.977%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2663640"/>
                      </a:ext>
                    </a:extLst>
                  </a:tr>
                  <a:tr h="57633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80" t="-696809" r="-620913" b="-184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1988" t="-696809" r="-407143" b="-184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400" dirty="0"/>
                            <a:t>信号道粗筛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5404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4082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75.537%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2330936"/>
                      </a:ext>
                    </a:extLst>
                  </a:tr>
                  <a:tr h="576337"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1988" t="-788421" r="-407143" b="-8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PID</a:t>
                          </a:r>
                          <a:endParaRPr lang="zh-CN" altLang="en-US" sz="1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4082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3911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FF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95.811%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9596585"/>
                      </a:ext>
                    </a:extLst>
                  </a:tr>
                  <a:tr h="371143"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1988" t="-1383607" r="-407143" b="-27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1400" dirty="0"/>
                            <a:t>排除假径迹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3911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3835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98.057%</a:t>
                          </a:r>
                        </a:p>
                      </a:txBody>
                      <a:tcPr marL="6350" marR="6350" marT="635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21.274%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424272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CA182402-F7E1-1A73-6E27-8552215A9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7550" y="0"/>
            <a:ext cx="4645555" cy="12254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F41D0F5-8332-4F61-2AC1-33BB32793A2A}"/>
                  </a:ext>
                </a:extLst>
              </p:cNvPr>
              <p:cNvSpPr txBox="1"/>
              <p:nvPr/>
            </p:nvSpPr>
            <p:spPr>
              <a:xfrm>
                <a:off x="272744" y="356671"/>
                <a:ext cx="2981259" cy="4044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1" i="1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𝑫</m:t>
                        </m:r>
                      </m:e>
                      <m:sup>
                        <m: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𝟎</m:t>
                        </m:r>
                      </m:sup>
                    </m:sSup>
                    <m:r>
                      <a:rPr lang="en-US" altLang="zh-CN" sz="1800" b="1" i="1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  <a:sym typeface="+mn-ea"/>
                      </a:rPr>
                      <m:t>→</m:t>
                    </m:r>
                    <m:sSup>
                      <m:sSup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𝑲</m:t>
                        </m:r>
                      </m:e>
                      <m:sup>
                        <m: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1800" b="1" i="1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𝒆</m:t>
                        </m:r>
                      </m:e>
                      <m:sup>
                        <m: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𝝂</m:t>
                        </m:r>
                      </m:e>
                      <m:sub>
                        <m: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𝝁</m:t>
                        </m:r>
                      </m:sub>
                    </m:sSub>
                  </m:oMath>
                </a14:m>
                <a:r>
                  <a:rPr lang="zh-CN" altLang="en-US" sz="1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Adobe 黑体 Std R" panose="020B0400000000000000"/>
                  </a:rPr>
                  <a:t>相关进展</a:t>
                </a:r>
                <a:endParaRPr lang="en-US" altLang="zh-CN" sz="1800" b="1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Adobe 黑体 Std R" panose="020B040000000000000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F41D0F5-8332-4F61-2AC1-33BB32793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44" y="356671"/>
                <a:ext cx="2981259" cy="404406"/>
              </a:xfrm>
              <a:prstGeom prst="rect">
                <a:avLst/>
              </a:prstGeom>
              <a:blipFill>
                <a:blip r:embed="rId4"/>
                <a:stretch>
                  <a:fillRect l="-1431" t="-6061" b="-18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AA78DB0C-6E2D-56F3-F864-95E3A933A4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8" r="15094"/>
          <a:stretch>
            <a:fillRect/>
          </a:stretch>
        </p:blipFill>
        <p:spPr>
          <a:xfrm>
            <a:off x="8357757" y="175971"/>
            <a:ext cx="3775388" cy="88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754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A8E0D38-9C9F-05F8-A05F-B11EA3B389DF}"/>
                  </a:ext>
                </a:extLst>
              </p:cNvPr>
              <p:cNvSpPr txBox="1"/>
              <p:nvPr/>
            </p:nvSpPr>
            <p:spPr>
              <a:xfrm>
                <a:off x="739403" y="57829"/>
                <a:ext cx="10050518" cy="13364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14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+mn-ea"/>
                                </a:rPr>
                              </m:ctrlPr>
                            </m:sSupPr>
                            <m:e>
                              <m:r>
                                <a:rPr lang="en-US" altLang="zh-CN" sz="1400" b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+mn-ea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en-US" altLang="zh-CN" sz="1400" b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+mn-ea"/>
                                </a:rPr>
                                <m:t>𝟎</m:t>
                              </m:r>
                            </m:sup>
                          </m:sSup>
                          <m:r>
                            <a:rPr lang="en-US" altLang="zh-CN" sz="1400" b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sz="14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+mn-ea"/>
                                </a:rPr>
                              </m:ctrlPr>
                            </m:sSupPr>
                            <m:e>
                              <m:r>
                                <a:rPr lang="en-US" altLang="zh-CN" sz="1400" b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+mn-ea"/>
                                </a:rPr>
                                <m:t>𝝅</m:t>
                              </m:r>
                            </m:e>
                            <m:sup>
                              <m:r>
                                <a:rPr lang="en-US" altLang="zh-CN" sz="1400" b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+mn-ea"/>
                                </a:rPr>
                                <m:t>−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14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+mn-ea"/>
                                </a:rPr>
                              </m:ctrlPr>
                            </m:sSupPr>
                            <m:e>
                              <m:r>
                                <a:rPr lang="en-US" altLang="zh-CN" sz="1400" b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+mn-ea"/>
                                </a:rPr>
                                <m:t>𝝁</m:t>
                              </m:r>
                            </m:e>
                            <m:sup>
                              <m:r>
                                <a:rPr lang="en-US" altLang="zh-CN" sz="1400" b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+mn-ea"/>
                                </a:rPr>
                                <m:t>+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sz="14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a:rPr lang="en-US" altLang="zh-CN" sz="1400" b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+mn-ea"/>
                                </a:rPr>
                                <m:t>𝝂</m:t>
                              </m:r>
                            </m:e>
                            <m:sub>
                              <m:r>
                                <a:rPr lang="en-US" altLang="zh-CN" sz="1400" b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+mn-ea"/>
                                </a:rPr>
                                <m:t>𝝁</m:t>
                              </m:r>
                            </m:sub>
                          </m:sSub>
                        </m:sub>
                      </m:sSub>
                      <m:r>
                        <a:rPr lang="en-US" altLang="zh-CN" sz="1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𝚺</m:t>
                          </m:r>
                          <m:sSub>
                            <m:sSubPr>
                              <m:ctrlPr>
                                <a:rPr lang="en-US" altLang="zh-CN" sz="14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altLang="zh-CN" sz="1400" b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𝑫𝑻</m:t>
                              </m:r>
                            </m:sub>
                          </m:sSub>
                          <m:r>
                            <a:rPr lang="en-US" altLang="zh-CN" sz="1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en-US" altLang="zh-CN" sz="1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sz="1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14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𝝐</m:t>
                              </m:r>
                            </m:e>
                            <m:sub>
                              <m:r>
                                <a:rPr lang="en-US" altLang="zh-CN" sz="1400" b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𝑫𝑻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14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𝚺</m:t>
                          </m:r>
                          <m:sSub>
                            <m:sSubPr>
                              <m:ctrlPr>
                                <a:rPr lang="en-US" altLang="zh-CN" sz="1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altLang="zh-CN" sz="1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𝑺𝑻</m:t>
                              </m:r>
                            </m:sub>
                          </m:sSub>
                          <m:r>
                            <a:rPr lang="en-US" altLang="zh-CN" sz="1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en-US" altLang="zh-CN" sz="1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sz="1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1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𝝐</m:t>
                              </m:r>
                            </m:e>
                            <m:sub>
                              <m:r>
                                <a:rPr lang="en-US" altLang="zh-CN" sz="1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𝑺𝑻</m:t>
                              </m:r>
                            </m:sub>
                          </m:sSub>
                        </m:den>
                      </m:f>
                      <m:r>
                        <a:rPr lang="zh-CN" altLang="en-US" sz="14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，</m:t>
                      </m:r>
                      <m:sSub>
                        <m:sSubPr>
                          <m:ctrlPr>
                            <a:rPr lang="en-US" altLang="zh-CN" sz="1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altLang="zh-CN" sz="1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𝒔𝒕𝒂𝒕</m:t>
                          </m:r>
                        </m:sub>
                      </m:sSub>
                      <m:r>
                        <a:rPr lang="en-US" altLang="zh-CN" sz="1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sz="1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CN" sz="1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1400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sz="1400" b="1" i="1" smtClean="0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altLang="zh-CN" sz="1400" b="1" i="1" smtClean="0">
                                              <a:solidFill>
                                                <a:schemeClr val="tx1">
                                                  <a:lumMod val="95000"/>
                                                  <a:lumOff val="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sz="1400" b="1" i="1">
                                                  <a:solidFill>
                                                    <a:schemeClr val="tx1">
                                                      <a:lumMod val="95000"/>
                                                      <a:lumOff val="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1400" b="1">
                                                  <a:solidFill>
                                                    <a:schemeClr val="tx1">
                                                      <a:lumMod val="95000"/>
                                                      <a:lumOff val="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𝑵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1400" b="1">
                                                  <a:solidFill>
                                                    <a:schemeClr val="tx1">
                                                      <a:lumMod val="95000"/>
                                                      <a:lumOff val="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𝑫𝑻</m:t>
                                              </m:r>
                                            </m:sub>
                                          </m:sSub>
                                        </m:e>
                                      </m:rad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zh-CN" sz="1400" b="1" i="1">
                                              <a:solidFill>
                                                <a:schemeClr val="tx1">
                                                  <a:lumMod val="95000"/>
                                                  <a:lumOff val="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400" b="1">
                                              <a:solidFill>
                                                <a:schemeClr val="tx1">
                                                  <a:lumMod val="95000"/>
                                                  <a:lumOff val="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𝑵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400" b="1">
                                              <a:solidFill>
                                                <a:schemeClr val="tx1">
                                                  <a:lumMod val="95000"/>
                                                  <a:lumOff val="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𝑫𝑻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CN" sz="1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zh-CN" sz="1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sz="1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1400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sz="1400" b="1" i="1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altLang="zh-CN" sz="1400" b="1" i="1">
                                              <a:solidFill>
                                                <a:schemeClr val="tx1">
                                                  <a:lumMod val="95000"/>
                                                  <a:lumOff val="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sz="1400" b="1" i="1">
                                                  <a:solidFill>
                                                    <a:schemeClr val="tx1">
                                                      <a:lumMod val="95000"/>
                                                      <a:lumOff val="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1400" b="1">
                                                  <a:solidFill>
                                                    <a:schemeClr val="tx1">
                                                      <a:lumMod val="95000"/>
                                                      <a:lumOff val="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𝑵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1400" b="1" i="0" smtClean="0">
                                                  <a:solidFill>
                                                    <a:schemeClr val="tx1">
                                                      <a:lumMod val="95000"/>
                                                      <a:lumOff val="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𝐒</m:t>
                                              </m:r>
                                              <m:r>
                                                <a:rPr lang="en-US" altLang="zh-CN" sz="1400" b="1">
                                                  <a:solidFill>
                                                    <a:schemeClr val="tx1">
                                                      <a:lumMod val="95000"/>
                                                      <a:lumOff val="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𝑻</m:t>
                                              </m:r>
                                            </m:sub>
                                          </m:sSub>
                                        </m:e>
                                      </m:rad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zh-CN" sz="1400" b="1" i="1">
                                              <a:solidFill>
                                                <a:schemeClr val="tx1">
                                                  <a:lumMod val="95000"/>
                                                  <a:lumOff val="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400" b="1">
                                              <a:solidFill>
                                                <a:schemeClr val="tx1">
                                                  <a:lumMod val="95000"/>
                                                  <a:lumOff val="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𝑵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400" b="1" i="0" smtClean="0">
                                              <a:solidFill>
                                                <a:schemeClr val="tx1">
                                                  <a:lumMod val="95000"/>
                                                  <a:lumOff val="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𝐒</m:t>
                                          </m:r>
                                          <m:r>
                                            <a:rPr lang="en-US" altLang="zh-CN" sz="1400" b="1">
                                              <a:solidFill>
                                                <a:schemeClr val="tx1">
                                                  <a:lumMod val="95000"/>
                                                  <a:lumOff val="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𝑻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CN" sz="1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altLang="zh-CN" sz="1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14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altLang="zh-CN" sz="1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𝒔𝒚𝒔</m:t>
                          </m:r>
                        </m:sub>
                      </m:sSub>
                      <m:r>
                        <a:rPr lang="en-US" altLang="zh-CN" sz="14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sz="1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CN" sz="14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1400" b="1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sz="1400" b="1" i="1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altLang="zh-CN" sz="1400" b="1" i="1">
                                              <a:solidFill>
                                                <a:schemeClr val="tx1">
                                                  <a:lumMod val="95000"/>
                                                  <a:lumOff val="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f>
                                            <m:fPr>
                                              <m:ctrlPr>
                                                <a:rPr lang="en-US" altLang="zh-CN" sz="1400" b="1" i="1" smtClean="0">
                                                  <a:solidFill>
                                                    <a:schemeClr val="tx1">
                                                      <a:lumMod val="95000"/>
                                                      <a:lumOff val="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en-US" altLang="zh-CN" sz="1400" b="1" i="1"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CN" sz="1400" b="1"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𝝐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sz="1400" b="1"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𝑫𝑻</m:t>
                                                  </m:r>
                                                </m:sub>
                                              </m:sSub>
                                              <m:d>
                                                <m:dPr>
                                                  <m:ctrlPr>
                                                    <a:rPr lang="en-US" altLang="zh-CN" sz="1400" b="1" i="1" smtClean="0"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zh-CN" sz="1400" b="1" i="1" smtClean="0"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𝟏</m:t>
                                                  </m:r>
                                                  <m:r>
                                                    <a:rPr lang="en-US" altLang="zh-CN" sz="1400" b="1" i="1" smtClean="0"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altLang="zh-CN" sz="1400" b="1" i="1">
                                                          <a:solidFill>
                                                            <a:schemeClr val="tx1">
                                                              <a:lumMod val="95000"/>
                                                              <a:lumOff val="5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altLang="zh-CN" sz="1400" b="1">
                                                          <a:solidFill>
                                                            <a:schemeClr val="tx1">
                                                              <a:lumMod val="95000"/>
                                                              <a:lumOff val="5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𝝐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zh-CN" sz="1400" b="1">
                                                          <a:solidFill>
                                                            <a:schemeClr val="tx1">
                                                              <a:lumMod val="95000"/>
                                                              <a:lumOff val="5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𝑫𝑻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altLang="zh-CN" sz="1400" b="1" i="1" smtClean="0"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CN" sz="1400" b="1" i="1" smtClean="0"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𝑵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sz="1400" b="1" i="1" smtClean="0"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𝒚𝒊𝒆𝒍𝒅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rad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zh-CN" sz="1400" b="1" i="1">
                                              <a:solidFill>
                                                <a:schemeClr val="tx1">
                                                  <a:lumMod val="95000"/>
                                                  <a:lumOff val="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400" b="1">
                                              <a:solidFill>
                                                <a:schemeClr val="tx1">
                                                  <a:lumMod val="95000"/>
                                                  <a:lumOff val="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400" b="1">
                                              <a:solidFill>
                                                <a:schemeClr val="tx1">
                                                  <a:lumMod val="95000"/>
                                                  <a:lumOff val="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𝑫𝑻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CN" sz="14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zh-CN" sz="14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sz="14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1400" b="1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sz="1400" b="1" i="1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altLang="zh-CN" sz="1400" b="1" i="1">
                                              <a:solidFill>
                                                <a:schemeClr val="tx1">
                                                  <a:lumMod val="95000"/>
                                                  <a:lumOff val="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f>
                                            <m:fPr>
                                              <m:ctrlPr>
                                                <a:rPr lang="en-US" altLang="zh-CN" sz="1400" b="1" i="1">
                                                  <a:solidFill>
                                                    <a:schemeClr val="tx1">
                                                      <a:lumMod val="95000"/>
                                                      <a:lumOff val="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en-US" altLang="zh-CN" sz="1400" b="1" i="1"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CN" sz="1400" b="1"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𝝐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sz="1400" b="1" i="1" smtClean="0"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𝑺𝑻</m:t>
                                                  </m:r>
                                                </m:sub>
                                              </m:sSub>
                                              <m:d>
                                                <m:dPr>
                                                  <m:ctrlPr>
                                                    <a:rPr lang="en-US" altLang="zh-CN" sz="1400" b="1" i="1"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zh-CN" sz="1400" b="1" i="1"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𝟏</m:t>
                                                  </m:r>
                                                  <m:r>
                                                    <a:rPr lang="en-US" altLang="zh-CN" sz="1400" b="1" i="1"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altLang="zh-CN" sz="1400" b="1" i="1">
                                                          <a:solidFill>
                                                            <a:schemeClr val="tx1">
                                                              <a:lumMod val="95000"/>
                                                              <a:lumOff val="5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altLang="zh-CN" sz="1400" b="1">
                                                          <a:solidFill>
                                                            <a:schemeClr val="tx1">
                                                              <a:lumMod val="95000"/>
                                                              <a:lumOff val="5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𝝐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zh-CN" sz="1400" b="1" i="0" smtClean="0">
                                                          <a:solidFill>
                                                            <a:schemeClr val="tx1">
                                                              <a:lumMod val="95000"/>
                                                              <a:lumOff val="5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𝐒</m:t>
                                                      </m:r>
                                                      <m:r>
                                                        <a:rPr lang="en-US" altLang="zh-CN" sz="1400" b="1">
                                                          <a:solidFill>
                                                            <a:schemeClr val="tx1">
                                                              <a:lumMod val="95000"/>
                                                              <a:lumOff val="5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𝑻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altLang="zh-CN" sz="1400" b="1" i="1"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CN" sz="1400" b="1" i="1"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𝑵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sz="1400" b="1" i="1"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𝒚𝒊𝒆𝒍𝒅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rad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zh-CN" sz="1400" b="1" i="1">
                                              <a:solidFill>
                                                <a:schemeClr val="tx1">
                                                  <a:lumMod val="95000"/>
                                                  <a:lumOff val="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400" b="1">
                                              <a:solidFill>
                                                <a:schemeClr val="tx1">
                                                  <a:lumMod val="95000"/>
                                                  <a:lumOff val="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400" b="1" i="0" smtClean="0">
                                              <a:solidFill>
                                                <a:schemeClr val="tx1">
                                                  <a:lumMod val="95000"/>
                                                  <a:lumOff val="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𝐒</m:t>
                                          </m:r>
                                          <m:r>
                                            <a:rPr lang="en-US" altLang="zh-CN" sz="1400" b="1">
                                              <a:solidFill>
                                                <a:schemeClr val="tx1">
                                                  <a:lumMod val="95000"/>
                                                  <a:lumOff val="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𝑻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CN" sz="14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zh-CN" sz="1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1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b>
                                <m:sSubPr>
                                  <m:ctrlPr>
                                    <a:rPr lang="en-US" altLang="zh-CN" sz="1400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altLang="zh-CN" sz="1400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𝑫𝑻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400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altLang="zh-CN" sz="1400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𝑺𝑻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CN" sz="1400" b="1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𝝐</m:t>
                                  </m:r>
                                </m:e>
                                <m:sub>
                                  <m:r>
                                    <a:rPr lang="en-US" altLang="zh-CN" sz="1400" b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𝑫𝑻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400" b="1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𝝐</m:t>
                                  </m:r>
                                </m:e>
                                <m:sub>
                                  <m:r>
                                    <a:rPr lang="en-US" altLang="zh-CN" sz="1400" b="1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𝑺𝑻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A8E0D38-9C9F-05F8-A05F-B11EA3B38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403" y="57829"/>
                <a:ext cx="10050518" cy="13364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B1B4FF22-C842-1407-8847-73975B92828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43841" y="1394285"/>
              <a:ext cx="11338559" cy="35824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65344">
                      <a:extLst>
                        <a:ext uri="{9D8B030D-6E8A-4147-A177-3AD203B41FA5}">
                          <a16:colId xmlns:a16="http://schemas.microsoft.com/office/drawing/2014/main" val="1924263281"/>
                        </a:ext>
                      </a:extLst>
                    </a:gridCol>
                    <a:gridCol w="3033878">
                      <a:extLst>
                        <a:ext uri="{9D8B030D-6E8A-4147-A177-3AD203B41FA5}">
                          <a16:colId xmlns:a16="http://schemas.microsoft.com/office/drawing/2014/main" val="1176457946"/>
                        </a:ext>
                      </a:extLst>
                    </a:gridCol>
                    <a:gridCol w="3434260">
                      <a:extLst>
                        <a:ext uri="{9D8B030D-6E8A-4147-A177-3AD203B41FA5}">
                          <a16:colId xmlns:a16="http://schemas.microsoft.com/office/drawing/2014/main" val="1859327783"/>
                        </a:ext>
                      </a:extLst>
                    </a:gridCol>
                    <a:gridCol w="2605077">
                      <a:extLst>
                        <a:ext uri="{9D8B030D-6E8A-4147-A177-3AD203B41FA5}">
                          <a16:colId xmlns:a16="http://schemas.microsoft.com/office/drawing/2014/main" val="3428695084"/>
                        </a:ext>
                      </a:extLst>
                    </a:gridCol>
                  </a:tblGrid>
                  <a:tr h="3039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相对误差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000" b="1" i="1" dirty="0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(</m:t>
                              </m:r>
                              <m:r>
                                <a:rPr lang="en-US" altLang="zh-CN" sz="2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%)</m:t>
                              </m:r>
                            </m:oMath>
                          </a14:m>
                          <a:endParaRPr lang="zh-CN" altLang="en-US" sz="20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黑体" panose="02010609060101010101" pitchFamily="49" charset="-122"/>
                            <a:ea typeface="黑体" panose="02010609060101010101" pitchFamily="49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12192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altLang="zh-CN" sz="2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</m:ctrlPr>
                                  </m:accPr>
                                  <m:e>
                                    <m:sSup>
                                      <m:sSupPr>
                                        <m:ctrlPr>
                                          <a:rPr lang="en-US" altLang="zh-CN" sz="2400" b="0" i="1" kern="120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+mn-ea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400" b="0" i="1" kern="120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+mn-ea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en-US" altLang="zh-CN" sz="2400" b="0" i="1" kern="120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+mn-ea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acc>
                                <m:r>
                                  <a:rPr lang="en-US" altLang="zh-CN" sz="2400" b="0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+mn-ea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24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24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4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4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4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altLang="zh-CN" sz="2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</m:ctrlPr>
                                  </m:accPr>
                                  <m:e>
                                    <m:sSup>
                                      <m:sSupPr>
                                        <m:ctrlPr>
                                          <a:rPr lang="en-US" altLang="zh-CN" sz="2400" b="0" i="1" kern="120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+mn-ea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400" b="0" i="1" kern="120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+mn-ea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en-US" altLang="zh-CN" sz="2400" b="0" i="1" kern="120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+mn-ea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acc>
                                <m:r>
                                  <a:rPr lang="en-US" altLang="zh-CN" sz="2400" b="0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+mn-ea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24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24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4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4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altLang="zh-CN" sz="2400" b="0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+mn-ea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altLang="zh-CN" sz="2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4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altLang="zh-CN" sz="2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</m:ctrlPr>
                                  </m:accPr>
                                  <m:e>
                                    <m:sSup>
                                      <m:sSupPr>
                                        <m:ctrlPr>
                                          <a:rPr lang="en-US" altLang="zh-CN" sz="2400" b="0" i="1" kern="120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+mn-ea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400" b="0" i="1" kern="120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+mn-ea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en-US" altLang="zh-CN" sz="2400" b="0" i="1" kern="120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+mn-ea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acc>
                                <m:r>
                                  <a:rPr lang="en-US" altLang="zh-CN" sz="2400" b="0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+mn-ea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24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24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4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4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4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8010642"/>
                      </a:ext>
                    </a:extLst>
                  </a:tr>
                  <a:tr h="475600">
                    <a:tc>
                      <a:txBody>
                        <a:bodyPr/>
                        <a:lstStyle/>
                        <a:p>
                          <a:pPr marL="0" algn="ctr" defTabSz="12192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𝒔𝒕𝒂𝒕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0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0.058</m:t>
                                </m:r>
                              </m:oMath>
                            </m:oMathPara>
                          </a14:m>
                          <a:endParaRPr lang="zh-CN" altLang="en-US" sz="24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0.052</m:t>
                                </m:r>
                              </m:oMath>
                            </m:oMathPara>
                          </a14:m>
                          <a:endParaRPr lang="zh-CN" altLang="en-US" sz="24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0.075</m:t>
                                </m:r>
                              </m:oMath>
                            </m:oMathPara>
                          </a14:m>
                          <a:endParaRPr lang="zh-CN" altLang="en-US" sz="24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926250"/>
                      </a:ext>
                    </a:extLst>
                  </a:tr>
                  <a:tr h="487769">
                    <a:tc>
                      <a:txBody>
                        <a:bodyPr/>
                        <a:lstStyle/>
                        <a:p>
                          <a:pPr marL="0" algn="ctr" defTabSz="12192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𝒔𝒚𝒔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0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0.006</m:t>
                                </m:r>
                              </m:oMath>
                            </m:oMathPara>
                          </a14:m>
                          <a:endParaRPr lang="zh-CN" altLang="en-US" sz="24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0.007</m:t>
                                </m:r>
                              </m:oMath>
                            </m:oMathPara>
                          </a14:m>
                          <a:endParaRPr lang="zh-CN" altLang="en-US" sz="24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0.005</m:t>
                                </m:r>
                              </m:oMath>
                            </m:oMathPara>
                          </a14:m>
                          <a:endParaRPr lang="zh-CN" altLang="en-US" sz="24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1961411"/>
                      </a:ext>
                    </a:extLst>
                  </a:tr>
                  <a:tr h="457752">
                    <a:tc>
                      <a:txBody>
                        <a:bodyPr/>
                        <a:lstStyle/>
                        <a:p>
                          <a:pPr marL="0" algn="ctr" defTabSz="12192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𝒊𝒏𝒑𝒖𝒕</m:t>
                                    </m:r>
                                  </m:sub>
                                </m:sSub>
                                <m:r>
                                  <a:rPr lang="en-US" altLang="zh-CN" sz="20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20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𝑷𝑫𝑮</m:t>
                                </m:r>
                                <m:r>
                                  <a:rPr lang="en-US" altLang="zh-CN" sz="20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20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0.760</m:t>
                                </m:r>
                              </m:oMath>
                            </m:oMathPara>
                          </a14:m>
                          <a:endParaRPr lang="zh-CN" altLang="en-US" sz="24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1.703</m:t>
                                </m:r>
                              </m:oMath>
                            </m:oMathPara>
                          </a14:m>
                          <a:endParaRPr lang="zh-CN" altLang="en-US" sz="24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4.167</m:t>
                                </m:r>
                              </m:oMath>
                            </m:oMathPara>
                          </a14:m>
                          <a:endParaRPr lang="zh-CN" altLang="en-US" sz="24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6327702"/>
                      </a:ext>
                    </a:extLst>
                  </a:tr>
                  <a:tr h="558911">
                    <a:tc>
                      <a:txBody>
                        <a:bodyPr/>
                        <a:lstStyle/>
                        <a:p>
                          <a:pPr marL="0" algn="ctr" defTabSz="12192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𝒕𝒐𝒕𝒂𝒍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0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0.762</m:t>
                                </m:r>
                              </m:oMath>
                            </m:oMathPara>
                          </a14:m>
                          <a:endParaRPr lang="zh-CN" altLang="en-US" sz="24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1.704</m:t>
                                </m:r>
                              </m:oMath>
                            </m:oMathPara>
                          </a14:m>
                          <a:endParaRPr lang="zh-CN" altLang="en-US" sz="24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4.167</m:t>
                                </m:r>
                              </m:oMath>
                            </m:oMathPara>
                          </a14:m>
                          <a:endParaRPr lang="zh-CN" altLang="en-US" sz="24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6631960"/>
                      </a:ext>
                    </a:extLst>
                  </a:tr>
                  <a:tr h="558911">
                    <a:tc>
                      <a:txBody>
                        <a:bodyPr/>
                        <a:lstStyle/>
                        <a:p>
                          <a:pPr marL="0" algn="ctr" defTabSz="12192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𝒄𝒐𝒎𝒃𝒊𝒏𝒆𝒅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0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0.686</a:t>
                          </a:r>
                          <a:endParaRPr lang="zh-CN" altLang="en-US" sz="24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24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24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94022290"/>
                      </a:ext>
                    </a:extLst>
                  </a:tr>
                  <a:tr h="558911">
                    <a:tc>
                      <a:txBody>
                        <a:bodyPr/>
                        <a:lstStyle/>
                        <a:p>
                          <a:pPr marL="0" algn="ctr" defTabSz="12192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CN" sz="2000" b="1" i="1" smtClean="0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000" b="1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𝑫</m:t>
                                        </m:r>
                                      </m:e>
                                      <m:sup>
                                        <m:r>
                                          <a:rPr lang="en-US" altLang="zh-CN" sz="2000" b="1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𝟎</m:t>
                                        </m:r>
                                      </m:sup>
                                    </m:sSup>
                                    <m:r>
                                      <a:rPr lang="en-US" altLang="zh-CN" sz="2000" b="1" i="1"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  <m:t>→</m:t>
                                    </m:r>
                                    <m:sSup>
                                      <m:sSupPr>
                                        <m:ctrlPr>
                                          <a:rPr lang="en-US" altLang="zh-CN" sz="2000" b="1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000" b="1" i="1" smtClean="0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K</m:t>
                                        </m:r>
                                      </m:e>
                                      <m:sup>
                                        <m:r>
                                          <a:rPr lang="en-US" altLang="zh-CN" sz="2000" b="1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altLang="zh-CN" sz="2000" b="1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000" b="1" i="1" smtClean="0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𝝁</m:t>
                                        </m:r>
                                      </m:e>
                                      <m:sup>
                                        <m:r>
                                          <a:rPr lang="en-US" altLang="zh-CN" sz="2000" b="1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altLang="zh-CN" sz="2000" b="1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1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𝝂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1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𝒆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altLang="zh-CN" sz="20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20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𝑷𝑫𝑮</m:t>
                                </m:r>
                                <m:r>
                                  <a:rPr lang="en-US" altLang="zh-CN" sz="20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20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0.556</m:t>
                                </m:r>
                              </m:oMath>
                            </m:oMathPara>
                          </a14:m>
                          <a:endParaRPr lang="zh-CN" altLang="en-US" sz="24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CN" sz="2000" b="1" i="1" smtClean="0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000" b="1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𝑫</m:t>
                                        </m:r>
                                      </m:e>
                                      <m:sup>
                                        <m:r>
                                          <a:rPr lang="en-US" altLang="zh-CN" sz="2000" b="1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𝟎</m:t>
                                        </m:r>
                                      </m:sup>
                                    </m:sSup>
                                    <m:r>
                                      <a:rPr lang="en-US" altLang="zh-CN" sz="2000" b="1" i="1"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  <m:t>→</m:t>
                                    </m:r>
                                    <m:sSup>
                                      <m:sSupPr>
                                        <m:ctrlPr>
                                          <a:rPr lang="en-US" altLang="zh-CN" sz="2000" b="1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000" b="1" i="1" smtClean="0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K</m:t>
                                        </m:r>
                                      </m:e>
                                      <m:sup>
                                        <m:r>
                                          <a:rPr lang="en-US" altLang="zh-CN" sz="2000" b="1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altLang="zh-CN" sz="2000" b="1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000" b="1" i="1" smtClean="0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𝒆</m:t>
                                        </m:r>
                                      </m:e>
                                      <m:sup>
                                        <m:r>
                                          <a:rPr lang="en-US" altLang="zh-CN" sz="2000" b="1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altLang="zh-CN" sz="2000" b="1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1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𝝂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1" i="1">
                                            <a:latin typeface="Cambria Math" panose="02040503050406030204" pitchFamily="18" charset="0"/>
                                            <a:ea typeface="华文中宋" panose="02010600040101010101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𝒆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altLang="zh-CN" sz="20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20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𝑷𝑫𝑮</m:t>
                                </m:r>
                                <m:r>
                                  <a:rPr lang="en-US" altLang="zh-CN" sz="20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20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0.480</m:t>
                                </m:r>
                              </m:oMath>
                            </m:oMathPara>
                          </a14:m>
                          <a:endParaRPr lang="zh-CN" altLang="en-US" sz="24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11139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B1B4FF22-C842-1407-8847-73975B92828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143387"/>
                  </p:ext>
                </p:extLst>
              </p:nvPr>
            </p:nvGraphicFramePr>
            <p:xfrm>
              <a:off x="243841" y="1394285"/>
              <a:ext cx="11338559" cy="35824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65344">
                      <a:extLst>
                        <a:ext uri="{9D8B030D-6E8A-4147-A177-3AD203B41FA5}">
                          <a16:colId xmlns:a16="http://schemas.microsoft.com/office/drawing/2014/main" val="1924263281"/>
                        </a:ext>
                      </a:extLst>
                    </a:gridCol>
                    <a:gridCol w="3033878">
                      <a:extLst>
                        <a:ext uri="{9D8B030D-6E8A-4147-A177-3AD203B41FA5}">
                          <a16:colId xmlns:a16="http://schemas.microsoft.com/office/drawing/2014/main" val="1176457946"/>
                        </a:ext>
                      </a:extLst>
                    </a:gridCol>
                    <a:gridCol w="3434260">
                      <a:extLst>
                        <a:ext uri="{9D8B030D-6E8A-4147-A177-3AD203B41FA5}">
                          <a16:colId xmlns:a16="http://schemas.microsoft.com/office/drawing/2014/main" val="1859327783"/>
                        </a:ext>
                      </a:extLst>
                    </a:gridCol>
                    <a:gridCol w="2605077">
                      <a:extLst>
                        <a:ext uri="{9D8B030D-6E8A-4147-A177-3AD203B41FA5}">
                          <a16:colId xmlns:a16="http://schemas.microsoft.com/office/drawing/2014/main" val="3428695084"/>
                        </a:ext>
                      </a:extLst>
                    </a:gridCol>
                  </a:tblGrid>
                  <a:tr h="48463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38" t="-8750" r="-400806" b="-63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75252" t="-8750" r="-200000" b="-63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54433" t="-8750" r="-76241" b="-63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36066" t="-8750" r="-703" b="-638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8010642"/>
                      </a:ext>
                    </a:extLst>
                  </a:tr>
                  <a:tr h="4756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38" t="-111538" r="-400806" b="-555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75252" t="-111538" r="-200000" b="-555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54433" t="-111538" r="-76241" b="-555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36066" t="-111538" r="-703" b="-5551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926250"/>
                      </a:ext>
                    </a:extLst>
                  </a:tr>
                  <a:tr h="48776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38" t="-206250" r="-400806" b="-44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75252" t="-206250" r="-200000" b="-44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54433" t="-206250" r="-76241" b="-44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36066" t="-206250" r="-703" b="-44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1961411"/>
                      </a:ext>
                    </a:extLst>
                  </a:tr>
                  <a:tr h="45775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38" t="-326667" r="-400806" b="-37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75252" t="-326667" r="-200000" b="-37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54433" t="-326667" r="-76241" b="-37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36066" t="-326667" r="-703" b="-37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6327702"/>
                      </a:ext>
                    </a:extLst>
                  </a:tr>
                  <a:tr h="55891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38" t="-347826" r="-400806" b="-20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75252" t="-347826" r="-200000" b="-20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54433" t="-347826" r="-76241" b="-20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36066" t="-347826" r="-703" b="-2021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6631960"/>
                      </a:ext>
                    </a:extLst>
                  </a:tr>
                  <a:tr h="55891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38" t="-447826" r="-400806" b="-102174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0.686</a:t>
                          </a:r>
                          <a:endParaRPr lang="zh-CN" altLang="en-US" sz="24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24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24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94022290"/>
                      </a:ext>
                    </a:extLst>
                  </a:tr>
                  <a:tr h="55891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38" t="-547826" r="-400806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75252" t="-547826" r="-200000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54433" t="-547826" r="-76241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36066" t="-547826" r="-703" b="-21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111395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41048F1E-E291-4C72-C845-A2DA0626EC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6284773"/>
                  </p:ext>
                </p:extLst>
              </p:nvPr>
            </p:nvGraphicFramePr>
            <p:xfrm>
              <a:off x="789853" y="5059075"/>
              <a:ext cx="7518148" cy="166649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79537">
                      <a:extLst>
                        <a:ext uri="{9D8B030D-6E8A-4147-A177-3AD203B41FA5}">
                          <a16:colId xmlns:a16="http://schemas.microsoft.com/office/drawing/2014/main" val="3076138620"/>
                        </a:ext>
                      </a:extLst>
                    </a:gridCol>
                    <a:gridCol w="1879537">
                      <a:extLst>
                        <a:ext uri="{9D8B030D-6E8A-4147-A177-3AD203B41FA5}">
                          <a16:colId xmlns:a16="http://schemas.microsoft.com/office/drawing/2014/main" val="1578340799"/>
                        </a:ext>
                      </a:extLst>
                    </a:gridCol>
                    <a:gridCol w="1879537">
                      <a:extLst>
                        <a:ext uri="{9D8B030D-6E8A-4147-A177-3AD203B41FA5}">
                          <a16:colId xmlns:a16="http://schemas.microsoft.com/office/drawing/2014/main" val="3520722751"/>
                        </a:ext>
                      </a:extLst>
                    </a:gridCol>
                    <a:gridCol w="1879537">
                      <a:extLst>
                        <a:ext uri="{9D8B030D-6E8A-4147-A177-3AD203B41FA5}">
                          <a16:colId xmlns:a16="http://schemas.microsoft.com/office/drawing/2014/main" val="2531112341"/>
                        </a:ext>
                      </a:extLst>
                    </a:gridCol>
                  </a:tblGrid>
                  <a:tr h="6779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800" dirty="0"/>
                            <a:t>效率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altLang="zh-CN" sz="18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</m:ctrlPr>
                                  </m:accPr>
                                  <m:e>
                                    <m:sSup>
                                      <m:sSupPr>
                                        <m:ctrlPr>
                                          <a:rPr lang="en-US" altLang="zh-CN" sz="1800" b="0" i="1" kern="120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+mn-ea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b="0" i="1" kern="120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+mn-ea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en-US" altLang="zh-CN" sz="1800" b="0" i="1" kern="120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+mn-ea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acc>
                                <m:r>
                                  <a:rPr lang="en-US" altLang="zh-CN" sz="1800" b="0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+mn-ea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8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18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8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altLang="zh-CN" sz="18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</m:ctrlPr>
                                  </m:accPr>
                                  <m:e>
                                    <m:sSup>
                                      <m:sSupPr>
                                        <m:ctrlPr>
                                          <a:rPr lang="en-US" altLang="zh-CN" sz="1800" b="0" i="1" kern="120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+mn-ea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b="0" i="1" kern="120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+mn-ea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en-US" altLang="zh-CN" sz="1800" b="0" i="1" kern="120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+mn-ea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acc>
                                <m:r>
                                  <a:rPr lang="en-US" altLang="zh-CN" sz="1800" b="0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+mn-ea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8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18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8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altLang="zh-CN" sz="1800" b="0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+mn-ea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altLang="zh-CN" sz="18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8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altLang="zh-CN" sz="18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</m:ctrlPr>
                                  </m:accPr>
                                  <m:e>
                                    <m:sSup>
                                      <m:sSupPr>
                                        <m:ctrlPr>
                                          <a:rPr lang="en-US" altLang="zh-CN" sz="1800" b="0" i="1" kern="120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+mn-ea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b="0" i="1" kern="120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+mn-ea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en-US" altLang="zh-CN" sz="1800" b="0" i="1" kern="120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+mn-ea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acc>
                                <m:r>
                                  <a:rPr lang="en-US" altLang="zh-CN" sz="1800" b="0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+mn-ea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8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18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8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8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8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+mn-ea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6017642"/>
                      </a:ext>
                    </a:extLst>
                  </a:tr>
                  <a:tr h="41256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1800" b="1" i="1" dirty="0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800" b="1" i="1" dirty="0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𝝐</m:t>
                                    </m:r>
                                  </m:e>
                                  <m:sub/>
                                  <m:sup>
                                    <m:r>
                                      <a:rPr lang="en-US" altLang="zh-CN" sz="1800" b="1" i="1" dirty="0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𝑺𝑻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49.972%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29.705%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29.977%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2077496"/>
                      </a:ext>
                    </a:extLst>
                  </a:tr>
                  <a:tr h="40989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1800" b="1" i="1" dirty="0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800" b="1" i="1" dirty="0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𝝐</m:t>
                                    </m:r>
                                  </m:e>
                                  <m:sub/>
                                  <m:sup>
                                    <m:r>
                                      <a:rPr lang="en-US" altLang="zh-CN" sz="1800" b="1" i="1" dirty="0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𝑫𝑻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34.752%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20.568%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21.274%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860968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41048F1E-E291-4C72-C845-A2DA0626EC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6284773"/>
                  </p:ext>
                </p:extLst>
              </p:nvPr>
            </p:nvGraphicFramePr>
            <p:xfrm>
              <a:off x="789853" y="5059075"/>
              <a:ext cx="7518148" cy="166649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79537">
                      <a:extLst>
                        <a:ext uri="{9D8B030D-6E8A-4147-A177-3AD203B41FA5}">
                          <a16:colId xmlns:a16="http://schemas.microsoft.com/office/drawing/2014/main" val="3076138620"/>
                        </a:ext>
                      </a:extLst>
                    </a:gridCol>
                    <a:gridCol w="1879537">
                      <a:extLst>
                        <a:ext uri="{9D8B030D-6E8A-4147-A177-3AD203B41FA5}">
                          <a16:colId xmlns:a16="http://schemas.microsoft.com/office/drawing/2014/main" val="1578340799"/>
                        </a:ext>
                      </a:extLst>
                    </a:gridCol>
                    <a:gridCol w="1879537">
                      <a:extLst>
                        <a:ext uri="{9D8B030D-6E8A-4147-A177-3AD203B41FA5}">
                          <a16:colId xmlns:a16="http://schemas.microsoft.com/office/drawing/2014/main" val="3520722751"/>
                        </a:ext>
                      </a:extLst>
                    </a:gridCol>
                    <a:gridCol w="1879537">
                      <a:extLst>
                        <a:ext uri="{9D8B030D-6E8A-4147-A177-3AD203B41FA5}">
                          <a16:colId xmlns:a16="http://schemas.microsoft.com/office/drawing/2014/main" val="2531112341"/>
                        </a:ext>
                      </a:extLst>
                    </a:gridCol>
                  </a:tblGrid>
                  <a:tr h="7520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800" dirty="0"/>
                            <a:t>效率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00649" t="-8065" r="-201948" b="-1395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200000" t="-8065" r="-101294" b="-1395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300974" t="-8065" r="-1623" b="-1395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601764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324" t="-176316" r="-300971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49.972%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29.705%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29.977%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207749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324" t="-280000" r="-300971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34.752%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20.568%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21.274%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8609683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396306A-0C3D-0CD9-7142-E50F3FF7F5AC}"/>
                  </a:ext>
                </a:extLst>
              </p:cNvPr>
              <p:cNvSpPr txBox="1"/>
              <p:nvPr/>
            </p:nvSpPr>
            <p:spPr>
              <a:xfrm>
                <a:off x="243841" y="57829"/>
                <a:ext cx="2981259" cy="4044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1" i="1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𝑫</m:t>
                        </m:r>
                      </m:e>
                      <m:sup>
                        <m: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𝟎</m:t>
                        </m:r>
                      </m:sup>
                    </m:sSup>
                    <m:r>
                      <a:rPr lang="en-US" altLang="zh-CN" sz="1800" b="1" i="1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  <a:sym typeface="+mn-ea"/>
                      </a:rPr>
                      <m:t>→</m:t>
                    </m:r>
                    <m:sSup>
                      <m:sSup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𝑲</m:t>
                        </m:r>
                      </m:e>
                      <m:sup>
                        <m: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1800" b="1" i="1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𝒆</m:t>
                        </m:r>
                      </m:e>
                      <m:sup>
                        <m: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𝝂</m:t>
                        </m:r>
                      </m:e>
                      <m:sub>
                        <m: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𝝁</m:t>
                        </m:r>
                      </m:sub>
                    </m:sSub>
                  </m:oMath>
                </a14:m>
                <a:r>
                  <a:rPr lang="zh-CN" altLang="en-US" sz="1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Adobe 黑体 Std R" panose="020B0400000000000000"/>
                  </a:rPr>
                  <a:t>相关进展</a:t>
                </a:r>
                <a:endParaRPr lang="en-US" altLang="zh-CN" sz="1800" b="1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Adobe 黑体 Std R" panose="020B040000000000000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396306A-0C3D-0CD9-7142-E50F3FF7F5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1" y="57829"/>
                <a:ext cx="2981259" cy="404406"/>
              </a:xfrm>
              <a:prstGeom prst="rect">
                <a:avLst/>
              </a:prstGeom>
              <a:blipFill>
                <a:blip r:embed="rId6"/>
                <a:stretch>
                  <a:fillRect l="-1227" t="-4478" b="-164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41910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16BEE056-B8FA-4AB8-A716-3951E4829B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9024883"/>
                  </p:ext>
                </p:extLst>
              </p:nvPr>
            </p:nvGraphicFramePr>
            <p:xfrm>
              <a:off x="85157" y="612345"/>
              <a:ext cx="11716933" cy="4209928"/>
            </p:xfrm>
            <a:graphic>
              <a:graphicData uri="http://schemas.openxmlformats.org/drawingml/2006/table">
                <a:tbl>
                  <a:tblPr firstRow="1" bandRow="1">
                    <a:tableStyleId>{5FD0F851-EC5A-4D38-B0AD-8093EC10F338}</a:tableStyleId>
                  </a:tblPr>
                  <a:tblGrid>
                    <a:gridCol w="1604195">
                      <a:extLst>
                        <a:ext uri="{9D8B030D-6E8A-4147-A177-3AD203B41FA5}">
                          <a16:colId xmlns:a16="http://schemas.microsoft.com/office/drawing/2014/main" val="264409284"/>
                        </a:ext>
                      </a:extLst>
                    </a:gridCol>
                    <a:gridCol w="1995928">
                      <a:extLst>
                        <a:ext uri="{9D8B030D-6E8A-4147-A177-3AD203B41FA5}">
                          <a16:colId xmlns:a16="http://schemas.microsoft.com/office/drawing/2014/main" val="348174380"/>
                        </a:ext>
                      </a:extLst>
                    </a:gridCol>
                    <a:gridCol w="1600062">
                      <a:extLst>
                        <a:ext uri="{9D8B030D-6E8A-4147-A177-3AD203B41FA5}">
                          <a16:colId xmlns:a16="http://schemas.microsoft.com/office/drawing/2014/main" val="1524941139"/>
                        </a:ext>
                      </a:extLst>
                    </a:gridCol>
                    <a:gridCol w="1579612">
                      <a:extLst>
                        <a:ext uri="{9D8B030D-6E8A-4147-A177-3AD203B41FA5}">
                          <a16:colId xmlns:a16="http://schemas.microsoft.com/office/drawing/2014/main" val="1949642249"/>
                        </a:ext>
                      </a:extLst>
                    </a:gridCol>
                    <a:gridCol w="1645712">
                      <a:extLst>
                        <a:ext uri="{9D8B030D-6E8A-4147-A177-3AD203B41FA5}">
                          <a16:colId xmlns:a16="http://schemas.microsoft.com/office/drawing/2014/main" val="2739879691"/>
                        </a:ext>
                      </a:extLst>
                    </a:gridCol>
                    <a:gridCol w="1645712">
                      <a:extLst>
                        <a:ext uri="{9D8B030D-6E8A-4147-A177-3AD203B41FA5}">
                          <a16:colId xmlns:a16="http://schemas.microsoft.com/office/drawing/2014/main" val="1956457984"/>
                        </a:ext>
                      </a:extLst>
                    </a:gridCol>
                    <a:gridCol w="1645712">
                      <a:extLst>
                        <a:ext uri="{9D8B030D-6E8A-4147-A177-3AD203B41FA5}">
                          <a16:colId xmlns:a16="http://schemas.microsoft.com/office/drawing/2014/main" val="116762950"/>
                        </a:ext>
                      </a:extLst>
                    </a:gridCol>
                  </a:tblGrid>
                  <a:tr h="441559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0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类型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说明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筛选前后事例数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相对效率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绝对效率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66797442"/>
                      </a:ext>
                    </a:extLst>
                  </a:tr>
                  <a:tr h="390984">
                    <a:tc>
                      <a:txBody>
                        <a:bodyPr/>
                        <a:lstStyle/>
                        <a:p>
                          <a:pPr marL="0" algn="ctr" defTabSz="12192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accPr>
                                  <m:e>
                                    <m:sSup>
                                      <m:sSup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sym typeface="+mn-ea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600">
                                            <a:latin typeface="Cambria Math" panose="02040503050406030204" pitchFamily="18" charset="0"/>
                                            <a:sym typeface="+mn-ea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en-US" altLang="zh-CN" sz="1600">
                                            <a:latin typeface="Cambria Math" panose="02040503050406030204" pitchFamily="18" charset="0"/>
                                            <a:sym typeface="+mn-ea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acc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  <a:sym typeface="+mn-ea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  <a:sym typeface="+mn-ea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12192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goodtrack</m:t>
                                    </m:r>
                                  </m:sub>
                                </m:sSub>
                                <m:r>
                                  <a:rPr lang="en-US" altLang="zh-CN" sz="1600" b="0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≥2</m:t>
                                </m:r>
                              </m:oMath>
                            </m:oMathPara>
                          </a14:m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1219200" rtl="0" eaLnBrk="1" latinLnBrk="0" hangingPunct="1"/>
                          <a:r>
                            <a:rPr lang="zh-CN" altLang="en-US" sz="1600" b="0" kern="1200" dirty="0">
                              <a:solidFill>
                                <a:schemeClr val="dk1"/>
                              </a:solidFill>
                            </a:rPr>
                            <a:t>标记道粗筛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1219200" rtl="0" eaLnBrk="1" latinLnBrk="0" hangingPunct="1"/>
                          <a:r>
                            <a:rPr lang="en-US" altLang="zh-CN" sz="1600" b="0" kern="1200" dirty="0">
                              <a:solidFill>
                                <a:schemeClr val="dk1"/>
                              </a:solidFill>
                            </a:rPr>
                            <a:t>61848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kern="1200" dirty="0">
                              <a:solidFill>
                                <a:schemeClr val="dk1"/>
                              </a:solidFill>
                            </a:rPr>
                            <a:t>61138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1219200" rtl="0" eaLnBrk="1" latinLnBrk="0" hangingPunct="1"/>
                          <a:r>
                            <a:rPr lang="en-US" altLang="zh-CN" sz="1600" b="0" kern="1200" dirty="0">
                              <a:solidFill>
                                <a:schemeClr val="dk1"/>
                              </a:solidFill>
                            </a:rPr>
                            <a:t>98.852%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kern="1200" dirty="0">
                              <a:solidFill>
                                <a:schemeClr val="dk1"/>
                              </a:solidFill>
                            </a:rPr>
                            <a:t>98.852%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51604381"/>
                      </a:ext>
                    </a:extLst>
                  </a:tr>
                  <a:tr h="400988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dirty="0" smtClean="0">
                                    <a:latin typeface="Cambria Math" panose="02040503050406030204" pitchFamily="18" charset="0"/>
                                  </a:rPr>
                                  <m:t>𝑃𝐼𝐷</m:t>
                                </m:r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400" b="0" smtClean="0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p>
                                        <m:r>
                                          <a:rPr lang="en-US" altLang="zh-CN" sz="1400" b="0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altLang="zh-CN" sz="1400" b="0" smtClean="0">
                                    <a:latin typeface="Cambria Math" panose="02040503050406030204" pitchFamily="18" charset="0"/>
                                  </a:rPr>
                                  <m:t>=1&amp;&amp;</m:t>
                                </m:r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400" b="0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en-US" altLang="zh-CN" sz="1400" b="0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altLang="zh-CN" sz="1400" b="0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kern="1200" dirty="0">
                              <a:solidFill>
                                <a:schemeClr val="dk1"/>
                              </a:solidFill>
                            </a:rPr>
                            <a:t>61138</a:t>
                          </a:r>
                          <a:endParaRPr lang="zh-CN" altLang="en-US" sz="1600" kern="1200" dirty="0">
                            <a:solidFill>
                              <a:schemeClr val="dk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33438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54.693%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6622802"/>
                      </a:ext>
                    </a:extLst>
                  </a:tr>
                  <a:tr h="559685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sz="1400" b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altLang="zh-CN" sz="1400" b="0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oMath>
                          </a14:m>
                          <a:r>
                            <a:rPr lang="zh-CN" altLang="en-US" sz="1400" dirty="0"/>
                            <a:t>在三个单标记道中最小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400" dirty="0"/>
                            <a:t>误组合效率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33438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33177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99.219%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9006143"/>
                      </a:ext>
                    </a:extLst>
                  </a:tr>
                  <a:tr h="380986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sz="1400" b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altLang="zh-CN" sz="1400" b="0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altLang="zh-CN" sz="1400" b="0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400" b="0" smtClean="0">
                                        <a:latin typeface="Cambria Math" panose="02040503050406030204" pitchFamily="18" charset="0"/>
                                      </a:rPr>
                                      <m:t>−23,22</m:t>
                                    </m:r>
                                  </m:e>
                                </m:d>
                                <m:r>
                                  <a:rPr lang="en-US" altLang="zh-CN" sz="1400" b="0" smtClean="0">
                                    <a:latin typeface="Cambria Math" panose="02040503050406030204" pitchFamily="18" charset="0"/>
                                  </a:rPr>
                                  <m:t>𝑀𝑒𝑉</m:t>
                                </m:r>
                              </m:oMath>
                            </m:oMathPara>
                          </a14:m>
                          <a:endParaRPr lang="en-US" altLang="zh-CN" sz="1400" b="0" i="1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33177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31312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94.379%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3323546"/>
                      </a:ext>
                    </a:extLst>
                  </a:tr>
                  <a:tr h="474613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altLang="zh-CN" sz="1200" b="0" smtClean="0">
                                        <a:latin typeface="Cambria Math" panose="02040503050406030204" pitchFamily="18" charset="0"/>
                                      </a:rPr>
                                      <m:t>𝐵𝐶</m:t>
                                    </m:r>
                                  </m:sub>
                                </m:sSub>
                                <m: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200" b="0" smtClean="0">
                                        <a:latin typeface="Cambria Math" panose="02040503050406030204" pitchFamily="18" charset="0"/>
                                      </a:rPr>
                                      <m:t>1.858,1.874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zh-CN" sz="1200" b="0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𝐺𝑒𝑉</m:t>
                                </m:r>
                                <m: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altLang="zh-CN" sz="12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31312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30790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98.333%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49.783%</a:t>
                          </a:r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4860166"/>
                      </a:ext>
                    </a:extLst>
                  </a:tr>
                  <a:tr h="504268"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altLang="zh-CN" sz="1400" i="1" smtClean="0"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accPr>
                                  <m:e>
                                    <m:sSup>
                                      <m:sSupPr>
                                        <m:ctrlPr>
                                          <a:rPr lang="en-US" altLang="zh-CN" sz="1400" i="1">
                                            <a:latin typeface="Cambria Math" panose="02040503050406030204" pitchFamily="18" charset="0"/>
                                            <a:sym typeface="+mn-ea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400">
                                            <a:latin typeface="Cambria Math" panose="02040503050406030204" pitchFamily="18" charset="0"/>
                                            <a:sym typeface="+mn-ea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en-US" altLang="zh-CN" sz="1400">
                                            <a:latin typeface="Cambria Math" panose="02040503050406030204" pitchFamily="18" charset="0"/>
                                            <a:sym typeface="+mn-ea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acc>
                                <m:r>
                                  <a:rPr lang="en-US" altLang="zh-CN" sz="1400">
                                    <a:latin typeface="Cambria Math" panose="02040503050406030204" pitchFamily="18" charset="0"/>
                                    <a:sym typeface="+mn-ea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  <m:t>𝒌</m:t>
                                    </m:r>
                                  </m:e>
                                  <m:sup>
                                    <m:r>
                                      <a:rPr lang="en-US" altLang="zh-CN" sz="1400" b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  <m:t>𝝁</m:t>
                                    </m:r>
                                  </m:e>
                                  <m:sup>
                                    <m:r>
                                      <a:rPr lang="en-US" altLang="zh-CN" sz="1400" b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  <m:t>+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zh-CN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  <m:t>𝝂</m:t>
                                    </m:r>
                                  </m:e>
                                  <m:sub>
                                    <m:r>
                                      <a:rPr lang="en-US" altLang="zh-CN" sz="1400" b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  <m:t>𝝁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goodtrack</m:t>
                                    </m:r>
                                  </m:sub>
                                </m:sSub>
                                <m:r>
                                  <a:rPr lang="en-US" altLang="zh-CN" sz="1400" b="0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≥4</m:t>
                                </m:r>
                              </m:oMath>
                            </m:oMathPara>
                          </a14:m>
                          <a:endParaRPr lang="zh-CN" altLang="en-US" sz="14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400" dirty="0"/>
                            <a:t>信号道粗筛</a:t>
                          </a:r>
                          <a:endParaRPr lang="en-US" altLang="zh-CN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30790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23671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76.879%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8258783"/>
                      </a:ext>
                    </a:extLst>
                  </a:tr>
                  <a:tr h="504268"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400" b="0" smtClean="0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p>
                                        <m:r>
                                          <a:rPr lang="en-US" altLang="zh-CN" sz="1400" b="0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altLang="zh-CN" sz="1400" b="0" smtClean="0">
                                    <a:latin typeface="Cambria Math" panose="02040503050406030204" pitchFamily="18" charset="0"/>
                                  </a:rPr>
                                  <m:t>=1 &amp;&amp; </m:t>
                                </m:r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400" b="0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p>
                                        <m:r>
                                          <a:rPr lang="en-US" altLang="zh-CN" sz="1400" b="0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altLang="zh-CN" sz="1400" b="0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altLang="zh-CN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PID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23671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11648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49.208%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7520231"/>
                      </a:ext>
                    </a:extLst>
                  </a:tr>
                  <a:tr h="299859"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𝑜𝑡h𝑒𝑟𝑠</m:t>
                                    </m:r>
                                  </m:sub>
                                </m:sSub>
                                <m:r>
                                  <a:rPr lang="en-US" altLang="zh-CN" sz="1600" b="0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1600" dirty="0"/>
                            <a:t>排除假径迹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11648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11252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96.600%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18.193%</a:t>
                          </a:r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500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16BEE056-B8FA-4AB8-A716-3951E4829B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9024883"/>
                  </p:ext>
                </p:extLst>
              </p:nvPr>
            </p:nvGraphicFramePr>
            <p:xfrm>
              <a:off x="85157" y="612345"/>
              <a:ext cx="11716933" cy="4209928"/>
            </p:xfrm>
            <a:graphic>
              <a:graphicData uri="http://schemas.openxmlformats.org/drawingml/2006/table">
                <a:tbl>
                  <a:tblPr firstRow="1" bandRow="1">
                    <a:tableStyleId>{5FD0F851-EC5A-4D38-B0AD-8093EC10F338}</a:tableStyleId>
                  </a:tblPr>
                  <a:tblGrid>
                    <a:gridCol w="1604195">
                      <a:extLst>
                        <a:ext uri="{9D8B030D-6E8A-4147-A177-3AD203B41FA5}">
                          <a16:colId xmlns:a16="http://schemas.microsoft.com/office/drawing/2014/main" val="264409284"/>
                        </a:ext>
                      </a:extLst>
                    </a:gridCol>
                    <a:gridCol w="1995928">
                      <a:extLst>
                        <a:ext uri="{9D8B030D-6E8A-4147-A177-3AD203B41FA5}">
                          <a16:colId xmlns:a16="http://schemas.microsoft.com/office/drawing/2014/main" val="348174380"/>
                        </a:ext>
                      </a:extLst>
                    </a:gridCol>
                    <a:gridCol w="1600062">
                      <a:extLst>
                        <a:ext uri="{9D8B030D-6E8A-4147-A177-3AD203B41FA5}">
                          <a16:colId xmlns:a16="http://schemas.microsoft.com/office/drawing/2014/main" val="1524941139"/>
                        </a:ext>
                      </a:extLst>
                    </a:gridCol>
                    <a:gridCol w="1579612">
                      <a:extLst>
                        <a:ext uri="{9D8B030D-6E8A-4147-A177-3AD203B41FA5}">
                          <a16:colId xmlns:a16="http://schemas.microsoft.com/office/drawing/2014/main" val="1949642249"/>
                        </a:ext>
                      </a:extLst>
                    </a:gridCol>
                    <a:gridCol w="1645712">
                      <a:extLst>
                        <a:ext uri="{9D8B030D-6E8A-4147-A177-3AD203B41FA5}">
                          <a16:colId xmlns:a16="http://schemas.microsoft.com/office/drawing/2014/main" val="2739879691"/>
                        </a:ext>
                      </a:extLst>
                    </a:gridCol>
                    <a:gridCol w="1645712">
                      <a:extLst>
                        <a:ext uri="{9D8B030D-6E8A-4147-A177-3AD203B41FA5}">
                          <a16:colId xmlns:a16="http://schemas.microsoft.com/office/drawing/2014/main" val="1956457984"/>
                        </a:ext>
                      </a:extLst>
                    </a:gridCol>
                    <a:gridCol w="1645712">
                      <a:extLst>
                        <a:ext uri="{9D8B030D-6E8A-4147-A177-3AD203B41FA5}">
                          <a16:colId xmlns:a16="http://schemas.microsoft.com/office/drawing/2014/main" val="116762950"/>
                        </a:ext>
                      </a:extLst>
                    </a:gridCol>
                  </a:tblGrid>
                  <a:tr h="441559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0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类型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说明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筛选前后事例数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相对效率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绝对效率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66797442"/>
                      </a:ext>
                    </a:extLst>
                  </a:tr>
                  <a:tr h="39098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t="-121875" r="-631939" b="-8859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80183" t="-121875" r="-406707" b="-8859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1219200" rtl="0" eaLnBrk="1" latinLnBrk="0" hangingPunct="1"/>
                          <a:r>
                            <a:rPr lang="zh-CN" altLang="en-US" sz="1600" b="0" kern="1200" dirty="0">
                              <a:solidFill>
                                <a:schemeClr val="dk1"/>
                              </a:solidFill>
                            </a:rPr>
                            <a:t>标记道粗筛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1219200" rtl="0" eaLnBrk="1" latinLnBrk="0" hangingPunct="1"/>
                          <a:r>
                            <a:rPr lang="en-US" altLang="zh-CN" sz="1600" b="0" kern="1200" dirty="0">
                              <a:solidFill>
                                <a:schemeClr val="dk1"/>
                              </a:solidFill>
                            </a:rPr>
                            <a:t>61848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kern="1200" dirty="0">
                              <a:solidFill>
                                <a:schemeClr val="dk1"/>
                              </a:solidFill>
                            </a:rPr>
                            <a:t>61138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1219200" rtl="0" eaLnBrk="1" latinLnBrk="0" hangingPunct="1"/>
                          <a:r>
                            <a:rPr lang="en-US" altLang="zh-CN" sz="1600" b="0" kern="1200" dirty="0">
                              <a:solidFill>
                                <a:schemeClr val="dk1"/>
                              </a:solidFill>
                            </a:rPr>
                            <a:t>98.852%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kern="1200" dirty="0">
                              <a:solidFill>
                                <a:schemeClr val="dk1"/>
                              </a:solidFill>
                            </a:rPr>
                            <a:t>98.852%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5160438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80183" t="-149474" r="-406707" b="-496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24715" t="-149474" r="-407224" b="-496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kern="1200" dirty="0">
                              <a:solidFill>
                                <a:schemeClr val="dk1"/>
                              </a:solidFill>
                            </a:rPr>
                            <a:t>61138</a:t>
                          </a:r>
                          <a:endParaRPr lang="zh-CN" altLang="en-US" sz="1600" kern="1200" dirty="0">
                            <a:solidFill>
                              <a:schemeClr val="dk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33438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54.693%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6622802"/>
                      </a:ext>
                    </a:extLst>
                  </a:tr>
                  <a:tr h="559685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80183" t="-257609" r="-406707" b="-4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400" dirty="0"/>
                            <a:t>误组合效率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33438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33177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99.219%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9006143"/>
                      </a:ext>
                    </a:extLst>
                  </a:tr>
                  <a:tr h="380986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80183" t="-522222" r="-406707" b="-50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33177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31312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94.379%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3323546"/>
                      </a:ext>
                    </a:extLst>
                  </a:tr>
                  <a:tr h="474613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80183" t="-502564" r="-406707" b="-306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31312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30790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98.333%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49.783%</a:t>
                          </a:r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4860166"/>
                      </a:ext>
                    </a:extLst>
                  </a:tr>
                  <a:tr h="50426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t="-566265" r="-631939" b="-187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80183" t="-566265" r="-406707" b="-187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400" dirty="0"/>
                            <a:t>信号道粗筛</a:t>
                          </a:r>
                          <a:endParaRPr lang="en-US" altLang="zh-CN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30790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23671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76.879%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8258783"/>
                      </a:ext>
                    </a:extLst>
                  </a:tr>
                  <a:tr h="543433"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80183" t="-621348" r="-406707" b="-752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PID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23671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11648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49.208%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752023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80183" t="-1167273" r="-406707" b="-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1600" dirty="0"/>
                            <a:t>排除假径迹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11648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11252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96.600%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18.193%</a:t>
                          </a:r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50038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3C8A9D4-82EF-A635-9612-6ADDECC68FCC}"/>
                  </a:ext>
                </a:extLst>
              </p:cNvPr>
              <p:cNvSpPr txBox="1"/>
              <p:nvPr/>
            </p:nvSpPr>
            <p:spPr>
              <a:xfrm>
                <a:off x="85157" y="125719"/>
                <a:ext cx="6094948" cy="4044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1" i="1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𝑫</m:t>
                        </m:r>
                      </m:e>
                      <m:sup>
                        <m: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𝟎</m:t>
                        </m:r>
                      </m:sup>
                    </m:sSup>
                    <m:r>
                      <a:rPr lang="en-US" altLang="zh-CN" sz="1800" b="1" i="1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  <a:sym typeface="+mn-ea"/>
                      </a:rPr>
                      <m:t>→</m:t>
                    </m:r>
                    <m:sSup>
                      <m:sSup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𝑲</m:t>
                        </m:r>
                      </m:e>
                      <m:sup>
                        <m: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𝝁</m:t>
                        </m:r>
                      </m:e>
                      <m:sup>
                        <m: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𝝂</m:t>
                        </m:r>
                      </m:e>
                      <m:sub>
                        <m: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𝝁</m:t>
                        </m:r>
                      </m:sub>
                    </m:sSub>
                  </m:oMath>
                </a14:m>
                <a:r>
                  <a:rPr lang="zh-CN" altLang="en-US" sz="1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Adobe 黑体 Std R" panose="020B0400000000000000"/>
                  </a:rPr>
                  <a:t>相关进展</a:t>
                </a:r>
                <a:endParaRPr lang="en-US" altLang="zh-CN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3C8A9D4-82EF-A635-9612-6ADDECC68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7" y="125719"/>
                <a:ext cx="6094948" cy="404406"/>
              </a:xfrm>
              <a:prstGeom prst="rect">
                <a:avLst/>
              </a:prstGeom>
              <a:blipFill>
                <a:blip r:embed="rId3"/>
                <a:stretch>
                  <a:fillRect l="-700" t="-6061" b="-18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99541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C6EF8D43-CD43-4C6F-88AD-2EFB8CC818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4991629"/>
                  </p:ext>
                </p:extLst>
              </p:nvPr>
            </p:nvGraphicFramePr>
            <p:xfrm>
              <a:off x="237533" y="442078"/>
              <a:ext cx="11716933" cy="3959727"/>
            </p:xfrm>
            <a:graphic>
              <a:graphicData uri="http://schemas.openxmlformats.org/drawingml/2006/table">
                <a:tbl>
                  <a:tblPr firstRow="1" bandRow="1">
                    <a:tableStyleId>{5FD0F851-EC5A-4D38-B0AD-8093EC10F338}</a:tableStyleId>
                  </a:tblPr>
                  <a:tblGrid>
                    <a:gridCol w="1604195">
                      <a:extLst>
                        <a:ext uri="{9D8B030D-6E8A-4147-A177-3AD203B41FA5}">
                          <a16:colId xmlns:a16="http://schemas.microsoft.com/office/drawing/2014/main" val="3268018061"/>
                        </a:ext>
                      </a:extLst>
                    </a:gridCol>
                    <a:gridCol w="1995928">
                      <a:extLst>
                        <a:ext uri="{9D8B030D-6E8A-4147-A177-3AD203B41FA5}">
                          <a16:colId xmlns:a16="http://schemas.microsoft.com/office/drawing/2014/main" val="2106796697"/>
                        </a:ext>
                      </a:extLst>
                    </a:gridCol>
                    <a:gridCol w="1600062">
                      <a:extLst>
                        <a:ext uri="{9D8B030D-6E8A-4147-A177-3AD203B41FA5}">
                          <a16:colId xmlns:a16="http://schemas.microsoft.com/office/drawing/2014/main" val="3194142164"/>
                        </a:ext>
                      </a:extLst>
                    </a:gridCol>
                    <a:gridCol w="1579612">
                      <a:extLst>
                        <a:ext uri="{9D8B030D-6E8A-4147-A177-3AD203B41FA5}">
                          <a16:colId xmlns:a16="http://schemas.microsoft.com/office/drawing/2014/main" val="125347067"/>
                        </a:ext>
                      </a:extLst>
                    </a:gridCol>
                    <a:gridCol w="1645712">
                      <a:extLst>
                        <a:ext uri="{9D8B030D-6E8A-4147-A177-3AD203B41FA5}">
                          <a16:colId xmlns:a16="http://schemas.microsoft.com/office/drawing/2014/main" val="1941689663"/>
                        </a:ext>
                      </a:extLst>
                    </a:gridCol>
                    <a:gridCol w="1645712">
                      <a:extLst>
                        <a:ext uri="{9D8B030D-6E8A-4147-A177-3AD203B41FA5}">
                          <a16:colId xmlns:a16="http://schemas.microsoft.com/office/drawing/2014/main" val="3015769691"/>
                        </a:ext>
                      </a:extLst>
                    </a:gridCol>
                    <a:gridCol w="1645712">
                      <a:extLst>
                        <a:ext uri="{9D8B030D-6E8A-4147-A177-3AD203B41FA5}">
                          <a16:colId xmlns:a16="http://schemas.microsoft.com/office/drawing/2014/main" val="4140688415"/>
                        </a:ext>
                      </a:extLst>
                    </a:gridCol>
                  </a:tblGrid>
                  <a:tr h="378372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0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类型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说明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筛选前后事例数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相对效率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绝对效率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2777709"/>
                      </a:ext>
                    </a:extLst>
                  </a:tr>
                  <a:tr h="378372"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altLang="zh-CN" sz="1100" i="1" smtClean="0"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accPr>
                                  <m:e>
                                    <m:sSup>
                                      <m:sSupPr>
                                        <m:ctrlPr>
                                          <a:rPr lang="en-US" altLang="zh-CN" sz="1100" i="1">
                                            <a:latin typeface="Cambria Math" panose="02040503050406030204" pitchFamily="18" charset="0"/>
                                            <a:sym typeface="+mn-ea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100">
                                            <a:latin typeface="Cambria Math" panose="02040503050406030204" pitchFamily="18" charset="0"/>
                                            <a:sym typeface="+mn-ea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en-US" altLang="zh-CN" sz="1100">
                                            <a:latin typeface="Cambria Math" panose="02040503050406030204" pitchFamily="18" charset="0"/>
                                            <a:sym typeface="+mn-ea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acc>
                                <m:r>
                                  <a:rPr lang="en-US" altLang="zh-CN" sz="1100">
                                    <a:latin typeface="Cambria Math" panose="02040503050406030204" pitchFamily="18" charset="0"/>
                                    <a:sym typeface="+mn-ea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100" i="1"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100"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1100"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100" i="1"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100"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100"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100" b="0" i="1" smtClean="0"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100" b="0" smtClean="0"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100" b="0" smtClean="0"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100" b="0" i="1" smtClean="0"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100" b="0" smtClean="0"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100" b="0" smtClean="0"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100" dirty="0"/>
                        </a:p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goodtrack</m:t>
                                    </m:r>
                                  </m:sub>
                                </m:sSub>
                                <m:r>
                                  <a:rPr lang="en-US" altLang="zh-CN" sz="1400" b="0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≥4</m:t>
                                </m:r>
                              </m:oMath>
                            </m:oMathPara>
                          </a14:m>
                          <a:endParaRPr lang="zh-CN" altLang="en-US" sz="14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1400" b="0" kern="1200" dirty="0">
                              <a:solidFill>
                                <a:schemeClr val="dk1"/>
                              </a:solidFill>
                            </a:rPr>
                            <a:t>标记道粗筛</a:t>
                          </a:r>
                          <a:endParaRPr lang="zh-CN" altLang="en-US" sz="14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kern="1200" dirty="0">
                              <a:solidFill>
                                <a:schemeClr val="dk1"/>
                              </a:solidFill>
                            </a:rPr>
                            <a:t>8677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kern="1200" dirty="0">
                              <a:solidFill>
                                <a:schemeClr val="dk1"/>
                              </a:solidFill>
                            </a:rPr>
                            <a:t>8214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kern="1200" dirty="0">
                              <a:solidFill>
                                <a:schemeClr val="dk1"/>
                              </a:solidFill>
                            </a:rPr>
                            <a:t>94.664%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kern="1200" dirty="0">
                              <a:solidFill>
                                <a:schemeClr val="dk1"/>
                              </a:solidFill>
                            </a:rPr>
                            <a:t>94.664%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533231"/>
                      </a:ext>
                    </a:extLst>
                  </a:tr>
                  <a:tr h="378372"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dirty="0" smtClean="0">
                                    <a:latin typeface="Cambria Math" panose="02040503050406030204" pitchFamily="18" charset="0"/>
                                  </a:rPr>
                                  <m:t>𝑃𝐼𝐷</m:t>
                                </m:r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400" b="0" smtClean="0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p>
                                        <m:r>
                                          <a:rPr lang="en-US" altLang="zh-CN" sz="1400" b="0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altLang="zh-CN" sz="1400" b="0" smtClean="0">
                                    <a:latin typeface="Cambria Math" panose="02040503050406030204" pitchFamily="18" charset="0"/>
                                  </a:rPr>
                                  <m:t>=1&amp;&amp;</m:t>
                                </m:r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400" b="0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en-US" altLang="zh-CN" sz="1400" b="0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altLang="zh-CN" sz="1400" b="0" smtClean="0">
                                    <a:latin typeface="Cambria Math" panose="02040503050406030204" pitchFamily="18" charset="0"/>
                                  </a:rPr>
                                  <m:t>=2&amp;&amp;</m:t>
                                </m:r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400" b="0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en-US" altLang="zh-CN" sz="1400" b="0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altLang="zh-CN" sz="1400" b="0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8214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1916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23.326%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9335368"/>
                      </a:ext>
                    </a:extLst>
                  </a:tr>
                  <a:tr h="567558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sz="1400" b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altLang="zh-CN" sz="1400" b="0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oMath>
                          </a14:m>
                          <a:r>
                            <a:rPr lang="zh-CN" altLang="en-US" sz="1400" dirty="0"/>
                            <a:t>在三个单标记道中最小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400" dirty="0"/>
                            <a:t>误组合效率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1916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1880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98.121%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5861074"/>
                      </a:ext>
                    </a:extLst>
                  </a:tr>
                  <a:tr h="409905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sz="1400" b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altLang="zh-CN" sz="1400" b="0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altLang="zh-CN" sz="1400" b="0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400" b="0" smtClean="0">
                                        <a:latin typeface="Cambria Math" panose="02040503050406030204" pitchFamily="18" charset="0"/>
                                      </a:rPr>
                                      <m:t>−26,23</m:t>
                                    </m:r>
                                  </m:e>
                                </m:d>
                                <m:r>
                                  <a:rPr lang="en-US" altLang="zh-CN" sz="1400" b="0" smtClean="0">
                                    <a:latin typeface="Cambria Math" panose="02040503050406030204" pitchFamily="18" charset="0"/>
                                  </a:rPr>
                                  <m:t>𝑀𝑒𝑉</m:t>
                                </m:r>
                              </m:oMath>
                            </m:oMathPara>
                          </a14:m>
                          <a:endParaRPr lang="en-US" altLang="zh-CN" sz="1400" b="0" i="1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1880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1496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79.574%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3781573"/>
                      </a:ext>
                    </a:extLst>
                  </a:tr>
                  <a:tr h="479205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100" b="0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altLang="zh-CN" sz="1100" b="0" smtClean="0">
                                        <a:latin typeface="Cambria Math" panose="02040503050406030204" pitchFamily="18" charset="0"/>
                                      </a:rPr>
                                      <m:t>𝐵𝐶</m:t>
                                    </m:r>
                                  </m:sub>
                                </m:sSub>
                                <m:r>
                                  <a:rPr lang="en-US" altLang="zh-CN" sz="1100" b="0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ctrlPr>
                                      <a:rPr lang="en-US" altLang="zh-CN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100" b="0" smtClean="0">
                                        <a:latin typeface="Cambria Math" panose="02040503050406030204" pitchFamily="18" charset="0"/>
                                      </a:rPr>
                                      <m:t>1.858,1.874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zh-CN" sz="1100" b="0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smtClean="0">
                                    <a:latin typeface="Cambria Math" panose="02040503050406030204" pitchFamily="18" charset="0"/>
                                  </a:rPr>
                                  <m:t>𝐺𝑒𝑉</m:t>
                                </m:r>
                                <m:r>
                                  <a:rPr lang="en-US" altLang="zh-CN" sz="1100" b="0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altLang="zh-CN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100" b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altLang="zh-CN" sz="11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1496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1437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96.056%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16.561%</a:t>
                          </a:r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79514265"/>
                      </a:ext>
                    </a:extLst>
                  </a:tr>
                  <a:tr h="396757"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altLang="zh-CN" sz="1400" i="1" smtClean="0"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accPr>
                                  <m:e>
                                    <m:sSup>
                                      <m:sSupPr>
                                        <m:ctrlPr>
                                          <a:rPr lang="en-US" altLang="zh-CN" sz="1400" i="1">
                                            <a:latin typeface="Cambria Math" panose="02040503050406030204" pitchFamily="18" charset="0"/>
                                            <a:sym typeface="+mn-ea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400">
                                            <a:latin typeface="Cambria Math" panose="02040503050406030204" pitchFamily="18" charset="0"/>
                                            <a:sym typeface="+mn-ea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en-US" altLang="zh-CN" sz="1400">
                                            <a:latin typeface="Cambria Math" panose="02040503050406030204" pitchFamily="18" charset="0"/>
                                            <a:sym typeface="+mn-ea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acc>
                                <m:r>
                                  <a:rPr lang="en-US" altLang="zh-CN" sz="1400">
                                    <a:latin typeface="Cambria Math" panose="02040503050406030204" pitchFamily="18" charset="0"/>
                                    <a:sym typeface="+mn-ea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  <m:t>𝒌</m:t>
                                    </m:r>
                                  </m:e>
                                  <m:sup>
                                    <m:r>
                                      <a:rPr lang="en-US" altLang="zh-CN" sz="1400" b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  <m:t>𝝁</m:t>
                                    </m:r>
                                  </m:e>
                                  <m:sup>
                                    <m:r>
                                      <a:rPr lang="en-US" altLang="zh-CN" sz="1400" b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  <m:t>+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zh-CN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  <m:t>𝝂</m:t>
                                    </m:r>
                                  </m:e>
                                  <m:sub>
                                    <m:r>
                                      <a:rPr lang="en-US" altLang="zh-CN" sz="1400" b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  <m:t>𝝁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goodtrack</m:t>
                                    </m:r>
                                  </m:sub>
                                </m:sSub>
                                <m:r>
                                  <a:rPr lang="en-US" altLang="zh-CN" sz="1400" b="0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≥6</m:t>
                                </m:r>
                              </m:oMath>
                            </m:oMathPara>
                          </a14:m>
                          <a:endParaRPr lang="zh-CN" altLang="en-US" sz="14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400" dirty="0"/>
                            <a:t>信号道粗筛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1437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989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68.824%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8940915"/>
                      </a:ext>
                    </a:extLst>
                  </a:tr>
                  <a:tr h="396757"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400" b="0" smtClean="0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p>
                                        <m:r>
                                          <a:rPr lang="en-US" altLang="zh-CN" sz="1400" b="0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altLang="zh-CN" sz="1400" b="0" smtClean="0">
                                    <a:latin typeface="Cambria Math" panose="02040503050406030204" pitchFamily="18" charset="0"/>
                                  </a:rPr>
                                  <m:t>=1 &amp;&amp; </m:t>
                                </m:r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400" b="0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p>
                                        <m:r>
                                          <a:rPr lang="en-US" altLang="zh-CN" sz="1400" b="0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altLang="zh-CN" sz="1400" b="0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zh-CN" altLang="en-US" sz="14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PID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989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970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98.079%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72298787"/>
                      </a:ext>
                    </a:extLst>
                  </a:tr>
                  <a:tr h="354582"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altLang="zh-CN" sz="1400" b="0" smtClean="0">
                                        <a:latin typeface="Cambria Math" panose="02040503050406030204" pitchFamily="18" charset="0"/>
                                      </a:rPr>
                                      <m:t>𝑜𝑡h𝑒𝑟𝑠</m:t>
                                    </m:r>
                                  </m:sub>
                                </m:sSub>
                                <m:r>
                                  <a:rPr lang="en-US" altLang="zh-CN" sz="1400" b="0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1400" dirty="0"/>
                            <a:t>排除假径迹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970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963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99.278%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11.098%</a:t>
                          </a:r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0811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C6EF8D43-CD43-4C6F-88AD-2EFB8CC818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4991629"/>
                  </p:ext>
                </p:extLst>
              </p:nvPr>
            </p:nvGraphicFramePr>
            <p:xfrm>
              <a:off x="237533" y="442078"/>
              <a:ext cx="11716933" cy="3959727"/>
            </p:xfrm>
            <a:graphic>
              <a:graphicData uri="http://schemas.openxmlformats.org/drawingml/2006/table">
                <a:tbl>
                  <a:tblPr firstRow="1" bandRow="1">
                    <a:tableStyleId>{5FD0F851-EC5A-4D38-B0AD-8093EC10F338}</a:tableStyleId>
                  </a:tblPr>
                  <a:tblGrid>
                    <a:gridCol w="1604195">
                      <a:extLst>
                        <a:ext uri="{9D8B030D-6E8A-4147-A177-3AD203B41FA5}">
                          <a16:colId xmlns:a16="http://schemas.microsoft.com/office/drawing/2014/main" val="3268018061"/>
                        </a:ext>
                      </a:extLst>
                    </a:gridCol>
                    <a:gridCol w="1995928">
                      <a:extLst>
                        <a:ext uri="{9D8B030D-6E8A-4147-A177-3AD203B41FA5}">
                          <a16:colId xmlns:a16="http://schemas.microsoft.com/office/drawing/2014/main" val="2106796697"/>
                        </a:ext>
                      </a:extLst>
                    </a:gridCol>
                    <a:gridCol w="1600062">
                      <a:extLst>
                        <a:ext uri="{9D8B030D-6E8A-4147-A177-3AD203B41FA5}">
                          <a16:colId xmlns:a16="http://schemas.microsoft.com/office/drawing/2014/main" val="3194142164"/>
                        </a:ext>
                      </a:extLst>
                    </a:gridCol>
                    <a:gridCol w="1579612">
                      <a:extLst>
                        <a:ext uri="{9D8B030D-6E8A-4147-A177-3AD203B41FA5}">
                          <a16:colId xmlns:a16="http://schemas.microsoft.com/office/drawing/2014/main" val="125347067"/>
                        </a:ext>
                      </a:extLst>
                    </a:gridCol>
                    <a:gridCol w="1645712">
                      <a:extLst>
                        <a:ext uri="{9D8B030D-6E8A-4147-A177-3AD203B41FA5}">
                          <a16:colId xmlns:a16="http://schemas.microsoft.com/office/drawing/2014/main" val="1941689663"/>
                        </a:ext>
                      </a:extLst>
                    </a:gridCol>
                    <a:gridCol w="1645712">
                      <a:extLst>
                        <a:ext uri="{9D8B030D-6E8A-4147-A177-3AD203B41FA5}">
                          <a16:colId xmlns:a16="http://schemas.microsoft.com/office/drawing/2014/main" val="3015769691"/>
                        </a:ext>
                      </a:extLst>
                    </a:gridCol>
                    <a:gridCol w="1645712">
                      <a:extLst>
                        <a:ext uri="{9D8B030D-6E8A-4147-A177-3AD203B41FA5}">
                          <a16:colId xmlns:a16="http://schemas.microsoft.com/office/drawing/2014/main" val="4140688415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0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类型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说明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筛选前后事例数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相对效率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绝对效率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2777709"/>
                      </a:ext>
                    </a:extLst>
                  </a:tr>
                  <a:tr h="43942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t="-97222" r="-631939" b="-726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80183" t="-97222" r="-406707" b="-726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1400" b="0" kern="1200" dirty="0">
                              <a:solidFill>
                                <a:schemeClr val="dk1"/>
                              </a:solidFill>
                            </a:rPr>
                            <a:t>标记道粗筛</a:t>
                          </a:r>
                          <a:endParaRPr lang="zh-CN" altLang="en-US" sz="14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kern="1200" dirty="0">
                              <a:solidFill>
                                <a:schemeClr val="dk1"/>
                              </a:solidFill>
                            </a:rPr>
                            <a:t>8677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kern="1200" dirty="0">
                              <a:solidFill>
                                <a:schemeClr val="dk1"/>
                              </a:solidFill>
                            </a:rPr>
                            <a:t>8214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kern="1200" dirty="0">
                              <a:solidFill>
                                <a:schemeClr val="dk1"/>
                              </a:solidFill>
                            </a:rPr>
                            <a:t>94.664%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kern="1200" dirty="0">
                              <a:solidFill>
                                <a:schemeClr val="dk1"/>
                              </a:solidFill>
                            </a:rPr>
                            <a:t>94.664%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533231"/>
                      </a:ext>
                    </a:extLst>
                  </a:tr>
                  <a:tr h="519303"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80183" t="-165116" r="-406707" b="-50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24715" t="-165116" r="-407224" b="-50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8214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1916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23.326%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9335368"/>
                      </a:ext>
                    </a:extLst>
                  </a:tr>
                  <a:tr h="567558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80183" t="-245161" r="-406707" b="-3698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400" dirty="0"/>
                            <a:t>误组合效率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1916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1880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98.121%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5861074"/>
                      </a:ext>
                    </a:extLst>
                  </a:tr>
                  <a:tr h="409905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80183" t="-479104" r="-406707" b="-4134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1880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1496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79.574%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3781573"/>
                      </a:ext>
                    </a:extLst>
                  </a:tr>
                  <a:tr h="479205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80183" t="-491139" r="-406707" b="-25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1496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1437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96.056%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16.561%</a:t>
                          </a:r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79514265"/>
                      </a:ext>
                    </a:extLst>
                  </a:tr>
                  <a:tr h="39675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t="-718462" r="-631939" b="-2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80183" t="-718462" r="-406707" b="-2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400" dirty="0"/>
                            <a:t>信号道粗筛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1437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989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68.824%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8940915"/>
                      </a:ext>
                    </a:extLst>
                  </a:tr>
                  <a:tr h="396757"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80183" t="-806061" r="-406707" b="-10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PID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989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970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98.079%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72298787"/>
                      </a:ext>
                    </a:extLst>
                  </a:tr>
                  <a:tr h="354582"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80183" t="-1031034" r="-406707" b="-15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1400" dirty="0"/>
                            <a:t>排除假径迹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970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963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99.278%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11.098%</a:t>
                          </a:r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08117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5137D82-2809-C93F-71A9-41503ECA62B3}"/>
                  </a:ext>
                </a:extLst>
              </p:cNvPr>
              <p:cNvSpPr txBox="1"/>
              <p:nvPr/>
            </p:nvSpPr>
            <p:spPr>
              <a:xfrm>
                <a:off x="83558" y="0"/>
                <a:ext cx="6094948" cy="4044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1" i="1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𝑫</m:t>
                        </m:r>
                      </m:e>
                      <m:sup>
                        <m: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𝟎</m:t>
                        </m:r>
                      </m:sup>
                    </m:sSup>
                    <m:r>
                      <a:rPr lang="en-US" altLang="zh-CN" sz="1800" b="1" i="1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  <a:sym typeface="+mn-ea"/>
                      </a:rPr>
                      <m:t>→</m:t>
                    </m:r>
                    <m:sSup>
                      <m:sSup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𝑲</m:t>
                        </m:r>
                      </m:e>
                      <m:sup>
                        <m: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𝝁</m:t>
                        </m:r>
                      </m:e>
                      <m:sup>
                        <m: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𝝂</m:t>
                        </m:r>
                      </m:e>
                      <m:sub>
                        <m: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𝝁</m:t>
                        </m:r>
                      </m:sub>
                    </m:sSub>
                  </m:oMath>
                </a14:m>
                <a:r>
                  <a:rPr lang="zh-CN" altLang="en-US" sz="1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Adobe 黑体 Std R" panose="020B0400000000000000"/>
                  </a:rPr>
                  <a:t>相关进展</a:t>
                </a:r>
                <a:endParaRPr lang="en-US" altLang="zh-CN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5137D82-2809-C93F-71A9-41503ECA6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58" y="0"/>
                <a:ext cx="6094948" cy="404406"/>
              </a:xfrm>
              <a:prstGeom prst="rect">
                <a:avLst/>
              </a:prstGeom>
              <a:blipFill>
                <a:blip r:embed="rId3"/>
                <a:stretch>
                  <a:fillRect l="-700" t="-4545" b="-18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33055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3046ABFE-14AA-4A57-BA93-1F9C49FF72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3390026"/>
                  </p:ext>
                </p:extLst>
              </p:nvPr>
            </p:nvGraphicFramePr>
            <p:xfrm>
              <a:off x="167118" y="628036"/>
              <a:ext cx="11508825" cy="4867424"/>
            </p:xfrm>
            <a:graphic>
              <a:graphicData uri="http://schemas.openxmlformats.org/drawingml/2006/table">
                <a:tbl>
                  <a:tblPr firstRow="1" bandRow="1">
                    <a:tableStyleId>{5FD0F851-EC5A-4D38-B0AD-8093EC10F338}</a:tableStyleId>
                  </a:tblPr>
                  <a:tblGrid>
                    <a:gridCol w="1575703">
                      <a:extLst>
                        <a:ext uri="{9D8B030D-6E8A-4147-A177-3AD203B41FA5}">
                          <a16:colId xmlns:a16="http://schemas.microsoft.com/office/drawing/2014/main" val="1841833638"/>
                        </a:ext>
                      </a:extLst>
                    </a:gridCol>
                    <a:gridCol w="1960478">
                      <a:extLst>
                        <a:ext uri="{9D8B030D-6E8A-4147-A177-3AD203B41FA5}">
                          <a16:colId xmlns:a16="http://schemas.microsoft.com/office/drawing/2014/main" val="3034310348"/>
                        </a:ext>
                      </a:extLst>
                    </a:gridCol>
                    <a:gridCol w="1571643">
                      <a:extLst>
                        <a:ext uri="{9D8B030D-6E8A-4147-A177-3AD203B41FA5}">
                          <a16:colId xmlns:a16="http://schemas.microsoft.com/office/drawing/2014/main" val="1850340841"/>
                        </a:ext>
                      </a:extLst>
                    </a:gridCol>
                    <a:gridCol w="1551555">
                      <a:extLst>
                        <a:ext uri="{9D8B030D-6E8A-4147-A177-3AD203B41FA5}">
                          <a16:colId xmlns:a16="http://schemas.microsoft.com/office/drawing/2014/main" val="2677978994"/>
                        </a:ext>
                      </a:extLst>
                    </a:gridCol>
                    <a:gridCol w="1616482">
                      <a:extLst>
                        <a:ext uri="{9D8B030D-6E8A-4147-A177-3AD203B41FA5}">
                          <a16:colId xmlns:a16="http://schemas.microsoft.com/office/drawing/2014/main" val="2555417517"/>
                        </a:ext>
                      </a:extLst>
                    </a:gridCol>
                    <a:gridCol w="1616482">
                      <a:extLst>
                        <a:ext uri="{9D8B030D-6E8A-4147-A177-3AD203B41FA5}">
                          <a16:colId xmlns:a16="http://schemas.microsoft.com/office/drawing/2014/main" val="2578256846"/>
                        </a:ext>
                      </a:extLst>
                    </a:gridCol>
                    <a:gridCol w="1616482">
                      <a:extLst>
                        <a:ext uri="{9D8B030D-6E8A-4147-A177-3AD203B41FA5}">
                          <a16:colId xmlns:a16="http://schemas.microsoft.com/office/drawing/2014/main" val="3229875135"/>
                        </a:ext>
                      </a:extLst>
                    </a:gridCol>
                  </a:tblGrid>
                  <a:tr h="349426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0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类型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说明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筛选前后事例数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相对效率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绝对效率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5681840"/>
                      </a:ext>
                    </a:extLst>
                  </a:tr>
                  <a:tr h="407233"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accPr>
                                  <m:e>
                                    <m:sSup>
                                      <m:sSup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sym typeface="+mn-ea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600">
                                            <a:latin typeface="Cambria Math" panose="02040503050406030204" pitchFamily="18" charset="0"/>
                                            <a:sym typeface="+mn-ea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en-US" altLang="zh-CN" sz="1600">
                                            <a:latin typeface="Cambria Math" panose="02040503050406030204" pitchFamily="18" charset="0"/>
                                            <a:sym typeface="+mn-ea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acc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  <a:sym typeface="+mn-ea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12192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goodtrack</m:t>
                                    </m:r>
                                  </m:sub>
                                </m:sSub>
                                <m:r>
                                  <a:rPr lang="en-US" altLang="zh-CN" sz="1600" b="0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≥2</m:t>
                                </m:r>
                              </m:oMath>
                            </m:oMathPara>
                          </a14:m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1219200" rtl="0" eaLnBrk="1" latinLnBrk="0" hangingPunct="1"/>
                          <a:r>
                            <a:rPr lang="zh-CN" altLang="en-US" sz="1600" b="0" kern="1200" dirty="0">
                              <a:solidFill>
                                <a:schemeClr val="dk1"/>
                              </a:solidFill>
                            </a:rPr>
                            <a:t>标记道粗筛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kern="1200" dirty="0">
                              <a:solidFill>
                                <a:schemeClr val="dk1"/>
                              </a:solidFill>
                            </a:rPr>
                            <a:t>220875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kern="1200" dirty="0">
                              <a:solidFill>
                                <a:schemeClr val="dk1"/>
                              </a:solidFill>
                            </a:rPr>
                            <a:t>218296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kern="1200" dirty="0">
                              <a:solidFill>
                                <a:schemeClr val="dk1"/>
                              </a:solidFill>
                            </a:rPr>
                            <a:t>98.832%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kern="1200" dirty="0">
                              <a:solidFill>
                                <a:schemeClr val="dk1"/>
                              </a:solidFill>
                            </a:rPr>
                            <a:t>98.832%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6351966"/>
                      </a:ext>
                    </a:extLst>
                  </a:tr>
                  <a:tr h="458548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dirty="0" smtClean="0">
                                    <a:latin typeface="Cambria Math" panose="02040503050406030204" pitchFamily="18" charset="0"/>
                                  </a:rPr>
                                  <m:t>𝑃𝐼𝐷</m:t>
                                </m:r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400" b="0" smtClean="0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p>
                                        <m:r>
                                          <a:rPr lang="en-US" altLang="zh-CN" sz="1400" b="0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altLang="zh-CN" sz="1400" b="0" smtClean="0">
                                    <a:latin typeface="Cambria Math" panose="02040503050406030204" pitchFamily="18" charset="0"/>
                                  </a:rPr>
                                  <m:t>=1&amp;&amp;</m:t>
                                </m:r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400" b="0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en-US" altLang="zh-CN" sz="1400" b="0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altLang="zh-CN" sz="1400" b="0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kern="1200" dirty="0">
                              <a:solidFill>
                                <a:schemeClr val="dk1"/>
                              </a:solidFill>
                            </a:rPr>
                            <a:t>218296</a:t>
                          </a:r>
                          <a:endParaRPr lang="zh-CN" altLang="en-US" sz="16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127614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58.459%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8840017"/>
                      </a:ext>
                    </a:extLst>
                  </a:tr>
                  <a:tr h="555506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sz="1400" b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altLang="zh-CN" sz="1400" b="0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oMath>
                          </a14:m>
                          <a:r>
                            <a:rPr lang="zh-CN" altLang="en-US" sz="1400" dirty="0"/>
                            <a:t>在三个单标记道中最小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400" dirty="0"/>
                            <a:t>误组合效率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127614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kern="1200" dirty="0">
                              <a:solidFill>
                                <a:schemeClr val="dk1"/>
                              </a:solidFill>
                            </a:rPr>
                            <a:t>100176</a:t>
                          </a:r>
                          <a:endParaRPr lang="zh-CN" altLang="en-US" sz="16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78.499%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48659415"/>
                      </a:ext>
                    </a:extLst>
                  </a:tr>
                  <a:tr h="495795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CN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200" b="0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en-US" altLang="zh-CN" sz="1200" b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200" b="0" smtClean="0">
                                        <a:latin typeface="Cambria Math" panose="02040503050406030204" pitchFamily="18" charset="0"/>
                                      </a:rPr>
                                      <m:t>0.115,0.150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zh-CN" sz="1200" b="0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𝐺𝑒𝑉</m:t>
                                </m:r>
                                <m: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altLang="zh-CN" sz="12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kern="1200" dirty="0">
                              <a:solidFill>
                                <a:schemeClr val="dk1"/>
                              </a:solidFill>
                            </a:rPr>
                            <a:t>100176</a:t>
                          </a:r>
                          <a:endParaRPr lang="zh-CN" altLang="en-US" sz="16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74278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74.148%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71018684"/>
                      </a:ext>
                    </a:extLst>
                  </a:tr>
                  <a:tr h="455003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sz="1400" b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altLang="zh-CN" sz="1400" b="0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altLang="zh-CN" sz="1400" b="0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400" b="0" smtClean="0">
                                        <a:latin typeface="Cambria Math" panose="02040503050406030204" pitchFamily="18" charset="0"/>
                                      </a:rPr>
                                      <m:t>−64,35</m:t>
                                    </m:r>
                                  </m:e>
                                </m:d>
                                <m:r>
                                  <a:rPr lang="en-US" altLang="zh-CN" sz="1400" b="0" smtClean="0">
                                    <a:latin typeface="Cambria Math" panose="02040503050406030204" pitchFamily="18" charset="0"/>
                                  </a:rPr>
                                  <m:t>𝑀𝑒𝑉</m:t>
                                </m:r>
                              </m:oMath>
                            </m:oMathPara>
                          </a14:m>
                          <a:endParaRPr lang="en-US" altLang="zh-CN" sz="1400" b="0" i="1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74278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66413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89.411%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09182573"/>
                      </a:ext>
                    </a:extLst>
                  </a:tr>
                  <a:tr h="51567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altLang="zh-CN" sz="1200" b="0" smtClean="0">
                                        <a:latin typeface="Cambria Math" panose="02040503050406030204" pitchFamily="18" charset="0"/>
                                      </a:rPr>
                                      <m:t>𝐵𝐶</m:t>
                                    </m:r>
                                  </m:sub>
                                </m:sSub>
                                <m: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200" b="0" smtClean="0">
                                        <a:latin typeface="Cambria Math" panose="02040503050406030204" pitchFamily="18" charset="0"/>
                                      </a:rPr>
                                      <m:t>1.858,1.874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zh-CN" sz="1200" b="0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𝐺𝑒𝑉</m:t>
                                </m:r>
                                <m: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altLang="zh-CN" sz="12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66413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63202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95.165%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28.614%</a:t>
                          </a:r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2741361"/>
                      </a:ext>
                    </a:extLst>
                  </a:tr>
                  <a:tr h="576337"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altLang="zh-CN" sz="1400" i="1" smtClean="0"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accPr>
                                  <m:e>
                                    <m:sSup>
                                      <m:sSupPr>
                                        <m:ctrlPr>
                                          <a:rPr lang="en-US" altLang="zh-CN" sz="1400" i="1">
                                            <a:latin typeface="Cambria Math" panose="02040503050406030204" pitchFamily="18" charset="0"/>
                                            <a:sym typeface="+mn-ea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400">
                                            <a:latin typeface="Cambria Math" panose="02040503050406030204" pitchFamily="18" charset="0"/>
                                            <a:sym typeface="+mn-ea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en-US" altLang="zh-CN" sz="1400">
                                            <a:latin typeface="Cambria Math" panose="02040503050406030204" pitchFamily="18" charset="0"/>
                                            <a:sym typeface="+mn-ea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acc>
                                <m:r>
                                  <a:rPr lang="en-US" altLang="zh-CN" sz="1400">
                                    <a:latin typeface="Cambria Math" panose="02040503050406030204" pitchFamily="18" charset="0"/>
                                    <a:sym typeface="+mn-ea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  <m:t>𝒌</m:t>
                                    </m:r>
                                  </m:e>
                                  <m:sup>
                                    <m:r>
                                      <a:rPr lang="en-US" altLang="zh-CN" sz="1400" b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  <m:t>𝝁</m:t>
                                    </m:r>
                                  </m:e>
                                  <m:sup>
                                    <m:r>
                                      <a:rPr lang="en-US" altLang="zh-CN" sz="1400" b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  <m:t>+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zh-CN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  <m:t>𝝂</m:t>
                                    </m:r>
                                  </m:e>
                                  <m:sub>
                                    <m:r>
                                      <a:rPr lang="en-US" altLang="zh-CN" sz="1400" b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  <m:t>𝝁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goodtrack</m:t>
                                    </m:r>
                                  </m:sub>
                                </m:sSub>
                                <m:r>
                                  <a:rPr lang="en-US" altLang="zh-CN" sz="1400" b="0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≥4</m:t>
                                </m:r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400" dirty="0"/>
                            <a:t>信号道粗筛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63202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48514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76.760%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7399544"/>
                      </a:ext>
                    </a:extLst>
                  </a:tr>
                  <a:tr h="576337"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400" b="0" smtClean="0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p>
                                        <m:r>
                                          <a:rPr lang="en-US" altLang="zh-CN" sz="1400" b="0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altLang="zh-CN" sz="1400" b="0" smtClean="0">
                                    <a:latin typeface="Cambria Math" panose="02040503050406030204" pitchFamily="18" charset="0"/>
                                  </a:rPr>
                                  <m:t>=1&amp;&amp;</m:t>
                                </m:r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400" b="0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p>
                                        <m:r>
                                          <a:rPr lang="en-US" altLang="zh-CN" sz="1400" b="0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altLang="zh-CN" sz="1400" b="0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PID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48514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23660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48.769%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41777902"/>
                      </a:ext>
                    </a:extLst>
                  </a:tr>
                  <a:tr h="371143"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altLang="zh-CN" sz="1400" b="0" smtClean="0">
                                        <a:latin typeface="Cambria Math" panose="02040503050406030204" pitchFamily="18" charset="0"/>
                                      </a:rPr>
                                      <m:t>𝑜𝑡h𝑒𝑟𝑠</m:t>
                                    </m:r>
                                  </m:sub>
                                </m:sSub>
                                <m:r>
                                  <a:rPr lang="en-US" altLang="zh-CN" sz="1400" b="0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1400" dirty="0"/>
                            <a:t>排除假径迹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23660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22854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96.593%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10.347%</a:t>
                          </a:r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48319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3046ABFE-14AA-4A57-BA93-1F9C49FF72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3390026"/>
                  </p:ext>
                </p:extLst>
              </p:nvPr>
            </p:nvGraphicFramePr>
            <p:xfrm>
              <a:off x="167118" y="628036"/>
              <a:ext cx="11508825" cy="4867424"/>
            </p:xfrm>
            <a:graphic>
              <a:graphicData uri="http://schemas.openxmlformats.org/drawingml/2006/table">
                <a:tbl>
                  <a:tblPr firstRow="1" bandRow="1">
                    <a:tableStyleId>{5FD0F851-EC5A-4D38-B0AD-8093EC10F338}</a:tableStyleId>
                  </a:tblPr>
                  <a:tblGrid>
                    <a:gridCol w="1575703">
                      <a:extLst>
                        <a:ext uri="{9D8B030D-6E8A-4147-A177-3AD203B41FA5}">
                          <a16:colId xmlns:a16="http://schemas.microsoft.com/office/drawing/2014/main" val="1841833638"/>
                        </a:ext>
                      </a:extLst>
                    </a:gridCol>
                    <a:gridCol w="1960478">
                      <a:extLst>
                        <a:ext uri="{9D8B030D-6E8A-4147-A177-3AD203B41FA5}">
                          <a16:colId xmlns:a16="http://schemas.microsoft.com/office/drawing/2014/main" val="3034310348"/>
                        </a:ext>
                      </a:extLst>
                    </a:gridCol>
                    <a:gridCol w="1571643">
                      <a:extLst>
                        <a:ext uri="{9D8B030D-6E8A-4147-A177-3AD203B41FA5}">
                          <a16:colId xmlns:a16="http://schemas.microsoft.com/office/drawing/2014/main" val="1850340841"/>
                        </a:ext>
                      </a:extLst>
                    </a:gridCol>
                    <a:gridCol w="1551555">
                      <a:extLst>
                        <a:ext uri="{9D8B030D-6E8A-4147-A177-3AD203B41FA5}">
                          <a16:colId xmlns:a16="http://schemas.microsoft.com/office/drawing/2014/main" val="2677978994"/>
                        </a:ext>
                      </a:extLst>
                    </a:gridCol>
                    <a:gridCol w="1616482">
                      <a:extLst>
                        <a:ext uri="{9D8B030D-6E8A-4147-A177-3AD203B41FA5}">
                          <a16:colId xmlns:a16="http://schemas.microsoft.com/office/drawing/2014/main" val="2555417517"/>
                        </a:ext>
                      </a:extLst>
                    </a:gridCol>
                    <a:gridCol w="1616482">
                      <a:extLst>
                        <a:ext uri="{9D8B030D-6E8A-4147-A177-3AD203B41FA5}">
                          <a16:colId xmlns:a16="http://schemas.microsoft.com/office/drawing/2014/main" val="2578256846"/>
                        </a:ext>
                      </a:extLst>
                    </a:gridCol>
                    <a:gridCol w="1616482">
                      <a:extLst>
                        <a:ext uri="{9D8B030D-6E8A-4147-A177-3AD203B41FA5}">
                          <a16:colId xmlns:a16="http://schemas.microsoft.com/office/drawing/2014/main" val="3229875135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0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类型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说明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筛选前后事例数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相对效率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绝对效率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5681840"/>
                      </a:ext>
                    </a:extLst>
                  </a:tr>
                  <a:tr h="40723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t="-104478" r="-629730" b="-10059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80685" t="-104478" r="-408100" b="-10059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1219200" rtl="0" eaLnBrk="1" latinLnBrk="0" hangingPunct="1"/>
                          <a:r>
                            <a:rPr lang="zh-CN" altLang="en-US" sz="1600" b="0" kern="1200" dirty="0">
                              <a:solidFill>
                                <a:schemeClr val="dk1"/>
                              </a:solidFill>
                            </a:rPr>
                            <a:t>标记道粗筛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kern="1200" dirty="0">
                              <a:solidFill>
                                <a:schemeClr val="dk1"/>
                              </a:solidFill>
                            </a:rPr>
                            <a:t>220875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kern="1200" dirty="0">
                              <a:solidFill>
                                <a:schemeClr val="dk1"/>
                              </a:solidFill>
                            </a:rPr>
                            <a:t>218296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kern="1200" dirty="0">
                              <a:solidFill>
                                <a:schemeClr val="dk1"/>
                              </a:solidFill>
                            </a:rPr>
                            <a:t>98.832%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kern="1200" dirty="0">
                              <a:solidFill>
                                <a:schemeClr val="dk1"/>
                              </a:solidFill>
                            </a:rPr>
                            <a:t>98.832%</a:t>
                          </a:r>
                          <a:endParaRPr lang="zh-CN" altLang="en-US" sz="16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6351966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80685" t="-161176" r="-408100" b="-69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24806" t="-161176" r="-407752" b="-69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kern="1200" dirty="0">
                              <a:solidFill>
                                <a:schemeClr val="dk1"/>
                              </a:solidFill>
                            </a:rPr>
                            <a:t>218296</a:t>
                          </a:r>
                          <a:endParaRPr lang="zh-CN" altLang="en-US" sz="16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127614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58.459%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8840017"/>
                      </a:ext>
                    </a:extLst>
                  </a:tr>
                  <a:tr h="555506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80685" t="-243956" r="-408100" b="-5472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400" dirty="0"/>
                            <a:t>误组合效率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127614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kern="1200" dirty="0">
                              <a:solidFill>
                                <a:schemeClr val="dk1"/>
                              </a:solidFill>
                            </a:rPr>
                            <a:t>100176</a:t>
                          </a:r>
                          <a:endParaRPr lang="zh-CN" altLang="en-US" sz="16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78.499%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48659415"/>
                      </a:ext>
                    </a:extLst>
                  </a:tr>
                  <a:tr h="495795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80685" t="-381707" r="-408100" b="-5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kern="1200" dirty="0">
                              <a:solidFill>
                                <a:schemeClr val="dk1"/>
                              </a:solidFill>
                            </a:rPr>
                            <a:t>100176</a:t>
                          </a:r>
                          <a:endParaRPr lang="zh-CN" altLang="en-US" sz="16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74278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74.148%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71018684"/>
                      </a:ext>
                    </a:extLst>
                  </a:tr>
                  <a:tr h="455003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80685" t="-533784" r="-408100" b="-4621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74278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66413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89.411%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09182573"/>
                      </a:ext>
                    </a:extLst>
                  </a:tr>
                  <a:tr h="51567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80685" t="-551765" r="-408100" b="-3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66413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63202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95.165%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28.614%</a:t>
                          </a:r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2741361"/>
                      </a:ext>
                    </a:extLst>
                  </a:tr>
                  <a:tr h="57633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t="-589362" r="-629730" b="-1734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80685" t="-589362" r="-408100" b="-1734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400" dirty="0"/>
                            <a:t>信号道粗筛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63202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48514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76.760%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7399544"/>
                      </a:ext>
                    </a:extLst>
                  </a:tr>
                  <a:tr h="576337"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80685" t="-682105" r="-408100" b="-71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PID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48514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23660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48.769%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41777902"/>
                      </a:ext>
                    </a:extLst>
                  </a:tr>
                  <a:tr h="371143"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80685" t="-1218033" r="-408100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1400" dirty="0"/>
                            <a:t>排除假径迹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9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23660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22854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96.593%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10.347%</a:t>
                          </a:r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483191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81AF875-BBE8-A1E8-5ACC-CF5B9249A100}"/>
                  </a:ext>
                </a:extLst>
              </p:cNvPr>
              <p:cNvSpPr txBox="1"/>
              <p:nvPr/>
            </p:nvSpPr>
            <p:spPr>
              <a:xfrm>
                <a:off x="167118" y="0"/>
                <a:ext cx="6094948" cy="4044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1" i="1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𝑫</m:t>
                        </m:r>
                      </m:e>
                      <m:sup>
                        <m: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𝟎</m:t>
                        </m:r>
                      </m:sup>
                    </m:sSup>
                    <m:r>
                      <a:rPr lang="en-US" altLang="zh-CN" sz="1800" b="1" i="1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  <a:sym typeface="+mn-ea"/>
                      </a:rPr>
                      <m:t>→</m:t>
                    </m:r>
                    <m:sSup>
                      <m:sSup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𝑲</m:t>
                        </m:r>
                      </m:e>
                      <m:sup>
                        <m: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𝝁</m:t>
                        </m:r>
                      </m:e>
                      <m:sup>
                        <m: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𝝂</m:t>
                        </m:r>
                      </m:e>
                      <m:sub>
                        <m: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𝝁</m:t>
                        </m:r>
                      </m:sub>
                    </m:sSub>
                  </m:oMath>
                </a14:m>
                <a:r>
                  <a:rPr lang="zh-CN" altLang="en-US" sz="1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Adobe 黑体 Std R" panose="020B0400000000000000"/>
                  </a:rPr>
                  <a:t>相关进展</a:t>
                </a:r>
                <a:endParaRPr lang="en-US" altLang="zh-CN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81AF875-BBE8-A1E8-5ACC-CF5B9249A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18" y="0"/>
                <a:ext cx="6094948" cy="404406"/>
              </a:xfrm>
              <a:prstGeom prst="rect">
                <a:avLst/>
              </a:prstGeom>
              <a:blipFill>
                <a:blip r:embed="rId3"/>
                <a:stretch>
                  <a:fillRect l="-600" t="-4545" b="-18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92284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4">
                <a:extLst>
                  <a:ext uri="{FF2B5EF4-FFF2-40B4-BE49-F238E27FC236}">
                    <a16:creationId xmlns:a16="http://schemas.microsoft.com/office/drawing/2014/main" id="{0F8DB482-6B07-45FD-BBB3-6CC668BBBAC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51295" y="593831"/>
              <a:ext cx="8675163" cy="19219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4810">
                      <a:extLst>
                        <a:ext uri="{9D8B030D-6E8A-4147-A177-3AD203B41FA5}">
                          <a16:colId xmlns:a16="http://schemas.microsoft.com/office/drawing/2014/main" val="320824487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2647890"/>
                        </a:ext>
                      </a:extLst>
                    </a:gridCol>
                    <a:gridCol w="2813109">
                      <a:extLst>
                        <a:ext uri="{9D8B030D-6E8A-4147-A177-3AD203B41FA5}">
                          <a16:colId xmlns:a16="http://schemas.microsoft.com/office/drawing/2014/main" val="1436377648"/>
                        </a:ext>
                      </a:extLst>
                    </a:gridCol>
                    <a:gridCol w="1795244">
                      <a:extLst>
                        <a:ext uri="{9D8B030D-6E8A-4147-A177-3AD203B41FA5}">
                          <a16:colId xmlns:a16="http://schemas.microsoft.com/office/drawing/2014/main" val="2839782014"/>
                        </a:ext>
                      </a:extLst>
                    </a:gridCol>
                  </a:tblGrid>
                  <a:tr h="318863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标记道效率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标记道</a:t>
                          </a:r>
                          <a:r>
                            <a:rPr lang="en-US" altLang="zh-CN" dirty="0"/>
                            <a:t>+</a:t>
                          </a:r>
                          <a:r>
                            <a:rPr lang="zh-CN" altLang="en-US" dirty="0"/>
                            <a:t>信号道效率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信号道效率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653632"/>
                      </a:ext>
                    </a:extLst>
                  </a:tr>
                  <a:tr h="33218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altLang="zh-CN" sz="1800" i="1" smtClean="0"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accPr>
                                  <m:e>
                                    <m:sSup>
                                      <m:sSupPr>
                                        <m:ctrlPr>
                                          <a:rPr lang="en-US" altLang="zh-CN" sz="1800" i="1">
                                            <a:latin typeface="Cambria Math" panose="02040503050406030204" pitchFamily="18" charset="0"/>
                                            <a:sym typeface="+mn-ea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>
                                            <a:latin typeface="Cambria Math" panose="02040503050406030204" pitchFamily="18" charset="0"/>
                                            <a:sym typeface="+mn-ea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en-US" altLang="zh-CN" sz="1800">
                                            <a:latin typeface="Cambria Math" panose="02040503050406030204" pitchFamily="18" charset="0"/>
                                            <a:sym typeface="+mn-ea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acc>
                                <m:r>
                                  <a:rPr lang="en-US" altLang="zh-CN" sz="1800">
                                    <a:latin typeface="Cambria Math" panose="02040503050406030204" pitchFamily="18" charset="0"/>
                                    <a:sym typeface="+mn-ea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1800"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800"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altLang="zh-CN" sz="1800">
                                    <a:latin typeface="Cambria Math" panose="02040503050406030204" pitchFamily="18" charset="0"/>
                                    <a:sym typeface="+mn-ea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/>
                            <a:t>49.783%</a:t>
                          </a:r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/>
                            <a:t>18.193%</a:t>
                          </a:r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36.545%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9731069"/>
                      </a:ext>
                    </a:extLst>
                  </a:tr>
                  <a:tr h="16884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altLang="zh-CN" sz="1800" i="1" smtClean="0"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accPr>
                                  <m:e>
                                    <m:sSup>
                                      <m:sSupPr>
                                        <m:ctrlPr>
                                          <a:rPr lang="en-US" altLang="zh-CN" sz="1800" i="1">
                                            <a:latin typeface="Cambria Math" panose="02040503050406030204" pitchFamily="18" charset="0"/>
                                            <a:sym typeface="+mn-ea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>
                                            <a:latin typeface="Cambria Math" panose="02040503050406030204" pitchFamily="18" charset="0"/>
                                            <a:sym typeface="+mn-ea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en-US" altLang="zh-CN" sz="1800">
                                            <a:latin typeface="Cambria Math" panose="02040503050406030204" pitchFamily="18" charset="0"/>
                                            <a:sym typeface="+mn-ea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acc>
                                <m:r>
                                  <a:rPr lang="en-US" altLang="zh-CN" sz="1800">
                                    <a:latin typeface="Cambria Math" panose="02040503050406030204" pitchFamily="18" charset="0"/>
                                    <a:sym typeface="+mn-ea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1800"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800"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800"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/>
                            <a:t>28.614%</a:t>
                          </a:r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/>
                            <a:t>10.347%</a:t>
                          </a:r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36.161%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5136224"/>
                      </a:ext>
                    </a:extLst>
                  </a:tr>
                  <a:tr h="55036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altLang="zh-CN" sz="1800" i="1" smtClean="0"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accPr>
                                  <m:e>
                                    <m:sSup>
                                      <m:sSupPr>
                                        <m:ctrlPr>
                                          <a:rPr lang="en-US" altLang="zh-CN" sz="1800" i="1">
                                            <a:latin typeface="Cambria Math" panose="02040503050406030204" pitchFamily="18" charset="0"/>
                                            <a:sym typeface="+mn-ea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>
                                            <a:latin typeface="Cambria Math" panose="02040503050406030204" pitchFamily="18" charset="0"/>
                                            <a:sym typeface="+mn-ea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en-US" altLang="zh-CN" sz="1800">
                                            <a:latin typeface="Cambria Math" panose="02040503050406030204" pitchFamily="18" charset="0"/>
                                            <a:sym typeface="+mn-ea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acc>
                                <m:r>
                                  <a:rPr lang="en-US" altLang="zh-CN" sz="1800">
                                    <a:latin typeface="Cambria Math" panose="02040503050406030204" pitchFamily="18" charset="0"/>
                                    <a:sym typeface="+mn-ea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1800"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800"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/>
                            <a:t>16.561%</a:t>
                          </a:r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/>
                            <a:t>11.098%</a:t>
                          </a:r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67.013%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80950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4">
                <a:extLst>
                  <a:ext uri="{FF2B5EF4-FFF2-40B4-BE49-F238E27FC236}">
                    <a16:creationId xmlns:a16="http://schemas.microsoft.com/office/drawing/2014/main" id="{0F8DB482-6B07-45FD-BBB3-6CC668BBBA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80346117"/>
                  </p:ext>
                </p:extLst>
              </p:nvPr>
            </p:nvGraphicFramePr>
            <p:xfrm>
              <a:off x="1451295" y="593831"/>
              <a:ext cx="8675163" cy="168879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4810">
                      <a:extLst>
                        <a:ext uri="{9D8B030D-6E8A-4147-A177-3AD203B41FA5}">
                          <a16:colId xmlns:a16="http://schemas.microsoft.com/office/drawing/2014/main" val="320824487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2647890"/>
                        </a:ext>
                      </a:extLst>
                    </a:gridCol>
                    <a:gridCol w="2813109">
                      <a:extLst>
                        <a:ext uri="{9D8B030D-6E8A-4147-A177-3AD203B41FA5}">
                          <a16:colId xmlns:a16="http://schemas.microsoft.com/office/drawing/2014/main" val="1436377648"/>
                        </a:ext>
                      </a:extLst>
                    </a:gridCol>
                    <a:gridCol w="1795244">
                      <a:extLst>
                        <a:ext uri="{9D8B030D-6E8A-4147-A177-3AD203B41FA5}">
                          <a16:colId xmlns:a16="http://schemas.microsoft.com/office/drawing/2014/main" val="283978201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标记道效率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标记道</a:t>
                          </a:r>
                          <a:r>
                            <a:rPr lang="en-US" altLang="zh-CN" dirty="0"/>
                            <a:t>+</a:t>
                          </a:r>
                          <a:r>
                            <a:rPr lang="zh-CN" altLang="en-US" dirty="0"/>
                            <a:t>信号道效率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信号道效率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653632"/>
                      </a:ext>
                    </a:extLst>
                  </a:tr>
                  <a:tr h="38633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99" t="-103125" r="-327545" b="-24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/>
                            <a:t>49.783%</a:t>
                          </a:r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/>
                            <a:t>18.193%</a:t>
                          </a:r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36.545%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9731069"/>
                      </a:ext>
                    </a:extLst>
                  </a:tr>
                  <a:tr h="38633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99" t="-206349" r="-327545" b="-147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/>
                            <a:t>28.614%</a:t>
                          </a:r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/>
                            <a:t>10.347%</a:t>
                          </a:r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36.161%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5136224"/>
                      </a:ext>
                    </a:extLst>
                  </a:tr>
                  <a:tr h="55036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99" t="-212088" r="-327545" b="-2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/>
                            <a:t>16.561%</a:t>
                          </a:r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/>
                            <a:t>11.098%</a:t>
                          </a:r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67.013%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809504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61BFB6E3-D6D9-4C33-81B6-197CB19D0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443" y="4587403"/>
            <a:ext cx="9667875" cy="193357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BFC793C-9785-4727-EBDF-1DAA10E27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713" y="2620952"/>
            <a:ext cx="10791825" cy="1495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CCE9B1D-4A69-7506-63CC-1755D0A91291}"/>
                  </a:ext>
                </a:extLst>
              </p:cNvPr>
              <p:cNvSpPr txBox="1"/>
              <p:nvPr/>
            </p:nvSpPr>
            <p:spPr>
              <a:xfrm>
                <a:off x="140313" y="84270"/>
                <a:ext cx="6094948" cy="4044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1" i="1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𝑫</m:t>
                        </m:r>
                      </m:e>
                      <m:sup>
                        <m: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𝟎</m:t>
                        </m:r>
                      </m:sup>
                    </m:sSup>
                    <m:r>
                      <a:rPr lang="en-US" altLang="zh-CN" sz="1800" b="1" i="1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  <a:sym typeface="+mn-ea"/>
                      </a:rPr>
                      <m:t>→</m:t>
                    </m:r>
                    <m:sSup>
                      <m:sSup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𝑲</m:t>
                        </m:r>
                      </m:e>
                      <m:sup>
                        <m: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𝝁</m:t>
                        </m:r>
                      </m:e>
                      <m:sup>
                        <m: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𝝂</m:t>
                        </m:r>
                      </m:e>
                      <m:sub>
                        <m:r>
                          <a:rPr lang="en-US" altLang="zh-CN" sz="1800" b="1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𝝁</m:t>
                        </m:r>
                      </m:sub>
                    </m:sSub>
                  </m:oMath>
                </a14:m>
                <a:r>
                  <a:rPr lang="zh-CN" altLang="en-US" sz="1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Adobe 黑体 Std R" panose="020B0400000000000000"/>
                  </a:rPr>
                  <a:t>相关进展</a:t>
                </a:r>
                <a:endParaRPr lang="en-US" altLang="zh-CN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CCE9B1D-4A69-7506-63CC-1755D0A91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13" y="84270"/>
                <a:ext cx="6094948" cy="404406"/>
              </a:xfrm>
              <a:prstGeom prst="rect">
                <a:avLst/>
              </a:prstGeom>
              <a:blipFill>
                <a:blip r:embed="rId5"/>
                <a:stretch>
                  <a:fillRect l="-600" t="-6061" b="-18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1407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83CAD6-4550-D005-E582-B178E664E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DCC8C2-5293-F76E-EF9E-11EF8DE22D8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11004331" y="6356350"/>
            <a:ext cx="578069" cy="366395"/>
          </a:xfrm>
        </p:spPr>
        <p:txBody>
          <a:bodyPr/>
          <a:lstStyle/>
          <a:p>
            <a:fld id="{40A75395-E496-4F2E-841C-84E2511BD8CD}" type="slidenum">
              <a:rPr lang="zh-CN" altLang="en-US" sz="2400" b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fld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A680340-1688-E7F6-9E39-9C26915B8B76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46482" y="-2"/>
                <a:ext cx="7321349" cy="436389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n"/>
                </a:pPr>
                <a:r>
                  <a:rPr lang="zh-CN" altLang="en-US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Adobe 黑体 Std R" panose="020B0400000000000000"/>
                  </a:rPr>
                  <a:t>物理动机</a:t>
                </a:r>
                <a:endParaRPr lang="en-US" altLang="zh-CN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Adobe 黑体 Std R" panose="020B040000000000000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sym typeface="+mn-ea"/>
                          </a:rPr>
                          <m:t>𝑫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sym typeface="+mn-ea"/>
                          </a:rPr>
                          <m:t>𝟎</m:t>
                        </m:r>
                      </m:sup>
                    </m:sSup>
                    <m:r>
                      <a:rPr lang="en-US" altLang="zh-CN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sym typeface="+mn-ea"/>
                      </a:rPr>
                      <m:t>→</m:t>
                    </m:r>
                    <m:sSup>
                      <m:sSupPr>
                        <m:ctrlPr>
                          <a:rPr lang="en-US" altLang="zh-CN" sz="20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sym typeface="+mn-ea"/>
                          </a:rPr>
                          <m:t>𝝅</m:t>
                        </m:r>
                      </m:e>
                      <m:sup>
                        <m:r>
                          <a:rPr lang="en-US" altLang="zh-CN" sz="2000" b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sym typeface="+mn-ea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0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sym typeface="+mn-ea"/>
                          </a:rPr>
                          <m:t>𝝁</m:t>
                        </m:r>
                      </m:e>
                      <m:sup>
                        <m:r>
                          <a:rPr lang="en-US" altLang="zh-CN" sz="2000" b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sym typeface="+mn-ea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CN" sz="20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sym typeface="+mn-ea"/>
                          </a:rPr>
                          <m:t>𝝂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sym typeface="+mn-ea"/>
                          </a:rPr>
                          <m:t>𝝁</m:t>
                        </m:r>
                      </m:sub>
                    </m:sSub>
                  </m:oMath>
                </a14:m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是半轻衰变</a:t>
                </a:r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相关物理量：</a:t>
                </a:r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  <a:sym typeface="+mn-ea"/>
                          </a:rPr>
                          <m:t>𝑅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  <a:sym typeface="+mn-ea"/>
                          </a:rPr>
                          <m:t>0</m:t>
                        </m:r>
                      </m:sup>
                    </m:sSup>
                    <m:r>
                      <a:rPr lang="zh-CN" altLang="en-US" sz="2000" i="1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  <a:sym typeface="+mn-ea"/>
                      </a:rPr>
                      <m:t>：</m:t>
                    </m:r>
                  </m:oMath>
                </a14:m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描述轻子普适性</a:t>
                </a:r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𝑐𝑑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：描述夸克质量本征态与弱作用本征态的混合</a:t>
                </a:r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bSup>
                    <m:r>
                      <a:rPr lang="en-US" altLang="zh-CN" sz="20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：描述末态夸克之间的强相互作用</a:t>
                </a:r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CKM</a:t>
                </a:r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矩阵：</a:t>
                </a:r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精确检验标准模型，研究</a:t>
                </a:r>
                <a:r>
                  <a:rPr lang="en-US" altLang="zh-CN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CP</a:t>
                </a:r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破坏和新物理的重要工具</a:t>
                </a:r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𝑐𝑑</m:t>
                        </m:r>
                      </m:sub>
                    </m:sSub>
                  </m:oMath>
                </a14:m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误差比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𝑢𝑑</m:t>
                        </m:r>
                      </m:sub>
                    </m:sSub>
                    <m:r>
                      <a:rPr lang="zh-CN" altLang="en-US" sz="2000" i="1">
                        <a:latin typeface="Cambria Math" panose="02040503050406030204" pitchFamily="18" charset="0"/>
                      </a:rPr>
                      <m:t>、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𝑢𝑠</m:t>
                        </m:r>
                      </m:sub>
                    </m:sSub>
                  </m:oMath>
                </a14:m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高一个量级，值得预估下一代高亮度实验对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𝑐𝑑</m:t>
                        </m:r>
                      </m:sub>
                    </m:sSub>
                  </m:oMath>
                </a14:m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的测量能力</a:t>
                </a:r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A680340-1688-E7F6-9E39-9C26915B8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146482" y="-2"/>
                <a:ext cx="7321349" cy="4363897"/>
              </a:xfrm>
              <a:prstGeom prst="rect">
                <a:avLst/>
              </a:prstGeom>
              <a:blipFill>
                <a:blip r:embed="rId5"/>
                <a:stretch>
                  <a:fillRect l="-1415" t="-12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组合 48">
            <a:extLst>
              <a:ext uri="{FF2B5EF4-FFF2-40B4-BE49-F238E27FC236}">
                <a16:creationId xmlns:a16="http://schemas.microsoft.com/office/drawing/2014/main" id="{5E5F7F04-89BE-B746-17D5-5987D36ACEC3}"/>
              </a:ext>
            </a:extLst>
          </p:cNvPr>
          <p:cNvGrpSpPr/>
          <p:nvPr/>
        </p:nvGrpSpPr>
        <p:grpSpPr>
          <a:xfrm>
            <a:off x="7939678" y="433407"/>
            <a:ext cx="3642722" cy="3354024"/>
            <a:chOff x="8162498" y="196371"/>
            <a:chExt cx="3642722" cy="3354024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2BCDC3C6-AB70-791F-3D54-9C8ECB5E6E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23827" y="2665349"/>
              <a:ext cx="865097" cy="568791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pic>
          <p:nvPicPr>
            <p:cNvPr id="5" name="图片 4" descr="31a2159f91993c357cb34d508a41c22">
              <a:extLst>
                <a:ext uri="{FF2B5EF4-FFF2-40B4-BE49-F238E27FC236}">
                  <a16:creationId xmlns:a16="http://schemas.microsoft.com/office/drawing/2014/main" id="{B5122C60-20EB-B0FA-7534-5C1A0B44E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6200000">
              <a:off x="8803550" y="1453631"/>
              <a:ext cx="1381028" cy="438082"/>
            </a:xfrm>
            <a:prstGeom prst="rect">
              <a:avLst/>
            </a:prstGeom>
          </p:spPr>
        </p:pic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F74849F2-FC30-7C97-FDCE-F853B67563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65723" y="2363187"/>
              <a:ext cx="923201" cy="604326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B97A26B9-77C9-A3E2-2C54-54D53926650B}"/>
                </a:ext>
              </a:extLst>
            </p:cNvPr>
            <p:cNvCxnSpPr>
              <a:cxnSpLocks/>
            </p:cNvCxnSpPr>
            <p:nvPr/>
          </p:nvCxnSpPr>
          <p:spPr>
            <a:xfrm>
              <a:off x="9388924" y="2363187"/>
              <a:ext cx="966087" cy="543339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BEE78D3F-4CBF-0F28-B41E-98A2B80D605A}"/>
                </a:ext>
              </a:extLst>
            </p:cNvPr>
            <p:cNvCxnSpPr/>
            <p:nvPr/>
          </p:nvCxnSpPr>
          <p:spPr>
            <a:xfrm>
              <a:off x="9570152" y="982159"/>
              <a:ext cx="763186" cy="423885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26C55B16-CBD3-CCDE-930B-C96C87D26EC2}"/>
                </a:ext>
              </a:extLst>
            </p:cNvPr>
            <p:cNvCxnSpPr/>
            <p:nvPr/>
          </p:nvCxnSpPr>
          <p:spPr>
            <a:xfrm flipV="1">
              <a:off x="9570152" y="519968"/>
              <a:ext cx="756269" cy="462191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95A28FA4-0914-8CD5-2D27-B8A799268CB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9388923" y="2340590"/>
              <a:ext cx="1587842" cy="6183"/>
            </a:xfrm>
            <a:prstGeom prst="straightConnector1">
              <a:avLst/>
            </a:prstGeom>
            <a:noFill/>
            <a:ln w="9525" cap="flat" cmpd="sng" algn="ctr">
              <a:solidFill>
                <a:srgbClr val="00B0F0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26242415-4006-EF88-D85D-EB881BC6820A}"/>
                    </a:ext>
                  </a:extLst>
                </p:cNvPr>
                <p:cNvSpPr txBox="1"/>
                <p:nvPr/>
              </p:nvSpPr>
              <p:spPr>
                <a:xfrm>
                  <a:off x="10976765" y="2144502"/>
                  <a:ext cx="590831" cy="3080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𝑐𝑑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26242415-4006-EF88-D85D-EB881BC682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76765" y="2144502"/>
                  <a:ext cx="590831" cy="308026"/>
                </a:xfrm>
                <a:prstGeom prst="rect">
                  <a:avLst/>
                </a:prstGeom>
                <a:blipFill>
                  <a:blip r:embed="rId7"/>
                  <a:stretch>
                    <a:fillRect r="-20619" b="-24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D25F6FD7-DA11-8918-807D-C6C6E2859211}"/>
                    </a:ext>
                  </a:extLst>
                </p:cNvPr>
                <p:cNvSpPr txBox="1"/>
                <p:nvPr/>
              </p:nvSpPr>
              <p:spPr>
                <a:xfrm>
                  <a:off x="8231106" y="3165363"/>
                  <a:ext cx="361328" cy="3850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D25F6FD7-DA11-8918-807D-C6C6E28592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1106" y="3165363"/>
                  <a:ext cx="361328" cy="385032"/>
                </a:xfrm>
                <a:prstGeom prst="rect">
                  <a:avLst/>
                </a:prstGeom>
                <a:blipFill>
                  <a:blip r:embed="rId8"/>
                  <a:stretch>
                    <a:fillRect b="-952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13A4471C-4B8A-99AD-D156-1B2E605A489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388923" y="2657962"/>
              <a:ext cx="923201" cy="507401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6FEB6102-AA15-D5E5-8C29-8CDD5CF6E75C}"/>
                    </a:ext>
                  </a:extLst>
                </p:cNvPr>
                <p:cNvSpPr txBox="1"/>
                <p:nvPr/>
              </p:nvSpPr>
              <p:spPr>
                <a:xfrm>
                  <a:off x="10230963" y="3075174"/>
                  <a:ext cx="361328" cy="3850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6FEB6102-AA15-D5E5-8C29-8CDD5CF6E7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30963" y="3075174"/>
                  <a:ext cx="361328" cy="385032"/>
                </a:xfrm>
                <a:prstGeom prst="rect">
                  <a:avLst/>
                </a:prstGeom>
                <a:blipFill>
                  <a:blip r:embed="rId9"/>
                  <a:stretch>
                    <a:fillRect b="-781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文本框 34">
                  <a:extLst>
                    <a:ext uri="{FF2B5EF4-FFF2-40B4-BE49-F238E27FC236}">
                      <a16:creationId xmlns:a16="http://schemas.microsoft.com/office/drawing/2014/main" id="{B857C30C-A649-684A-C266-6EDD31608C49}"/>
                    </a:ext>
                  </a:extLst>
                </p:cNvPr>
                <p:cNvSpPr txBox="1"/>
                <p:nvPr/>
              </p:nvSpPr>
              <p:spPr>
                <a:xfrm>
                  <a:off x="10230963" y="2521493"/>
                  <a:ext cx="361328" cy="3850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5" name="文本框 34">
                  <a:extLst>
                    <a:ext uri="{FF2B5EF4-FFF2-40B4-BE49-F238E27FC236}">
                      <a16:creationId xmlns:a16="http://schemas.microsoft.com/office/drawing/2014/main" id="{B857C30C-A649-684A-C266-6EDD31608C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30963" y="2521493"/>
                  <a:ext cx="361328" cy="385032"/>
                </a:xfrm>
                <a:prstGeom prst="rect">
                  <a:avLst/>
                </a:prstGeom>
                <a:blipFill>
                  <a:blip r:embed="rId10"/>
                  <a:stretch>
                    <a:fillRect l="-5085" r="-5085" b="-1746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1770AAF6-4626-710F-614A-28902CA292D2}"/>
                    </a:ext>
                  </a:extLst>
                </p:cNvPr>
                <p:cNvSpPr txBox="1"/>
                <p:nvPr/>
              </p:nvSpPr>
              <p:spPr>
                <a:xfrm>
                  <a:off x="8162498" y="2564712"/>
                  <a:ext cx="361328" cy="3850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1770AAF6-4626-710F-614A-28902CA292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2498" y="2564712"/>
                  <a:ext cx="361328" cy="385032"/>
                </a:xfrm>
                <a:prstGeom prst="rect">
                  <a:avLst/>
                </a:prstGeom>
                <a:blipFill>
                  <a:blip r:embed="rId11"/>
                  <a:stretch>
                    <a:fillRect b="-952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6B5BCD14-BB4D-940D-2946-B9626D3735B1}"/>
                    </a:ext>
                  </a:extLst>
                </p:cNvPr>
                <p:cNvSpPr txBox="1"/>
                <p:nvPr/>
              </p:nvSpPr>
              <p:spPr>
                <a:xfrm>
                  <a:off x="8881669" y="1555934"/>
                  <a:ext cx="71379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6B5BCD14-BB4D-940D-2946-B9626D3735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81669" y="1555934"/>
                  <a:ext cx="713791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55C73006-9506-417D-3233-35750F49B7B4}"/>
                    </a:ext>
                  </a:extLst>
                </p:cNvPr>
                <p:cNvSpPr txBox="1"/>
                <p:nvPr/>
              </p:nvSpPr>
              <p:spPr>
                <a:xfrm>
                  <a:off x="10389381" y="1185459"/>
                  <a:ext cx="438083" cy="4098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55C73006-9506-417D-3233-35750F49B7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89381" y="1185459"/>
                  <a:ext cx="438083" cy="409846"/>
                </a:xfrm>
                <a:prstGeom prst="rect">
                  <a:avLst/>
                </a:prstGeom>
                <a:blipFill>
                  <a:blip r:embed="rId13"/>
                  <a:stretch>
                    <a:fillRect r="-2778" b="-2794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文本框 38">
                  <a:extLst>
                    <a:ext uri="{FF2B5EF4-FFF2-40B4-BE49-F238E27FC236}">
                      <a16:creationId xmlns:a16="http://schemas.microsoft.com/office/drawing/2014/main" id="{8346EC0D-166C-F6F7-36D4-9DFA4D64037F}"/>
                    </a:ext>
                  </a:extLst>
                </p:cNvPr>
                <p:cNvSpPr txBox="1"/>
                <p:nvPr/>
              </p:nvSpPr>
              <p:spPr>
                <a:xfrm>
                  <a:off x="10411627" y="196371"/>
                  <a:ext cx="438083" cy="3850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9" name="文本框 38">
                  <a:extLst>
                    <a:ext uri="{FF2B5EF4-FFF2-40B4-BE49-F238E27FC236}">
                      <a16:creationId xmlns:a16="http://schemas.microsoft.com/office/drawing/2014/main" id="{8346EC0D-166C-F6F7-36D4-9DFA4D6403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11627" y="196371"/>
                  <a:ext cx="438083" cy="385032"/>
                </a:xfrm>
                <a:prstGeom prst="rect">
                  <a:avLst/>
                </a:prstGeom>
                <a:blipFill>
                  <a:blip r:embed="rId14"/>
                  <a:stretch>
                    <a:fillRect l="-2778" r="-15278" b="-3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直接箭头连接符 40">
              <a:extLst>
                <a:ext uri="{FF2B5EF4-FFF2-40B4-BE49-F238E27FC236}">
                  <a16:creationId xmlns:a16="http://schemas.microsoft.com/office/drawing/2014/main" id="{6DE90986-11F5-551C-EEE5-794C35A6206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9997093" y="2904878"/>
              <a:ext cx="979672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B0F0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61C50DDF-8561-3646-2FC6-2BB9C20FF15C}"/>
                    </a:ext>
                  </a:extLst>
                </p:cNvPr>
                <p:cNvSpPr txBox="1"/>
                <p:nvPr/>
              </p:nvSpPr>
              <p:spPr>
                <a:xfrm>
                  <a:off x="10963180" y="2648616"/>
                  <a:ext cx="842040" cy="4596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b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sup>
                                </m:sSub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61C50DDF-8561-3646-2FC6-2BB9C20FF1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63180" y="2648616"/>
                  <a:ext cx="842040" cy="459678"/>
                </a:xfrm>
                <a:prstGeom prst="rect">
                  <a:avLst/>
                </a:prstGeom>
                <a:blipFill>
                  <a:blip r:embed="rId15"/>
                  <a:stretch>
                    <a:fillRect r="-28986" b="-789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直接箭头连接符 45">
              <a:extLst>
                <a:ext uri="{FF2B5EF4-FFF2-40B4-BE49-F238E27FC236}">
                  <a16:creationId xmlns:a16="http://schemas.microsoft.com/office/drawing/2014/main" id="{AABD911E-515C-5C01-B88A-C6704558FBC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9595460" y="964788"/>
              <a:ext cx="1367720" cy="10278"/>
            </a:xfrm>
            <a:prstGeom prst="straightConnector1">
              <a:avLst/>
            </a:prstGeom>
            <a:noFill/>
            <a:ln w="9525" cap="flat" cmpd="sng" algn="ctr">
              <a:solidFill>
                <a:srgbClr val="00B0F0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文本框 47">
                  <a:extLst>
                    <a:ext uri="{FF2B5EF4-FFF2-40B4-BE49-F238E27FC236}">
                      <a16:creationId xmlns:a16="http://schemas.microsoft.com/office/drawing/2014/main" id="{14603FAD-3B8C-2A67-4E9D-B2076A24E3B2}"/>
                    </a:ext>
                  </a:extLst>
                </p:cNvPr>
                <p:cNvSpPr txBox="1"/>
                <p:nvPr/>
              </p:nvSpPr>
              <p:spPr>
                <a:xfrm>
                  <a:off x="10963180" y="751063"/>
                  <a:ext cx="59083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8" name="文本框 47">
                  <a:extLst>
                    <a:ext uri="{FF2B5EF4-FFF2-40B4-BE49-F238E27FC236}">
                      <a16:creationId xmlns:a16="http://schemas.microsoft.com/office/drawing/2014/main" id="{14603FAD-3B8C-2A67-4E9D-B2076A24E3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63180" y="751063"/>
                  <a:ext cx="590831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6E0B112E-2A7C-B0A8-95D0-168EDA46955D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8" y="4627640"/>
            <a:ext cx="6569275" cy="16025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5FFA0CA-987F-6E87-B46B-EE963C82B4DB}"/>
                  </a:ext>
                </a:extLst>
              </p:cNvPr>
              <p:cNvSpPr txBox="1"/>
              <p:nvPr/>
            </p:nvSpPr>
            <p:spPr>
              <a:xfrm>
                <a:off x="8188950" y="4438759"/>
                <a:ext cx="314341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𝑢𝑑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CN">
                          <a:latin typeface="Cambria Math" panose="02040503050406030204" pitchFamily="18" charset="0"/>
                        </a:rPr>
                        <m:t>0.97367</m:t>
                      </m:r>
                      <m:r>
                        <m:rPr>
                          <m:nor/>
                        </m:rPr>
                        <a:rPr lang="en-US" altLang="zh-CN">
                          <a:latin typeface="Cambria Math" panose="02040503050406030204" pitchFamily="18" charset="0"/>
                        </a:rPr>
                        <m:t>±</m:t>
                      </m:r>
                      <m:r>
                        <m:rPr>
                          <m:nor/>
                        </m:rPr>
                        <a:rPr lang="en-US" altLang="zh-CN">
                          <a:latin typeface="Cambria Math" panose="02040503050406030204" pitchFamily="18" charset="0"/>
                        </a:rPr>
                        <m:t>0.00032</m:t>
                      </m:r>
                    </m:oMath>
                  </m:oMathPara>
                </a14:m>
                <a:endParaRPr lang="en-US" altLang="zh-CN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𝑢𝑠</m:t>
                          </m:r>
                        </m:sub>
                      </m:sSub>
                      <m:r>
                        <a:rPr lang="en-US" altLang="zh-CN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CN">
                          <a:latin typeface="Cambria Math" panose="02040503050406030204" pitchFamily="18" charset="0"/>
                        </a:rPr>
                        <m:t>0.22431</m:t>
                      </m:r>
                      <m:r>
                        <m:rPr>
                          <m:nor/>
                        </m:rPr>
                        <a:rPr lang="en-US" altLang="zh-CN">
                          <a:latin typeface="Cambria Math" panose="02040503050406030204" pitchFamily="18" charset="0"/>
                        </a:rPr>
                        <m:t>±</m:t>
                      </m:r>
                      <m:r>
                        <m:rPr>
                          <m:nor/>
                        </m:rPr>
                        <a:rPr lang="en-US" altLang="zh-CN">
                          <a:latin typeface="Cambria Math" panose="02040503050406030204" pitchFamily="18" charset="0"/>
                        </a:rPr>
                        <m:t>0.00085</m:t>
                      </m:r>
                    </m:oMath>
                  </m:oMathPara>
                </a14:m>
                <a:br>
                  <a:rPr lang="zh-CN" altLang="en-US" dirty="0"/>
                </a:br>
                <a:endParaRPr lang="en-US" altLang="zh-CN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𝑐𝑑</m:t>
                          </m:r>
                        </m:sub>
                      </m:sSub>
                      <m:r>
                        <a:rPr lang="en-US" altLang="zh-CN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CN">
                          <a:latin typeface="Cambria Math" panose="02040503050406030204" pitchFamily="18" charset="0"/>
                        </a:rPr>
                        <m:t>0.221</m:t>
                      </m:r>
                      <m:r>
                        <m:rPr>
                          <m:nor/>
                        </m:rPr>
                        <a:rPr lang="en-US" altLang="zh-CN">
                          <a:latin typeface="Cambria Math" panose="02040503050406030204" pitchFamily="18" charset="0"/>
                        </a:rPr>
                        <m:t>±</m:t>
                      </m:r>
                      <m:r>
                        <m:rPr>
                          <m:nor/>
                        </m:rPr>
                        <a:rPr lang="en-US" altLang="zh-CN">
                          <a:latin typeface="Cambria Math" panose="02040503050406030204" pitchFamily="18" charset="0"/>
                        </a:rPr>
                        <m:t>0.004</m:t>
                      </m:r>
                    </m:oMath>
                  </m:oMathPara>
                </a14:m>
                <a:endParaRPr lang="en-US" altLang="zh-CN" dirty="0">
                  <a:latin typeface="Cambria Math" panose="02040503050406030204" pitchFamily="18" charset="0"/>
                </a:endParaRPr>
              </a:p>
              <a:p>
                <a:endParaRPr lang="en-US" altLang="zh-CN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𝑃𝐷𝐺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2024)</m:t>
                      </m:r>
                    </m:oMath>
                  </m:oMathPara>
                </a14:m>
                <a:endParaRPr lang="en-US" altLang="zh-CN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5FFA0CA-987F-6E87-B46B-EE963C82B4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8950" y="4438759"/>
                <a:ext cx="3143416" cy="1477328"/>
              </a:xfrm>
              <a:prstGeom prst="rect">
                <a:avLst/>
              </a:prstGeom>
              <a:blipFill>
                <a:blip r:embed="rId18"/>
                <a:stretch>
                  <a:fillRect b="-33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043253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4ACC1-141A-3B3D-8AE9-0DD235F5E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93730E-3497-0F94-8159-C206A3CA324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11004331" y="6356350"/>
            <a:ext cx="578069" cy="366395"/>
          </a:xfrm>
        </p:spPr>
        <p:txBody>
          <a:bodyPr/>
          <a:lstStyle/>
          <a:p>
            <a:fld id="{40A75395-E496-4F2E-841C-84E2511BD8CD}" type="slidenum">
              <a:rPr lang="zh-CN" altLang="en-US" sz="2400" b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fld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656BAAB-1696-6B8B-9859-B850FC06E49E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46483" y="-1"/>
                <a:ext cx="6449810" cy="342900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n"/>
                </a:pPr>
                <a:r>
                  <a:rPr lang="zh-CN" altLang="en-US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Adobe 黑体 Std R" panose="020B0400000000000000"/>
                  </a:rPr>
                  <a:t>物理动机</a:t>
                </a:r>
                <a:endParaRPr lang="en-US" altLang="zh-CN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Adobe 黑体 Std R" panose="020B0400000000000000"/>
                </a:endParaRPr>
              </a:p>
              <a:p>
                <a:pPr marL="342900" indent="-342900">
                  <a:buFont typeface="Wingdings" panose="05000000000000000000" pitchFamily="2" charset="2"/>
                  <a:buChar char="n"/>
                </a:pPr>
                <a:endParaRPr lang="en-US" altLang="zh-CN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Adobe 黑体 Std R" panose="020B040000000000000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  <a:sym typeface="+mn-ea"/>
                      </a:rPr>
                      <m:t>𝑫</m:t>
                    </m:r>
                  </m:oMath>
                </a14:m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的强子形状因子通常由</a:t>
                </a:r>
                <a:r>
                  <a:rPr lang="en-US" altLang="zh-CN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LQCD</a:t>
                </a:r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给出，精度较高</a:t>
                </a:r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从实验数据得出微分衰变率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sz="2000" b="1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  <a:sym typeface="+mn-ea"/>
                          </a:rPr>
                          <m:t>𝚫𝚪</m:t>
                        </m:r>
                      </m:num>
                      <m:den>
                        <m:r>
                          <a:rPr lang="en-US" altLang="zh-CN" sz="2000" b="1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  <a:sym typeface="+mn-ea"/>
                          </a:rPr>
                          <m:t>𝚫</m:t>
                        </m:r>
                        <m:sSup>
                          <m:sSup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  <a:sym typeface="+mn-ea"/>
                              </a:rPr>
                            </m:ctrlPr>
                          </m:sSup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  <a:sym typeface="+mn-ea"/>
                              </a:rPr>
                              <m:t>𝒒</m:t>
                            </m:r>
                          </m:e>
                          <m:sup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  <a:sym typeface="+mn-ea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r>
                  <a:rPr lang="en-US" altLang="zh-CN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→</m:t>
                    </m:r>
                  </m:oMath>
                </a14:m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与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bSup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联合计算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𝑐𝑑</m:t>
                        </m:r>
                      </m:sub>
                    </m:sSub>
                  </m:oMath>
                </a14:m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r>
                  <a:rPr lang="en-US" altLang="zh-CN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→</m:t>
                    </m:r>
                    <m:r>
                      <a:rPr lang="zh-CN" altLang="en-US" sz="20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用</m:t>
                    </m:r>
                    <m:f>
                      <m:fPr>
                        <m:ctrlPr>
                          <a:rPr lang="en-US" altLang="zh-CN" sz="2000" b="1" i="1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sz="2000" b="1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  <a:sym typeface="+mn-ea"/>
                          </a:rPr>
                          <m:t>𝚫𝚪</m:t>
                        </m:r>
                      </m:num>
                      <m:den>
                        <m:r>
                          <a:rPr lang="en-US" altLang="zh-CN" sz="2000" b="1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  <a:sym typeface="+mn-ea"/>
                          </a:rPr>
                          <m:t>𝚫</m:t>
                        </m:r>
                        <m:sSup>
                          <m:sSup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  <a:sym typeface="+mn-ea"/>
                              </a:rPr>
                            </m:ctrlPr>
                          </m:sSup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  <a:sym typeface="+mn-ea"/>
                              </a:rPr>
                              <m:t>𝒒</m:t>
                            </m:r>
                          </m:e>
                          <m:sup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  <a:sym typeface="+mn-ea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  <a:sym typeface="+mn-ea"/>
                      </a:rPr>
                      <m:t>−</m:t>
                    </m:r>
                    <m:sSup>
                      <m:s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  <a:sym typeface="+mn-ea"/>
                          </a:rPr>
                          <m:t>𝒒</m:t>
                        </m:r>
                      </m:e>
                      <m:sup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  <a:sym typeface="+mn-ea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曲线检验理论</a:t>
                </a:r>
                <a:r>
                  <a:rPr lang="en-US" altLang="zh-CN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-</a:t>
                </a:r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实验结果一致性</a:t>
                </a:r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656BAAB-1696-6B8B-9859-B850FC06E4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146483" y="-1"/>
                <a:ext cx="6449810" cy="3429001"/>
              </a:xfrm>
              <a:prstGeom prst="rect">
                <a:avLst/>
              </a:prstGeom>
              <a:blipFill>
                <a:blip r:embed="rId5"/>
                <a:stretch>
                  <a:fillRect l="-1607" t="-1599" b="-5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9A47BF7E-E8CF-F8DF-F710-D99261549B8D}"/>
                  </a:ext>
                </a:extLst>
              </p:cNvPr>
              <p:cNvSpPr txBox="1"/>
              <p:nvPr/>
            </p:nvSpPr>
            <p:spPr>
              <a:xfrm>
                <a:off x="858740" y="1366328"/>
                <a:ext cx="4874698" cy="717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b="1" i="1">
                                      <a:latin typeface="Cambria Math" panose="02040503050406030204" pitchFamily="18" charset="0"/>
                                      <a:ea typeface="华文中宋" panose="02010600040101010101" charset="-122"/>
                                      <a:cs typeface="Times New Roman" panose="02020603050405020304" pitchFamily="18" charset="0"/>
                                      <a:sym typeface="+mn-ea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  <a:ea typeface="华文中宋" panose="02010600040101010101" charset="-122"/>
                                      <a:cs typeface="Times New Roman" panose="02020603050405020304" pitchFamily="18" charset="0"/>
                                      <a:sym typeface="+mn-ea"/>
                                    </a:rPr>
                                    <m:t>𝑫</m:t>
                                  </m:r>
                                </m:e>
                                <m:sup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  <a:ea typeface="华文中宋" panose="02010600040101010101" charset="-122"/>
                                      <a:cs typeface="Times New Roman" panose="02020603050405020304" pitchFamily="18" charset="0"/>
                                      <a:sym typeface="+mn-ea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ea typeface="华文中宋" panose="02010600040101010101" charset="-122"/>
                                  <a:cs typeface="Times New Roman" panose="02020603050405020304" pitchFamily="18" charset="0"/>
                                  <a:sym typeface="+mn-ea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CN" b="1" i="1">
                                      <a:latin typeface="Cambria Math" panose="02040503050406030204" pitchFamily="18" charset="0"/>
                                      <a:ea typeface="华文中宋" panose="02010600040101010101" charset="-122"/>
                                      <a:cs typeface="Times New Roman" panose="02020603050405020304" pitchFamily="18" charset="0"/>
                                      <a:sym typeface="+mn-ea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  <a:ea typeface="华文中宋" panose="02010600040101010101" charset="-122"/>
                                      <a:cs typeface="Times New Roman" panose="02020603050405020304" pitchFamily="18" charset="0"/>
                                      <a:sym typeface="+mn-ea"/>
                                    </a:rPr>
                                    <m:t>𝝅</m:t>
                                  </m:r>
                                </m:e>
                                <m:sup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  <a:ea typeface="华文中宋" panose="02010600040101010101" charset="-122"/>
                                      <a:cs typeface="Times New Roman" panose="02020603050405020304" pitchFamily="18" charset="0"/>
                                      <a:sym typeface="+mn-ea"/>
                                    </a:rPr>
                                    <m:t>−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b="1" i="1">
                                      <a:latin typeface="Cambria Math" panose="02040503050406030204" pitchFamily="18" charset="0"/>
                                      <a:ea typeface="华文中宋" panose="02010600040101010101" charset="-122"/>
                                      <a:cs typeface="Times New Roman" panose="02020603050405020304" pitchFamily="18" charset="0"/>
                                      <a:sym typeface="+mn-ea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  <a:ea typeface="华文中宋" panose="02010600040101010101" charset="-122"/>
                                      <a:cs typeface="Times New Roman" panose="02020603050405020304" pitchFamily="18" charset="0"/>
                                      <a:sym typeface="+mn-ea"/>
                                    </a:rPr>
                                    <m:t>𝝁</m:t>
                                  </m:r>
                                </m:e>
                                <m:sup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  <a:ea typeface="华文中宋" panose="02010600040101010101" charset="-122"/>
                                      <a:cs typeface="Times New Roman" panose="02020603050405020304" pitchFamily="18" charset="0"/>
                                      <a:sym typeface="+mn-ea"/>
                                    </a:rPr>
                                    <m:t>+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b="1" i="1">
                                      <a:latin typeface="Cambria Math" panose="02040503050406030204" pitchFamily="18" charset="0"/>
                                      <a:ea typeface="华文中宋" panose="02010600040101010101" charset="-122"/>
                                      <a:cs typeface="Times New Roman" panose="02020603050405020304" pitchFamily="18" charset="0"/>
                                      <a:sym typeface="+mn-ea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  <a:ea typeface="华文中宋" panose="02010600040101010101" charset="-122"/>
                                      <a:cs typeface="Times New Roman" panose="02020603050405020304" pitchFamily="18" charset="0"/>
                                      <a:sym typeface="+mn-ea"/>
                                    </a:rPr>
                                    <m:t>𝝂</m:t>
                                  </m:r>
                                </m:e>
                                <m:sub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  <a:ea typeface="华文中宋" panose="02010600040101010101" charset="-122"/>
                                      <a:cs typeface="Times New Roman" panose="02020603050405020304" pitchFamily="18" charset="0"/>
                                      <a:sym typeface="+mn-ea"/>
                                    </a:rPr>
                                    <m:t>𝝁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𝑐𝑑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9A47BF7E-E8CF-F8DF-F710-D99261549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740" y="1366328"/>
                <a:ext cx="4874698" cy="7171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图片 62">
            <a:extLst>
              <a:ext uri="{FF2B5EF4-FFF2-40B4-BE49-F238E27FC236}">
                <a16:creationId xmlns:a16="http://schemas.microsoft.com/office/drawing/2014/main" id="{65CEFA16-A171-624F-3C0E-964488C732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132" y="71469"/>
            <a:ext cx="4004658" cy="3188840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05DF74FE-2B3A-E992-5546-4EA5F6BC93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211" y="3492877"/>
            <a:ext cx="4016120" cy="3014367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id="{EC45E6C8-376F-65BC-16F9-AD65F7845A1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195" y="3515009"/>
            <a:ext cx="3608368" cy="299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3848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9E1638-9BC9-D920-5922-78F8D3490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8A6AA7-BFD4-2DB6-4CA3-15AD13302D4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11004331" y="6356350"/>
            <a:ext cx="578069" cy="366395"/>
          </a:xfrm>
        </p:spPr>
        <p:txBody>
          <a:bodyPr/>
          <a:lstStyle/>
          <a:p>
            <a:fld id="{40A75395-E496-4F2E-841C-84E2511BD8CD}" type="slidenum">
              <a:rPr lang="zh-CN" altLang="en-US" sz="2400" b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5</a:t>
            </a:fld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26A63C0-3B56-036C-8881-08144F98DB79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242962" y="2"/>
                <a:ext cx="6695752" cy="368913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n"/>
                </a:pPr>
                <a:r>
                  <a:rPr lang="zh-CN" altLang="en-US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Adobe 黑体 Std R" panose="020B0400000000000000"/>
                  </a:rPr>
                  <a:t>物理动机</a:t>
                </a:r>
                <a:endParaRPr lang="en-US" altLang="zh-CN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Adobe 黑体 Std R" panose="020B040000000000000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  <a:sym typeface="+mn-ea"/>
                  </a:rPr>
                  <a:t>轻子普适性</a:t>
                </a:r>
                <a:r>
                  <a:rPr lang="en-US" altLang="zh-CN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  <a:sym typeface="+mn-ea"/>
                  </a:rPr>
                  <a:t>: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  <a:ea typeface="黑体" panose="02010609060101010101" pitchFamily="49" charset="-122"/>
                    <a:sym typeface="+mn-ea"/>
                  </a:rPr>
                  <a:t>标准模型预言轻子与规范玻色子的耦合与轻子味道无关</a:t>
                </a:r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  <a:ea typeface="黑体" panose="02010609060101010101" pitchFamily="49" charset="-122"/>
                  <a:sym typeface="+mn-ea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  <a:ea typeface="黑体" panose="02010609060101010101" pitchFamily="49" charset="-122"/>
                    <a:sym typeface="+mn-ea"/>
                  </a:rPr>
                  <a:t>2021</a:t>
                </a:r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  <a:ea typeface="黑体" panose="02010609060101010101" pitchFamily="49" charset="-122"/>
                    <a:sym typeface="+mn-ea"/>
                  </a:rPr>
                  <a:t>年前后</a:t>
                </a:r>
                <a:r>
                  <a:rPr lang="en-US" altLang="zh-CN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  <a:ea typeface="黑体" panose="02010609060101010101" pitchFamily="49" charset="-122"/>
                    <a:sym typeface="+mn-ea"/>
                  </a:rPr>
                  <a:t>LHCb</a:t>
                </a:r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  <a:ea typeface="黑体" panose="02010609060101010101" pitchFamily="49" charset="-122"/>
                    <a:sym typeface="+mn-ea"/>
                  </a:rPr>
                  <a:t>等报告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sym typeface="+mn-ea"/>
                      </a:rPr>
                      <m:t>𝑩</m:t>
                    </m:r>
                    <m:r>
                      <a:rPr lang="en-US" altLang="zh-CN" sz="20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sym typeface="+mn-ea"/>
                      </a:rPr>
                      <m:t>→</m:t>
                    </m:r>
                    <m:r>
                      <a:rPr lang="en-US" altLang="zh-CN" sz="20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sym typeface="+mn-ea"/>
                      </a:rPr>
                      <m:t>𝑫</m:t>
                    </m:r>
                    <m:r>
                      <a:rPr lang="en-US" altLang="zh-CN" sz="20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sym typeface="+mn-ea"/>
                      </a:rPr>
                      <m:t> </m:t>
                    </m:r>
                    <m:r>
                      <a:rPr lang="en-US" altLang="zh-CN" sz="20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sym typeface="+mn-ea"/>
                      </a:rPr>
                      <m:t>𝒐𝒓</m:t>
                    </m:r>
                    <m:r>
                      <a:rPr lang="en-US" altLang="zh-CN" sz="20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sym typeface="+mn-ea"/>
                      </a:rPr>
                      <m:t> </m:t>
                    </m:r>
                    <m:sSup>
                      <m:sSupPr>
                        <m:ctrlPr>
                          <a:rPr lang="en-US" altLang="zh-CN" sz="20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sym typeface="+mn-ea"/>
                          </a:rPr>
                          <m:t>𝑫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sym typeface="+mn-ea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  <a:ea typeface="黑体" panose="02010609060101010101" pitchFamily="49" charset="-122"/>
                    <a:sym typeface="+mn-ea"/>
                  </a:rPr>
                  <a:t>过程</a:t>
                </a:r>
                <a:r>
                  <a:rPr lang="en-US" altLang="zh-CN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  <a:ea typeface="黑体" panose="02010609060101010101" pitchFamily="49" charset="-122"/>
                    <a:sym typeface="+mn-ea"/>
                  </a:rPr>
                  <a:t>R</a:t>
                </a:r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  <a:ea typeface="黑体" panose="02010609060101010101" pitchFamily="49" charset="-122"/>
                    <a:sym typeface="+mn-ea"/>
                  </a:rPr>
                  <a:t>值偏离</a:t>
                </a:r>
                <a:r>
                  <a:rPr lang="en-US" altLang="zh-CN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  <a:ea typeface="黑体" panose="02010609060101010101" pitchFamily="49" charset="-122"/>
                    <a:sym typeface="+mn-ea"/>
                  </a:rPr>
                  <a:t>SM</a:t>
                </a:r>
              </a:p>
              <a:p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  <a:ea typeface="黑体" panose="02010609060101010101" pitchFamily="49" charset="-122"/>
                  <a:sym typeface="+mn-ea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  <a:ea typeface="黑体" panose="02010609060101010101" pitchFamily="49" charset="-122"/>
                    <a:sym typeface="+mn-ea"/>
                  </a:rPr>
                  <a:t>如果证明</a:t>
                </a:r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  <a:sym typeface="+mn-ea"/>
                  </a:rPr>
                  <a:t>轻子普适性破坏，意味着新物理：</a:t>
                </a:r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  <a:ea typeface="黑体" panose="02010609060101010101" pitchFamily="49" charset="-122"/>
                    <a:sym typeface="+mn-ea"/>
                  </a:rPr>
                  <a:t>超对称 </a:t>
                </a:r>
                <a:r>
                  <a:rPr lang="en-US" altLang="zh-CN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  <a:ea typeface="黑体" panose="02010609060101010101" pitchFamily="49" charset="-122"/>
                    <a:sym typeface="+mn-ea"/>
                  </a:rPr>
                  <a:t>,  </a:t>
                </a:r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  <a:ea typeface="黑体" panose="02010609060101010101" pitchFamily="49" charset="-122"/>
                    <a:sym typeface="+mn-ea"/>
                  </a:rPr>
                  <a:t>带电</a:t>
                </a:r>
                <a:r>
                  <a:rPr lang="en-US" altLang="zh-CN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  <a:ea typeface="黑体" panose="02010609060101010101" pitchFamily="49" charset="-122"/>
                    <a:sym typeface="+mn-ea"/>
                  </a:rPr>
                  <a:t>Higgs </a:t>
                </a:r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  <a:ea typeface="黑体" panose="02010609060101010101" pitchFamily="49" charset="-122"/>
                    <a:sym typeface="+mn-ea"/>
                  </a:rPr>
                  <a:t>等新粒子或新机制</a:t>
                </a:r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  <a:ea typeface="黑体" panose="02010609060101010101" pitchFamily="49" charset="-122"/>
                  <a:sym typeface="+mn-ea"/>
                </a:endParaRPr>
              </a:p>
              <a:p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  <a:ea typeface="黑体" panose="02010609060101010101" pitchFamily="49" charset="-122"/>
                  <a:sym typeface="+mn-ea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  <a:ea typeface="黑体" panose="02010609060101010101" pitchFamily="49" charset="-122"/>
                    <a:sym typeface="+mn-ea"/>
                  </a:rPr>
                  <a:t>STCF</a:t>
                </a:r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  <a:ea typeface="黑体" panose="02010609060101010101" pitchFamily="49" charset="-122"/>
                    <a:sym typeface="+mn-ea"/>
                  </a:rPr>
                  <a:t>实验对</a:t>
                </a:r>
                <a:r>
                  <a:rPr lang="en-US" altLang="zh-CN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  <a:ea typeface="黑体" panose="02010609060101010101" pitchFamily="49" charset="-122"/>
                    <a:sym typeface="+mn-ea"/>
                  </a:rPr>
                  <a:t>D</a:t>
                </a:r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  <a:ea typeface="黑体" panose="02010609060101010101" pitchFamily="49" charset="-122"/>
                    <a:sym typeface="+mn-ea"/>
                  </a:rPr>
                  <a:t>物理的</a:t>
                </a:r>
                <a:r>
                  <a:rPr lang="en-US" altLang="zh-CN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  <a:ea typeface="黑体" panose="02010609060101010101" pitchFamily="49" charset="-122"/>
                    <a:sym typeface="+mn-ea"/>
                  </a:rPr>
                  <a:t>R</a:t>
                </a:r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  <a:ea typeface="黑体" panose="02010609060101010101" pitchFamily="49" charset="-122"/>
                    <a:sym typeface="+mn-ea"/>
                  </a:rPr>
                  <a:t>值测量能力同样值得研究</a:t>
                </a:r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  <a:ea typeface="黑体" panose="02010609060101010101" pitchFamily="49" charset="-122"/>
                  <a:sym typeface="+mn-ea"/>
                </a:endParaRPr>
              </a:p>
              <a:p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  <a:ea typeface="黑体" panose="02010609060101010101" pitchFamily="49" charset="-122"/>
                  <a:sym typeface="+mn-ea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  <a:ea typeface="黑体" panose="02010609060101010101" pitchFamily="49" charset="-122"/>
                    <a:sym typeface="+mn-ea"/>
                  </a:rPr>
                  <a:t>D</a:t>
                </a:r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  <a:ea typeface="黑体" panose="02010609060101010101" pitchFamily="49" charset="-122"/>
                    <a:sym typeface="+mn-ea"/>
                  </a:rPr>
                  <a:t>的精确测量可为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sym typeface="+mn-ea"/>
                      </a:rPr>
                      <m:t>𝑩</m:t>
                    </m:r>
                  </m:oMath>
                </a14:m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  <a:ea typeface="黑体" panose="02010609060101010101" pitchFamily="49" charset="-122"/>
                    <a:sym typeface="+mn-ea"/>
                  </a:rPr>
                  <a:t>介子相关研究提供输入</a:t>
                </a:r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  <a:ea typeface="黑体" panose="02010609060101010101" pitchFamily="49" charset="-122"/>
                  <a:sym typeface="+mn-ea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26A63C0-3B56-036C-8881-08144F98D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242962" y="2"/>
                <a:ext cx="6695752" cy="3689130"/>
              </a:xfrm>
              <a:prstGeom prst="rect">
                <a:avLst/>
              </a:prstGeom>
              <a:blipFill>
                <a:blip r:embed="rId5"/>
                <a:stretch>
                  <a:fillRect l="-1639" t="-1488" r="-3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D5B26FEC-E04D-833E-2478-761E63BF83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334" y="135255"/>
            <a:ext cx="5171552" cy="3553876"/>
          </a:xfrm>
          <a:prstGeom prst="rect">
            <a:avLst/>
          </a:prstGeom>
        </p:spPr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id="{CA499F4C-A648-23F2-283B-CDD853C7E7E4}"/>
              </a:ext>
            </a:extLst>
          </p:cNvPr>
          <p:cNvGrpSpPr/>
          <p:nvPr/>
        </p:nvGrpSpPr>
        <p:grpSpPr>
          <a:xfrm>
            <a:off x="6749504" y="4045391"/>
            <a:ext cx="5042994" cy="1940525"/>
            <a:chOff x="7340424" y="4025440"/>
            <a:chExt cx="5042994" cy="19405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FF22EE42-FD4E-B55C-D454-572AD1AF53DA}"/>
                    </a:ext>
                  </a:extLst>
                </p:cNvPr>
                <p:cNvSpPr txBox="1"/>
                <p:nvPr/>
              </p:nvSpPr>
              <p:spPr>
                <a:xfrm>
                  <a:off x="7403486" y="4468742"/>
                  <a:ext cx="16270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𝑩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𝒄</m:t>
                            </m:r>
                          </m:sub>
                        </m:sSub>
                        <m:r>
                          <a:rPr lang="en-US" altLang="zh-CN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→</m:t>
                        </m:r>
                        <m:r>
                          <a:rPr lang="en-US" altLang="zh-CN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sym typeface="+mn-ea"/>
                          </a:rPr>
                          <m:t>𝑱</m:t>
                        </m:r>
                        <m:r>
                          <m:rPr>
                            <m:lit/>
                          </m:rPr>
                          <a:rPr lang="en-US" altLang="zh-CN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sym typeface="+mn-ea"/>
                          </a:rPr>
                          <m:t>/</m:t>
                        </m:r>
                        <m:r>
                          <a:rPr lang="en-US" altLang="zh-CN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sym typeface="+mn-ea"/>
                          </a:rPr>
                          <m:t>𝝍</m:t>
                        </m:r>
                        <m:r>
                          <a:rPr lang="en-US" altLang="zh-CN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sym typeface="+mn-ea"/>
                          </a:rPr>
                          <m:t> </m:t>
                        </m:r>
                        <m:r>
                          <a:rPr lang="en-US" altLang="zh-CN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sym typeface="+mn-ea"/>
                          </a:rPr>
                          <m:t>𝝉</m:t>
                        </m:r>
                        <m:r>
                          <a:rPr lang="en-US" altLang="zh-CN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sym typeface="+mn-ea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sym typeface="+mn-ea"/>
                              </a:rPr>
                              <m:t>𝝂</m:t>
                            </m:r>
                          </m:e>
                          <m:sub>
                            <m:r>
                              <a:rPr lang="en-US" altLang="zh-CN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sym typeface="+mn-ea"/>
                              </a:rPr>
                              <m:t>𝝉</m:t>
                            </m:r>
                          </m:sub>
                        </m:sSub>
                      </m:oMath>
                    </m:oMathPara>
                  </a14:m>
                  <a:endParaRPr lang="zh-CN" altLang="en-US" b="1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  <a:ea typeface="黑体" panose="02010609060101010101" pitchFamily="49" charset="-122"/>
                  </a:endParaRPr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FF22EE42-FD4E-B55C-D454-572AD1AF53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3486" y="4468742"/>
                  <a:ext cx="1627002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5D928493-3F4B-05E4-9690-C96AFE096B47}"/>
                    </a:ext>
                  </a:extLst>
                </p:cNvPr>
                <p:cNvSpPr txBox="1"/>
                <p:nvPr/>
              </p:nvSpPr>
              <p:spPr>
                <a:xfrm>
                  <a:off x="7340424" y="5100413"/>
                  <a:ext cx="16270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𝑩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𝒄</m:t>
                            </m:r>
                          </m:sub>
                        </m:sSub>
                        <m:r>
                          <a:rPr lang="en-US" altLang="zh-CN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→</m:t>
                        </m:r>
                        <m:r>
                          <a:rPr lang="en-US" altLang="zh-CN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sym typeface="+mn-ea"/>
                          </a:rPr>
                          <m:t>𝑱</m:t>
                        </m:r>
                        <m:r>
                          <m:rPr>
                            <m:lit/>
                          </m:rPr>
                          <a:rPr lang="en-US" altLang="zh-CN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sym typeface="+mn-ea"/>
                          </a:rPr>
                          <m:t>/</m:t>
                        </m:r>
                        <m:r>
                          <a:rPr lang="en-US" altLang="zh-CN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sym typeface="+mn-ea"/>
                          </a:rPr>
                          <m:t>𝝍</m:t>
                        </m:r>
                        <m:r>
                          <a:rPr lang="en-US" altLang="zh-CN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sym typeface="+mn-ea"/>
                          </a:rPr>
                          <m:t> </m:t>
                        </m:r>
                        <m:r>
                          <a:rPr lang="en-US" altLang="zh-CN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sym typeface="+mn-ea"/>
                          </a:rPr>
                          <m:t>𝑫</m:t>
                        </m:r>
                      </m:oMath>
                    </m:oMathPara>
                  </a14:m>
                  <a:endParaRPr lang="zh-CN" altLang="en-US" b="1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  <a:ea typeface="黑体" panose="02010609060101010101" pitchFamily="49" charset="-122"/>
                  </a:endParaRPr>
                </a:p>
              </p:txBody>
            </p:sp>
          </mc:Choice>
          <mc:Fallback xmlns="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5D928493-3F4B-05E4-9690-C96AFE096B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0424" y="5100413"/>
                  <a:ext cx="1627002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B53BC140-8959-C611-34A5-FA44168847E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582748" y="4218852"/>
              <a:ext cx="0" cy="353148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311080F7-B861-BD9B-2DC2-C4E13F500AE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582748" y="4218852"/>
              <a:ext cx="517109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arrow" w="med" len="med"/>
            </a:ln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199F3ABD-CB56-EE84-F5AF-64BA1B00BC4D}"/>
                    </a:ext>
                  </a:extLst>
                </p:cNvPr>
                <p:cNvSpPr txBox="1"/>
                <p:nvPr/>
              </p:nvSpPr>
              <p:spPr>
                <a:xfrm>
                  <a:off x="9099857" y="4025440"/>
                  <a:ext cx="662154" cy="3942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sym typeface="+mn-ea"/>
                          </a:rPr>
                          <m:t>𝝁</m:t>
                        </m:r>
                        <m:r>
                          <a:rPr lang="en-US" altLang="zh-CN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sym typeface="+mn-ea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sym typeface="+mn-ea"/>
                              </a:rPr>
                              <m:t>𝝂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sym typeface="+mn-ea"/>
                              </a:rPr>
                              <m:t>𝝁</m:t>
                            </m:r>
                          </m:sub>
                        </m:sSub>
                      </m:oMath>
                    </m:oMathPara>
                  </a14:m>
                  <a:endParaRPr lang="zh-CN" altLang="en-US" b="1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  <a:ea typeface="黑体" panose="02010609060101010101" pitchFamily="49" charset="-122"/>
                  </a:endParaRPr>
                </a:p>
              </p:txBody>
            </p:sp>
          </mc:Choice>
          <mc:Fallback xmlns="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199F3ABD-CB56-EE84-F5AF-64BA1B00BC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9857" y="4025440"/>
                  <a:ext cx="662154" cy="394210"/>
                </a:xfrm>
                <a:prstGeom prst="rect">
                  <a:avLst/>
                </a:prstGeom>
                <a:blipFill>
                  <a:blip r:embed="rId9"/>
                  <a:stretch>
                    <a:fillRect b="-312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528B861C-DD92-C7CA-A4CA-C72FD807A0A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627941" y="5418083"/>
              <a:ext cx="0" cy="353148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DB19A5D6-2CDC-E859-2E84-AFCE3D5930A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627941" y="5771231"/>
              <a:ext cx="517109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arrow" w="med" len="med"/>
            </a:ln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91A089B2-C4FC-A72B-9992-374E04466E5D}"/>
                    </a:ext>
                  </a:extLst>
                </p:cNvPr>
                <p:cNvSpPr txBox="1"/>
                <p:nvPr/>
              </p:nvSpPr>
              <p:spPr>
                <a:xfrm>
                  <a:off x="9198032" y="5574126"/>
                  <a:ext cx="778383" cy="3918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sym typeface="+mn-ea"/>
                          </a:rPr>
                          <m:t>𝝅</m:t>
                        </m:r>
                        <m:r>
                          <a:rPr lang="en-US" altLang="zh-CN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sym typeface="+mn-ea"/>
                          </a:rPr>
                          <m:t> </m:t>
                        </m:r>
                        <m:r>
                          <a:rPr lang="en-US" altLang="zh-CN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sym typeface="+mn-ea"/>
                          </a:rPr>
                          <m:t>𝝁</m:t>
                        </m:r>
                        <m:r>
                          <a:rPr lang="en-US" altLang="zh-CN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sym typeface="+mn-ea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sym typeface="+mn-ea"/>
                              </a:rPr>
                              <m:t>𝝂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sym typeface="+mn-ea"/>
                              </a:rPr>
                              <m:t>𝝁</m:t>
                            </m:r>
                          </m:sub>
                        </m:sSub>
                      </m:oMath>
                    </m:oMathPara>
                  </a14:m>
                  <a:endParaRPr lang="zh-CN" altLang="en-US" b="1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  <a:ea typeface="黑体" panose="02010609060101010101" pitchFamily="49" charset="-122"/>
                  </a:endParaRPr>
                </a:p>
              </p:txBody>
            </p:sp>
          </mc:Choice>
          <mc:Fallback xmlns="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91A089B2-C4FC-A72B-9992-374E04466E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98032" y="5574126"/>
                  <a:ext cx="778383" cy="391839"/>
                </a:xfrm>
                <a:prstGeom prst="rect">
                  <a:avLst/>
                </a:prstGeom>
                <a:blipFill>
                  <a:blip r:embed="rId10"/>
                  <a:stretch>
                    <a:fillRect r="-1563" b="-312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右大括号 22">
              <a:extLst>
                <a:ext uri="{FF2B5EF4-FFF2-40B4-BE49-F238E27FC236}">
                  <a16:creationId xmlns:a16="http://schemas.microsoft.com/office/drawing/2014/main" id="{E7783011-903B-C9C4-4E81-60C3FACB655C}"/>
                </a:ext>
              </a:extLst>
            </p:cNvPr>
            <p:cNvSpPr/>
            <p:nvPr/>
          </p:nvSpPr>
          <p:spPr bwMode="auto">
            <a:xfrm>
              <a:off x="10043904" y="4157704"/>
              <a:ext cx="189185" cy="680370"/>
            </a:xfrm>
            <a:prstGeom prst="rightBrace">
              <a:avLst/>
            </a:prstGeom>
            <a:noFill/>
            <a:ln w="9525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24" name="右大括号 23">
              <a:extLst>
                <a:ext uri="{FF2B5EF4-FFF2-40B4-BE49-F238E27FC236}">
                  <a16:creationId xmlns:a16="http://schemas.microsoft.com/office/drawing/2014/main" id="{26A74A95-B6F4-4FA6-5F4C-174ED3E7D462}"/>
                </a:ext>
              </a:extLst>
            </p:cNvPr>
            <p:cNvSpPr/>
            <p:nvPr/>
          </p:nvSpPr>
          <p:spPr bwMode="auto">
            <a:xfrm>
              <a:off x="10056516" y="5186190"/>
              <a:ext cx="189185" cy="680370"/>
            </a:xfrm>
            <a:prstGeom prst="rightBrace">
              <a:avLst/>
            </a:prstGeom>
            <a:noFill/>
            <a:ln w="9525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4F5FB643-921B-E2D4-1601-371852DAF9D8}"/>
                    </a:ext>
                  </a:extLst>
                </p:cNvPr>
                <p:cNvSpPr txBox="1"/>
                <p:nvPr/>
              </p:nvSpPr>
              <p:spPr>
                <a:xfrm>
                  <a:off x="10365519" y="4284076"/>
                  <a:ext cx="75674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𝑆𝑖𝑔𝑛𝑎𝑙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4F5FB643-921B-E2D4-1601-371852DAF9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65519" y="4284076"/>
                  <a:ext cx="756745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2419" r="-15323" b="-1639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DE2031BB-9000-D7B1-0F70-D86A561C448C}"/>
                </a:ext>
              </a:extLst>
            </p:cNvPr>
            <p:cNvSpPr txBox="1"/>
            <p:nvPr/>
          </p:nvSpPr>
          <p:spPr>
            <a:xfrm>
              <a:off x="10325802" y="5337788"/>
              <a:ext cx="20576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Main physics BKG</a:t>
              </a:r>
              <a:endParaRPr lang="zh-CN" altLang="en-US" dirty="0"/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6E417B27-09C1-EB0A-A91F-AE87ABADFE05}"/>
              </a:ext>
            </a:extLst>
          </p:cNvPr>
          <p:cNvGrpSpPr/>
          <p:nvPr/>
        </p:nvGrpSpPr>
        <p:grpSpPr>
          <a:xfrm>
            <a:off x="472805" y="3851139"/>
            <a:ext cx="5629433" cy="2724178"/>
            <a:chOff x="395371" y="3662632"/>
            <a:chExt cx="5629433" cy="2724178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ACB74C84-F930-195E-0A76-945278B47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80" t="2648" r="1885" b="21706"/>
            <a:stretch>
              <a:fillRect/>
            </a:stretch>
          </p:blipFill>
          <p:spPr>
            <a:xfrm>
              <a:off x="1559566" y="3723697"/>
              <a:ext cx="3113784" cy="140260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3DD6AD8B-0742-AE92-6AB9-85B3490AAA6E}"/>
                    </a:ext>
                  </a:extLst>
                </p:cNvPr>
                <p:cNvSpPr txBox="1"/>
                <p:nvPr/>
              </p:nvSpPr>
              <p:spPr>
                <a:xfrm>
                  <a:off x="965796" y="3662632"/>
                  <a:ext cx="621997" cy="3885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sz="18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sym typeface="+mn-ea"/>
                              </a:rPr>
                            </m:ctrlPr>
                          </m:sSubSupPr>
                          <m:e>
                            <m:r>
                              <a:rPr lang="en-US" altLang="zh-CN" sz="18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sym typeface="+mn-ea"/>
                              </a:rPr>
                              <m:t>𝑹</m:t>
                            </m:r>
                          </m:e>
                          <m:sub>
                            <m:r>
                              <a:rPr lang="en-US" altLang="zh-CN" sz="18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sym typeface="+mn-ea"/>
                              </a:rPr>
                              <m:t>𝑳𝑭𝑼</m:t>
                            </m:r>
                          </m:sub>
                          <m:sup>
                            <m:r>
                              <a:rPr lang="en-US" altLang="zh-CN" sz="18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sym typeface="+mn-ea"/>
                              </a:rPr>
                              <m:t>𝟎</m:t>
                            </m:r>
                          </m:sup>
                        </m:sSub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3DD6AD8B-0742-AE92-6AB9-85B3490AAA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796" y="3662632"/>
                  <a:ext cx="621997" cy="388504"/>
                </a:xfrm>
                <a:prstGeom prst="rect">
                  <a:avLst/>
                </a:prstGeom>
                <a:blipFill>
                  <a:blip r:embed="rId13"/>
                  <a:stretch>
                    <a:fillRect r="-980" b="-317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文本框 33">
                  <a:extLst>
                    <a:ext uri="{FF2B5EF4-FFF2-40B4-BE49-F238E27FC236}">
                      <a16:creationId xmlns:a16="http://schemas.microsoft.com/office/drawing/2014/main" id="{40A2C0F6-C284-DDE0-06E9-DB7C98B5B0FC}"/>
                    </a:ext>
                  </a:extLst>
                </p:cNvPr>
                <p:cNvSpPr txBox="1"/>
                <p:nvPr/>
              </p:nvSpPr>
              <p:spPr>
                <a:xfrm>
                  <a:off x="2362592" y="5006874"/>
                  <a:ext cx="166826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𝐺𝑒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lit/>
                          </m:rPr>
                          <a:rPr lang="en-US" altLang="zh-CN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4" name="文本框 33">
                  <a:extLst>
                    <a:ext uri="{FF2B5EF4-FFF2-40B4-BE49-F238E27FC236}">
                      <a16:creationId xmlns:a16="http://schemas.microsoft.com/office/drawing/2014/main" id="{40A2C0F6-C284-DDE0-06E9-DB7C98B5B0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2592" y="5006874"/>
                  <a:ext cx="1668266" cy="369332"/>
                </a:xfrm>
                <a:prstGeom prst="rect">
                  <a:avLst/>
                </a:prstGeom>
                <a:blipFill>
                  <a:blip r:embed="rId14"/>
                  <a:stretch>
                    <a:fillRect b="-1639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文本框 34">
                  <a:extLst>
                    <a:ext uri="{FF2B5EF4-FFF2-40B4-BE49-F238E27FC236}">
                      <a16:creationId xmlns:a16="http://schemas.microsoft.com/office/drawing/2014/main" id="{B8F880A0-D8B4-62A9-0E84-0D105CC2B7F0}"/>
                    </a:ext>
                  </a:extLst>
                </p:cNvPr>
                <p:cNvSpPr txBox="1"/>
                <p:nvPr/>
              </p:nvSpPr>
              <p:spPr>
                <a:xfrm>
                  <a:off x="2282325" y="6017478"/>
                  <a:ext cx="166826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𝐵𝐸𝑆𝐼𝐼𝐼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 2018)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5" name="文本框 34">
                  <a:extLst>
                    <a:ext uri="{FF2B5EF4-FFF2-40B4-BE49-F238E27FC236}">
                      <a16:creationId xmlns:a16="http://schemas.microsoft.com/office/drawing/2014/main" id="{B8F880A0-D8B4-62A9-0E84-0D105CC2B7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2325" y="6017478"/>
                  <a:ext cx="1668266" cy="369332"/>
                </a:xfrm>
                <a:prstGeom prst="rect">
                  <a:avLst/>
                </a:prstGeom>
                <a:blipFill>
                  <a:blip r:embed="rId15"/>
                  <a:stretch>
                    <a:fillRect l="-730" r="-730" b="-1639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文本框 38">
                  <a:extLst>
                    <a:ext uri="{FF2B5EF4-FFF2-40B4-BE49-F238E27FC236}">
                      <a16:creationId xmlns:a16="http://schemas.microsoft.com/office/drawing/2014/main" id="{679B1050-55BE-48F5-7F58-F3896BEA37F3}"/>
                    </a:ext>
                  </a:extLst>
                </p:cNvPr>
                <p:cNvSpPr txBox="1"/>
                <p:nvPr/>
              </p:nvSpPr>
              <p:spPr>
                <a:xfrm>
                  <a:off x="395371" y="5230083"/>
                  <a:ext cx="5629433" cy="78739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sz="18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sym typeface="+mn-ea"/>
                              </a:rPr>
                            </m:ctrlPr>
                          </m:sSubSupPr>
                          <m:e>
                            <m:r>
                              <a:rPr lang="en-US" altLang="zh-CN" sz="18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sym typeface="+mn-ea"/>
                              </a:rPr>
                              <m:t>𝑹</m:t>
                            </m:r>
                          </m:e>
                          <m:sub>
                            <m:r>
                              <a:rPr lang="en-US" altLang="zh-CN" sz="18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sym typeface="+mn-ea"/>
                              </a:rPr>
                              <m:t>𝑳𝑭𝑼</m:t>
                            </m:r>
                          </m:sub>
                          <m:sup>
                            <m:r>
                              <a:rPr lang="en-US" altLang="zh-CN" sz="18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sym typeface="+mn-ea"/>
                              </a:rPr>
                              <m:t>𝟎</m:t>
                            </m:r>
                          </m:sup>
                        </m:sSubSup>
                        <m:r>
                          <a:rPr lang="en-US" altLang="zh-CN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sym typeface="+mn-ea"/>
                          </a:rPr>
                          <m:t>=</m:t>
                        </m:r>
                        <m:f>
                          <m:fPr>
                            <m:ctrlPr>
                              <a:rPr lang="en-US" altLang="zh-CN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sym typeface="+mn-ea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b="1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sym typeface="+mn-ea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sym typeface="+mn-ea"/>
                                  </a:rPr>
                                  <m:t>𝑩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altLang="zh-CN" b="1" i="1"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1" i="1"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  <m:t>𝑫</m:t>
                                    </m:r>
                                  </m:e>
                                  <m:sup>
                                    <m:r>
                                      <a:rPr lang="en-US" altLang="zh-CN" b="1" i="1"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  <m:t>𝟎</m:t>
                                    </m:r>
                                  </m:sup>
                                </m:sSup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  <a:ea typeface="华文中宋" panose="02010600040101010101" charset="-122"/>
                                    <a:cs typeface="Times New Roman" panose="02020603050405020304" pitchFamily="18" charset="0"/>
                                    <a:sym typeface="+mn-ea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b="1" i="1"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1" i="1"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b="1" i="1"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b="1" i="1"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1" i="1"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  <m:t>𝝁</m:t>
                                    </m:r>
                                  </m:e>
                                  <m:sup>
                                    <m:r>
                                      <a:rPr lang="en-US" altLang="zh-CN" b="1" i="1"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  <m:t>+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zh-CN" b="1" i="1"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  <m:t>𝝂</m:t>
                                    </m:r>
                                  </m:e>
                                  <m:sub>
                                    <m:r>
                                      <a:rPr lang="en-US" altLang="zh-CN" b="1" i="1"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  <m:t>𝝁</m:t>
                                    </m:r>
                                  </m:sub>
                                </m:sSub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CN" b="1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sym typeface="+mn-ea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sym typeface="+mn-ea"/>
                                  </a:rPr>
                                  <m:t>𝑩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altLang="zh-CN" b="1" i="1"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1" i="1"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  <m:t>𝑫</m:t>
                                    </m:r>
                                  </m:e>
                                  <m:sup>
                                    <m:r>
                                      <a:rPr lang="en-US" altLang="zh-CN" b="1" i="1"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  <m:t>𝟎</m:t>
                                    </m:r>
                                  </m:sup>
                                </m:sSup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  <a:ea typeface="华文中宋" panose="02010600040101010101" charset="-122"/>
                                    <a:cs typeface="Times New Roman" panose="02020603050405020304" pitchFamily="18" charset="0"/>
                                    <a:sym typeface="+mn-ea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b="1" i="1"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1" i="1"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b="1" i="1"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b="1" i="1"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1" i="1"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US" altLang="zh-CN" b="1" i="1"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  <m:t>+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zh-CN" b="1" i="1"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  <m:t>𝝂</m:t>
                                    </m:r>
                                  </m:e>
                                  <m:sub>
                                    <m:r>
                                      <a:rPr lang="en-US" altLang="zh-CN" b="1" i="1">
                                        <a:latin typeface="Cambria Math" panose="02040503050406030204" pitchFamily="18" charset="0"/>
                                        <a:ea typeface="华文中宋" panose="02010600040101010101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  <m:t>𝝁</m:t>
                                    </m:r>
                                  </m:sub>
                                </m:sSub>
                              </m:sub>
                            </m:sSub>
                          </m:den>
                        </m:f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=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𝟎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.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𝟗𝟐𝟐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±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𝟎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.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𝟎𝟑</m:t>
                        </m:r>
                        <m:sSub>
                          <m:sSub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  <a:ea typeface="华文中宋" panose="02010600040101010101" charset="-122"/>
                                <a:cs typeface="Times New Roman" panose="02020603050405020304" pitchFamily="18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  <a:ea typeface="华文中宋" panose="02010600040101010101" charset="-122"/>
                                <a:cs typeface="Times New Roman" panose="02020603050405020304" pitchFamily="18" charset="0"/>
                                <a:sym typeface="+mn-ea"/>
                              </a:rPr>
                              <m:t>𝟎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  <a:ea typeface="华文中宋" panose="02010600040101010101" charset="-122"/>
                                <a:cs typeface="Times New Roman" panose="02020603050405020304" pitchFamily="18" charset="0"/>
                                <a:sym typeface="+mn-ea"/>
                              </a:rPr>
                              <m:t>𝒔𝒕𝒂𝒕</m:t>
                            </m:r>
                          </m:sub>
                        </m:sSub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±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𝟎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.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𝟎𝟐</m:t>
                        </m:r>
                        <m:sSub>
                          <m:sSub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  <a:ea typeface="华文中宋" panose="02010600040101010101" charset="-122"/>
                                <a:cs typeface="Times New Roman" panose="02020603050405020304" pitchFamily="18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  <a:ea typeface="华文中宋" panose="02010600040101010101" charset="-122"/>
                                <a:cs typeface="Times New Roman" panose="02020603050405020304" pitchFamily="18" charset="0"/>
                                <a:sym typeface="+mn-ea"/>
                              </a:rPr>
                              <m:t>𝟐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  <a:ea typeface="华文中宋" panose="02010600040101010101" charset="-122"/>
                                <a:cs typeface="Times New Roman" panose="02020603050405020304" pitchFamily="18" charset="0"/>
                                <a:sym typeface="+mn-ea"/>
                              </a:rPr>
                              <m:t>𝒔𝒚𝒔𝒕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9" name="文本框 38">
                  <a:extLst>
                    <a:ext uri="{FF2B5EF4-FFF2-40B4-BE49-F238E27FC236}">
                      <a16:creationId xmlns:a16="http://schemas.microsoft.com/office/drawing/2014/main" id="{679B1050-55BE-48F5-7F58-F3896BEA37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371" y="5230083"/>
                  <a:ext cx="5629433" cy="78739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4945730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98C39A-20CF-1E3D-F489-9CEA6D7F2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BC3349-AAFD-F21D-4A1C-5C8BA397275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11004331" y="6356350"/>
            <a:ext cx="578069" cy="366395"/>
          </a:xfrm>
        </p:spPr>
        <p:txBody>
          <a:bodyPr/>
          <a:lstStyle/>
          <a:p>
            <a:fld id="{40A75395-E496-4F2E-841C-84E2511BD8CD}" type="slidenum">
              <a:rPr lang="zh-CN" altLang="en-US" sz="2400" b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6</a:t>
            </a:fld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49E24BC-5937-A0F6-EB05-0B73DDA25D55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46484" y="2"/>
                <a:ext cx="4747133" cy="570081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n"/>
                </a:pPr>
                <a:r>
                  <a:rPr lang="zh-CN" altLang="en-US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Adobe 黑体 Std R" panose="020B0400000000000000"/>
                  </a:rPr>
                  <a:t> 基于信号</a:t>
                </a:r>
                <a:r>
                  <a:rPr lang="en-US" altLang="zh-CN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Adobe 黑体 Std R" panose="020B0400000000000000"/>
                  </a:rPr>
                  <a:t>MC</a:t>
                </a:r>
                <a:r>
                  <a:rPr lang="zh-CN" altLang="en-US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Adobe 黑体 Std R" panose="020B0400000000000000"/>
                  </a:rPr>
                  <a:t>的模拟</a:t>
                </a:r>
              </a:p>
              <a:p>
                <a:pPr marL="342900" indent="-342900">
                  <a:buFont typeface="Wingdings" panose="05000000000000000000" pitchFamily="2" charset="2"/>
                  <a:buChar char="n"/>
                </a:pPr>
                <a:endParaRPr lang="en-US" altLang="zh-CN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Adobe 黑体 Std R" panose="020B040000000000000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OSCAR-2.6.2pre2</a:t>
                </a:r>
                <a:endParaRPr lang="en-US" altLang="zh-C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zh-C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KKMC &amp; </a:t>
                </a:r>
                <a:r>
                  <a:rPr lang="en-US" altLang="zh-CN" sz="20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DecayCard</a:t>
                </a:r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𝑬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𝒄𝒎</m:t>
                        </m:r>
                      </m:sub>
                    </m:sSub>
                    <m:r>
                      <a:rPr lang="en-US" altLang="zh-CN" sz="20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r>
                      <a:rPr lang="en-US" altLang="zh-CN" sz="20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𝟑</m:t>
                    </m:r>
                    <m:r>
                      <a:rPr lang="en-US" altLang="zh-CN" sz="20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.</m:t>
                    </m:r>
                    <m:r>
                      <a:rPr lang="en-US" altLang="zh-CN" sz="20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𝟕𝟕𝟑</m:t>
                    </m:r>
                    <m:r>
                      <a:rPr lang="en-US" altLang="zh-CN" sz="20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𝑮𝒆𝑽</m:t>
                    </m:r>
                    <m:r>
                      <a:rPr lang="en-US" altLang="zh-CN" sz="20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 ,</m:t>
                    </m:r>
                  </m:oMath>
                </a14:m>
                <a:r>
                  <a:rPr lang="en-US" altLang="zh-CN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能散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𝟏</m:t>
                    </m:r>
                    <m:r>
                      <a:rPr lang="en-US" altLang="zh-CN" sz="20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.</m:t>
                    </m:r>
                    <m:r>
                      <a:rPr lang="en-US" altLang="zh-CN" sz="20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𝟐𝟐𝟖</m:t>
                    </m:r>
                    <m:r>
                      <a:rPr lang="en-US" altLang="zh-CN" sz="20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𝑴𝒆𝑽</m:t>
                    </m:r>
                    <m:r>
                      <a:rPr lang="en-US" altLang="zh-CN" sz="20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 </m:t>
                    </m:r>
                  </m:oMath>
                </a14:m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endParaRPr lang="en-US" altLang="zh-C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𝝍</m:t>
                    </m:r>
                    <m:d>
                      <m:dPr>
                        <m:ctrlPr>
                          <a:rPr lang="en-US" altLang="zh-CN" sz="20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dPr>
                      <m:e>
                        <m:r>
                          <a:rPr lang="en-US" altLang="zh-CN" sz="20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𝟑𝟕𝟕𝟎</m:t>
                        </m:r>
                      </m:e>
                    </m:d>
                    <m:r>
                      <a:rPr lang="en-US" altLang="zh-CN" sz="20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→</m:t>
                    </m:r>
                    <m:sSup>
                      <m:sSupPr>
                        <m:ctrlPr>
                          <a:rPr lang="en-US" altLang="zh-CN" sz="20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pPr>
                      <m:e>
                        <m:r>
                          <a:rPr lang="en-US" altLang="zh-CN" sz="20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𝑫</m:t>
                        </m:r>
                      </m:e>
                      <m:sup>
                        <m:r>
                          <a:rPr lang="en-US" altLang="zh-CN" sz="20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𝟎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altLang="zh-CN" sz="20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altLang="zh-CN" sz="20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sz="20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𝑫</m:t>
                            </m:r>
                          </m:e>
                          <m:sup>
                            <m:r>
                              <a:rPr lang="en-US" altLang="zh-CN" sz="20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𝟎</m:t>
                            </m:r>
                          </m:sup>
                        </m:sSup>
                      </m:e>
                    </m:acc>
                    <m:r>
                      <a:rPr lang="en-US" altLang="zh-CN" sz="20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→</m:t>
                    </m:r>
                    <m:r>
                      <a:rPr lang="en-US" altLang="zh-CN" sz="20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𝝅𝝁𝝂</m:t>
                    </m:r>
                  </m:oMath>
                </a14:m>
                <a:endParaRPr lang="en-US" altLang="zh-CN" sz="20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  <a:p>
                <a:endParaRPr lang="en-US" altLang="zh-C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双标记方法</a:t>
                </a:r>
                <a:r>
                  <a:rPr lang="en-US" altLang="zh-CN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,</a:t>
                </a:r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标记侧：</a:t>
                </a:r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sz="2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altLang="zh-CN" sz="20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en-US" altLang="zh-CN" sz="20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𝟎</m:t>
                              </m:r>
                            </m:sup>
                          </m:sSup>
                        </m:e>
                      </m:acc>
                      <m:r>
                        <a:rPr lang="en-US" altLang="zh-CN" sz="20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→</m:t>
                      </m:r>
                      <m:sSup>
                        <m:sSupPr>
                          <m:ctrlPr>
                            <a:rPr lang="en-US" altLang="zh-CN" sz="2000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sSupPr>
                        <m:e>
                          <m:r>
                            <a:rPr lang="en-US" altLang="zh-CN" sz="2000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𝑲</m:t>
                          </m:r>
                        </m:e>
                        <m:sup>
                          <m:r>
                            <a:rPr lang="en-US" altLang="zh-CN" sz="2000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2000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sSupPr>
                        <m:e>
                          <m:r>
                            <a:rPr lang="en-US" altLang="zh-CN" sz="2000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2000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altLang="zh-CN" sz="20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sz="2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altLang="zh-CN" sz="20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en-US" altLang="zh-CN" sz="20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𝟎</m:t>
                              </m:r>
                            </m:sup>
                          </m:sSup>
                        </m:e>
                      </m:acc>
                      <m:r>
                        <a:rPr lang="en-US" altLang="zh-CN" sz="20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→</m:t>
                      </m:r>
                      <m:sSup>
                        <m:sSupPr>
                          <m:ctrlPr>
                            <a:rPr lang="en-US" altLang="zh-CN" sz="2000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sSupPr>
                        <m:e>
                          <m:r>
                            <a:rPr lang="en-US" altLang="zh-CN" sz="2000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𝑲</m:t>
                          </m:r>
                        </m:e>
                        <m:sup>
                          <m:r>
                            <a:rPr lang="en-US" altLang="zh-CN" sz="2000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2000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sSupPr>
                        <m:e>
                          <m:r>
                            <a:rPr lang="en-US" altLang="zh-CN" sz="2000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2000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altLang="zh-CN" sz="2000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sSupPr>
                        <m:e>
                          <m:r>
                            <a:rPr lang="en-US" altLang="zh-CN" sz="2000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2000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altLang="zh-CN" sz="20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sz="2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altLang="zh-CN" sz="20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en-US" altLang="zh-CN" sz="20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𝟎</m:t>
                              </m:r>
                            </m:sup>
                          </m:sSup>
                        </m:e>
                      </m:acc>
                      <m:r>
                        <a:rPr lang="en-US" altLang="zh-CN" sz="20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→</m:t>
                      </m:r>
                      <m:sSup>
                        <m:sSupPr>
                          <m:ctrlPr>
                            <a:rPr lang="en-US" altLang="zh-CN" sz="2000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sSupPr>
                        <m:e>
                          <m:r>
                            <a:rPr lang="en-US" altLang="zh-CN" sz="2000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𝑲</m:t>
                          </m:r>
                        </m:e>
                        <m:sup>
                          <m:r>
                            <a:rPr lang="en-US" altLang="zh-CN" sz="2000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2000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sSupPr>
                        <m:e>
                          <m:r>
                            <a:rPr lang="en-US" altLang="zh-CN" sz="2000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2000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altLang="zh-CN" sz="2000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sSupPr>
                        <m:e>
                          <m:r>
                            <a:rPr lang="en-US" altLang="zh-CN" sz="2000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2000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2000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sSupPr>
                        <m:e>
                          <m:r>
                            <a:rPr lang="en-US" altLang="zh-CN" sz="2000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2000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altLang="zh-CN" sz="20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暂未考虑物理本底</a:t>
                </a:r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49E24BC-5937-A0F6-EB05-0B73DDA25D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146484" y="2"/>
                <a:ext cx="4747133" cy="5700810"/>
              </a:xfrm>
              <a:prstGeom prst="rect">
                <a:avLst/>
              </a:prstGeom>
              <a:blipFill>
                <a:blip r:embed="rId5"/>
                <a:stretch>
                  <a:fillRect l="-2182" t="-13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2D3D67E7-74A6-1E25-6DCA-62E198B086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563" y="540757"/>
            <a:ext cx="6133837" cy="481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20338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C09CE-4805-E07F-7959-33B125FF8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DB8008-C230-2158-4EE8-49EC822B91D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11004331" y="6356350"/>
            <a:ext cx="578069" cy="366395"/>
          </a:xfrm>
        </p:spPr>
        <p:txBody>
          <a:bodyPr/>
          <a:lstStyle/>
          <a:p>
            <a:fld id="{40A75395-E496-4F2E-841C-84E2511BD8CD}" type="slidenum">
              <a:rPr lang="zh-CN" altLang="en-US" sz="2400" b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7</a:t>
            </a:fld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0F38BB8-F2A8-4D86-6CF4-A2BE6B5CEA87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46483" y="-1"/>
                <a:ext cx="7118267" cy="245942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n"/>
                </a:pPr>
                <a:r>
                  <a:rPr lang="zh-CN" altLang="en-US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Adobe 黑体 Std R" panose="020B0400000000000000"/>
                  </a:rPr>
                  <a:t> 基于信号</a:t>
                </a:r>
                <a:r>
                  <a:rPr lang="en-US" altLang="zh-CN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Adobe 黑体 Std R" panose="020B0400000000000000"/>
                  </a:rPr>
                  <a:t>MC</a:t>
                </a:r>
                <a:r>
                  <a:rPr lang="zh-CN" altLang="en-US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Adobe 黑体 Std R" panose="020B0400000000000000"/>
                  </a:rPr>
                  <a:t>的模拟</a:t>
                </a:r>
              </a:p>
              <a:p>
                <a:endParaRPr lang="en-US" altLang="zh-C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带电径迹筛选：</a:t>
                </a:r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STCF</a:t>
                </a:r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具有内径迹探测器</a:t>
                </a:r>
                <a:r>
                  <a:rPr lang="en-US" altLang="zh-CN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,</a:t>
                </a:r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 应检查当前物理道的</a:t>
                </a:r>
                <a:r>
                  <a:rPr lang="en-US" altLang="zh-CN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POCA</a:t>
                </a:r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点分布</a:t>
                </a:r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en-US" altLang="zh-CN" sz="20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𝒄𝒖𝒕</m:t>
                    </m:r>
                    <m:r>
                      <a:rPr lang="en-US" altLang="zh-CN" sz="20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: </m:t>
                    </m:r>
                    <m:sSub>
                      <m:sSubPr>
                        <m:ctrlPr>
                          <a:rPr lang="en-US" altLang="zh-CN" sz="20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𝑫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𝟎</m:t>
                        </m:r>
                      </m:sub>
                    </m:sSub>
                    <m:r>
                      <a:rPr lang="en-US" altLang="zh-CN" sz="20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&lt;</m:t>
                    </m:r>
                    <m:r>
                      <a:rPr lang="en-US" altLang="zh-CN" sz="20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𝟎</m:t>
                    </m:r>
                    <m:r>
                      <a:rPr lang="en-US" altLang="zh-CN" sz="20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.</m:t>
                    </m:r>
                    <m:r>
                      <a:rPr lang="en-US" altLang="zh-CN" sz="20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𝟒</m:t>
                    </m:r>
                    <m:r>
                      <a:rPr lang="en-US" altLang="zh-CN" sz="20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𝒄𝒎</m:t>
                    </m:r>
                    <m:r>
                      <a:rPr lang="en-US" altLang="zh-CN" sz="20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,   </m:t>
                    </m:r>
                    <m:sSub>
                      <m:sSubPr>
                        <m:ctrlPr>
                          <a:rPr lang="en-US" altLang="zh-CN" sz="20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𝒁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𝟎</m:t>
                        </m:r>
                      </m:sub>
                    </m:sSub>
                    <m:r>
                      <a:rPr lang="en-US" altLang="zh-CN" sz="20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&lt;</m:t>
                    </m:r>
                    <m:r>
                      <a:rPr lang="en-US" altLang="zh-CN" sz="20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𝟎</m:t>
                    </m:r>
                    <m:r>
                      <a:rPr lang="en-US" altLang="zh-CN" sz="20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.</m:t>
                    </m:r>
                    <m:r>
                      <a:rPr lang="en-US" altLang="zh-CN" sz="20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𝟔</m:t>
                    </m:r>
                    <m:r>
                      <a:rPr lang="en-US" altLang="zh-CN" sz="20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𝒄𝒎</m:t>
                    </m:r>
                    <m:r>
                      <a:rPr lang="en-US" altLang="zh-CN" sz="20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,  ~</m:t>
                    </m:r>
                    <m:r>
                      <a:rPr lang="en-US" altLang="zh-CN" sz="20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𝟏𝟏</m:t>
                    </m:r>
                    <m:r>
                      <a:rPr lang="en-US" altLang="zh-CN" sz="20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𝝈</m:t>
                    </m:r>
                  </m:oMath>
                </a14:m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0F38BB8-F2A8-4D86-6CF4-A2BE6B5CE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146483" y="-1"/>
                <a:ext cx="7118267" cy="2459422"/>
              </a:xfrm>
              <a:prstGeom prst="rect">
                <a:avLst/>
              </a:prstGeom>
              <a:blipFill>
                <a:blip r:embed="rId5"/>
                <a:stretch>
                  <a:fillRect l="-1455" t="-3226" b="-19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ED2F6DEB-EDDD-2EF8-3B73-3699A952AB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167" y="2569450"/>
            <a:ext cx="5265982" cy="359171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99A52B8-CA04-1463-E789-E635B9551E7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15" y="2569450"/>
            <a:ext cx="5230456" cy="359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9321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93D2E-CF47-778C-8349-949F39190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0229AD5C-C537-B026-E6C4-D1CB939094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356" y="515966"/>
            <a:ext cx="3188518" cy="2035984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08287E-63E0-3E26-E573-ED6D1A2C327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11004331" y="6356350"/>
            <a:ext cx="578069" cy="366395"/>
          </a:xfrm>
        </p:spPr>
        <p:txBody>
          <a:bodyPr/>
          <a:lstStyle/>
          <a:p>
            <a:fld id="{40A75395-E496-4F2E-841C-84E2511BD8CD}" type="slidenum">
              <a:rPr lang="zh-CN" altLang="en-US" sz="2400" b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8</a:t>
            </a:fld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D0E18AD-8496-C917-1EE7-3E8CEA605C73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46484" y="-3"/>
                <a:ext cx="7206553" cy="551894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n"/>
                </a:pPr>
                <a:r>
                  <a:rPr lang="zh-CN" altLang="en-US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Adobe 黑体 Std R" panose="020B0400000000000000"/>
                  </a:rPr>
                  <a:t> 基于信号</a:t>
                </a:r>
                <a:r>
                  <a:rPr lang="en-US" altLang="zh-CN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Adobe 黑体 Std R" panose="020B0400000000000000"/>
                  </a:rPr>
                  <a:t>MC</a:t>
                </a:r>
                <a:r>
                  <a:rPr lang="zh-CN" altLang="en-US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Adobe 黑体 Std R" panose="020B0400000000000000"/>
                  </a:rPr>
                  <a:t>的模拟</a:t>
                </a:r>
                <a:endParaRPr lang="en-US" altLang="zh-C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zh-C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PID : </a:t>
                </a:r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使用基于</a:t>
                </a:r>
                <a:r>
                  <a:rPr lang="en-US" altLang="zh-CN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BDT</a:t>
                </a:r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模型训练的</a:t>
                </a:r>
                <a:r>
                  <a:rPr lang="en-US" altLang="zh-CN" sz="20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GlobalPID</a:t>
                </a:r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包</a:t>
                </a:r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𝜇</m:t>
                    </m:r>
                    <m:r>
                      <a:rPr lang="en-US" altLang="zh-CN" sz="2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 &amp; </m:t>
                    </m:r>
                    <m:r>
                      <a:rPr lang="en-US" altLang="zh-CN" sz="2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𝜋</m:t>
                    </m:r>
                    <m:r>
                      <a:rPr lang="en-US" altLang="zh-CN" sz="2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 &amp; </m:t>
                    </m:r>
                    <m:r>
                      <a:rPr lang="en-US" altLang="zh-CN" sz="2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𝐾</m:t>
                    </m:r>
                  </m:oMath>
                </a14:m>
                <a:endParaRPr lang="en-US" altLang="zh-C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𝑚𝑎𝑥𝑖𝑚𝑢𝑚</m:t>
                    </m:r>
                    <m:r>
                      <a:rPr lang="en-US" altLang="zh-CN" sz="2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 </m:t>
                    </m:r>
                    <m:r>
                      <a:rPr lang="en-US" altLang="zh-CN" sz="2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𝑝𝑟𝑜𝑏𝑖𝑙𝑖𝑡𝑦</m:t>
                    </m:r>
                  </m:oMath>
                </a14:m>
                <a:endParaRPr lang="en-US" altLang="zh-C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好光子：</a:t>
                </a:r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与任意带电径迹夹角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&gt;10°</m:t>
                    </m:r>
                  </m:oMath>
                </a14:m>
                <a:endParaRPr lang="en-US" altLang="zh-C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宋体" panose="02010600030101010101" pitchFamily="2" charset="-122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𝐸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𝑠h𝑜𝑤𝑒𝑟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&gt;25</m:t>
                    </m:r>
                    <m:r>
                      <a:rPr lang="en-US" altLang="zh-CN" sz="2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𝑀𝑒𝑉</m:t>
                    </m:r>
                    <m:r>
                      <a:rPr lang="en-US" altLang="zh-CN" sz="2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@</m:t>
                    </m:r>
                    <m:r>
                      <a:rPr lang="en-US" altLang="zh-CN" sz="2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𝐵𝑎𝑟𝑟𝑒𝑙</m:t>
                    </m:r>
                    <m:r>
                      <a:rPr lang="en-US" altLang="zh-CN" sz="2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,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𝐸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𝑠h𝑜𝑤𝑒𝑟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&gt;50</m:t>
                    </m:r>
                    <m:r>
                      <a:rPr lang="en-US" altLang="zh-CN" sz="2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𝑀𝑒𝑉</m:t>
                    </m:r>
                    <m:r>
                      <a:rPr lang="en-US" altLang="zh-CN" sz="2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@</m:t>
                    </m:r>
                    <m:r>
                      <a:rPr lang="en-US" altLang="zh-CN" sz="2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𝐸𝑛𝑑𝐶𝑎𝑝</m:t>
                    </m:r>
                  </m:oMath>
                </a14:m>
                <a:endParaRPr lang="en-US" altLang="zh-C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宋体" panose="02010600030101010101" pitchFamily="2" charset="-122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𝑇</m:t>
                        </m:r>
                      </m:e>
                      <m:sub>
                        <m:r>
                          <a:rPr lang="en-US" altLang="zh-CN" sz="2000" b="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𝑠h𝑜𝑤𝑒𝑟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&lt;700</m:t>
                    </m:r>
                    <m:r>
                      <a:rPr lang="en-US" altLang="zh-CN" sz="2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𝑛𝑠</m:t>
                    </m:r>
                  </m:oMath>
                </a14:m>
                <a:endParaRPr lang="en-US" altLang="zh-C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宋体" panose="02010600030101010101" pitchFamily="2" charset="-122"/>
                </a:endParaRPr>
              </a:p>
              <a:p>
                <a:endParaRPr lang="en-US" altLang="zh-CN" sz="20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  <a:p>
                <a:endParaRPr lang="en-US" altLang="zh-CN" sz="20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𝝅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重建</a:t>
                </a:r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：</a:t>
                </a:r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选择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ΔE</m:t>
                    </m:r>
                  </m:oMath>
                </a14:m>
                <a:r>
                  <a:rPr lang="zh-CN" alt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最小的双光子组合</a:t>
                </a:r>
                <a:endParaRPr lang="en-US" altLang="zh-C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1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𝑐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 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𝑓𝑖𝑡</m:t>
                    </m:r>
                  </m:oMath>
                </a14:m>
                <a:endParaRPr lang="en-US" altLang="zh-C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000" b="0" i="1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  <a:sym typeface="+mn-ea"/>
                          </a:rPr>
                          <m:t>𝑀</m:t>
                        </m:r>
                      </m:e>
                      <m:sub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  <a:sym typeface="+mn-ea"/>
                              </a:rPr>
                            </m:ctrlPr>
                          </m:sSupPr>
                          <m:e>
                            <m:r>
                              <a:rPr lang="en-US" altLang="zh-CN" sz="2000" b="0" i="1"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  <a:sym typeface="+mn-ea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2000" b="0" i="1"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  <a:sym typeface="+mn-ea"/>
                              </a:rPr>
                              <m:t>0</m:t>
                            </m:r>
                          </m:sup>
                        </m:sSup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∈</m:t>
                    </m:r>
                    <m:d>
                      <m:d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  <a:sym typeface="+mn-ea"/>
                          </a:rPr>
                          <m:t>0.115,0.150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𝐺𝑒𝑉</m:t>
                    </m:r>
                    <m:r>
                      <m:rPr>
                        <m:lit/>
                      </m:rPr>
                      <a:rPr lang="en-US" altLang="zh-CN" sz="2000" b="0" i="1" smtClean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/</m:t>
                    </m:r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  <a:sym typeface="+mn-ea"/>
                          </a:rPr>
                          <m:t>𝑐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  <a:sym typeface="+mn-ea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D0E18AD-8496-C917-1EE7-3E8CEA605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146484" y="-3"/>
                <a:ext cx="7206553" cy="5518941"/>
              </a:xfrm>
              <a:prstGeom prst="rect">
                <a:avLst/>
              </a:prstGeom>
              <a:blipFill>
                <a:blip r:embed="rId5"/>
                <a:stretch>
                  <a:fillRect l="-1438" t="-1436" b="-7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组合 10">
            <a:extLst>
              <a:ext uri="{FF2B5EF4-FFF2-40B4-BE49-F238E27FC236}">
                <a16:creationId xmlns:a16="http://schemas.microsoft.com/office/drawing/2014/main" id="{B68D2DD1-9FFD-5FFA-14AB-C25FEC5E5282}"/>
              </a:ext>
            </a:extLst>
          </p:cNvPr>
          <p:cNvGrpSpPr/>
          <p:nvPr/>
        </p:nvGrpSpPr>
        <p:grpSpPr>
          <a:xfrm>
            <a:off x="8510600" y="3635803"/>
            <a:ext cx="3619327" cy="2429772"/>
            <a:chOff x="7763377" y="3485451"/>
            <a:chExt cx="4011452" cy="2704355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33223F17-0C4B-6D1E-118E-D8F583786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3377" y="3485451"/>
              <a:ext cx="4011452" cy="244600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EBE2A668-9AB6-20B2-8145-894C9E97B488}"/>
                    </a:ext>
                  </a:extLst>
                </p:cNvPr>
                <p:cNvSpPr txBox="1"/>
                <p:nvPr/>
              </p:nvSpPr>
              <p:spPr>
                <a:xfrm>
                  <a:off x="9448275" y="5817075"/>
                  <a:ext cx="641656" cy="3727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华文中宋" panose="02010600040101010101" charset="-122"/>
                                <a:cs typeface="Times New Roman" panose="02020603050405020304" pitchFamily="18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华文中宋" panose="02010600040101010101" charset="-122"/>
                                <a:cs typeface="Times New Roman" panose="02020603050405020304" pitchFamily="18" charset="0"/>
                                <a:sym typeface="+mn-ea"/>
                              </a:rPr>
                              <m:t>𝑀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0</m:t>
                                </m:r>
                              </m:sup>
                            </m:sSup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EBE2A668-9AB6-20B2-8145-894C9E97B4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8275" y="5817075"/>
                  <a:ext cx="641656" cy="372731"/>
                </a:xfrm>
                <a:prstGeom prst="rect">
                  <a:avLst/>
                </a:prstGeom>
                <a:blipFill>
                  <a:blip r:embed="rId8"/>
                  <a:stretch>
                    <a:fillRect b="-1090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7A24E210-576B-546C-36BC-20297291ACB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732884" y="3725598"/>
              <a:ext cx="0" cy="2091477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lgDash"/>
              <a:round/>
              <a:headEnd type="none" w="med" len="med"/>
              <a:tailEnd type="none" w="med" len="med"/>
            </a:ln>
          </p:spPr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ED7E4087-44D4-0E47-F5AD-ACCB8E226C1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122235" y="3725598"/>
              <a:ext cx="0" cy="2091477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lgDash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83600F2-C5B3-4E86-8724-A9CCB2244CF9}"/>
              </a:ext>
            </a:extLst>
          </p:cNvPr>
          <p:cNvGrpSpPr/>
          <p:nvPr/>
        </p:nvGrpSpPr>
        <p:grpSpPr>
          <a:xfrm>
            <a:off x="4566532" y="3485846"/>
            <a:ext cx="3753482" cy="2610564"/>
            <a:chOff x="7536591" y="528711"/>
            <a:chExt cx="4288539" cy="2979766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04270E5-17FB-E32B-83CA-3F8F525B24E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9450" y="709982"/>
              <a:ext cx="4145680" cy="2508689"/>
            </a:xfrm>
            <a:prstGeom prst="rect">
              <a:avLst/>
            </a:prstGeom>
          </p:spPr>
        </p:pic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5F9588C0-ACEA-C8FE-7B83-A61FE6A71BD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906977" y="2543693"/>
              <a:ext cx="3513936" cy="0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lgDash"/>
              <a:round/>
              <a:headEnd type="none" w="med" len="med"/>
              <a:tailEnd type="none" w="med" len="med"/>
            </a:ln>
          </p:spPr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32695A20-360F-CD3A-50C0-F50506C61DC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906977" y="1283851"/>
              <a:ext cx="3513936" cy="0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lgDash"/>
              <a:round/>
              <a:headEnd type="none" w="med" len="med"/>
              <a:tailEnd type="none" w="med" len="med"/>
            </a:ln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92A6FFB6-6591-8147-0426-3FBC6508691F}"/>
                    </a:ext>
                  </a:extLst>
                </p:cNvPr>
                <p:cNvSpPr txBox="1"/>
                <p:nvPr/>
              </p:nvSpPr>
              <p:spPr>
                <a:xfrm>
                  <a:off x="7536591" y="528711"/>
                  <a:ext cx="799311" cy="41479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𝑅𝑒𝑐</m:t>
                            </m:r>
                          </m:sup>
                        </m:sSub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92A6FFB6-6591-8147-0426-3FBC650869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6591" y="528711"/>
                  <a:ext cx="799311" cy="414794"/>
                </a:xfrm>
                <a:prstGeom prst="rect">
                  <a:avLst/>
                </a:prstGeom>
                <a:blipFill>
                  <a:blip r:embed="rId10"/>
                  <a:stretch>
                    <a:fillRect b="-1355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C5E4802F-D9D0-C98A-B198-A7F73FABFFB1}"/>
                    </a:ext>
                  </a:extLst>
                </p:cNvPr>
                <p:cNvSpPr txBox="1"/>
                <p:nvPr/>
              </p:nvSpPr>
              <p:spPr>
                <a:xfrm>
                  <a:off x="10827216" y="3139145"/>
                  <a:ext cx="99791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𝑚𝑎𝑡𝑐h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C5E4802F-D9D0-C98A-B198-A7F73FABFF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27216" y="3139145"/>
                  <a:ext cx="997914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1698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B95E3C31-1D85-1728-1622-BD0475B73D5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508" y="519783"/>
            <a:ext cx="3062419" cy="20685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A874707-6942-CCF5-A65C-152F3BD715E1}"/>
                  </a:ext>
                </a:extLst>
              </p:cNvPr>
              <p:cNvSpPr txBox="1"/>
              <p:nvPr/>
            </p:nvSpPr>
            <p:spPr>
              <a:xfrm>
                <a:off x="10361098" y="2551950"/>
                <a:ext cx="1722242" cy="394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𝑃𝑟𝑜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m:rPr>
                              <m:lit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𝑃𝑟𝑜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A874707-6942-CCF5-A65C-152F3BD71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098" y="2551950"/>
                <a:ext cx="1722242" cy="394210"/>
              </a:xfrm>
              <a:prstGeom prst="rect">
                <a:avLst/>
              </a:prstGeom>
              <a:blipFill>
                <a:blip r:embed="rId1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D33180D0-578E-795E-DDF6-CA09E5C09C19}"/>
                  </a:ext>
                </a:extLst>
              </p:cNvPr>
              <p:cNvSpPr txBox="1"/>
              <p:nvPr/>
            </p:nvSpPr>
            <p:spPr>
              <a:xfrm>
                <a:off x="10609730" y="919817"/>
                <a:ext cx="107277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𝑆𝑖𝑔𝑛𝑎𝑙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D33180D0-578E-795E-DDF6-CA09E5C09C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9730" y="919817"/>
                <a:ext cx="1072770" cy="369332"/>
              </a:xfrm>
              <a:prstGeom prst="rect">
                <a:avLst/>
              </a:prstGeom>
              <a:blipFill>
                <a:blip r:embed="rId14"/>
                <a:stretch>
                  <a:fillRect l="-1705" r="-4545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38CD83E-1AC7-BC76-414A-2877EA17C2CE}"/>
                  </a:ext>
                </a:extLst>
              </p:cNvPr>
              <p:cNvSpPr txBox="1"/>
              <p:nvPr/>
            </p:nvSpPr>
            <p:spPr>
              <a:xfrm>
                <a:off x="6712219" y="908647"/>
                <a:ext cx="190786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𝑆𝑖𝑔𝑛𝑎𝑙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&amp;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𝑇𝑎𝑔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38CD83E-1AC7-BC76-414A-2877EA17C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219" y="908647"/>
                <a:ext cx="1907862" cy="369332"/>
              </a:xfrm>
              <a:prstGeom prst="rect">
                <a:avLst/>
              </a:prstGeom>
              <a:blipFill>
                <a:blip r:embed="rId15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146BE1E0-B4EE-69EF-683E-D5E49B6EB665}"/>
                  </a:ext>
                </a:extLst>
              </p:cNvPr>
              <p:cNvSpPr txBox="1"/>
              <p:nvPr/>
            </p:nvSpPr>
            <p:spPr>
              <a:xfrm>
                <a:off x="7054159" y="2558084"/>
                <a:ext cx="18241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𝑃𝑟𝑜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m:rPr>
                              <m:lit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𝑃𝑟𝑜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146BE1E0-B4EE-69EF-683E-D5E49B6EB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159" y="2558084"/>
                <a:ext cx="1824140" cy="369332"/>
              </a:xfrm>
              <a:prstGeom prst="rect">
                <a:avLst/>
              </a:prstGeom>
              <a:blipFill>
                <a:blip r:embed="rId1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091156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52429-AFF6-227E-B771-64911245F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B3B7C5-8130-7330-F378-6B605B3A720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11004331" y="6356350"/>
            <a:ext cx="578069" cy="366395"/>
          </a:xfrm>
        </p:spPr>
        <p:txBody>
          <a:bodyPr/>
          <a:lstStyle/>
          <a:p>
            <a:fld id="{40A75395-E496-4F2E-841C-84E2511BD8CD}" type="slidenum">
              <a:rPr lang="zh-CN" altLang="en-US" sz="2400" b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9</a:t>
            </a:fld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F693712-CC4E-EFC4-CBDB-A0DAE4022AA0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46481" y="-2"/>
                <a:ext cx="6191257" cy="153919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n"/>
                </a:pPr>
                <a:r>
                  <a:rPr lang="zh-CN" altLang="en-US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Adobe 黑体 Std R" panose="020B0400000000000000"/>
                  </a:rPr>
                  <a:t> 基于信号</a:t>
                </a:r>
                <a:r>
                  <a:rPr lang="en-US" altLang="zh-CN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Adobe 黑体 Std R" panose="020B0400000000000000"/>
                  </a:rPr>
                  <a:t>MC</a:t>
                </a:r>
                <a:r>
                  <a:rPr lang="zh-CN" altLang="en-US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Adobe 黑体 Std R" panose="020B0400000000000000"/>
                  </a:rPr>
                  <a:t>的模拟</a:t>
                </a:r>
                <a:endParaRPr lang="en-US" altLang="zh-CN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Adobe 黑体 Std R" panose="020B040000000000000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束流不变质量峰 和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𝑚𝑖𝑠𝑠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峰与</a:t>
                </a:r>
                <a:r>
                  <a:rPr lang="en-US" altLang="zh-CN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BESIII</a:t>
                </a:r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结果相似</a:t>
                </a:r>
                <a:endPara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信号道末态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动量低，期望改善低动量</a:t>
                </a:r>
                <a:r>
                  <a:rPr lang="en-US" altLang="zh-CN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PID</a:t>
                </a:r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能力</a:t>
                </a:r>
                <a:endParaRPr lang="en-US" altLang="zh-CN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dobe 黑体 Std R" panose="020B0400000000000000"/>
                  <a:ea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F693712-CC4E-EFC4-CBDB-A0DAE4022A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146481" y="-2"/>
                <a:ext cx="6191257" cy="1539198"/>
              </a:xfrm>
              <a:prstGeom prst="rect">
                <a:avLst/>
              </a:prstGeom>
              <a:blipFill>
                <a:blip r:embed="rId4"/>
                <a:stretch>
                  <a:fillRect l="-1673" t="-5159" b="-3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组合 1">
            <a:extLst>
              <a:ext uri="{FF2B5EF4-FFF2-40B4-BE49-F238E27FC236}">
                <a16:creationId xmlns:a16="http://schemas.microsoft.com/office/drawing/2014/main" id="{D89DC1DA-AFAA-C15A-A217-441C704899B1}"/>
              </a:ext>
            </a:extLst>
          </p:cNvPr>
          <p:cNvGrpSpPr/>
          <p:nvPr/>
        </p:nvGrpSpPr>
        <p:grpSpPr>
          <a:xfrm>
            <a:off x="5525851" y="1496867"/>
            <a:ext cx="2691431" cy="2049717"/>
            <a:chOff x="5525851" y="1678506"/>
            <a:chExt cx="2691431" cy="20497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9ABE15AA-0A80-A00E-4037-A8B340F27062}"/>
                    </a:ext>
                  </a:extLst>
                </p:cNvPr>
                <p:cNvSpPr txBox="1"/>
                <p:nvPr/>
              </p:nvSpPr>
              <p:spPr>
                <a:xfrm>
                  <a:off x="6408551" y="3343887"/>
                  <a:ext cx="1023708" cy="38433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𝑚𝑖𝑠𝑠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9ABE15AA-0A80-A00E-4037-A8B340F270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8551" y="3343887"/>
                  <a:ext cx="1023708" cy="384336"/>
                </a:xfrm>
                <a:prstGeom prst="rect">
                  <a:avLst/>
                </a:prstGeom>
                <a:blipFill>
                  <a:blip r:embed="rId5"/>
                  <a:stretch>
                    <a:fillRect b="-317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21B5879B-74FA-B111-5E90-1829C269D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5851" y="1678506"/>
              <a:ext cx="2691431" cy="1643440"/>
            </a:xfrm>
            <a:prstGeom prst="rect">
              <a:avLst/>
            </a:prstGeom>
          </p:spPr>
        </p:pic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2C63625C-180B-FC94-5C5C-614B9452694D}"/>
              </a:ext>
            </a:extLst>
          </p:cNvPr>
          <p:cNvGrpSpPr/>
          <p:nvPr/>
        </p:nvGrpSpPr>
        <p:grpSpPr>
          <a:xfrm>
            <a:off x="346714" y="1584060"/>
            <a:ext cx="2437227" cy="4923384"/>
            <a:chOff x="346714" y="1584060"/>
            <a:chExt cx="2437227" cy="49233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439237A3-4317-D603-7BE1-F96C5CBA5E96}"/>
                    </a:ext>
                  </a:extLst>
                </p:cNvPr>
                <p:cNvSpPr txBox="1"/>
                <p:nvPr/>
              </p:nvSpPr>
              <p:spPr>
                <a:xfrm>
                  <a:off x="1359783" y="6138112"/>
                  <a:ext cx="58682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sub>
                        </m:sSub>
                      </m:oMath>
                    </m:oMathPara>
                  </a14:m>
                  <a:endParaRPr lang="en-US" altLang="zh-CN" b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439237A3-4317-D603-7BE1-F96C5CBA5E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9783" y="6138112"/>
                  <a:ext cx="586820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6250" b="-1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AEDFA7F-F329-A867-9D3C-BD9F6AA02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715" y="1584060"/>
              <a:ext cx="2437226" cy="1541784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B589A1E4-0FB6-FC10-05FC-A363FF13E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714" y="4629900"/>
              <a:ext cx="2409688" cy="1541784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E3375866-8A36-7A57-020E-B244C7A596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714" y="3156173"/>
              <a:ext cx="2437226" cy="1473727"/>
            </a:xfrm>
            <a:prstGeom prst="rect">
              <a:avLst/>
            </a:prstGeom>
          </p:spPr>
        </p:pic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ABBA635F-0DEA-7F81-3CBF-DB71A4BD292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463505" y="1759177"/>
              <a:ext cx="0" cy="1295524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lgDash"/>
              <a:round/>
              <a:headEnd type="none" w="med" len="med"/>
              <a:tailEnd type="none" w="med" len="med"/>
            </a:ln>
          </p:spPr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92B244DB-FA57-30A2-CDE9-EB7DA30A2A8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96072" y="1785456"/>
              <a:ext cx="0" cy="1295524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lgDash"/>
              <a:round/>
              <a:headEnd type="none" w="med" len="med"/>
              <a:tailEnd type="none" w="med" len="med"/>
            </a:ln>
          </p:spPr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13191C39-160F-ECA5-2E6A-30B952D0FF8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436485" y="3304197"/>
              <a:ext cx="0" cy="1265045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lgDash"/>
              <a:round/>
              <a:headEnd type="none" w="med" len="med"/>
              <a:tailEnd type="none" w="med" len="med"/>
            </a:ln>
          </p:spPr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83475629-92D4-0417-BCBC-B29BCF71887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70848" y="3304197"/>
              <a:ext cx="0" cy="1265045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lgDash"/>
              <a:round/>
              <a:headEnd type="none" w="med" len="med"/>
              <a:tailEnd type="none" w="med" len="med"/>
            </a:ln>
          </p:spPr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AA83E38C-B188-A7B1-3D7E-72970FC0A0D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470731" y="4806998"/>
              <a:ext cx="0" cy="1265045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lgDash"/>
              <a:round/>
              <a:headEnd type="none" w="med" len="med"/>
              <a:tailEnd type="none" w="med" len="med"/>
            </a:ln>
          </p:spPr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8A6E6FE4-92EB-BF36-0DE1-1B8F4E680CC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82584" y="4806998"/>
              <a:ext cx="0" cy="1265045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lgDash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A12BEF20-0B2F-F98F-F548-9FECD7BE0777}"/>
              </a:ext>
            </a:extLst>
          </p:cNvPr>
          <p:cNvGrpSpPr/>
          <p:nvPr/>
        </p:nvGrpSpPr>
        <p:grpSpPr>
          <a:xfrm>
            <a:off x="8282662" y="1486477"/>
            <a:ext cx="3823663" cy="2060107"/>
            <a:chOff x="8293969" y="1768330"/>
            <a:chExt cx="3823663" cy="2060107"/>
          </a:xfrm>
        </p:grpSpPr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14BF1519-3D61-6F3A-DFDF-9EC6C69E5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238"/>
            <a:stretch>
              <a:fillRect/>
            </a:stretch>
          </p:blipFill>
          <p:spPr>
            <a:xfrm>
              <a:off x="8293969" y="1768330"/>
              <a:ext cx="3823663" cy="169077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9A9E756B-D685-EF1C-61F7-D2299DB1BDDB}"/>
                    </a:ext>
                  </a:extLst>
                </p:cNvPr>
                <p:cNvSpPr txBox="1"/>
                <p:nvPr/>
              </p:nvSpPr>
              <p:spPr>
                <a:xfrm>
                  <a:off x="9542598" y="3459105"/>
                  <a:ext cx="166826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𝐵𝐸𝑆𝐼𝐼𝐼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 2018)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9A9E756B-D685-EF1C-61F7-D2299DB1BD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42598" y="3459105"/>
                  <a:ext cx="1668266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733" r="-1099" b="-1639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D2574E34-545C-6120-2078-EBBEE56CD36D}"/>
              </a:ext>
            </a:extLst>
          </p:cNvPr>
          <p:cNvGrpSpPr/>
          <p:nvPr/>
        </p:nvGrpSpPr>
        <p:grpSpPr>
          <a:xfrm>
            <a:off x="2809600" y="1584060"/>
            <a:ext cx="2409688" cy="4831784"/>
            <a:chOff x="2809600" y="1584060"/>
            <a:chExt cx="2409688" cy="483178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62B305F-3667-4F30-E606-0994E062D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9600" y="1584060"/>
              <a:ext cx="2409688" cy="460983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81FAE61A-EE20-6E36-0131-0718ED2ABD96}"/>
                    </a:ext>
                  </a:extLst>
                </p:cNvPr>
                <p:cNvSpPr txBox="1"/>
                <p:nvPr/>
              </p:nvSpPr>
              <p:spPr>
                <a:xfrm>
                  <a:off x="3205496" y="6046512"/>
                  <a:ext cx="166826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𝐵𝐸𝑆𝐼𝐼𝐼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 2018)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81FAE61A-EE20-6E36-0131-0718ED2ABD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5496" y="6046512"/>
                  <a:ext cx="1668266" cy="369332"/>
                </a:xfrm>
                <a:prstGeom prst="rect">
                  <a:avLst/>
                </a:prstGeom>
                <a:blipFill>
                  <a:blip r:embed="rId14"/>
                  <a:stretch>
                    <a:fillRect l="-730" r="-730" b="-1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ED16C51-654C-084C-E283-F78FCB20D7A6}"/>
              </a:ext>
            </a:extLst>
          </p:cNvPr>
          <p:cNvGrpSpPr/>
          <p:nvPr/>
        </p:nvGrpSpPr>
        <p:grpSpPr>
          <a:xfrm>
            <a:off x="6690912" y="3824343"/>
            <a:ext cx="3503581" cy="2591501"/>
            <a:chOff x="6082285" y="3764849"/>
            <a:chExt cx="3503581" cy="259150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9221D283-18A4-1FF9-FFA7-60999D5CD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2285" y="3764849"/>
              <a:ext cx="3503581" cy="213246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9F72335E-923F-A2F5-B22C-4291699ADDAB}"/>
                    </a:ext>
                  </a:extLst>
                </p:cNvPr>
                <p:cNvSpPr txBox="1"/>
                <p:nvPr/>
              </p:nvSpPr>
              <p:spPr>
                <a:xfrm>
                  <a:off x="6525538" y="5833643"/>
                  <a:ext cx="2486031" cy="52270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𝑓𝑜𝑟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𝑆𝑖𝑔𝑛𝑎𝑙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n-US" altLang="zh-CN" b="0" dirty="0"/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9F72335E-923F-A2F5-B22C-4291699ADD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5538" y="5833643"/>
                  <a:ext cx="2486031" cy="52270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35357277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EwYWQxMzYyYTY3MDllZTljMzU3NzZiNjU5NjJjOTE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B132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自定义 1">
      <a:majorFont>
        <a:latin typeface="Times New Roman"/>
        <a:ea typeface="楷体"/>
        <a:cs typeface=""/>
      </a:majorFont>
      <a:minorFont>
        <a:latin typeface="楷体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B13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3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3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3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3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3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3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楷体"/>
        <a:cs typeface=""/>
      </a:majorFont>
      <a:minorFont>
        <a:latin typeface="楷体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62918</TotalTime>
  <Words>2601</Words>
  <Application>Microsoft Office PowerPoint</Application>
  <PresentationFormat>宽屏</PresentationFormat>
  <Paragraphs>864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44" baseType="lpstr">
      <vt:lpstr>Adobe 黑体 Std R</vt:lpstr>
      <vt:lpstr>Gulim</vt:lpstr>
      <vt:lpstr>MS Mincho</vt:lpstr>
      <vt:lpstr>等线</vt:lpstr>
      <vt:lpstr>黑体</vt:lpstr>
      <vt:lpstr>华文中宋</vt:lpstr>
      <vt:lpstr>楷体</vt:lpstr>
      <vt:lpstr>宋体</vt:lpstr>
      <vt:lpstr>-쉬리B</vt:lpstr>
      <vt:lpstr>-쉬리M</vt:lpstr>
      <vt:lpstr>Arial</vt:lpstr>
      <vt:lpstr>Calibri</vt:lpstr>
      <vt:lpstr>Cambria Math</vt:lpstr>
      <vt:lpstr>Times New Roman</vt:lpstr>
      <vt:lpstr>Wingdings</vt:lpstr>
      <vt:lpstr>B132</vt:lpstr>
      <vt:lpstr>自定义设计方案</vt:lpstr>
      <vt:lpstr>STCF上 D^0→π^- μ^+ ν_μ  &amp; D^0→K^- l^+ ν 研究进展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RICH Simulation and  Reconstruction Algorithm</dc:title>
  <dc:creator>HQY</dc:creator>
  <cp:lastModifiedBy>清源 黄</cp:lastModifiedBy>
  <cp:revision>651</cp:revision>
  <dcterms:created xsi:type="dcterms:W3CDTF">2023-08-09T12:44:00Z</dcterms:created>
  <dcterms:modified xsi:type="dcterms:W3CDTF">2025-07-04T04:10:59Z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2052-12.1.0.19302</vt:lpwstr>
  </property>
</Properties>
</file>